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2" r:id="rId25"/>
    <p:sldId id="279" r:id="rId26"/>
    <p:sldId id="280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14/3/2019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14/3/2019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14/3/2019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14/3/2019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14/3/2019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14/3/2019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14/3/2019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14/3/2019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14/3/2019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14/3/2019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14/3/2019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14/3/2019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ΚΑΤΑΛΥΣΗ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ΕΤΕΡΟΓΕΝΗΣ ΚΑΤΑΛΥΤΙΚΗ ΔΡΑΣΗ-</a:t>
            </a:r>
          </a:p>
          <a:p>
            <a:r>
              <a:rPr lang="el-GR" dirty="0" smtClean="0"/>
              <a:t>ΚΑΤΑΛΥΤΕΣ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569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Κατάταξη ετερογενών καταλυτών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8519"/>
              </p:ext>
            </p:extLst>
          </p:nvPr>
        </p:nvGraphicFramePr>
        <p:xfrm>
          <a:off x="457200" y="1600200"/>
          <a:ext cx="8229600" cy="2743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800" dirty="0" smtClean="0"/>
                        <a:t>Μέταλλα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 smtClean="0"/>
                        <a:t>Ημιαγωγοί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 smtClean="0"/>
                        <a:t>Μονωτές</a:t>
                      </a:r>
                      <a:endParaRPr lang="el-G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Co, Ni, Pt, </a:t>
                      </a:r>
                      <a:r>
                        <a:rPr lang="en-US" sz="2800" dirty="0" err="1" smtClean="0"/>
                        <a:t>Pd</a:t>
                      </a:r>
                      <a:r>
                        <a:rPr lang="en-US" sz="2800" dirty="0" smtClean="0"/>
                        <a:t>, Ru, Cu, Ag, Fe </a:t>
                      </a:r>
                      <a:r>
                        <a:rPr lang="el-GR" sz="2800" dirty="0" smtClean="0"/>
                        <a:t>,</a:t>
                      </a:r>
                      <a:r>
                        <a:rPr lang="el-GR" sz="2800" baseline="0" dirty="0" smtClean="0"/>
                        <a:t> </a:t>
                      </a:r>
                      <a:r>
                        <a:rPr lang="el-GR" sz="2800" baseline="0" dirty="0" err="1" smtClean="0"/>
                        <a:t>κ.α</a:t>
                      </a:r>
                      <a:endParaRPr lang="el-GR" sz="2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/>
                        <a:t>Για προσθήκη και αφαίρεση Η</a:t>
                      </a:r>
                      <a:r>
                        <a:rPr lang="el-GR" sz="2800" baseline="-25000" dirty="0" smtClean="0"/>
                        <a:t>2</a:t>
                      </a:r>
                    </a:p>
                    <a:p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</a:t>
                      </a:r>
                      <a:r>
                        <a:rPr lang="el-GR" sz="2800" dirty="0" err="1" smtClean="0"/>
                        <a:t>ξείδια</a:t>
                      </a:r>
                      <a:r>
                        <a:rPr lang="el-GR" sz="2800" dirty="0" smtClean="0"/>
                        <a:t> στοιχείων μετάπτωσης</a:t>
                      </a:r>
                    </a:p>
                    <a:p>
                      <a:r>
                        <a:rPr lang="el-GR" sz="2800" dirty="0" smtClean="0"/>
                        <a:t>Για προσθήκη και αφαίρεση Ο</a:t>
                      </a:r>
                      <a:r>
                        <a:rPr lang="el-GR" sz="2800" baseline="-25000" dirty="0" smtClean="0"/>
                        <a:t>2</a:t>
                      </a:r>
                      <a:endParaRPr lang="el-GR" sz="2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Al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dirty="0" smtClean="0"/>
                        <a:t>O</a:t>
                      </a:r>
                      <a:r>
                        <a:rPr lang="en-US" sz="2800" baseline="-25000" dirty="0" smtClean="0"/>
                        <a:t>3</a:t>
                      </a:r>
                      <a:r>
                        <a:rPr lang="en-US" sz="2800" dirty="0" smtClean="0"/>
                        <a:t>, SiO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dirty="0" smtClean="0"/>
                        <a:t>, MgAl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dirty="0" smtClean="0"/>
                        <a:t>O</a:t>
                      </a:r>
                      <a:r>
                        <a:rPr lang="en-US" sz="2800" baseline="-25000" dirty="0" smtClean="0"/>
                        <a:t>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/>
                        <a:t>Για προσθήκη και αφαίρεση </a:t>
                      </a:r>
                      <a:r>
                        <a:rPr lang="en-US" sz="2800" dirty="0" smtClean="0"/>
                        <a:t>H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l-GR" sz="2800" dirty="0" smtClean="0"/>
                        <a:t>Ο</a:t>
                      </a:r>
                    </a:p>
                    <a:p>
                      <a:endParaRPr lang="el-GR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848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Βιομηχανικοί καταλύτες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Αποτελούνται από</a:t>
            </a:r>
            <a:r>
              <a:rPr lang="en-US" dirty="0" smtClean="0"/>
              <a:t>:</a:t>
            </a:r>
            <a:endParaRPr lang="el-GR" dirty="0" smtClean="0"/>
          </a:p>
          <a:p>
            <a:r>
              <a:rPr lang="el-GR" dirty="0" smtClean="0"/>
              <a:t>Τον </a:t>
            </a:r>
            <a:r>
              <a:rPr lang="el-GR" b="1" dirty="0" smtClean="0"/>
              <a:t>φορέα</a:t>
            </a:r>
            <a:r>
              <a:rPr lang="el-GR" dirty="0" smtClean="0"/>
              <a:t> ή </a:t>
            </a:r>
            <a:r>
              <a:rPr lang="el-GR" b="1" dirty="0" smtClean="0"/>
              <a:t>υπόστρωμα</a:t>
            </a:r>
            <a:r>
              <a:rPr lang="el-GR" dirty="0" smtClean="0"/>
              <a:t> ή </a:t>
            </a:r>
            <a:r>
              <a:rPr lang="el-GR" b="1" dirty="0" smtClean="0"/>
              <a:t>υποστήριγμα</a:t>
            </a:r>
            <a:r>
              <a:rPr lang="el-GR" dirty="0" smtClean="0"/>
              <a:t>, π.χ. </a:t>
            </a:r>
            <a:r>
              <a:rPr lang="en-US" dirty="0" smtClean="0"/>
              <a:t>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l-GR" dirty="0" smtClean="0"/>
              <a:t>,</a:t>
            </a:r>
            <a:r>
              <a:rPr lang="en-US" dirty="0" smtClean="0"/>
              <a:t> SiO</a:t>
            </a:r>
            <a:r>
              <a:rPr lang="en-US" baseline="-25000" dirty="0"/>
              <a:t>2</a:t>
            </a:r>
            <a:r>
              <a:rPr lang="en-US" dirty="0" smtClean="0"/>
              <a:t>, 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-SiO</a:t>
            </a:r>
            <a:r>
              <a:rPr lang="en-US" baseline="-25000" dirty="0" smtClean="0"/>
              <a:t>2</a:t>
            </a:r>
            <a:endParaRPr lang="el-GR" baseline="-25000" dirty="0" smtClean="0"/>
          </a:p>
          <a:p>
            <a:r>
              <a:rPr lang="el-GR" dirty="0" smtClean="0"/>
              <a:t>Το </a:t>
            </a:r>
            <a:r>
              <a:rPr lang="el-GR" b="1" dirty="0" smtClean="0"/>
              <a:t>δραστικό συστατικό </a:t>
            </a:r>
            <a:r>
              <a:rPr lang="el-GR" dirty="0" smtClean="0"/>
              <a:t>και</a:t>
            </a:r>
          </a:p>
          <a:p>
            <a:r>
              <a:rPr lang="el-GR" dirty="0" smtClean="0"/>
              <a:t>Διάφορα </a:t>
            </a:r>
            <a:r>
              <a:rPr lang="el-GR" b="1" dirty="0" smtClean="0"/>
              <a:t>βελτιωτικά-προωθητές</a:t>
            </a:r>
            <a:r>
              <a:rPr lang="el-GR" dirty="0" smtClean="0"/>
              <a:t> για να ενισχύσουν την δραστικότητα, εκλεκτικότητα και σταθερότητα όπως π.χ.</a:t>
            </a:r>
            <a:r>
              <a:rPr lang="en-US" dirty="0" smtClean="0"/>
              <a:t> </a:t>
            </a:r>
            <a:r>
              <a:rPr lang="en-US" dirty="0"/>
              <a:t>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l-GR" dirty="0"/>
              <a:t>, </a:t>
            </a:r>
            <a:r>
              <a:rPr lang="en-US" dirty="0" smtClean="0"/>
              <a:t>Cu</a:t>
            </a:r>
            <a:r>
              <a:rPr lang="en-US" baseline="-25000" dirty="0" smtClean="0"/>
              <a:t>2</a:t>
            </a:r>
            <a:r>
              <a:rPr lang="en-US" dirty="0" smtClean="0"/>
              <a:t>O, K</a:t>
            </a:r>
            <a:r>
              <a:rPr lang="en-US" baseline="-25000" dirty="0" smtClean="0"/>
              <a:t>2</a:t>
            </a:r>
            <a:r>
              <a:rPr lang="en-US" dirty="0" smtClean="0"/>
              <a:t>O, Na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4214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Απαιτούμενα χαρακτηριστικά βιομηχανικών καταλυτών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Κατάλληλες φυσικοχημικές ιδιότητες</a:t>
            </a:r>
          </a:p>
          <a:p>
            <a:r>
              <a:rPr lang="el-GR" dirty="0" smtClean="0"/>
              <a:t>Σταθερότητα στη δομή</a:t>
            </a:r>
          </a:p>
          <a:p>
            <a:r>
              <a:rPr lang="el-GR" dirty="0" smtClean="0"/>
              <a:t>Ανθεκτικότητα στην δηλητηρίαση</a:t>
            </a:r>
          </a:p>
          <a:p>
            <a:r>
              <a:rPr lang="el-GR" dirty="0" smtClean="0"/>
              <a:t>Υψηλή δραστικότητα </a:t>
            </a:r>
          </a:p>
          <a:p>
            <a:r>
              <a:rPr lang="el-GR" dirty="0" smtClean="0"/>
              <a:t>Υψηλή εκλεκτικότητα</a:t>
            </a:r>
          </a:p>
          <a:p>
            <a:r>
              <a:rPr lang="el-GR" dirty="0" smtClean="0"/>
              <a:t>Κατάλληλη κατανομή μεγέθους πόρων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1415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Απαιτούμενα χαρακτηριστικά βιομηχανικών καταλυτών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Κατάλληλες υδροδυναμικές ιδιότητες</a:t>
            </a:r>
          </a:p>
          <a:p>
            <a:r>
              <a:rPr lang="el-GR" dirty="0" smtClean="0"/>
              <a:t>Χαμηλό κόστος</a:t>
            </a:r>
          </a:p>
          <a:p>
            <a:r>
              <a:rPr lang="el-GR" dirty="0" smtClean="0"/>
              <a:t>Κατάλληλες θερμικές ιδιότητες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9757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0"/>
            <a:ext cx="8064896" cy="98072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Μηχανισμός ετερογενούς κατάλυσης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808037"/>
            <a:ext cx="8229600" cy="58613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Θεωρούμε την ακόλουθη αντίδραση να γίνεται χωρίς καταλύτη</a:t>
            </a:r>
            <a:r>
              <a:rPr lang="en-US" dirty="0" smtClean="0"/>
              <a:t>:</a:t>
            </a:r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και με καταλύτη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 smtClean="0"/>
              <a:t>Και με μοναδιαίες συγκεντρώσεις αντιδρώντων οπότε ισχύει </a:t>
            </a:r>
            <a:r>
              <a:rPr lang="en-US" dirty="0" smtClean="0">
                <a:latin typeface="AR DECODE" panose="02000000000000000000" pitchFamily="2" charset="0"/>
              </a:rPr>
              <a:t>R</a:t>
            </a:r>
            <a:r>
              <a:rPr lang="en-US" dirty="0" smtClean="0"/>
              <a:t> = 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14872"/>
            <a:ext cx="4439939" cy="165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56887"/>
            <a:ext cx="438941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949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0"/>
            <a:ext cx="8064896" cy="980728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Μηχανισμός ετερογενούς κατάλυσης</a:t>
            </a:r>
            <a:endParaRPr lang="el-G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808037"/>
                <a:ext cx="8229600" cy="58613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Από την σχέση </a:t>
                </a:r>
                <a:r>
                  <a:rPr lang="en-US" dirty="0" smtClean="0"/>
                  <a:t>Arrhenius:</a:t>
                </a:r>
              </a:p>
              <a:p>
                <a:pPr marL="0" indent="0">
                  <a:buNone/>
                </a:pPr>
                <a:r>
                  <a:rPr lang="el-GR" dirty="0" smtClean="0"/>
                  <a:t> </a:t>
                </a:r>
                <a:r>
                  <a:rPr lang="en-US" dirty="0" smtClean="0">
                    <a:latin typeface="AR DECODE" panose="02000000000000000000" pitchFamily="2" charset="0"/>
                  </a:rPr>
                  <a:t>R</a:t>
                </a:r>
                <a:r>
                  <a:rPr lang="en-US" dirty="0" smtClean="0"/>
                  <a:t>= u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𝐸𝑎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𝑅𝑇</m:t>
                            </m:r>
                          </m:den>
                        </m:f>
                      </m:sup>
                    </m:sSup>
                  </m:oMath>
                </a14:m>
                <a:endParaRPr lang="en-US" baseline="30000" dirty="0" smtClean="0"/>
              </a:p>
              <a:p>
                <a:pPr marL="0" indent="0">
                  <a:buNone/>
                </a:pPr>
                <a:endParaRPr lang="en-US" baseline="30000" dirty="0"/>
              </a:p>
              <a:p>
                <a:pPr marL="0" indent="0">
                  <a:buNone/>
                </a:pPr>
                <a:r>
                  <a:rPr lang="en-US" baseline="30000" dirty="0" smtClean="0"/>
                  <a:t>u:  </a:t>
                </a:r>
                <a:r>
                  <a:rPr lang="el-GR" baseline="30000" dirty="0" smtClean="0"/>
                  <a:t>ταχύτητα της αντίδρασης</a:t>
                </a:r>
              </a:p>
              <a:p>
                <a:pPr marL="0" indent="0">
                  <a:buNone/>
                </a:pPr>
                <a:r>
                  <a:rPr lang="en-US" baseline="30000" dirty="0" smtClean="0"/>
                  <a:t>A : </a:t>
                </a:r>
                <a:r>
                  <a:rPr lang="el-GR" baseline="30000" dirty="0" smtClean="0"/>
                  <a:t>σταθερά </a:t>
                </a:r>
                <a:r>
                  <a:rPr lang="en-US" baseline="30000" dirty="0" smtClean="0"/>
                  <a:t>Arrhenius</a:t>
                </a:r>
                <a:r>
                  <a:rPr lang="en-US" dirty="0" smtClean="0"/>
                  <a:t> </a:t>
                </a:r>
                <a:r>
                  <a:rPr lang="el-GR" dirty="0" smtClean="0"/>
                  <a:t> </a:t>
                </a:r>
                <a:r>
                  <a:rPr lang="el-GR" sz="2400" dirty="0" err="1" smtClean="0"/>
                  <a:t>προεκθετικός</a:t>
                </a:r>
                <a:r>
                  <a:rPr lang="el-GR" sz="2400" dirty="0" smtClean="0"/>
                  <a:t> όρος</a:t>
                </a:r>
              </a:p>
              <a:p>
                <a:pPr marL="0" indent="0">
                  <a:buNone/>
                </a:pPr>
                <a:r>
                  <a:rPr lang="el-GR" baseline="30000" dirty="0" smtClean="0"/>
                  <a:t>Ε</a:t>
                </a:r>
                <a:r>
                  <a:rPr lang="en-US" baseline="30000" dirty="0" smtClean="0"/>
                  <a:t>a:</a:t>
                </a:r>
                <a:r>
                  <a:rPr lang="el-GR" dirty="0" smtClean="0"/>
                  <a:t> ενέργεια ενεργοποίησης</a:t>
                </a:r>
              </a:p>
              <a:p>
                <a:pPr marL="0" indent="0">
                  <a:buNone/>
                </a:pPr>
                <a:r>
                  <a:rPr lang="en-US" baseline="30000" dirty="0" smtClean="0"/>
                  <a:t>k:</a:t>
                </a:r>
                <a:r>
                  <a:rPr lang="el-GR" dirty="0" smtClean="0"/>
                  <a:t> σταθερά ταχύτητας</a:t>
                </a:r>
                <a:endParaRPr lang="en-US" baseline="30000" dirty="0" smtClean="0"/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808037"/>
                <a:ext cx="8229600" cy="5861323"/>
              </a:xfrm>
              <a:blipFill rotWithShape="1">
                <a:blip r:embed="rId2"/>
                <a:stretch>
                  <a:fillRect l="-1926" t="-13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2982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0"/>
            <a:ext cx="8064896" cy="980728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Πορεία αντίδρασης χωρίς και με καταλύτη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6166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 smtClean="0"/>
              <a:t>H </a:t>
            </a:r>
            <a:r>
              <a:rPr lang="el-GR" dirty="0" smtClean="0"/>
              <a:t>αντίδραση 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χωρίς καταλύτη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l-GR" b="0" i="1" dirty="0" smtClean="0">
              <a:latin typeface="Cambria Math"/>
            </a:endParaRPr>
          </a:p>
          <a:p>
            <a:pPr marL="0" indent="0">
              <a:buNone/>
            </a:pPr>
            <a:endParaRPr lang="el-GR" baseline="30000" dirty="0" smtClean="0"/>
          </a:p>
          <a:p>
            <a:pPr marL="0" indent="0">
              <a:buNone/>
            </a:pPr>
            <a:r>
              <a:rPr lang="el-GR" dirty="0" smtClean="0"/>
              <a:t> Η αντίδραση 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με καταλύτη</a:t>
            </a:r>
            <a:r>
              <a:rPr lang="en-US" dirty="0"/>
              <a:t>:</a:t>
            </a:r>
            <a:endParaRPr lang="el-GR" dirty="0" smtClean="0"/>
          </a:p>
          <a:p>
            <a:pPr marL="0" indent="0">
              <a:buNone/>
            </a:pPr>
            <a:endParaRPr lang="en-US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3654687" y="2060848"/>
                <a:ext cx="5040560" cy="194421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𝑅𝑇</m:t>
                            </m:r>
                          </m:den>
                        </m:f>
                      </m:sup>
                    </m:sSup>
                  </m:oMath>
                </a14:m>
                <a:endParaRPr lang="el-GR" sz="32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l-GR" sz="3200" i="1">
                              <a:latin typeface="Cambria Math"/>
                            </a:rPr>
                            <m:t>−</m:t>
                          </m:r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l-GR" sz="3200" i="1">
                              <a:latin typeface="Cambria Math"/>
                            </a:rPr>
                            <m:t>−</m:t>
                          </m:r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l-GR" sz="3200" i="1">
                              <a:latin typeface="Cambria Math"/>
                            </a:rPr>
                            <m:t>−</m:t>
                          </m:r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l-GR" sz="32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i="1">
                                  <a:latin typeface="Cambria Math"/>
                                </a:rPr>
                                <m:t>𝑅𝑇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687" y="2060848"/>
                <a:ext cx="5040560" cy="194421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/>
              <p:cNvSpPr/>
              <p:nvPr/>
            </p:nvSpPr>
            <p:spPr>
              <a:xfrm>
                <a:off x="2987824" y="4653136"/>
                <a:ext cx="5904656" cy="1872208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𝑢</m:t>
                          </m:r>
                          <m:r>
                            <a:rPr lang="en-US" sz="3200" i="1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𝑘</m:t>
                          </m:r>
                          <m:r>
                            <a:rPr lang="en-US" sz="3200" i="1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𝐴</m:t>
                          </m:r>
                          <m:r>
                            <a:rPr lang="en-US" sz="3200" i="1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i="1">
                                  <a:latin typeface="Cambria Math"/>
                                </a:rPr>
                                <m:t>𝑅𝑇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3200" baseline="30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𝑢</m:t>
                          </m:r>
                          <m:r>
                            <a:rPr lang="el-GR" sz="3200" i="1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l-GR" sz="3200" i="1">
                              <a:latin typeface="Cambria Math"/>
                            </a:rPr>
                            <m:t>−</m:t>
                          </m:r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𝑘</m:t>
                          </m:r>
                          <m:r>
                            <a:rPr lang="el-GR" sz="3200" i="1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l-GR" sz="3200" i="1">
                              <a:latin typeface="Cambria Math"/>
                            </a:rPr>
                            <m:t>−</m:t>
                          </m:r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𝐴</m:t>
                          </m:r>
                          <m:r>
                            <a:rPr lang="el-GR" sz="3200" i="1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l-GR" sz="3200" i="1">
                              <a:latin typeface="Cambria Math"/>
                            </a:rPr>
                            <m:t>−</m:t>
                          </m:r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el-GR" sz="3200" i="1"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l-GR" sz="32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i="1">
                                  <a:latin typeface="Cambria Math"/>
                                </a:rPr>
                                <m:t>𝑅𝑇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653136"/>
                <a:ext cx="5904656" cy="187220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278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7704856" cy="54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387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634082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8"/>
                <a:ext cx="8229600" cy="587727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𝑅𝑇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l-GR" dirty="0" smtClean="0"/>
                  <a:t> (1)</a:t>
                </a:r>
                <a:endParaRPr lang="el-GR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𝑅𝑇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/>
                  <a:t>  (</a:t>
                </a:r>
                <a:r>
                  <a:rPr lang="el-GR" dirty="0" smtClean="0"/>
                  <a:t>2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 smtClean="0"/>
                  <a:t>(2)/(1)</a:t>
                </a:r>
                <a:endParaRPr lang="el-GR" dirty="0" smtClean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8"/>
                <a:ext cx="8229600" cy="5877272"/>
              </a:xfrm>
              <a:blipFill rotWithShape="1">
                <a:blip r:embed="rId2"/>
                <a:stretch>
                  <a:fillRect l="-1852" t="-7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480205" y="3355001"/>
                <a:ext cx="6443620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3</m:t>
                            </m:r>
                          </m:e>
                        </m:d>
                        <m:r>
                          <a:rPr lang="en-US" sz="3200" i="1">
                            <a:latin typeface="Cambria Math"/>
                          </a:rPr>
                          <m:t>𝑢</m:t>
                        </m:r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𝑘</m:t>
                        </m:r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𝐴</m:t>
                        </m:r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en-US" sz="3200" i="1">
                                    <a:latin typeface="Cambria Math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3200" i="1">
                                <a:latin typeface="Cambria Math"/>
                              </a:rPr>
                              <m:t>𝑅𝑇</m:t>
                            </m:r>
                          </m:den>
                        </m:f>
                      </m:sup>
                    </m:sSup>
                  </m:oMath>
                </a14:m>
                <a:r>
                  <a:rPr lang="el-GR" sz="3200" baseline="30000" dirty="0" smtClean="0"/>
                  <a:t> </a:t>
                </a:r>
                <a:endParaRPr lang="en-US" sz="3200" baseline="30000" dirty="0"/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05" y="3355001"/>
                <a:ext cx="6443620" cy="61555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/>
              <p:cNvSpPr/>
              <p:nvPr/>
            </p:nvSpPr>
            <p:spPr>
              <a:xfrm>
                <a:off x="107504" y="4221088"/>
                <a:ext cx="8430010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3200" i="1">
                              <a:latin typeface="Cambria Math"/>
                            </a:rPr>
                            <m:t>𝑢</m:t>
                          </m:r>
                          <m:r>
                            <a:rPr lang="el-GR" sz="3200" i="1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l-GR" sz="3200" i="1">
                              <a:latin typeface="Cambria Math"/>
                            </a:rPr>
                            <m:t>−</m:t>
                          </m:r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𝑘</m:t>
                          </m:r>
                          <m:r>
                            <a:rPr lang="el-GR" sz="3200" i="1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l-GR" sz="3200" i="1">
                              <a:latin typeface="Cambria Math"/>
                            </a:rPr>
                            <m:t>−</m:t>
                          </m:r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𝐴</m:t>
                          </m:r>
                          <m:r>
                            <a:rPr lang="el-GR" sz="3200" i="1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l-GR" sz="3200" i="1">
                              <a:latin typeface="Cambria Math"/>
                            </a:rPr>
                            <m:t>−</m:t>
                          </m:r>
                          <m:r>
                            <a:rPr lang="en-US" sz="32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el-GR" sz="3200" i="1"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l-GR" sz="32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32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i="1">
                                  <a:latin typeface="Cambria Math"/>
                                </a:rPr>
                                <m:t>𝑅𝑇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l-GR" sz="3200" dirty="0" smtClean="0"/>
              </a:p>
              <a:p>
                <a:r>
                  <a:rPr lang="el-GR" sz="3200" dirty="0" smtClean="0"/>
                  <a:t>(3)/(4)</a:t>
                </a:r>
                <a:endParaRPr lang="en-US" sz="3200" dirty="0" smtClean="0"/>
              </a:p>
              <a:p>
                <a:endParaRPr lang="el-GR" sz="3200" dirty="0" smtClean="0"/>
              </a:p>
              <a:p>
                <a:r>
                  <a:rPr lang="el-GR" sz="3200" dirty="0" smtClean="0"/>
                  <a:t>Αυτό που επηρεάζει ο καταλύτης είναι ο χρόνος</a:t>
                </a:r>
              </a:p>
              <a:p>
                <a:r>
                  <a:rPr lang="el-GR" sz="3200" dirty="0" smtClean="0"/>
                  <a:t> ή η ενέργεια που χρειάζεται</a:t>
                </a:r>
                <a:endParaRPr lang="el-GR" sz="3200" dirty="0"/>
              </a:p>
            </p:txBody>
          </p:sp>
        </mc:Choice>
        <mc:Fallback xmlns=""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221088"/>
                <a:ext cx="8430010" cy="2585323"/>
              </a:xfrm>
              <a:prstGeom prst="rect">
                <a:avLst/>
              </a:prstGeom>
              <a:blipFill rotWithShape="1">
                <a:blip r:embed="rId4"/>
                <a:stretch>
                  <a:fillRect l="-1880" b="-65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1835696" y="2276871"/>
                <a:ext cx="4320480" cy="1078129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𝐾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r>
                        <a:rPr lang="en-US" sz="320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3200">
                              <a:latin typeface="Cambria Math"/>
                            </a:rPr>
                            <m:t>Δ</m:t>
                          </m:r>
                          <m:r>
                            <a:rPr lang="en-US" sz="3200" i="1">
                              <a:latin typeface="Cambria Math"/>
                            </a:rPr>
                            <m:t>𝐺</m:t>
                          </m:r>
                          <m:r>
                            <a:rPr lang="en-US" sz="3200" i="1">
                              <a:latin typeface="Cambria Math"/>
                            </a:rPr>
                            <m:t>/</m:t>
                          </m:r>
                          <m:r>
                            <a:rPr lang="en-US" sz="3200" i="1">
                              <a:latin typeface="Cambria Math"/>
                            </a:rPr>
                            <m:t>𝑅𝑇</m:t>
                          </m:r>
                        </m:sup>
                      </m:sSup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276871"/>
                <a:ext cx="4320480" cy="10781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Στρογγυλεμένο ορθογώνιο 7"/>
              <p:cNvSpPr/>
              <p:nvPr/>
            </p:nvSpPr>
            <p:spPr>
              <a:xfrm>
                <a:off x="2699792" y="4797152"/>
                <a:ext cx="4536504" cy="1008112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>
                          <a:latin typeface="Cambria Math"/>
                        </a:rPr>
                        <m:t>Κ</m:t>
                      </m:r>
                      <m:r>
                        <a:rPr lang="el-GR" sz="3200">
                          <a:latin typeface="Cambria Math"/>
                        </a:rPr>
                        <m:t>′</m:t>
                      </m:r>
                      <m:r>
                        <a:rPr lang="en-US" sz="3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l-GR" sz="3200" i="1">
                                  <a:latin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3200" i="1">
                                  <a:latin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r>
                        <a:rPr lang="en-US" sz="320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3200">
                              <a:latin typeface="Cambria Math"/>
                            </a:rPr>
                            <m:t>Δ</m:t>
                          </m:r>
                          <m:r>
                            <a:rPr lang="en-US" sz="3200" i="1">
                              <a:latin typeface="Cambria Math"/>
                            </a:rPr>
                            <m:t>𝐺</m:t>
                          </m:r>
                          <m:r>
                            <a:rPr lang="en-US" sz="3200" i="1">
                              <a:latin typeface="Cambria Math"/>
                            </a:rPr>
                            <m:t>/</m:t>
                          </m:r>
                          <m:r>
                            <a:rPr lang="en-US" sz="3200" i="1">
                              <a:latin typeface="Cambria Math"/>
                            </a:rPr>
                            <m:t>𝑅𝑇</m:t>
                          </m:r>
                        </m:sup>
                      </m:sSup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8" name="Στρογγυλεμένο ορθογώνιο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797152"/>
                <a:ext cx="4536504" cy="1008112"/>
              </a:xfrm>
              <a:prstGeom prst="roundRect">
                <a:avLst/>
              </a:prstGeom>
              <a:blipFill rotWithShape="1">
                <a:blip r:embed="rId6"/>
                <a:stretch>
                  <a:fillRect b="-5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9758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634082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908720"/>
                <a:ext cx="8686800" cy="521744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dirty="0" smtClean="0"/>
                  <a:t>Για μοναδιαίες συγκεντρώσεις αντιδρώντων σωμάτων η ταχύτητα </a:t>
                </a:r>
                <a:r>
                  <a:rPr lang="en-US" dirty="0" smtClean="0"/>
                  <a:t>u (</a:t>
                </a:r>
                <a:r>
                  <a:rPr lang="el-GR" dirty="0" smtClean="0"/>
                  <a:t>ή </a:t>
                </a:r>
                <a:r>
                  <a:rPr lang="en-US" dirty="0" smtClean="0">
                    <a:latin typeface="AR DECODE" panose="02000000000000000000" pitchFamily="2" charset="0"/>
                  </a:rPr>
                  <a:t>R</a:t>
                </a:r>
                <a:r>
                  <a:rPr lang="en-US" dirty="0" smtClean="0"/>
                  <a:t>) </a:t>
                </a:r>
                <a:r>
                  <a:rPr lang="el-GR" dirty="0" smtClean="0"/>
                  <a:t>της χημικής αντίδρασης χωρίς και με καταλύτη είναι η εξής</a:t>
                </a:r>
                <a:r>
                  <a:rPr lang="en-US" dirty="0" smtClean="0"/>
                  <a:t>:</a:t>
                </a:r>
                <a:endParaRPr lang="el-GR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l-GR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l-G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</a:rPr>
                          <m:t>Δ</m:t>
                        </m:r>
                        <m:sSub>
                          <m:sSub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den>
                    </m:f>
                    <m:r>
                      <a:rPr lang="el-GR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l-G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</a:rPr>
                          <m:t>Δ</m:t>
                        </m:r>
                        <m:sSub>
                          <m:sSub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den>
                    </m:f>
                    <m:r>
                      <a:rPr lang="el-G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𝑅𝑇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l-GR" dirty="0"/>
                  <a:t> </a:t>
                </a:r>
                <a:r>
                  <a:rPr lang="el-GR" sz="2800" dirty="0" smtClean="0"/>
                  <a:t>(1)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l-G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/>
                              </a:rPr>
                              <m:t>Δ</m:t>
                            </m:r>
                            <m:r>
                              <a:rPr lang="en-US" b="0" i="0" smtClean="0">
                                <a:latin typeface="Cambria Math"/>
                              </a:rPr>
                              <m:t>′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t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=−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l-G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/>
                              </a:rPr>
                              <m:t>Δ</m:t>
                            </m:r>
                            <m:r>
                              <a:rPr lang="en-US" b="0" i="0" smtClean="0">
                                <a:latin typeface="Cambria Math"/>
                              </a:rPr>
                              <m:t>′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t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𝑅𝑇</m:t>
                            </m:r>
                          </m:den>
                        </m:f>
                      </m:sup>
                    </m:sSup>
                  </m:oMath>
                </a14:m>
                <a:r>
                  <a:rPr lang="el-GR" i="1" dirty="0" smtClean="0">
                    <a:latin typeface="Cambria Math"/>
                  </a:rPr>
                  <a:t> </a:t>
                </a:r>
                <a:r>
                  <a:rPr lang="el-GR" sz="2400" i="1" dirty="0" smtClean="0">
                    <a:latin typeface="+mj-lt"/>
                  </a:rPr>
                  <a:t>(2)</a:t>
                </a:r>
                <a:endParaRPr lang="el-GR" dirty="0" smtClean="0"/>
              </a:p>
              <a:p>
                <a:pPr marL="0" indent="0">
                  <a:buNone/>
                </a:pPr>
                <a:r>
                  <a:rPr lang="el-GR" dirty="0" smtClean="0"/>
                  <a:t>Αν θεωρήσουμε ότι η αντίδραση προχωράει στον ίδιο βαθμό μετατροπής, Δ</a:t>
                </a:r>
                <a:r>
                  <a:rPr lang="en-US" dirty="0" smtClean="0"/>
                  <a:t>C</a:t>
                </a:r>
                <a:r>
                  <a:rPr lang="en-US" baseline="-25000" dirty="0" smtClean="0"/>
                  <a:t>A</a:t>
                </a:r>
                <a:r>
                  <a:rPr lang="el-GR" dirty="0" smtClean="0"/>
                  <a:t> =Δ</a:t>
                </a:r>
                <a:r>
                  <a:rPr lang="en-US" dirty="0" smtClean="0"/>
                  <a:t>C’</a:t>
                </a:r>
                <a:r>
                  <a:rPr lang="en-US" baseline="-25000" dirty="0" smtClean="0"/>
                  <a:t>A</a:t>
                </a:r>
                <a:r>
                  <a:rPr lang="el-GR" dirty="0" smtClean="0"/>
                  <a:t> και Δ</a:t>
                </a:r>
                <a:r>
                  <a:rPr lang="en-US" dirty="0" smtClean="0"/>
                  <a:t>C</a:t>
                </a:r>
                <a:r>
                  <a:rPr lang="en-US" baseline="-25000" dirty="0" smtClean="0"/>
                  <a:t>B</a:t>
                </a:r>
                <a:r>
                  <a:rPr lang="el-GR" dirty="0" smtClean="0"/>
                  <a:t> =Δ</a:t>
                </a:r>
                <a:r>
                  <a:rPr lang="en-US" dirty="0" smtClean="0"/>
                  <a:t>C’</a:t>
                </a:r>
                <a:r>
                  <a:rPr lang="en-US" baseline="-25000" dirty="0" smtClean="0"/>
                  <a:t>B</a:t>
                </a:r>
              </a:p>
              <a:p>
                <a:pPr marL="0" indent="0">
                  <a:buNone/>
                </a:pPr>
                <a:r>
                  <a:rPr lang="el-GR" baseline="-25000" dirty="0" smtClean="0"/>
                  <a:t>Από</a:t>
                </a:r>
                <a:r>
                  <a:rPr lang="el-GR" dirty="0" smtClean="0"/>
                  <a:t> τις (1) και (2) προκύπτει</a:t>
                </a:r>
                <a:r>
                  <a:rPr lang="en-US" dirty="0" smtClean="0"/>
                  <a:t>:</a:t>
                </a:r>
                <a:endParaRPr lang="el-GR" baseline="-250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08720"/>
                <a:ext cx="8686800" cy="5217443"/>
              </a:xfrm>
              <a:blipFill rotWithShape="1">
                <a:blip r:embed="rId2"/>
                <a:stretch>
                  <a:fillRect l="-1754" t="-15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692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ΚΑΤΑΛΥΣΗ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Είναι το φαινόμενο που οδηγεί στην επιτάχυνση της επίτευξης της ισορροπίας μιας χημικής αντίδρασης παρουσία μιας άλλης φάσεως που ονομάζεται </a:t>
            </a:r>
            <a:r>
              <a:rPr lang="el-GR" b="1" dirty="0" smtClean="0"/>
              <a:t>καταλύτης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084928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34605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Αν Δ</a:t>
            </a:r>
            <a:r>
              <a:rPr lang="en-US" dirty="0"/>
              <a:t>C</a:t>
            </a:r>
            <a:r>
              <a:rPr lang="en-US" baseline="-25000" dirty="0"/>
              <a:t>A</a:t>
            </a:r>
            <a:r>
              <a:rPr lang="el-GR" dirty="0"/>
              <a:t> =Δ</a:t>
            </a:r>
            <a:r>
              <a:rPr lang="en-US" dirty="0"/>
              <a:t>C’</a:t>
            </a:r>
            <a:r>
              <a:rPr lang="en-US" baseline="-25000" dirty="0"/>
              <a:t>A</a:t>
            </a:r>
            <a:r>
              <a:rPr lang="el-GR" dirty="0"/>
              <a:t> και Δ</a:t>
            </a:r>
            <a:r>
              <a:rPr lang="en-US" dirty="0"/>
              <a:t>C</a:t>
            </a:r>
            <a:r>
              <a:rPr lang="en-US" baseline="-25000" dirty="0"/>
              <a:t>B</a:t>
            </a:r>
            <a:r>
              <a:rPr lang="el-GR" dirty="0"/>
              <a:t> =Δ</a:t>
            </a:r>
            <a:r>
              <a:rPr lang="en-US" dirty="0"/>
              <a:t>C’</a:t>
            </a:r>
            <a:r>
              <a:rPr lang="en-US" baseline="-25000" dirty="0"/>
              <a:t>B</a:t>
            </a:r>
            <a:br>
              <a:rPr lang="en-US" baseline="-25000" dirty="0"/>
            </a:b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908720"/>
                <a:ext cx="8686800" cy="521744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</a:rPr>
                          <m:t>Δ</m:t>
                        </m:r>
                        <m:r>
                          <a:rPr lang="en-US" b="0" i="0" smtClean="0">
                            <a:latin typeface="Cambria Math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den>
                    </m:f>
                    <m:r>
                      <a:rPr lang="el-G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𝑅𝑇</m:t>
                            </m:r>
                          </m:den>
                        </m:f>
                      </m:sup>
                    </m:sSup>
                    <m:r>
                      <a:rPr lang="en-US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/>
                              </a:rPr>
                              <m:t>Δ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E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𝑅𝑇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l-GR" dirty="0"/>
                  <a:t> </a:t>
                </a:r>
                <a:r>
                  <a:rPr lang="el-GR" sz="2800" dirty="0" smtClean="0"/>
                  <a:t>(</a:t>
                </a:r>
                <a:r>
                  <a:rPr lang="en-US" sz="2800" dirty="0" smtClean="0"/>
                  <a:t>3</a:t>
                </a:r>
                <a:r>
                  <a:rPr lang="el-GR" sz="2800" dirty="0" smtClean="0"/>
                  <a:t>)</a:t>
                </a:r>
              </a:p>
              <a:p>
                <a:pPr marL="0" indent="0">
                  <a:buNone/>
                </a:pPr>
                <a:r>
                  <a:rPr lang="el-GR" dirty="0" smtClean="0"/>
                  <a:t>Οι όροι Α</a:t>
                </a:r>
                <a:r>
                  <a:rPr lang="el-GR" baseline="-25000" dirty="0" smtClean="0"/>
                  <a:t>1</a:t>
                </a:r>
                <a:r>
                  <a:rPr lang="el-GR" dirty="0" smtClean="0"/>
                  <a:t> και Α΄</a:t>
                </a:r>
                <a:r>
                  <a:rPr lang="el-GR" baseline="-25000" dirty="0" smtClean="0"/>
                  <a:t>1</a:t>
                </a:r>
                <a:r>
                  <a:rPr lang="el-GR" dirty="0" smtClean="0"/>
                  <a:t> είναι οι </a:t>
                </a:r>
                <a:r>
                  <a:rPr lang="el-GR" b="1" dirty="0" smtClean="0"/>
                  <a:t>όροι εντροπίας</a:t>
                </a:r>
                <a:r>
                  <a:rPr lang="en-US" b="1" dirty="0" smtClean="0"/>
                  <a:t>,</a:t>
                </a:r>
                <a:r>
                  <a:rPr lang="el-GR" b="1" dirty="0" smtClean="0"/>
                  <a:t> </a:t>
                </a:r>
                <a:r>
                  <a:rPr lang="el-GR" dirty="0" smtClean="0"/>
                  <a:t>η οποία ευνοεί την αέρια φάση καθώς η προσροφημένη φάση έχει μεγαλύτερη τάξη. Προσεγγιστικά ισχύει</a:t>
                </a:r>
                <a:r>
                  <a:rPr lang="en-US" dirty="0" smtClean="0"/>
                  <a:t>:</a:t>
                </a:r>
                <a:r>
                  <a:rPr lang="el-GR" dirty="0" smtClean="0"/>
                  <a:t> Α</a:t>
                </a:r>
                <a:r>
                  <a:rPr lang="el-GR" baseline="-25000" dirty="0" smtClean="0"/>
                  <a:t>1</a:t>
                </a:r>
                <a:r>
                  <a:rPr lang="el-GR" dirty="0" smtClean="0"/>
                  <a:t>=10</a:t>
                </a:r>
                <a:r>
                  <a:rPr lang="el-GR" baseline="30000" dirty="0" smtClean="0"/>
                  <a:t>12 </a:t>
                </a:r>
                <a:r>
                  <a:rPr lang="el-GR" dirty="0" smtClean="0"/>
                  <a:t>Α’</a:t>
                </a:r>
                <a:r>
                  <a:rPr lang="el-GR" baseline="-25000" dirty="0" smtClean="0"/>
                  <a:t>1 </a:t>
                </a:r>
                <a:r>
                  <a:rPr lang="el-GR" baseline="30000" dirty="0"/>
                  <a:t> </a:t>
                </a:r>
                <a:r>
                  <a:rPr lang="el-GR" dirty="0" smtClean="0"/>
                  <a:t>οπότε η (3) γίνεται</a:t>
                </a:r>
                <a:r>
                  <a:rPr lang="en-US" dirty="0" smtClean="0"/>
                  <a:t>:</a:t>
                </a:r>
                <a:r>
                  <a:rPr lang="el-GR" dirty="0" smtClean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l-GR" dirty="0" smtClean="0"/>
                  <a:t>Δ</a:t>
                </a:r>
                <a:r>
                  <a:rPr lang="en-US" dirty="0" smtClean="0"/>
                  <a:t>t</a:t>
                </a:r>
                <a:r>
                  <a:rPr lang="el-GR" dirty="0" smtClean="0"/>
                  <a:t>/Δ</a:t>
                </a:r>
                <a:r>
                  <a:rPr lang="en-US" dirty="0" smtClean="0"/>
                  <a:t>’t</a:t>
                </a:r>
                <a:r>
                  <a:rPr lang="el-GR" dirty="0" smtClean="0"/>
                  <a:t>=10</a:t>
                </a:r>
                <a:r>
                  <a:rPr lang="el-GR" baseline="30000" dirty="0" smtClean="0"/>
                  <a:t>-12</a:t>
                </a:r>
                <a:r>
                  <a:rPr lang="el-GR" dirty="0" smtClean="0"/>
                  <a:t> </a:t>
                </a:r>
                <a:r>
                  <a:rPr lang="en-US" dirty="0" smtClean="0"/>
                  <a:t>e</a:t>
                </a:r>
                <a:r>
                  <a:rPr lang="el-GR" baseline="30000" dirty="0" smtClean="0"/>
                  <a:t>Δ</a:t>
                </a:r>
                <a:r>
                  <a:rPr lang="en-US" baseline="30000" dirty="0" smtClean="0"/>
                  <a:t>E/RT</a:t>
                </a:r>
                <a:r>
                  <a:rPr lang="el-GR" baseline="30000" dirty="0"/>
                  <a:t> </a:t>
                </a:r>
                <a:r>
                  <a:rPr lang="el-GR" dirty="0" smtClean="0"/>
                  <a:t>=</a:t>
                </a:r>
                <a:r>
                  <a:rPr lang="en-US" dirty="0"/>
                  <a:t> </a:t>
                </a:r>
                <a:r>
                  <a:rPr lang="en-US" dirty="0" smtClean="0"/>
                  <a:t>e</a:t>
                </a:r>
                <a:r>
                  <a:rPr lang="el-GR" baseline="30000" dirty="0"/>
                  <a:t>-</a:t>
                </a:r>
                <a:r>
                  <a:rPr lang="el-GR" baseline="30000" dirty="0" smtClean="0"/>
                  <a:t>28</a:t>
                </a:r>
                <a:r>
                  <a:rPr lang="en-US" dirty="0" smtClean="0"/>
                  <a:t>e</a:t>
                </a:r>
                <a:r>
                  <a:rPr lang="el-GR" baseline="30000" dirty="0"/>
                  <a:t>Δ</a:t>
                </a:r>
                <a:r>
                  <a:rPr lang="en-US" baseline="30000" dirty="0"/>
                  <a:t>E/RT</a:t>
                </a:r>
                <a:r>
                  <a:rPr lang="el-GR" baseline="30000" dirty="0"/>
                  <a:t> </a:t>
                </a:r>
                <a:endParaRPr lang="el-GR" baseline="30000" dirty="0" smtClean="0"/>
              </a:p>
              <a:p>
                <a:pPr marL="0" indent="0">
                  <a:buNone/>
                </a:pPr>
                <a:r>
                  <a:rPr lang="el-GR" dirty="0" smtClean="0"/>
                  <a:t>Για Τ=500 </a:t>
                </a:r>
                <a:r>
                  <a:rPr lang="en-US" baseline="30000" dirty="0" smtClean="0"/>
                  <a:t>o</a:t>
                </a:r>
                <a:r>
                  <a:rPr lang="el-GR" dirty="0" smtClean="0"/>
                  <a:t>Κ, αν ΔΕ=38</a:t>
                </a:r>
                <a:r>
                  <a:rPr lang="en-US" dirty="0" smtClean="0"/>
                  <a:t> kcal/</a:t>
                </a:r>
                <a:r>
                  <a:rPr lang="en-US" dirty="0" err="1" smtClean="0"/>
                  <a:t>mol</a:t>
                </a:r>
                <a:r>
                  <a:rPr lang="en-US" dirty="0" smtClean="0"/>
                  <a:t>,</a:t>
                </a:r>
                <a:r>
                  <a:rPr lang="el-GR" dirty="0"/>
                  <a:t> </a:t>
                </a:r>
                <a:endParaRPr lang="el-GR" dirty="0" smtClean="0"/>
              </a:p>
              <a:p>
                <a:pPr marL="0" indent="0">
                  <a:buNone/>
                </a:pPr>
                <a:r>
                  <a:rPr lang="el-GR" dirty="0" smtClean="0"/>
                  <a:t>Δ</a:t>
                </a:r>
                <a:r>
                  <a:rPr lang="en-US" dirty="0"/>
                  <a:t>t</a:t>
                </a:r>
                <a:r>
                  <a:rPr lang="el-GR" dirty="0"/>
                  <a:t>/Δ</a:t>
                </a:r>
                <a:r>
                  <a:rPr lang="en-US" dirty="0" smtClean="0"/>
                  <a:t>’t</a:t>
                </a:r>
                <a:r>
                  <a:rPr lang="el-GR" dirty="0" smtClean="0"/>
                  <a:t>=</a:t>
                </a:r>
                <a:r>
                  <a:rPr lang="en-US" dirty="0" smtClean="0"/>
                  <a:t> e</a:t>
                </a:r>
                <a:r>
                  <a:rPr lang="en-US" baseline="30000" dirty="0" smtClean="0"/>
                  <a:t>10 </a:t>
                </a:r>
                <a:r>
                  <a:rPr lang="en-US" dirty="0" smtClean="0"/>
                  <a:t>=22000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08720"/>
                <a:ext cx="8686800" cy="5217443"/>
              </a:xfrm>
              <a:blipFill rotWithShape="1">
                <a:blip r:embed="rId2"/>
                <a:stretch>
                  <a:fillRect l="-1754" r="-15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</a:t>
            </a:r>
            <a:r>
              <a:rPr lang="el-GR" dirty="0" smtClean="0"/>
              <a:t>ν Δ</a:t>
            </a:r>
            <a:r>
              <a:rPr lang="en-US" dirty="0" smtClean="0"/>
              <a:t>t=</a:t>
            </a:r>
            <a:r>
              <a:rPr lang="el-GR" dirty="0" smtClean="0"/>
              <a:t>Δ΄</a:t>
            </a:r>
            <a:r>
              <a:rPr lang="en-US" dirty="0" smtClean="0"/>
              <a:t>t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908720"/>
                <a:ext cx="8686800" cy="521744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/>
                              </a:rPr>
                              <m:t>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</a:rPr>
                          <m:t>Δ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den>
                    </m:f>
                    <m:r>
                      <a:rPr lang="el-G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f>
                          <m:fPr>
                            <m:type m:val="lin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𝑅𝑇</m:t>
                            </m:r>
                          </m:den>
                        </m:f>
                      </m:sup>
                    </m:sSup>
                    <m:r>
                      <a:rPr lang="en-US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−28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/>
                              </a:rPr>
                              <m:t>Δ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E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𝑅𝑇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l-GR" dirty="0"/>
                  <a:t> </a:t>
                </a:r>
                <a:r>
                  <a:rPr lang="el-GR" sz="2800" dirty="0" smtClean="0"/>
                  <a:t>(</a:t>
                </a:r>
                <a:r>
                  <a:rPr lang="en-US" sz="2800" dirty="0" smtClean="0"/>
                  <a:t>3</a:t>
                </a:r>
                <a:r>
                  <a:rPr lang="el-GR" sz="2800" dirty="0" smtClean="0"/>
                  <a:t>)</a:t>
                </a:r>
              </a:p>
              <a:p>
                <a:pPr marL="0" indent="0">
                  <a:buNone/>
                </a:pPr>
                <a:r>
                  <a:rPr lang="el-GR" dirty="0" smtClean="0"/>
                  <a:t>Για Τ=500 </a:t>
                </a:r>
                <a:r>
                  <a:rPr lang="en-US" baseline="30000" dirty="0" smtClean="0"/>
                  <a:t>o</a:t>
                </a:r>
                <a:r>
                  <a:rPr lang="el-GR" dirty="0" smtClean="0"/>
                  <a:t>Κ, ΔΕ=38</a:t>
                </a:r>
                <a:r>
                  <a:rPr lang="en-US" dirty="0" smtClean="0"/>
                  <a:t> kcal/</a:t>
                </a:r>
                <a:r>
                  <a:rPr lang="en-US" dirty="0" err="1" smtClean="0"/>
                  <a:t>mol</a:t>
                </a:r>
                <a:r>
                  <a:rPr lang="en-US" dirty="0" smtClean="0"/>
                  <a:t>,</a:t>
                </a:r>
                <a:r>
                  <a:rPr lang="el-GR" dirty="0"/>
                  <a:t> </a:t>
                </a:r>
                <a:r>
                  <a:rPr lang="el-GR" dirty="0" smtClean="0"/>
                  <a:t>Δ</a:t>
                </a:r>
                <a:r>
                  <a:rPr lang="en-US" dirty="0" smtClean="0"/>
                  <a:t>’C</a:t>
                </a:r>
                <a:r>
                  <a:rPr lang="en-US" baseline="-25000" dirty="0" smtClean="0"/>
                  <a:t>A</a:t>
                </a:r>
                <a:r>
                  <a:rPr lang="el-GR" dirty="0" smtClean="0"/>
                  <a:t>/Δ</a:t>
                </a:r>
                <a:r>
                  <a:rPr lang="en-US" dirty="0" smtClean="0"/>
                  <a:t>C</a:t>
                </a:r>
                <a:r>
                  <a:rPr lang="en-US" baseline="-25000" dirty="0" smtClean="0"/>
                  <a:t>A</a:t>
                </a:r>
                <a:r>
                  <a:rPr lang="el-GR" dirty="0" smtClean="0"/>
                  <a:t>=</a:t>
                </a:r>
                <a:r>
                  <a:rPr lang="en-US" dirty="0" smtClean="0"/>
                  <a:t> e</a:t>
                </a:r>
                <a:r>
                  <a:rPr lang="en-US" baseline="30000" dirty="0" smtClean="0"/>
                  <a:t>10 </a:t>
                </a:r>
                <a:r>
                  <a:rPr lang="en-US" dirty="0" smtClean="0"/>
                  <a:t>=22000, </a:t>
                </a:r>
                <a:r>
                  <a:rPr lang="el-GR" dirty="0" smtClean="0"/>
                  <a:t>που σημαίνει ότι </a:t>
                </a:r>
              </a:p>
              <a:p>
                <a:pPr marL="0" indent="0">
                  <a:buNone/>
                </a:pPr>
                <a:r>
                  <a:rPr lang="el-GR" dirty="0" smtClean="0"/>
                  <a:t>Χωρίς καταλύτη αντιδρά μόνο το 1/22000= </a:t>
                </a:r>
                <a:r>
                  <a:rPr lang="en-US" dirty="0" smtClean="0"/>
                  <a:t>4,5∙10</a:t>
                </a:r>
                <a:r>
                  <a:rPr lang="en-US" baseline="30000" dirty="0" smtClean="0"/>
                  <a:t>-5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mol</a:t>
                </a:r>
                <a:r>
                  <a:rPr lang="en-US" dirty="0" smtClean="0"/>
                  <a:t>, </a:t>
                </a:r>
                <a:r>
                  <a:rPr lang="el-GR" dirty="0" smtClean="0"/>
                  <a:t>ενώ με καταλύτη αντιδρά το 1 </a:t>
                </a:r>
                <a:r>
                  <a:rPr lang="en-US" dirty="0" err="1" smtClean="0"/>
                  <a:t>mol</a:t>
                </a:r>
                <a:r>
                  <a:rPr lang="en-US" dirty="0" smtClean="0"/>
                  <a:t> </a:t>
                </a:r>
                <a:r>
                  <a:rPr lang="el-GR" dirty="0" smtClean="0"/>
                  <a:t>δηλαδή όλη η ποσότητα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08720"/>
                <a:ext cx="8686800" cy="5217443"/>
              </a:xfrm>
              <a:blipFill rotWithShape="1">
                <a:blip r:embed="rId2"/>
                <a:stretch>
                  <a:fillRect l="-1754" r="-5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4101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Στάδια κινητικής της αντίδρασης σε πορώδη καταλύτη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chemeClr val="accent5"/>
                </a:solidFill>
              </a:rPr>
              <a:t>(1) Φυσική μεταφορά (εξωτερική διάχυση) των αντιδρώντων από το κυρίως ρεύμα του ρευστού δια μέσου της </a:t>
            </a:r>
            <a:r>
              <a:rPr lang="el-GR" dirty="0" err="1" smtClean="0">
                <a:solidFill>
                  <a:schemeClr val="accent5"/>
                </a:solidFill>
              </a:rPr>
              <a:t>περατωτικής</a:t>
            </a:r>
            <a:r>
              <a:rPr lang="el-GR" dirty="0" smtClean="0">
                <a:solidFill>
                  <a:schemeClr val="accent5"/>
                </a:solidFill>
              </a:rPr>
              <a:t> στιβάδας προς την εξωτερική επιφάνεια του καταλύτη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accent5"/>
                </a:solidFill>
              </a:rPr>
              <a:t>(2) Μοριακή (εσωτερική) διάχυση και/ή </a:t>
            </a:r>
            <a:r>
              <a:rPr lang="el-GR" dirty="0" err="1" smtClean="0">
                <a:solidFill>
                  <a:schemeClr val="accent5"/>
                </a:solidFill>
              </a:rPr>
              <a:t>ρού</a:t>
            </a:r>
            <a:r>
              <a:rPr lang="el-GR" dirty="0" smtClean="0">
                <a:solidFill>
                  <a:schemeClr val="accent5"/>
                </a:solidFill>
              </a:rPr>
              <a:t> τύπου </a:t>
            </a:r>
            <a:r>
              <a:rPr lang="en-US" dirty="0" smtClean="0">
                <a:solidFill>
                  <a:schemeClr val="accent5"/>
                </a:solidFill>
              </a:rPr>
              <a:t>Knudsen </a:t>
            </a:r>
            <a:r>
              <a:rPr lang="el-GR" dirty="0" smtClean="0">
                <a:solidFill>
                  <a:schemeClr val="accent5"/>
                </a:solidFill>
              </a:rPr>
              <a:t>των αντιδρώντων από την </a:t>
            </a:r>
            <a:r>
              <a:rPr lang="el-GR" dirty="0">
                <a:solidFill>
                  <a:schemeClr val="accent5"/>
                </a:solidFill>
              </a:rPr>
              <a:t>εξωτερική επιφάνεια του </a:t>
            </a:r>
            <a:r>
              <a:rPr lang="el-GR" dirty="0" smtClean="0">
                <a:solidFill>
                  <a:schemeClr val="accent5"/>
                </a:solidFill>
              </a:rPr>
              <a:t>καταλύτη στους εσωτερικούς πόρους αυτού</a:t>
            </a:r>
          </a:p>
          <a:p>
            <a:pPr marL="0" indent="0">
              <a:buNone/>
            </a:pPr>
            <a:r>
              <a:rPr lang="el-GR" dirty="0" smtClean="0"/>
              <a:t>(3) </a:t>
            </a:r>
            <a:r>
              <a:rPr lang="el-GR" dirty="0" err="1" smtClean="0"/>
              <a:t>Χημειορόφηση</a:t>
            </a:r>
            <a:r>
              <a:rPr lang="el-GR" dirty="0" smtClean="0"/>
              <a:t> ενός ή περισσότερων αντιδρώντων πάνω στην επιφάνεια του καταλύτη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8485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Στάδια κινητικής της αντίδρασης σε πορώδη καταλύτη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 smtClean="0"/>
              <a:t>(4) Χημική (επιφανειακή) αντίδραση πάνω στην επιφάνεια</a:t>
            </a:r>
          </a:p>
          <a:p>
            <a:pPr marL="0" indent="0">
              <a:buNone/>
            </a:pPr>
            <a:r>
              <a:rPr lang="el-GR" dirty="0" smtClean="0"/>
              <a:t>(5) </a:t>
            </a:r>
            <a:r>
              <a:rPr lang="el-GR" dirty="0" err="1" smtClean="0"/>
              <a:t>Εκρόφηση</a:t>
            </a:r>
            <a:r>
              <a:rPr lang="el-GR" dirty="0" smtClean="0"/>
              <a:t> των </a:t>
            </a:r>
            <a:r>
              <a:rPr lang="el-GR" dirty="0" err="1" smtClean="0"/>
              <a:t>προΐόντων</a:t>
            </a:r>
            <a:r>
              <a:rPr lang="el-GR" dirty="0" smtClean="0"/>
              <a:t> από την επιφάνεια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accent5"/>
                </a:solidFill>
              </a:rPr>
              <a:t>(6) Μεταφορά των </a:t>
            </a:r>
            <a:r>
              <a:rPr lang="el-GR" dirty="0" err="1">
                <a:solidFill>
                  <a:schemeClr val="accent5"/>
                </a:solidFill>
              </a:rPr>
              <a:t>προΐόντων</a:t>
            </a:r>
            <a:r>
              <a:rPr lang="el-GR" dirty="0" smtClean="0">
                <a:solidFill>
                  <a:schemeClr val="accent5"/>
                </a:solidFill>
              </a:rPr>
              <a:t> από τους εσωτερικούς πόρους στην εξωτερική επιφάνεια του καταλύτη με μοριακή ή/και διάχυση </a:t>
            </a:r>
            <a:r>
              <a:rPr lang="en-US" dirty="0" smtClean="0">
                <a:solidFill>
                  <a:schemeClr val="accent5"/>
                </a:solidFill>
              </a:rPr>
              <a:t>Knudsen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accent5"/>
                </a:solidFill>
              </a:rPr>
              <a:t>(7) Φυσική μεταφορά μάζας (εξωτερική διάχυση) των </a:t>
            </a:r>
            <a:r>
              <a:rPr lang="el-GR" dirty="0" err="1">
                <a:solidFill>
                  <a:schemeClr val="accent5"/>
                </a:solidFill>
              </a:rPr>
              <a:t>προΐόντων</a:t>
            </a:r>
            <a:r>
              <a:rPr lang="el-GR" dirty="0">
                <a:solidFill>
                  <a:schemeClr val="accent5"/>
                </a:solidFill>
              </a:rPr>
              <a:t> </a:t>
            </a:r>
            <a:r>
              <a:rPr lang="el-GR" dirty="0" smtClean="0">
                <a:solidFill>
                  <a:schemeClr val="accent5"/>
                </a:solidFill>
              </a:rPr>
              <a:t>από την </a:t>
            </a:r>
            <a:r>
              <a:rPr lang="el-GR" dirty="0">
                <a:solidFill>
                  <a:schemeClr val="accent5"/>
                </a:solidFill>
              </a:rPr>
              <a:t>εξωτερική επιφάνεια του </a:t>
            </a:r>
            <a:r>
              <a:rPr lang="el-GR" dirty="0" smtClean="0">
                <a:solidFill>
                  <a:schemeClr val="accent5"/>
                </a:solidFill>
              </a:rPr>
              <a:t>καταλύτη δια μέσου της </a:t>
            </a:r>
            <a:r>
              <a:rPr lang="el-GR" dirty="0" err="1" smtClean="0">
                <a:solidFill>
                  <a:schemeClr val="accent5"/>
                </a:solidFill>
              </a:rPr>
              <a:t>περατωτικής</a:t>
            </a:r>
            <a:r>
              <a:rPr lang="el-GR" dirty="0" smtClean="0">
                <a:solidFill>
                  <a:schemeClr val="accent5"/>
                </a:solidFill>
              </a:rPr>
              <a:t> στιβάδας στο κύριο ρεύμα του ρευστού</a:t>
            </a:r>
            <a:endParaRPr lang="el-G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29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Στάδια κινητικής της αντίδρασης σε πορώδη καταλύτη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404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Στάδια κινητικής της αντίδρασης σε πορώδη καταλύτη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chemeClr val="accent5"/>
                </a:solidFill>
              </a:rPr>
              <a:t>Τα στάδια 1, 2,6, 7  είναι</a:t>
            </a:r>
            <a:r>
              <a:rPr lang="el-GR" dirty="0">
                <a:solidFill>
                  <a:schemeClr val="accent5"/>
                </a:solidFill>
              </a:rPr>
              <a:t> </a:t>
            </a:r>
            <a:r>
              <a:rPr lang="el-GR" dirty="0" smtClean="0">
                <a:solidFill>
                  <a:schemeClr val="accent5"/>
                </a:solidFill>
              </a:rPr>
              <a:t>φυσικές διεργασίες . Το 1 και 7 εξαρτώνται από τις υδροδυναμικές συνθήκες που επικρατούν (τα 2 και 6 δεν υπάρχουν όταν έχουμε μη πορώδη καταλύτη)</a:t>
            </a:r>
          </a:p>
          <a:p>
            <a:pPr marL="0" indent="0">
              <a:buNone/>
            </a:pPr>
            <a:r>
              <a:rPr lang="el-GR" dirty="0" smtClean="0"/>
              <a:t>Τα στάδια 3,4,5 έχουν πιο πολύ χημικό χαρακτήρα (επιφανειακές δράσεις).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7221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Καθοριστικό βήμα το 4 ή </a:t>
            </a:r>
            <a:br>
              <a:rPr lang="el-GR" dirty="0" smtClean="0"/>
            </a:br>
            <a:r>
              <a:rPr lang="el-GR" dirty="0" smtClean="0"/>
              <a:t>ένα από τα 3,5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Θα μελετηθούν διάφορα μοντέλα της κινητικής των επιφανειακών δράσεων θεωρώντας ότι η φυσική μεταφορά (στάδια 1,2,6,7) γίνεται γρήγορα οπότε δεν επηρεάζεται η ταχύτητα της επιφανειακής δράσης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3313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Καθοριστικό βήμα το </a:t>
            </a:r>
            <a:r>
              <a:rPr lang="el-GR" b="1" dirty="0" smtClean="0"/>
              <a:t>4 </a:t>
            </a:r>
            <a:br>
              <a:rPr lang="el-GR" b="1" dirty="0" smtClean="0"/>
            </a:br>
            <a:r>
              <a:rPr lang="el-GR" b="1" dirty="0" smtClean="0"/>
              <a:t>(Χημική αντίδραση)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Μονομοριακές</a:t>
            </a:r>
            <a:r>
              <a:rPr lang="el-GR" dirty="0" smtClean="0"/>
              <a:t> μη αντιστρεπτές αντιδράσεις</a:t>
            </a:r>
          </a:p>
          <a:p>
            <a:r>
              <a:rPr lang="el-GR" dirty="0" err="1" smtClean="0"/>
              <a:t>Διμοριακές</a:t>
            </a:r>
            <a:r>
              <a:rPr lang="el-GR" dirty="0" smtClean="0"/>
              <a:t> </a:t>
            </a:r>
            <a:r>
              <a:rPr lang="el-GR" dirty="0"/>
              <a:t>μη αντιστρεπτές </a:t>
            </a:r>
            <a:r>
              <a:rPr lang="el-GR" dirty="0" smtClean="0"/>
              <a:t>αντιδράσεις</a:t>
            </a:r>
          </a:p>
          <a:p>
            <a:r>
              <a:rPr lang="el-GR" dirty="0" smtClean="0"/>
              <a:t>Αντιστρεπτές αντιδράσεις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9111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Τίτλος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16632"/>
                <a:ext cx="8532440" cy="1008112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/>
                  <a:t/>
                </a:r>
                <a:br>
                  <a:rPr lang="el-GR" dirty="0"/>
                </a:b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/>
                  <a:t/>
                </a:r>
                <a:br>
                  <a:rPr lang="el-GR" dirty="0"/>
                </a:b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l-GR" b="1" dirty="0" err="1" smtClean="0"/>
                  <a:t>Μονομοριακές</a:t>
                </a:r>
                <a:r>
                  <a:rPr lang="el-GR" b="1" dirty="0" smtClean="0"/>
                  <a:t> </a:t>
                </a:r>
                <a:r>
                  <a:rPr lang="el-GR" b="1" dirty="0"/>
                  <a:t>μη αντιστρεπτές </a:t>
                </a:r>
                <a:r>
                  <a:rPr lang="el-GR" b="1" dirty="0" smtClean="0"/>
                  <a:t>αντιδράσεις</a:t>
                </a:r>
                <a:r>
                  <a:rPr lang="en-US" b="1" dirty="0" smtClean="0"/>
                  <a:t> </a:t>
                </a:r>
                <a:r>
                  <a:rPr lang="el-GR" dirty="0"/>
                  <a:t/>
                </a:r>
                <a:br>
                  <a:rPr lang="el-GR" dirty="0"/>
                </a:br>
                <a:r>
                  <a:rPr lang="el-GR" dirty="0" smtClean="0"/>
                  <a:t>Η ταχύτητα </a:t>
                </a:r>
                <a:r>
                  <a:rPr lang="en-US" dirty="0" smtClean="0">
                    <a:latin typeface="Kunstler Script" panose="030304020206070D0D06" pitchFamily="66" charset="0"/>
                  </a:rPr>
                  <a:t>R</a:t>
                </a:r>
                <a:r>
                  <a:rPr lang="en-US" dirty="0" smtClean="0"/>
                  <a:t> </a:t>
                </a:r>
                <a:r>
                  <a:rPr lang="el-GR" dirty="0" smtClean="0"/>
                  <a:t>δίνεται από την σχέση</a:t>
                </a:r>
                <a:br>
                  <a:rPr lang="el-GR" dirty="0" smtClean="0"/>
                </a:br>
                <a:r>
                  <a:rPr lang="en-US" dirty="0" smtClean="0">
                    <a:latin typeface="Kunstler Script" panose="030304020206070D0D06" pitchFamily="66" charset="0"/>
                  </a:rPr>
                  <a:t>R</a:t>
                </a:r>
                <a:r>
                  <a:rPr lang="en-US" dirty="0" smtClean="0"/>
                  <a:t>= k</a:t>
                </a:r>
                <a:r>
                  <a:rPr lang="en-US" baseline="-25000" dirty="0" smtClean="0"/>
                  <a:t>1</a:t>
                </a:r>
                <a:r>
                  <a:rPr lang="el-GR" baseline="-25000" dirty="0" smtClean="0"/>
                  <a:t> </a:t>
                </a:r>
                <a:r>
                  <a:rPr lang="el-GR" dirty="0" err="1" smtClean="0"/>
                  <a:t>θ</a:t>
                </a:r>
                <a:r>
                  <a:rPr lang="el-GR" baseline="-25000" dirty="0" err="1" smtClean="0"/>
                  <a:t>Α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err="1" smtClean="0"/>
                  <a:t>θ</a:t>
                </a:r>
                <a:r>
                  <a:rPr lang="el-GR" baseline="-25000" dirty="0" err="1" smtClean="0"/>
                  <a:t>Α</a:t>
                </a:r>
                <a:r>
                  <a:rPr lang="el-GR" dirty="0" smtClean="0"/>
                  <a:t> </a:t>
                </a:r>
                <a:r>
                  <a:rPr lang="en-US" dirty="0"/>
                  <a:t>:</a:t>
                </a:r>
                <a:r>
                  <a:rPr lang="el-GR" dirty="0" smtClean="0"/>
                  <a:t>το κλάσμα της </a:t>
                </a:r>
                <a:r>
                  <a:rPr lang="el-GR" dirty="0" err="1" smtClean="0"/>
                  <a:t>καλυμένης</a:t>
                </a:r>
                <a:r>
                  <a:rPr lang="el-GR" dirty="0" smtClean="0"/>
                  <a:t> από το Α επιφάνειας και υπό την </a:t>
                </a:r>
                <a:r>
                  <a:rPr lang="el-GR" dirty="0" err="1" smtClean="0"/>
                  <a:t>προυπόθεση</a:t>
                </a:r>
                <a:r>
                  <a:rPr lang="el-GR" dirty="0" smtClean="0"/>
                  <a:t> ότι το Α και το </a:t>
                </a:r>
                <a:r>
                  <a:rPr lang="en-US" dirty="0" smtClean="0"/>
                  <a:t>L </a:t>
                </a:r>
                <a:r>
                  <a:rPr lang="el-GR" dirty="0" err="1" smtClean="0"/>
                  <a:t>προσροφούνται</a:t>
                </a:r>
                <a:r>
                  <a:rPr lang="el-GR" dirty="0" smtClean="0"/>
                  <a:t> ισχυρά</a:t>
                </a:r>
                <a:r>
                  <a:rPr lang="en-US" dirty="0" smtClean="0"/>
                  <a:t>, </a:t>
                </a:r>
                <a:r>
                  <a:rPr lang="el-GR" dirty="0" smtClean="0"/>
                  <a:t>σύμφωνα με την</a:t>
                </a:r>
                <a:r>
                  <a:rPr lang="en-US" dirty="0" smtClean="0"/>
                  <a:t> Langmuir: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/>
                            </a:rPr>
                            <m:t>Α</m:t>
                          </m:r>
                        </m:sub>
                      </m:sSub>
                      <m:r>
                        <a:rPr lang="el-GR" b="0" i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Κ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Α</m:t>
                              </m:r>
                              <m:r>
                                <a:rPr lang="el-GR" b="0" i="0" smtClean="0">
                                  <a:latin typeface="Cambria Math"/>
                                </a:rPr>
                                <m:t> 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l-GR" b="0" i="1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l-GR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l-GR" dirty="0"/>
              </a:p>
            </p:txBody>
          </p:sp>
        </mc:Choice>
        <mc:Fallback xmlns="">
          <p:sp>
            <p:nvSpPr>
              <p:cNvPr id="2" name="Τίτλο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16632"/>
                <a:ext cx="8532440" cy="1008112"/>
              </a:xfrm>
              <a:blipFill rotWithShape="1">
                <a:blip r:embed="rId2"/>
                <a:stretch>
                  <a:fillRect l="-71" t="-26506" r="-1500" b="-4939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15580"/>
            <a:ext cx="1660483" cy="8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468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Τίτλος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16632"/>
                <a:ext cx="8532440" cy="1008112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/>
                  <a:t/>
                </a:r>
                <a:br>
                  <a:rPr lang="el-GR" dirty="0"/>
                </a:b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/>
                  <a:t/>
                </a:r>
                <a:br>
                  <a:rPr lang="el-GR" dirty="0"/>
                </a:b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/>
                  <a:t/>
                </a:r>
                <a:br>
                  <a:rPr lang="el-GR" dirty="0"/>
                </a:br>
                <a:r>
                  <a:rPr lang="el-GR" b="1" dirty="0" err="1" smtClean="0"/>
                  <a:t>Μονομοριακές</a:t>
                </a:r>
                <a:r>
                  <a:rPr lang="el-GR" b="1" dirty="0" smtClean="0"/>
                  <a:t> </a:t>
                </a:r>
                <a:r>
                  <a:rPr lang="el-GR" b="1" dirty="0"/>
                  <a:t>μη αντιστρεπτές </a:t>
                </a:r>
                <a:r>
                  <a:rPr lang="el-GR" b="1" dirty="0" smtClean="0"/>
                  <a:t>αντιδράσεις</a:t>
                </a:r>
                <a:r>
                  <a:rPr lang="en-US" b="1" dirty="0" smtClean="0"/>
                  <a:t> </a:t>
                </a:r>
                <a:r>
                  <a:rPr lang="el-GR" dirty="0"/>
                  <a:t/>
                </a:r>
                <a:br>
                  <a:rPr lang="el-GR" dirty="0"/>
                </a:br>
                <a:r>
                  <a:rPr lang="en-US" dirty="0" smtClean="0"/>
                  <a:t>: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R</m:t>
                      </m:r>
                      <m:r>
                        <a:rPr lang="el-GR" b="0" i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Κ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Α</m:t>
                              </m:r>
                              <m:r>
                                <a:rPr lang="el-GR" b="0" i="0" smtClean="0">
                                  <a:latin typeface="Cambria Math"/>
                                </a:rPr>
                                <m:t> 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l-GR" b="0" i="1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l-GR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H </a:t>
                </a:r>
                <a:r>
                  <a:rPr lang="el-GR" dirty="0" smtClean="0"/>
                  <a:t>σχέση αυτή απλοποιείται ανάλογα με το ποιος από τους όρους του παρονομαστή είναι επικρατέστερος</a:t>
                </a:r>
                <a:br>
                  <a:rPr lang="el-GR" dirty="0" smtClean="0"/>
                </a:b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l-GR" dirty="0"/>
              </a:p>
            </p:txBody>
          </p:sp>
        </mc:Choice>
        <mc:Fallback xmlns="">
          <p:sp>
            <p:nvSpPr>
              <p:cNvPr id="2" name="Τίτλο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16632"/>
                <a:ext cx="8532440" cy="1008112"/>
              </a:xfrm>
              <a:blipFill rotWithShape="1">
                <a:blip r:embed="rId2"/>
                <a:stretch>
                  <a:fillRect l="-1929" t="-27711" r="-3286" b="-4638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15580"/>
            <a:ext cx="1660483" cy="8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373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Αντίδραση με καταλύτη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1216" y="1124744"/>
            <a:ext cx="8229600" cy="5414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Μία αντίδραση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</a:p>
          <a:p>
            <a:pPr marL="0" indent="0">
              <a:buNone/>
            </a:pPr>
            <a:r>
              <a:rPr lang="el-GR" dirty="0" smtClean="0"/>
              <a:t>Α + Β → ΑΒ </a:t>
            </a:r>
          </a:p>
          <a:p>
            <a:pPr marL="0" indent="0">
              <a:buNone/>
            </a:pPr>
            <a:r>
              <a:rPr lang="el-GR" dirty="0" smtClean="0"/>
              <a:t>παρουσία καταλύτη </a:t>
            </a:r>
            <a:r>
              <a:rPr lang="en-US" dirty="0" smtClean="0"/>
              <a:t>S </a:t>
            </a:r>
            <a:r>
              <a:rPr lang="el-GR" dirty="0" smtClean="0"/>
              <a:t>γίνεται ως εξής</a:t>
            </a:r>
            <a:r>
              <a:rPr lang="en-US" dirty="0" smtClean="0"/>
              <a:t>:</a:t>
            </a: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Ή αλλιώς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Διπλωμένη γωνία 3"/>
          <p:cNvSpPr/>
          <p:nvPr/>
        </p:nvSpPr>
        <p:spPr>
          <a:xfrm>
            <a:off x="2915816" y="2780928"/>
            <a:ext cx="3600400" cy="151216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dirty="0"/>
              <a:t>Α + </a:t>
            </a:r>
            <a:r>
              <a:rPr lang="en-US" sz="2800" dirty="0"/>
              <a:t>S → AS</a:t>
            </a:r>
          </a:p>
          <a:p>
            <a:r>
              <a:rPr lang="en-US" sz="2800" dirty="0"/>
              <a:t>AS + B → AB + S</a:t>
            </a:r>
          </a:p>
        </p:txBody>
      </p:sp>
      <p:sp>
        <p:nvSpPr>
          <p:cNvPr id="5" name="Διπλωμένη γωνία 4"/>
          <p:cNvSpPr/>
          <p:nvPr/>
        </p:nvSpPr>
        <p:spPr>
          <a:xfrm>
            <a:off x="2483768" y="4797152"/>
            <a:ext cx="4752528" cy="1656184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800" dirty="0"/>
              <a:t>Α + </a:t>
            </a:r>
            <a:r>
              <a:rPr lang="en-US" sz="2800" dirty="0"/>
              <a:t>S → AS</a:t>
            </a:r>
          </a:p>
          <a:p>
            <a:r>
              <a:rPr lang="en-US" sz="2800" dirty="0"/>
              <a:t>B</a:t>
            </a:r>
            <a:r>
              <a:rPr lang="el-GR" sz="2800" dirty="0"/>
              <a:t> + </a:t>
            </a:r>
            <a:r>
              <a:rPr lang="en-US" sz="2800" dirty="0"/>
              <a:t>S → AS</a:t>
            </a:r>
          </a:p>
          <a:p>
            <a:r>
              <a:rPr lang="en-US" sz="2800" dirty="0"/>
              <a:t> AS + BS → AB + 2S</a:t>
            </a:r>
          </a:p>
        </p:txBody>
      </p:sp>
    </p:spTree>
    <p:extLst>
      <p:ext uri="{BB962C8B-B14F-4D97-AF65-F5344CB8AC3E}">
        <p14:creationId xmlns:p14="http://schemas.microsoft.com/office/powerpoint/2010/main" val="4199510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Τίτλος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/>
                        </a:rPr>
                        <m:t>R</m:t>
                      </m:r>
                      <m:r>
                        <a:rPr lang="el-GR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l-G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/>
                                </a:rPr>
                                <m:t>Κ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/>
                                </a:rPr>
                                <m:t>Α</m:t>
                              </m:r>
                              <m:r>
                                <a:rPr lang="el-GR">
                                  <a:latin typeface="Cambria Math"/>
                                </a:rPr>
                                <m:t> 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l-GR" i="1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l-GR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" name="Τίτλο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47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Θέση περιεχομένου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15109863"/>
                  </p:ext>
                </p:extLst>
              </p:nvPr>
            </p:nvGraphicFramePr>
            <p:xfrm>
              <a:off x="457200" y="1600200"/>
              <a:ext cx="8229600" cy="48062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3200"/>
                    <a:gridCol w="2743200"/>
                    <a:gridCol w="2743200"/>
                  </a:tblGrid>
                  <a:tr h="748680"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Συνθήκες</a:t>
                          </a:r>
                          <a:r>
                            <a:rPr lang="el-GR" baseline="0" dirty="0" smtClean="0"/>
                            <a:t> προσρόφησης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Ταχύτητα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Μετρούμενη σταθερά</a:t>
                          </a:r>
                          <a:r>
                            <a:rPr lang="el-GR" baseline="0" dirty="0" smtClean="0"/>
                            <a:t> ταχύτητας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K</a:t>
                          </a:r>
                          <a:r>
                            <a:rPr lang="en-US" baseline="-25000" dirty="0" smtClean="0"/>
                            <a:t>A</a:t>
                          </a:r>
                          <a:r>
                            <a:rPr lang="en-US" dirty="0" smtClean="0"/>
                            <a:t>P</a:t>
                          </a:r>
                          <a:r>
                            <a:rPr lang="en-US" baseline="-25000" dirty="0" smtClean="0"/>
                            <a:t>A</a:t>
                          </a:r>
                          <a:r>
                            <a:rPr lang="en-US" dirty="0" smtClean="0"/>
                            <a:t>&gt;&gt;K</a:t>
                          </a:r>
                          <a:r>
                            <a:rPr lang="en-US" baseline="-25000" dirty="0" smtClean="0"/>
                            <a:t>L</a:t>
                          </a:r>
                          <a:r>
                            <a:rPr lang="en-US" dirty="0" smtClean="0"/>
                            <a:t>P</a:t>
                          </a:r>
                          <a:r>
                            <a:rPr lang="en-US" baseline="-25000" dirty="0" smtClean="0"/>
                            <a:t>L</a:t>
                          </a:r>
                          <a:endParaRPr lang="el-GR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mtClean="0">
                                    <a:latin typeface="Cambria Math"/>
                                  </a:rPr>
                                  <m:t>R</m:t>
                                </m:r>
                                <m:r>
                                  <a:rPr lang="el-GR">
                                    <a:latin typeface="Cambria Math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l-GR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el-GR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0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sty m:val="p"/>
                                          </m:rPr>
                                          <a:rPr lang="el-GR">
                                            <a:latin typeface="Cambria Math"/>
                                          </a:rPr>
                                          <m:t>Κ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l-GR">
                                            <a:latin typeface="Cambria Math"/>
                                          </a:rPr>
                                          <m:t>Α</m:t>
                                        </m:r>
                                        <m:r>
                                          <a:rPr lang="el-GR">
                                            <a:latin typeface="Cambria Math"/>
                                          </a:rPr>
                                          <m:t>  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l-GR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l-GR" i="1">
                                        <a:latin typeface="Cambria Math"/>
                                      </a:rPr>
                                      <m:t>1+</m:t>
                                    </m:r>
                                    <m:sSub>
                                      <m:sSubPr>
                                        <m:ctrlPr>
                                          <a:rPr lang="el-GR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K</a:t>
                          </a:r>
                          <a:r>
                            <a:rPr lang="en-US" baseline="-25000" dirty="0" smtClean="0"/>
                            <a:t>A</a:t>
                          </a:r>
                          <a:r>
                            <a:rPr lang="en-US" dirty="0" smtClean="0"/>
                            <a:t>P</a:t>
                          </a:r>
                          <a:r>
                            <a:rPr lang="en-US" baseline="-25000" dirty="0" smtClean="0"/>
                            <a:t>A</a:t>
                          </a:r>
                          <a:r>
                            <a:rPr lang="en-US" dirty="0" smtClean="0"/>
                            <a:t>&gt;&gt;K</a:t>
                          </a:r>
                          <a:r>
                            <a:rPr lang="en-US" baseline="-25000" dirty="0" smtClean="0"/>
                            <a:t>L</a:t>
                          </a:r>
                          <a:r>
                            <a:rPr lang="en-US" dirty="0" smtClean="0"/>
                            <a:t>P</a:t>
                          </a:r>
                          <a:r>
                            <a:rPr lang="en-US" baseline="-25000" dirty="0" smtClean="0"/>
                            <a:t>L</a:t>
                          </a:r>
                          <a:endParaRPr lang="el-GR" baseline="-250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K</a:t>
                          </a:r>
                          <a:r>
                            <a:rPr lang="en-US" baseline="-25000" dirty="0" smtClean="0"/>
                            <a:t>A</a:t>
                          </a:r>
                          <a:r>
                            <a:rPr lang="en-US" dirty="0" smtClean="0"/>
                            <a:t>P</a:t>
                          </a:r>
                          <a:r>
                            <a:rPr lang="en-US" baseline="-25000" dirty="0" smtClean="0"/>
                            <a:t>A</a:t>
                          </a:r>
                          <a:r>
                            <a:rPr lang="en-US" dirty="0" smtClean="0"/>
                            <a:t>&gt;&gt;1</a:t>
                          </a:r>
                          <a:endParaRPr lang="el-GR" baseline="-25000" dirty="0" smtClean="0"/>
                        </a:p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mtClean="0">
                                    <a:latin typeface="Cambria Math"/>
                                  </a:rPr>
                                  <m:t>R</m:t>
                                </m:r>
                                <m:r>
                                  <a:rPr lang="el-GR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l-G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K</a:t>
                          </a:r>
                          <a:r>
                            <a:rPr lang="en-US" baseline="-25000" dirty="0" smtClean="0"/>
                            <a:t>A</a:t>
                          </a:r>
                          <a:r>
                            <a:rPr lang="en-US" dirty="0" smtClean="0"/>
                            <a:t>P</a:t>
                          </a:r>
                          <a:r>
                            <a:rPr lang="en-US" baseline="-25000" dirty="0" smtClean="0"/>
                            <a:t>A</a:t>
                          </a:r>
                          <a:r>
                            <a:rPr lang="en-US" baseline="0" dirty="0" smtClean="0"/>
                            <a:t> &lt;&lt;1</a:t>
                          </a:r>
                          <a:endParaRPr lang="en-US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K</a:t>
                          </a:r>
                          <a:r>
                            <a:rPr lang="en-US" baseline="-25000" dirty="0" smtClean="0"/>
                            <a:t>L</a:t>
                          </a:r>
                          <a:r>
                            <a:rPr lang="en-US" dirty="0" smtClean="0"/>
                            <a:t>P</a:t>
                          </a:r>
                          <a:r>
                            <a:rPr lang="en-US" baseline="-25000" dirty="0" smtClean="0"/>
                            <a:t>L</a:t>
                          </a:r>
                          <a:r>
                            <a:rPr lang="en-US" baseline="0" dirty="0" smtClean="0"/>
                            <a:t> &lt;&lt;1</a:t>
                          </a:r>
                          <a:endParaRPr lang="el-GR" baseline="-25000" dirty="0" smtClean="0"/>
                        </a:p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mtClean="0">
                                    <a:latin typeface="Cambria Math"/>
                                  </a:rPr>
                                  <m:t>R</m:t>
                                </m:r>
                                <m:r>
                                  <a:rPr lang="el-GR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l-GR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l-GR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b="0" i="0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m:rPr>
                                        <m:sty m:val="p"/>
                                      </m:rPr>
                                      <a:rPr lang="el-GR">
                                        <a:latin typeface="Cambria Math"/>
                                      </a:rPr>
                                      <m:t>Κ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>
                                        <a:latin typeface="Cambria Math"/>
                                      </a:rPr>
                                      <m:t>Α</m:t>
                                    </m:r>
                                    <m:r>
                                      <a:rPr lang="el-GR">
                                        <a:latin typeface="Cambria Math"/>
                                      </a:rPr>
                                      <m:t> 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K</a:t>
                          </a:r>
                          <a:r>
                            <a:rPr lang="en-US" baseline="-25000" dirty="0" smtClean="0"/>
                            <a:t>A</a:t>
                          </a:r>
                          <a:r>
                            <a:rPr lang="en-US" dirty="0" smtClean="0"/>
                            <a:t>P</a:t>
                          </a:r>
                          <a:r>
                            <a:rPr lang="en-US" baseline="-25000" dirty="0" smtClean="0"/>
                            <a:t>A</a:t>
                          </a:r>
                          <a:r>
                            <a:rPr lang="en-US" dirty="0" smtClean="0"/>
                            <a:t>&lt;&lt;K</a:t>
                          </a:r>
                          <a:r>
                            <a:rPr lang="en-US" baseline="-25000" dirty="0" smtClean="0"/>
                            <a:t>L</a:t>
                          </a:r>
                          <a:r>
                            <a:rPr lang="en-US" dirty="0" smtClean="0"/>
                            <a:t>P</a:t>
                          </a:r>
                          <a:r>
                            <a:rPr lang="en-US" baseline="-25000" dirty="0" smtClean="0"/>
                            <a:t>L</a:t>
                          </a:r>
                          <a:endParaRPr lang="el-GR" baseline="-25000" dirty="0" smtClean="0"/>
                        </a:p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mtClean="0">
                                    <a:latin typeface="Cambria Math"/>
                                  </a:rPr>
                                  <m:t>R</m:t>
                                </m:r>
                                <m:r>
                                  <a:rPr lang="el-GR">
                                    <a:latin typeface="Cambria Math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l-GR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el-GR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0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sty m:val="p"/>
                                          </m:rPr>
                                          <a:rPr lang="el-GR">
                                            <a:latin typeface="Cambria Math"/>
                                          </a:rPr>
                                          <m:t>Κ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l-GR">
                                            <a:latin typeface="Cambria Math"/>
                                          </a:rPr>
                                          <m:t>Α</m:t>
                                        </m:r>
                                        <m:r>
                                          <a:rPr lang="el-GR">
                                            <a:latin typeface="Cambria Math"/>
                                          </a:rPr>
                                          <m:t>  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l-GR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l-GR" i="1">
                                        <a:latin typeface="Cambria Math"/>
                                      </a:rPr>
                                      <m:t>1+</m:t>
                                    </m:r>
                                    <m:sSub>
                                      <m:sSubPr>
                                        <m:ctrlPr>
                                          <a:rPr lang="el-GR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𝐿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l-GR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K</a:t>
                          </a:r>
                          <a:r>
                            <a:rPr lang="en-US" baseline="-25000" dirty="0" smtClean="0"/>
                            <a:t>A</a:t>
                          </a:r>
                          <a:r>
                            <a:rPr lang="en-US" dirty="0" smtClean="0"/>
                            <a:t>P</a:t>
                          </a:r>
                          <a:r>
                            <a:rPr lang="en-US" baseline="-25000" dirty="0" smtClean="0"/>
                            <a:t>A</a:t>
                          </a:r>
                          <a:r>
                            <a:rPr lang="en-US" baseline="0" dirty="0" smtClean="0"/>
                            <a:t>&lt;&lt;</a:t>
                          </a:r>
                          <a:r>
                            <a:rPr lang="en-US" dirty="0" smtClean="0"/>
                            <a:t>K</a:t>
                          </a:r>
                          <a:r>
                            <a:rPr lang="en-US" baseline="-25000" dirty="0" smtClean="0"/>
                            <a:t>L</a:t>
                          </a:r>
                          <a:r>
                            <a:rPr lang="en-US" dirty="0" smtClean="0"/>
                            <a:t>P</a:t>
                          </a:r>
                          <a:r>
                            <a:rPr lang="en-US" baseline="-25000" dirty="0" smtClean="0"/>
                            <a:t>L</a:t>
                          </a:r>
                          <a:endParaRPr lang="el-GR" baseline="-250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K</a:t>
                          </a:r>
                          <a:r>
                            <a:rPr lang="en-US" baseline="-25000" dirty="0" smtClean="0"/>
                            <a:t>L</a:t>
                          </a:r>
                          <a:r>
                            <a:rPr lang="en-US" dirty="0" smtClean="0"/>
                            <a:t>P</a:t>
                          </a:r>
                          <a:r>
                            <a:rPr lang="en-US" baseline="-25000" dirty="0" smtClean="0"/>
                            <a:t>L</a:t>
                          </a:r>
                          <a:r>
                            <a:rPr lang="en-US" baseline="0" dirty="0" smtClean="0"/>
                            <a:t> &gt;&gt;1</a:t>
                          </a:r>
                          <a:endParaRPr lang="el-GR" baseline="-25000" dirty="0" smtClean="0"/>
                        </a:p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mtClean="0">
                                    <a:latin typeface="Cambria Math"/>
                                  </a:rPr>
                                  <m:t>R</m:t>
                                </m:r>
                                <m:r>
                                  <a:rPr lang="el-GR">
                                    <a:latin typeface="Cambria Math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l-GR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el-GR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0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sty m:val="p"/>
                                          </m:rPr>
                                          <a:rPr lang="el-GR">
                                            <a:latin typeface="Cambria Math"/>
                                          </a:rPr>
                                          <m:t>Κ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l-GR">
                                            <a:latin typeface="Cambria Math"/>
                                          </a:rPr>
                                          <m:t>Α</m:t>
                                        </m:r>
                                        <m:r>
                                          <a:rPr lang="el-GR">
                                            <a:latin typeface="Cambria Math"/>
                                          </a:rPr>
                                          <m:t>  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l-GR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l-GR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𝐿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l-GR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Θέση περιεχομένου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15109863"/>
                  </p:ext>
                </p:extLst>
              </p:nvPr>
            </p:nvGraphicFramePr>
            <p:xfrm>
              <a:off x="457200" y="1600200"/>
              <a:ext cx="8229600" cy="48062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3200"/>
                    <a:gridCol w="2743200"/>
                    <a:gridCol w="2743200"/>
                  </a:tblGrid>
                  <a:tr h="748680"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Συνθήκες</a:t>
                          </a:r>
                          <a:r>
                            <a:rPr lang="el-GR" baseline="0" dirty="0" smtClean="0"/>
                            <a:t> προσρόφησης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Ταχύτητα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Μετρούμενη σταθερά</a:t>
                          </a:r>
                          <a:r>
                            <a:rPr lang="el-GR" baseline="0" dirty="0" smtClean="0"/>
                            <a:t> ταχύτητας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657162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K</a:t>
                          </a:r>
                          <a:r>
                            <a:rPr lang="en-US" baseline="-25000" dirty="0" smtClean="0"/>
                            <a:t>A</a:t>
                          </a:r>
                          <a:r>
                            <a:rPr lang="en-US" dirty="0" smtClean="0"/>
                            <a:t>P</a:t>
                          </a:r>
                          <a:r>
                            <a:rPr lang="en-US" baseline="-25000" dirty="0" smtClean="0"/>
                            <a:t>A</a:t>
                          </a:r>
                          <a:r>
                            <a:rPr lang="en-US" dirty="0" smtClean="0"/>
                            <a:t>&gt;&gt;K</a:t>
                          </a:r>
                          <a:r>
                            <a:rPr lang="en-US" baseline="-25000" dirty="0" smtClean="0"/>
                            <a:t>L</a:t>
                          </a:r>
                          <a:r>
                            <a:rPr lang="en-US" dirty="0" smtClean="0"/>
                            <a:t>P</a:t>
                          </a:r>
                          <a:r>
                            <a:rPr lang="en-US" baseline="-25000" dirty="0" smtClean="0"/>
                            <a:t>L</a:t>
                          </a:r>
                          <a:endParaRPr lang="el-GR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119626" r="-100000" b="-5214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K</a:t>
                          </a:r>
                          <a:r>
                            <a:rPr lang="en-US" baseline="-25000" dirty="0" smtClean="0"/>
                            <a:t>A</a:t>
                          </a:r>
                          <a:r>
                            <a:rPr lang="en-US" dirty="0" smtClean="0"/>
                            <a:t>P</a:t>
                          </a:r>
                          <a:r>
                            <a:rPr lang="en-US" baseline="-25000" dirty="0" smtClean="0"/>
                            <a:t>A</a:t>
                          </a:r>
                          <a:r>
                            <a:rPr lang="en-US" dirty="0" smtClean="0"/>
                            <a:t>&gt;&gt;K</a:t>
                          </a:r>
                          <a:r>
                            <a:rPr lang="en-US" baseline="-25000" dirty="0" smtClean="0"/>
                            <a:t>L</a:t>
                          </a:r>
                          <a:r>
                            <a:rPr lang="en-US" dirty="0" smtClean="0"/>
                            <a:t>P</a:t>
                          </a:r>
                          <a:r>
                            <a:rPr lang="en-US" baseline="-25000" dirty="0" smtClean="0"/>
                            <a:t>L</a:t>
                          </a:r>
                          <a:endParaRPr lang="el-GR" baseline="-250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K</a:t>
                          </a:r>
                          <a:r>
                            <a:rPr lang="en-US" baseline="-25000" dirty="0" smtClean="0"/>
                            <a:t>A</a:t>
                          </a:r>
                          <a:r>
                            <a:rPr lang="en-US" dirty="0" smtClean="0"/>
                            <a:t>P</a:t>
                          </a:r>
                          <a:r>
                            <a:rPr lang="en-US" baseline="-25000" dirty="0" smtClean="0"/>
                            <a:t>A</a:t>
                          </a:r>
                          <a:r>
                            <a:rPr lang="en-US" dirty="0" smtClean="0"/>
                            <a:t>&gt;&gt;1</a:t>
                          </a:r>
                          <a:endParaRPr lang="el-GR" baseline="-25000" dirty="0" smtClean="0"/>
                        </a:p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156667" r="-100000" b="-27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K</a:t>
                          </a:r>
                          <a:r>
                            <a:rPr lang="en-US" baseline="-25000" dirty="0" smtClean="0"/>
                            <a:t>A</a:t>
                          </a:r>
                          <a:r>
                            <a:rPr lang="en-US" dirty="0" smtClean="0"/>
                            <a:t>P</a:t>
                          </a:r>
                          <a:r>
                            <a:rPr lang="en-US" baseline="-25000" dirty="0" smtClean="0"/>
                            <a:t>A</a:t>
                          </a:r>
                          <a:r>
                            <a:rPr lang="en-US" baseline="0" dirty="0" smtClean="0"/>
                            <a:t> &lt;&lt;1</a:t>
                          </a:r>
                          <a:endParaRPr lang="en-US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K</a:t>
                          </a:r>
                          <a:r>
                            <a:rPr lang="en-US" baseline="-25000" dirty="0" smtClean="0"/>
                            <a:t>L</a:t>
                          </a:r>
                          <a:r>
                            <a:rPr lang="en-US" dirty="0" smtClean="0"/>
                            <a:t>P</a:t>
                          </a:r>
                          <a:r>
                            <a:rPr lang="en-US" baseline="-25000" dirty="0" smtClean="0"/>
                            <a:t>L</a:t>
                          </a:r>
                          <a:r>
                            <a:rPr lang="en-US" baseline="0" dirty="0" smtClean="0"/>
                            <a:t> &lt;&lt;1</a:t>
                          </a:r>
                          <a:endParaRPr lang="el-GR" baseline="-25000" dirty="0" smtClean="0"/>
                        </a:p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256667" r="-100000" b="-17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65722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K</a:t>
                          </a:r>
                          <a:r>
                            <a:rPr lang="en-US" baseline="-25000" dirty="0" smtClean="0"/>
                            <a:t>A</a:t>
                          </a:r>
                          <a:r>
                            <a:rPr lang="en-US" dirty="0" smtClean="0"/>
                            <a:t>P</a:t>
                          </a:r>
                          <a:r>
                            <a:rPr lang="en-US" baseline="-25000" dirty="0" smtClean="0"/>
                            <a:t>A</a:t>
                          </a:r>
                          <a:r>
                            <a:rPr lang="en-US" dirty="0" smtClean="0"/>
                            <a:t>&lt;&lt;K</a:t>
                          </a:r>
                          <a:r>
                            <a:rPr lang="en-US" baseline="-25000" dirty="0" smtClean="0"/>
                            <a:t>L</a:t>
                          </a:r>
                          <a:r>
                            <a:rPr lang="en-US" dirty="0" smtClean="0"/>
                            <a:t>P</a:t>
                          </a:r>
                          <a:r>
                            <a:rPr lang="en-US" baseline="-25000" dirty="0" smtClean="0"/>
                            <a:t>L</a:t>
                          </a:r>
                          <a:endParaRPr lang="el-GR" baseline="-25000" dirty="0" smtClean="0"/>
                        </a:p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495370" r="-100000" b="-13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/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K</a:t>
                          </a:r>
                          <a:r>
                            <a:rPr lang="en-US" baseline="-25000" dirty="0" smtClean="0"/>
                            <a:t>A</a:t>
                          </a:r>
                          <a:r>
                            <a:rPr lang="en-US" dirty="0" smtClean="0"/>
                            <a:t>P</a:t>
                          </a:r>
                          <a:r>
                            <a:rPr lang="en-US" baseline="-25000" dirty="0" smtClean="0"/>
                            <a:t>A</a:t>
                          </a:r>
                          <a:r>
                            <a:rPr lang="en-US" baseline="0" dirty="0" smtClean="0"/>
                            <a:t>&lt;&lt;</a:t>
                          </a:r>
                          <a:r>
                            <a:rPr lang="en-US" dirty="0" smtClean="0"/>
                            <a:t>K</a:t>
                          </a:r>
                          <a:r>
                            <a:rPr lang="en-US" baseline="-25000" dirty="0" smtClean="0"/>
                            <a:t>L</a:t>
                          </a:r>
                          <a:r>
                            <a:rPr lang="en-US" dirty="0" smtClean="0"/>
                            <a:t>P</a:t>
                          </a:r>
                          <a:r>
                            <a:rPr lang="en-US" baseline="-25000" dirty="0" smtClean="0"/>
                            <a:t>L</a:t>
                          </a:r>
                          <a:endParaRPr lang="el-GR" baseline="-2500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K</a:t>
                          </a:r>
                          <a:r>
                            <a:rPr lang="en-US" baseline="-25000" dirty="0" smtClean="0"/>
                            <a:t>L</a:t>
                          </a:r>
                          <a:r>
                            <a:rPr lang="en-US" dirty="0" smtClean="0"/>
                            <a:t>P</a:t>
                          </a:r>
                          <a:r>
                            <a:rPr lang="en-US" baseline="-25000" dirty="0" smtClean="0"/>
                            <a:t>L</a:t>
                          </a:r>
                          <a:r>
                            <a:rPr lang="en-US" baseline="0" dirty="0" smtClean="0"/>
                            <a:t> &gt;&gt;1</a:t>
                          </a:r>
                          <a:endParaRPr lang="el-GR" baseline="-25000" dirty="0" smtClean="0"/>
                        </a:p>
                        <a:p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428667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67363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err="1" smtClean="0"/>
              <a:t>Διμοριακές</a:t>
            </a:r>
            <a:r>
              <a:rPr lang="el-GR" b="1" dirty="0" smtClean="0"/>
              <a:t> </a:t>
            </a:r>
            <a:r>
              <a:rPr lang="el-GR" b="1" dirty="0"/>
              <a:t>μη αντιστρεπτές αντιδράσεις</a:t>
            </a:r>
            <a:r>
              <a:rPr lang="en-US" b="1" dirty="0"/>
              <a:t>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Παράδειγμα η αντίδραση</a:t>
            </a:r>
            <a:r>
              <a:rPr lang="en-US" dirty="0" smtClean="0"/>
              <a:t>:</a:t>
            </a:r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Μπορεί να γίνει με δύο μηχανισμούς</a:t>
            </a:r>
            <a:r>
              <a:rPr lang="en-US" dirty="0" smtClean="0"/>
              <a:t>:</a:t>
            </a: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Μηχανισμός </a:t>
            </a:r>
            <a:r>
              <a:rPr lang="en-US" b="1" dirty="0" smtClean="0"/>
              <a:t>Langmuir-Hinshelwood</a:t>
            </a:r>
            <a:r>
              <a:rPr lang="en-US" dirty="0" smtClean="0"/>
              <a:t>: </a:t>
            </a:r>
            <a:r>
              <a:rPr lang="el-GR" dirty="0" smtClean="0"/>
              <a:t>Τα Α και Β </a:t>
            </a:r>
            <a:r>
              <a:rPr lang="el-GR" dirty="0" err="1" smtClean="0"/>
              <a:t>προσροφώνται</a:t>
            </a:r>
            <a:r>
              <a:rPr lang="el-GR" dirty="0" smtClean="0"/>
              <a:t> σε γειτονικές σχέσεις και αντιδρούν μεταξύ τους</a:t>
            </a:r>
          </a:p>
          <a:p>
            <a:pPr marL="0" indent="0">
              <a:buNone/>
            </a:pPr>
            <a:r>
              <a:rPr lang="el-GR" b="1" dirty="0" smtClean="0"/>
              <a:t>Μηχανισμός </a:t>
            </a:r>
            <a:r>
              <a:rPr lang="en-US" b="1" dirty="0" err="1" smtClean="0"/>
              <a:t>Rideal-Eley</a:t>
            </a:r>
            <a:r>
              <a:rPr lang="en-US" dirty="0" smtClean="0"/>
              <a:t>: </a:t>
            </a:r>
            <a:r>
              <a:rPr lang="el-GR" dirty="0" smtClean="0"/>
              <a:t>Το </a:t>
            </a:r>
            <a:r>
              <a:rPr lang="en-US" dirty="0" smtClean="0"/>
              <a:t>A </a:t>
            </a:r>
            <a:r>
              <a:rPr lang="el-GR" dirty="0" err="1" smtClean="0"/>
              <a:t>προσροφάται</a:t>
            </a:r>
            <a:r>
              <a:rPr lang="el-GR" dirty="0" smtClean="0"/>
              <a:t> και το Β αντιδράει με το ήδη προσροφημένο Α.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3312368" cy="95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473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Μηχανισμός </a:t>
            </a:r>
            <a:r>
              <a:rPr lang="en-US" b="1" dirty="0"/>
              <a:t>Langmuir-Hinshelwood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92696"/>
                <a:ext cx="8229600" cy="5433467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H </a:t>
                </a:r>
                <a:r>
                  <a:rPr lang="el-GR" dirty="0"/>
                  <a:t>τ</a:t>
                </a:r>
                <a:r>
                  <a:rPr lang="el-GR" dirty="0" smtClean="0"/>
                  <a:t>αχύτητα </a:t>
                </a:r>
                <a:r>
                  <a:rPr lang="en-US" dirty="0">
                    <a:latin typeface="Kunstler Script" panose="030304020206070D0D06" pitchFamily="66" charset="0"/>
                  </a:rPr>
                  <a:t>R </a:t>
                </a:r>
                <a:r>
                  <a:rPr lang="el-GR" dirty="0" smtClean="0">
                    <a:latin typeface="Kunstler Script" panose="030304020206070D0D06" pitchFamily="66" charset="0"/>
                  </a:rPr>
                  <a:t> </a:t>
                </a:r>
                <a:r>
                  <a:rPr lang="el-GR" dirty="0" smtClean="0"/>
                  <a:t>της αντίδρασης εξαρτάται από το γινόμενο των κλασμάτων της επιφάνειας που καλύπτεται από τα Α και Β, δηλαδή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Kunstler Script" panose="030304020206070D0D06" pitchFamily="66" charset="0"/>
                  </a:rPr>
                  <a:t>R</a:t>
                </a:r>
                <a:r>
                  <a:rPr lang="en-US" dirty="0" smtClean="0"/>
                  <a:t> = k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</a:t>
                </a:r>
                <a:r>
                  <a:rPr lang="el-GR" dirty="0" err="1" smtClean="0"/>
                  <a:t>θ</a:t>
                </a:r>
                <a:r>
                  <a:rPr lang="el-GR" baseline="-25000" dirty="0" err="1" smtClean="0"/>
                  <a:t>Α</a:t>
                </a:r>
                <a:r>
                  <a:rPr lang="el-GR" dirty="0" smtClean="0"/>
                  <a:t> </a:t>
                </a:r>
                <a:r>
                  <a:rPr lang="el-GR" dirty="0" err="1" smtClean="0"/>
                  <a:t>θ</a:t>
                </a:r>
                <a:r>
                  <a:rPr lang="el-GR" baseline="-25000" dirty="0" err="1" smtClean="0"/>
                  <a:t>Β</a:t>
                </a:r>
                <a:endParaRPr lang="el-GR" baseline="-25000" dirty="0" smtClean="0"/>
              </a:p>
              <a:p>
                <a:pPr marL="0" indent="0">
                  <a:buNone/>
                </a:pPr>
                <a:r>
                  <a:rPr lang="el-GR" dirty="0" smtClean="0"/>
                  <a:t>Με την </a:t>
                </a:r>
                <a:r>
                  <a:rPr lang="el-GR" dirty="0" err="1" smtClean="0"/>
                  <a:t>προυπόθεση</a:t>
                </a:r>
                <a:r>
                  <a:rPr lang="el-GR" dirty="0" smtClean="0"/>
                  <a:t> ότι τα Α και Β </a:t>
                </a:r>
                <a:r>
                  <a:rPr lang="el-GR" dirty="0" err="1" smtClean="0"/>
                  <a:t>προσροφώνται</a:t>
                </a:r>
                <a:r>
                  <a:rPr lang="el-GR" dirty="0" smtClean="0"/>
                  <a:t> πολύ ισχυρότερα από τα </a:t>
                </a:r>
                <a:r>
                  <a:rPr lang="el-GR" dirty="0" err="1" smtClean="0"/>
                  <a:t>προΐόντα</a:t>
                </a:r>
                <a:r>
                  <a:rPr lang="el-GR" dirty="0" smtClean="0"/>
                  <a:t> θα ισχύει</a:t>
                </a:r>
                <a:r>
                  <a:rPr lang="en-US" dirty="0" smtClean="0"/>
                  <a:t>:</a:t>
                </a:r>
                <a:endParaRPr lang="el-GR" dirty="0" smtClean="0"/>
              </a:p>
              <a:p>
                <a:pPr marL="0" indent="0">
                  <a:buNone/>
                </a:pP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</a:rPr>
                          <m:t>Α</m:t>
                        </m:r>
                      </m:sub>
                    </m:sSub>
                    <m:r>
                      <a:rPr lang="el-GR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Κ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Α</m:t>
                            </m:r>
                            <m:r>
                              <a:rPr lang="el-GR">
                                <a:latin typeface="Cambria Math"/>
                              </a:rPr>
                              <m:t>  </m:t>
                            </m:r>
                          </m:sub>
                        </m:sSub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el-GR" i="1"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l-GR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/>
                              </a:rPr>
                              <m:t>Β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/>
                              </a:rPr>
                              <m:t>Β</m:t>
                            </m:r>
                          </m:sub>
                        </m:sSub>
                      </m:den>
                    </m:f>
                  </m:oMath>
                </a14:m>
                <a:endParaRPr lang="el-GR" dirty="0" smtClean="0"/>
              </a:p>
              <a:p>
                <a:pPr marL="0" indent="0">
                  <a:buNone/>
                </a:pPr>
                <a:endParaRPr lang="el-GR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/>
                            </a:rPr>
                            <m:t>Β</m:t>
                          </m:r>
                        </m:sub>
                      </m:sSub>
                      <m:r>
                        <a:rPr lang="el-GR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/>
                                </a:rPr>
                                <m:t>Κ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Β</m:t>
                              </m:r>
                              <m:r>
                                <a:rPr lang="el-GR">
                                  <a:latin typeface="Cambria Math"/>
                                </a:rPr>
                                <m:t> 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Β</m:t>
                              </m:r>
                            </m:sub>
                          </m:sSub>
                        </m:num>
                        <m:den>
                          <m:r>
                            <a:rPr lang="el-GR" i="1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l-GR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Β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Β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92696"/>
                <a:ext cx="8229600" cy="5433467"/>
              </a:xfrm>
              <a:blipFill rotWithShape="1">
                <a:blip r:embed="rId2"/>
                <a:stretch>
                  <a:fillRect l="-1704" t="-15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7739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Μηχανισμός </a:t>
            </a:r>
            <a:r>
              <a:rPr lang="en-US" b="1" dirty="0"/>
              <a:t>Langmuir-Hinshelwood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92696"/>
                <a:ext cx="8229600" cy="543346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Άρα </a:t>
                </a:r>
                <a:r>
                  <a:rPr lang="el-GR" dirty="0"/>
                  <a:t>η</a:t>
                </a:r>
                <a:r>
                  <a:rPr lang="en-US" dirty="0" smtClean="0"/>
                  <a:t> </a:t>
                </a:r>
                <a:r>
                  <a:rPr lang="el-GR" dirty="0"/>
                  <a:t>τ</a:t>
                </a:r>
                <a:r>
                  <a:rPr lang="el-GR" dirty="0" smtClean="0"/>
                  <a:t>αχύτητα </a:t>
                </a:r>
                <a:r>
                  <a:rPr lang="en-US" dirty="0">
                    <a:latin typeface="Kunstler Script" panose="030304020206070D0D06" pitchFamily="66" charset="0"/>
                  </a:rPr>
                  <a:t>R </a:t>
                </a:r>
                <a:r>
                  <a:rPr lang="el-GR" dirty="0" smtClean="0">
                    <a:latin typeface="Kunstler Script" panose="030304020206070D0D06" pitchFamily="66" charset="0"/>
                  </a:rPr>
                  <a:t> </a:t>
                </a:r>
                <a:r>
                  <a:rPr lang="el-GR" dirty="0" smtClean="0"/>
                  <a:t>της αντίδρασης γίνεται</a:t>
                </a:r>
                <a:r>
                  <a:rPr lang="en-US" dirty="0" smtClean="0"/>
                  <a:t>:</a:t>
                </a:r>
                <a:endParaRPr lang="el-GR" dirty="0" smtClean="0"/>
              </a:p>
              <a:p>
                <a:pPr marL="0" indent="0">
                  <a:buNone/>
                </a:pP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l-GR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l-G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Κ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Α</m:t>
                            </m:r>
                            <m:r>
                              <a:rPr lang="el-GR">
                                <a:latin typeface="Cambria Math"/>
                              </a:rPr>
                              <m:t>  </m:t>
                            </m:r>
                          </m:sub>
                        </m:sSub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𝐵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l-GR" dirty="0" smtClean="0"/>
              </a:p>
              <a:p>
                <a:pPr marL="0" indent="0">
                  <a:buNone/>
                </a:pPr>
                <a:r>
                  <a:rPr lang="el-GR" i="1" dirty="0" smtClean="0">
                    <a:latin typeface="+mj-lt"/>
                  </a:rPr>
                  <a:t>Αν ο ένας από τους όρους Ρ</a:t>
                </a:r>
                <a:r>
                  <a:rPr lang="el-GR" i="1" baseline="-25000" dirty="0" smtClean="0">
                    <a:latin typeface="+mj-lt"/>
                  </a:rPr>
                  <a:t>Α</a:t>
                </a:r>
                <a:r>
                  <a:rPr lang="el-GR" i="1" dirty="0" smtClean="0">
                    <a:latin typeface="+mj-lt"/>
                  </a:rPr>
                  <a:t> ή Ρ</a:t>
                </a:r>
                <a:r>
                  <a:rPr lang="el-GR" i="1" baseline="-25000" dirty="0" smtClean="0">
                    <a:latin typeface="+mj-lt"/>
                  </a:rPr>
                  <a:t>Β</a:t>
                </a:r>
                <a:r>
                  <a:rPr lang="el-GR" i="1" dirty="0" smtClean="0">
                    <a:latin typeface="+mj-lt"/>
                  </a:rPr>
                  <a:t> παραμένει σταθερός και ο άλλος αυξάνεται τότε</a:t>
                </a:r>
                <a:r>
                  <a:rPr lang="en-US" i="1" dirty="0" smtClean="0">
                    <a:latin typeface="+mj-lt"/>
                  </a:rPr>
                  <a:t> </a:t>
                </a:r>
                <a:r>
                  <a:rPr lang="el-GR" i="1" dirty="0" smtClean="0">
                    <a:latin typeface="+mj-lt"/>
                  </a:rPr>
                  <a:t>η ταχύτητα θα φτάνει σε μια </a:t>
                </a:r>
                <a:r>
                  <a:rPr lang="el-GR" b="1" i="1" dirty="0" smtClean="0">
                    <a:latin typeface="+mj-lt"/>
                  </a:rPr>
                  <a:t>μέγιστη τιμή </a:t>
                </a:r>
                <a:r>
                  <a:rPr lang="el-GR" i="1" dirty="0" smtClean="0">
                    <a:latin typeface="+mj-lt"/>
                  </a:rPr>
                  <a:t>και μετά θα μειώνεται. Αυτό συμβαίνει γιατί με περαιτέρω αύξηση της </a:t>
                </a:r>
                <a:r>
                  <a:rPr lang="el-GR" i="1" dirty="0"/>
                  <a:t>Ρ</a:t>
                </a:r>
                <a:r>
                  <a:rPr lang="el-GR" i="1" baseline="-25000" dirty="0"/>
                  <a:t>Α</a:t>
                </a:r>
                <a:r>
                  <a:rPr lang="el-GR" i="1" dirty="0"/>
                  <a:t> ή Ρ</a:t>
                </a:r>
                <a:r>
                  <a:rPr lang="el-GR" i="1" baseline="-25000" dirty="0"/>
                  <a:t>Β</a:t>
                </a:r>
                <a:r>
                  <a:rPr lang="el-GR" i="1" dirty="0"/>
                  <a:t> </a:t>
                </a:r>
                <a:r>
                  <a:rPr lang="el-GR" i="1" dirty="0" smtClean="0">
                    <a:latin typeface="+mj-lt"/>
                  </a:rPr>
                  <a:t>θα εκτοπιστούν τα Α και Β από την επιφάνεια.</a:t>
                </a:r>
              </a:p>
              <a:p>
                <a:pPr marL="0" indent="0">
                  <a:buNone/>
                </a:pPr>
                <a:r>
                  <a:rPr lang="el-GR" i="1" dirty="0" smtClean="0">
                    <a:latin typeface="+mj-lt"/>
                  </a:rPr>
                  <a:t>Η </a:t>
                </a:r>
                <a:r>
                  <a:rPr lang="el-GR" b="1" i="1" dirty="0" smtClean="0">
                    <a:latin typeface="+mj-lt"/>
                  </a:rPr>
                  <a:t>μέγιστη τιμή </a:t>
                </a:r>
                <a:r>
                  <a:rPr lang="el-GR" i="1" dirty="0" smtClean="0">
                    <a:latin typeface="+mj-lt"/>
                  </a:rPr>
                  <a:t>πετυχαίνεται όταν </a:t>
                </a:r>
                <a:r>
                  <a:rPr lang="en-US" i="1" dirty="0" smtClean="0">
                    <a:latin typeface="+mj-lt"/>
                  </a:rPr>
                  <a:t>K</a:t>
                </a:r>
                <a:r>
                  <a:rPr lang="en-US" i="1" baseline="-25000" dirty="0" smtClean="0">
                    <a:latin typeface="+mj-lt"/>
                  </a:rPr>
                  <a:t>A</a:t>
                </a:r>
                <a:r>
                  <a:rPr lang="en-US" i="1" dirty="0" smtClean="0">
                    <a:latin typeface="+mj-lt"/>
                  </a:rPr>
                  <a:t>P</a:t>
                </a:r>
                <a:r>
                  <a:rPr lang="en-US" i="1" baseline="-25000" dirty="0" smtClean="0">
                    <a:latin typeface="+mj-lt"/>
                  </a:rPr>
                  <a:t>A</a:t>
                </a:r>
                <a:r>
                  <a:rPr lang="en-US" i="1" dirty="0" smtClean="0">
                    <a:latin typeface="+mj-lt"/>
                  </a:rPr>
                  <a:t>=K</a:t>
                </a:r>
                <a:r>
                  <a:rPr lang="en-US" i="1" baseline="-25000" dirty="0" smtClean="0">
                    <a:latin typeface="+mj-lt"/>
                  </a:rPr>
                  <a:t>B</a:t>
                </a:r>
                <a:r>
                  <a:rPr lang="en-US" i="1" dirty="0" smtClean="0">
                    <a:latin typeface="+mj-lt"/>
                  </a:rPr>
                  <a:t>P</a:t>
                </a:r>
                <a:r>
                  <a:rPr lang="en-US" i="1" baseline="-25000" dirty="0" smtClean="0">
                    <a:latin typeface="+mj-lt"/>
                  </a:rPr>
                  <a:t>B</a:t>
                </a:r>
              </a:p>
              <a:p>
                <a:pPr marL="0" indent="0">
                  <a:buNone/>
                </a:pPr>
                <a:endParaRPr lang="el-GR" i="1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92696"/>
                <a:ext cx="8229600" cy="5433467"/>
              </a:xfrm>
              <a:blipFill rotWithShape="1">
                <a:blip r:embed="rId2"/>
                <a:stretch>
                  <a:fillRect l="-1852" t="-15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66373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sz="3600" b="1" dirty="0" smtClean="0"/>
              <a:t>Μηχανισμός </a:t>
            </a:r>
            <a:r>
              <a:rPr lang="en-US" sz="3600" b="1" dirty="0" smtClean="0"/>
              <a:t>Langmuir-Hinshelwood</a:t>
            </a:r>
            <a:r>
              <a:rPr lang="el-GR" sz="3600" b="1" dirty="0" smtClean="0"/>
              <a:t/>
            </a:r>
            <a:br>
              <a:rPr lang="el-GR" sz="3600" b="1" dirty="0" smtClean="0"/>
            </a:br>
            <a:endParaRPr lang="el-G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92696"/>
                <a:ext cx="8229600" cy="543346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i="1" dirty="0" smtClean="0">
                    <a:latin typeface="+mj-lt"/>
                  </a:rPr>
                  <a:t>Ι) Όταν τα Α και Β </a:t>
                </a:r>
                <a:r>
                  <a:rPr lang="el-GR" i="1" dirty="0" err="1" smtClean="0">
                    <a:latin typeface="+mj-lt"/>
                  </a:rPr>
                  <a:t>προσροφούνται</a:t>
                </a:r>
                <a:r>
                  <a:rPr lang="el-GR" i="1" dirty="0" smtClean="0">
                    <a:latin typeface="+mj-lt"/>
                  </a:rPr>
                  <a:t> ασθενώς, δηλαδή 1 + </a:t>
                </a:r>
                <a:r>
                  <a:rPr lang="en-US" i="1" dirty="0" smtClean="0"/>
                  <a:t>K</a:t>
                </a:r>
                <a:r>
                  <a:rPr lang="en-US" i="1" baseline="-25000" dirty="0" smtClean="0"/>
                  <a:t>A</a:t>
                </a:r>
                <a:r>
                  <a:rPr lang="en-US" i="1" dirty="0" smtClean="0"/>
                  <a:t>P</a:t>
                </a:r>
                <a:r>
                  <a:rPr lang="en-US" i="1" baseline="-25000" dirty="0" smtClean="0"/>
                  <a:t>A</a:t>
                </a:r>
                <a:r>
                  <a:rPr lang="el-GR" i="1" dirty="0" smtClean="0"/>
                  <a:t>+ </a:t>
                </a:r>
                <a:r>
                  <a:rPr lang="en-US" i="1" dirty="0" smtClean="0"/>
                  <a:t>K</a:t>
                </a:r>
                <a:r>
                  <a:rPr lang="en-US" i="1" baseline="-25000" dirty="0" smtClean="0"/>
                  <a:t>B</a:t>
                </a:r>
                <a:r>
                  <a:rPr lang="en-US" i="1" dirty="0" smtClean="0"/>
                  <a:t>P</a:t>
                </a:r>
                <a:r>
                  <a:rPr lang="en-US" i="1" baseline="-25000" dirty="0" smtClean="0"/>
                  <a:t>B</a:t>
                </a:r>
                <a:r>
                  <a:rPr lang="el-GR" i="1" baseline="-25000" dirty="0" smtClean="0"/>
                  <a:t> </a:t>
                </a:r>
                <a:r>
                  <a:rPr lang="el-GR" i="1" dirty="0" smtClean="0"/>
                  <a:t>≈ 1, τότε η ταχύτητα</a:t>
                </a:r>
                <a:endParaRPr lang="en-US" i="1" dirty="0" smtClean="0"/>
              </a:p>
              <a:p>
                <a:pPr marL="0" indent="0">
                  <a:buNone/>
                </a:pPr>
                <a:r>
                  <a:rPr lang="en-US" dirty="0">
                    <a:latin typeface="Kunstler Script" panose="030304020206070D0D06" pitchFamily="66" charset="0"/>
                  </a:rPr>
                  <a:t>R</a:t>
                </a:r>
                <a:r>
                  <a:rPr lang="en-US" dirty="0"/>
                  <a:t> = k</a:t>
                </a:r>
                <a:r>
                  <a:rPr lang="en-US" baseline="-25000" dirty="0"/>
                  <a:t>2</a:t>
                </a:r>
                <a:r>
                  <a:rPr lang="en-US" dirty="0"/>
                  <a:t> </a:t>
                </a:r>
                <a:r>
                  <a:rPr lang="en-US" dirty="0" smtClean="0"/>
                  <a:t>K</a:t>
                </a:r>
                <a:r>
                  <a:rPr lang="en-US" baseline="-25000" dirty="0" smtClean="0"/>
                  <a:t>A</a:t>
                </a:r>
                <a:r>
                  <a:rPr lang="en-US" dirty="0" smtClean="0"/>
                  <a:t> K</a:t>
                </a:r>
                <a:r>
                  <a:rPr lang="en-US" baseline="-25000" dirty="0" smtClean="0"/>
                  <a:t>B</a:t>
                </a:r>
                <a:r>
                  <a:rPr lang="en-US" dirty="0" smtClean="0"/>
                  <a:t> P</a:t>
                </a:r>
                <a:r>
                  <a:rPr lang="el-GR" baseline="-25000" dirty="0" smtClean="0"/>
                  <a:t>Α</a:t>
                </a:r>
                <a:r>
                  <a:rPr lang="el-GR" dirty="0" smtClean="0"/>
                  <a:t> </a:t>
                </a:r>
                <a:r>
                  <a:rPr lang="en-US" dirty="0" err="1" smtClean="0"/>
                  <a:t>P</a:t>
                </a:r>
                <a:r>
                  <a:rPr lang="el-GR" baseline="-25000" dirty="0" smtClean="0"/>
                  <a:t>Β</a:t>
                </a:r>
                <a:endParaRPr lang="el-GR" baseline="-25000" dirty="0"/>
              </a:p>
              <a:p>
                <a:pPr marL="0" indent="0">
                  <a:buNone/>
                </a:pPr>
                <a:r>
                  <a:rPr lang="el-GR" i="1" dirty="0" smtClean="0"/>
                  <a:t>Οπότε η αντίδραση είναι δευτέρας τάξης</a:t>
                </a:r>
              </a:p>
              <a:p>
                <a:pPr marL="0" indent="0">
                  <a:buNone/>
                </a:pPr>
                <a:r>
                  <a:rPr lang="el-GR" i="1" dirty="0" smtClean="0"/>
                  <a:t>ΙΙ) Όταν το </a:t>
                </a:r>
                <a:r>
                  <a:rPr lang="el-GR" i="1" dirty="0"/>
                  <a:t>Α </a:t>
                </a:r>
                <a:r>
                  <a:rPr lang="el-GR" i="1" dirty="0" err="1" smtClean="0"/>
                  <a:t>προσροφάται</a:t>
                </a:r>
                <a:r>
                  <a:rPr lang="el-GR" i="1" dirty="0" smtClean="0"/>
                  <a:t> </a:t>
                </a:r>
                <a:r>
                  <a:rPr lang="el-GR" i="1" dirty="0"/>
                  <a:t>ασθενώς, δηλαδή </a:t>
                </a:r>
                <a:r>
                  <a:rPr lang="el-GR" i="1" dirty="0" smtClean="0"/>
                  <a:t> </a:t>
                </a:r>
                <a:r>
                  <a:rPr lang="en-US" i="1" dirty="0" smtClean="0"/>
                  <a:t>K</a:t>
                </a:r>
                <a:r>
                  <a:rPr lang="en-US" i="1" baseline="-25000" dirty="0" smtClean="0"/>
                  <a:t>A</a:t>
                </a:r>
                <a:r>
                  <a:rPr lang="en-US" i="1" dirty="0" smtClean="0"/>
                  <a:t>P</a:t>
                </a:r>
                <a:r>
                  <a:rPr lang="en-US" i="1" baseline="-25000" dirty="0" smtClean="0"/>
                  <a:t>A</a:t>
                </a:r>
                <a:r>
                  <a:rPr lang="el-GR" i="1" dirty="0" smtClean="0"/>
                  <a:t>&lt; </a:t>
                </a:r>
                <a:r>
                  <a:rPr lang="en-US" i="1" dirty="0" smtClean="0"/>
                  <a:t>K</a:t>
                </a:r>
                <a:r>
                  <a:rPr lang="en-US" i="1" baseline="-25000" dirty="0" smtClean="0"/>
                  <a:t>B</a:t>
                </a:r>
                <a:r>
                  <a:rPr lang="en-US" i="1" dirty="0" smtClean="0"/>
                  <a:t>P</a:t>
                </a:r>
                <a:r>
                  <a:rPr lang="en-US" i="1" baseline="-25000" dirty="0" smtClean="0"/>
                  <a:t>B</a:t>
                </a:r>
                <a:r>
                  <a:rPr lang="el-GR" i="1" baseline="-25000" dirty="0" smtClean="0"/>
                  <a:t> </a:t>
                </a:r>
                <a:r>
                  <a:rPr lang="el-GR" i="1" dirty="0" smtClean="0"/>
                  <a:t>+ </a:t>
                </a:r>
                <a:r>
                  <a:rPr lang="el-GR" i="1" dirty="0"/>
                  <a:t>1, τότε η </a:t>
                </a:r>
                <a:r>
                  <a:rPr lang="el-GR" i="1" dirty="0" smtClean="0"/>
                  <a:t>ταχύτητα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𝑅</m:t>
                      </m:r>
                      <m:r>
                        <a:rPr lang="el-GR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l-GR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/>
                                </a:rPr>
                                <m:t>Κ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/>
                                </a:rPr>
                                <m:t>Α</m:t>
                              </m:r>
                              <m:r>
                                <a:rPr lang="el-GR">
                                  <a:latin typeface="Cambria Math"/>
                                </a:rPr>
                                <m:t> 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l-GR" i="1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92696"/>
                <a:ext cx="8229600" cy="5433467"/>
              </a:xfrm>
              <a:blipFill rotWithShape="1">
                <a:blip r:embed="rId2"/>
                <a:stretch>
                  <a:fillRect l="-1852" t="-145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1440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sz="3600" b="1" dirty="0" smtClean="0"/>
              <a:t>Μηχανισμός </a:t>
            </a:r>
            <a:r>
              <a:rPr lang="en-US" sz="3600" b="1" dirty="0" smtClean="0"/>
              <a:t>Langmuir-Hinshelwood</a:t>
            </a:r>
            <a:r>
              <a:rPr lang="el-GR" sz="3600" b="1" dirty="0" smtClean="0"/>
              <a:t/>
            </a:r>
            <a:br>
              <a:rPr lang="el-GR" sz="3600" b="1" dirty="0" smtClean="0"/>
            </a:br>
            <a:endParaRPr lang="el-G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92696"/>
                <a:ext cx="8229600" cy="5433467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l-GR" i="1" dirty="0" smtClean="0">
                    <a:latin typeface="+mj-lt"/>
                  </a:rPr>
                  <a:t>ΙΙΙ) </a:t>
                </a:r>
                <a:r>
                  <a:rPr lang="el-GR" i="1" dirty="0" smtClean="0"/>
                  <a:t>Όταν το </a:t>
                </a:r>
                <a:r>
                  <a:rPr lang="el-GR" i="1" dirty="0"/>
                  <a:t>Α </a:t>
                </a:r>
                <a:r>
                  <a:rPr lang="el-GR" i="1" dirty="0" err="1" smtClean="0"/>
                  <a:t>προσροφάται</a:t>
                </a:r>
                <a:r>
                  <a:rPr lang="el-GR" i="1" dirty="0" smtClean="0"/>
                  <a:t> ασθενώς και το Β πολύ ισχυρά, </a:t>
                </a:r>
                <a:r>
                  <a:rPr lang="el-GR" i="1" dirty="0"/>
                  <a:t>δηλαδή </a:t>
                </a:r>
                <a:r>
                  <a:rPr lang="el-GR" i="1" dirty="0" smtClean="0"/>
                  <a:t> </a:t>
                </a:r>
                <a:r>
                  <a:rPr lang="en-US" i="1" dirty="0" smtClean="0"/>
                  <a:t>K</a:t>
                </a:r>
                <a:r>
                  <a:rPr lang="en-US" i="1" baseline="-25000" dirty="0" smtClean="0"/>
                  <a:t>A</a:t>
                </a:r>
                <a:r>
                  <a:rPr lang="en-US" i="1" dirty="0" smtClean="0"/>
                  <a:t>P</a:t>
                </a:r>
                <a:r>
                  <a:rPr lang="en-US" i="1" baseline="-25000" dirty="0" smtClean="0"/>
                  <a:t>A</a:t>
                </a:r>
                <a:r>
                  <a:rPr lang="el-GR" i="1" dirty="0" smtClean="0"/>
                  <a:t>&lt; &lt; 1 και </a:t>
                </a:r>
                <a:r>
                  <a:rPr lang="en-US" i="1" dirty="0" smtClean="0"/>
                  <a:t>K</a:t>
                </a:r>
                <a:r>
                  <a:rPr lang="en-US" i="1" baseline="-25000" dirty="0" smtClean="0"/>
                  <a:t>B</a:t>
                </a:r>
                <a:r>
                  <a:rPr lang="en-US" i="1" dirty="0" smtClean="0"/>
                  <a:t>P</a:t>
                </a:r>
                <a:r>
                  <a:rPr lang="en-US" i="1" baseline="-25000" dirty="0" smtClean="0"/>
                  <a:t>B</a:t>
                </a:r>
                <a:r>
                  <a:rPr lang="el-GR" i="1" baseline="-25000" dirty="0" smtClean="0"/>
                  <a:t> </a:t>
                </a:r>
                <a:r>
                  <a:rPr lang="el-GR" i="1" dirty="0" smtClean="0"/>
                  <a:t>&gt;&gt; 1 τότε </a:t>
                </a:r>
                <a:r>
                  <a:rPr lang="el-GR" i="1" dirty="0"/>
                  <a:t>η </a:t>
                </a:r>
                <a:r>
                  <a:rPr lang="el-GR" i="1" dirty="0" smtClean="0"/>
                  <a:t>ταχύτητα</a:t>
                </a:r>
                <a:r>
                  <a:rPr lang="en-US" i="1" dirty="0" smtClean="0"/>
                  <a:t>:</a:t>
                </a:r>
                <a:endParaRPr lang="el-GR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𝑅</m:t>
                      </m:r>
                      <m:r>
                        <a:rPr lang="el-GR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l-GR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/>
                                </a:rPr>
                                <m:t>Κ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/>
                                </a:rPr>
                                <m:t>Α</m:t>
                              </m:r>
                              <m:r>
                                <a:rPr lang="el-GR">
                                  <a:latin typeface="Cambria Math"/>
                                </a:rPr>
                                <m:t> 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Κ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Β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:r>
                  <a:rPr lang="en-US" i="1" dirty="0" smtClean="0"/>
                  <a:t>IV) </a:t>
                </a:r>
                <a:r>
                  <a:rPr lang="el-GR" i="1" dirty="0" smtClean="0"/>
                  <a:t>Όταν τα Α και Β </a:t>
                </a:r>
                <a:r>
                  <a:rPr lang="el-GR" i="1" dirty="0" err="1" smtClean="0"/>
                  <a:t>προσροφούνται</a:t>
                </a:r>
                <a:r>
                  <a:rPr lang="el-GR" i="1" dirty="0" smtClean="0"/>
                  <a:t> σε διαφορετικές επιφανειακές θέσεις, τις 1 και 2 αντίστοιχα,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</a:rPr>
                          <m:t>Α</m:t>
                        </m:r>
                      </m:sub>
                    </m:sSub>
                    <m:r>
                      <a:rPr lang="el-GR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Κ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Α</m:t>
                            </m:r>
                            <m:r>
                              <a:rPr lang="el-GR" b="0" i="0" smtClean="0">
                                <a:latin typeface="Cambria Math"/>
                              </a:rPr>
                              <m:t>1</m:t>
                            </m:r>
                            <m:r>
                              <a:rPr lang="el-GR">
                                <a:latin typeface="Cambria Math"/>
                              </a:rPr>
                              <m:t>  </m:t>
                            </m:r>
                          </m:sub>
                        </m:sSub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el-GR" i="1"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  <m:r>
                              <a:rPr lang="el-G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</a:rPr>
                          <m:t>Β</m:t>
                        </m:r>
                      </m:sub>
                    </m:sSub>
                    <m:r>
                      <a:rPr lang="el-GR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Κ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Β</m:t>
                            </m:r>
                            <m:r>
                              <a:rPr lang="el-GR" b="0" i="0" smtClean="0">
                                <a:latin typeface="Cambria Math"/>
                              </a:rPr>
                              <m:t>2</m:t>
                            </m:r>
                            <m:r>
                              <a:rPr lang="el-GR">
                                <a:latin typeface="Cambria Math"/>
                              </a:rPr>
                              <m:t>  </m:t>
                            </m:r>
                          </m:sub>
                        </m:sSub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Β</m:t>
                            </m:r>
                          </m:sub>
                        </m:sSub>
                      </m:num>
                      <m:den>
                        <m:r>
                          <a:rPr lang="el-GR" i="1"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Β</m:t>
                            </m:r>
                            <m:r>
                              <a:rPr lang="el-GR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Β</m:t>
                            </m:r>
                          </m:sub>
                        </m:sSub>
                      </m:den>
                    </m:f>
                  </m:oMath>
                </a14:m>
                <a:endParaRPr lang="el-GR" dirty="0"/>
              </a:p>
              <a:p>
                <a:pPr marL="0" indent="0">
                  <a:buNone/>
                </a:pPr>
                <a:r>
                  <a:rPr lang="el-GR" i="1" dirty="0" smtClean="0"/>
                  <a:t>Τότε η ταχύτητα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l-GR">
                        <a:latin typeface="Cambria Math"/>
                      </a:rPr>
                      <m:t> </m:t>
                    </m:r>
                  </m:oMath>
                </a14:m>
                <a:endParaRPr lang="el-GR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𝑅</m:t>
                      </m:r>
                      <m:r>
                        <a:rPr lang="el-GR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l-GR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/>
                                </a:rPr>
                                <m:t>Κ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/>
                                </a:rPr>
                                <m:t>Α</m:t>
                              </m:r>
                              <m:r>
                                <a:rPr lang="el-GR">
                                  <a:latin typeface="Cambria Math"/>
                                </a:rPr>
                                <m:t> 1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Κ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Β</m:t>
                              </m:r>
                              <m:r>
                                <a:rPr lang="el-GR" b="0" i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(1+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/>
                                </a:rPr>
                                <m:t>Κ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/>
                                </a:rPr>
                                <m:t>Β</m:t>
                              </m:r>
                              <m:r>
                                <a:rPr lang="en-US" b="0" i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l-GR" i="1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92696"/>
                <a:ext cx="8229600" cy="5433467"/>
              </a:xfrm>
              <a:blipFill rotWithShape="1">
                <a:blip r:embed="rId2"/>
                <a:stretch>
                  <a:fillRect l="-1704" t="-2245" r="-37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4967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Μηχανισμός </a:t>
            </a:r>
            <a:r>
              <a:rPr lang="en-US" dirty="0" err="1" smtClean="0"/>
              <a:t>Rideal-Eley</a:t>
            </a:r>
            <a:r>
              <a:rPr lang="en-US" dirty="0"/>
              <a:t> </a:t>
            </a:r>
            <a:r>
              <a:rPr lang="en-US" dirty="0" smtClean="0"/>
              <a:t>(R-E)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H </a:t>
                </a:r>
                <a:r>
                  <a:rPr lang="el-GR" dirty="0"/>
                  <a:t>ταχύτητα </a:t>
                </a:r>
                <a:r>
                  <a:rPr lang="en-US" dirty="0">
                    <a:latin typeface="Kunstler Script" panose="030304020206070D0D06" pitchFamily="66" charset="0"/>
                  </a:rPr>
                  <a:t>R </a:t>
                </a:r>
                <a:r>
                  <a:rPr lang="el-GR" dirty="0">
                    <a:latin typeface="Kunstler Script" panose="030304020206070D0D06" pitchFamily="66" charset="0"/>
                  </a:rPr>
                  <a:t> </a:t>
                </a:r>
                <a:r>
                  <a:rPr lang="el-GR" dirty="0"/>
                  <a:t>της αντίδρασης εξαρτάται από </a:t>
                </a:r>
                <a:r>
                  <a:rPr lang="el-GR" dirty="0" smtClean="0"/>
                  <a:t>την επιφάνεια </a:t>
                </a:r>
                <a:r>
                  <a:rPr lang="el-GR" dirty="0"/>
                  <a:t>που καλύπτεται από </a:t>
                </a:r>
                <a:r>
                  <a:rPr lang="el-GR" dirty="0" smtClean="0"/>
                  <a:t>το </a:t>
                </a:r>
                <a:r>
                  <a:rPr lang="el-GR" dirty="0"/>
                  <a:t>Α και </a:t>
                </a:r>
                <a:r>
                  <a:rPr lang="el-GR" dirty="0" smtClean="0"/>
                  <a:t>την μερική πίεση του Β</a:t>
                </a:r>
                <a:r>
                  <a:rPr lang="el-GR" dirty="0"/>
                  <a:t>, δηλαδή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Kunstler Script" panose="030304020206070D0D06" pitchFamily="66" charset="0"/>
                  </a:rPr>
                  <a:t>R</a:t>
                </a:r>
                <a:r>
                  <a:rPr lang="en-US" dirty="0"/>
                  <a:t> = k</a:t>
                </a:r>
                <a:r>
                  <a:rPr lang="en-US" baseline="-25000" dirty="0"/>
                  <a:t>2</a:t>
                </a:r>
                <a:r>
                  <a:rPr lang="en-US" dirty="0"/>
                  <a:t> </a:t>
                </a:r>
                <a:r>
                  <a:rPr lang="el-GR" dirty="0" err="1"/>
                  <a:t>θ</a:t>
                </a:r>
                <a:r>
                  <a:rPr lang="el-GR" baseline="-25000" dirty="0" err="1"/>
                  <a:t>Α</a:t>
                </a:r>
                <a:r>
                  <a:rPr lang="el-GR" dirty="0"/>
                  <a:t> Ρ</a:t>
                </a:r>
                <a:r>
                  <a:rPr lang="el-GR" baseline="-25000" dirty="0" smtClean="0"/>
                  <a:t>Β</a:t>
                </a:r>
                <a:endParaRPr lang="el-GR" baseline="-25000" dirty="0"/>
              </a:p>
              <a:p>
                <a:pPr marL="0" indent="0">
                  <a:buNone/>
                </a:pPr>
                <a:r>
                  <a:rPr lang="el-GR" dirty="0" smtClean="0"/>
                  <a:t>Επειδή ισχύει</a:t>
                </a:r>
                <a:r>
                  <a:rPr lang="en-US" dirty="0"/>
                  <a:t>:</a:t>
                </a:r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</a:rPr>
                          <m:t>Α</m:t>
                        </m:r>
                      </m:sub>
                    </m:sSub>
                    <m:r>
                      <a:rPr lang="el-GR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Κ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Α</m:t>
                            </m:r>
                            <m:r>
                              <a:rPr lang="el-GR">
                                <a:latin typeface="Cambria Math"/>
                              </a:rPr>
                              <m:t>  </m:t>
                            </m:r>
                          </m:sub>
                        </m:sSub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el-GR" i="1"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endParaRPr lang="el-GR" dirty="0" smtClean="0"/>
              </a:p>
              <a:p>
                <a:pPr marL="0" indent="0">
                  <a:buNone/>
                </a:pPr>
                <a:r>
                  <a:rPr lang="el-GR" dirty="0" smtClean="0"/>
                  <a:t>Η ταχύτητα θα είναι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𝑅</m:t>
                      </m:r>
                      <m:r>
                        <a:rPr lang="el-GR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l-GR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/>
                                </a:rPr>
                                <m:t>Κ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/>
                                </a:rPr>
                                <m:t>Α</m:t>
                              </m:r>
                              <m:r>
                                <a:rPr lang="el-GR">
                                  <a:latin typeface="Cambria Math"/>
                                </a:rPr>
                                <m:t> 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l-GR" b="0" i="1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Κ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Α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Α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3504" r="-125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52039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Μηχανισμός </a:t>
            </a:r>
            <a:r>
              <a:rPr lang="en-US" dirty="0" err="1" smtClean="0"/>
              <a:t>Rideal-Eley</a:t>
            </a:r>
            <a:r>
              <a:rPr lang="en-US" dirty="0"/>
              <a:t> </a:t>
            </a:r>
            <a:r>
              <a:rPr lang="en-US" dirty="0" smtClean="0"/>
              <a:t>(R-E)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Αν το Β </a:t>
                </a:r>
                <a:r>
                  <a:rPr lang="el-GR" dirty="0" err="1" smtClean="0"/>
                  <a:t>προσροφάται</a:t>
                </a:r>
                <a:r>
                  <a:rPr lang="el-GR" dirty="0" smtClean="0"/>
                  <a:t> στην επιφάνεια αλλά </a:t>
                </a:r>
                <a:r>
                  <a:rPr lang="el-GR" dirty="0" err="1" smtClean="0"/>
                  <a:t>προσροφούμενο</a:t>
                </a:r>
                <a:r>
                  <a:rPr lang="el-GR" dirty="0" smtClean="0"/>
                  <a:t> δεν παίρνει μέρος στην αντίδραση</a:t>
                </a:r>
                <a:r>
                  <a:rPr lang="en-US" dirty="0" smtClean="0"/>
                  <a:t>:</a:t>
                </a:r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</a:rPr>
                          <m:t>Α</m:t>
                        </m:r>
                      </m:sub>
                    </m:sSub>
                    <m:r>
                      <a:rPr lang="el-GR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Κ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Α</m:t>
                            </m:r>
                            <m:r>
                              <a:rPr lang="el-GR">
                                <a:latin typeface="Cambria Math"/>
                              </a:rPr>
                              <m:t>  </m:t>
                            </m:r>
                          </m:sub>
                        </m:sSub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el-GR" i="1"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l-GR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Β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Β</m:t>
                            </m:r>
                          </m:sub>
                        </m:sSub>
                      </m:den>
                    </m:f>
                  </m:oMath>
                </a14:m>
                <a:endParaRPr lang="el-GR" dirty="0" smtClean="0"/>
              </a:p>
              <a:p>
                <a:pPr marL="0" indent="0">
                  <a:buNone/>
                </a:pPr>
                <a:r>
                  <a:rPr lang="el-GR" dirty="0" smtClean="0"/>
                  <a:t>Η ταχύτητα θα είναι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𝑅</m:t>
                      </m:r>
                      <m:r>
                        <a:rPr lang="el-GR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l-GR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/>
                                </a:rPr>
                                <m:t>Κ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/>
                                </a:rPr>
                                <m:t>Α</m:t>
                              </m:r>
                              <m:r>
                                <a:rPr lang="el-GR">
                                  <a:latin typeface="Cambria Math"/>
                                </a:rPr>
                                <m:t> 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l-GR" b="0" i="1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Κ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Α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Α</m:t>
                              </m:r>
                            </m:sub>
                          </m:sSub>
                          <m:r>
                            <a:rPr lang="el-GR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Κ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Β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Β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83019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Μηχανισμοί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4691063"/>
          </a:xfrm>
        </p:spPr>
        <p:txBody>
          <a:bodyPr/>
          <a:lstStyle/>
          <a:p>
            <a:r>
              <a:rPr lang="el-GR" sz="2800" dirty="0"/>
              <a:t>Οι εξισώσεις που περιγράφουν τον μηχανισμό </a:t>
            </a:r>
            <a:r>
              <a:rPr lang="en-US" sz="2800" dirty="0" smtClean="0"/>
              <a:t>R-E </a:t>
            </a:r>
            <a:r>
              <a:rPr lang="el-GR" sz="2800" dirty="0" smtClean="0"/>
              <a:t>δεν </a:t>
            </a:r>
            <a:r>
              <a:rPr lang="el-GR" sz="2800" dirty="0"/>
              <a:t>δίνουν μέγιστη τιμή στην ταχύτητα όπως δίνουν οι </a:t>
            </a:r>
            <a:r>
              <a:rPr lang="en-US" sz="2800" dirty="0" smtClean="0"/>
              <a:t>L-H, </a:t>
            </a:r>
            <a:r>
              <a:rPr lang="el-GR" sz="2800" dirty="0" smtClean="0"/>
              <a:t>αλλά </a:t>
            </a:r>
            <a:r>
              <a:rPr lang="el-GR" sz="2800" dirty="0"/>
              <a:t>τείνουν </a:t>
            </a:r>
            <a:r>
              <a:rPr lang="el-GR" sz="2800" dirty="0" err="1"/>
              <a:t>ασυμπτωτικά</a:t>
            </a:r>
            <a:r>
              <a:rPr lang="el-GR" sz="2800" dirty="0"/>
              <a:t> σε μια μέγιστη τιμή ταχύτητας.</a:t>
            </a:r>
            <a:endParaRPr lang="en-US" sz="2800" dirty="0"/>
          </a:p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96752"/>
            <a:ext cx="46482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9714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Α</a:t>
            </a:r>
            <a:r>
              <a:rPr lang="el-GR" b="1" dirty="0" smtClean="0"/>
              <a:t>ντιστρεπτές </a:t>
            </a:r>
            <a:r>
              <a:rPr lang="el-GR" b="1" dirty="0"/>
              <a:t>αντιδράσεις</a:t>
            </a:r>
            <a:r>
              <a:rPr lang="en-US" b="1" dirty="0"/>
              <a:t>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8720"/>
                <a:ext cx="8229600" cy="521744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Παράδειγμα η αντίδραση</a:t>
                </a:r>
                <a:r>
                  <a:rPr lang="en-US" dirty="0" smtClean="0"/>
                  <a:t>:</a:t>
                </a:r>
                <a:endParaRPr lang="el-GR" dirty="0" smtClean="0"/>
              </a:p>
              <a:p>
                <a:endParaRPr lang="el-GR" dirty="0"/>
              </a:p>
              <a:p>
                <a:pPr marL="0" indent="0">
                  <a:buNone/>
                </a:pPr>
                <a:r>
                  <a:rPr lang="el-GR" dirty="0" smtClean="0"/>
                  <a:t>Η ταχύτητά της δίνεται από την διαφορά των προς τα δεξιά και αριστερά ταχυτήτων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Kunstler Script" panose="030304020206070D0D06" pitchFamily="66" charset="0"/>
                  </a:rPr>
                  <a:t>R</a:t>
                </a:r>
                <a:r>
                  <a:rPr lang="en-US" dirty="0" smtClean="0"/>
                  <a:t> =k</a:t>
                </a:r>
                <a:r>
                  <a:rPr lang="en-US" baseline="-25000" dirty="0" smtClean="0"/>
                  <a:t>1</a:t>
                </a:r>
                <a:r>
                  <a:rPr lang="el-GR" dirty="0" smtClean="0"/>
                  <a:t> </a:t>
                </a:r>
                <a:r>
                  <a:rPr lang="el-GR" dirty="0" err="1" smtClean="0"/>
                  <a:t>θ</a:t>
                </a:r>
                <a:r>
                  <a:rPr lang="el-GR" baseline="-25000" dirty="0" err="1" smtClean="0"/>
                  <a:t>Α</a:t>
                </a:r>
                <a:r>
                  <a:rPr lang="en-US" dirty="0" smtClean="0"/>
                  <a:t> – k</a:t>
                </a:r>
                <a:r>
                  <a:rPr lang="en-US" baseline="-25000" dirty="0" smtClean="0"/>
                  <a:t>-1</a:t>
                </a:r>
                <a:r>
                  <a:rPr lang="el-GR" dirty="0" smtClean="0"/>
                  <a:t> θ</a:t>
                </a:r>
                <a:r>
                  <a:rPr lang="en-US" baseline="-25000" dirty="0" smtClean="0"/>
                  <a:t>L</a:t>
                </a:r>
                <a:endParaRPr lang="en-US" baseline="-25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𝑅</m:t>
                      </m:r>
                      <m:r>
                        <a:rPr lang="el-GR" sz="280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l-G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l-GR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l-GR" sz="28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>
                                  <a:latin typeface="Cambria Math"/>
                                </a:rPr>
                                <m:t>Κ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800">
                                  <a:latin typeface="Cambria Math"/>
                                </a:rPr>
                                <m:t>Α</m:t>
                              </m:r>
                              <m:r>
                                <a:rPr lang="el-GR" sz="2800">
                                  <a:latin typeface="Cambria Math"/>
                                </a:rPr>
                                <m:t> 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>
                                  <a:latin typeface="Cambria Math"/>
                                </a:rPr>
                                <m:t>Κ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A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en-US" sz="2800" b="0" i="0" smtClean="0">
                          <a:latin typeface="Cambria Math"/>
                        </a:rPr>
                        <m:t> −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−1 </m:t>
                          </m:r>
                        </m:sub>
                      </m:sSub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 smtClean="0"/>
              </a:p>
              <a:p>
                <a:endParaRPr lang="el-GR" dirty="0" smtClean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8720"/>
                <a:ext cx="8229600" cy="5217443"/>
              </a:xfrm>
              <a:blipFill rotWithShape="1">
                <a:blip r:embed="rId2"/>
                <a:stretch>
                  <a:fillRect l="-1852" t="-15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12668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731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Κατηγορίες κατάλυσης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3600" dirty="0" smtClean="0"/>
              <a:t>Ετερογενής κατάλυση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600" dirty="0" smtClean="0"/>
              <a:t>Ομογενής κατάλυση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600" dirty="0" err="1" smtClean="0"/>
              <a:t>Ενζυματική</a:t>
            </a:r>
            <a:r>
              <a:rPr lang="el-GR" sz="3600" dirty="0" smtClean="0"/>
              <a:t> κατάλυση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4267617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Ετερογενής κατάλυση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Ο καταλύτης βρίσκεται σε διαφορετική φάση (συνήθως στερεή) από τα αντιδρώντα σώματα (συνήθως αέρια ή υγρά)</a:t>
            </a:r>
          </a:p>
          <a:p>
            <a:pPr marL="0" indent="0">
              <a:buNone/>
            </a:pPr>
            <a:r>
              <a:rPr lang="el-GR" dirty="0" smtClean="0"/>
              <a:t>Παράδειγμα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l-GR" dirty="0" smtClean="0"/>
              <a:t> </a:t>
            </a:r>
          </a:p>
          <a:p>
            <a:pPr marL="0" indent="0">
              <a:buNone/>
            </a:pPr>
            <a:r>
              <a:rPr lang="el-GR" dirty="0" smtClean="0"/>
              <a:t>                                  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17033"/>
            <a:ext cx="5544616" cy="202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099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el-GR" dirty="0" err="1" smtClean="0"/>
              <a:t>μογενής</a:t>
            </a:r>
            <a:r>
              <a:rPr lang="el-GR" dirty="0" smtClean="0"/>
              <a:t> κατάλυση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Ο καταλύτης βρίσκεται στην ίδια φάση με τα αντιδρώντα σώματα (συνήθως υγρή)</a:t>
            </a:r>
          </a:p>
          <a:p>
            <a:pPr marL="0" indent="0">
              <a:buNone/>
            </a:pPr>
            <a:r>
              <a:rPr lang="el-GR" dirty="0" smtClean="0"/>
              <a:t>Παράδειγμα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l-GR" dirty="0" smtClean="0"/>
              <a:t> </a:t>
            </a:r>
          </a:p>
          <a:p>
            <a:pPr marL="0" indent="0">
              <a:buNone/>
            </a:pPr>
            <a:r>
              <a:rPr lang="el-GR" dirty="0" smtClean="0"/>
              <a:t>                                  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40968"/>
            <a:ext cx="6264696" cy="266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470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Ενζυματική</a:t>
            </a:r>
            <a:r>
              <a:rPr lang="el-GR" dirty="0" smtClean="0"/>
              <a:t> κατάλυση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Ο καταλύτης είναι κάποιο ένζυμο που καταλύει βιοχημικές αντιδράσεις</a:t>
            </a:r>
          </a:p>
          <a:p>
            <a:pPr marL="0" indent="0">
              <a:buNone/>
            </a:pPr>
            <a:r>
              <a:rPr lang="el-GR" dirty="0" smtClean="0"/>
              <a:t>Παράδειγμα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l-GR" dirty="0" smtClean="0"/>
              <a:t> </a:t>
            </a:r>
          </a:p>
          <a:p>
            <a:pPr marL="0" indent="0">
              <a:buNone/>
            </a:pPr>
            <a:r>
              <a:rPr lang="el-GR" dirty="0" smtClean="0"/>
              <a:t>                                  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748" y="3717032"/>
            <a:ext cx="5761515" cy="195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793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Καταλύτες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Ιδιαίτερη έμφαση θα δοθεί στην ετερογενή κατάλυση, γιατί</a:t>
            </a:r>
            <a:r>
              <a:rPr lang="en-US" dirty="0" smtClean="0"/>
              <a:t>:</a:t>
            </a:r>
            <a:endParaRPr lang="el-GR" dirty="0" smtClean="0"/>
          </a:p>
          <a:p>
            <a:pPr marL="0" indent="0">
              <a:buNone/>
            </a:pPr>
            <a:r>
              <a:rPr lang="el-GR" i="1" dirty="0" smtClean="0">
                <a:solidFill>
                  <a:srgbClr val="FF0000"/>
                </a:solidFill>
              </a:rPr>
              <a:t>Παρουσιάζει μεγάλο πρακτικό ενδιαφέρον αφού είναι ο απλούστερος τρόπος εξοικονόμησης ενέργειας κατά την παραγωγή πολλών χημικών </a:t>
            </a:r>
            <a:r>
              <a:rPr lang="el-GR" i="1" dirty="0" err="1" smtClean="0">
                <a:solidFill>
                  <a:srgbClr val="FF0000"/>
                </a:solidFill>
              </a:rPr>
              <a:t>προΐόντων</a:t>
            </a:r>
            <a:endParaRPr lang="el-GR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87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Καταλύτες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Επηρεάζουν την ταχύτητα και την κατεύθυνση της χημικής αντίδρασης μεταβάλλοντας την ενέργεια ενεργοποίησης (Εα)</a:t>
            </a:r>
          </a:p>
          <a:p>
            <a:r>
              <a:rPr lang="el-GR" dirty="0" smtClean="0"/>
              <a:t>Δεν μεταβάλλουν την θερμοδυναμική ισορροπία της αντίδρασης</a:t>
            </a:r>
          </a:p>
          <a:p>
            <a:r>
              <a:rPr lang="el-GR" dirty="0" smtClean="0"/>
              <a:t>Δεν καταναλώνονται αισθητά (αμελητέα κατανάλωση σε σχέση με τα αντιδρώντα)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78784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2377</Words>
  <Application>Microsoft Office PowerPoint</Application>
  <PresentationFormat>Προβολή στην οθόνη (4:3)</PresentationFormat>
  <Paragraphs>213</Paragraphs>
  <Slides>39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39</vt:i4>
      </vt:variant>
    </vt:vector>
  </HeadingPairs>
  <TitlesOfParts>
    <vt:vector size="40" baseType="lpstr">
      <vt:lpstr>Θέμα του Office</vt:lpstr>
      <vt:lpstr>ΚΑΤΑΛΥΣΗ</vt:lpstr>
      <vt:lpstr>ΚΑΤΑΛΥΣΗ</vt:lpstr>
      <vt:lpstr>Αντίδραση με καταλύτη</vt:lpstr>
      <vt:lpstr>Κατηγορίες κατάλυσης</vt:lpstr>
      <vt:lpstr>Ετερογενής κατάλυση</vt:lpstr>
      <vt:lpstr>Oμογενής κατάλυση</vt:lpstr>
      <vt:lpstr>Ενζυματική κατάλυση</vt:lpstr>
      <vt:lpstr>Καταλύτες</vt:lpstr>
      <vt:lpstr>Καταλύτες</vt:lpstr>
      <vt:lpstr>Κατάταξη ετερογενών καταλυτών</vt:lpstr>
      <vt:lpstr>Βιομηχανικοί καταλύτες</vt:lpstr>
      <vt:lpstr>Απαιτούμενα χαρακτηριστικά βιομηχανικών καταλυτών</vt:lpstr>
      <vt:lpstr>Απαιτούμενα χαρακτηριστικά βιομηχανικών καταλυτών</vt:lpstr>
      <vt:lpstr>Μηχανισμός ετερογενούς κατάλυσης</vt:lpstr>
      <vt:lpstr>Μηχανισμός ετερογενούς κατάλυσης</vt:lpstr>
      <vt:lpstr>Πορεία αντίδρασης χωρίς και με καταλύτη</vt:lpstr>
      <vt:lpstr>Παρουσίαση του PowerPoint</vt:lpstr>
      <vt:lpstr>Παρουσίαση του PowerPoint</vt:lpstr>
      <vt:lpstr>Παρουσίαση του PowerPoint</vt:lpstr>
      <vt:lpstr> Αν ΔCA =ΔC’A και ΔCB =ΔC’B </vt:lpstr>
      <vt:lpstr>Aν Δt=Δ΄t</vt:lpstr>
      <vt:lpstr>Στάδια κινητικής της αντίδρασης σε πορώδη καταλύτη</vt:lpstr>
      <vt:lpstr>Στάδια κινητικής της αντίδρασης σε πορώδη καταλύτη</vt:lpstr>
      <vt:lpstr>Στάδια κινητικής της αντίδρασης σε πορώδη καταλύτη</vt:lpstr>
      <vt:lpstr>Στάδια κινητικής της αντίδρασης σε πορώδη καταλύτη</vt:lpstr>
      <vt:lpstr>Καθοριστικό βήμα το 4 ή  ένα από τα 3,5</vt:lpstr>
      <vt:lpstr>Καθοριστικό βήμα το 4  (Χημική αντίδραση)</vt:lpstr>
      <vt:lpstr>             Μονομοριακές μη αντιστρεπτές αντιδράσεις  Η ταχύτητα R δίνεται από την σχέση R= k1 θΑ θΑ :το κλάσμα της καλυμένης από το Α επιφάνειας και υπό την προυπόθεση ότι το Α και το L προσροφούνται ισχυρά, σύμφωνα με την Langmuir: θ_Α=  (Κ_(Α  ) P_A)/(1+K_A  P_A+K_(L ) P_L )      </vt:lpstr>
      <vt:lpstr>          Μονομοριακές μη αντιστρεπτές αντιδράσεις  : R=  (〖k_1 Κ〗_(Α  ) P_A)/(1+K_A  P_A+K_(L ) P_L )   H σχέση αυτή απλοποιείται ανάλογα με το ποιος από τους όρους του παρονομαστή είναι επικρατέστερος   </vt:lpstr>
      <vt:lpstr>R=  (〖k_1 Κ〗_(Α  ) P_A)/(1+K_A  P_A+K_(L ) P_L )</vt:lpstr>
      <vt:lpstr>Διμοριακές μη αντιστρεπτές αντιδράσεις  </vt:lpstr>
      <vt:lpstr>Μηχανισμός Langmuir-Hinshelwood</vt:lpstr>
      <vt:lpstr>Μηχανισμός Langmuir-Hinshelwood</vt:lpstr>
      <vt:lpstr> Μηχανισμός Langmuir-Hinshelwood </vt:lpstr>
      <vt:lpstr> Μηχανισμός Langmuir-Hinshelwood </vt:lpstr>
      <vt:lpstr>Μηχανισμός Rideal-Eley (R-E)</vt:lpstr>
      <vt:lpstr>Μηχανισμός Rideal-Eley (R-E)</vt:lpstr>
      <vt:lpstr>Μηχανισμοί</vt:lpstr>
      <vt:lpstr>Αντιστρεπτές αντιδράσεις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ΚΑΤΑΛΥΣΗ</dc:title>
  <dc:creator>Melina Kotti</dc:creator>
  <cp:lastModifiedBy>Windows User</cp:lastModifiedBy>
  <cp:revision>177</cp:revision>
  <dcterms:created xsi:type="dcterms:W3CDTF">2019-02-27T11:50:18Z</dcterms:created>
  <dcterms:modified xsi:type="dcterms:W3CDTF">2019-03-14T12:32:12Z</dcterms:modified>
</cp:coreProperties>
</file>