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2" r:id="rId6"/>
    <p:sldId id="263" r:id="rId7"/>
    <p:sldId id="264" r:id="rId8"/>
    <p:sldId id="260"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80" r:id="rId23"/>
    <p:sldId id="281" r:id="rId24"/>
    <p:sldId id="282" r:id="rId25"/>
    <p:sldId id="278" r:id="rId26"/>
    <p:sldId id="279"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21/3/2019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21/3/2019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dirty="0" smtClean="0"/>
              <a:t>ΚΑΤΑΛΥΣΗ</a:t>
            </a:r>
            <a:endParaRPr lang="el-GR" b="1" dirty="0"/>
          </a:p>
        </p:txBody>
      </p:sp>
      <p:sp>
        <p:nvSpPr>
          <p:cNvPr id="3" name="Υπότιτλος 2"/>
          <p:cNvSpPr>
            <a:spLocks noGrp="1"/>
          </p:cNvSpPr>
          <p:nvPr>
            <p:ph type="subTitle" idx="1"/>
          </p:nvPr>
        </p:nvSpPr>
        <p:spPr/>
        <p:txBody>
          <a:bodyPr/>
          <a:lstStyle/>
          <a:p>
            <a:r>
              <a:rPr lang="el-GR" dirty="0" smtClean="0"/>
              <a:t>ΕΤΕΡΟΓΕΝΗΣ ΚΑΤΑΛΥΤΙΚΗ ΔΡΑΣΗ-</a:t>
            </a:r>
          </a:p>
          <a:p>
            <a:r>
              <a:rPr lang="el-GR" dirty="0" smtClean="0"/>
              <a:t>ΚΑΤΑΛΥΤΕΣ</a:t>
            </a:r>
            <a:endParaRPr lang="el-GR" dirty="0"/>
          </a:p>
        </p:txBody>
      </p:sp>
    </p:spTree>
    <p:extLst>
      <p:ext uri="{BB962C8B-B14F-4D97-AF65-F5344CB8AC3E}">
        <p14:creationId xmlns:p14="http://schemas.microsoft.com/office/powerpoint/2010/main" val="223554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229600" cy="1143000"/>
          </a:xfrm>
        </p:spPr>
        <p:txBody>
          <a:bodyPr>
            <a:normAutofit fontScale="90000"/>
          </a:bodyPr>
          <a:lstStyle/>
          <a:p>
            <a:r>
              <a:rPr lang="el-GR" b="1" dirty="0"/>
              <a:t>Καθοριστικό βήμα το </a:t>
            </a:r>
            <a:r>
              <a:rPr lang="en-US" b="1" dirty="0" smtClean="0"/>
              <a:t>5</a:t>
            </a:r>
            <a:r>
              <a:rPr lang="el-GR" b="1" dirty="0" smtClean="0"/>
              <a:t> </a:t>
            </a:r>
            <a:br>
              <a:rPr lang="el-GR" b="1" dirty="0" smtClean="0"/>
            </a:br>
            <a:r>
              <a:rPr lang="el-GR" b="1" dirty="0" smtClean="0"/>
              <a:t>(</a:t>
            </a:r>
            <a:r>
              <a:rPr lang="el-GR" b="1" dirty="0" err="1" smtClean="0"/>
              <a:t>Εκρόφηση</a:t>
            </a:r>
            <a:r>
              <a:rPr lang="el-GR" b="1" dirty="0" smtClean="0"/>
              <a:t>)</a:t>
            </a:r>
            <a:endParaRPr lang="el-GR" b="1" dirty="0"/>
          </a:p>
        </p:txBody>
      </p:sp>
      <mc:AlternateContent xmlns:mc="http://schemas.openxmlformats.org/markup-compatibility/2006">
        <mc:Choice xmlns:a14="http://schemas.microsoft.com/office/drawing/2010/main" Requires="a14">
          <p:sp>
            <p:nvSpPr>
              <p:cNvPr id="3" name="Θέση περιεχομένου 2"/>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r>
                        <a:rPr lang="en-US" i="1" smtClean="0">
                          <a:latin typeface="Cambria Math"/>
                        </a:rPr>
                        <m:t>𝑅</m:t>
                      </m:r>
                      <m:r>
                        <a:rPr lang="en-US" i="1" smtClean="0">
                          <a:latin typeface="Cambria Math"/>
                        </a:rPr>
                        <m:t>=</m:t>
                      </m:r>
                      <m:sSub>
                        <m:sSubPr>
                          <m:ctrlPr>
                            <a:rPr lang="en-US" i="1">
                              <a:latin typeface="Cambria Math"/>
                            </a:rPr>
                          </m:ctrlPr>
                        </m:sSubPr>
                        <m:e>
                          <m:r>
                            <a:rPr lang="en-US" i="1">
                              <a:latin typeface="Cambria Math"/>
                            </a:rPr>
                            <m:t>𝑘</m:t>
                          </m:r>
                        </m:e>
                        <m:sub>
                          <m:r>
                            <a:rPr lang="en-US" i="1">
                              <a:latin typeface="Cambria Math"/>
                            </a:rPr>
                            <m:t>𝑎</m:t>
                          </m:r>
                          <m:r>
                            <a:rPr lang="en-US" b="0" i="1" smtClean="0">
                              <a:latin typeface="Cambria Math"/>
                            </a:rPr>
                            <m:t>𝐶</m:t>
                          </m:r>
                        </m:sub>
                      </m:sSub>
                      <m:r>
                        <a:rPr lang="en-US" i="1">
                          <a:latin typeface="Cambria Math"/>
                        </a:rPr>
                        <m:t> </m:t>
                      </m:r>
                      <m:d>
                        <m:dPr>
                          <m:ctrlPr>
                            <a:rPr lang="en-US" i="1">
                              <a:latin typeface="Cambria Math"/>
                            </a:rPr>
                          </m:ctrlPr>
                        </m:dPr>
                        <m:e>
                          <m:sSub>
                            <m:sSubPr>
                              <m:ctrlPr>
                                <a:rPr lang="en-US" i="1" smtClean="0">
                                  <a:latin typeface="Cambria Math"/>
                                </a:rPr>
                              </m:ctrlPr>
                            </m:sSubPr>
                            <m:e>
                              <m:r>
                                <a:rPr lang="el-GR" i="1">
                                  <a:latin typeface="Cambria Math"/>
                                </a:rPr>
                                <m:t>𝜃</m:t>
                              </m:r>
                            </m:e>
                            <m:sub>
                              <m:r>
                                <a:rPr lang="en-US" b="0" i="1" smtClean="0">
                                  <a:latin typeface="Cambria Math"/>
                                </a:rPr>
                                <m:t>𝐶</m:t>
                              </m:r>
                            </m:sub>
                          </m:sSub>
                          <m:r>
                            <a:rPr lang="en-US" i="1">
                              <a:latin typeface="Cambria Math"/>
                            </a:rPr>
                            <m:t>−</m:t>
                          </m:r>
                          <m:f>
                            <m:fPr>
                              <m:ctrlPr>
                                <a:rPr lang="en-US" i="1">
                                  <a:latin typeface="Cambria Math"/>
                                </a:rPr>
                              </m:ctrlPr>
                            </m:fPr>
                            <m:num>
                              <m:sSub>
                                <m:sSubPr>
                                  <m:ctrlPr>
                                    <a:rPr lang="en-US" i="1">
                                      <a:latin typeface="Cambria Math"/>
                                    </a:rPr>
                                  </m:ctrlPr>
                                </m:sSubPr>
                                <m:e>
                                  <m:sSub>
                                    <m:sSubPr>
                                      <m:ctrlPr>
                                        <a:rPr lang="en-US" i="1" smtClean="0">
                                          <a:latin typeface="Cambria Math"/>
                                        </a:rPr>
                                      </m:ctrlPr>
                                    </m:sSubPr>
                                    <m:e>
                                      <m:r>
                                        <a:rPr lang="en-US" b="0" i="1" smtClean="0">
                                          <a:latin typeface="Cambria Math"/>
                                        </a:rPr>
                                        <m:t>𝑃</m:t>
                                      </m:r>
                                    </m:e>
                                    <m:sub>
                                      <m:r>
                                        <a:rPr lang="en-US" b="0" i="1" smtClean="0">
                                          <a:latin typeface="Cambria Math"/>
                                        </a:rPr>
                                        <m:t>𝐶</m:t>
                                      </m:r>
                                    </m:sub>
                                  </m:sSub>
                                  <m:r>
                                    <a:rPr lang="el-GR" i="1">
                                      <a:latin typeface="Cambria Math"/>
                                    </a:rPr>
                                    <m:t>𝜃</m:t>
                                  </m:r>
                                </m:e>
                                <m:sub>
                                  <m:r>
                                    <m:rPr>
                                      <m:sty m:val="p"/>
                                    </m:rPr>
                                    <a:rPr lang="en-US" b="0" i="0" smtClean="0">
                                      <a:latin typeface="Cambria Math"/>
                                    </a:rPr>
                                    <m:t>u</m:t>
                                  </m:r>
                                </m:sub>
                              </m:sSub>
                            </m:num>
                            <m:den>
                              <m:sSub>
                                <m:sSubPr>
                                  <m:ctrlPr>
                                    <a:rPr lang="en-US" i="1">
                                      <a:latin typeface="Cambria Math"/>
                                    </a:rPr>
                                  </m:ctrlPr>
                                </m:sSubPr>
                                <m:e>
                                  <m:r>
                                    <m:rPr>
                                      <m:sty m:val="p"/>
                                    </m:rPr>
                                    <a:rPr lang="el-GR">
                                      <a:latin typeface="Cambria Math"/>
                                    </a:rPr>
                                    <m:t>Κ</m:t>
                                  </m:r>
                                </m:e>
                                <m:sub>
                                  <m:r>
                                    <m:rPr>
                                      <m:sty m:val="p"/>
                                    </m:rPr>
                                    <a:rPr lang="en-US" b="0" i="0" smtClean="0">
                                      <a:latin typeface="Cambria Math"/>
                                    </a:rPr>
                                    <m:t>e</m:t>
                                  </m:r>
                                </m:sub>
                              </m:sSub>
                            </m:den>
                          </m:f>
                        </m:e>
                      </m:d>
                    </m:oMath>
                  </m:oMathPara>
                </a14:m>
                <a:endParaRPr lang="el-GR" dirty="0"/>
              </a:p>
              <a:p>
                <a:pPr marL="0" indent="0">
                  <a:buNone/>
                </a:pPr>
                <a:endParaRPr lang="en-US" dirty="0" smtClean="0"/>
              </a:p>
            </p:txBody>
          </p:sp>
        </mc:Choice>
        <mc:Fallback>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el-GR">
                    <a:noFill/>
                  </a:rPr>
                  <a:t> </a:t>
                </a:r>
              </a:p>
            </p:txBody>
          </p:sp>
        </mc:Fallback>
      </mc:AlternateContent>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3068960"/>
            <a:ext cx="4608512" cy="2664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7232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t>ETE</a:t>
            </a:r>
            <a:r>
              <a:rPr lang="el-GR" b="1" dirty="0" smtClean="0"/>
              <a:t>ΡΟΓΕΝΕΙΣ ΚΑΤΑΛΥΤΙΚΕΣ ΔΙΕΡΓΑΣΙΕΣ ΚΑΙ ΑΝΤΙΔΡΑΣΤΗΡΕΣ</a:t>
            </a:r>
            <a:endParaRPr lang="el-GR" b="1" dirty="0"/>
          </a:p>
        </p:txBody>
      </p:sp>
      <p:sp>
        <p:nvSpPr>
          <p:cNvPr id="3" name="Θέση περιεχομένου 2"/>
          <p:cNvSpPr>
            <a:spLocks noGrp="1"/>
          </p:cNvSpPr>
          <p:nvPr>
            <p:ph idx="1"/>
          </p:nvPr>
        </p:nvSpPr>
        <p:spPr/>
        <p:txBody>
          <a:bodyPr/>
          <a:lstStyle/>
          <a:p>
            <a:pPr marL="0" indent="0">
              <a:buNone/>
            </a:pPr>
            <a:r>
              <a:rPr lang="el-GR" dirty="0" smtClean="0"/>
              <a:t>Στην βιομηχανία χρησιμοποιούνται διάφοροι τύποι ετερογενών καταλυτικών αντιδραστήρων που διαφέρουν μεταξύ τους ως προς τις επικρατούσες συνθήκες και ως προς την εξάρτηση της θερμοκρασίας από το μήκος και την ακτινική θέση</a:t>
            </a:r>
            <a:endParaRPr lang="el-GR" dirty="0"/>
          </a:p>
        </p:txBody>
      </p:sp>
    </p:spTree>
    <p:extLst>
      <p:ext uri="{BB962C8B-B14F-4D97-AF65-F5344CB8AC3E}">
        <p14:creationId xmlns:p14="http://schemas.microsoft.com/office/powerpoint/2010/main" val="4205076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Τύποι αντιδραστήρων</a:t>
            </a:r>
            <a:endParaRPr lang="el-GR" b="1" dirty="0"/>
          </a:p>
        </p:txBody>
      </p:sp>
      <p:sp>
        <p:nvSpPr>
          <p:cNvPr id="3" name="Θέση περιεχομένου 2"/>
          <p:cNvSpPr>
            <a:spLocks noGrp="1"/>
          </p:cNvSpPr>
          <p:nvPr>
            <p:ph idx="1"/>
          </p:nvPr>
        </p:nvSpPr>
        <p:spPr/>
        <p:txBody>
          <a:bodyPr/>
          <a:lstStyle/>
          <a:p>
            <a:r>
              <a:rPr lang="el-GR" dirty="0" smtClean="0"/>
              <a:t>Αντιδραστήρες μόνιμης (σταθερής) κλίνης</a:t>
            </a:r>
          </a:p>
          <a:p>
            <a:r>
              <a:rPr lang="el-GR" dirty="0"/>
              <a:t>Αντιδραστήρες δ</a:t>
            </a:r>
            <a:r>
              <a:rPr lang="el-GR" dirty="0" smtClean="0"/>
              <a:t>ιαβρεχόμενοι με νερό </a:t>
            </a:r>
          </a:p>
          <a:p>
            <a:r>
              <a:rPr lang="el-GR" dirty="0" smtClean="0"/>
              <a:t>Αντιδραστήρες κινούμενης κλίνης</a:t>
            </a:r>
          </a:p>
          <a:p>
            <a:r>
              <a:rPr lang="el-GR" dirty="0" smtClean="0"/>
              <a:t>Αντιδραστήρες ρευστοποιημένης κλίνης</a:t>
            </a:r>
          </a:p>
          <a:p>
            <a:r>
              <a:rPr lang="el-GR" dirty="0" smtClean="0"/>
              <a:t>Αντιδραστήρες με διασκορπισμένο στην υγρή φάση καταλύτη</a:t>
            </a:r>
            <a:endParaRPr lang="el-GR" dirty="0"/>
          </a:p>
        </p:txBody>
      </p:sp>
    </p:spTree>
    <p:extLst>
      <p:ext uri="{BB962C8B-B14F-4D97-AF65-F5344CB8AC3E}">
        <p14:creationId xmlns:p14="http://schemas.microsoft.com/office/powerpoint/2010/main" val="680497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211144" cy="706090"/>
          </a:xfrm>
        </p:spPr>
        <p:txBody>
          <a:bodyPr>
            <a:normAutofit fontScale="90000"/>
          </a:bodyPr>
          <a:lstStyle/>
          <a:p>
            <a:r>
              <a:rPr lang="el-GR" b="1" dirty="0" smtClean="0"/>
              <a:t>Αντιδραστήρες σταθερής (μόνιμης) κλίνης</a:t>
            </a:r>
            <a:endParaRPr lang="el-GR" b="1" dirty="0"/>
          </a:p>
        </p:txBody>
      </p:sp>
      <p:sp>
        <p:nvSpPr>
          <p:cNvPr id="3" name="Θέση περιεχομένου 2"/>
          <p:cNvSpPr>
            <a:spLocks noGrp="1"/>
          </p:cNvSpPr>
          <p:nvPr>
            <p:ph idx="1"/>
          </p:nvPr>
        </p:nvSpPr>
        <p:spPr>
          <a:xfrm>
            <a:off x="457200" y="1196752"/>
            <a:ext cx="8229600" cy="5472608"/>
          </a:xfrm>
        </p:spPr>
        <p:txBody>
          <a:bodyPr>
            <a:normAutofit lnSpcReduction="10000"/>
          </a:bodyPr>
          <a:lstStyle/>
          <a:p>
            <a:r>
              <a:rPr lang="el-GR" dirty="0" smtClean="0"/>
              <a:t>Αποτελούνται από έναν ή περισσότερους κυλινδρικούς σωλήνες κατακόρυφους που είναι γεμάτοι με τον καταλύτη που τα σωματίδια του είναι διαφόρου σχήματος και μεγέθους.</a:t>
            </a:r>
          </a:p>
          <a:p>
            <a:endParaRPr lang="el-GR" dirty="0"/>
          </a:p>
          <a:p>
            <a:endParaRPr lang="el-GR" dirty="0" smtClean="0"/>
          </a:p>
          <a:p>
            <a:r>
              <a:rPr lang="el-GR" dirty="0" smtClean="0"/>
              <a:t>Έχουν εσωτερικά ή εξωτερικά συστήματα εναλλαγής θερμότητας</a:t>
            </a:r>
          </a:p>
          <a:p>
            <a:r>
              <a:rPr lang="el-GR" dirty="0" smtClean="0"/>
              <a:t>Η συνεχόμενη πορεία των αντιδρώντων μπορεί να είναι ανοδική ή καθοδική</a:t>
            </a:r>
            <a:endParaRPr lang="el-G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3068960"/>
            <a:ext cx="5400600" cy="14119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2445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Αντιδραστήρες σταθερής (μόνιμης) κλίνης</a:t>
            </a:r>
            <a:endParaRPr lang="el-GR" b="1" dirty="0"/>
          </a:p>
        </p:txBody>
      </p:sp>
      <p:sp>
        <p:nvSpPr>
          <p:cNvPr id="3" name="Θέση περιεχομένου 2"/>
          <p:cNvSpPr>
            <a:spLocks noGrp="1"/>
          </p:cNvSpPr>
          <p:nvPr>
            <p:ph idx="1"/>
          </p:nvPr>
        </p:nvSpPr>
        <p:spPr/>
        <p:txBody>
          <a:bodyPr>
            <a:normAutofit/>
          </a:bodyPr>
          <a:lstStyle/>
          <a:p>
            <a:pPr marL="0" indent="0">
              <a:buNone/>
            </a:pPr>
            <a:r>
              <a:rPr lang="el-GR" b="1" dirty="0" smtClean="0"/>
              <a:t>ΠΛΕΟΝΕΚΤΗΜΑΤΑ</a:t>
            </a:r>
          </a:p>
          <a:p>
            <a:r>
              <a:rPr lang="el-GR" dirty="0" smtClean="0"/>
              <a:t>Απλή κατασκευή</a:t>
            </a:r>
          </a:p>
          <a:p>
            <a:r>
              <a:rPr lang="el-GR" dirty="0" smtClean="0"/>
              <a:t>Χαμηλό κόστος</a:t>
            </a:r>
          </a:p>
          <a:p>
            <a:r>
              <a:rPr lang="el-GR" dirty="0" smtClean="0"/>
              <a:t>Δυνατότητα επιλογής και ελέγχου του χρόνου παραμονής</a:t>
            </a:r>
            <a:endParaRPr lang="el-GR" dirty="0"/>
          </a:p>
        </p:txBody>
      </p:sp>
    </p:spTree>
    <p:extLst>
      <p:ext uri="{BB962C8B-B14F-4D97-AF65-F5344CB8AC3E}">
        <p14:creationId xmlns:p14="http://schemas.microsoft.com/office/powerpoint/2010/main" val="988517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Αντιδραστήρες σταθερής (μόνιμης) κλίνης</a:t>
            </a:r>
            <a:endParaRPr lang="el-GR" b="1" dirty="0"/>
          </a:p>
        </p:txBody>
      </p:sp>
      <p:sp>
        <p:nvSpPr>
          <p:cNvPr id="3" name="Θέση περιεχομένου 2"/>
          <p:cNvSpPr>
            <a:spLocks noGrp="1"/>
          </p:cNvSpPr>
          <p:nvPr>
            <p:ph idx="1"/>
          </p:nvPr>
        </p:nvSpPr>
        <p:spPr/>
        <p:txBody>
          <a:bodyPr>
            <a:normAutofit/>
          </a:bodyPr>
          <a:lstStyle/>
          <a:p>
            <a:pPr marL="0" indent="0">
              <a:buNone/>
            </a:pPr>
            <a:r>
              <a:rPr lang="el-GR" b="1" dirty="0" smtClean="0"/>
              <a:t>ΜΕΙΟΝΕΚΤΗΜΑΤΑ</a:t>
            </a:r>
          </a:p>
          <a:p>
            <a:r>
              <a:rPr lang="el-GR" dirty="0" smtClean="0"/>
              <a:t>Δυσκολία στον έλεγχο της εναλλαγής θερμότητας</a:t>
            </a:r>
          </a:p>
          <a:p>
            <a:r>
              <a:rPr lang="el-GR" dirty="0" smtClean="0"/>
              <a:t>Δυσκολία στην αναγέννηση του καταλύτη</a:t>
            </a:r>
          </a:p>
          <a:p>
            <a:r>
              <a:rPr lang="el-GR" dirty="0" smtClean="0"/>
              <a:t>Μεγάλη πτώση πιέσεως</a:t>
            </a:r>
            <a:endParaRPr lang="el-GR" dirty="0"/>
          </a:p>
        </p:txBody>
      </p:sp>
    </p:spTree>
    <p:extLst>
      <p:ext uri="{BB962C8B-B14F-4D97-AF65-F5344CB8AC3E}">
        <p14:creationId xmlns:p14="http://schemas.microsoft.com/office/powerpoint/2010/main" val="3332156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Αντιδραστήρες σταθερής (μόνιμης) κλίνης</a:t>
            </a:r>
            <a:endParaRPr lang="el-GR" b="1" dirty="0"/>
          </a:p>
        </p:txBody>
      </p:sp>
      <p:sp>
        <p:nvSpPr>
          <p:cNvPr id="3" name="Θέση περιεχομένου 2"/>
          <p:cNvSpPr>
            <a:spLocks noGrp="1"/>
          </p:cNvSpPr>
          <p:nvPr>
            <p:ph idx="1"/>
          </p:nvPr>
        </p:nvSpPr>
        <p:spPr/>
        <p:txBody>
          <a:bodyPr>
            <a:normAutofit/>
          </a:bodyPr>
          <a:lstStyle/>
          <a:p>
            <a:pPr marL="0" indent="0">
              <a:buNone/>
            </a:pPr>
            <a:r>
              <a:rPr lang="el-GR" b="1" dirty="0" smtClean="0"/>
              <a:t>ΧΡΗΣΕΙΣ</a:t>
            </a:r>
          </a:p>
          <a:p>
            <a:pPr marL="0" indent="0">
              <a:buNone/>
            </a:pPr>
            <a:r>
              <a:rPr lang="el-GR" dirty="0" smtClean="0"/>
              <a:t>Στην βιομηχανία ΝΗ</a:t>
            </a:r>
            <a:r>
              <a:rPr lang="el-GR" baseline="-25000" dirty="0" smtClean="0"/>
              <a:t>3</a:t>
            </a:r>
            <a:r>
              <a:rPr lang="el-GR" dirty="0" smtClean="0"/>
              <a:t>, ΗΝΟ</a:t>
            </a:r>
            <a:r>
              <a:rPr lang="el-GR" baseline="-25000" dirty="0" smtClean="0"/>
              <a:t>3</a:t>
            </a:r>
            <a:r>
              <a:rPr lang="el-GR" dirty="0" smtClean="0"/>
              <a:t>, Η</a:t>
            </a:r>
            <a:r>
              <a:rPr lang="el-GR" baseline="-25000" dirty="0" smtClean="0"/>
              <a:t>2</a:t>
            </a:r>
            <a:r>
              <a:rPr lang="en-US" dirty="0" smtClean="0"/>
              <a:t>S</a:t>
            </a:r>
            <a:r>
              <a:rPr lang="el-GR" dirty="0" smtClean="0"/>
              <a:t>Ο</a:t>
            </a:r>
            <a:r>
              <a:rPr lang="el-GR" baseline="-25000" dirty="0" smtClean="0"/>
              <a:t>4</a:t>
            </a:r>
            <a:endParaRPr lang="el-GR" baseline="-25000" dirty="0"/>
          </a:p>
        </p:txBody>
      </p:sp>
    </p:spTree>
    <p:extLst>
      <p:ext uri="{BB962C8B-B14F-4D97-AF65-F5344CB8AC3E}">
        <p14:creationId xmlns:p14="http://schemas.microsoft.com/office/powerpoint/2010/main" val="2784621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946" y="116632"/>
            <a:ext cx="7355160" cy="850106"/>
          </a:xfrm>
        </p:spPr>
        <p:txBody>
          <a:bodyPr>
            <a:normAutofit fontScale="90000"/>
          </a:bodyPr>
          <a:lstStyle/>
          <a:p>
            <a:r>
              <a:rPr lang="el-GR" b="1" dirty="0" smtClean="0"/>
              <a:t>Αντιδραστήρες διαβρεχόμενοι με νερό</a:t>
            </a:r>
            <a:endParaRPr lang="el-GR" b="1" dirty="0"/>
          </a:p>
        </p:txBody>
      </p:sp>
      <p:sp>
        <p:nvSpPr>
          <p:cNvPr id="3" name="Θέση περιεχομένου 2"/>
          <p:cNvSpPr>
            <a:spLocks noGrp="1"/>
          </p:cNvSpPr>
          <p:nvPr>
            <p:ph idx="1"/>
          </p:nvPr>
        </p:nvSpPr>
        <p:spPr>
          <a:xfrm>
            <a:off x="0" y="1124744"/>
            <a:ext cx="8841160" cy="5030019"/>
          </a:xfrm>
        </p:spPr>
        <p:txBody>
          <a:bodyPr>
            <a:normAutofit/>
          </a:bodyPr>
          <a:lstStyle/>
          <a:p>
            <a:r>
              <a:rPr lang="el-GR" dirty="0" smtClean="0"/>
              <a:t>Είναι παραλλαγή των αντιδραστήρων </a:t>
            </a:r>
          </a:p>
          <a:p>
            <a:pPr marL="0" indent="0">
              <a:buNone/>
            </a:pPr>
            <a:r>
              <a:rPr lang="el-GR" dirty="0" smtClean="0"/>
              <a:t>σταθερής κλίνης </a:t>
            </a:r>
          </a:p>
          <a:p>
            <a:r>
              <a:rPr lang="el-GR" dirty="0" smtClean="0"/>
              <a:t>Η ροή του υγρού είναι καθοδική</a:t>
            </a:r>
          </a:p>
          <a:p>
            <a:endParaRPr lang="el-GR" dirty="0" smtClean="0"/>
          </a:p>
          <a:p>
            <a:endParaRPr lang="el-GR" dirty="0"/>
          </a:p>
          <a:p>
            <a:r>
              <a:rPr lang="el-GR" dirty="0" smtClean="0"/>
              <a:t>Χρησιμοποιήθηκαν για την υδρογόνωση (</a:t>
            </a:r>
            <a:r>
              <a:rPr lang="el-GR" dirty="0" err="1" smtClean="0"/>
              <a:t>αφυδρογόνωση</a:t>
            </a:r>
            <a:r>
              <a:rPr lang="el-GR" dirty="0" smtClean="0"/>
              <a:t>) ή και την </a:t>
            </a:r>
            <a:r>
              <a:rPr lang="el-GR" dirty="0" err="1" smtClean="0"/>
              <a:t>αποθείωση</a:t>
            </a:r>
            <a:r>
              <a:rPr lang="el-GR" dirty="0" smtClean="0"/>
              <a:t> των υψηλού σημείου ζέσεως κλασμάτων του πετρελαίου</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1340768"/>
            <a:ext cx="2288282" cy="2971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7514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7856"/>
            <a:ext cx="7874818" cy="922114"/>
          </a:xfrm>
        </p:spPr>
        <p:txBody>
          <a:bodyPr>
            <a:normAutofit fontScale="90000"/>
          </a:bodyPr>
          <a:lstStyle/>
          <a:p>
            <a:r>
              <a:rPr lang="el-GR" b="1" dirty="0" smtClean="0"/>
              <a:t>Αντιδραστήρες κινούμενης κλίνης</a:t>
            </a:r>
            <a:endParaRPr lang="el-GR" b="1" dirty="0"/>
          </a:p>
        </p:txBody>
      </p:sp>
      <p:sp>
        <p:nvSpPr>
          <p:cNvPr id="3" name="Θέση περιεχομένου 2"/>
          <p:cNvSpPr>
            <a:spLocks noGrp="1"/>
          </p:cNvSpPr>
          <p:nvPr>
            <p:ph idx="1"/>
          </p:nvPr>
        </p:nvSpPr>
        <p:spPr>
          <a:xfrm>
            <a:off x="611560" y="836712"/>
            <a:ext cx="8229600" cy="5318051"/>
          </a:xfrm>
        </p:spPr>
        <p:txBody>
          <a:bodyPr>
            <a:normAutofit fontScale="92500"/>
          </a:bodyPr>
          <a:lstStyle/>
          <a:p>
            <a:r>
              <a:rPr lang="el-GR" dirty="0" smtClean="0"/>
              <a:t>Υπάρχει </a:t>
            </a:r>
            <a:r>
              <a:rPr lang="el-GR" dirty="0" err="1" smtClean="0"/>
              <a:t>αντιρροή</a:t>
            </a:r>
            <a:r>
              <a:rPr lang="el-GR" dirty="0" smtClean="0"/>
              <a:t> του καταλύτη και του αερίου </a:t>
            </a:r>
          </a:p>
          <a:p>
            <a:endParaRPr lang="el-GR" dirty="0" smtClean="0"/>
          </a:p>
          <a:p>
            <a:endParaRPr lang="el-GR" dirty="0"/>
          </a:p>
          <a:p>
            <a:endParaRPr lang="el-GR" dirty="0" smtClean="0"/>
          </a:p>
          <a:p>
            <a:endParaRPr lang="el-GR" dirty="0"/>
          </a:p>
          <a:p>
            <a:endParaRPr lang="el-GR" dirty="0" smtClean="0"/>
          </a:p>
          <a:p>
            <a:r>
              <a:rPr lang="el-GR" dirty="0" smtClean="0"/>
              <a:t>Χρησιμοποιούνται στην καταλυτική πυρόλυση, όπου η σταθερή κλίνη θα χρειαζόταν συνεχώς αναγέννηση λόγω της γρήγορης απενεργοποίησης του καταλύτη</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1268760"/>
            <a:ext cx="2762250" cy="2886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12726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8460432" cy="908720"/>
          </a:xfrm>
        </p:spPr>
        <p:txBody>
          <a:bodyPr>
            <a:normAutofit fontScale="90000"/>
          </a:bodyPr>
          <a:lstStyle/>
          <a:p>
            <a:r>
              <a:rPr lang="el-GR" b="1" dirty="0" smtClean="0"/>
              <a:t>Αντιδραστήρες ρευστοποιημένης κλίνης</a:t>
            </a:r>
            <a:endParaRPr lang="el-GR" b="1" dirty="0"/>
          </a:p>
        </p:txBody>
      </p:sp>
      <p:sp>
        <p:nvSpPr>
          <p:cNvPr id="3" name="Θέση περιεχομένου 2"/>
          <p:cNvSpPr>
            <a:spLocks noGrp="1"/>
          </p:cNvSpPr>
          <p:nvPr>
            <p:ph idx="1"/>
          </p:nvPr>
        </p:nvSpPr>
        <p:spPr>
          <a:xfrm>
            <a:off x="683568" y="1052736"/>
            <a:ext cx="8229600" cy="5390059"/>
          </a:xfrm>
        </p:spPr>
        <p:txBody>
          <a:bodyPr>
            <a:normAutofit/>
          </a:bodyPr>
          <a:lstStyle/>
          <a:p>
            <a:pPr marL="0" indent="0">
              <a:buNone/>
            </a:pPr>
            <a:r>
              <a:rPr lang="el-GR" dirty="0" smtClean="0"/>
              <a:t>Οι αντιδραστήρες αυτοί χρησιμοποιήθηκαν αρχικά στην πυρόλυση κλασμάτων </a:t>
            </a:r>
            <a:r>
              <a:rPr lang="el-GR" dirty="0"/>
              <a:t>του </a:t>
            </a:r>
            <a:r>
              <a:rPr lang="el-GR" dirty="0" smtClean="0"/>
              <a:t>πετρελαίου και στην συνέχεια σε πολλούς κλάδους της χημικής βιομηχανίας</a:t>
            </a:r>
            <a:endParaRPr lang="el-G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3988" y="3789040"/>
            <a:ext cx="6296025" cy="256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3418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Καθοριστικό βήμα το 4 ή </a:t>
            </a:r>
            <a:br>
              <a:rPr lang="el-GR" b="1" dirty="0" smtClean="0"/>
            </a:br>
            <a:r>
              <a:rPr lang="el-GR" b="1" dirty="0" smtClean="0"/>
              <a:t>ένα από τα 3,5</a:t>
            </a:r>
            <a:endParaRPr lang="el-GR" b="1" dirty="0"/>
          </a:p>
        </p:txBody>
      </p:sp>
      <p:sp>
        <p:nvSpPr>
          <p:cNvPr id="3" name="Θέση περιεχομένου 2"/>
          <p:cNvSpPr>
            <a:spLocks noGrp="1"/>
          </p:cNvSpPr>
          <p:nvPr>
            <p:ph idx="1"/>
          </p:nvPr>
        </p:nvSpPr>
        <p:spPr/>
        <p:txBody>
          <a:bodyPr/>
          <a:lstStyle/>
          <a:p>
            <a:r>
              <a:rPr lang="el-GR" dirty="0" smtClean="0"/>
              <a:t>Θα μελετηθούν διάφορα μοντέλα της κινητικής των επιφανειακών δράσεων θεωρώντας ότι η φυσική μεταφορά (στάδια 1,2,6,7) γίνεται γρήγορα οπότε δεν επηρεάζεται η ταχύτητα της επιφανειακής δράσης</a:t>
            </a:r>
            <a:endParaRPr lang="el-GR" dirty="0"/>
          </a:p>
        </p:txBody>
      </p:sp>
    </p:spTree>
    <p:extLst>
      <p:ext uri="{BB962C8B-B14F-4D97-AF65-F5344CB8AC3E}">
        <p14:creationId xmlns:p14="http://schemas.microsoft.com/office/powerpoint/2010/main" val="1340946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Αντιδραστήρες ρευστοποιημένης κλίνης</a:t>
            </a:r>
            <a:endParaRPr lang="el-GR" b="1" dirty="0"/>
          </a:p>
        </p:txBody>
      </p:sp>
      <p:sp>
        <p:nvSpPr>
          <p:cNvPr id="3" name="Θέση περιεχομένου 2"/>
          <p:cNvSpPr>
            <a:spLocks noGrp="1"/>
          </p:cNvSpPr>
          <p:nvPr>
            <p:ph idx="1"/>
          </p:nvPr>
        </p:nvSpPr>
        <p:spPr>
          <a:xfrm>
            <a:off x="611560" y="1628800"/>
            <a:ext cx="8229600" cy="4525963"/>
          </a:xfrm>
        </p:spPr>
        <p:txBody>
          <a:bodyPr>
            <a:normAutofit/>
          </a:bodyPr>
          <a:lstStyle/>
          <a:p>
            <a:pPr marL="0" indent="0">
              <a:buNone/>
            </a:pPr>
            <a:r>
              <a:rPr lang="el-GR" b="1" dirty="0" smtClean="0"/>
              <a:t>ΠΛΕΟΝΕΚΤΗΜΑΤΑ</a:t>
            </a:r>
          </a:p>
          <a:p>
            <a:r>
              <a:rPr lang="el-GR" dirty="0" smtClean="0"/>
              <a:t>Ομοιόμορφη θερμοκρασία</a:t>
            </a:r>
          </a:p>
          <a:p>
            <a:r>
              <a:rPr lang="el-GR" dirty="0" smtClean="0"/>
              <a:t>Εύκολη ανανέωση του καταλύτη</a:t>
            </a:r>
          </a:p>
          <a:p>
            <a:r>
              <a:rPr lang="el-GR" dirty="0" smtClean="0"/>
              <a:t>Χαμηλό κόστος λόγω της συνεχούς λειτουργίας</a:t>
            </a:r>
          </a:p>
          <a:p>
            <a:r>
              <a:rPr lang="el-GR" dirty="0" smtClean="0"/>
              <a:t>Μεγάλη επιφάνεια επαφής του αερίου με το στερεό (καταλύτη)</a:t>
            </a:r>
            <a:endParaRPr lang="el-GR" dirty="0"/>
          </a:p>
        </p:txBody>
      </p:sp>
    </p:spTree>
    <p:extLst>
      <p:ext uri="{BB962C8B-B14F-4D97-AF65-F5344CB8AC3E}">
        <p14:creationId xmlns:p14="http://schemas.microsoft.com/office/powerpoint/2010/main" val="657390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Αντιδραστήρες ρευστοποιημένης κλίνης</a:t>
            </a:r>
            <a:endParaRPr lang="el-GR" b="1" dirty="0"/>
          </a:p>
        </p:txBody>
      </p:sp>
      <p:sp>
        <p:nvSpPr>
          <p:cNvPr id="3" name="Θέση περιεχομένου 2"/>
          <p:cNvSpPr>
            <a:spLocks noGrp="1"/>
          </p:cNvSpPr>
          <p:nvPr>
            <p:ph idx="1"/>
          </p:nvPr>
        </p:nvSpPr>
        <p:spPr>
          <a:xfrm>
            <a:off x="611560" y="1628800"/>
            <a:ext cx="8229600" cy="4525963"/>
          </a:xfrm>
        </p:spPr>
        <p:txBody>
          <a:bodyPr>
            <a:normAutofit/>
          </a:bodyPr>
          <a:lstStyle/>
          <a:p>
            <a:pPr marL="0" indent="0">
              <a:buNone/>
            </a:pPr>
            <a:r>
              <a:rPr lang="el-GR" b="1" dirty="0" smtClean="0"/>
              <a:t>ΜΕΙΟΝΕΚΤΗΜΑΤΑ</a:t>
            </a:r>
          </a:p>
          <a:p>
            <a:r>
              <a:rPr lang="el-GR" dirty="0" smtClean="0"/>
              <a:t>Μεγάλη πτώση πιέσεως</a:t>
            </a:r>
          </a:p>
          <a:p>
            <a:r>
              <a:rPr lang="el-GR" dirty="0" smtClean="0"/>
              <a:t>Αναγκαιότητα διαχωρισμού στερεού από το αέριο μέσω κυκλώνων ή </a:t>
            </a:r>
            <a:r>
              <a:rPr lang="el-GR" dirty="0" err="1" smtClean="0"/>
              <a:t>ηλεκτροφίλτρων</a:t>
            </a:r>
            <a:endParaRPr lang="el-GR" dirty="0" smtClean="0"/>
          </a:p>
          <a:p>
            <a:r>
              <a:rPr lang="el-GR" dirty="0" smtClean="0"/>
              <a:t>Μη δυνατότητα χρησιμοποίησης καταλυτών που έχουν την τάση να συσσωματώνονται</a:t>
            </a:r>
          </a:p>
        </p:txBody>
      </p:sp>
    </p:spTree>
    <p:extLst>
      <p:ext uri="{BB962C8B-B14F-4D97-AF65-F5344CB8AC3E}">
        <p14:creationId xmlns:p14="http://schemas.microsoft.com/office/powerpoint/2010/main" val="173001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874812" cy="850106"/>
          </a:xfrm>
        </p:spPr>
        <p:txBody>
          <a:bodyPr>
            <a:normAutofit fontScale="90000"/>
          </a:bodyPr>
          <a:lstStyle/>
          <a:p>
            <a:r>
              <a:rPr lang="el-GR" b="1" dirty="0" smtClean="0"/>
              <a:t>Αντιδραστήρες με διασκορπισμένο στην υγρή φάση καταλύτη</a:t>
            </a:r>
            <a:endParaRPr lang="el-GR" b="1" dirty="0"/>
          </a:p>
        </p:txBody>
      </p:sp>
      <p:sp>
        <p:nvSpPr>
          <p:cNvPr id="3" name="Θέση περιεχομένου 2"/>
          <p:cNvSpPr>
            <a:spLocks noGrp="1"/>
          </p:cNvSpPr>
          <p:nvPr>
            <p:ph idx="1"/>
          </p:nvPr>
        </p:nvSpPr>
        <p:spPr>
          <a:xfrm>
            <a:off x="611560" y="1196752"/>
            <a:ext cx="8229600" cy="4958011"/>
          </a:xfrm>
        </p:spPr>
        <p:txBody>
          <a:bodyPr>
            <a:normAutofit/>
          </a:bodyPr>
          <a:lstStyle/>
          <a:p>
            <a:pPr marL="0" indent="0">
              <a:buNone/>
            </a:pPr>
            <a:r>
              <a:rPr lang="el-GR" dirty="0" smtClean="0"/>
              <a:t>Χρησιμοποιούνται όταν το ένα από τα αντιδρώντα είναι αέριο και το άλλο υγρό</a:t>
            </a:r>
          </a:p>
          <a:p>
            <a:pPr marL="0" indent="0">
              <a:buNone/>
            </a:pPr>
            <a:r>
              <a:rPr lang="el-GR" dirty="0" smtClean="0"/>
              <a:t>Μπορεί να είναι </a:t>
            </a:r>
            <a:r>
              <a:rPr lang="el-GR" dirty="0" err="1" smtClean="0"/>
              <a:t>αναδευόμενα</a:t>
            </a:r>
            <a:r>
              <a:rPr lang="el-GR" dirty="0" smtClean="0"/>
              <a:t> αυτόκλειστα ή στήλες με διάτρητους δίσκους</a:t>
            </a:r>
          </a:p>
          <a:p>
            <a:pPr marL="0" indent="0">
              <a:buNone/>
            </a:pPr>
            <a:endParaRPr lang="el-GR" dirty="0" smtClean="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3284984"/>
            <a:ext cx="3724275" cy="34563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731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874812" cy="850106"/>
          </a:xfrm>
        </p:spPr>
        <p:txBody>
          <a:bodyPr>
            <a:normAutofit fontScale="90000"/>
          </a:bodyPr>
          <a:lstStyle/>
          <a:p>
            <a:r>
              <a:rPr lang="el-GR" b="1" dirty="0" smtClean="0"/>
              <a:t>Αντιδραστήρες με διασκορπισμένο στην υγρή φάση καταλύτη</a:t>
            </a:r>
            <a:endParaRPr lang="el-GR" b="1" dirty="0"/>
          </a:p>
        </p:txBody>
      </p:sp>
      <p:sp>
        <p:nvSpPr>
          <p:cNvPr id="3" name="Θέση περιεχομένου 2"/>
          <p:cNvSpPr>
            <a:spLocks noGrp="1"/>
          </p:cNvSpPr>
          <p:nvPr>
            <p:ph idx="1"/>
          </p:nvPr>
        </p:nvSpPr>
        <p:spPr>
          <a:xfrm>
            <a:off x="611560" y="1196752"/>
            <a:ext cx="8229600" cy="4958011"/>
          </a:xfrm>
        </p:spPr>
        <p:txBody>
          <a:bodyPr>
            <a:normAutofit/>
          </a:bodyPr>
          <a:lstStyle/>
          <a:p>
            <a:pPr marL="0" indent="0">
              <a:buNone/>
            </a:pPr>
            <a:r>
              <a:rPr lang="el-GR" dirty="0" smtClean="0"/>
              <a:t>ΠΛΕΟΝΕΚΤΗΜΑΤΑ</a:t>
            </a:r>
          </a:p>
          <a:p>
            <a:pPr marL="0" indent="0">
              <a:buNone/>
            </a:pPr>
            <a:r>
              <a:rPr lang="el-GR" dirty="0" smtClean="0"/>
              <a:t>Ομοιόμορφη θερμοκρασία</a:t>
            </a:r>
          </a:p>
          <a:p>
            <a:pPr marL="0" indent="0">
              <a:buNone/>
            </a:pPr>
            <a:r>
              <a:rPr lang="el-GR" dirty="0" smtClean="0"/>
              <a:t>Καλός έλεγχος της εναλλαγής θερμότητας</a:t>
            </a:r>
          </a:p>
          <a:p>
            <a:pPr marL="0" indent="0">
              <a:buNone/>
            </a:pPr>
            <a:r>
              <a:rPr lang="el-GR" dirty="0" smtClean="0"/>
              <a:t>Υψηλοί συντελεστές μεταφοράς θερμότητας</a:t>
            </a:r>
          </a:p>
          <a:p>
            <a:pPr marL="0" indent="0">
              <a:buNone/>
            </a:pPr>
            <a:r>
              <a:rPr lang="el-GR" dirty="0" smtClean="0"/>
              <a:t>Υψηλή ταχύτητα της αντίδρασης</a:t>
            </a:r>
          </a:p>
          <a:p>
            <a:pPr marL="0" indent="0">
              <a:buNone/>
            </a:pPr>
            <a:r>
              <a:rPr lang="el-GR" dirty="0" smtClean="0"/>
              <a:t>Συνεχής και εύκολη αναγέννηση του καταλύτη</a:t>
            </a:r>
          </a:p>
        </p:txBody>
      </p:sp>
    </p:spTree>
    <p:extLst>
      <p:ext uri="{BB962C8B-B14F-4D97-AF65-F5344CB8AC3E}">
        <p14:creationId xmlns:p14="http://schemas.microsoft.com/office/powerpoint/2010/main" val="9143806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874812" cy="850106"/>
          </a:xfrm>
        </p:spPr>
        <p:txBody>
          <a:bodyPr>
            <a:normAutofit fontScale="90000"/>
          </a:bodyPr>
          <a:lstStyle/>
          <a:p>
            <a:r>
              <a:rPr lang="el-GR" b="1" dirty="0" smtClean="0"/>
              <a:t>Αντιδραστήρες με διασκορπισμένο στην υγρή φάση καταλύτη</a:t>
            </a:r>
            <a:endParaRPr lang="el-GR" b="1" dirty="0"/>
          </a:p>
        </p:txBody>
      </p:sp>
      <p:sp>
        <p:nvSpPr>
          <p:cNvPr id="3" name="Θέση περιεχομένου 2"/>
          <p:cNvSpPr>
            <a:spLocks noGrp="1"/>
          </p:cNvSpPr>
          <p:nvPr>
            <p:ph idx="1"/>
          </p:nvPr>
        </p:nvSpPr>
        <p:spPr>
          <a:xfrm>
            <a:off x="611560" y="1196752"/>
            <a:ext cx="8229600" cy="4958011"/>
          </a:xfrm>
        </p:spPr>
        <p:txBody>
          <a:bodyPr>
            <a:normAutofit/>
          </a:bodyPr>
          <a:lstStyle/>
          <a:p>
            <a:pPr marL="0" indent="0">
              <a:buNone/>
            </a:pPr>
            <a:r>
              <a:rPr lang="el-GR" smtClean="0"/>
              <a:t>Χρησιμοποιούνται </a:t>
            </a:r>
          </a:p>
          <a:p>
            <a:pPr marL="0" indent="0">
              <a:buNone/>
            </a:pPr>
            <a:r>
              <a:rPr lang="el-GR" dirty="0" smtClean="0"/>
              <a:t>κατά την υδρογόνωση των ελαίων, </a:t>
            </a:r>
          </a:p>
          <a:p>
            <a:pPr marL="0" indent="0">
              <a:buNone/>
            </a:pPr>
            <a:r>
              <a:rPr lang="el-GR" dirty="0" smtClean="0"/>
              <a:t>Κατά τον πολυμερισμό του </a:t>
            </a:r>
            <a:r>
              <a:rPr lang="el-GR" dirty="0" err="1" smtClean="0"/>
              <a:t>αιθένιου</a:t>
            </a:r>
            <a:r>
              <a:rPr lang="el-GR" dirty="0" smtClean="0"/>
              <a:t> και του </a:t>
            </a:r>
            <a:r>
              <a:rPr lang="el-GR" dirty="0" err="1" smtClean="0"/>
              <a:t>προπάνιου</a:t>
            </a:r>
            <a:r>
              <a:rPr lang="el-GR" dirty="0" smtClean="0"/>
              <a:t> όπου ο καταλύτης αιωρείται στον διαλύτη (</a:t>
            </a:r>
            <a:r>
              <a:rPr lang="el-GR" dirty="0" err="1" smtClean="0"/>
              <a:t>κυκλοεξ</a:t>
            </a:r>
            <a:r>
              <a:rPr lang="el-GR" dirty="0" err="1"/>
              <a:t>ά</a:t>
            </a:r>
            <a:r>
              <a:rPr lang="el-GR" dirty="0" err="1" smtClean="0"/>
              <a:t>νιο</a:t>
            </a:r>
            <a:r>
              <a:rPr lang="el-GR" dirty="0" smtClean="0"/>
              <a:t>)</a:t>
            </a:r>
          </a:p>
        </p:txBody>
      </p:sp>
    </p:spTree>
    <p:extLst>
      <p:ext uri="{BB962C8B-B14F-4D97-AF65-F5344CB8AC3E}">
        <p14:creationId xmlns:p14="http://schemas.microsoft.com/office/powerpoint/2010/main" val="3947008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Δηλητηρίαση καταλύτη</a:t>
            </a:r>
            <a:endParaRPr lang="el-GR" b="1" dirty="0"/>
          </a:p>
        </p:txBody>
      </p:sp>
      <p:sp>
        <p:nvSpPr>
          <p:cNvPr id="3" name="Θέση περιεχομένου 2"/>
          <p:cNvSpPr>
            <a:spLocks noGrp="1"/>
          </p:cNvSpPr>
          <p:nvPr>
            <p:ph idx="1"/>
          </p:nvPr>
        </p:nvSpPr>
        <p:spPr/>
        <p:txBody>
          <a:bodyPr/>
          <a:lstStyle/>
          <a:p>
            <a:pPr marL="0" indent="0">
              <a:buNone/>
            </a:pPr>
            <a:r>
              <a:rPr lang="el-GR" dirty="0" smtClean="0"/>
              <a:t>Η δηλητηρίαση της εσωτερικής επιφάνειας του καταλύτη σημαίνει την μείωση των καταλυτικών θέσεων οπότε και την μείωση της αποτελεσματικότητας και του ρυθμού της χημικής αντίδρασης </a:t>
            </a:r>
            <a:endParaRPr lang="el-GR" dirty="0"/>
          </a:p>
        </p:txBody>
      </p:sp>
    </p:spTree>
    <p:extLst>
      <p:ext uri="{BB962C8B-B14F-4D97-AF65-F5344CB8AC3E}">
        <p14:creationId xmlns:p14="http://schemas.microsoft.com/office/powerpoint/2010/main" val="1637869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Τύποι δηλητηρίασης καταλύτη</a:t>
            </a:r>
            <a:endParaRPr lang="el-GR" b="1"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smtClean="0"/>
              <a:t>Ομοιόμορφη δηλητηρίαση</a:t>
            </a:r>
            <a:r>
              <a:rPr lang="en-US" b="1" dirty="0" smtClean="0"/>
              <a:t>:</a:t>
            </a:r>
            <a:r>
              <a:rPr lang="el-GR" b="1" dirty="0" smtClean="0"/>
              <a:t> </a:t>
            </a:r>
            <a:r>
              <a:rPr lang="el-GR" dirty="0" smtClean="0"/>
              <a:t>συμβαίνει όταν η ταχύτητα των δράσεων που οδηγούν στην δηλητηρίαση (απορρόφηση και χημικές αντιδρ</a:t>
            </a:r>
            <a:r>
              <a:rPr lang="el-GR" dirty="0"/>
              <a:t>ά</a:t>
            </a:r>
            <a:r>
              <a:rPr lang="el-GR" dirty="0" smtClean="0"/>
              <a:t>σεις) είναι χαμηλή σε σχέση με την εσωτερική διάχυση</a:t>
            </a:r>
          </a:p>
          <a:p>
            <a:pPr marL="0" indent="0">
              <a:buNone/>
            </a:pPr>
            <a:r>
              <a:rPr lang="el-GR" b="1" dirty="0" smtClean="0"/>
              <a:t>Εκλεκτική δηλητηρίαση</a:t>
            </a:r>
            <a:r>
              <a:rPr lang="en-US" b="1" dirty="0" smtClean="0"/>
              <a:t>:</a:t>
            </a:r>
            <a:r>
              <a:rPr lang="el-GR" b="1" dirty="0" smtClean="0"/>
              <a:t> </a:t>
            </a:r>
            <a:r>
              <a:rPr lang="el-GR" dirty="0" smtClean="0"/>
              <a:t>συμβαίνει στο στόμιο του πόρου λόγω μεγάλης ταχύτητας </a:t>
            </a:r>
            <a:r>
              <a:rPr lang="el-GR" dirty="0"/>
              <a:t>των δράσεων που οδηγούν στην </a:t>
            </a:r>
            <a:r>
              <a:rPr lang="el-GR" dirty="0" smtClean="0"/>
              <a:t>δηλητηρίαση. Το κέντρο του καταλύτη παραμένει άθικτο</a:t>
            </a:r>
          </a:p>
          <a:p>
            <a:pPr marL="0" indent="0">
              <a:buNone/>
            </a:pPr>
            <a:endParaRPr lang="el-GR" dirty="0"/>
          </a:p>
        </p:txBody>
      </p:sp>
    </p:spTree>
    <p:extLst>
      <p:ext uri="{BB962C8B-B14F-4D97-AF65-F5344CB8AC3E}">
        <p14:creationId xmlns:p14="http://schemas.microsoft.com/office/powerpoint/2010/main" val="1168008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l-GR" b="1" dirty="0" smtClean="0"/>
              <a:t>3 </a:t>
            </a:r>
            <a:br>
              <a:rPr lang="el-GR" b="1" dirty="0" smtClean="0"/>
            </a:br>
            <a:r>
              <a:rPr lang="el-GR" b="1" dirty="0" smtClean="0"/>
              <a:t>(Προσρόφηση)</a:t>
            </a:r>
            <a:endParaRPr lang="el-GR" b="1" dirty="0"/>
          </a:p>
        </p:txBody>
      </p:sp>
      <p:sp>
        <p:nvSpPr>
          <p:cNvPr id="3" name="Θέση περιεχομένου 2"/>
          <p:cNvSpPr>
            <a:spLocks noGrp="1"/>
          </p:cNvSpPr>
          <p:nvPr>
            <p:ph idx="1"/>
          </p:nvPr>
        </p:nvSpPr>
        <p:spPr>
          <a:xfrm>
            <a:off x="457200" y="1484784"/>
            <a:ext cx="8229600" cy="4641379"/>
          </a:xfrm>
        </p:spPr>
        <p:txBody>
          <a:bodyPr>
            <a:normAutofit/>
          </a:bodyPr>
          <a:lstStyle/>
          <a:p>
            <a:r>
              <a:rPr lang="el-GR" dirty="0" smtClean="0"/>
              <a:t>Στην ακόλουθη αντίδραση θα θεωρήσουμε ότι το πιο </a:t>
            </a:r>
            <a:r>
              <a:rPr lang="el-GR" b="1" dirty="0" smtClean="0"/>
              <a:t>βραδύ βήμα </a:t>
            </a:r>
            <a:r>
              <a:rPr lang="el-GR" dirty="0" smtClean="0"/>
              <a:t>είναι η </a:t>
            </a:r>
            <a:r>
              <a:rPr lang="el-GR" b="1" dirty="0" smtClean="0"/>
              <a:t>προσρόφηση του αντιδρώντος Α</a:t>
            </a:r>
          </a:p>
          <a:p>
            <a:endParaRPr lang="el-GR" b="1" dirty="0"/>
          </a:p>
          <a:p>
            <a:r>
              <a:rPr lang="el-GR" dirty="0" smtClean="0"/>
              <a:t>Στην αντίδραση υπάρχει χημική ισορροπία, δηλαδή η ταχύτητα προς τα αριστερά είναι ίση με την ταχύτητα προς τα δεξιά , οπότε θα ισχύει</a:t>
            </a:r>
            <a:r>
              <a:rPr lang="en-US" dirty="0" smtClean="0"/>
              <a:t>: </a:t>
            </a:r>
            <a:r>
              <a:rPr lang="en-US" dirty="0" smtClean="0">
                <a:latin typeface="Edwardian Script ITC" panose="030303020407070D0804" pitchFamily="66" charset="0"/>
              </a:rPr>
              <a:t>R</a:t>
            </a:r>
            <a:r>
              <a:rPr lang="en-US" baseline="-25000" dirty="0" smtClean="0"/>
              <a:t>2</a:t>
            </a:r>
            <a:r>
              <a:rPr lang="en-US" dirty="0" smtClean="0"/>
              <a:t>=</a:t>
            </a:r>
            <a:r>
              <a:rPr lang="en-US" dirty="0" smtClean="0">
                <a:latin typeface="Edwardian Script ITC" panose="030303020407070D0804" pitchFamily="66" charset="0"/>
              </a:rPr>
              <a:t>R</a:t>
            </a:r>
            <a:r>
              <a:rPr lang="en-US" baseline="-25000" dirty="0" smtClean="0"/>
              <a:t>-2</a:t>
            </a:r>
            <a:r>
              <a:rPr lang="en-US" dirty="0"/>
              <a:t> </a:t>
            </a:r>
            <a:r>
              <a:rPr lang="en-US" dirty="0" smtClean="0"/>
              <a:t>→k</a:t>
            </a:r>
            <a:r>
              <a:rPr lang="en-US" baseline="-25000" dirty="0" smtClean="0"/>
              <a:t>2</a:t>
            </a:r>
            <a:r>
              <a:rPr lang="en-US" dirty="0" smtClean="0"/>
              <a:t> ∙</a:t>
            </a:r>
            <a:r>
              <a:rPr lang="el-GR" dirty="0" err="1" smtClean="0"/>
              <a:t>θ</a:t>
            </a:r>
            <a:r>
              <a:rPr lang="el-GR" baseline="-25000" dirty="0" err="1" smtClean="0"/>
              <a:t>Α</a:t>
            </a:r>
            <a:r>
              <a:rPr lang="el-GR" dirty="0" smtClean="0"/>
              <a:t> </a:t>
            </a:r>
            <a:r>
              <a:rPr lang="el-GR" dirty="0" err="1" smtClean="0"/>
              <a:t>∙θ</a:t>
            </a:r>
            <a:r>
              <a:rPr lang="el-GR" baseline="-25000" dirty="0" err="1" smtClean="0"/>
              <a:t>Β</a:t>
            </a:r>
            <a:r>
              <a:rPr lang="el-GR" dirty="0" smtClean="0"/>
              <a:t> = </a:t>
            </a:r>
            <a:r>
              <a:rPr lang="en-US" dirty="0" smtClean="0"/>
              <a:t>k</a:t>
            </a:r>
            <a:r>
              <a:rPr lang="el-GR" baseline="-25000" dirty="0" smtClean="0"/>
              <a:t>-2</a:t>
            </a:r>
            <a:r>
              <a:rPr lang="el-GR" dirty="0" smtClean="0"/>
              <a:t> </a:t>
            </a:r>
            <a:r>
              <a:rPr lang="el-GR" dirty="0" err="1" smtClean="0"/>
              <a:t>∙θ</a:t>
            </a:r>
            <a:r>
              <a:rPr lang="en-US" baseline="-25000" dirty="0" smtClean="0"/>
              <a:t>C</a:t>
            </a:r>
            <a:r>
              <a:rPr lang="el-GR" dirty="0" smtClean="0"/>
              <a:t> </a:t>
            </a:r>
            <a:r>
              <a:rPr lang="el-GR" dirty="0" err="1" smtClean="0"/>
              <a:t>∙θ</a:t>
            </a:r>
            <a:r>
              <a:rPr lang="en-US" baseline="-25000" dirty="0" smtClean="0"/>
              <a:t>D</a:t>
            </a:r>
            <a:endParaRPr lang="el-GR" baseline="-25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2566360"/>
            <a:ext cx="3207722" cy="11506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8693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l-GR" b="1" dirty="0" smtClean="0"/>
              <a:t>3 </a:t>
            </a:r>
            <a:br>
              <a:rPr lang="el-GR" b="1" dirty="0" smtClean="0"/>
            </a:br>
            <a:r>
              <a:rPr lang="el-GR" b="1" dirty="0" smtClean="0"/>
              <a:t>(Προσρόφηση)</a:t>
            </a:r>
            <a:endParaRPr lang="el-GR" b="1" dirty="0"/>
          </a:p>
        </p:txBody>
      </p:sp>
      <p:sp>
        <p:nvSpPr>
          <p:cNvPr id="3" name="Θέση περιεχομένου 2"/>
          <p:cNvSpPr>
            <a:spLocks noGrp="1"/>
          </p:cNvSpPr>
          <p:nvPr>
            <p:ph idx="1"/>
          </p:nvPr>
        </p:nvSpPr>
        <p:spPr>
          <a:xfrm>
            <a:off x="457200" y="1484784"/>
            <a:ext cx="8229600" cy="4641379"/>
          </a:xfrm>
        </p:spPr>
        <p:txBody>
          <a:bodyPr>
            <a:normAutofit/>
          </a:bodyPr>
          <a:lstStyle/>
          <a:p>
            <a:pPr marL="0" indent="0">
              <a:buNone/>
            </a:pPr>
            <a:r>
              <a:rPr lang="el-GR" dirty="0" smtClean="0"/>
              <a:t>Λύνοντας την </a:t>
            </a:r>
            <a:r>
              <a:rPr lang="en-US" dirty="0" smtClean="0"/>
              <a:t>k</a:t>
            </a:r>
            <a:r>
              <a:rPr lang="en-US" baseline="-25000" dirty="0" smtClean="0"/>
              <a:t>2</a:t>
            </a:r>
            <a:r>
              <a:rPr lang="en-US" dirty="0" smtClean="0"/>
              <a:t> ∙</a:t>
            </a:r>
            <a:r>
              <a:rPr lang="el-GR" dirty="0" smtClean="0"/>
              <a:t> </a:t>
            </a:r>
            <a:r>
              <a:rPr lang="el-GR" dirty="0" err="1" smtClean="0"/>
              <a:t>θ</a:t>
            </a:r>
            <a:r>
              <a:rPr lang="el-GR" baseline="-25000" dirty="0" err="1" smtClean="0"/>
              <a:t>Α</a:t>
            </a:r>
            <a:r>
              <a:rPr lang="el-GR" dirty="0" smtClean="0"/>
              <a:t> ∙ </a:t>
            </a:r>
            <a:r>
              <a:rPr lang="el-GR" dirty="0" err="1" smtClean="0"/>
              <a:t>θ</a:t>
            </a:r>
            <a:r>
              <a:rPr lang="el-GR" baseline="-25000" dirty="0" err="1" smtClean="0"/>
              <a:t>Β</a:t>
            </a:r>
            <a:r>
              <a:rPr lang="el-GR" dirty="0" smtClean="0"/>
              <a:t> = </a:t>
            </a:r>
            <a:r>
              <a:rPr lang="en-US" dirty="0" smtClean="0"/>
              <a:t>k</a:t>
            </a:r>
            <a:r>
              <a:rPr lang="el-GR" baseline="-25000" dirty="0" smtClean="0"/>
              <a:t>-2</a:t>
            </a:r>
            <a:r>
              <a:rPr lang="el-GR" dirty="0" smtClean="0"/>
              <a:t> ∙ θ</a:t>
            </a:r>
            <a:r>
              <a:rPr lang="en-US" baseline="-25000" dirty="0" smtClean="0"/>
              <a:t>C</a:t>
            </a:r>
            <a:r>
              <a:rPr lang="el-GR" dirty="0" smtClean="0"/>
              <a:t> ∙ θ</a:t>
            </a:r>
            <a:r>
              <a:rPr lang="en-US" baseline="-25000" dirty="0" smtClean="0"/>
              <a:t>D</a:t>
            </a:r>
            <a:r>
              <a:rPr lang="el-GR" baseline="-25000" dirty="0"/>
              <a:t> </a:t>
            </a:r>
            <a:r>
              <a:rPr lang="el-GR" dirty="0" smtClean="0"/>
              <a:t>ως προς </a:t>
            </a:r>
            <a:r>
              <a:rPr lang="el-GR" dirty="0" err="1" smtClean="0"/>
              <a:t>θ</a:t>
            </a:r>
            <a:r>
              <a:rPr lang="el-GR" baseline="-25000" dirty="0" err="1" smtClean="0"/>
              <a:t>Α</a:t>
            </a:r>
            <a:endParaRPr lang="en-US" baseline="-25000" dirty="0" smtClean="0"/>
          </a:p>
          <a:p>
            <a:pPr marL="0" indent="0">
              <a:buNone/>
            </a:pPr>
            <a:r>
              <a:rPr lang="el-GR" dirty="0" smtClean="0"/>
              <a:t>→ </a:t>
            </a:r>
            <a:r>
              <a:rPr lang="el-GR" dirty="0" err="1" smtClean="0"/>
              <a:t>θ</a:t>
            </a:r>
            <a:r>
              <a:rPr lang="el-GR" baseline="-25000" dirty="0" err="1" smtClean="0"/>
              <a:t>Α</a:t>
            </a:r>
            <a:r>
              <a:rPr lang="el-GR" baseline="-25000" dirty="0" smtClean="0"/>
              <a:t> </a:t>
            </a:r>
            <a:r>
              <a:rPr lang="en-US" dirty="0" smtClean="0"/>
              <a:t>= </a:t>
            </a:r>
            <a:r>
              <a:rPr lang="en-US" dirty="0"/>
              <a:t>k</a:t>
            </a:r>
            <a:r>
              <a:rPr lang="el-GR" baseline="-25000" dirty="0"/>
              <a:t>-2</a:t>
            </a:r>
            <a:r>
              <a:rPr lang="el-GR" dirty="0"/>
              <a:t> </a:t>
            </a:r>
            <a:r>
              <a:rPr lang="el-GR" dirty="0" smtClean="0"/>
              <a:t>∙ θ</a:t>
            </a:r>
            <a:r>
              <a:rPr lang="en-US" baseline="-25000" dirty="0"/>
              <a:t>C</a:t>
            </a:r>
            <a:r>
              <a:rPr lang="el-GR" dirty="0"/>
              <a:t> </a:t>
            </a:r>
            <a:r>
              <a:rPr lang="el-GR" dirty="0" smtClean="0"/>
              <a:t>∙ θ</a:t>
            </a:r>
            <a:r>
              <a:rPr lang="en-US" baseline="-25000" dirty="0"/>
              <a:t>D</a:t>
            </a:r>
            <a:r>
              <a:rPr lang="el-GR" baseline="-25000" dirty="0"/>
              <a:t> </a:t>
            </a:r>
            <a:r>
              <a:rPr lang="en-US" dirty="0" smtClean="0"/>
              <a:t>/</a:t>
            </a:r>
            <a:r>
              <a:rPr lang="en-US" dirty="0"/>
              <a:t> k</a:t>
            </a:r>
            <a:r>
              <a:rPr lang="en-US" baseline="-25000" dirty="0"/>
              <a:t>2</a:t>
            </a:r>
            <a:r>
              <a:rPr lang="en-US" dirty="0"/>
              <a:t> </a:t>
            </a:r>
            <a:r>
              <a:rPr lang="el-GR" dirty="0" smtClean="0"/>
              <a:t>∙ </a:t>
            </a:r>
            <a:r>
              <a:rPr lang="el-GR" dirty="0" err="1" smtClean="0"/>
              <a:t>θ</a:t>
            </a:r>
            <a:r>
              <a:rPr lang="el-GR" baseline="-25000" dirty="0" err="1" smtClean="0"/>
              <a:t>Β</a:t>
            </a:r>
            <a:r>
              <a:rPr lang="el-GR" dirty="0" smtClean="0"/>
              <a:t> </a:t>
            </a:r>
            <a:r>
              <a:rPr lang="en-US" dirty="0" smtClean="0"/>
              <a:t>= </a:t>
            </a:r>
            <a:r>
              <a:rPr lang="el-GR" dirty="0"/>
              <a:t>θ</a:t>
            </a:r>
            <a:r>
              <a:rPr lang="en-US" baseline="-25000" dirty="0"/>
              <a:t>C</a:t>
            </a:r>
            <a:r>
              <a:rPr lang="el-GR" dirty="0"/>
              <a:t> ∙ θ</a:t>
            </a:r>
            <a:r>
              <a:rPr lang="en-US" baseline="-25000" dirty="0"/>
              <a:t>D</a:t>
            </a:r>
            <a:r>
              <a:rPr lang="el-GR" baseline="-25000" dirty="0"/>
              <a:t> </a:t>
            </a:r>
            <a:r>
              <a:rPr lang="en-US" dirty="0"/>
              <a:t>/ </a:t>
            </a:r>
            <a:r>
              <a:rPr lang="en-US" dirty="0" err="1" smtClean="0"/>
              <a:t>K</a:t>
            </a:r>
            <a:r>
              <a:rPr lang="en-US" baseline="-25000" dirty="0" err="1"/>
              <a:t>e</a:t>
            </a:r>
            <a:r>
              <a:rPr lang="en-US" dirty="0" smtClean="0"/>
              <a:t> </a:t>
            </a:r>
            <a:r>
              <a:rPr lang="el-GR" dirty="0"/>
              <a:t>∙ </a:t>
            </a:r>
            <a:r>
              <a:rPr lang="el-GR" dirty="0" err="1"/>
              <a:t>θ</a:t>
            </a:r>
            <a:r>
              <a:rPr lang="el-GR" baseline="-25000" dirty="0" err="1"/>
              <a:t>Β</a:t>
            </a:r>
            <a:r>
              <a:rPr lang="el-GR" dirty="0"/>
              <a:t> </a:t>
            </a:r>
            <a:endParaRPr lang="en-US" dirty="0" smtClean="0"/>
          </a:p>
          <a:p>
            <a:pPr marL="0" indent="0">
              <a:buNone/>
            </a:pPr>
            <a:r>
              <a:rPr lang="en-US" dirty="0" smtClean="0"/>
              <a:t>(</a:t>
            </a:r>
            <a:r>
              <a:rPr lang="el-GR" dirty="0" smtClean="0"/>
              <a:t>όπου </a:t>
            </a:r>
            <a:r>
              <a:rPr lang="en-US" dirty="0" err="1" smtClean="0"/>
              <a:t>K</a:t>
            </a:r>
            <a:r>
              <a:rPr lang="en-US" baseline="-25000" dirty="0" err="1" smtClean="0"/>
              <a:t>e</a:t>
            </a:r>
            <a:r>
              <a:rPr lang="en-US" baseline="-25000" dirty="0" smtClean="0"/>
              <a:t> </a:t>
            </a:r>
            <a:r>
              <a:rPr lang="en-US" dirty="0" smtClean="0"/>
              <a:t>= </a:t>
            </a:r>
            <a:r>
              <a:rPr lang="en-US" dirty="0"/>
              <a:t>k</a:t>
            </a:r>
            <a:r>
              <a:rPr lang="el-GR" baseline="-25000" dirty="0"/>
              <a:t>-2</a:t>
            </a:r>
            <a:r>
              <a:rPr lang="el-GR" dirty="0"/>
              <a:t> </a:t>
            </a:r>
            <a:r>
              <a:rPr lang="en-US" dirty="0" smtClean="0"/>
              <a:t>/ </a:t>
            </a:r>
            <a:r>
              <a:rPr lang="en-US" dirty="0"/>
              <a:t>k</a:t>
            </a:r>
            <a:r>
              <a:rPr lang="en-US" baseline="-25000" dirty="0"/>
              <a:t>2</a:t>
            </a:r>
            <a:r>
              <a:rPr lang="en-US" dirty="0"/>
              <a:t> </a:t>
            </a:r>
            <a:r>
              <a:rPr lang="en-US" dirty="0" smtClean="0"/>
              <a:t>)</a:t>
            </a:r>
          </a:p>
          <a:p>
            <a:pPr marL="0" indent="0">
              <a:buNone/>
            </a:pPr>
            <a:r>
              <a:rPr lang="el-GR" dirty="0" smtClean="0"/>
              <a:t>Με εξαίρεση το Α, υπάρχει προσροφητική ισορροπία για τα Β, </a:t>
            </a:r>
            <a:r>
              <a:rPr lang="en-US" dirty="0" smtClean="0"/>
              <a:t>C </a:t>
            </a:r>
            <a:r>
              <a:rPr lang="el-GR" dirty="0" smtClean="0"/>
              <a:t>και </a:t>
            </a:r>
            <a:r>
              <a:rPr lang="en-US" dirty="0" smtClean="0"/>
              <a:t>D (</a:t>
            </a:r>
            <a:r>
              <a:rPr lang="el-GR" dirty="0" smtClean="0"/>
              <a:t>δηλαδή η ταχύτητα προσρόφησης </a:t>
            </a:r>
            <a:r>
              <a:rPr lang="en-US" dirty="0" smtClean="0">
                <a:latin typeface="Edwardian Script ITC" panose="030303020407070D0804" pitchFamily="66" charset="0"/>
              </a:rPr>
              <a:t>R</a:t>
            </a:r>
            <a:r>
              <a:rPr lang="en-US" baseline="-25000" dirty="0" smtClean="0"/>
              <a:t>a</a:t>
            </a:r>
            <a:r>
              <a:rPr lang="en-US" dirty="0" smtClean="0"/>
              <a:t> </a:t>
            </a:r>
            <a:r>
              <a:rPr lang="el-GR" dirty="0" smtClean="0"/>
              <a:t>είναι ίση με την ταχύτητα </a:t>
            </a:r>
            <a:r>
              <a:rPr lang="el-GR" dirty="0" err="1" smtClean="0"/>
              <a:t>εκρόφησής</a:t>
            </a:r>
            <a:r>
              <a:rPr lang="el-GR" dirty="0" smtClean="0"/>
              <a:t> των</a:t>
            </a:r>
            <a:r>
              <a:rPr lang="en-US" dirty="0" smtClean="0"/>
              <a:t> </a:t>
            </a:r>
            <a:r>
              <a:rPr lang="en-US" dirty="0" smtClean="0">
                <a:latin typeface="Edwardian Script ITC" panose="030303020407070D0804" pitchFamily="66" charset="0"/>
              </a:rPr>
              <a:t>R</a:t>
            </a:r>
            <a:r>
              <a:rPr lang="en-US" baseline="-25000" dirty="0" smtClean="0"/>
              <a:t>d</a:t>
            </a:r>
            <a:r>
              <a:rPr lang="el-GR" dirty="0" smtClean="0"/>
              <a:t>), οπότε θα έχουμε για το καθένα από τα </a:t>
            </a:r>
            <a:r>
              <a:rPr lang="el-GR" dirty="0"/>
              <a:t>Β, </a:t>
            </a:r>
            <a:r>
              <a:rPr lang="en-US" dirty="0"/>
              <a:t>C </a:t>
            </a:r>
            <a:r>
              <a:rPr lang="el-GR" dirty="0"/>
              <a:t>και </a:t>
            </a:r>
            <a:r>
              <a:rPr lang="en-US" dirty="0" smtClean="0"/>
              <a:t>D: </a:t>
            </a:r>
            <a:endParaRPr lang="el-GR" dirty="0" smtClean="0"/>
          </a:p>
        </p:txBody>
      </p:sp>
    </p:spTree>
    <p:extLst>
      <p:ext uri="{BB962C8B-B14F-4D97-AF65-F5344CB8AC3E}">
        <p14:creationId xmlns:p14="http://schemas.microsoft.com/office/powerpoint/2010/main" val="3926151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l-GR" b="1" dirty="0" smtClean="0"/>
              <a:t>3 </a:t>
            </a:r>
            <a:br>
              <a:rPr lang="el-GR" b="1" dirty="0" smtClean="0"/>
            </a:br>
            <a:r>
              <a:rPr lang="el-GR" b="1" dirty="0" smtClean="0"/>
              <a:t>(Προσρόφηση)</a:t>
            </a:r>
            <a:endParaRPr lang="el-GR" b="1" dirty="0"/>
          </a:p>
        </p:txBody>
      </p:sp>
      <p:sp>
        <p:nvSpPr>
          <p:cNvPr id="3" name="Θέση περιεχομένου 2"/>
          <p:cNvSpPr>
            <a:spLocks noGrp="1"/>
          </p:cNvSpPr>
          <p:nvPr>
            <p:ph idx="1"/>
          </p:nvPr>
        </p:nvSpPr>
        <p:spPr>
          <a:xfrm>
            <a:off x="457200" y="1484784"/>
            <a:ext cx="8229600" cy="4641379"/>
          </a:xfrm>
        </p:spPr>
        <p:txBody>
          <a:bodyPr>
            <a:normAutofit fontScale="92500" lnSpcReduction="20000"/>
          </a:bodyPr>
          <a:lstStyle/>
          <a:p>
            <a:pPr marL="0" indent="0">
              <a:buNone/>
            </a:pPr>
            <a:r>
              <a:rPr lang="en-US" dirty="0" err="1" smtClean="0"/>
              <a:t>k</a:t>
            </a:r>
            <a:r>
              <a:rPr lang="en-US" baseline="-25000" dirty="0" err="1" smtClean="0"/>
              <a:t>aB</a:t>
            </a:r>
            <a:r>
              <a:rPr lang="el-GR" dirty="0" smtClean="0"/>
              <a:t> </a:t>
            </a:r>
            <a:r>
              <a:rPr lang="el-GR" dirty="0" err="1" smtClean="0"/>
              <a:t>∙Ρ</a:t>
            </a:r>
            <a:r>
              <a:rPr lang="el-GR" baseline="-25000" dirty="0" err="1" smtClean="0"/>
              <a:t>Β</a:t>
            </a:r>
            <a:r>
              <a:rPr lang="el-GR" dirty="0" smtClean="0"/>
              <a:t> </a:t>
            </a:r>
            <a:r>
              <a:rPr lang="el-GR" dirty="0" err="1" smtClean="0"/>
              <a:t>∙θ</a:t>
            </a:r>
            <a:r>
              <a:rPr lang="el-GR" baseline="-25000" dirty="0" err="1" smtClean="0"/>
              <a:t>υ</a:t>
            </a:r>
            <a:r>
              <a:rPr lang="el-GR" dirty="0" smtClean="0"/>
              <a:t> = </a:t>
            </a:r>
            <a:r>
              <a:rPr lang="en-US" dirty="0" err="1" smtClean="0"/>
              <a:t>k</a:t>
            </a:r>
            <a:r>
              <a:rPr lang="en-US" baseline="-25000" dirty="0" err="1" smtClean="0"/>
              <a:t>dB</a:t>
            </a:r>
            <a:r>
              <a:rPr lang="el-GR" dirty="0" smtClean="0"/>
              <a:t> </a:t>
            </a:r>
            <a:r>
              <a:rPr lang="el-GR" dirty="0" err="1" smtClean="0"/>
              <a:t>∙θ</a:t>
            </a:r>
            <a:r>
              <a:rPr lang="el-GR" baseline="-25000" dirty="0" err="1" smtClean="0"/>
              <a:t>Β</a:t>
            </a:r>
            <a:r>
              <a:rPr lang="en-US" baseline="-25000" dirty="0" smtClean="0"/>
              <a:t>  </a:t>
            </a:r>
            <a:r>
              <a:rPr lang="en-US" dirty="0" smtClean="0"/>
              <a:t> (</a:t>
            </a:r>
            <a:r>
              <a:rPr lang="el-GR" dirty="0" smtClean="0"/>
              <a:t>για τ</a:t>
            </a:r>
            <a:r>
              <a:rPr lang="en-US" dirty="0" smtClean="0"/>
              <a:t>o B) </a:t>
            </a:r>
          </a:p>
          <a:p>
            <a:pPr marL="0" indent="0">
              <a:buNone/>
            </a:pPr>
            <a:r>
              <a:rPr lang="en-US" dirty="0" err="1" smtClean="0"/>
              <a:t>k</a:t>
            </a:r>
            <a:r>
              <a:rPr lang="en-US" baseline="-25000" dirty="0" err="1" smtClean="0"/>
              <a:t>aC</a:t>
            </a:r>
            <a:r>
              <a:rPr lang="el-GR" dirty="0" smtClean="0"/>
              <a:t> </a:t>
            </a:r>
            <a:r>
              <a:rPr lang="el-GR" dirty="0" err="1"/>
              <a:t>∙</a:t>
            </a:r>
            <a:r>
              <a:rPr lang="el-GR" dirty="0" err="1" smtClean="0"/>
              <a:t>Ρ</a:t>
            </a:r>
            <a:r>
              <a:rPr lang="en-US" baseline="-25000" dirty="0" smtClean="0"/>
              <a:t>C</a:t>
            </a:r>
            <a:r>
              <a:rPr lang="el-GR" dirty="0" smtClean="0"/>
              <a:t> </a:t>
            </a:r>
            <a:r>
              <a:rPr lang="el-GR" dirty="0" err="1"/>
              <a:t>∙θ</a:t>
            </a:r>
            <a:r>
              <a:rPr lang="el-GR" baseline="-25000" dirty="0" err="1"/>
              <a:t>υ</a:t>
            </a:r>
            <a:r>
              <a:rPr lang="el-GR" dirty="0"/>
              <a:t> = </a:t>
            </a:r>
            <a:r>
              <a:rPr lang="en-US" dirty="0" err="1" smtClean="0"/>
              <a:t>k</a:t>
            </a:r>
            <a:r>
              <a:rPr lang="en-US" baseline="-25000" dirty="0" err="1" smtClean="0"/>
              <a:t>dC</a:t>
            </a:r>
            <a:r>
              <a:rPr lang="el-GR" dirty="0" smtClean="0"/>
              <a:t> </a:t>
            </a:r>
            <a:r>
              <a:rPr lang="el-GR" dirty="0" err="1"/>
              <a:t>∙</a:t>
            </a:r>
            <a:r>
              <a:rPr lang="el-GR" dirty="0" err="1" smtClean="0"/>
              <a:t>θ</a:t>
            </a:r>
            <a:r>
              <a:rPr lang="en-US" baseline="-25000" dirty="0" smtClean="0"/>
              <a:t>C  </a:t>
            </a:r>
            <a:r>
              <a:rPr lang="en-US" dirty="0" smtClean="0"/>
              <a:t> (</a:t>
            </a:r>
            <a:r>
              <a:rPr lang="el-GR" dirty="0" smtClean="0"/>
              <a:t>για τ</a:t>
            </a:r>
            <a:r>
              <a:rPr lang="en-US" dirty="0" smtClean="0"/>
              <a:t>o C)</a:t>
            </a:r>
            <a:endParaRPr lang="el-GR" baseline="-25000" dirty="0"/>
          </a:p>
          <a:p>
            <a:pPr marL="0" indent="0">
              <a:buNone/>
            </a:pPr>
            <a:r>
              <a:rPr lang="en-US" dirty="0" err="1" smtClean="0"/>
              <a:t>k</a:t>
            </a:r>
            <a:r>
              <a:rPr lang="en-US" baseline="-25000" dirty="0" err="1" smtClean="0"/>
              <a:t>aD</a:t>
            </a:r>
            <a:r>
              <a:rPr lang="el-GR" dirty="0" smtClean="0"/>
              <a:t> </a:t>
            </a:r>
            <a:r>
              <a:rPr lang="el-GR" dirty="0" err="1"/>
              <a:t>∙</a:t>
            </a:r>
            <a:r>
              <a:rPr lang="el-GR" dirty="0" err="1" smtClean="0"/>
              <a:t>Ρ</a:t>
            </a:r>
            <a:r>
              <a:rPr lang="en-US" baseline="-25000" dirty="0" smtClean="0"/>
              <a:t>D</a:t>
            </a:r>
            <a:r>
              <a:rPr lang="el-GR" dirty="0" smtClean="0"/>
              <a:t> </a:t>
            </a:r>
            <a:r>
              <a:rPr lang="el-GR" dirty="0" err="1"/>
              <a:t>∙θ</a:t>
            </a:r>
            <a:r>
              <a:rPr lang="el-GR" baseline="-25000" dirty="0" err="1"/>
              <a:t>υ</a:t>
            </a:r>
            <a:r>
              <a:rPr lang="el-GR" dirty="0"/>
              <a:t> = </a:t>
            </a:r>
            <a:r>
              <a:rPr lang="en-US" dirty="0" err="1" smtClean="0"/>
              <a:t>k</a:t>
            </a:r>
            <a:r>
              <a:rPr lang="en-US" baseline="-25000" dirty="0" err="1" smtClean="0"/>
              <a:t>dD</a:t>
            </a:r>
            <a:r>
              <a:rPr lang="el-GR" dirty="0" smtClean="0"/>
              <a:t> </a:t>
            </a:r>
            <a:r>
              <a:rPr lang="el-GR" dirty="0" err="1"/>
              <a:t>∙</a:t>
            </a:r>
            <a:r>
              <a:rPr lang="el-GR" dirty="0" err="1" smtClean="0"/>
              <a:t>θ</a:t>
            </a:r>
            <a:r>
              <a:rPr lang="en-US" baseline="-25000" dirty="0" smtClean="0"/>
              <a:t>D  </a:t>
            </a:r>
            <a:r>
              <a:rPr lang="en-US" dirty="0" smtClean="0"/>
              <a:t> (</a:t>
            </a:r>
            <a:r>
              <a:rPr lang="el-GR" dirty="0" smtClean="0"/>
              <a:t>για τ</a:t>
            </a:r>
            <a:r>
              <a:rPr lang="en-US" dirty="0" smtClean="0"/>
              <a:t>o D)</a:t>
            </a:r>
            <a:endParaRPr lang="el-GR" dirty="0" smtClean="0"/>
          </a:p>
          <a:p>
            <a:pPr marL="0" indent="0">
              <a:buNone/>
            </a:pPr>
            <a:r>
              <a:rPr lang="el-GR" dirty="0" smtClean="0"/>
              <a:t>Λύνοντας τις παραπάνω εξισώσεις ως προς </a:t>
            </a:r>
            <a:r>
              <a:rPr lang="el-GR" dirty="0" err="1" smtClean="0"/>
              <a:t>θ</a:t>
            </a:r>
            <a:r>
              <a:rPr lang="el-GR" baseline="-25000" dirty="0" err="1" smtClean="0"/>
              <a:t>Β</a:t>
            </a:r>
            <a:r>
              <a:rPr lang="el-GR" dirty="0" smtClean="0"/>
              <a:t>, θ</a:t>
            </a:r>
            <a:r>
              <a:rPr lang="en-US" baseline="-25000" dirty="0" smtClean="0"/>
              <a:t>C</a:t>
            </a:r>
            <a:r>
              <a:rPr lang="el-GR" dirty="0" smtClean="0"/>
              <a:t> και θ</a:t>
            </a:r>
            <a:r>
              <a:rPr lang="en-US" baseline="-25000" dirty="0" smtClean="0"/>
              <a:t>D</a:t>
            </a:r>
            <a:r>
              <a:rPr lang="el-GR" dirty="0" smtClean="0"/>
              <a:t> προκύπτει</a:t>
            </a:r>
            <a:r>
              <a:rPr lang="en-US" dirty="0" smtClean="0"/>
              <a:t>:</a:t>
            </a:r>
          </a:p>
          <a:p>
            <a:pPr marL="0" indent="0">
              <a:buNone/>
            </a:pPr>
            <a:r>
              <a:rPr lang="el-GR" dirty="0" err="1" smtClean="0"/>
              <a:t>θ</a:t>
            </a:r>
            <a:r>
              <a:rPr lang="el-GR" baseline="-25000" dirty="0" err="1" smtClean="0"/>
              <a:t>Β</a:t>
            </a:r>
            <a:r>
              <a:rPr lang="en-US" dirty="0"/>
              <a:t> </a:t>
            </a:r>
            <a:r>
              <a:rPr lang="en-US" dirty="0" smtClean="0"/>
              <a:t>= </a:t>
            </a:r>
            <a:r>
              <a:rPr lang="en-US" dirty="0" err="1" smtClean="0"/>
              <a:t>k</a:t>
            </a:r>
            <a:r>
              <a:rPr lang="en-US" baseline="-25000" dirty="0" err="1" smtClean="0"/>
              <a:t>aB</a:t>
            </a:r>
            <a:r>
              <a:rPr lang="el-GR" dirty="0" smtClean="0"/>
              <a:t> </a:t>
            </a:r>
            <a:r>
              <a:rPr lang="el-GR" dirty="0" err="1"/>
              <a:t>∙Ρ</a:t>
            </a:r>
            <a:r>
              <a:rPr lang="el-GR" baseline="-25000" dirty="0" err="1"/>
              <a:t>Β</a:t>
            </a:r>
            <a:r>
              <a:rPr lang="el-GR" dirty="0"/>
              <a:t> </a:t>
            </a:r>
            <a:r>
              <a:rPr lang="el-GR" dirty="0" err="1"/>
              <a:t>∙θ</a:t>
            </a:r>
            <a:r>
              <a:rPr lang="el-GR" baseline="-25000" dirty="0" err="1"/>
              <a:t>υ</a:t>
            </a:r>
            <a:r>
              <a:rPr lang="el-GR" dirty="0"/>
              <a:t> </a:t>
            </a:r>
            <a:r>
              <a:rPr lang="en-US" dirty="0" smtClean="0"/>
              <a:t>/</a:t>
            </a:r>
            <a:r>
              <a:rPr lang="el-GR" dirty="0" smtClean="0"/>
              <a:t> </a:t>
            </a:r>
            <a:r>
              <a:rPr lang="en-US" dirty="0" err="1"/>
              <a:t>k</a:t>
            </a:r>
            <a:r>
              <a:rPr lang="en-US" baseline="-25000" dirty="0" err="1"/>
              <a:t>dB</a:t>
            </a:r>
            <a:r>
              <a:rPr lang="el-GR" dirty="0"/>
              <a:t> </a:t>
            </a:r>
            <a:r>
              <a:rPr lang="en-US" dirty="0" smtClean="0"/>
              <a:t>= K</a:t>
            </a:r>
            <a:r>
              <a:rPr lang="en-US" baseline="-25000" dirty="0" smtClean="0"/>
              <a:t>B</a:t>
            </a:r>
            <a:r>
              <a:rPr lang="en-US" dirty="0" smtClean="0"/>
              <a:t> </a:t>
            </a:r>
            <a:r>
              <a:rPr lang="el-GR" dirty="0" err="1"/>
              <a:t>∙Ρ</a:t>
            </a:r>
            <a:r>
              <a:rPr lang="el-GR" baseline="-25000" dirty="0" err="1"/>
              <a:t>Β</a:t>
            </a:r>
            <a:r>
              <a:rPr lang="el-GR" dirty="0"/>
              <a:t> </a:t>
            </a:r>
            <a:r>
              <a:rPr lang="el-GR" dirty="0" err="1"/>
              <a:t>∙θ</a:t>
            </a:r>
            <a:r>
              <a:rPr lang="el-GR" baseline="-25000" dirty="0" err="1"/>
              <a:t>υ</a:t>
            </a:r>
            <a:r>
              <a:rPr lang="el-GR" dirty="0"/>
              <a:t> </a:t>
            </a:r>
            <a:endParaRPr lang="en-US" dirty="0" smtClean="0"/>
          </a:p>
          <a:p>
            <a:pPr marL="0" indent="0">
              <a:buNone/>
            </a:pPr>
            <a:r>
              <a:rPr lang="el-GR" dirty="0" smtClean="0"/>
              <a:t>θ</a:t>
            </a:r>
            <a:r>
              <a:rPr lang="en-US" baseline="-25000" dirty="0" smtClean="0"/>
              <a:t>C</a:t>
            </a:r>
            <a:r>
              <a:rPr lang="en-US" dirty="0" smtClean="0"/>
              <a:t> </a:t>
            </a:r>
            <a:r>
              <a:rPr lang="en-US" dirty="0"/>
              <a:t>= </a:t>
            </a:r>
            <a:r>
              <a:rPr lang="en-US" dirty="0" err="1" smtClean="0"/>
              <a:t>k</a:t>
            </a:r>
            <a:r>
              <a:rPr lang="en-US" baseline="-25000" dirty="0" err="1" smtClean="0"/>
              <a:t>aC</a:t>
            </a:r>
            <a:r>
              <a:rPr lang="el-GR" dirty="0" smtClean="0"/>
              <a:t> </a:t>
            </a:r>
            <a:r>
              <a:rPr lang="el-GR" dirty="0" err="1"/>
              <a:t>∙</a:t>
            </a:r>
            <a:r>
              <a:rPr lang="el-GR" dirty="0" err="1" smtClean="0"/>
              <a:t>Ρ</a:t>
            </a:r>
            <a:r>
              <a:rPr lang="en-US" baseline="-25000" dirty="0" smtClean="0"/>
              <a:t>C</a:t>
            </a:r>
            <a:r>
              <a:rPr lang="el-GR" dirty="0" smtClean="0"/>
              <a:t> </a:t>
            </a:r>
            <a:r>
              <a:rPr lang="el-GR" dirty="0" err="1"/>
              <a:t>∙θ</a:t>
            </a:r>
            <a:r>
              <a:rPr lang="el-GR" baseline="-25000" dirty="0" err="1"/>
              <a:t>υ</a:t>
            </a:r>
            <a:r>
              <a:rPr lang="el-GR" dirty="0"/>
              <a:t> </a:t>
            </a:r>
            <a:r>
              <a:rPr lang="en-US" dirty="0"/>
              <a:t>/</a:t>
            </a:r>
            <a:r>
              <a:rPr lang="el-GR" dirty="0"/>
              <a:t> </a:t>
            </a:r>
            <a:r>
              <a:rPr lang="en-US" dirty="0" err="1" smtClean="0"/>
              <a:t>k</a:t>
            </a:r>
            <a:r>
              <a:rPr lang="en-US" baseline="-25000" dirty="0" err="1" smtClean="0"/>
              <a:t>dC</a:t>
            </a:r>
            <a:r>
              <a:rPr lang="el-GR" dirty="0" smtClean="0"/>
              <a:t> </a:t>
            </a:r>
            <a:r>
              <a:rPr lang="en-US" dirty="0" smtClean="0"/>
              <a:t>= K</a:t>
            </a:r>
            <a:r>
              <a:rPr lang="en-US" baseline="-25000" dirty="0" smtClean="0"/>
              <a:t>C</a:t>
            </a:r>
            <a:r>
              <a:rPr lang="el-GR" dirty="0"/>
              <a:t> </a:t>
            </a:r>
            <a:r>
              <a:rPr lang="el-GR" dirty="0" err="1"/>
              <a:t>∙Ρ</a:t>
            </a:r>
            <a:r>
              <a:rPr lang="en-US" baseline="-25000" dirty="0"/>
              <a:t>C</a:t>
            </a:r>
            <a:r>
              <a:rPr lang="el-GR" dirty="0"/>
              <a:t> </a:t>
            </a:r>
            <a:r>
              <a:rPr lang="el-GR" dirty="0" err="1"/>
              <a:t>∙θ</a:t>
            </a:r>
            <a:r>
              <a:rPr lang="el-GR" baseline="-25000" dirty="0" err="1"/>
              <a:t>υ</a:t>
            </a:r>
            <a:r>
              <a:rPr lang="el-GR" dirty="0"/>
              <a:t> </a:t>
            </a:r>
            <a:endParaRPr lang="en-US" dirty="0"/>
          </a:p>
          <a:p>
            <a:pPr marL="0" indent="0">
              <a:buNone/>
            </a:pPr>
            <a:r>
              <a:rPr lang="el-GR" dirty="0" smtClean="0"/>
              <a:t>θ</a:t>
            </a:r>
            <a:r>
              <a:rPr lang="en-US" baseline="-25000" dirty="0" smtClean="0"/>
              <a:t>D</a:t>
            </a:r>
            <a:r>
              <a:rPr lang="en-US" dirty="0" smtClean="0"/>
              <a:t> </a:t>
            </a:r>
            <a:r>
              <a:rPr lang="en-US" dirty="0"/>
              <a:t>= </a:t>
            </a:r>
            <a:r>
              <a:rPr lang="en-US" dirty="0" err="1"/>
              <a:t>k</a:t>
            </a:r>
            <a:r>
              <a:rPr lang="en-US" baseline="-25000" dirty="0" err="1" smtClean="0"/>
              <a:t>aD</a:t>
            </a:r>
            <a:r>
              <a:rPr lang="el-GR" dirty="0" smtClean="0"/>
              <a:t> </a:t>
            </a:r>
            <a:r>
              <a:rPr lang="el-GR" dirty="0" err="1"/>
              <a:t>∙</a:t>
            </a:r>
            <a:r>
              <a:rPr lang="el-GR" dirty="0" err="1" smtClean="0"/>
              <a:t>Ρ</a:t>
            </a:r>
            <a:r>
              <a:rPr lang="en-US" baseline="-25000" dirty="0" smtClean="0"/>
              <a:t>D</a:t>
            </a:r>
            <a:r>
              <a:rPr lang="el-GR" dirty="0" smtClean="0"/>
              <a:t> </a:t>
            </a:r>
            <a:r>
              <a:rPr lang="el-GR" dirty="0" err="1"/>
              <a:t>∙θ</a:t>
            </a:r>
            <a:r>
              <a:rPr lang="el-GR" baseline="-25000" dirty="0" err="1"/>
              <a:t>υ</a:t>
            </a:r>
            <a:r>
              <a:rPr lang="el-GR" dirty="0"/>
              <a:t> </a:t>
            </a:r>
            <a:r>
              <a:rPr lang="en-US" dirty="0"/>
              <a:t>/</a:t>
            </a:r>
            <a:r>
              <a:rPr lang="el-GR" dirty="0"/>
              <a:t> </a:t>
            </a:r>
            <a:r>
              <a:rPr lang="en-US" dirty="0" err="1" smtClean="0"/>
              <a:t>k</a:t>
            </a:r>
            <a:r>
              <a:rPr lang="en-US" baseline="-25000" dirty="0" err="1" smtClean="0"/>
              <a:t>dD</a:t>
            </a:r>
            <a:r>
              <a:rPr lang="el-GR" dirty="0" smtClean="0"/>
              <a:t> </a:t>
            </a:r>
            <a:r>
              <a:rPr lang="en-US" dirty="0" smtClean="0"/>
              <a:t>= K</a:t>
            </a:r>
            <a:r>
              <a:rPr lang="en-US" baseline="-25000" dirty="0" smtClean="0"/>
              <a:t>D</a:t>
            </a:r>
            <a:r>
              <a:rPr lang="el-GR" dirty="0"/>
              <a:t> </a:t>
            </a:r>
            <a:r>
              <a:rPr lang="el-GR" dirty="0" err="1" smtClean="0"/>
              <a:t>∙Ρ</a:t>
            </a:r>
            <a:r>
              <a:rPr lang="en-US" baseline="-25000" dirty="0"/>
              <a:t>D</a:t>
            </a:r>
            <a:r>
              <a:rPr lang="el-GR" dirty="0"/>
              <a:t> </a:t>
            </a:r>
            <a:r>
              <a:rPr lang="el-GR" dirty="0" err="1"/>
              <a:t>∙θ</a:t>
            </a:r>
            <a:r>
              <a:rPr lang="el-GR" baseline="-25000" dirty="0" err="1"/>
              <a:t>υ</a:t>
            </a:r>
            <a:r>
              <a:rPr lang="el-GR" dirty="0"/>
              <a:t> </a:t>
            </a:r>
            <a:endParaRPr lang="en-US" dirty="0" smtClean="0"/>
          </a:p>
          <a:p>
            <a:pPr marL="0" indent="0">
              <a:buNone/>
            </a:pPr>
            <a:r>
              <a:rPr lang="el-GR" dirty="0" smtClean="0"/>
              <a:t>Όπου </a:t>
            </a:r>
            <a:r>
              <a:rPr lang="el-GR" dirty="0" err="1" smtClean="0"/>
              <a:t>θ</a:t>
            </a:r>
            <a:r>
              <a:rPr lang="el-GR" baseline="-25000" dirty="0" err="1" smtClean="0"/>
              <a:t>υ</a:t>
            </a:r>
            <a:r>
              <a:rPr lang="el-GR" dirty="0" smtClean="0"/>
              <a:t> = 1-θ</a:t>
            </a:r>
            <a:r>
              <a:rPr lang="el-GR" baseline="-25000" dirty="0" smtClean="0"/>
              <a:t>Α</a:t>
            </a:r>
            <a:r>
              <a:rPr lang="el-GR" dirty="0" smtClean="0"/>
              <a:t>-θ</a:t>
            </a:r>
            <a:r>
              <a:rPr lang="el-GR" baseline="-25000" dirty="0" smtClean="0"/>
              <a:t>Β</a:t>
            </a:r>
            <a:r>
              <a:rPr lang="el-GR" dirty="0" smtClean="0"/>
              <a:t>-θ</a:t>
            </a:r>
            <a:r>
              <a:rPr lang="en-US" baseline="-25000" dirty="0" smtClean="0"/>
              <a:t>C</a:t>
            </a:r>
            <a:r>
              <a:rPr lang="el-GR" dirty="0" smtClean="0"/>
              <a:t>-θ</a:t>
            </a:r>
            <a:r>
              <a:rPr lang="en-US" baseline="-25000" dirty="0" smtClean="0"/>
              <a:t>D </a:t>
            </a:r>
            <a:r>
              <a:rPr lang="en-US" dirty="0" smtClean="0"/>
              <a:t> </a:t>
            </a:r>
            <a:r>
              <a:rPr lang="el-GR" dirty="0" smtClean="0"/>
              <a:t>είναι το ακάλυπτο κλάσμα της στερεάς επιφάνειας</a:t>
            </a:r>
            <a:endParaRPr lang="en-US" baseline="-25000" dirty="0"/>
          </a:p>
          <a:p>
            <a:pPr marL="0" indent="0">
              <a:buNone/>
            </a:pPr>
            <a:endParaRPr lang="el-GR" dirty="0"/>
          </a:p>
          <a:p>
            <a:pPr marL="0" indent="0">
              <a:buNone/>
            </a:pPr>
            <a:endParaRPr lang="el-GR" baseline="-25000" dirty="0" smtClean="0"/>
          </a:p>
        </p:txBody>
      </p:sp>
    </p:spTree>
    <p:extLst>
      <p:ext uri="{BB962C8B-B14F-4D97-AF65-F5344CB8AC3E}">
        <p14:creationId xmlns:p14="http://schemas.microsoft.com/office/powerpoint/2010/main" val="1895886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l-GR" b="1" dirty="0" smtClean="0"/>
              <a:t>3 </a:t>
            </a:r>
            <a:br>
              <a:rPr lang="el-GR" b="1" dirty="0" smtClean="0"/>
            </a:br>
            <a:r>
              <a:rPr lang="el-GR" b="1" dirty="0" smtClean="0"/>
              <a:t>(Προσρόφηση)</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457200" y="1484784"/>
                <a:ext cx="8229600" cy="4641379"/>
              </a:xfrm>
            </p:spPr>
            <p:txBody>
              <a:bodyPr>
                <a:normAutofit lnSpcReduction="10000"/>
              </a:bodyPr>
              <a:lstStyle/>
              <a:p>
                <a:pPr marL="0" indent="0">
                  <a:buNone/>
                </a:pPr>
                <a:r>
                  <a:rPr lang="el-GR" dirty="0" smtClean="0"/>
                  <a:t>Επειδή το αργό βήμα είναι η προσρόφηση του Α, η συνολική ταχύτητα της δράσης </a:t>
                </a:r>
                <a:r>
                  <a:rPr lang="en-US" dirty="0" smtClean="0"/>
                  <a:t>(</a:t>
                </a:r>
                <a:r>
                  <a:rPr lang="en-US" dirty="0" smtClean="0">
                    <a:latin typeface="Edwardian Script ITC" panose="030303020407070D0804" pitchFamily="66" charset="0"/>
                  </a:rPr>
                  <a:t>R ) </a:t>
                </a:r>
                <a:r>
                  <a:rPr lang="el-GR" dirty="0" smtClean="0"/>
                  <a:t>θα οφείλεται </a:t>
                </a:r>
                <a:r>
                  <a:rPr lang="el-GR" b="1" dirty="0" smtClean="0"/>
                  <a:t>στην διαφορά των επιμέρους ταχυτήτων </a:t>
                </a:r>
                <a:r>
                  <a:rPr lang="el-GR" dirty="0" smtClean="0"/>
                  <a:t>προσροφήσεως (</a:t>
                </a:r>
                <a:r>
                  <a:rPr lang="en-US" dirty="0" err="1" smtClean="0">
                    <a:latin typeface="Edwardian Script ITC" panose="030303020407070D0804" pitchFamily="66" charset="0"/>
                  </a:rPr>
                  <a:t>R</a:t>
                </a:r>
                <a:r>
                  <a:rPr lang="en-US" baseline="-25000" dirty="0" err="1" smtClean="0"/>
                  <a:t>aA</a:t>
                </a:r>
                <a:r>
                  <a:rPr lang="el-GR" dirty="0" smtClean="0"/>
                  <a:t> ) και </a:t>
                </a:r>
                <a:r>
                  <a:rPr lang="el-GR" dirty="0" err="1" smtClean="0"/>
                  <a:t>εκροφήσεως</a:t>
                </a:r>
                <a:r>
                  <a:rPr lang="el-GR" dirty="0" smtClean="0"/>
                  <a:t> ( </a:t>
                </a:r>
                <a:r>
                  <a:rPr lang="en-US" dirty="0" err="1" smtClean="0">
                    <a:latin typeface="Edwardian Script ITC" panose="030303020407070D0804" pitchFamily="66" charset="0"/>
                  </a:rPr>
                  <a:t>R</a:t>
                </a:r>
                <a:r>
                  <a:rPr lang="en-US" baseline="-25000" dirty="0" err="1" smtClean="0"/>
                  <a:t>dA</a:t>
                </a:r>
                <a:r>
                  <a:rPr lang="el-GR" dirty="0" smtClean="0"/>
                  <a:t>) του Α, δηλαδή</a:t>
                </a:r>
                <a:r>
                  <a:rPr lang="en-US" dirty="0" smtClean="0"/>
                  <a:t>:</a:t>
                </a:r>
              </a:p>
              <a:p>
                <a:pPr marL="0" indent="0">
                  <a:buNone/>
                </a:pPr>
                <a:r>
                  <a:rPr lang="en-US" dirty="0" smtClean="0">
                    <a:latin typeface="Edwardian Script ITC" panose="030303020407070D0804" pitchFamily="66" charset="0"/>
                  </a:rPr>
                  <a:t>R</a:t>
                </a:r>
                <a:r>
                  <a:rPr lang="en-US" dirty="0" smtClean="0"/>
                  <a:t> = </a:t>
                </a:r>
                <a:r>
                  <a:rPr lang="en-US" dirty="0" err="1">
                    <a:latin typeface="Edwardian Script ITC" panose="030303020407070D0804" pitchFamily="66" charset="0"/>
                  </a:rPr>
                  <a:t>R</a:t>
                </a:r>
                <a:r>
                  <a:rPr lang="en-US" baseline="-25000" dirty="0" err="1"/>
                  <a:t>aA</a:t>
                </a:r>
                <a:r>
                  <a:rPr lang="en-US" baseline="-25000" dirty="0"/>
                  <a:t> </a:t>
                </a:r>
                <a:r>
                  <a:rPr lang="en-US" dirty="0" smtClean="0"/>
                  <a:t>–</a:t>
                </a:r>
                <a:r>
                  <a:rPr lang="en-US" dirty="0" smtClean="0">
                    <a:latin typeface="Edwardian Script ITC" panose="030303020407070D0804" pitchFamily="66" charset="0"/>
                  </a:rPr>
                  <a:t> </a:t>
                </a:r>
                <a:r>
                  <a:rPr lang="en-US" dirty="0" err="1" smtClean="0">
                    <a:latin typeface="Edwardian Script ITC" panose="030303020407070D0804" pitchFamily="66" charset="0"/>
                  </a:rPr>
                  <a:t>R</a:t>
                </a:r>
                <a:r>
                  <a:rPr lang="en-US" baseline="-25000" dirty="0" err="1" smtClean="0"/>
                  <a:t>dA</a:t>
                </a:r>
                <a:r>
                  <a:rPr lang="en-US" baseline="-25000" dirty="0"/>
                  <a:t> </a:t>
                </a:r>
                <a:r>
                  <a:rPr lang="en-US" dirty="0" smtClean="0"/>
                  <a:t>=</a:t>
                </a:r>
                <a:r>
                  <a:rPr lang="en-US" dirty="0"/>
                  <a:t> </a:t>
                </a:r>
                <a:r>
                  <a:rPr lang="en-US" dirty="0" err="1" smtClean="0"/>
                  <a:t>k</a:t>
                </a:r>
                <a:r>
                  <a:rPr lang="en-US" baseline="-25000" dirty="0" err="1" smtClean="0"/>
                  <a:t>aA</a:t>
                </a:r>
                <a:r>
                  <a:rPr lang="el-GR" dirty="0" smtClean="0"/>
                  <a:t> </a:t>
                </a:r>
                <a:r>
                  <a:rPr lang="el-GR" dirty="0" err="1"/>
                  <a:t>∙</a:t>
                </a:r>
                <a:r>
                  <a:rPr lang="el-GR" dirty="0" err="1" smtClean="0"/>
                  <a:t>Ρ</a:t>
                </a:r>
                <a:r>
                  <a:rPr lang="en-US" baseline="-25000" dirty="0" smtClean="0"/>
                  <a:t>A</a:t>
                </a:r>
                <a:r>
                  <a:rPr lang="el-GR" dirty="0" smtClean="0"/>
                  <a:t> </a:t>
                </a:r>
                <a:r>
                  <a:rPr lang="el-GR" dirty="0" err="1"/>
                  <a:t>∙θ</a:t>
                </a:r>
                <a:r>
                  <a:rPr lang="el-GR" baseline="-25000" dirty="0" err="1"/>
                  <a:t>υ</a:t>
                </a:r>
                <a:r>
                  <a:rPr lang="en-US" dirty="0" smtClean="0"/>
                  <a:t> - </a:t>
                </a:r>
                <a:r>
                  <a:rPr lang="en-US" dirty="0" err="1" smtClean="0"/>
                  <a:t>k</a:t>
                </a:r>
                <a:r>
                  <a:rPr lang="en-US" baseline="-25000" dirty="0" err="1" smtClean="0"/>
                  <a:t>dA</a:t>
                </a:r>
                <a:r>
                  <a:rPr lang="el-GR" dirty="0" smtClean="0"/>
                  <a:t> </a:t>
                </a:r>
                <a:r>
                  <a:rPr lang="el-GR" dirty="0" err="1" smtClean="0"/>
                  <a:t>∙θ</a:t>
                </a:r>
                <a:r>
                  <a:rPr lang="en-US" baseline="-25000" dirty="0" smtClean="0"/>
                  <a:t>A</a:t>
                </a:r>
                <a:r>
                  <a:rPr lang="en-US" dirty="0" smtClean="0"/>
                  <a:t> </a:t>
                </a:r>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𝑅</m:t>
                      </m:r>
                      <m:r>
                        <a:rPr lang="en-US" b="0" i="1" smtClean="0">
                          <a:latin typeface="Cambria Math"/>
                        </a:rPr>
                        <m:t>=</m:t>
                      </m:r>
                      <m:sSub>
                        <m:sSubPr>
                          <m:ctrlPr>
                            <a:rPr lang="en-US" b="0" i="1" smtClean="0">
                              <a:latin typeface="Cambria Math"/>
                            </a:rPr>
                          </m:ctrlPr>
                        </m:sSubPr>
                        <m:e>
                          <m:r>
                            <a:rPr lang="en-US" b="0" i="1" smtClean="0">
                              <a:latin typeface="Cambria Math"/>
                            </a:rPr>
                            <m:t>𝑘</m:t>
                          </m:r>
                        </m:e>
                        <m:sub>
                          <m:r>
                            <a:rPr lang="en-US" b="0" i="1" smtClean="0">
                              <a:latin typeface="Cambria Math"/>
                            </a:rPr>
                            <m:t>𝑎𝐴</m:t>
                          </m:r>
                        </m:sub>
                      </m:sSub>
                      <m:r>
                        <a:rPr lang="en-US" b="0" i="1" smtClean="0">
                          <a:latin typeface="Cambria Math"/>
                        </a:rPr>
                        <m:t> </m:t>
                      </m:r>
                      <m:d>
                        <m:dPr>
                          <m:ctrlPr>
                            <a:rPr lang="en-US" b="0" i="1" smtClean="0">
                              <a:latin typeface="Cambria Math"/>
                            </a:rPr>
                          </m:ctrlPr>
                        </m:dPr>
                        <m:e>
                          <m:sSub>
                            <m:sSubPr>
                              <m:ctrlPr>
                                <a:rPr lang="en-US" b="0" i="1" smtClean="0">
                                  <a:latin typeface="Cambria Math"/>
                                </a:rPr>
                              </m:ctrlPr>
                            </m:sSubPr>
                            <m:e>
                              <m:r>
                                <a:rPr lang="en-US" b="0" i="1" smtClean="0">
                                  <a:latin typeface="Cambria Math"/>
                                </a:rPr>
                                <m:t>𝑃</m:t>
                              </m:r>
                            </m:e>
                            <m:sub>
                              <m:r>
                                <a:rPr lang="en-US" b="0" i="1" smtClean="0">
                                  <a:latin typeface="Cambria Math"/>
                                </a:rPr>
                                <m:t>𝐴</m:t>
                              </m:r>
                            </m:sub>
                          </m:sSub>
                          <m:sSub>
                            <m:sSubPr>
                              <m:ctrlPr>
                                <a:rPr lang="en-US" b="0" i="1" smtClean="0">
                                  <a:latin typeface="Cambria Math"/>
                                </a:rPr>
                              </m:ctrlPr>
                            </m:sSubPr>
                            <m:e>
                              <m:r>
                                <a:rPr lang="el-GR" b="0" i="1" smtClean="0">
                                  <a:latin typeface="Cambria Math"/>
                                </a:rPr>
                                <m:t>𝜃</m:t>
                              </m:r>
                            </m:e>
                            <m:sub>
                              <m:r>
                                <a:rPr lang="el-GR" b="0" i="1" smtClean="0">
                                  <a:latin typeface="Cambria Math"/>
                                </a:rPr>
                                <m:t>𝜐</m:t>
                              </m:r>
                            </m:sub>
                          </m:sSub>
                          <m:r>
                            <a:rPr lang="en-US" b="0" i="1" smtClean="0">
                              <a:latin typeface="Cambria Math"/>
                            </a:rPr>
                            <m:t>−</m:t>
                          </m:r>
                          <m:f>
                            <m:fPr>
                              <m:ctrlPr>
                                <a:rPr lang="en-US" b="0" i="1" smtClean="0">
                                  <a:latin typeface="Cambria Math"/>
                                </a:rPr>
                              </m:ctrlPr>
                            </m:fPr>
                            <m:num>
                              <m:sSub>
                                <m:sSubPr>
                                  <m:ctrlPr>
                                    <a:rPr lang="en-US" b="0" i="1" smtClean="0">
                                      <a:latin typeface="Cambria Math"/>
                                    </a:rPr>
                                  </m:ctrlPr>
                                </m:sSubPr>
                                <m:e>
                                  <m:r>
                                    <a:rPr lang="el-GR" b="0" i="1" smtClean="0">
                                      <a:latin typeface="Cambria Math"/>
                                    </a:rPr>
                                    <m:t>𝜃</m:t>
                                  </m:r>
                                </m:e>
                                <m:sub>
                                  <m:r>
                                    <m:rPr>
                                      <m:sty m:val="p"/>
                                    </m:rPr>
                                    <a:rPr lang="el-GR" b="0" i="0" smtClean="0">
                                      <a:latin typeface="Cambria Math"/>
                                    </a:rPr>
                                    <m:t>Α</m:t>
                                  </m:r>
                                </m:sub>
                              </m:sSub>
                            </m:num>
                            <m:den>
                              <m:sSub>
                                <m:sSubPr>
                                  <m:ctrlPr>
                                    <a:rPr lang="en-US" b="0" i="1" smtClean="0">
                                      <a:latin typeface="Cambria Math"/>
                                    </a:rPr>
                                  </m:ctrlPr>
                                </m:sSubPr>
                                <m:e>
                                  <m:r>
                                    <m:rPr>
                                      <m:sty m:val="p"/>
                                    </m:rPr>
                                    <a:rPr lang="el-GR" b="0" i="0" smtClean="0">
                                      <a:latin typeface="Cambria Math"/>
                                    </a:rPr>
                                    <m:t>Κ</m:t>
                                  </m:r>
                                </m:e>
                                <m:sub>
                                  <m:r>
                                    <m:rPr>
                                      <m:sty m:val="p"/>
                                    </m:rPr>
                                    <a:rPr lang="el-GR" b="0" i="0" smtClean="0">
                                      <a:latin typeface="Cambria Math"/>
                                    </a:rPr>
                                    <m:t>Α</m:t>
                                  </m:r>
                                </m:sub>
                              </m:sSub>
                            </m:den>
                          </m:f>
                        </m:e>
                      </m:d>
                    </m:oMath>
                  </m:oMathPara>
                </a14:m>
                <a:endParaRPr lang="el-GR" dirty="0"/>
              </a:p>
              <a:p>
                <a:pPr marL="0" indent="0">
                  <a:buNone/>
                </a:pPr>
                <a:endParaRPr lang="el-GR" baseline="-25000" dirty="0" smtClean="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457200" y="1484784"/>
                <a:ext cx="8229600" cy="4641379"/>
              </a:xfrm>
              <a:blipFill rotWithShape="1">
                <a:blip r:embed="rId2"/>
                <a:stretch>
                  <a:fillRect l="-1852" t="-2760"/>
                </a:stretch>
              </a:blipFill>
            </p:spPr>
            <p:txBody>
              <a:bodyPr/>
              <a:lstStyle/>
              <a:p>
                <a:r>
                  <a:rPr lang="el-GR">
                    <a:noFill/>
                  </a:rPr>
                  <a:t> </a:t>
                </a:r>
              </a:p>
            </p:txBody>
          </p:sp>
        </mc:Fallback>
      </mc:AlternateContent>
    </p:spTree>
    <p:extLst>
      <p:ext uri="{BB962C8B-B14F-4D97-AF65-F5344CB8AC3E}">
        <p14:creationId xmlns:p14="http://schemas.microsoft.com/office/powerpoint/2010/main" val="2356815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l-GR" b="1" dirty="0" smtClean="0"/>
              <a:t>3 </a:t>
            </a:r>
            <a:br>
              <a:rPr lang="el-GR" b="1" dirty="0" smtClean="0"/>
            </a:br>
            <a:r>
              <a:rPr lang="el-GR" b="1" dirty="0" smtClean="0"/>
              <a:t>(Προσρόφηση)</a:t>
            </a:r>
            <a:endParaRPr lang="el-GR" b="1" dirty="0"/>
          </a:p>
        </p:txBody>
      </p:sp>
      <mc:AlternateContent xmlns:mc="http://schemas.openxmlformats.org/markup-compatibility/2006">
        <mc:Choice xmlns:a14="http://schemas.microsoft.com/office/drawing/2010/main" Requires="a14">
          <p:sp>
            <p:nvSpPr>
              <p:cNvPr id="3" name="Θέση περιεχομένου 2"/>
              <p:cNvSpPr>
                <a:spLocks noGrp="1"/>
              </p:cNvSpPr>
              <p:nvPr>
                <p:ph idx="1"/>
              </p:nvPr>
            </p:nvSpPr>
            <p:spPr>
              <a:xfrm>
                <a:off x="457200" y="1484784"/>
                <a:ext cx="8229600" cy="4641379"/>
              </a:xfrm>
            </p:spPr>
            <p:txBody>
              <a:bodyPr>
                <a:normAutofit/>
              </a:bodyPr>
              <a:lstStyle/>
              <a:p>
                <a:pPr marL="0" indent="0">
                  <a:buNone/>
                </a:pPr>
                <a14:m>
                  <m:oMathPara xmlns:m="http://schemas.openxmlformats.org/officeDocument/2006/math">
                    <m:oMathParaPr>
                      <m:jc m:val="centerGroup"/>
                    </m:oMathParaPr>
                    <m:oMath xmlns:m="http://schemas.openxmlformats.org/officeDocument/2006/math">
                      <m:r>
                        <a:rPr lang="en-US" i="1" smtClean="0">
                          <a:latin typeface="Cambria Math"/>
                        </a:rPr>
                        <m:t>𝑅</m:t>
                      </m:r>
                      <m:r>
                        <a:rPr lang="en-US" i="1" smtClean="0">
                          <a:latin typeface="Cambria Math"/>
                        </a:rPr>
                        <m:t>=</m:t>
                      </m:r>
                      <m:sSub>
                        <m:sSubPr>
                          <m:ctrlPr>
                            <a:rPr lang="en-US" i="1">
                              <a:latin typeface="Cambria Math"/>
                            </a:rPr>
                          </m:ctrlPr>
                        </m:sSubPr>
                        <m:e>
                          <m:r>
                            <a:rPr lang="en-US" i="1">
                              <a:latin typeface="Cambria Math"/>
                            </a:rPr>
                            <m:t>𝑘</m:t>
                          </m:r>
                        </m:e>
                        <m:sub>
                          <m:r>
                            <a:rPr lang="en-US" b="0" i="1" smtClean="0">
                              <a:latin typeface="Cambria Math"/>
                            </a:rPr>
                            <m:t>𝑎</m:t>
                          </m:r>
                          <m:r>
                            <a:rPr lang="en-US" i="1">
                              <a:latin typeface="Cambria Math"/>
                            </a:rPr>
                            <m:t>𝐴</m:t>
                          </m:r>
                        </m:sub>
                      </m:sSub>
                      <m:r>
                        <a:rPr lang="en-US" i="1">
                          <a:latin typeface="Cambria Math"/>
                        </a:rPr>
                        <m:t> </m:t>
                      </m:r>
                      <m:d>
                        <m:dPr>
                          <m:ctrlPr>
                            <a:rPr lang="en-US" i="1">
                              <a:latin typeface="Cambria Math"/>
                            </a:rPr>
                          </m:ctrlPr>
                        </m:dPr>
                        <m:e>
                          <m:sSub>
                            <m:sSubPr>
                              <m:ctrlPr>
                                <a:rPr lang="en-US" i="1">
                                  <a:latin typeface="Cambria Math"/>
                                </a:rPr>
                              </m:ctrlPr>
                            </m:sSubPr>
                            <m:e>
                              <m:r>
                                <a:rPr lang="en-US" i="1">
                                  <a:latin typeface="Cambria Math"/>
                                </a:rPr>
                                <m:t>𝑃</m:t>
                              </m:r>
                            </m:e>
                            <m:sub>
                              <m:r>
                                <a:rPr lang="en-US" i="1">
                                  <a:latin typeface="Cambria Math"/>
                                </a:rPr>
                                <m:t>𝐴</m:t>
                              </m:r>
                            </m:sub>
                          </m:sSub>
                          <m:sSub>
                            <m:sSubPr>
                              <m:ctrlPr>
                                <a:rPr lang="en-US" i="1">
                                  <a:latin typeface="Cambria Math"/>
                                </a:rPr>
                              </m:ctrlPr>
                            </m:sSubPr>
                            <m:e>
                              <m:r>
                                <a:rPr lang="el-GR" i="1">
                                  <a:latin typeface="Cambria Math"/>
                                </a:rPr>
                                <m:t>𝜃</m:t>
                              </m:r>
                            </m:e>
                            <m:sub>
                              <m:r>
                                <a:rPr lang="el-GR" i="1">
                                  <a:latin typeface="Cambria Math"/>
                                </a:rPr>
                                <m:t>𝜐</m:t>
                              </m:r>
                            </m:sub>
                          </m:sSub>
                          <m:r>
                            <a:rPr lang="en-US" i="1">
                              <a:latin typeface="Cambria Math"/>
                            </a:rPr>
                            <m:t>−</m:t>
                          </m:r>
                          <m:f>
                            <m:fPr>
                              <m:ctrlPr>
                                <a:rPr lang="en-US" i="1">
                                  <a:latin typeface="Cambria Math"/>
                                </a:rPr>
                              </m:ctrlPr>
                            </m:fPr>
                            <m:num>
                              <m:sSub>
                                <m:sSubPr>
                                  <m:ctrlPr>
                                    <a:rPr lang="en-US" i="1">
                                      <a:latin typeface="Cambria Math"/>
                                    </a:rPr>
                                  </m:ctrlPr>
                                </m:sSubPr>
                                <m:e>
                                  <m:r>
                                    <a:rPr lang="el-GR" i="1">
                                      <a:latin typeface="Cambria Math"/>
                                    </a:rPr>
                                    <m:t>𝜃</m:t>
                                  </m:r>
                                </m:e>
                                <m:sub>
                                  <m:r>
                                    <m:rPr>
                                      <m:sty m:val="p"/>
                                    </m:rPr>
                                    <a:rPr lang="el-GR">
                                      <a:latin typeface="Cambria Math"/>
                                    </a:rPr>
                                    <m:t>Α</m:t>
                                  </m:r>
                                </m:sub>
                              </m:sSub>
                            </m:num>
                            <m:den>
                              <m:sSub>
                                <m:sSubPr>
                                  <m:ctrlPr>
                                    <a:rPr lang="en-US" i="1">
                                      <a:latin typeface="Cambria Math"/>
                                    </a:rPr>
                                  </m:ctrlPr>
                                </m:sSubPr>
                                <m:e>
                                  <m:r>
                                    <m:rPr>
                                      <m:sty m:val="p"/>
                                    </m:rPr>
                                    <a:rPr lang="el-GR">
                                      <a:latin typeface="Cambria Math"/>
                                    </a:rPr>
                                    <m:t>Κ</m:t>
                                  </m:r>
                                </m:e>
                                <m:sub>
                                  <m:r>
                                    <m:rPr>
                                      <m:sty m:val="p"/>
                                    </m:rPr>
                                    <a:rPr lang="el-GR">
                                      <a:latin typeface="Cambria Math"/>
                                    </a:rPr>
                                    <m:t>Α</m:t>
                                  </m:r>
                                </m:sub>
                              </m:sSub>
                            </m:den>
                          </m:f>
                        </m:e>
                      </m:d>
                    </m:oMath>
                  </m:oMathPara>
                </a14:m>
                <a:endParaRPr lang="en-US" dirty="0" smtClean="0"/>
              </a:p>
              <a:p>
                <a:pPr marL="0" indent="0">
                  <a:buNone/>
                </a:pPr>
                <a:endParaRPr lang="el-GR" baseline="-25000" dirty="0" smtClean="0"/>
              </a:p>
            </p:txBody>
          </p:sp>
        </mc:Choice>
        <mc:Fallback>
          <p:sp>
            <p:nvSpPr>
              <p:cNvPr id="3" name="Θέση περιεχομένου 2"/>
              <p:cNvSpPr>
                <a:spLocks noGrp="1" noRot="1" noChangeAspect="1" noMove="1" noResize="1" noEditPoints="1" noAdjustHandles="1" noChangeArrowheads="1" noChangeShapeType="1" noTextEdit="1"/>
              </p:cNvSpPr>
              <p:nvPr>
                <p:ph idx="1"/>
              </p:nvPr>
            </p:nvSpPr>
            <p:spPr>
              <a:xfrm>
                <a:off x="457200" y="1484784"/>
                <a:ext cx="8229600" cy="4641379"/>
              </a:xfrm>
              <a:blipFill rotWithShape="1">
                <a:blip r:embed="rId2"/>
                <a:stretch>
                  <a:fillRect/>
                </a:stretch>
              </a:blipFill>
            </p:spPr>
            <p:txBody>
              <a:bodyPr/>
              <a:lstStyle/>
              <a:p>
                <a:r>
                  <a:rPr lang="el-GR">
                    <a:noFill/>
                  </a:rPr>
                  <a:t> </a:t>
                </a:r>
              </a:p>
            </p:txBody>
          </p:sp>
        </mc:Fallback>
      </mc:AlternateContent>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2708920"/>
            <a:ext cx="5472608" cy="3312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96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n-US" b="1" dirty="0" smtClean="0"/>
              <a:t>5</a:t>
            </a:r>
            <a:r>
              <a:rPr lang="el-GR" b="1" dirty="0" smtClean="0"/>
              <a:t> </a:t>
            </a:r>
            <a:br>
              <a:rPr lang="el-GR" b="1" dirty="0" smtClean="0"/>
            </a:br>
            <a:r>
              <a:rPr lang="el-GR" b="1" dirty="0" smtClean="0"/>
              <a:t>(</a:t>
            </a:r>
            <a:r>
              <a:rPr lang="el-GR" b="1" dirty="0" err="1" smtClean="0"/>
              <a:t>Εκρόφηση</a:t>
            </a:r>
            <a:r>
              <a:rPr lang="el-GR" b="1" dirty="0" smtClean="0"/>
              <a:t>)</a:t>
            </a:r>
            <a:endParaRPr lang="el-GR" b="1"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smtClean="0"/>
              <a:t>Στην ακόλουθη αντίδραση θα θεωρήσουμε ότι το πιο βραδύ βήμα είναι η </a:t>
            </a:r>
            <a:r>
              <a:rPr lang="el-GR" b="1" dirty="0" err="1" smtClean="0"/>
              <a:t>εκρόφηση</a:t>
            </a:r>
            <a:r>
              <a:rPr lang="el-GR" dirty="0" smtClean="0"/>
              <a:t> του </a:t>
            </a:r>
            <a:r>
              <a:rPr lang="el-GR" dirty="0" err="1" smtClean="0"/>
              <a:t>προιόντος</a:t>
            </a:r>
            <a:r>
              <a:rPr lang="el-GR" dirty="0" smtClean="0"/>
              <a:t> </a:t>
            </a:r>
            <a:r>
              <a:rPr lang="en-US" dirty="0" smtClean="0"/>
              <a:t>C:</a:t>
            </a:r>
          </a:p>
          <a:p>
            <a:pPr marL="0" indent="0">
              <a:buNone/>
            </a:pPr>
            <a:endParaRPr lang="en-US" dirty="0" smtClean="0"/>
          </a:p>
          <a:p>
            <a:pPr marL="0" indent="0">
              <a:buNone/>
            </a:pPr>
            <a:r>
              <a:rPr lang="el-GR" dirty="0" smtClean="0"/>
              <a:t>Τότε θα έχουμε προσροφητική ισορροπία για τα Α, Β και </a:t>
            </a:r>
            <a:r>
              <a:rPr lang="en-US" dirty="0" smtClean="0"/>
              <a:t>D</a:t>
            </a:r>
            <a:r>
              <a:rPr lang="el-GR" dirty="0" smtClean="0"/>
              <a:t>, δηλαδή</a:t>
            </a:r>
            <a:r>
              <a:rPr lang="en-US" dirty="0" smtClean="0"/>
              <a:t>:</a:t>
            </a:r>
          </a:p>
          <a:p>
            <a:pPr marL="0" indent="0">
              <a:buNone/>
            </a:pPr>
            <a:r>
              <a:rPr lang="el-GR" dirty="0" err="1" smtClean="0"/>
              <a:t>θ</a:t>
            </a:r>
            <a:r>
              <a:rPr lang="el-GR" baseline="-25000" dirty="0" err="1" smtClean="0"/>
              <a:t>Α</a:t>
            </a:r>
            <a:r>
              <a:rPr lang="en-US" baseline="-25000" dirty="0" smtClean="0"/>
              <a:t> </a:t>
            </a:r>
            <a:r>
              <a:rPr lang="el-GR" dirty="0" smtClean="0"/>
              <a:t>=</a:t>
            </a:r>
            <a:r>
              <a:rPr lang="en-US" dirty="0" smtClean="0"/>
              <a:t> </a:t>
            </a:r>
            <a:r>
              <a:rPr lang="el-GR" dirty="0" smtClean="0"/>
              <a:t>Κ</a:t>
            </a:r>
            <a:r>
              <a:rPr lang="el-GR" baseline="-25000" dirty="0" smtClean="0"/>
              <a:t>Α</a:t>
            </a:r>
            <a:r>
              <a:rPr lang="el-GR" dirty="0" smtClean="0"/>
              <a:t> ∙</a:t>
            </a:r>
            <a:r>
              <a:rPr lang="en-US" dirty="0" smtClean="0"/>
              <a:t> </a:t>
            </a:r>
            <a:r>
              <a:rPr lang="el-GR" dirty="0" smtClean="0"/>
              <a:t>Ρ</a:t>
            </a:r>
            <a:r>
              <a:rPr lang="el-GR" baseline="-25000" dirty="0" smtClean="0"/>
              <a:t>Α</a:t>
            </a:r>
            <a:r>
              <a:rPr lang="el-GR" dirty="0" smtClean="0"/>
              <a:t> ∙</a:t>
            </a:r>
            <a:r>
              <a:rPr lang="en-US" dirty="0" smtClean="0"/>
              <a:t> </a:t>
            </a:r>
            <a:r>
              <a:rPr lang="el-GR" dirty="0" err="1" smtClean="0"/>
              <a:t>θ</a:t>
            </a:r>
            <a:r>
              <a:rPr lang="el-GR" baseline="-25000" dirty="0" err="1" smtClean="0"/>
              <a:t>υ</a:t>
            </a:r>
            <a:endParaRPr lang="el-GR" baseline="-25000" dirty="0" smtClean="0"/>
          </a:p>
          <a:p>
            <a:pPr marL="0" indent="0">
              <a:buNone/>
            </a:pPr>
            <a:r>
              <a:rPr lang="el-GR" dirty="0" err="1" smtClean="0"/>
              <a:t>θ</a:t>
            </a:r>
            <a:r>
              <a:rPr lang="el-GR" baseline="-25000" dirty="0" err="1" smtClean="0"/>
              <a:t>Β</a:t>
            </a:r>
            <a:r>
              <a:rPr lang="el-GR" dirty="0" smtClean="0"/>
              <a:t> = Κ</a:t>
            </a:r>
            <a:r>
              <a:rPr lang="el-GR" baseline="-25000" dirty="0" smtClean="0"/>
              <a:t>Β</a:t>
            </a:r>
            <a:r>
              <a:rPr lang="el-GR" dirty="0" smtClean="0"/>
              <a:t> ∙</a:t>
            </a:r>
            <a:r>
              <a:rPr lang="en-US" dirty="0" smtClean="0"/>
              <a:t> </a:t>
            </a:r>
            <a:r>
              <a:rPr lang="el-GR" dirty="0" smtClean="0"/>
              <a:t>Ρ</a:t>
            </a:r>
            <a:r>
              <a:rPr lang="el-GR" baseline="-25000" dirty="0" smtClean="0"/>
              <a:t>Β</a:t>
            </a:r>
            <a:r>
              <a:rPr lang="el-GR" dirty="0" smtClean="0"/>
              <a:t> ∙</a:t>
            </a:r>
            <a:r>
              <a:rPr lang="en-US" dirty="0" smtClean="0"/>
              <a:t> </a:t>
            </a:r>
            <a:r>
              <a:rPr lang="el-GR" dirty="0" err="1" smtClean="0"/>
              <a:t>θ</a:t>
            </a:r>
            <a:r>
              <a:rPr lang="el-GR" baseline="-25000" dirty="0" err="1" smtClean="0"/>
              <a:t>υ</a:t>
            </a:r>
            <a:endParaRPr lang="el-GR" baseline="-25000" dirty="0" smtClean="0"/>
          </a:p>
          <a:p>
            <a:pPr marL="0" indent="0">
              <a:buNone/>
            </a:pPr>
            <a:r>
              <a:rPr lang="el-GR" dirty="0" smtClean="0"/>
              <a:t>θ</a:t>
            </a:r>
            <a:r>
              <a:rPr lang="en-US" baseline="-25000" dirty="0" smtClean="0"/>
              <a:t>D</a:t>
            </a:r>
            <a:r>
              <a:rPr lang="el-GR" dirty="0" smtClean="0"/>
              <a:t> = Κ</a:t>
            </a:r>
            <a:r>
              <a:rPr lang="en-US" baseline="-25000" dirty="0" smtClean="0"/>
              <a:t>D</a:t>
            </a:r>
            <a:r>
              <a:rPr lang="el-GR" dirty="0" smtClean="0"/>
              <a:t> ∙</a:t>
            </a:r>
            <a:r>
              <a:rPr lang="en-US" dirty="0" smtClean="0"/>
              <a:t> </a:t>
            </a:r>
            <a:r>
              <a:rPr lang="el-GR" dirty="0" smtClean="0"/>
              <a:t>Ρ</a:t>
            </a:r>
            <a:r>
              <a:rPr lang="en-US" baseline="-25000" dirty="0" smtClean="0"/>
              <a:t>D</a:t>
            </a:r>
            <a:r>
              <a:rPr lang="el-GR" dirty="0" smtClean="0"/>
              <a:t> ∙</a:t>
            </a:r>
            <a:r>
              <a:rPr lang="en-US" dirty="0" smtClean="0"/>
              <a:t> </a:t>
            </a:r>
            <a:r>
              <a:rPr lang="el-GR" dirty="0" err="1" smtClean="0"/>
              <a:t>θ</a:t>
            </a:r>
            <a:r>
              <a:rPr lang="el-GR" baseline="-25000" dirty="0" err="1" smtClean="0"/>
              <a:t>υ</a:t>
            </a:r>
            <a:endParaRPr lang="el-GR" baseline="-25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2420888"/>
            <a:ext cx="2448272" cy="9970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126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Καθοριστικό βήμα το </a:t>
            </a:r>
            <a:r>
              <a:rPr lang="en-US" b="1" dirty="0" smtClean="0"/>
              <a:t>5</a:t>
            </a:r>
            <a:r>
              <a:rPr lang="el-GR" b="1" dirty="0" smtClean="0"/>
              <a:t> </a:t>
            </a:r>
            <a:br>
              <a:rPr lang="el-GR" b="1" dirty="0" smtClean="0"/>
            </a:br>
            <a:r>
              <a:rPr lang="el-GR" b="1" dirty="0" smtClean="0"/>
              <a:t>(</a:t>
            </a:r>
            <a:r>
              <a:rPr lang="el-GR" b="1" dirty="0" err="1" smtClean="0"/>
              <a:t>Εκρόφηση</a:t>
            </a:r>
            <a:r>
              <a:rPr lang="el-GR" b="1" dirty="0" smtClean="0"/>
              <a:t>)</a:t>
            </a:r>
            <a:endParaRPr lang="el-GR" b="1" dirty="0"/>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lstStyle/>
              <a:p>
                <a:pPr marL="0" indent="0">
                  <a:buNone/>
                </a:pPr>
                <a:r>
                  <a:rPr lang="el-GR" dirty="0" smtClean="0"/>
                  <a:t>Επίσης θα έχουμε χημική ισορροπία</a:t>
                </a:r>
                <a:r>
                  <a:rPr lang="en-US" dirty="0" smtClean="0"/>
                  <a:t>:</a:t>
                </a:r>
              </a:p>
              <a:p>
                <a:pPr marL="0" indent="0">
                  <a:buNone/>
                </a:pPr>
                <a:r>
                  <a:rPr lang="el-GR" dirty="0" smtClean="0"/>
                  <a:t>θ</a:t>
                </a:r>
                <a:r>
                  <a:rPr lang="en-US" baseline="-25000" dirty="0" smtClean="0"/>
                  <a:t>C </a:t>
                </a:r>
                <a:r>
                  <a:rPr lang="el-GR" dirty="0" smtClean="0"/>
                  <a:t>=</a:t>
                </a:r>
                <a:r>
                  <a:rPr lang="en-US" dirty="0" smtClean="0"/>
                  <a:t> k</a:t>
                </a:r>
                <a:r>
                  <a:rPr lang="el-GR" baseline="-25000" dirty="0" smtClean="0"/>
                  <a:t>2</a:t>
                </a:r>
                <a:r>
                  <a:rPr lang="el-GR" dirty="0" smtClean="0"/>
                  <a:t> ∙</a:t>
                </a:r>
                <a:r>
                  <a:rPr lang="en-US" dirty="0" smtClean="0"/>
                  <a:t> </a:t>
                </a:r>
                <a:r>
                  <a:rPr lang="el-GR" dirty="0" err="1" smtClean="0"/>
                  <a:t>θ</a:t>
                </a:r>
                <a:r>
                  <a:rPr lang="el-GR" baseline="-25000" dirty="0" err="1" smtClean="0"/>
                  <a:t>Α</a:t>
                </a:r>
                <a:r>
                  <a:rPr lang="el-GR" dirty="0" smtClean="0"/>
                  <a:t> ∙</a:t>
                </a:r>
                <a:r>
                  <a:rPr lang="en-US" dirty="0" smtClean="0"/>
                  <a:t> </a:t>
                </a:r>
                <a:r>
                  <a:rPr lang="el-GR" dirty="0" err="1" smtClean="0"/>
                  <a:t>θ</a:t>
                </a:r>
                <a:r>
                  <a:rPr lang="el-GR" baseline="-25000" dirty="0" err="1" smtClean="0"/>
                  <a:t>Β</a:t>
                </a:r>
                <a:r>
                  <a:rPr lang="el-GR" baseline="-25000" dirty="0" smtClean="0"/>
                  <a:t> </a:t>
                </a:r>
                <a:r>
                  <a:rPr lang="el-GR" dirty="0" smtClean="0"/>
                  <a:t>/ </a:t>
                </a:r>
                <a:r>
                  <a:rPr lang="en-US" dirty="0"/>
                  <a:t>k</a:t>
                </a:r>
                <a:r>
                  <a:rPr lang="en-US" baseline="-25000" dirty="0" smtClean="0"/>
                  <a:t>-2</a:t>
                </a:r>
                <a:r>
                  <a:rPr lang="en-US" dirty="0" smtClean="0"/>
                  <a:t> ∙</a:t>
                </a:r>
                <a:r>
                  <a:rPr lang="el-GR" dirty="0" smtClean="0"/>
                  <a:t>θ</a:t>
                </a:r>
                <a:r>
                  <a:rPr lang="en-US" baseline="-25000" dirty="0" smtClean="0"/>
                  <a:t>D</a:t>
                </a:r>
                <a:r>
                  <a:rPr lang="el-GR" dirty="0"/>
                  <a:t> </a:t>
                </a:r>
                <a:r>
                  <a:rPr lang="el-GR" dirty="0" smtClean="0"/>
                  <a:t>= Κ</a:t>
                </a:r>
                <a:r>
                  <a:rPr lang="en-US" baseline="-25000" dirty="0" smtClean="0"/>
                  <a:t>e</a:t>
                </a:r>
                <a:r>
                  <a:rPr lang="el-GR" dirty="0" smtClean="0"/>
                  <a:t> </a:t>
                </a:r>
                <a:r>
                  <a:rPr lang="el-GR" dirty="0"/>
                  <a:t>∙</a:t>
                </a:r>
                <a:r>
                  <a:rPr lang="en-US" dirty="0"/>
                  <a:t> </a:t>
                </a:r>
                <a:r>
                  <a:rPr lang="el-GR" dirty="0" err="1"/>
                  <a:t>θ</a:t>
                </a:r>
                <a:r>
                  <a:rPr lang="el-GR" baseline="-25000" dirty="0" err="1"/>
                  <a:t>Α</a:t>
                </a:r>
                <a:r>
                  <a:rPr lang="el-GR" dirty="0"/>
                  <a:t> ∙</a:t>
                </a:r>
                <a:r>
                  <a:rPr lang="en-US" dirty="0"/>
                  <a:t> </a:t>
                </a:r>
                <a:r>
                  <a:rPr lang="el-GR" dirty="0" err="1"/>
                  <a:t>θ</a:t>
                </a:r>
                <a:r>
                  <a:rPr lang="el-GR" baseline="-25000" dirty="0" err="1"/>
                  <a:t>Β</a:t>
                </a:r>
                <a:r>
                  <a:rPr lang="el-GR" baseline="-25000" dirty="0"/>
                  <a:t> </a:t>
                </a:r>
                <a:r>
                  <a:rPr lang="el-GR" dirty="0"/>
                  <a:t>/ </a:t>
                </a:r>
                <a:r>
                  <a:rPr lang="el-GR" dirty="0" smtClean="0"/>
                  <a:t>θ</a:t>
                </a:r>
                <a:r>
                  <a:rPr lang="en-US" baseline="-25000" dirty="0"/>
                  <a:t>D</a:t>
                </a:r>
                <a:r>
                  <a:rPr lang="el-GR" dirty="0"/>
                  <a:t> </a:t>
                </a:r>
                <a:endParaRPr lang="en-US" baseline="-25000" dirty="0" smtClean="0"/>
              </a:p>
              <a:p>
                <a:pPr marL="0" indent="0">
                  <a:buNone/>
                </a:pPr>
                <a:r>
                  <a:rPr lang="en-US" dirty="0" smtClean="0"/>
                  <a:t>H o</a:t>
                </a:r>
                <a:r>
                  <a:rPr lang="el-GR" dirty="0" err="1" smtClean="0"/>
                  <a:t>λική</a:t>
                </a:r>
                <a:r>
                  <a:rPr lang="el-GR" dirty="0" smtClean="0"/>
                  <a:t> ταχύτητα θα δίνεται από την διαφορά των επιμέρους ταχυτήτων </a:t>
                </a:r>
                <a:r>
                  <a:rPr lang="el-GR" dirty="0"/>
                  <a:t>προσροφήσεως (</a:t>
                </a:r>
                <a:r>
                  <a:rPr lang="en-US" dirty="0" err="1" smtClean="0">
                    <a:latin typeface="Edwardian Script ITC" panose="030303020407070D0804" pitchFamily="66" charset="0"/>
                  </a:rPr>
                  <a:t>R</a:t>
                </a:r>
                <a:r>
                  <a:rPr lang="en-US" baseline="-25000" dirty="0" err="1" smtClean="0"/>
                  <a:t>aC</a:t>
                </a:r>
                <a:r>
                  <a:rPr lang="el-GR" dirty="0" smtClean="0"/>
                  <a:t>) </a:t>
                </a:r>
                <a:r>
                  <a:rPr lang="el-GR" dirty="0"/>
                  <a:t>και </a:t>
                </a:r>
                <a:r>
                  <a:rPr lang="el-GR" dirty="0" err="1"/>
                  <a:t>εκροφήσεως</a:t>
                </a:r>
                <a:r>
                  <a:rPr lang="el-GR" dirty="0"/>
                  <a:t> ( </a:t>
                </a:r>
                <a:r>
                  <a:rPr lang="en-US" dirty="0" err="1" smtClean="0">
                    <a:latin typeface="Edwardian Script ITC" panose="030303020407070D0804" pitchFamily="66" charset="0"/>
                  </a:rPr>
                  <a:t>R</a:t>
                </a:r>
                <a:r>
                  <a:rPr lang="en-US" baseline="-25000" dirty="0" err="1" smtClean="0"/>
                  <a:t>dC</a:t>
                </a:r>
                <a:r>
                  <a:rPr lang="el-GR" dirty="0" smtClean="0"/>
                  <a:t>) </a:t>
                </a:r>
                <a:r>
                  <a:rPr lang="el-GR" dirty="0"/>
                  <a:t>του </a:t>
                </a:r>
                <a:r>
                  <a:rPr lang="en-US" dirty="0" smtClean="0"/>
                  <a:t>C</a:t>
                </a:r>
                <a:r>
                  <a:rPr lang="el-GR" dirty="0" smtClean="0"/>
                  <a:t>, </a:t>
                </a:r>
                <a:r>
                  <a:rPr lang="el-GR" dirty="0"/>
                  <a:t>δηλαδή</a:t>
                </a:r>
                <a:r>
                  <a:rPr lang="en-US" dirty="0"/>
                  <a:t>:</a:t>
                </a:r>
              </a:p>
              <a:p>
                <a:pPr marL="0" indent="0">
                  <a:buNone/>
                </a:pPr>
                <a:r>
                  <a:rPr lang="en-US" dirty="0">
                    <a:latin typeface="Edwardian Script ITC" panose="030303020407070D0804" pitchFamily="66" charset="0"/>
                  </a:rPr>
                  <a:t>R</a:t>
                </a:r>
                <a:r>
                  <a:rPr lang="en-US" dirty="0"/>
                  <a:t> = </a:t>
                </a:r>
                <a:r>
                  <a:rPr lang="en-US" dirty="0" err="1" smtClean="0">
                    <a:latin typeface="Edwardian Script ITC" panose="030303020407070D0804" pitchFamily="66" charset="0"/>
                  </a:rPr>
                  <a:t>R</a:t>
                </a:r>
                <a:r>
                  <a:rPr lang="en-US" baseline="-25000" dirty="0" err="1" smtClean="0"/>
                  <a:t>dC</a:t>
                </a:r>
                <a:r>
                  <a:rPr lang="en-US" baseline="-25000" dirty="0" smtClean="0"/>
                  <a:t> </a:t>
                </a:r>
                <a:r>
                  <a:rPr lang="en-US" dirty="0"/>
                  <a:t>–</a:t>
                </a:r>
                <a:r>
                  <a:rPr lang="en-US" dirty="0">
                    <a:latin typeface="Edwardian Script ITC" panose="030303020407070D0804" pitchFamily="66" charset="0"/>
                  </a:rPr>
                  <a:t> </a:t>
                </a:r>
                <a:r>
                  <a:rPr lang="en-US" dirty="0" err="1" smtClean="0">
                    <a:latin typeface="Edwardian Script ITC" panose="030303020407070D0804" pitchFamily="66" charset="0"/>
                  </a:rPr>
                  <a:t>R</a:t>
                </a:r>
                <a:r>
                  <a:rPr lang="en-US" baseline="-25000" dirty="0" err="1" smtClean="0"/>
                  <a:t>aC</a:t>
                </a:r>
                <a:r>
                  <a:rPr lang="en-US" baseline="-25000" dirty="0" smtClean="0"/>
                  <a:t> </a:t>
                </a:r>
                <a:r>
                  <a:rPr lang="en-US" dirty="0"/>
                  <a:t>= </a:t>
                </a:r>
                <a:r>
                  <a:rPr lang="en-US" dirty="0" err="1" smtClean="0"/>
                  <a:t>k</a:t>
                </a:r>
                <a:r>
                  <a:rPr lang="en-US" baseline="-25000" dirty="0" err="1" smtClean="0"/>
                  <a:t>aC</a:t>
                </a:r>
                <a:r>
                  <a:rPr lang="el-GR" dirty="0" smtClean="0"/>
                  <a:t> ∙</a:t>
                </a:r>
                <a:r>
                  <a:rPr lang="en-US" dirty="0" smtClean="0"/>
                  <a:t> </a:t>
                </a:r>
                <a:r>
                  <a:rPr lang="el-GR" dirty="0" smtClean="0"/>
                  <a:t>θ</a:t>
                </a:r>
                <a:r>
                  <a:rPr lang="en-US" baseline="-25000" dirty="0" smtClean="0"/>
                  <a:t>C</a:t>
                </a:r>
                <a:r>
                  <a:rPr lang="en-US" dirty="0" smtClean="0"/>
                  <a:t> </a:t>
                </a:r>
                <a:r>
                  <a:rPr lang="en-US" dirty="0"/>
                  <a:t>- </a:t>
                </a:r>
                <a:r>
                  <a:rPr lang="en-US" dirty="0" err="1" smtClean="0"/>
                  <a:t>k</a:t>
                </a:r>
                <a:r>
                  <a:rPr lang="en-US" baseline="-25000" dirty="0" err="1" smtClean="0"/>
                  <a:t>aC</a:t>
                </a:r>
                <a:r>
                  <a:rPr lang="el-GR" dirty="0" smtClean="0"/>
                  <a:t> ∙</a:t>
                </a:r>
                <a:r>
                  <a:rPr lang="en-US" dirty="0" smtClean="0"/>
                  <a:t>P</a:t>
                </a:r>
                <a:r>
                  <a:rPr lang="en-US" baseline="-25000" dirty="0" smtClean="0"/>
                  <a:t>C</a:t>
                </a:r>
                <a:r>
                  <a:rPr lang="en-US" dirty="0" smtClean="0"/>
                  <a:t> ∙</a:t>
                </a:r>
                <a:r>
                  <a:rPr lang="el-GR" dirty="0" smtClean="0"/>
                  <a:t>θ</a:t>
                </a:r>
                <a:r>
                  <a:rPr lang="en-US" baseline="-25000" dirty="0" smtClean="0"/>
                  <a:t>u</a:t>
                </a:r>
                <a:r>
                  <a:rPr lang="en-US" dirty="0" smtClean="0"/>
                  <a:t> </a:t>
                </a:r>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a:rPr>
                        <m:t>𝑅</m:t>
                      </m:r>
                      <m:r>
                        <a:rPr lang="en-US" i="1">
                          <a:latin typeface="Cambria Math"/>
                        </a:rPr>
                        <m:t>=</m:t>
                      </m:r>
                      <m:sSub>
                        <m:sSubPr>
                          <m:ctrlPr>
                            <a:rPr lang="en-US" i="1">
                              <a:latin typeface="Cambria Math"/>
                            </a:rPr>
                          </m:ctrlPr>
                        </m:sSubPr>
                        <m:e>
                          <m:r>
                            <a:rPr lang="en-US" i="1">
                              <a:latin typeface="Cambria Math"/>
                            </a:rPr>
                            <m:t>𝑘</m:t>
                          </m:r>
                        </m:e>
                        <m:sub>
                          <m:r>
                            <a:rPr lang="en-US" i="1">
                              <a:latin typeface="Cambria Math"/>
                            </a:rPr>
                            <m:t>𝑎</m:t>
                          </m:r>
                          <m:r>
                            <a:rPr lang="en-US" b="0" i="1" smtClean="0">
                              <a:latin typeface="Cambria Math"/>
                            </a:rPr>
                            <m:t>𝐶</m:t>
                          </m:r>
                        </m:sub>
                      </m:sSub>
                      <m:r>
                        <a:rPr lang="en-US" i="1">
                          <a:latin typeface="Cambria Math"/>
                        </a:rPr>
                        <m:t> </m:t>
                      </m:r>
                      <m:d>
                        <m:dPr>
                          <m:ctrlPr>
                            <a:rPr lang="en-US" i="1">
                              <a:latin typeface="Cambria Math"/>
                            </a:rPr>
                          </m:ctrlPr>
                        </m:dPr>
                        <m:e>
                          <m:sSub>
                            <m:sSubPr>
                              <m:ctrlPr>
                                <a:rPr lang="en-US" i="1" smtClean="0">
                                  <a:latin typeface="Cambria Math"/>
                                </a:rPr>
                              </m:ctrlPr>
                            </m:sSubPr>
                            <m:e>
                              <m:r>
                                <a:rPr lang="el-GR" i="1">
                                  <a:latin typeface="Cambria Math"/>
                                </a:rPr>
                                <m:t>𝜃</m:t>
                              </m:r>
                            </m:e>
                            <m:sub>
                              <m:r>
                                <a:rPr lang="en-US" b="0" i="1" smtClean="0">
                                  <a:latin typeface="Cambria Math"/>
                                </a:rPr>
                                <m:t>𝐶</m:t>
                              </m:r>
                            </m:sub>
                          </m:sSub>
                          <m:r>
                            <a:rPr lang="en-US" i="1">
                              <a:latin typeface="Cambria Math"/>
                            </a:rPr>
                            <m:t>−</m:t>
                          </m:r>
                          <m:f>
                            <m:fPr>
                              <m:ctrlPr>
                                <a:rPr lang="en-US" i="1">
                                  <a:latin typeface="Cambria Math"/>
                                </a:rPr>
                              </m:ctrlPr>
                            </m:fPr>
                            <m:num>
                              <m:sSub>
                                <m:sSubPr>
                                  <m:ctrlPr>
                                    <a:rPr lang="en-US" i="1">
                                      <a:latin typeface="Cambria Math"/>
                                    </a:rPr>
                                  </m:ctrlPr>
                                </m:sSubPr>
                                <m:e>
                                  <m:sSub>
                                    <m:sSubPr>
                                      <m:ctrlPr>
                                        <a:rPr lang="en-US" i="1" smtClean="0">
                                          <a:latin typeface="Cambria Math"/>
                                        </a:rPr>
                                      </m:ctrlPr>
                                    </m:sSubPr>
                                    <m:e>
                                      <m:r>
                                        <a:rPr lang="en-US" b="0" i="1" smtClean="0">
                                          <a:latin typeface="Cambria Math"/>
                                        </a:rPr>
                                        <m:t>𝑃</m:t>
                                      </m:r>
                                    </m:e>
                                    <m:sub>
                                      <m:r>
                                        <a:rPr lang="en-US" b="0" i="1" smtClean="0">
                                          <a:latin typeface="Cambria Math"/>
                                        </a:rPr>
                                        <m:t>𝐶</m:t>
                                      </m:r>
                                    </m:sub>
                                  </m:sSub>
                                  <m:r>
                                    <a:rPr lang="el-GR" i="1">
                                      <a:latin typeface="Cambria Math"/>
                                    </a:rPr>
                                    <m:t>𝜃</m:t>
                                  </m:r>
                                </m:e>
                                <m:sub>
                                  <m:r>
                                    <m:rPr>
                                      <m:sty m:val="p"/>
                                    </m:rPr>
                                    <a:rPr lang="en-US" b="0" i="0" smtClean="0">
                                      <a:latin typeface="Cambria Math"/>
                                    </a:rPr>
                                    <m:t>u</m:t>
                                  </m:r>
                                </m:sub>
                              </m:sSub>
                            </m:num>
                            <m:den>
                              <m:sSub>
                                <m:sSubPr>
                                  <m:ctrlPr>
                                    <a:rPr lang="en-US" i="1">
                                      <a:latin typeface="Cambria Math"/>
                                    </a:rPr>
                                  </m:ctrlPr>
                                </m:sSubPr>
                                <m:e>
                                  <m:r>
                                    <m:rPr>
                                      <m:sty m:val="p"/>
                                    </m:rPr>
                                    <a:rPr lang="el-GR">
                                      <a:latin typeface="Cambria Math"/>
                                    </a:rPr>
                                    <m:t>Κ</m:t>
                                  </m:r>
                                </m:e>
                                <m:sub>
                                  <m:r>
                                    <m:rPr>
                                      <m:sty m:val="p"/>
                                    </m:rPr>
                                    <a:rPr lang="en-US" b="0" i="0" smtClean="0">
                                      <a:latin typeface="Cambria Math"/>
                                    </a:rPr>
                                    <m:t>e</m:t>
                                  </m:r>
                                </m:sub>
                              </m:sSub>
                            </m:den>
                          </m:f>
                        </m:e>
                      </m:d>
                    </m:oMath>
                  </m:oMathPara>
                </a14:m>
                <a:endParaRPr lang="el-GR" dirty="0"/>
              </a:p>
              <a:p>
                <a:pPr marL="0" indent="0">
                  <a:buNone/>
                </a:pPr>
                <a:endParaRPr lang="en-US" dirty="0" smtClean="0"/>
              </a:p>
              <a:p>
                <a:pPr marL="0" indent="0">
                  <a:buNone/>
                </a:pPr>
                <a:endParaRPr lang="el-GR" dirty="0" smtClean="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852" t="-1752" r="-2444"/>
                </a:stretch>
              </a:blipFill>
            </p:spPr>
            <p:txBody>
              <a:bodyPr/>
              <a:lstStyle/>
              <a:p>
                <a:r>
                  <a:rPr lang="el-GR">
                    <a:noFill/>
                  </a:rPr>
                  <a:t> </a:t>
                </a:r>
              </a:p>
            </p:txBody>
          </p:sp>
        </mc:Fallback>
      </mc:AlternateContent>
    </p:spTree>
    <p:extLst>
      <p:ext uri="{BB962C8B-B14F-4D97-AF65-F5344CB8AC3E}">
        <p14:creationId xmlns:p14="http://schemas.microsoft.com/office/powerpoint/2010/main" val="425275833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TotalTime>
  <Words>1115</Words>
  <Application>Microsoft Office PowerPoint</Application>
  <PresentationFormat>Προβολή στην οθόνη (4:3)</PresentationFormat>
  <Paragraphs>119</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ΚΑΤΑΛΥΣΗ</vt:lpstr>
      <vt:lpstr>Καθοριστικό βήμα το 4 ή  ένα από τα 3,5</vt:lpstr>
      <vt:lpstr>Καθοριστικό βήμα το 3  (Προσρόφηση)</vt:lpstr>
      <vt:lpstr>Καθοριστικό βήμα το 3  (Προσρόφηση)</vt:lpstr>
      <vt:lpstr>Καθοριστικό βήμα το 3  (Προσρόφηση)</vt:lpstr>
      <vt:lpstr>Καθοριστικό βήμα το 3  (Προσρόφηση)</vt:lpstr>
      <vt:lpstr>Καθοριστικό βήμα το 3  (Προσρόφηση)</vt:lpstr>
      <vt:lpstr>Καθοριστικό βήμα το 5  (Εκρόφηση)</vt:lpstr>
      <vt:lpstr>Καθοριστικό βήμα το 5  (Εκρόφηση)</vt:lpstr>
      <vt:lpstr>Καθοριστικό βήμα το 5  (Εκρόφηση)</vt:lpstr>
      <vt:lpstr>ETEΡΟΓΕΝΕΙΣ ΚΑΤΑΛΥΤΙΚΕΣ ΔΙΕΡΓΑΣΙΕΣ ΚΑΙ ΑΝΤΙΔΡΑΣΤΗΡΕΣ</vt:lpstr>
      <vt:lpstr>Τύποι αντιδραστήρων</vt:lpstr>
      <vt:lpstr>Αντιδραστήρες σταθερής (μόνιμης) κλίνης</vt:lpstr>
      <vt:lpstr>Αντιδραστήρες σταθερής (μόνιμης) κλίνης</vt:lpstr>
      <vt:lpstr>Αντιδραστήρες σταθερής (μόνιμης) κλίνης</vt:lpstr>
      <vt:lpstr>Αντιδραστήρες σταθερής (μόνιμης) κλίνης</vt:lpstr>
      <vt:lpstr>Αντιδραστήρες διαβρεχόμενοι με νερό</vt:lpstr>
      <vt:lpstr>Αντιδραστήρες κινούμενης κλίνης</vt:lpstr>
      <vt:lpstr>Αντιδραστήρες ρευστοποιημένης κλίνης</vt:lpstr>
      <vt:lpstr>Αντιδραστήρες ρευστοποιημένης κλίνης</vt:lpstr>
      <vt:lpstr>Αντιδραστήρες ρευστοποιημένης κλίνης</vt:lpstr>
      <vt:lpstr>Αντιδραστήρες με διασκορπισμένο στην υγρή φάση καταλύτη</vt:lpstr>
      <vt:lpstr>Αντιδραστήρες με διασκορπισμένο στην υγρή φάση καταλύτη</vt:lpstr>
      <vt:lpstr>Αντιδραστήρες με διασκορπισμένο στην υγρή φάση καταλύτη</vt:lpstr>
      <vt:lpstr>Δηλητηρίαση καταλύτη</vt:lpstr>
      <vt:lpstr>Τύποι δηλητηρίασης καταλύτη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ΚΑΤΑΛΥΣΗ</dc:title>
  <dc:creator>Melina Kotti</dc:creator>
  <cp:lastModifiedBy>Windows User</cp:lastModifiedBy>
  <cp:revision>90</cp:revision>
  <dcterms:created xsi:type="dcterms:W3CDTF">2019-03-06T19:50:40Z</dcterms:created>
  <dcterms:modified xsi:type="dcterms:W3CDTF">2019-03-21T13:04:15Z</dcterms:modified>
</cp:coreProperties>
</file>