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0" r:id="rId10"/>
    <p:sldId id="261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6" r:id="rId23"/>
    <p:sldId id="277" r:id="rId24"/>
    <p:sldId id="280" r:id="rId25"/>
    <p:sldId id="278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20/3/2019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ΑΝΤΙΔΡΑΣΤΗΡΕΣ ΟΜΟΓΕΝΩΝ ΧΗΜΙΚΩΝ ΔΙΕΡΓΑΣΙΩΝ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Τύποι ομογενών αντιδραστήρων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8688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ΜΕΤΡΟΥΜΕΝΑ ΜΕΓΕΘΗ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Χρόνος χώρου αντιδραστήρα</a:t>
            </a:r>
            <a:r>
              <a:rPr lang="en-US" b="1" dirty="0" smtClean="0"/>
              <a:t>,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F</a:t>
            </a:r>
            <a:r>
              <a:rPr lang="en-US" b="1" dirty="0"/>
              <a:t> </a:t>
            </a:r>
            <a:endParaRPr lang="el-GR" b="1" dirty="0" smtClean="0"/>
          </a:p>
          <a:p>
            <a:r>
              <a:rPr lang="el-GR" b="1" dirty="0" smtClean="0"/>
              <a:t>Ταχύτητα χώρου αντιδραστήρα</a:t>
            </a:r>
            <a:r>
              <a:rPr lang="en-US" b="1" dirty="0" smtClean="0"/>
              <a:t>, </a:t>
            </a:r>
            <a:r>
              <a:rPr lang="en-US" b="1" dirty="0" err="1" smtClean="0"/>
              <a:t>u</a:t>
            </a:r>
            <a:r>
              <a:rPr lang="en-US" b="1" baseline="-25000" dirty="0" err="1" smtClean="0"/>
              <a:t>F</a:t>
            </a:r>
            <a:r>
              <a:rPr lang="en-US" b="1" dirty="0" smtClean="0"/>
              <a:t> </a:t>
            </a:r>
            <a:endParaRPr lang="el-GR" b="1" dirty="0" smtClean="0"/>
          </a:p>
          <a:p>
            <a:r>
              <a:rPr lang="el-GR" b="1" dirty="0" smtClean="0"/>
              <a:t>Όγκος αντιδραστήρα</a:t>
            </a:r>
            <a:r>
              <a:rPr lang="en-US" b="1" dirty="0" smtClean="0"/>
              <a:t>,</a:t>
            </a:r>
            <a:r>
              <a:rPr lang="el-GR" b="1" dirty="0" smtClean="0"/>
              <a:t> </a:t>
            </a:r>
            <a:r>
              <a:rPr lang="en-US" b="1" dirty="0" smtClean="0"/>
              <a:t>V</a:t>
            </a:r>
            <a:r>
              <a:rPr lang="en-US" b="1" baseline="-25000" dirty="0" smtClean="0"/>
              <a:t>R</a:t>
            </a:r>
            <a:r>
              <a:rPr lang="en-US" b="1" dirty="0"/>
              <a:t> </a:t>
            </a:r>
            <a:r>
              <a:rPr lang="el-GR" dirty="0" smtClean="0"/>
              <a:t>σε</a:t>
            </a:r>
            <a:r>
              <a:rPr lang="en-US" dirty="0" smtClean="0"/>
              <a:t> m</a:t>
            </a:r>
            <a:r>
              <a:rPr lang="en-US" baseline="30000" dirty="0" smtClean="0"/>
              <a:t>3</a:t>
            </a:r>
            <a:endParaRPr lang="el-GR" baseline="30000" dirty="0" smtClean="0"/>
          </a:p>
          <a:p>
            <a:r>
              <a:rPr lang="el-GR" b="1" dirty="0" smtClean="0"/>
              <a:t>Ολική ογκομετρική παροχή (τροφοδοσία)</a:t>
            </a:r>
            <a:r>
              <a:rPr lang="en-US" b="1" dirty="0" smtClean="0"/>
              <a:t>, </a:t>
            </a:r>
            <a:r>
              <a:rPr lang="en-US" b="1" dirty="0" err="1" smtClean="0"/>
              <a:t>Q</a:t>
            </a:r>
            <a:r>
              <a:rPr lang="en-US" b="1" baseline="-25000" dirty="0" err="1" smtClean="0"/>
              <a:t>o</a:t>
            </a:r>
            <a:r>
              <a:rPr lang="en-US" b="1" dirty="0"/>
              <a:t> </a:t>
            </a:r>
            <a:r>
              <a:rPr lang="el-GR" dirty="0" smtClean="0"/>
              <a:t>σε</a:t>
            </a:r>
            <a:r>
              <a:rPr lang="en-US" dirty="0" smtClean="0"/>
              <a:t> m</a:t>
            </a:r>
            <a:r>
              <a:rPr lang="en-US" baseline="30000" dirty="0" smtClean="0"/>
              <a:t>3</a:t>
            </a:r>
            <a:r>
              <a:rPr lang="en-US" dirty="0" smtClean="0"/>
              <a:t>/s</a:t>
            </a:r>
            <a:r>
              <a:rPr lang="el-GR" dirty="0" smtClean="0"/>
              <a:t> με χ=0</a:t>
            </a:r>
          </a:p>
          <a:p>
            <a:r>
              <a:rPr lang="el-GR" b="1" dirty="0" smtClean="0"/>
              <a:t>Ολική μαζική (γραμμομοριακή) παροχή (τροφοδοσία)</a:t>
            </a:r>
            <a:r>
              <a:rPr lang="en-US" b="1" dirty="0" smtClean="0"/>
              <a:t>, F</a:t>
            </a:r>
            <a:r>
              <a:rPr lang="en-US" b="1" baseline="-25000" dirty="0" smtClean="0"/>
              <a:t>t</a:t>
            </a:r>
            <a:r>
              <a:rPr lang="en-US" dirty="0" smtClean="0"/>
              <a:t>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kmol</a:t>
            </a:r>
            <a:r>
              <a:rPr lang="en-US" dirty="0" smtClean="0"/>
              <a:t>/s</a:t>
            </a:r>
            <a:r>
              <a:rPr lang="el-GR" dirty="0" smtClean="0"/>
              <a:t> ( </a:t>
            </a:r>
            <a:r>
              <a:rPr lang="en-US" dirty="0" smtClean="0"/>
              <a:t>F</a:t>
            </a:r>
            <a:r>
              <a:rPr lang="en-US" baseline="-25000" dirty="0" smtClean="0"/>
              <a:t>t</a:t>
            </a:r>
            <a:r>
              <a:rPr lang="el-GR" dirty="0" smtClean="0"/>
              <a:t>=ρ</a:t>
            </a:r>
            <a:r>
              <a:rPr lang="en-US" baseline="-25000" dirty="0" smtClean="0"/>
              <a:t>F</a:t>
            </a:r>
            <a:r>
              <a:rPr lang="en-US" dirty="0" smtClean="0"/>
              <a:t> ∙</a:t>
            </a:r>
            <a:r>
              <a:rPr lang="en-US" dirty="0" err="1" smtClean="0"/>
              <a:t>Q</a:t>
            </a:r>
            <a:r>
              <a:rPr lang="en-US" baseline="-25000" dirty="0" err="1" smtClean="0"/>
              <a:t>o</a:t>
            </a:r>
            <a:r>
              <a:rPr lang="en-US" dirty="0" smtClean="0"/>
              <a:t>)</a:t>
            </a:r>
            <a:r>
              <a:rPr lang="el-GR" dirty="0" smtClean="0"/>
              <a:t> </a:t>
            </a:r>
          </a:p>
          <a:p>
            <a:r>
              <a:rPr lang="el-GR" b="1" dirty="0" smtClean="0"/>
              <a:t>Πυκνότητα της τροφοδοσίας</a:t>
            </a:r>
            <a:r>
              <a:rPr lang="en-US" b="1" dirty="0" smtClean="0"/>
              <a:t>, </a:t>
            </a:r>
            <a:r>
              <a:rPr lang="el-GR" b="1" dirty="0" smtClean="0"/>
              <a:t>ρ</a:t>
            </a:r>
            <a:r>
              <a:rPr lang="en-US" b="1" baseline="-25000" dirty="0" smtClean="0"/>
              <a:t>F</a:t>
            </a:r>
            <a:r>
              <a:rPr lang="en-US" b="1" dirty="0" smtClean="0"/>
              <a:t> </a:t>
            </a:r>
            <a:r>
              <a:rPr lang="el-GR" dirty="0" smtClean="0"/>
              <a:t>σε</a:t>
            </a:r>
            <a:r>
              <a:rPr lang="el-GR" b="1" dirty="0" smtClean="0"/>
              <a:t> </a:t>
            </a:r>
            <a:r>
              <a:rPr lang="en-US" dirty="0" err="1" smtClean="0"/>
              <a:t>kmol</a:t>
            </a:r>
            <a:r>
              <a:rPr lang="en-US" dirty="0" smtClean="0"/>
              <a:t>/m</a:t>
            </a:r>
            <a:r>
              <a:rPr lang="en-US" baseline="30000" dirty="0" smtClean="0"/>
              <a:t>3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9791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ΜΕΤΡΟΥΜΕΝΑ ΜΕΓΕΘΗ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0832" y="1412776"/>
            <a:ext cx="8229600" cy="5445224"/>
          </a:xfrm>
        </p:spPr>
        <p:txBody>
          <a:bodyPr>
            <a:normAutofit fontScale="92500"/>
          </a:bodyPr>
          <a:lstStyle/>
          <a:p>
            <a:endParaRPr lang="el-GR" b="1" baseline="-25000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Τα </a:t>
            </a:r>
            <a:r>
              <a:rPr lang="en-US" dirty="0" err="1"/>
              <a:t>t</a:t>
            </a:r>
            <a:r>
              <a:rPr lang="en-US" baseline="-25000" dirty="0" err="1"/>
              <a:t>F</a:t>
            </a:r>
            <a:r>
              <a:rPr lang="en-US" baseline="-25000" dirty="0"/>
              <a:t> </a:t>
            </a:r>
            <a:r>
              <a:rPr lang="el-GR" dirty="0" smtClean="0"/>
              <a:t>και </a:t>
            </a:r>
            <a:r>
              <a:rPr lang="en-US" dirty="0" err="1"/>
              <a:t>u</a:t>
            </a:r>
            <a:r>
              <a:rPr lang="en-US" baseline="-25000" dirty="0" err="1"/>
              <a:t>F</a:t>
            </a:r>
            <a:r>
              <a:rPr lang="en-US" baseline="-25000" dirty="0"/>
              <a:t> </a:t>
            </a:r>
            <a:r>
              <a:rPr lang="el-GR" dirty="0" smtClean="0"/>
              <a:t>δίνουν μια ένδειξη για το μέγεθος του αντιδραστήρα που θα εξασφαλίζει έναν βαθμό μετατροπής χ (μικρό </a:t>
            </a:r>
            <a:r>
              <a:rPr lang="en-US" dirty="0" err="1"/>
              <a:t>t</a:t>
            </a:r>
            <a:r>
              <a:rPr lang="en-US" baseline="-25000" dirty="0" err="1"/>
              <a:t>F</a:t>
            </a:r>
            <a:r>
              <a:rPr lang="en-US" dirty="0"/>
              <a:t> </a:t>
            </a:r>
            <a:r>
              <a:rPr lang="el-GR" dirty="0" smtClean="0"/>
              <a:t>μεγάλο </a:t>
            </a:r>
            <a:r>
              <a:rPr lang="en-US" dirty="0" err="1"/>
              <a:t>u</a:t>
            </a:r>
            <a:r>
              <a:rPr lang="en-US" baseline="-25000" dirty="0" err="1"/>
              <a:t>F</a:t>
            </a:r>
            <a:r>
              <a:rPr lang="en-US" baseline="-25000" dirty="0"/>
              <a:t> </a:t>
            </a:r>
            <a:r>
              <a:rPr lang="el-GR" baseline="-25000" dirty="0" smtClean="0"/>
              <a:t> </a:t>
            </a:r>
            <a:r>
              <a:rPr lang="el-GR" dirty="0" smtClean="0"/>
              <a:t>σημαίνει αντιδραστήρα μικρού όγκου και το αντίστροφο)</a:t>
            </a:r>
          </a:p>
          <a:p>
            <a:pPr marL="0" indent="0">
              <a:buNone/>
            </a:pPr>
            <a:r>
              <a:rPr lang="el-GR" dirty="0" smtClean="0"/>
              <a:t>Ο όγκος του αντιδραστήρα </a:t>
            </a:r>
            <a:r>
              <a:rPr lang="en-US" b="1" dirty="0"/>
              <a:t>V</a:t>
            </a:r>
            <a:r>
              <a:rPr lang="en-US" b="1" baseline="-25000" dirty="0"/>
              <a:t>R </a:t>
            </a:r>
            <a:r>
              <a:rPr lang="el-GR" dirty="0" smtClean="0"/>
              <a:t>ρυθμίζεται σε σχέση με την </a:t>
            </a:r>
            <a:r>
              <a:rPr lang="en-US" b="1" dirty="0" err="1"/>
              <a:t>Q</a:t>
            </a:r>
            <a:r>
              <a:rPr lang="en-US" b="1" baseline="-25000" dirty="0" err="1"/>
              <a:t>o</a:t>
            </a:r>
            <a:r>
              <a:rPr lang="en-US" b="1" dirty="0"/>
              <a:t> </a:t>
            </a:r>
            <a:r>
              <a:rPr lang="el-GR" dirty="0" smtClean="0"/>
              <a:t>ώστε τα αντιδρώντα να παραμένουν σε αυτόν το απαιτούμενο χρονικό διάστημα που αντιστοιχεί στον </a:t>
            </a:r>
            <a:r>
              <a:rPr lang="el-GR" b="1" dirty="0" smtClean="0"/>
              <a:t>μέσο χρόνο παραμονής</a:t>
            </a:r>
            <a:r>
              <a:rPr lang="el-GR" dirty="0" smtClean="0"/>
              <a:t>, </a:t>
            </a:r>
            <a:r>
              <a:rPr lang="en-US" dirty="0" smtClean="0"/>
              <a:t>ṫ</a:t>
            </a:r>
            <a:endParaRPr lang="el-GR" dirty="0"/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179512" y="1196752"/>
            <a:ext cx="396044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/>
              <a:t>t</a:t>
            </a:r>
            <a:r>
              <a:rPr lang="en-US" sz="2800" b="1" baseline="-25000" dirty="0" err="1"/>
              <a:t>F</a:t>
            </a:r>
            <a:r>
              <a:rPr lang="en-US" sz="2800" b="1" dirty="0"/>
              <a:t> </a:t>
            </a:r>
            <a:r>
              <a:rPr lang="el-GR" sz="2800" b="1" dirty="0"/>
              <a:t>= </a:t>
            </a:r>
            <a:r>
              <a:rPr lang="en-US" sz="2800" b="1" dirty="0"/>
              <a:t>V</a:t>
            </a:r>
            <a:r>
              <a:rPr lang="en-US" sz="2800" b="1" baseline="-25000" dirty="0"/>
              <a:t>R</a:t>
            </a:r>
            <a:r>
              <a:rPr lang="el-GR" sz="2800" b="1" baseline="-25000" dirty="0"/>
              <a:t> </a:t>
            </a:r>
            <a:r>
              <a:rPr lang="en-US" sz="2800" b="1" dirty="0"/>
              <a:t>/</a:t>
            </a:r>
            <a:r>
              <a:rPr lang="el-GR" sz="2800" b="1" dirty="0"/>
              <a:t> </a:t>
            </a:r>
            <a:r>
              <a:rPr lang="en-US" sz="2800" b="1" dirty="0" err="1"/>
              <a:t>Q</a:t>
            </a:r>
            <a:r>
              <a:rPr lang="en-US" sz="2800" b="1" baseline="-25000" dirty="0" err="1"/>
              <a:t>o</a:t>
            </a:r>
            <a:r>
              <a:rPr lang="en-US" sz="2800" b="1" dirty="0"/>
              <a:t> = V</a:t>
            </a:r>
            <a:r>
              <a:rPr lang="en-US" sz="2800" b="1" baseline="-25000" dirty="0"/>
              <a:t>R</a:t>
            </a:r>
            <a:r>
              <a:rPr lang="en-US" sz="2800" b="1" dirty="0"/>
              <a:t>∙</a:t>
            </a:r>
            <a:r>
              <a:rPr lang="el-GR" sz="2800" b="1" dirty="0"/>
              <a:t> ρ</a:t>
            </a:r>
            <a:r>
              <a:rPr lang="en-US" sz="2800" b="1" baseline="-25000" dirty="0"/>
              <a:t>F </a:t>
            </a:r>
            <a:r>
              <a:rPr lang="en-US" sz="2800" b="1" dirty="0"/>
              <a:t>/</a:t>
            </a:r>
            <a:r>
              <a:rPr lang="el-GR" sz="2800" b="1" dirty="0"/>
              <a:t> </a:t>
            </a:r>
            <a:r>
              <a:rPr lang="en-US" sz="2800" b="1" dirty="0"/>
              <a:t>F</a:t>
            </a:r>
            <a:r>
              <a:rPr lang="en-US" sz="2800" b="1" baseline="-25000" dirty="0"/>
              <a:t>t</a:t>
            </a:r>
            <a:r>
              <a:rPr lang="el-GR" sz="2800" b="1" baseline="-25000" dirty="0"/>
              <a:t> </a:t>
            </a:r>
          </a:p>
        </p:txBody>
      </p:sp>
      <p:sp>
        <p:nvSpPr>
          <p:cNvPr id="7" name="Στρογγυλεμένο ορθογώνιο 6"/>
          <p:cNvSpPr/>
          <p:nvPr/>
        </p:nvSpPr>
        <p:spPr>
          <a:xfrm>
            <a:off x="3812201" y="1899676"/>
            <a:ext cx="4968552" cy="115212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/>
              <a:t>u</a:t>
            </a:r>
            <a:r>
              <a:rPr lang="en-US" sz="2800" b="1" baseline="-25000" dirty="0" err="1"/>
              <a:t>F</a:t>
            </a:r>
            <a:r>
              <a:rPr lang="en-US" sz="2800" b="1" dirty="0"/>
              <a:t> </a:t>
            </a:r>
            <a:r>
              <a:rPr lang="el-GR" sz="2800" b="1" dirty="0"/>
              <a:t>= 1/ </a:t>
            </a:r>
            <a:r>
              <a:rPr lang="en-US" sz="2800" b="1" dirty="0" err="1"/>
              <a:t>t</a:t>
            </a:r>
            <a:r>
              <a:rPr lang="en-US" sz="2800" b="1" baseline="-25000" dirty="0" err="1"/>
              <a:t>F</a:t>
            </a:r>
            <a:r>
              <a:rPr lang="en-US" sz="2800" b="1" baseline="-25000" dirty="0"/>
              <a:t> </a:t>
            </a:r>
            <a:r>
              <a:rPr lang="el-GR" sz="2800" b="1" dirty="0"/>
              <a:t>= </a:t>
            </a:r>
            <a:r>
              <a:rPr lang="en-US" sz="2800" b="1" dirty="0" err="1"/>
              <a:t>Q</a:t>
            </a:r>
            <a:r>
              <a:rPr lang="en-US" sz="2800" b="1" baseline="-25000" dirty="0" err="1"/>
              <a:t>o</a:t>
            </a:r>
            <a:r>
              <a:rPr lang="en-US" sz="2800" b="1" dirty="0"/>
              <a:t> </a:t>
            </a:r>
            <a:r>
              <a:rPr lang="el-GR" sz="2800" b="1" dirty="0"/>
              <a:t>/ </a:t>
            </a:r>
            <a:r>
              <a:rPr lang="en-US" sz="2800" b="1" dirty="0"/>
              <a:t>V</a:t>
            </a:r>
            <a:r>
              <a:rPr lang="en-US" sz="2800" b="1" baseline="-25000" dirty="0"/>
              <a:t>R</a:t>
            </a:r>
            <a:r>
              <a:rPr lang="el-GR" sz="2800" b="1" baseline="-25000" dirty="0"/>
              <a:t> </a:t>
            </a:r>
            <a:r>
              <a:rPr lang="el-GR" sz="2800" b="1" dirty="0"/>
              <a:t> = ρ</a:t>
            </a:r>
            <a:r>
              <a:rPr lang="en-US" sz="2800" b="1" baseline="-25000" dirty="0"/>
              <a:t>F</a:t>
            </a:r>
            <a:r>
              <a:rPr lang="el-GR" sz="2800" b="1" baseline="-25000" dirty="0"/>
              <a:t> </a:t>
            </a:r>
            <a:r>
              <a:rPr lang="el-GR" sz="2800" b="1" dirty="0"/>
              <a:t> /</a:t>
            </a:r>
            <a:r>
              <a:rPr lang="en-US" sz="2800" b="1" dirty="0"/>
              <a:t> </a:t>
            </a:r>
            <a:r>
              <a:rPr lang="en-US" sz="2800" b="1" dirty="0" err="1"/>
              <a:t>V</a:t>
            </a:r>
            <a:r>
              <a:rPr lang="en-US" sz="2800" b="1" baseline="-25000" dirty="0" err="1"/>
              <a:t>R</a:t>
            </a:r>
            <a:r>
              <a:rPr lang="en-US" sz="2800" b="1" dirty="0" err="1"/>
              <a:t>∙F</a:t>
            </a:r>
            <a:r>
              <a:rPr lang="en-US" sz="2800" b="1" baseline="-25000" dirty="0" err="1"/>
              <a:t>t</a:t>
            </a:r>
            <a:r>
              <a:rPr lang="el-GR" sz="2800" b="1" baseline="-25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3016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ΙΣΟΖΥΓΙΑ ΜΑΖΑΣ ΣΤΟΥΣ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 σχεδιασμός βασίζεται στα ισοζύγια μάζας του αντιδραστήρα και ιδίως στο ισοζύγιο που αναφέρεται στο </a:t>
            </a:r>
            <a:r>
              <a:rPr lang="el-GR" b="1" dirty="0" smtClean="0"/>
              <a:t>συστατικό-κλειδί</a:t>
            </a:r>
            <a:r>
              <a:rPr lang="el-GR" dirty="0" smtClean="0"/>
              <a:t>, π.χ. ένα από τα αντιδρώντα, </a:t>
            </a:r>
            <a:r>
              <a:rPr lang="el-GR" b="1" dirty="0" smtClean="0"/>
              <a:t>το Α</a:t>
            </a:r>
          </a:p>
          <a:p>
            <a:r>
              <a:rPr lang="el-GR" dirty="0" smtClean="0"/>
              <a:t>Γενικότερα τα ισοζύγια μάζας (αλλά και ενέργειας) πρέπει να εφαρμόζονται σε στοιχειώδη όγκο δ</a:t>
            </a:r>
            <a:r>
              <a:rPr lang="en-US" dirty="0" smtClean="0"/>
              <a:t>V</a:t>
            </a:r>
            <a:r>
              <a:rPr lang="el-GR" dirty="0" smtClean="0"/>
              <a:t> του αντιδραστήρα και σε στοιχειώδη χρόνο δ</a:t>
            </a:r>
            <a:r>
              <a:rPr lang="en-US" dirty="0" smtClean="0"/>
              <a:t>t</a:t>
            </a:r>
            <a:r>
              <a:rPr lang="el-GR" dirty="0" smtClean="0"/>
              <a:t> ανάλογα με την περίπτωση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5024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ΙΣΟΖΥΓΙΑ ΜΑΖΑΣ ΣΤΟΥΣ ΑΝΤΙΔΡΑΣΤΗΡΕΣ</a:t>
            </a:r>
            <a:endParaRPr lang="el-G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16832"/>
            <a:ext cx="8229600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08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ΙΣΟΖΥΓΙΑ ΜΑΖΑΣ ΣΤΟΥΣ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l-GR" dirty="0" smtClean="0"/>
              <a:t>Εναλλακτικά το ισοζύγιο μάζας μπορεί να εκφραστεί και ανά μονάδα χρόνου, δηλαδή ρυθμούς ή ταχύτητες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68960"/>
            <a:ext cx="8494713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622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ΙΣΟΖΥΓΙΑ ΜΑΖΑΣ ΣΤΟΥΣ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l-GR" dirty="0" smtClean="0"/>
              <a:t>Στους αντιδραστήρες </a:t>
            </a:r>
            <a:r>
              <a:rPr lang="el-GR" b="1" dirty="0" smtClean="0"/>
              <a:t>ασυνεχούς λειτουργίας </a:t>
            </a:r>
            <a:r>
              <a:rPr lang="el-GR" dirty="0" smtClean="0"/>
              <a:t>δεν υπάρχει εισροή και εκροή , δηλαδή οι όροι (1) και (2) δεν υπάρχουν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212976"/>
            <a:ext cx="626469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7029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ΙΣΟΖΥΓΙΑ ΜΑΖΑΣ ΣΤΟΥΣ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l-GR" dirty="0" smtClean="0"/>
              <a:t>Στους αντιδραστήρες </a:t>
            </a:r>
            <a:r>
              <a:rPr lang="el-GR" b="1" dirty="0" smtClean="0"/>
              <a:t>συνεχούς λειτουργίας </a:t>
            </a:r>
            <a:r>
              <a:rPr lang="el-GR" dirty="0" smtClean="0"/>
              <a:t>δεν υπάρχει συσσώρευση, δηλαδή ο όρος (3) δεν υπάρχει, οπότε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12976"/>
            <a:ext cx="8208912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7928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4936" cy="100811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Αντιδραστήρες ασυνεχούς λειτουργίας</a:t>
            </a:r>
            <a:endParaRPr lang="el-G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r>
                      <a:rPr lang="en-US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Sup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  <m:sup/>
                        </m:sSubSup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𝑑𝑥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𝑑𝑥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M</a:t>
                </a:r>
                <a:r>
                  <a:rPr lang="el-GR" dirty="0" smtClean="0"/>
                  <a:t>ε ολοκλήρωση της παραπάνω εξίσωσης βρίσκουμε τον απαιτούμενο χρόνο λειτουργίας ώστε να επιτευχθεί σε αυτόν βαθμός μετατροπής χ=(</a:t>
                </a:r>
                <a:r>
                  <a:rPr lang="en-US" dirty="0" smtClean="0"/>
                  <a:t>n</a:t>
                </a:r>
                <a:r>
                  <a:rPr lang="en-US" baseline="-25000" dirty="0" smtClean="0"/>
                  <a:t>A</a:t>
                </a:r>
                <a:r>
                  <a:rPr lang="en-US" baseline="30000" dirty="0" smtClean="0"/>
                  <a:t>0</a:t>
                </a:r>
                <a:r>
                  <a:rPr lang="en-US" dirty="0" smtClean="0"/>
                  <a:t>-n</a:t>
                </a:r>
                <a:r>
                  <a:rPr lang="en-US" baseline="-25000" dirty="0" smtClean="0"/>
                  <a:t>A</a:t>
                </a:r>
                <a:r>
                  <a:rPr lang="el-GR" dirty="0" smtClean="0"/>
                  <a:t>)/</a:t>
                </a:r>
                <a:r>
                  <a:rPr lang="en-US" dirty="0" smtClean="0"/>
                  <a:t>n</a:t>
                </a:r>
                <a:r>
                  <a:rPr lang="en-US" baseline="-25000" dirty="0" smtClean="0"/>
                  <a:t>A</a:t>
                </a:r>
                <a:r>
                  <a:rPr lang="en-US" baseline="30000" dirty="0" smtClean="0"/>
                  <a:t>0 </a:t>
                </a:r>
                <a:r>
                  <a:rPr lang="el-GR" dirty="0" smtClean="0"/>
                  <a:t> και στην συνέχεια τον όγκο του αντιδραστήρα </a:t>
                </a:r>
                <a:r>
                  <a:rPr lang="en-US" dirty="0" smtClean="0"/>
                  <a:t>V</a:t>
                </a:r>
                <a:r>
                  <a:rPr lang="en-US" baseline="-25000" dirty="0" smtClean="0"/>
                  <a:t>R</a:t>
                </a:r>
                <a:r>
                  <a:rPr lang="en-US" dirty="0" smtClean="0"/>
                  <a:t>:</a:t>
                </a:r>
                <a:r>
                  <a:rPr lang="en-US" baseline="30000" dirty="0" smtClean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r>
                      <a:rPr lang="en-US" b="0" i="0" smtClean="0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𝑅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nary>
                          <m:nary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p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𝑑𝑥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𝑅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nary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r="-2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6626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4936" cy="100811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Αντιδραστήρες ασυνεχούς λειτουργίας</a:t>
            </a:r>
            <a:endParaRPr lang="el-G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492941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l-GR" dirty="0" smtClean="0"/>
                  <a:t>Για να λύσουμε την παρακάτω εξίσωση πρέπει να εφαρμόσουμε τον νόμο της ταχύτητας </a:t>
                </a:r>
                <a:r>
                  <a:rPr lang="en-US" dirty="0" smtClean="0"/>
                  <a:t>R</a:t>
                </a:r>
                <a:r>
                  <a:rPr lang="el-GR" dirty="0" smtClean="0"/>
                  <a:t> ως συνάρτηση του βαθμού μετατροπής, που σχετίζεται με την τάξη της υπό μελέτη αντίδρασης</a:t>
                </a:r>
                <a:r>
                  <a:rPr lang="en-US" dirty="0" smtClean="0"/>
                  <a:t>:</a:t>
                </a:r>
                <a:r>
                  <a:rPr lang="en-US" baseline="30000" dirty="0" smtClean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r>
                      <a:rPr lang="en-US" b="0" i="0" smtClean="0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𝑅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nary>
                          <m:nary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p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𝑑𝑥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𝑅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nary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4929411"/>
              </a:xfrm>
              <a:blipFill rotWithShape="1">
                <a:blip r:embed="rId2"/>
                <a:stretch>
                  <a:fillRect l="-1852" t="-16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9232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l-GR" b="1" dirty="0" smtClean="0"/>
                  <a:t>Π</a:t>
                </a:r>
                <a:r>
                  <a:rPr lang="en-US" b="1" dirty="0" smtClean="0"/>
                  <a:t>E</a:t>
                </a:r>
                <a:r>
                  <a:rPr lang="el-GR" b="1" dirty="0" smtClean="0"/>
                  <a:t>ΡΙΠΤΩΣΗ 1</a:t>
                </a:r>
                <a:r>
                  <a:rPr lang="el-GR" b="1" baseline="30000" dirty="0" smtClean="0"/>
                  <a:t>η</a:t>
                </a:r>
                <a:r>
                  <a:rPr lang="el-GR" b="1" dirty="0" smtClean="0"/>
                  <a:t> </a:t>
                </a:r>
              </a:p>
              <a:p>
                <a:pPr marL="0" indent="0">
                  <a:buNone/>
                </a:pPr>
                <a:r>
                  <a:rPr lang="el-GR" dirty="0" smtClean="0"/>
                  <a:t>Αντίδραση </a:t>
                </a:r>
                <a:r>
                  <a:rPr lang="el-GR" b="1" dirty="0" smtClean="0"/>
                  <a:t>1</a:t>
                </a:r>
                <a:r>
                  <a:rPr lang="el-GR" b="1" baseline="30000" dirty="0" smtClean="0"/>
                  <a:t>ης</a:t>
                </a:r>
                <a:r>
                  <a:rPr lang="el-GR" b="1" dirty="0" smtClean="0"/>
                  <a:t> τάξεως </a:t>
                </a:r>
                <a:r>
                  <a:rPr lang="el-GR" dirty="0" smtClean="0"/>
                  <a:t>ως προς το Α και μη αντιστρεπτή και ο αντιδραστήρας λειτουργεί ισόθερμα (οπότε </a:t>
                </a:r>
                <a:r>
                  <a:rPr lang="en-US" dirty="0" smtClean="0"/>
                  <a:t>k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</a:t>
                </a:r>
                <a:r>
                  <a:rPr lang="el-GR" dirty="0" smtClean="0"/>
                  <a:t>και </a:t>
                </a:r>
                <a:r>
                  <a:rPr lang="en-US" dirty="0" smtClean="0"/>
                  <a:t>R </a:t>
                </a:r>
                <a:r>
                  <a:rPr lang="el-GR" dirty="0" smtClean="0"/>
                  <a:t>είναι ανεξάρτητα της Τ)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l-GR" dirty="0" smtClean="0"/>
                  <a:t>Για βαθμό μετατροπής χ η συγκέντρωση συνδέεται με την αρχική συγκέντρωση με την σχέση</a:t>
                </a:r>
                <a:r>
                  <a:rPr lang="en-US" dirty="0" smtClean="0"/>
                  <a:t>:</a:t>
                </a:r>
                <a:endParaRPr lang="el-GR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l-GR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l-GR" b="0" i="1" smtClean="0">
                            <a:latin typeface="Cambria Math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l-G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d>
                      <m:dPr>
                        <m:ctrlPr>
                          <a:rPr lang="el-G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l-GR" b="0" i="1" smtClean="0">
                            <a:latin typeface="Cambria Math"/>
                          </a:rPr>
                          <m:t>1−</m:t>
                        </m:r>
                        <m:r>
                          <a:rPr lang="el-GR" b="0" i="1" smtClean="0">
                            <a:latin typeface="Cambria Math"/>
                          </a:rPr>
                          <m:t>𝜒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  <a:r>
                  <a:rPr lang="el-GR" dirty="0" smtClean="0"/>
                  <a:t>και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l-G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  <m: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/>
                          </a:rPr>
                        </m:ctrlPr>
                      </m:dPr>
                      <m:e>
                        <m:r>
                          <a:rPr lang="el-GR" i="1">
                            <a:latin typeface="Cambria Math"/>
                          </a:rPr>
                          <m:t>1−</m:t>
                        </m:r>
                        <m:r>
                          <a:rPr lang="el-GR" i="1">
                            <a:latin typeface="Cambria Math"/>
                          </a:rPr>
                          <m:t>𝜒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o</a:t>
                </a:r>
                <a:r>
                  <a:rPr lang="el-GR" dirty="0" smtClean="0"/>
                  <a:t>πότε η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r>
                      <a:rPr lang="en-US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𝑅</m:t>
                                </m:r>
                              </m:sub>
                            </m:sSub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nary>
                          <m:naryPr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p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𝑑𝑥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𝑅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n-US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  <m:sup>
                        <m:r>
                          <a:rPr lang="en-US" i="1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nary>
                  </m:oMath>
                </a14:m>
                <a:r>
                  <a:rPr lang="el-GR" dirty="0" smtClean="0"/>
                  <a:t> γίνεται</a:t>
                </a: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  <a:blipFill rotWithShape="1">
                <a:blip r:embed="rId2"/>
                <a:stretch>
                  <a:fillRect l="-1754" t="-2357" r="-2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650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ομογενών αντιδραστήρων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Υπάρχει μια μεγάλη πληθώρα αντιδραστήρων που διαφέρουν ως προς το σχήμα, το μέγεθος, τις συνθήκες λειτουργίας και τις δυνατότητες σχεδιασμού.</a:t>
            </a:r>
          </a:p>
          <a:p>
            <a:r>
              <a:rPr lang="el-GR" dirty="0" smtClean="0"/>
              <a:t>Από άποψης σχεδιασμού οι αντιδραστήρες ομογενών χημικών διεργασιών χωρίζονται στις παρακάτω κατηγορίες</a:t>
            </a:r>
            <a:r>
              <a:rPr lang="en-US" dirty="0" smtClean="0"/>
              <a:t>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8529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l-GR" b="1" dirty="0" smtClean="0"/>
                  <a:t>Π</a:t>
                </a:r>
                <a:r>
                  <a:rPr lang="en-US" b="1" dirty="0" smtClean="0"/>
                  <a:t>E</a:t>
                </a:r>
                <a:r>
                  <a:rPr lang="el-GR" b="1" dirty="0" smtClean="0"/>
                  <a:t>ΡΙΠΤΩΣΗ 1</a:t>
                </a:r>
                <a:r>
                  <a:rPr lang="el-GR" b="1" baseline="30000" dirty="0" smtClean="0"/>
                  <a:t>η</a:t>
                </a:r>
                <a:r>
                  <a:rPr lang="el-GR" b="1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  <m:sup>
                        <m:r>
                          <a:rPr lang="en-US" i="1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/>
                              </a:rPr>
                              <m:t>(1−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l-GR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l-GR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nary>
                    <m:nary>
                      <m:naryPr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(1−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 </a:t>
                </a:r>
                <a:r>
                  <a:rPr lang="el-GR" dirty="0" smtClean="0"/>
                  <a:t>που δείχνει ότι ο χρόνος </a:t>
                </a:r>
                <a:r>
                  <a:rPr lang="el-GR" dirty="0"/>
                  <a:t>ε</a:t>
                </a:r>
                <a:r>
                  <a:rPr lang="el-GR" dirty="0" smtClean="0"/>
                  <a:t>ξαρτάται από την </a:t>
                </a:r>
                <a:r>
                  <a:rPr lang="en-US" dirty="0" smtClean="0"/>
                  <a:t>k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</a:t>
                </a:r>
                <a:r>
                  <a:rPr lang="el-GR" dirty="0" smtClean="0"/>
                  <a:t>και το χ και όχι από την αρχική συγκέντρωση </a:t>
                </a:r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r>
                  <a:rPr lang="en-US" baseline="30000" dirty="0" smtClean="0"/>
                  <a:t>0</a:t>
                </a:r>
                <a:r>
                  <a:rPr lang="en-US" dirty="0" smtClean="0"/>
                  <a:t>.</a:t>
                </a: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  <a:blipFill rotWithShape="1">
                <a:blip r:embed="rId2"/>
                <a:stretch>
                  <a:fillRect l="-1754" t="-14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0589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l-GR" b="1" dirty="0" smtClean="0"/>
                  <a:t>Π</a:t>
                </a:r>
                <a:r>
                  <a:rPr lang="en-US" b="1" dirty="0" smtClean="0"/>
                  <a:t>E</a:t>
                </a:r>
                <a:r>
                  <a:rPr lang="el-GR" b="1" dirty="0" smtClean="0"/>
                  <a:t>ΡΙΠΤΩΣΗ 1</a:t>
                </a:r>
                <a:r>
                  <a:rPr lang="el-GR" b="1" baseline="30000" dirty="0" smtClean="0"/>
                  <a:t>η</a:t>
                </a:r>
                <a:r>
                  <a:rPr lang="el-GR" b="1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nary>
                      <m:naryPr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(1−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 </a:t>
                </a:r>
                <a:r>
                  <a:rPr lang="el-GR" dirty="0" smtClean="0"/>
                  <a:t>που δείχνει ότι ο χρόνος </a:t>
                </a:r>
                <a:r>
                  <a:rPr lang="el-GR" dirty="0"/>
                  <a:t>ε</a:t>
                </a:r>
                <a:r>
                  <a:rPr lang="el-GR" dirty="0" smtClean="0"/>
                  <a:t>ξαρτάται από την </a:t>
                </a:r>
                <a:r>
                  <a:rPr lang="en-US" dirty="0" smtClean="0"/>
                  <a:t>k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</a:t>
                </a:r>
                <a:r>
                  <a:rPr lang="el-GR" dirty="0" smtClean="0"/>
                  <a:t>και το χ και όχι από την αρχική συγκέντρωση </a:t>
                </a:r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r>
                  <a:rPr lang="en-US" baseline="30000" dirty="0" smtClean="0"/>
                  <a:t>0</a:t>
                </a:r>
                <a:r>
                  <a:rPr lang="en-US" dirty="0" smtClean="0"/>
                  <a:t>.</a:t>
                </a:r>
                <a:endParaRPr lang="el-GR" dirty="0" smtClean="0"/>
              </a:p>
              <a:p>
                <a:pPr marL="0" indent="0">
                  <a:buNone/>
                </a:pPr>
                <a:r>
                  <a:rPr lang="el-GR" b="1" dirty="0" smtClean="0"/>
                  <a:t>ΠΑΡΑΔΕΙΓΜΑ</a:t>
                </a:r>
              </a:p>
              <a:p>
                <a:pPr marL="0" indent="0">
                  <a:buNone/>
                </a:pPr>
                <a:r>
                  <a:rPr lang="el-GR" dirty="0" smtClean="0"/>
                  <a:t>Για χ=0,7 (δηλαδή 70%) μετατροπή, θα έχουμε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𝑡</m:t>
                      </m:r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nary>
                        <m:naryPr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0,7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(1−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[−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1−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b="0" i="1" smtClean="0">
                                  <a:latin typeface="Cambria Math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0,7</m:t>
                                  </m:r>
                                </m:sup>
                              </m:sSup>
                            </m:sub>
                            <m:sup/>
                          </m:sSubSup>
                        </m:e>
                      </m:nary>
                      <m:r>
                        <a:rPr lang="en-US" b="0" i="0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ln</m:t>
                      </m:r>
                      <m:r>
                        <a:rPr lang="en-US" b="0" i="0" smtClean="0">
                          <a:latin typeface="Cambria Math"/>
                        </a:rPr>
                        <m:t>0,3=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1,2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A</a:t>
                </a:r>
                <a:r>
                  <a:rPr lang="el-GR" dirty="0" smtClean="0"/>
                  <a:t>ν</a:t>
                </a:r>
                <a:r>
                  <a:rPr lang="en-US" dirty="0" smtClean="0"/>
                  <a:t>  k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=100 min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, t=0,012 min</a:t>
                </a:r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  <a:blipFill rotWithShape="1">
                <a:blip r:embed="rId2"/>
                <a:stretch>
                  <a:fillRect l="-1614" t="-2918" b="-22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16649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l-GR" b="1" dirty="0" smtClean="0"/>
                  <a:t>Π</a:t>
                </a:r>
                <a:r>
                  <a:rPr lang="en-US" b="1" dirty="0" smtClean="0"/>
                  <a:t>E</a:t>
                </a:r>
                <a:r>
                  <a:rPr lang="el-GR" b="1" dirty="0" smtClean="0"/>
                  <a:t>ΡΙΠΤΩΣΗ </a:t>
                </a:r>
                <a:r>
                  <a:rPr lang="en-US" b="1" dirty="0" smtClean="0"/>
                  <a:t>2</a:t>
                </a:r>
                <a:r>
                  <a:rPr lang="el-GR" b="1" baseline="30000" dirty="0" smtClean="0"/>
                  <a:t>η</a:t>
                </a:r>
                <a:r>
                  <a:rPr lang="el-GR" b="1" dirty="0" smtClean="0"/>
                  <a:t> </a:t>
                </a:r>
              </a:p>
              <a:p>
                <a:pPr marL="0" indent="0">
                  <a:buNone/>
                </a:pPr>
                <a:r>
                  <a:rPr lang="el-GR" dirty="0" smtClean="0"/>
                  <a:t>Αντίδραση </a:t>
                </a:r>
                <a:r>
                  <a:rPr lang="en-US" b="1" dirty="0" smtClean="0"/>
                  <a:t>2</a:t>
                </a:r>
                <a:r>
                  <a:rPr lang="el-GR" b="1" baseline="30000" dirty="0" smtClean="0"/>
                  <a:t>ης</a:t>
                </a:r>
                <a:r>
                  <a:rPr lang="el-GR" b="1" dirty="0" smtClean="0"/>
                  <a:t> τάξεως </a:t>
                </a:r>
                <a:r>
                  <a:rPr lang="el-GR" dirty="0" smtClean="0"/>
                  <a:t>ως προς το Α και μη αντιστρεπτή και ο αντιδραστήρας λειτουργεί </a:t>
                </a:r>
                <a:r>
                  <a:rPr lang="el-GR" b="1" dirty="0" smtClean="0"/>
                  <a:t>ισόθερμα</a:t>
                </a:r>
                <a:r>
                  <a:rPr lang="el-GR" dirty="0" smtClean="0"/>
                  <a:t> (οπότε </a:t>
                </a:r>
                <a:r>
                  <a:rPr lang="en-US" dirty="0" smtClean="0"/>
                  <a:t>k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 </a:t>
                </a:r>
                <a:r>
                  <a:rPr lang="el-GR" dirty="0" smtClean="0"/>
                  <a:t>και </a:t>
                </a:r>
                <a:r>
                  <a:rPr lang="en-US" dirty="0" smtClean="0"/>
                  <a:t>R </a:t>
                </a:r>
                <a:r>
                  <a:rPr lang="el-GR" dirty="0" smtClean="0"/>
                  <a:t>είναι ανεξάρτητα της Τ)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l-GR" dirty="0" smtClean="0"/>
                  <a:t>Για βαθμό μετατροπής χ η συγκέντρωση συνδέεται με την αρχική συγκέντρωση με την σχέση</a:t>
                </a:r>
                <a:r>
                  <a:rPr lang="en-US" dirty="0" smtClean="0"/>
                  <a:t>:</a:t>
                </a:r>
                <a:endParaRPr lang="el-GR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l-GR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l-GR" b="0" i="1" smtClean="0">
                            <a:latin typeface="Cambria Math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l-GR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d>
                      <m:dPr>
                        <m:ctrlPr>
                          <a:rPr lang="el-G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l-GR" b="0" i="1" smtClean="0">
                            <a:latin typeface="Cambria Math"/>
                          </a:rPr>
                          <m:t>1−</m:t>
                        </m:r>
                        <m:r>
                          <a:rPr lang="el-GR" b="0" i="1" smtClean="0">
                            <a:latin typeface="Cambria Math"/>
                          </a:rPr>
                          <m:t>𝜒</m:t>
                        </m:r>
                      </m:e>
                    </m:d>
                  </m:oMath>
                </a14:m>
                <a:r>
                  <a:rPr lang="en-US" dirty="0" smtClean="0"/>
                  <a:t> </a:t>
                </a:r>
                <a:r>
                  <a:rPr lang="el-GR" dirty="0" smtClean="0"/>
                  <a:t>και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n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l-GR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l-GR" i="1">
                            <a:latin typeface="Cambria Math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l-G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e>
                      <m: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sub>
                    </m:sSub>
                    <m:d>
                      <m:dPr>
                        <m:ctrlPr>
                          <a:rPr lang="el-GR" i="1">
                            <a:latin typeface="Cambria Math"/>
                          </a:rPr>
                        </m:ctrlPr>
                      </m:dPr>
                      <m:e>
                        <m:r>
                          <a:rPr lang="el-GR" i="1">
                            <a:latin typeface="Cambria Math"/>
                          </a:rPr>
                          <m:t>1−</m:t>
                        </m:r>
                        <m:r>
                          <a:rPr lang="el-GR" i="1">
                            <a:latin typeface="Cambria Math"/>
                          </a:rPr>
                          <m:t>𝜒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o</a:t>
                </a:r>
                <a:r>
                  <a:rPr lang="el-GR" dirty="0" smtClean="0"/>
                  <a:t>πότε η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den>
                    </m:f>
                    <m:r>
                      <a:rPr lang="en-US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𝑅</m:t>
                                </m:r>
                              </m:sub>
                            </m:sSub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nary>
                          <m:naryPr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p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𝑑𝑥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𝑅</m:t>
                                </m:r>
                              </m:den>
                            </m:f>
                          </m:e>
                        </m:nary>
                      </m:e>
                    </m:nary>
                    <m:r>
                      <a:rPr lang="en-US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e>
                      <m:sup>
                        <m:r>
                          <a:rPr lang="en-US" i="1">
                            <a:latin typeface="Cambria Math"/>
                          </a:rPr>
                          <m:t>𝑜</m:t>
                        </m:r>
                      </m:sup>
                    </m:sSup>
                    <m:r>
                      <a:rPr lang="en-US">
                        <a:latin typeface="Cambria Math"/>
                      </a:rPr>
                      <m:t> </m:t>
                    </m:r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nary>
                  </m:oMath>
                </a14:m>
                <a:r>
                  <a:rPr lang="el-GR" dirty="0" smtClean="0"/>
                  <a:t> γίνεται</a:t>
                </a: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8686800" cy="5433467"/>
              </a:xfrm>
              <a:blipFill rotWithShape="1">
                <a:blip r:embed="rId2"/>
                <a:stretch>
                  <a:fillRect l="-1754" t="-1459" r="-2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6993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460432" cy="8367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9036496" cy="543346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l-GR" b="1" dirty="0" smtClean="0"/>
                  <a:t>Π</a:t>
                </a:r>
                <a:r>
                  <a:rPr lang="en-US" b="1" dirty="0"/>
                  <a:t>E</a:t>
                </a:r>
                <a:r>
                  <a:rPr lang="el-GR" b="1" dirty="0"/>
                  <a:t>ΡΙΠΤΩΣΗ </a:t>
                </a:r>
                <a:r>
                  <a:rPr lang="en-US" b="1" dirty="0"/>
                  <a:t>2</a:t>
                </a:r>
                <a:r>
                  <a:rPr lang="el-GR" b="1" baseline="30000" dirty="0" smtClean="0"/>
                  <a:t>η</a:t>
                </a:r>
                <a:endParaRPr lang="en-US" b="1" baseline="30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𝑡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en-US">
                          <a:latin typeface="Cambria Math"/>
                        </a:rPr>
                        <m:t> </m:t>
                      </m:r>
                      <m:nary>
                        <m:naryPr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𝑅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𝑜</m:t>
                              </m:r>
                            </m:sup>
                          </m:sSup>
                          <m:r>
                            <a:rPr lang="en-US">
                              <a:latin typeface="Cambria Math"/>
                            </a:rPr>
                            <m:t> </m:t>
                          </m:r>
                          <m:nary>
                            <m:nary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en-US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𝐶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i="1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𝑜</m:t>
                                  </m:r>
                                </m:sup>
                              </m:sSup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  <m:nary>
                                <m:nary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𝑑𝑥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i="1" smtClean="0"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/>
                                                </a:rPr>
                                                <m:t>𝐶𝐴</m:t>
                                              </m:r>
                                              <m:r>
                                                <a:rPr lang="en-US" b="0" i="1" smtClean="0">
                                                  <a:latin typeface="Cambria Math"/>
                                                </a:rPr>
                                                <m:t>0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b="0" i="1" smtClean="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 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en-US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(1−</m:t>
                                          </m:r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el-GR" b="1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nary>
                        <m:nary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(1−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[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b="0" i="1" smtClean="0">
                                  <a:latin typeface="Cambria Math"/>
                                </a:rPr>
                                <m:t>]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sup>
                      </m:sSubSup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⌊"/>
                          <m:endChr m:val="⌋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l-GR" dirty="0" smtClean="0"/>
                  <a:t>Που σημαίνει ότι ο χρόνος εξαρτάται και από την αρχική συγκέντρωση </a:t>
                </a:r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r>
                  <a:rPr lang="en-US" baseline="30000" dirty="0" smtClean="0"/>
                  <a:t>0</a:t>
                </a:r>
                <a:endParaRPr lang="el-GR" baseline="30000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9036496" cy="5433467"/>
              </a:xfrm>
              <a:blipFill rotWithShape="1">
                <a:blip r:embed="rId2"/>
                <a:stretch>
                  <a:fillRect l="-1215" t="-168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876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460432" cy="8367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9036496" cy="54334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l-GR" b="1" dirty="0" smtClean="0"/>
                  <a:t>Π</a:t>
                </a:r>
                <a:r>
                  <a:rPr lang="en-US" b="1" dirty="0"/>
                  <a:t>E</a:t>
                </a:r>
                <a:r>
                  <a:rPr lang="el-GR" b="1" dirty="0"/>
                  <a:t>ΡΙΠΤΩΣΗ </a:t>
                </a:r>
                <a:r>
                  <a:rPr lang="en-US" b="1" dirty="0"/>
                  <a:t>2</a:t>
                </a:r>
                <a:r>
                  <a:rPr lang="el-GR" b="1" baseline="30000" dirty="0" smtClean="0"/>
                  <a:t>η</a:t>
                </a:r>
                <a:endParaRPr lang="en-US" b="1" baseline="30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𝑡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⌊"/>
                          <m:endChr m:val="⌋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l-GR" dirty="0" smtClean="0"/>
                  <a:t>Που σημαίνει ότι ο χρόνος εξαρτάται και από την αρχική συγκέντρωση </a:t>
                </a:r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r>
                  <a:rPr lang="en-US" baseline="30000" dirty="0" smtClean="0"/>
                  <a:t>0</a:t>
                </a:r>
                <a:endParaRPr lang="el-GR" baseline="30000" dirty="0" smtClean="0"/>
              </a:p>
              <a:p>
                <a:pPr marL="0" indent="0">
                  <a:buNone/>
                </a:pPr>
                <a:r>
                  <a:rPr lang="el-GR" b="1" dirty="0" smtClean="0"/>
                  <a:t>ΠΑΡΑΔΕΙΓΜΑ</a:t>
                </a:r>
              </a:p>
              <a:p>
                <a:pPr marL="0" indent="0">
                  <a:buNone/>
                </a:pPr>
                <a:r>
                  <a:rPr lang="el-GR" dirty="0" smtClean="0"/>
                  <a:t>Αν </a:t>
                </a:r>
                <a:r>
                  <a:rPr lang="en-US" dirty="0" smtClean="0"/>
                  <a:t>x</a:t>
                </a:r>
                <a:r>
                  <a:rPr lang="el-GR" dirty="0" smtClean="0"/>
                  <a:t>=70% και </a:t>
                </a:r>
                <a:r>
                  <a:rPr lang="en-US" dirty="0" smtClean="0"/>
                  <a:t>k</a:t>
                </a:r>
                <a:r>
                  <a:rPr lang="el-GR" baseline="-25000" dirty="0" smtClean="0"/>
                  <a:t>2</a:t>
                </a:r>
                <a:r>
                  <a:rPr lang="el-GR" dirty="0" smtClean="0"/>
                  <a:t>=100 </a:t>
                </a:r>
                <a:r>
                  <a:rPr lang="en-US" dirty="0" smtClean="0"/>
                  <a:t>mL/(</a:t>
                </a:r>
                <a:r>
                  <a:rPr lang="en-US" dirty="0" err="1" smtClean="0"/>
                  <a:t>mol</a:t>
                </a:r>
                <a:r>
                  <a:rPr lang="en-US" dirty="0" smtClean="0"/>
                  <a:t> ∙min)</a:t>
                </a:r>
                <a:r>
                  <a:rPr lang="el-GR" dirty="0" smtClean="0"/>
                  <a:t>, τότε ο χρόνος </a:t>
                </a:r>
                <a:r>
                  <a:rPr lang="en-US" dirty="0" smtClean="0"/>
                  <a:t>t </a:t>
                </a:r>
                <a:r>
                  <a:rPr lang="el-GR" dirty="0" smtClean="0"/>
                  <a:t>είναι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sup>
                            </m:sSup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𝐴</m:t>
                            </m:r>
                          </m:sub>
                        </m:sSub>
                      </m:den>
                    </m:f>
                    <m:d>
                      <m:dPr>
                        <m:begChr m:val="⌊"/>
                        <m:endChr m:val="⌋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0,3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2,33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0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sub>
                          <m:sup/>
                        </m:sSubSup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9036496" cy="5433467"/>
              </a:xfrm>
              <a:blipFill rotWithShape="1">
                <a:blip r:embed="rId2"/>
                <a:stretch>
                  <a:fillRect l="-1687" t="-14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7250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1" y="116632"/>
            <a:ext cx="2520280" cy="936104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Αντιδραστήρες ασυνεχούς λειτουργίας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107504" y="1435100"/>
            <a:ext cx="3358009" cy="4691063"/>
          </a:xfrm>
        </p:spPr>
        <p:txBody>
          <a:bodyPr>
            <a:normAutofit fontScale="92500"/>
          </a:bodyPr>
          <a:lstStyle/>
          <a:p>
            <a:r>
              <a:rPr lang="el-GR" sz="2000" dirty="0" smtClean="0"/>
              <a:t>Πρέπει να σταματήσουμε τον αντιδραστήρα, να απομακρύνουμε τα </a:t>
            </a:r>
            <a:r>
              <a:rPr lang="el-GR" sz="2000" dirty="0" err="1" smtClean="0"/>
              <a:t>προιόντα</a:t>
            </a:r>
            <a:r>
              <a:rPr lang="el-GR" sz="2000" dirty="0" smtClean="0"/>
              <a:t> , καθαρίζουμε τον αντιδραστ</a:t>
            </a:r>
            <a:r>
              <a:rPr lang="el-GR" sz="2000" dirty="0"/>
              <a:t>ή</a:t>
            </a:r>
            <a:r>
              <a:rPr lang="el-GR" sz="2000" dirty="0" smtClean="0"/>
              <a:t>ρα, τον ξαναγεμίζουμε και επαναλαμβ</a:t>
            </a:r>
            <a:r>
              <a:rPr lang="el-GR" sz="2000" dirty="0"/>
              <a:t>ά</a:t>
            </a:r>
            <a:r>
              <a:rPr lang="el-GR" sz="2000" dirty="0" smtClean="0"/>
              <a:t>νουμε την ίδια διαδικασία. Αν </a:t>
            </a:r>
            <a:r>
              <a:rPr lang="en-US" sz="2000" dirty="0" smtClean="0"/>
              <a:t>t</a:t>
            </a:r>
            <a:r>
              <a:rPr lang="el-GR" sz="2000" baseline="-25000" dirty="0" smtClean="0"/>
              <a:t>δ</a:t>
            </a:r>
            <a:r>
              <a:rPr lang="en-US" sz="2000" dirty="0" smtClean="0"/>
              <a:t> </a:t>
            </a:r>
            <a:r>
              <a:rPr lang="el-GR" sz="2000" dirty="0" smtClean="0"/>
              <a:t>είναι ο χρόνος διακοπής τότε ο άριστος χρόνος λειτουργίας του αντιδραστήρα</a:t>
            </a:r>
            <a:r>
              <a:rPr lang="en-US" sz="2000" dirty="0" smtClean="0"/>
              <a:t>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R</a:t>
            </a:r>
            <a:r>
              <a:rPr lang="el-GR" sz="2000" dirty="0" smtClean="0"/>
              <a:t>, στον οποίο θα έχουμε την μεγαλύτερη ταχύτητα παραγωγής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AR</a:t>
            </a:r>
            <a:r>
              <a:rPr lang="en-US" sz="2000" dirty="0" smtClean="0"/>
              <a:t>/(t</a:t>
            </a:r>
            <a:r>
              <a:rPr lang="el-GR" sz="2000" baseline="-25000" dirty="0" smtClean="0"/>
              <a:t>δ</a:t>
            </a:r>
            <a:r>
              <a:rPr lang="en-US" sz="2000" dirty="0" smtClean="0"/>
              <a:t> +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R</a:t>
            </a:r>
            <a:r>
              <a:rPr lang="en-US" sz="2000" dirty="0" smtClean="0"/>
              <a:t>)</a:t>
            </a:r>
            <a:r>
              <a:rPr lang="el-GR" sz="2000" dirty="0" smtClean="0"/>
              <a:t>θα βρίσκεται από την εφαπτομένη στο διπλανό σχήμα.</a:t>
            </a:r>
            <a:endParaRPr lang="el-GR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11" y="836712"/>
            <a:ext cx="521970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569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ομογενών αντιδραστήρων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Ασυνεχούς λειτουργίας</a:t>
            </a:r>
            <a:r>
              <a:rPr lang="en-US" dirty="0" smtClean="0"/>
              <a:t> (batch reactors)</a:t>
            </a:r>
            <a:endParaRPr lang="el-GR" dirty="0" smtClean="0"/>
          </a:p>
          <a:p>
            <a:r>
              <a:rPr lang="el-GR" dirty="0"/>
              <a:t>Συνεχούς λειτουργίας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l-GR" dirty="0" smtClean="0"/>
              <a:t>ροής) (</a:t>
            </a:r>
            <a:r>
              <a:rPr lang="en-US" dirty="0" smtClean="0"/>
              <a:t>continuous </a:t>
            </a:r>
            <a:r>
              <a:rPr lang="en-US" dirty="0"/>
              <a:t>reactors</a:t>
            </a:r>
            <a:r>
              <a:rPr lang="en-US" dirty="0" smtClean="0"/>
              <a:t>)</a:t>
            </a:r>
          </a:p>
          <a:p>
            <a:r>
              <a:rPr lang="el-GR" dirty="0" err="1" smtClean="0"/>
              <a:t>Αναδευόμενου</a:t>
            </a:r>
            <a:r>
              <a:rPr lang="el-GR" dirty="0" smtClean="0"/>
              <a:t> δοχείου (σταθερού όγκου) συνεχούς λειτουργίας με προσέγγιση στην ιδανική ανάμιξη</a:t>
            </a:r>
            <a:r>
              <a:rPr lang="en-US" dirty="0" smtClean="0"/>
              <a:t> (continuous stirred-tank reactor , constant volume stirred tank reactor</a:t>
            </a:r>
            <a:r>
              <a:rPr lang="el-GR" dirty="0" smtClean="0"/>
              <a:t> αλλιώς </a:t>
            </a:r>
            <a:r>
              <a:rPr lang="en-US" dirty="0" smtClean="0"/>
              <a:t>CSTR </a:t>
            </a:r>
            <a:r>
              <a:rPr lang="el-GR" dirty="0" smtClean="0"/>
              <a:t>ή </a:t>
            </a:r>
            <a:r>
              <a:rPr lang="en-US" dirty="0" smtClean="0"/>
              <a:t>CVSTR)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276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3688" y="4797152"/>
            <a:ext cx="4795936" cy="21257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Αντιδραστήρες </a:t>
            </a:r>
            <a:r>
              <a:rPr lang="el-GR" dirty="0" err="1" smtClean="0"/>
              <a:t>αναδευόμενου</a:t>
            </a:r>
            <a:r>
              <a:rPr lang="el-GR" dirty="0" smtClean="0"/>
              <a:t> δοχείου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23528" y="5013176"/>
            <a:ext cx="8568952" cy="1584176"/>
          </a:xfrm>
        </p:spPr>
        <p:txBody>
          <a:bodyPr>
            <a:noAutofit/>
          </a:bodyPr>
          <a:lstStyle/>
          <a:p>
            <a:r>
              <a:rPr lang="el-GR" sz="2000" dirty="0" smtClean="0"/>
              <a:t>(α) συνεχούς λειτουργίας (συνεχής τροφοδοσία των αντιδρώντων Α και Β και συνεχής απομάκρυνση του </a:t>
            </a:r>
            <a:r>
              <a:rPr lang="el-GR" sz="2000" dirty="0" err="1" smtClean="0"/>
              <a:t>προιόντος</a:t>
            </a:r>
            <a:r>
              <a:rPr lang="el-GR" sz="2000" dirty="0" smtClean="0"/>
              <a:t> </a:t>
            </a:r>
            <a:r>
              <a:rPr lang="en-US" sz="2000" dirty="0" smtClean="0"/>
              <a:t>C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( </a:t>
            </a:r>
            <a:r>
              <a:rPr lang="el-GR" sz="2000" dirty="0" smtClean="0"/>
              <a:t>β</a:t>
            </a:r>
            <a:r>
              <a:rPr lang="en-US" sz="2000" dirty="0" smtClean="0"/>
              <a:t>)</a:t>
            </a:r>
            <a:r>
              <a:rPr lang="el-GR" sz="2000" dirty="0" smtClean="0"/>
              <a:t> </a:t>
            </a:r>
            <a:r>
              <a:rPr lang="el-GR" sz="2000" dirty="0" err="1" smtClean="0"/>
              <a:t>ημισυνεχούς</a:t>
            </a:r>
            <a:r>
              <a:rPr lang="el-GR" sz="2000" dirty="0" smtClean="0"/>
              <a:t> λειτουργίας (συνεχής τροφοδοσία του Α, κατά διαστήματα του Β, κατά διαστήματα η απομάκρυνση του </a:t>
            </a:r>
            <a:r>
              <a:rPr lang="el-GR" sz="2000" dirty="0" err="1" smtClean="0"/>
              <a:t>προιόντος</a:t>
            </a:r>
            <a:r>
              <a:rPr lang="el-GR" sz="2000" dirty="0" smtClean="0"/>
              <a:t> </a:t>
            </a:r>
            <a:r>
              <a:rPr lang="en-US" sz="2000" dirty="0"/>
              <a:t>C</a:t>
            </a:r>
            <a:r>
              <a:rPr lang="el-GR" sz="2000" dirty="0" smtClean="0"/>
              <a:t>)</a:t>
            </a:r>
          </a:p>
          <a:p>
            <a:r>
              <a:rPr lang="el-GR" sz="2000" dirty="0" smtClean="0"/>
              <a:t>(γ) ασυνεχούς λειτουργίας  (κατά διαστήματα και των τριών) </a:t>
            </a:r>
            <a:endParaRPr lang="el-GR" sz="2000" dirty="0"/>
          </a:p>
        </p:txBody>
      </p:sp>
      <p:pic>
        <p:nvPicPr>
          <p:cNvPr id="1035" name="Picture 1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5" r="2745"/>
          <a:stretch>
            <a:fillRect/>
          </a:stretch>
        </p:blipFill>
        <p:spPr bwMode="auto">
          <a:xfrm>
            <a:off x="179388" y="115888"/>
            <a:ext cx="8640762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02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ομογενών αντιδραστήρων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Συστοιχία αντιδραστήρων </a:t>
            </a:r>
            <a:r>
              <a:rPr lang="el-GR" dirty="0" err="1" smtClean="0"/>
              <a:t>αναδευόμενων</a:t>
            </a:r>
            <a:r>
              <a:rPr lang="el-GR" dirty="0" smtClean="0"/>
              <a:t> δοχείων (σταθερού όγκου) συνεχούς λειτουργίας </a:t>
            </a:r>
            <a:r>
              <a:rPr lang="en-US" dirty="0"/>
              <a:t>(CSTRs </a:t>
            </a:r>
            <a:r>
              <a:rPr lang="el-GR" dirty="0"/>
              <a:t>ή </a:t>
            </a:r>
            <a:r>
              <a:rPr lang="en-US" dirty="0" smtClean="0"/>
              <a:t>CVSTRs) </a:t>
            </a:r>
            <a:r>
              <a:rPr lang="el-GR" dirty="0" smtClean="0"/>
              <a:t>με προσέγγιση στην </a:t>
            </a:r>
            <a:r>
              <a:rPr lang="el-GR" dirty="0" err="1" smtClean="0"/>
              <a:t>εμβολική</a:t>
            </a:r>
            <a:r>
              <a:rPr lang="el-GR" dirty="0" smtClean="0"/>
              <a:t> ροή</a:t>
            </a:r>
            <a:r>
              <a:rPr lang="en-US" dirty="0" smtClean="0"/>
              <a:t> (plug flow)</a:t>
            </a:r>
            <a:endParaRPr lang="el-GR" dirty="0" smtClean="0"/>
          </a:p>
          <a:p>
            <a:r>
              <a:rPr lang="el-GR" dirty="0" smtClean="0"/>
              <a:t>Αυλωτοί αντιδραστήρες </a:t>
            </a:r>
            <a:r>
              <a:rPr lang="el-GR" dirty="0" err="1" smtClean="0"/>
              <a:t>εμβολικής</a:t>
            </a:r>
            <a:r>
              <a:rPr lang="el-GR" dirty="0" smtClean="0"/>
              <a:t> ροής </a:t>
            </a:r>
            <a:r>
              <a:rPr lang="en-US" dirty="0" smtClean="0"/>
              <a:t>(plug flow tubular reactors)</a:t>
            </a:r>
          </a:p>
          <a:p>
            <a:r>
              <a:rPr lang="el-GR" dirty="0"/>
              <a:t>Αυλωτοί αντιδραστήρες </a:t>
            </a:r>
            <a:r>
              <a:rPr lang="el-GR" dirty="0" smtClean="0"/>
              <a:t>γραμμικής </a:t>
            </a:r>
            <a:r>
              <a:rPr lang="el-GR" dirty="0"/>
              <a:t>ροής </a:t>
            </a:r>
            <a:r>
              <a:rPr lang="en-US" dirty="0" smtClean="0"/>
              <a:t>(laminar </a:t>
            </a:r>
            <a:r>
              <a:rPr lang="en-US" dirty="0"/>
              <a:t>flow tubular reactors)</a:t>
            </a:r>
            <a:endParaRPr lang="el-GR" dirty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231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1872208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Άλλοι τρόποι σύνδεσης και τροφοδοσίας των χημικών αντιδραστηρίων </a:t>
            </a:r>
            <a:r>
              <a:rPr lang="el-GR" sz="3600" dirty="0" err="1" smtClean="0"/>
              <a:t>αναδευόμενου</a:t>
            </a:r>
            <a:r>
              <a:rPr lang="el-GR" sz="3600" dirty="0" smtClean="0"/>
              <a:t> δοχείου</a:t>
            </a:r>
            <a:endParaRPr lang="el-GR" sz="36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1680" y="2060849"/>
            <a:ext cx="6480720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Θέση κειμένου 5"/>
          <p:cNvSpPr>
            <a:spLocks noGrp="1"/>
          </p:cNvSpPr>
          <p:nvPr>
            <p:ph type="body" sz="half" idx="4294967295"/>
          </p:nvPr>
        </p:nvSpPr>
        <p:spPr>
          <a:xfrm>
            <a:off x="0" y="5367338"/>
            <a:ext cx="5486400" cy="804862"/>
          </a:xfrm>
        </p:spPr>
        <p:txBody>
          <a:bodyPr>
            <a:normAutofit fontScale="3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l-GR" sz="7600" dirty="0" smtClean="0"/>
              <a:t>(α) πολλαπλή τροφοδοσία</a:t>
            </a:r>
          </a:p>
        </p:txBody>
      </p:sp>
    </p:spTree>
    <p:extLst>
      <p:ext uri="{BB962C8B-B14F-4D97-AF65-F5344CB8AC3E}">
        <p14:creationId xmlns:p14="http://schemas.microsoft.com/office/powerpoint/2010/main" val="3278044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0" y="188640"/>
            <a:ext cx="9036496" cy="12241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l-GR" sz="4000" dirty="0" smtClean="0"/>
              <a:t>Άλλοι τρόποι σύνδεσης και τροφοδοσίας των χημικών αντιδραστηρίων </a:t>
            </a:r>
            <a:r>
              <a:rPr lang="el-GR" sz="4000" dirty="0" err="1" smtClean="0"/>
              <a:t>αναδευόμενου</a:t>
            </a:r>
            <a:r>
              <a:rPr lang="el-GR" sz="4000" dirty="0" smtClean="0"/>
              <a:t> δοχείου</a:t>
            </a:r>
            <a:endParaRPr lang="el-GR" sz="4000" dirty="0"/>
          </a:p>
        </p:txBody>
      </p:sp>
      <p:sp>
        <p:nvSpPr>
          <p:cNvPr id="6" name="Θέση κει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(β) </a:t>
            </a:r>
            <a:r>
              <a:rPr lang="el-GR" dirty="0"/>
              <a:t>απλή</a:t>
            </a:r>
            <a:r>
              <a:rPr lang="el-GR" dirty="0" smtClean="0"/>
              <a:t> τροφοδοσία</a:t>
            </a:r>
            <a:endParaRPr lang="en-US" dirty="0" smtClean="0"/>
          </a:p>
          <a:p>
            <a:endParaRPr lang="el-GR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2" y="2852936"/>
            <a:ext cx="4217442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47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Αυλωτοί αντιδραστήρες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7"/>
            <a:ext cx="8136903" cy="4665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9865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Κανόνες επιλογής αντιδραστήρων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Σε αντιδράσεις που γίνονται σε ισόθερμες συνθήκες και χαμηλές πιέσεις</a:t>
            </a:r>
            <a:r>
              <a:rPr lang="el-GR" dirty="0"/>
              <a:t> </a:t>
            </a:r>
            <a:r>
              <a:rPr lang="el-GR" dirty="0" smtClean="0"/>
              <a:t>ενδείκνυνται οι </a:t>
            </a:r>
            <a:r>
              <a:rPr lang="en-US" dirty="0" smtClean="0"/>
              <a:t>CSTR </a:t>
            </a:r>
            <a:r>
              <a:rPr lang="el-GR" dirty="0" smtClean="0"/>
              <a:t>αντιδραστήρες</a:t>
            </a:r>
            <a:endParaRPr lang="en-US" dirty="0" smtClean="0"/>
          </a:p>
          <a:p>
            <a:r>
              <a:rPr lang="en-US" dirty="0" smtClean="0"/>
              <a:t>O</a:t>
            </a:r>
            <a:r>
              <a:rPr lang="el-GR" dirty="0" smtClean="0"/>
              <a:t>ι ομογενείς αντιδράσεις στην αέρια φάση γίνονται καλύτερα στους αυλωτούς αντιδραστήρες</a:t>
            </a:r>
          </a:p>
          <a:p>
            <a:r>
              <a:rPr lang="el-GR" dirty="0" smtClean="0"/>
              <a:t>Οι αντιδράσεις υγρής φάσης μπορούν να γίνουν και σε </a:t>
            </a:r>
            <a:r>
              <a:rPr lang="en-US" dirty="0" smtClean="0"/>
              <a:t>CSTR </a:t>
            </a:r>
            <a:r>
              <a:rPr lang="el-GR" dirty="0" smtClean="0"/>
              <a:t>και σε αυλωτούς αντιδραστήρες</a:t>
            </a:r>
            <a:endParaRPr lang="en-US" dirty="0" smtClean="0"/>
          </a:p>
          <a:p>
            <a:r>
              <a:rPr lang="el-GR" dirty="0" smtClean="0"/>
              <a:t>Οι αντιδράσεις που γίνονται σε μικρή κλίμακα και όταν μεταβάλλονται οι συνθήκες λειτουργίας ( </a:t>
            </a:r>
            <a:r>
              <a:rPr lang="en-US" dirty="0" smtClean="0"/>
              <a:t>C, P</a:t>
            </a:r>
            <a:r>
              <a:rPr lang="el-GR" dirty="0" smtClean="0"/>
              <a:t>) γίνονται σε ασυνεχούς λειτουργίας αντιδραστήρες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138075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1664</Words>
  <Application>Microsoft Office PowerPoint</Application>
  <PresentationFormat>Προβολή στην οθόνη (4:3)</PresentationFormat>
  <Paragraphs>102</Paragraphs>
  <Slides>25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Θέμα του Office</vt:lpstr>
      <vt:lpstr>ΑΝΤΙΔΡΑΣΤΗΡΕΣ ΟΜΟΓΕΝΩΝ ΧΗΜΙΚΩΝ ΔΙΕΡΓΑΣΙΩΝ</vt:lpstr>
      <vt:lpstr>Τύποι ομογενών αντιδραστήρων</vt:lpstr>
      <vt:lpstr>Τύποι ομογενών αντιδραστήρων</vt:lpstr>
      <vt:lpstr>Αντιδραστήρες αναδευόμενου δοχείου</vt:lpstr>
      <vt:lpstr>Τύποι ομογενών αντιδραστήρων</vt:lpstr>
      <vt:lpstr>Άλλοι τρόποι σύνδεσης και τροφοδοσίας των χημικών αντιδραστηρίων αναδευόμενου δοχείου</vt:lpstr>
      <vt:lpstr> Άλλοι τρόποι σύνδεσης και τροφοδοσίας των χημικών αντιδραστηρίων αναδευόμενου δοχείου</vt:lpstr>
      <vt:lpstr>Αυλωτοί αντιδραστήρες</vt:lpstr>
      <vt:lpstr>Κανόνες επιλογής αντιδραστήρων</vt:lpstr>
      <vt:lpstr>ΜΕΤΡΟΥΜΕΝΑ ΜΕΓΕΘΗ</vt:lpstr>
      <vt:lpstr>ΜΕΤΡΟΥΜΕΝΑ ΜΕΓΕΘΗ</vt:lpstr>
      <vt:lpstr>ΙΣΟΖΥΓΙΑ ΜΑΖΑΣ ΣΤΟΥΣ ΑΝΤΙΔΡΑΣΤΗΡΕΣ</vt:lpstr>
      <vt:lpstr>ΙΣΟΖΥΓΙΑ ΜΑΖΑΣ ΣΤΟΥΣ ΑΝΤΙΔΡΑΣΤΗΡΕΣ</vt:lpstr>
      <vt:lpstr>ΙΣΟΖΥΓΙΑ ΜΑΖΑΣ ΣΤΟΥΣ ΑΝΤΙΔΡΑΣΤΗΡΕΣ</vt:lpstr>
      <vt:lpstr>ΙΣΟΖΥΓΙΑ ΜΑΖΑΣ ΣΤΟΥΣ ΑΝΤΙΔΡΑΣΤΗΡΕΣ</vt:lpstr>
      <vt:lpstr>ΙΣΟΖΥΓΙΑ ΜΑΖΑΣ ΣΤΟΥΣ ΑΝΤΙΔΡΑΣΤΗΡΕΣ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  <vt:lpstr>Αντιδραστήρες ασυνεχούς λειτουργίας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ΑΝΤΙΔΡΑΣΤΗΡΕΣ ΟΜΟΓΕΝΩΝ ΧΗΜΙΚΩΝ ΔΙΕΡΓΑΣΙΩΝ</dc:title>
  <dc:creator>Melina Kotti</dc:creator>
  <cp:lastModifiedBy>Windows User</cp:lastModifiedBy>
  <cp:revision>84</cp:revision>
  <dcterms:created xsi:type="dcterms:W3CDTF">2019-03-14T18:53:52Z</dcterms:created>
  <dcterms:modified xsi:type="dcterms:W3CDTF">2019-03-20T21:32:14Z</dcterms:modified>
</cp:coreProperties>
</file>