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6" r:id="rId21"/>
    <p:sldId id="278" r:id="rId22"/>
    <p:sldId id="275" r:id="rId23"/>
    <p:sldId id="279" r:id="rId24"/>
    <p:sldId id="280" r:id="rId25"/>
    <p:sldId id="284" r:id="rId26"/>
    <p:sldId id="281" r:id="rId27"/>
    <p:sldId id="282" r:id="rId28"/>
    <p:sldId id="283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26/3/2019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ΑΝΤΙΔΡΑΣΤΗΡΕΣ ΟΜΟΓΕΝΩΝ ΧΗΜΙΚΩΝ ΔΙΕΡΓΑΣΙΩΝ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Τύποι ομογενών αντιδραστήρων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1991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ENA</a:t>
            </a:r>
            <a:r>
              <a:rPr lang="el-GR" dirty="0" smtClean="0"/>
              <a:t> ΑΝΑΔΕΥΟΜΕΝ</a:t>
            </a:r>
            <a:r>
              <a:rPr lang="en-US" dirty="0" smtClean="0"/>
              <a:t>O</a:t>
            </a:r>
            <a:r>
              <a:rPr lang="el-GR" dirty="0" smtClean="0"/>
              <a:t> ΔΟΧΕΙ</a:t>
            </a:r>
            <a:r>
              <a:rPr lang="en-US" dirty="0" smtClean="0"/>
              <a:t>O</a:t>
            </a:r>
            <a:r>
              <a:rPr lang="el-GR" dirty="0" smtClean="0"/>
              <a:t> (</a:t>
            </a:r>
            <a:r>
              <a:rPr lang="en-US" dirty="0" smtClean="0"/>
              <a:t>CSTR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l-GR" dirty="0" smtClean="0"/>
              <a:t>ισοζύγιο </a:t>
            </a:r>
            <a:r>
              <a:rPr lang="el-GR" dirty="0" smtClean="0"/>
              <a:t>μάζας ή ταχύτητας που ισχύει  </a:t>
            </a:r>
            <a:r>
              <a:rPr lang="el-GR" dirty="0" smtClean="0"/>
              <a:t>είναι το </a:t>
            </a:r>
            <a:r>
              <a:rPr lang="el-GR" dirty="0" smtClean="0"/>
              <a:t>εξής</a:t>
            </a:r>
            <a:r>
              <a:rPr lang="en-US" dirty="0" smtClean="0"/>
              <a:t>: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8208912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96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ENA</a:t>
            </a:r>
            <a:r>
              <a:rPr lang="el-GR" b="1" dirty="0"/>
              <a:t> ΑΝΑΔΕΥΟΜΕΝ</a:t>
            </a:r>
            <a:r>
              <a:rPr lang="en-US" b="1" dirty="0"/>
              <a:t>O</a:t>
            </a:r>
            <a:r>
              <a:rPr lang="el-GR" b="1" dirty="0"/>
              <a:t> ΔΟΧΕΙ</a:t>
            </a:r>
            <a:r>
              <a:rPr lang="en-US" b="1" dirty="0"/>
              <a:t>O</a:t>
            </a:r>
            <a:r>
              <a:rPr lang="el-GR" b="1" dirty="0"/>
              <a:t> (</a:t>
            </a:r>
            <a:r>
              <a:rPr lang="en-US" b="1" dirty="0"/>
              <a:t>CSTR</a:t>
            </a:r>
            <a:r>
              <a:rPr lang="el-GR" b="1" dirty="0"/>
              <a:t>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0808"/>
            <a:ext cx="6552728" cy="432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1003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ENA</a:t>
            </a:r>
            <a:r>
              <a:rPr lang="el-GR" dirty="0"/>
              <a:t> ΑΝΑΔΕΥΟΜΕΝ</a:t>
            </a:r>
            <a:r>
              <a:rPr lang="en-US" dirty="0"/>
              <a:t>O</a:t>
            </a:r>
            <a:r>
              <a:rPr lang="el-GR" dirty="0"/>
              <a:t> ΔΟΧΕΙ</a:t>
            </a:r>
            <a:r>
              <a:rPr lang="en-US" dirty="0"/>
              <a:t>O</a:t>
            </a:r>
            <a:r>
              <a:rPr lang="el-GR" dirty="0"/>
              <a:t> (</a:t>
            </a:r>
            <a:r>
              <a:rPr lang="en-US" dirty="0"/>
              <a:t>CSTR</a:t>
            </a:r>
            <a:r>
              <a:rPr lang="el-GR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052736"/>
            <a:ext cx="8435280" cy="5073427"/>
          </a:xfrm>
        </p:spPr>
        <p:txBody>
          <a:bodyPr/>
          <a:lstStyle/>
          <a:p>
            <a:r>
              <a:rPr lang="en-US" dirty="0" smtClean="0"/>
              <a:t>F</a:t>
            </a:r>
            <a:r>
              <a:rPr lang="en-US" baseline="-25000" dirty="0" smtClean="0"/>
              <a:t>A1</a:t>
            </a:r>
            <a:r>
              <a:rPr lang="en-US" dirty="0" smtClean="0"/>
              <a:t> = F</a:t>
            </a:r>
            <a:r>
              <a:rPr lang="en-US" baseline="-25000" dirty="0" smtClean="0"/>
              <a:t>A2</a:t>
            </a:r>
            <a:r>
              <a:rPr lang="en-US" dirty="0" smtClean="0"/>
              <a:t> + R∙ V</a:t>
            </a:r>
            <a:r>
              <a:rPr lang="en-US" baseline="-25000" dirty="0" smtClean="0"/>
              <a:t>R</a:t>
            </a:r>
            <a:r>
              <a:rPr lang="en-US" dirty="0" smtClean="0"/>
              <a:t>→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Ao</a:t>
            </a:r>
            <a:r>
              <a:rPr lang="en-US" dirty="0" smtClean="0"/>
              <a:t> ∙(1-x</a:t>
            </a:r>
            <a:r>
              <a:rPr lang="en-US" baseline="-25000" dirty="0" smtClean="0"/>
              <a:t>1</a:t>
            </a:r>
            <a:r>
              <a:rPr lang="en-US" dirty="0" smtClean="0"/>
              <a:t>)=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Ao</a:t>
            </a:r>
            <a:r>
              <a:rPr lang="en-US" dirty="0" smtClean="0"/>
              <a:t> ∙(1-x</a:t>
            </a:r>
            <a:r>
              <a:rPr lang="en-US" baseline="-25000" dirty="0" smtClean="0"/>
              <a:t>2</a:t>
            </a:r>
            <a:r>
              <a:rPr lang="en-US" dirty="0" smtClean="0"/>
              <a:t>) + </a:t>
            </a:r>
            <a:r>
              <a:rPr lang="en-US" dirty="0"/>
              <a:t>R </a:t>
            </a:r>
            <a:r>
              <a:rPr lang="en-US" dirty="0" smtClean="0"/>
              <a:t>∙V</a:t>
            </a:r>
            <a:r>
              <a:rPr lang="en-US" baseline="-25000" dirty="0" smtClean="0"/>
              <a:t>R</a:t>
            </a:r>
            <a:r>
              <a:rPr lang="en-US" dirty="0" smtClean="0"/>
              <a:t>→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Επειδή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Ao</a:t>
            </a:r>
            <a:r>
              <a:rPr lang="en-US" dirty="0" smtClean="0"/>
              <a:t>=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Ao</a:t>
            </a:r>
            <a:r>
              <a:rPr lang="en-US" dirty="0" smtClean="0"/>
              <a:t> ∙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o</a:t>
            </a:r>
            <a:r>
              <a:rPr lang="en-US" baseline="-25000" dirty="0" smtClean="0"/>
              <a:t>  </a:t>
            </a:r>
            <a:r>
              <a:rPr lang="en-US" baseline="30000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(2),</a:t>
            </a:r>
            <a:r>
              <a:rPr lang="en-US" dirty="0" smtClean="0"/>
              <a:t> </a:t>
            </a:r>
            <a:r>
              <a:rPr lang="el-GR" dirty="0" smtClean="0"/>
              <a:t>η (1) γίνεται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</a:t>
            </a:r>
            <a:r>
              <a:rPr lang="el-GR" dirty="0" smtClean="0"/>
              <a:t>ν</a:t>
            </a:r>
            <a:r>
              <a:rPr lang="en-US" dirty="0" smtClean="0"/>
              <a:t> </a:t>
            </a:r>
            <a:r>
              <a:rPr lang="el-GR" dirty="0" smtClean="0"/>
              <a:t>ρ</a:t>
            </a:r>
            <a:r>
              <a:rPr lang="en-US" baseline="-25000" dirty="0" smtClean="0"/>
              <a:t>F</a:t>
            </a:r>
            <a:r>
              <a:rPr lang="en-US" dirty="0" smtClean="0"/>
              <a:t> = </a:t>
            </a:r>
            <a:r>
              <a:rPr lang="el-GR" dirty="0" smtClean="0"/>
              <a:t>σταθερή, η (1) γίνεται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n-US" dirty="0" smtClean="0"/>
          </a:p>
          <a:p>
            <a:endParaRPr lang="el-GR" dirty="0" smtClean="0"/>
          </a:p>
          <a:p>
            <a:endParaRPr lang="el-GR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899592" y="3385712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l-GR" sz="24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𝐴𝑜</m:t>
                                </m:r>
                              </m:sub>
                            </m:sSub>
                            <m:r>
                              <a:rPr lang="en-US" sz="2400" i="1">
                                <a:latin typeface="Cambria Math"/>
                              </a:rPr>
                              <m:t>(</m:t>
                            </m:r>
                            <m:r>
                              <a:rPr lang="el-GR" sz="24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l-GR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l-GR" sz="24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4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l-GR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l-GR" sz="2400" b="0" i="1" smtClean="0">
                                <a:latin typeface="Cambria Math"/>
                              </a:rPr>
                              <m:t>𝜒</m:t>
                            </m:r>
                            <m:r>
                              <a:rPr lang="el-GR" sz="2400" b="0" i="1" smtClean="0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el-GR" sz="2400" b="0" i="1" smtClean="0">
                                <a:latin typeface="Cambria Math"/>
                              </a:rPr>
                              <m:t>𝜒</m:t>
                            </m:r>
                            <m:r>
                              <a:rPr lang="el-GR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24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385712"/>
                <a:ext cx="5445790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3059832" y="1716565"/>
                <a:ext cx="2664296" cy="936104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l-GR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l-GR" sz="28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l-GR" sz="28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l-GR" sz="28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el-GR" sz="2800" dirty="0"/>
                  <a:t> (1)</a:t>
                </a:r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1716565"/>
                <a:ext cx="2664296" cy="9361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1118529" y="5229200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𝑅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8529" y="5229200"/>
                <a:ext cx="5445790" cy="12241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8933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ΣΥΓΚΡΙΣΗ </a:t>
            </a:r>
            <a:r>
              <a:rPr lang="en-US" dirty="0" smtClean="0"/>
              <a:t>CSTR - PFR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01277"/>
            <a:ext cx="6552728" cy="458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7636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273050"/>
            <a:ext cx="3600400" cy="116205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ΣΥΓΚΡΙΣΗ </a:t>
            </a:r>
            <a:r>
              <a:rPr lang="en-US" sz="3200" dirty="0" smtClean="0"/>
              <a:t>CSTR - PFR</a:t>
            </a:r>
            <a:endParaRPr lang="el-GR" sz="3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92830" y="1137702"/>
            <a:ext cx="5076190" cy="4123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/>
              <a:t>Ο λόγος των δύο επιφανειών για ίδιο  </a:t>
            </a:r>
            <a:r>
              <a:rPr lang="en-US" sz="2800" dirty="0" err="1" smtClean="0"/>
              <a:t>F</a:t>
            </a:r>
            <a:r>
              <a:rPr lang="en-US" sz="2800" baseline="-25000" dirty="0" err="1" smtClean="0"/>
              <a:t>Ao</a:t>
            </a:r>
            <a:r>
              <a:rPr lang="en-US" sz="2800" dirty="0" smtClean="0"/>
              <a:t> </a:t>
            </a:r>
            <a:r>
              <a:rPr lang="el-GR" sz="2800" dirty="0" smtClean="0"/>
              <a:t>είναι ο λόγος των όγκων  </a:t>
            </a:r>
            <a:r>
              <a:rPr lang="en-US" sz="2800" dirty="0" smtClean="0"/>
              <a:t>V</a:t>
            </a:r>
            <a:r>
              <a:rPr lang="en-US" sz="2800" baseline="-25000" dirty="0" smtClean="0"/>
              <a:t>CSTR</a:t>
            </a:r>
            <a:r>
              <a:rPr lang="en-US" sz="2800" dirty="0" smtClean="0"/>
              <a:t>/V</a:t>
            </a:r>
            <a:r>
              <a:rPr lang="en-US" sz="2800" baseline="-25000" dirty="0" smtClean="0"/>
              <a:t>PFR</a:t>
            </a:r>
            <a:r>
              <a:rPr lang="el-GR" sz="2800" dirty="0" smtClean="0"/>
              <a:t>. Είναι φανερό ότι ο όγκος του </a:t>
            </a:r>
            <a:r>
              <a:rPr lang="en-US" sz="2800" dirty="0" smtClean="0"/>
              <a:t>CSTR </a:t>
            </a:r>
            <a:r>
              <a:rPr lang="el-GR" sz="2800" dirty="0" smtClean="0"/>
              <a:t>είναι πάντοτε μεγαλύτερος από τον όγκο του </a:t>
            </a:r>
            <a:r>
              <a:rPr lang="en-US" sz="2800" dirty="0" smtClean="0"/>
              <a:t>PFR </a:t>
            </a:r>
            <a:r>
              <a:rPr lang="el-GR" sz="2800" dirty="0" smtClean="0"/>
              <a:t>(για </a:t>
            </a:r>
            <a:r>
              <a:rPr lang="en-US" sz="2800" dirty="0" smtClean="0"/>
              <a:t>n</a:t>
            </a:r>
            <a:r>
              <a:rPr lang="el-GR" sz="2800" dirty="0" smtClean="0"/>
              <a:t>&gt;0)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856041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title"/>
          </p:nvPr>
        </p:nvSpPr>
        <p:spPr>
          <a:xfrm>
            <a:off x="417775" y="-19713"/>
            <a:ext cx="7859216" cy="994122"/>
          </a:xfrm>
        </p:spPr>
        <p:txBody>
          <a:bodyPr/>
          <a:lstStyle/>
          <a:p>
            <a:r>
              <a:rPr lang="el-GR" dirty="0"/>
              <a:t>ΣΥΓΚΡΙΣΗ </a:t>
            </a:r>
            <a:r>
              <a:rPr lang="en-US" dirty="0"/>
              <a:t>CSTR - PFR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Θέση περιεχομένου 10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3356992"/>
                <a:ext cx="3106688" cy="96470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92500"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  <m:r>
                            <a:rPr lang="en-US" sz="2800" i="1">
                              <a:latin typeface="Cambria Math"/>
                            </a:rPr>
                            <m:t>= </m:t>
                          </m:r>
                        </m:sub>
                      </m:sSub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C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𝐴𝑜</m:t>
                          </m:r>
                        </m:sub>
                      </m:sSub>
                      <m:nary>
                        <m:naryPr>
                          <m:ctrlPr>
                            <a:rPr lang="el-GR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11" name="Θέση περιεχομένου 10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3356992"/>
                <a:ext cx="3106688" cy="9647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426515" y="1844824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i="1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3200" i="1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15" y="1844824"/>
                <a:ext cx="5445790" cy="12241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6750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Περίπτωση 1η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l-GR" dirty="0" smtClean="0"/>
              <a:t>Για </a:t>
            </a:r>
            <a:r>
              <a:rPr lang="el-GR" b="1" dirty="0" smtClean="0"/>
              <a:t>μηδενική τάξη </a:t>
            </a:r>
            <a:r>
              <a:rPr lang="el-GR" dirty="0" smtClean="0"/>
              <a:t>της αντίδρασης δηλαδή </a:t>
            </a:r>
            <a:r>
              <a:rPr lang="en-US" dirty="0" smtClean="0"/>
              <a:t>n=0, R=k, </a:t>
            </a:r>
            <a:r>
              <a:rPr lang="el-GR" dirty="0" smtClean="0"/>
              <a:t>οπότε οι εξισώσεις γίνονται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l-GR" dirty="0" smtClean="0"/>
              <a:t>Οπότε οι χρόνοι </a:t>
            </a:r>
            <a:r>
              <a:rPr lang="el-GR" u="sng" dirty="0" smtClean="0"/>
              <a:t>είναι ίσοι</a:t>
            </a:r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683568" y="2780928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𝐶𝑆𝑇𝑅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2780928"/>
                <a:ext cx="5445790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Θέση περιεχομένου 10"/>
              <p:cNvSpPr txBox="1">
                <a:spLocks/>
              </p:cNvSpPr>
              <p:nvPr/>
            </p:nvSpPr>
            <p:spPr>
              <a:xfrm>
                <a:off x="683568" y="4149080"/>
                <a:ext cx="4752528" cy="96470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800" b="0" i="1" smtClean="0">
                            <a:latin typeface="Cambria Math"/>
                          </a:rPr>
                          <m:t>𝑃𝐹𝑅</m:t>
                        </m:r>
                        <m:r>
                          <a:rPr lang="en-US" sz="2800" i="1">
                            <a:latin typeface="Cambria Math"/>
                          </a:rPr>
                          <m:t>= </m:t>
                        </m:r>
                      </m:sub>
                    </m:sSub>
                    <m:sSub>
                      <m:sSubPr>
                        <m:ctrlPr>
                          <a:rPr lang="el-GR" sz="28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800" smtClean="0"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𝐴𝑜</m:t>
                        </m:r>
                      </m:sub>
                    </m:sSub>
                    <m:nary>
                      <m:naryPr>
                        <m:ctrlPr>
                          <a:rPr lang="el-GR" sz="28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800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𝑘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2800" dirty="0" smtClean="0"/>
                  <a:t>=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2800" i="1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2800" i="1">
                                <a:latin typeface="Cambria Math"/>
                              </a:rPr>
                              <m:t>𝑑</m:t>
                            </m:r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𝑘</m:t>
                        </m:r>
                      </m:den>
                    </m:f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5" name="Θέση περιεχομένου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4149080"/>
                <a:ext cx="4752528" cy="964704"/>
              </a:xfrm>
              <a:prstGeom prst="rect">
                <a:avLst/>
              </a:prstGeom>
              <a:blipFill rotWithShape="1">
                <a:blip r:embed="rId3"/>
                <a:stretch>
                  <a:fillRect b="-61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1880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0"/>
            <a:ext cx="7067128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Περίπτωση 2η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/>
              <a:t> </a:t>
            </a:r>
            <a:r>
              <a:rPr lang="el-GR" dirty="0" smtClean="0"/>
              <a:t>Για </a:t>
            </a:r>
            <a:r>
              <a:rPr lang="el-GR" b="1" dirty="0" smtClean="0"/>
              <a:t>πρώτης τάξης </a:t>
            </a:r>
            <a:r>
              <a:rPr lang="el-GR" dirty="0" smtClean="0"/>
              <a:t>αντίδραση δηλαδή </a:t>
            </a:r>
            <a:r>
              <a:rPr lang="en-US" dirty="0" smtClean="0"/>
              <a:t>n=</a:t>
            </a:r>
            <a:r>
              <a:rPr lang="el-GR" dirty="0" smtClean="0"/>
              <a:t>1</a:t>
            </a:r>
            <a:r>
              <a:rPr lang="en-US" dirty="0" smtClean="0"/>
              <a:t>, R=k</a:t>
            </a:r>
            <a:r>
              <a:rPr lang="el-GR" dirty="0"/>
              <a:t>∙</a:t>
            </a:r>
            <a:r>
              <a:rPr lang="en-US" dirty="0" smtClean="0"/>
              <a:t>C</a:t>
            </a:r>
            <a:r>
              <a:rPr lang="en-US" baseline="-25000" dirty="0" smtClean="0"/>
              <a:t>A</a:t>
            </a:r>
            <a:r>
              <a:rPr lang="en-US" dirty="0" smtClean="0"/>
              <a:t>= </a:t>
            </a:r>
            <a:r>
              <a:rPr lang="en-US" dirty="0" err="1" smtClean="0"/>
              <a:t>k∙C</a:t>
            </a:r>
            <a:r>
              <a:rPr lang="en-US" baseline="-25000" dirty="0" err="1" smtClean="0"/>
              <a:t>Ao</a:t>
            </a:r>
            <a:r>
              <a:rPr lang="en-US" dirty="0" smtClean="0"/>
              <a:t>∙(1-x), </a:t>
            </a:r>
            <a:r>
              <a:rPr lang="el-GR" dirty="0" smtClean="0"/>
              <a:t>οπότε οι εξισώσεις γίνονται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Οπότε ο λόγος των χρόνων είναι</a:t>
            </a:r>
          </a:p>
          <a:p>
            <a:pPr marL="0" indent="0">
              <a:buNone/>
            </a:pP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115616" y="2168860"/>
                <a:ext cx="7056784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𝐶𝑆𝑇𝑅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  <m:sSub>
                          <m:sSub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/>
                          </a:rPr>
                          <m:t>(1−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32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l-GR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1−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</m:den>
                    </m:f>
                    <m:r>
                      <a:rPr lang="en-US" sz="32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</m:num>
                      <m:den>
                        <m:r>
                          <a:rPr lang="el-GR" sz="3200" b="0" i="1" smtClean="0">
                            <a:latin typeface="Cambria Math"/>
                          </a:rPr>
                          <m:t>1−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168860"/>
                <a:ext cx="7056784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Θέση περιεχομένου 10"/>
              <p:cNvSpPr txBox="1">
                <a:spLocks/>
              </p:cNvSpPr>
              <p:nvPr/>
            </p:nvSpPr>
            <p:spPr>
              <a:xfrm>
                <a:off x="1124890" y="3501008"/>
                <a:ext cx="5967389" cy="96470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𝑃𝐹𝑅</m:t>
                        </m:r>
                        <m:r>
                          <a:rPr lang="en-US" sz="2400" i="1">
                            <a:latin typeface="Cambria Math"/>
                          </a:rPr>
                          <m:t>= </m:t>
                        </m:r>
                      </m:sub>
                    </m:sSub>
                    <m:sSub>
                      <m:sSubPr>
                        <m:ctrlPr>
                          <a:rPr lang="el-GR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smtClean="0"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𝐴𝑜</m:t>
                        </m:r>
                      </m:sub>
                    </m:sSub>
                    <m:nary>
                      <m:naryPr>
                        <m:ctrlPr>
                          <a:rPr lang="el-GR" sz="2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𝑘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𝐴𝑜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/>
                              </a:rPr>
                              <m:t>(1−</m:t>
                            </m:r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  <m:r>
                              <a:rPr lang="el-GR" sz="2800" i="1">
                                <a:latin typeface="Cambria Math"/>
                              </a:rPr>
                              <m:t>)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2800" dirty="0" smtClean="0"/>
                  <a:t>=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sz="28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𝑘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ln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⁡(1−</m:t>
                        </m:r>
                        <m:r>
                          <a:rPr lang="el-GR" sz="2800" b="0" i="1" smtClean="0">
                            <a:latin typeface="Cambria Math"/>
                          </a:rPr>
                          <m:t>𝜒</m:t>
                        </m:r>
                        <m:r>
                          <a:rPr lang="el-GR" sz="2800" b="0" i="1" smtClean="0"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5" name="Θέση περιεχομένου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890" y="3501008"/>
                <a:ext cx="5967389" cy="9647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683568" y="5373216"/>
                <a:ext cx="7056784" cy="1224136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𝐶𝑆𝑇𝑅</m:t>
                        </m:r>
                      </m:sub>
                    </m:sSub>
                    <m:r>
                      <a:rPr lang="en-US" sz="3200" b="0" i="0" smtClean="0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𝑃𝐹𝑅</m:t>
                        </m:r>
                      </m:sub>
                    </m:sSub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− </m:t>
                        </m:r>
                        <m:d>
                          <m:d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1−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ln</m:t>
                        </m:r>
                        <m:r>
                          <a:rPr lang="en-US" sz="3200" b="0" i="1" smtClean="0">
                            <a:latin typeface="Cambria Math"/>
                          </a:rPr>
                          <m:t>⁡(1−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373216"/>
                <a:ext cx="7056784" cy="12241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2922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0"/>
            <a:ext cx="7067128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Περίπτωση </a:t>
            </a:r>
            <a:r>
              <a:rPr lang="en-US" dirty="0" smtClean="0"/>
              <a:t>3</a:t>
            </a:r>
            <a:r>
              <a:rPr lang="el-GR" dirty="0" smtClean="0"/>
              <a:t>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n-US" dirty="0"/>
              <a:t> </a:t>
            </a:r>
            <a:r>
              <a:rPr lang="el-GR" dirty="0" smtClean="0"/>
              <a:t>Για </a:t>
            </a:r>
            <a:r>
              <a:rPr lang="el-GR" b="1" dirty="0" smtClean="0"/>
              <a:t>δευτέρας τάξης </a:t>
            </a:r>
            <a:r>
              <a:rPr lang="el-GR" dirty="0" smtClean="0"/>
              <a:t>αντίδραση δηλαδή </a:t>
            </a:r>
            <a:r>
              <a:rPr lang="en-US" dirty="0" smtClean="0"/>
              <a:t>n=</a:t>
            </a:r>
            <a:r>
              <a:rPr lang="el-GR" dirty="0" smtClean="0"/>
              <a:t>2</a:t>
            </a:r>
            <a:r>
              <a:rPr lang="en-US" dirty="0" smtClean="0"/>
              <a:t>, R=k</a:t>
            </a:r>
            <a:r>
              <a:rPr lang="el-GR" dirty="0"/>
              <a:t>∙</a:t>
            </a:r>
            <a:r>
              <a:rPr lang="en-US" dirty="0" smtClean="0"/>
              <a:t>C</a:t>
            </a:r>
            <a:r>
              <a:rPr lang="en-US" baseline="-25000" dirty="0" smtClean="0"/>
              <a:t>A</a:t>
            </a:r>
            <a:r>
              <a:rPr lang="el-GR" baseline="30000" dirty="0" smtClean="0"/>
              <a:t>2</a:t>
            </a:r>
            <a:r>
              <a:rPr lang="en-US" dirty="0" smtClean="0"/>
              <a:t>= </a:t>
            </a:r>
            <a:r>
              <a:rPr lang="en-US" dirty="0" err="1" smtClean="0"/>
              <a:t>k∙C</a:t>
            </a:r>
            <a:r>
              <a:rPr lang="en-US" baseline="-25000" dirty="0" err="1" smtClean="0"/>
              <a:t>Ao</a:t>
            </a:r>
            <a:r>
              <a:rPr lang="el-GR" baseline="30000" dirty="0" smtClean="0"/>
              <a:t>2</a:t>
            </a:r>
            <a:r>
              <a:rPr lang="en-US" dirty="0" smtClean="0"/>
              <a:t>∙(1-x)</a:t>
            </a:r>
            <a:r>
              <a:rPr lang="el-GR" baseline="30000" dirty="0" smtClean="0"/>
              <a:t>2</a:t>
            </a:r>
            <a:r>
              <a:rPr lang="en-US" dirty="0" smtClean="0"/>
              <a:t>, </a:t>
            </a:r>
            <a:r>
              <a:rPr lang="el-GR" dirty="0" smtClean="0"/>
              <a:t>οπότε οι εξισώσεις γίνονται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Οπότε ο λόγος των χρόνων είναι</a:t>
            </a:r>
          </a:p>
          <a:p>
            <a:pPr marL="0" indent="0">
              <a:buNone/>
            </a:pP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115616" y="2168860"/>
                <a:ext cx="7056784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𝐶𝑆𝑇𝑅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  <m:nary>
                          <m:nary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sup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</m:e>
                        </m:nary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𝐶𝐴𝑜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𝑘</m:t>
                        </m:r>
                        <m:r>
                          <a:rPr lang="el-GR" sz="3200" b="0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</m:den>
                    </m:f>
                    <m:r>
                      <a:rPr lang="en-US" sz="3200" b="0" i="1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l-GR" sz="3200" b="0" i="1" smtClean="0">
                                <a:latin typeface="Cambria Math"/>
                              </a:rPr>
                              <m:t>(1−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𝜒</m:t>
                            </m:r>
                            <m:r>
                              <a:rPr lang="el-GR" sz="32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l-GR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168860"/>
                <a:ext cx="7056784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Θέση περιεχομένου 10"/>
              <p:cNvSpPr txBox="1">
                <a:spLocks/>
              </p:cNvSpPr>
              <p:nvPr/>
            </p:nvSpPr>
            <p:spPr>
              <a:xfrm>
                <a:off x="323528" y="3501008"/>
                <a:ext cx="8640960" cy="96470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l-GR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𝑃𝐹𝑅</m:t>
                        </m:r>
                        <m:r>
                          <a:rPr lang="en-US" sz="2400" i="1">
                            <a:latin typeface="Cambria Math"/>
                          </a:rPr>
                          <m:t>= </m:t>
                        </m:r>
                      </m:sub>
                    </m:sSub>
                    <m:sSub>
                      <m:sSubPr>
                        <m:ctrlPr>
                          <a:rPr lang="el-GR" sz="24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 smtClean="0">
                            <a:latin typeface="Cambria Math"/>
                          </a:rPr>
                          <m:t>C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𝐴𝑜</m:t>
                        </m:r>
                      </m:sub>
                    </m:sSub>
                    <m:nary>
                      <m:naryPr>
                        <m:ctrlPr>
                          <a:rPr lang="el-GR" sz="24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sup>
                      <m:e>
                        <m:f>
                          <m:f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𝑘</m:t>
                            </m:r>
                            <m:r>
                              <a:rPr lang="en-US" sz="2800" i="1" smtClean="0">
                                <a:latin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𝐶𝐴𝑜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(1−</m:t>
                                </m:r>
                                <m:r>
                                  <a:rPr lang="el-GR" sz="2800" b="0" i="1" smtClean="0">
                                    <a:latin typeface="Cambria Math"/>
                                  </a:rPr>
                                  <m:t>𝜒</m:t>
                                </m:r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l-GR" sz="28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r>
                  <a:rPr lang="en-US" sz="2800" dirty="0" smtClean="0"/>
                  <a:t>=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l-GR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l-GR" sz="28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𝑘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/>
                              </a:rPr>
                              <m:t>C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</m:den>
                    </m:f>
                    <m:r>
                      <a:rPr lang="el-GR" sz="2800" b="0" i="1" smtClean="0">
                        <a:latin typeface="Cambria Math"/>
                      </a:rPr>
                      <m:t> </m:t>
                    </m:r>
                    <m:sSubSup>
                      <m:sSubSupPr>
                        <m:ctrlPr>
                          <a:rPr lang="el-GR" sz="2800" b="0" i="1" smtClean="0">
                            <a:latin typeface="Cambria Math"/>
                          </a:rPr>
                        </m:ctrlPr>
                      </m:sSub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l-GR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l-GR" sz="28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l-GR" sz="28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l-GR" sz="2800" b="0" i="1" smtClean="0">
                                    <a:latin typeface="Cambria Math"/>
                                  </a:rPr>
                                  <m:t>1−</m:t>
                                </m:r>
                                <m:r>
                                  <a:rPr lang="el-GR" sz="2800" b="0" i="1" smtClean="0">
                                    <a:latin typeface="Cambria Math"/>
                                  </a:rPr>
                                  <m:t>𝜒</m:t>
                                </m:r>
                              </m:den>
                            </m:f>
                          </m:e>
                        </m:d>
                      </m:e>
                      <m:sub>
                        <m:r>
                          <a:rPr lang="el-GR" sz="2800" b="0" i="1" smtClean="0">
                            <a:latin typeface="Cambria Math"/>
                          </a:rPr>
                          <m:t>0</m:t>
                        </m:r>
                      </m:sub>
                      <m:sup/>
                    </m:sSubSup>
                    <m:r>
                      <a:rPr lang="el-GR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𝑘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</m:den>
                    </m:f>
                    <m:r>
                      <a:rPr lang="el-GR" sz="2800" b="0" i="1" smtClean="0">
                        <a:latin typeface="Cambria Math"/>
                      </a:rPr>
                      <m:t> (</m:t>
                    </m:r>
                    <m:f>
                      <m:fPr>
                        <m:ctrlPr>
                          <a:rPr lang="el-GR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1−</m:t>
                        </m:r>
                        <m:r>
                          <a:rPr lang="el-GR" sz="2800" b="0" i="1" smtClean="0">
                            <a:latin typeface="Cambria Math"/>
                          </a:rPr>
                          <m:t>𝜒</m:t>
                        </m:r>
                      </m:den>
                    </m:f>
                    <m:r>
                      <a:rPr lang="el-GR" sz="2800" b="0" i="1" smtClean="0">
                        <a:latin typeface="Cambria Math"/>
                      </a:rPr>
                      <m:t>−1)</m:t>
                    </m:r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5" name="Θέση περιεχομένου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501008"/>
                <a:ext cx="8640960" cy="9647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683568" y="5157192"/>
                <a:ext cx="7056784" cy="1224136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𝐶𝑆𝑇𝑅</m:t>
                        </m:r>
                      </m:sub>
                    </m:sSub>
                    <m:r>
                      <a:rPr lang="en-US" sz="3200" b="0" i="0" smtClean="0">
                        <a:latin typeface="Cambria Math"/>
                      </a:rPr>
                      <m:t>/</m:t>
                    </m:r>
                    <m:sSub>
                      <m:sSub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𝑃𝐹𝑅</m:t>
                        </m:r>
                      </m:sub>
                    </m:sSub>
                  </m:oMath>
                </a14:m>
                <a:r>
                  <a:rPr lang="en-US" sz="32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1−</m:t>
                        </m:r>
                        <m:r>
                          <a:rPr lang="el-GR" sz="3200" b="0" i="1" smtClean="0">
                            <a:latin typeface="Cambria Math"/>
                          </a:rPr>
                          <m:t>𝜒</m:t>
                        </m:r>
                      </m:den>
                    </m:f>
                  </m:oMath>
                </a14:m>
                <a:endParaRPr lang="el-GR" sz="3200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157192"/>
                <a:ext cx="7056784" cy="12241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0285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Διάγραμμα (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CSTR</a:t>
            </a:r>
            <a:r>
              <a:rPr lang="el-GR" sz="3200" dirty="0" smtClean="0"/>
              <a:t>/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PFR</a:t>
            </a:r>
            <a:r>
              <a:rPr lang="el-GR" sz="3200" dirty="0" smtClean="0"/>
              <a:t>) =(χ)</a:t>
            </a:r>
            <a:endParaRPr lang="el-GR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8068" y="1642463"/>
            <a:ext cx="4485714" cy="3114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κειμένου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 </a:t>
            </a:r>
            <a:r>
              <a:rPr lang="el-GR" sz="2400" dirty="0" smtClean="0"/>
              <a:t>λόγος </a:t>
            </a:r>
            <a:r>
              <a:rPr lang="en-US" sz="2400" dirty="0" err="1"/>
              <a:t>t</a:t>
            </a:r>
            <a:r>
              <a:rPr lang="en-US" sz="2400" baseline="-25000" dirty="0" err="1"/>
              <a:t>CSTR</a:t>
            </a:r>
            <a:r>
              <a:rPr lang="el-GR" sz="2400" dirty="0"/>
              <a:t>/</a:t>
            </a:r>
            <a:r>
              <a:rPr lang="en-US" sz="2400" dirty="0" err="1"/>
              <a:t>t</a:t>
            </a:r>
            <a:r>
              <a:rPr lang="en-US" sz="2400" baseline="-25000" dirty="0" err="1"/>
              <a:t>PFR</a:t>
            </a:r>
            <a:r>
              <a:rPr lang="en-US" sz="2400" baseline="-25000" dirty="0"/>
              <a:t> </a:t>
            </a:r>
            <a:r>
              <a:rPr lang="el-GR" sz="2400" dirty="0" smtClean="0"/>
              <a:t>= 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CSTR</a:t>
            </a:r>
            <a:r>
              <a:rPr lang="el-GR" sz="2400" dirty="0" smtClean="0"/>
              <a:t>/</a:t>
            </a:r>
            <a:r>
              <a:rPr lang="en-US" sz="2400" dirty="0" smtClean="0"/>
              <a:t>V</a:t>
            </a:r>
            <a:r>
              <a:rPr lang="en-US" sz="2400" baseline="-25000" dirty="0" smtClean="0"/>
              <a:t>PFR</a:t>
            </a:r>
            <a:r>
              <a:rPr lang="el-GR" sz="2400" dirty="0" smtClean="0"/>
              <a:t>  αυξάνεται με την αύξηση του χ και με την αύξηση του βαθμού της αντίδρασης  </a:t>
            </a:r>
            <a:r>
              <a:rPr lang="en-US" sz="2400" dirty="0" smtClean="0"/>
              <a:t>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58379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Αυλωτοί Αντιδραστήρες </a:t>
            </a:r>
            <a:br>
              <a:rPr lang="el-GR" b="1" dirty="0" smtClean="0"/>
            </a:br>
            <a:r>
              <a:rPr lang="el-GR" b="1" dirty="0" err="1" smtClean="0"/>
              <a:t>εμβολικής</a:t>
            </a:r>
            <a:r>
              <a:rPr lang="el-GR" b="1" dirty="0" smtClean="0"/>
              <a:t> ροής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692696"/>
            <a:ext cx="86868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b="1" dirty="0" smtClean="0"/>
          </a:p>
          <a:p>
            <a:pPr marL="0" indent="0" algn="just">
              <a:buNone/>
            </a:pPr>
            <a:r>
              <a:rPr lang="el-GR" dirty="0" smtClean="0"/>
              <a:t>Στους</a:t>
            </a:r>
            <a:r>
              <a:rPr lang="el-GR" b="1" dirty="0" smtClean="0"/>
              <a:t> ιδανικούς </a:t>
            </a:r>
            <a:r>
              <a:rPr lang="el-GR" dirty="0" smtClean="0"/>
              <a:t>αυλωτούς αντιδραστήρες </a:t>
            </a:r>
            <a:r>
              <a:rPr lang="el-GR" dirty="0" err="1" smtClean="0"/>
              <a:t>εμβολικής</a:t>
            </a:r>
            <a:r>
              <a:rPr lang="el-GR" dirty="0" smtClean="0"/>
              <a:t> ροής τα αντιδρώντα εισέρχονται συνεχώς από το ένα άκρο του κυλινδρικού </a:t>
            </a:r>
            <a:r>
              <a:rPr lang="el-GR" dirty="0" smtClean="0"/>
              <a:t>σωλήνα, </a:t>
            </a:r>
            <a:r>
              <a:rPr lang="el-GR" dirty="0" smtClean="0"/>
              <a:t>μέσα σε αυτόν μετατρέπονται κατά ορισμένο βαθμό χ (που μεταβάλλεται κατά μήκος του αντιδραστήρα) και τα </a:t>
            </a:r>
            <a:r>
              <a:rPr lang="el-GR" dirty="0" smtClean="0"/>
              <a:t>προϊόντα </a:t>
            </a:r>
            <a:r>
              <a:rPr lang="el-GR" dirty="0" smtClean="0"/>
              <a:t>εξέρχονται συνεχώς από το άλλο άκρο του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542295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el-GR" dirty="0" smtClean="0"/>
              <a:t>Αν λύσουμε τις εξισώσεις ως προς το χ για την αντίδραση πρώτης τάξης</a:t>
            </a:r>
            <a:r>
              <a:rPr lang="en-US" dirty="0" smtClean="0"/>
              <a:t>, </a:t>
            </a:r>
            <a:r>
              <a:rPr lang="el-GR" dirty="0" smtClean="0"/>
              <a:t>προκύπτουν οι ακόλουθες εξισώσεις</a:t>
            </a:r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115616" y="2780928"/>
                <a:ext cx="7056784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0" i="1" smtClean="0">
                              <a:latin typeface="Cambria Math"/>
                            </a:rPr>
                            <m:t>𝜒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/>
                            </a:rPr>
                            <m:t>𝐶𝑆𝑇𝑅</m:t>
                          </m:r>
                        </m:sub>
                      </m:sSub>
                      <m:r>
                        <a:rPr lang="en-US" sz="3200" b="0" i="1" smtClean="0">
                          <a:latin typeface="Cambria Math"/>
                        </a:rPr>
                        <m:t> </m:t>
                      </m:r>
                      <m:r>
                        <a:rPr lang="en-US" sz="32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𝑘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𝐶𝑆𝑇𝑅</m:t>
                              </m:r>
                            </m:sub>
                          </m:sSub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1+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/>
                                </a:rPr>
                                <m:t>𝐶𝑆𝑇𝑅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780928"/>
                <a:ext cx="7056784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Θέση περιεχομένου 10"/>
              <p:cNvSpPr txBox="1">
                <a:spLocks/>
              </p:cNvSpPr>
              <p:nvPr/>
            </p:nvSpPr>
            <p:spPr>
              <a:xfrm>
                <a:off x="1115616" y="4293096"/>
                <a:ext cx="6192688" cy="96470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lIns="91440" tIns="45720" rIns="91440" bIns="45720" rtlCol="0" anchor="ctr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b="0" i="1" smtClean="0">
                              <a:latin typeface="Cambria Math"/>
                            </a:rPr>
                            <m:t>𝜒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𝑃𝐹𝑅</m:t>
                          </m:r>
                          <m:r>
                            <a:rPr lang="en-US" i="1">
                              <a:latin typeface="Cambria Math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𝑃𝐹𝑅</m:t>
                                  </m:r>
                                </m:sub>
                              </m:sSub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" name="Θέση περιεχομένου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293096"/>
                <a:ext cx="6192688" cy="9647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9753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Διαγράμματα χ = </a:t>
            </a:r>
            <a:r>
              <a:rPr lang="en-US" dirty="0" smtClean="0"/>
              <a:t>f</a:t>
            </a:r>
            <a:r>
              <a:rPr lang="el-GR" dirty="0" smtClean="0"/>
              <a:t>(</a:t>
            </a:r>
            <a:r>
              <a:rPr lang="en-US" dirty="0" err="1" smtClean="0"/>
              <a:t>k∙t</a:t>
            </a:r>
            <a:r>
              <a:rPr lang="el-GR" dirty="0" smtClean="0"/>
              <a:t>)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095" y="2296515"/>
            <a:ext cx="5123809" cy="3133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127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ΣΥΣΤΟΙΧΙΑ ΑΝΑΔΕΥΟΜΕΝΩΝ ΔΟΧΕΙΩΝ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Για  να μειωθεί ο λόγος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CSTR</a:t>
            </a:r>
            <a:r>
              <a:rPr lang="en-US" dirty="0" smtClean="0"/>
              <a:t>/</a:t>
            </a:r>
            <a:r>
              <a:rPr lang="en-US" dirty="0" err="1" smtClean="0"/>
              <a:t>t</a:t>
            </a:r>
            <a:r>
              <a:rPr lang="en-US" baseline="-25000" dirty="0" err="1" smtClean="0"/>
              <a:t>PFR</a:t>
            </a:r>
            <a:r>
              <a:rPr lang="en-US" dirty="0" smtClean="0"/>
              <a:t> </a:t>
            </a:r>
            <a:r>
              <a:rPr lang="el-GR" dirty="0" smtClean="0"/>
              <a:t>εφαρμόζεται συστοιχία </a:t>
            </a:r>
            <a:r>
              <a:rPr lang="en-US" dirty="0" smtClean="0"/>
              <a:t>CSTR </a:t>
            </a:r>
            <a:r>
              <a:rPr lang="el-GR" dirty="0" smtClean="0"/>
              <a:t>αντιδραστήρων συνδεδεμένων σε σειρά, όπου το εξερχόμενο ρεύμα από το ένα δοχείο είναι το εισερχόμενο (τροφοδοσία) του επόμενου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l-GR" dirty="0" smtClean="0"/>
              <a:t>ν και στον κάθε πρώτο στη σειρά αντιδραστήρα η συγκέντρωση του συστατικού είναι ομοιόμορφη, από δοχείο σε δοχείο όμως ελαττώνεται (από τον πρώτο στον τελευταίο στη </a:t>
            </a:r>
            <a:r>
              <a:rPr lang="el-GR" dirty="0"/>
              <a:t>σειρά 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53557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7715200" cy="112474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ΣΥΣΤΟΙΧΙΑ ΑΝΑΔΕΥΟΜΕΝΩΝ ΔΟΧΕΙΩΝ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el-GR" dirty="0" smtClean="0"/>
              <a:t>Για κάθε δοχείο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l-GR" dirty="0" smtClean="0"/>
              <a:t>μιας συστοιχίας </a:t>
            </a:r>
            <a:r>
              <a:rPr lang="en-US" dirty="0" smtClean="0"/>
              <a:t>CSTR </a:t>
            </a:r>
            <a:r>
              <a:rPr lang="el-GR" dirty="0" smtClean="0"/>
              <a:t>θα ισχύουν οι γενικές εξισώσεις όπως είναι για την περίπτωση ενός </a:t>
            </a:r>
            <a:r>
              <a:rPr lang="en-US" dirty="0" smtClean="0"/>
              <a:t>CSTR </a:t>
            </a:r>
            <a:r>
              <a:rPr lang="el-GR" dirty="0" smtClean="0"/>
              <a:t>αντιδραστήρα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l-GR" dirty="0" smtClean="0"/>
              <a:t>Οπότε </a:t>
            </a:r>
            <a:endParaRPr lang="en-US" dirty="0" smtClean="0"/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1115616" y="2643928"/>
                <a:ext cx="2664296" cy="936104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l-GR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/>
                              </a:rPr>
                              <m:t>V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𝑅𝑖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</a:rPr>
                              <m:t>𝐴𝑜</m:t>
                            </m:r>
                          </m:sub>
                        </m:sSub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l-GR" sz="28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l-GR" sz="2800" i="1">
                                <a:latin typeface="Cambria Math"/>
                              </a:rPr>
                              <m:t>𝜒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𝑖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𝑅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el-GR" sz="2800" dirty="0"/>
                  <a:t> </a:t>
                </a:r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2643928"/>
                <a:ext cx="2664296" cy="93610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539552" y="3681028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𝑅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681028"/>
                <a:ext cx="5445790" cy="12241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899592" y="5517232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 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517232"/>
                <a:ext cx="5445790" cy="12241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2661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7715200" cy="1124744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ΣΥΣΤΟΙΧΙΑ ΑΝΑΔΕΥΟΜΕΝΩΝ ΔΟΧΕΙΩΝ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Η γραφική παράσταση της  </a:t>
            </a:r>
            <a:r>
              <a:rPr lang="en-US" dirty="0" smtClean="0"/>
              <a:t>R=f( C) </a:t>
            </a:r>
            <a:r>
              <a:rPr lang="el-GR" dirty="0" smtClean="0"/>
              <a:t>δίνει ευθεία γραμμή με κλίση ίση με (-1/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l-GR" dirty="0" smtClean="0"/>
              <a:t> ) ή </a:t>
            </a:r>
            <a:r>
              <a:rPr lang="en-US" dirty="0"/>
              <a:t> </a:t>
            </a:r>
            <a:r>
              <a:rPr lang="el-GR" dirty="0" smtClean="0"/>
              <a:t>(-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o</a:t>
            </a:r>
            <a:r>
              <a:rPr lang="el-GR" dirty="0" smtClean="0"/>
              <a:t>/</a:t>
            </a:r>
            <a:r>
              <a:rPr lang="en-US" dirty="0" err="1" smtClean="0"/>
              <a:t>V</a:t>
            </a:r>
            <a:r>
              <a:rPr lang="en-US" baseline="-25000" dirty="0" err="1" smtClean="0"/>
              <a:t>Ri</a:t>
            </a:r>
            <a:r>
              <a:rPr lang="el-GR" dirty="0" smtClean="0"/>
              <a:t> ), η οποία τέμνει τον άξονα των στο σημείο που αντιστοιχεί η συγκέντρωση </a:t>
            </a:r>
            <a:r>
              <a:rPr lang="en-US" dirty="0" smtClean="0"/>
              <a:t>C</a:t>
            </a:r>
            <a:r>
              <a:rPr lang="en-US" baseline="-25000" dirty="0" smtClean="0"/>
              <a:t>i-1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Όταν έχουμε μία συστοιχία που αποτελείται από δοχεία, τα βήματα που θα πρέπει να ακολουθήσουμε (όταν μας ενδιαφέρει η συγκέντρωση των εξερχόμενων ρευμάτων από κάθε δοχείο) είναι τα εξής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1373204" y="2924944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 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3204" y="2924944"/>
                <a:ext cx="5445790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2514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ΣΥΣΤΟΙΧΙΑ ΑΝΑΔΕΥΟΜΕΝΩΝ ΔΟΧΕΙΩΝ</a:t>
            </a:r>
            <a:endParaRPr lang="el-G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276872"/>
            <a:ext cx="8638666" cy="2548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3327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512" y="0"/>
            <a:ext cx="7560840" cy="836712"/>
          </a:xfrm>
        </p:spPr>
        <p:txBody>
          <a:bodyPr/>
          <a:lstStyle/>
          <a:p>
            <a:r>
              <a:rPr lang="el-GR" dirty="0" smtClean="0"/>
              <a:t>ΒΗΜΑΤΑ ΠΟΥ ΑΚΟΛΟΥΘΟΥΝΤΑΙ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692696"/>
            <a:ext cx="8579296" cy="5433467"/>
          </a:xfrm>
        </p:spPr>
        <p:txBody>
          <a:bodyPr/>
          <a:lstStyle/>
          <a:p>
            <a:r>
              <a:rPr lang="en-US" dirty="0" smtClean="0"/>
              <a:t>K</a:t>
            </a:r>
            <a:r>
              <a:rPr lang="el-GR" dirty="0" err="1" smtClean="0"/>
              <a:t>ατασκευή</a:t>
            </a:r>
            <a:r>
              <a:rPr lang="el-GR" dirty="0" smtClean="0"/>
              <a:t> της κινητικής γραμμής </a:t>
            </a:r>
            <a:r>
              <a:rPr lang="en-US" dirty="0" smtClean="0"/>
              <a:t>R=f(C)</a:t>
            </a:r>
            <a:endParaRPr lang="el-GR" dirty="0" smtClean="0"/>
          </a:p>
          <a:p>
            <a:r>
              <a:rPr lang="el-GR" dirty="0" smtClean="0"/>
              <a:t>Κατασκευή της γραμμής λειτουργίας </a:t>
            </a:r>
            <a:r>
              <a:rPr lang="en-US" dirty="0" smtClean="0"/>
              <a:t>R</a:t>
            </a:r>
            <a:r>
              <a:rPr lang="en-US" baseline="-25000" dirty="0" smtClean="0"/>
              <a:t>1</a:t>
            </a:r>
            <a:r>
              <a:rPr lang="en-US" dirty="0" smtClean="0"/>
              <a:t>=(-1/t</a:t>
            </a:r>
            <a:r>
              <a:rPr lang="en-US" baseline="-25000" dirty="0" smtClean="0"/>
              <a:t>1</a:t>
            </a:r>
            <a:r>
              <a:rPr lang="en-US" dirty="0" smtClean="0"/>
              <a:t>)(C</a:t>
            </a:r>
            <a:r>
              <a:rPr lang="en-US" baseline="-25000" dirty="0" smtClean="0"/>
              <a:t>1</a:t>
            </a:r>
            <a:r>
              <a:rPr lang="en-US" dirty="0" smtClean="0"/>
              <a:t>-C</a:t>
            </a:r>
            <a:r>
              <a:rPr lang="en-US" baseline="-25000" dirty="0" smtClean="0"/>
              <a:t>o</a:t>
            </a:r>
            <a:r>
              <a:rPr lang="en-US" dirty="0" smtClean="0"/>
              <a:t>)</a:t>
            </a:r>
            <a:r>
              <a:rPr lang="el-GR" dirty="0" smtClean="0"/>
              <a:t>ξεκινώντας από το σημείο Κ (</a:t>
            </a:r>
            <a:r>
              <a:rPr lang="en-US" dirty="0" smtClean="0"/>
              <a:t>C</a:t>
            </a:r>
            <a:r>
              <a:rPr lang="el-GR" dirty="0" smtClean="0"/>
              <a:t>=</a:t>
            </a:r>
            <a:r>
              <a:rPr lang="en-US" dirty="0" smtClean="0"/>
              <a:t>Co</a:t>
            </a:r>
            <a:r>
              <a:rPr lang="el-GR" dirty="0" smtClean="0"/>
              <a:t>) με κλίση (-1/</a:t>
            </a: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l-GR" dirty="0" smtClean="0"/>
              <a:t>). Το σημείο τομής </a:t>
            </a:r>
            <a:r>
              <a:rPr lang="en-US" dirty="0" smtClean="0"/>
              <a:t>L </a:t>
            </a:r>
            <a:r>
              <a:rPr lang="el-GR" dirty="0" smtClean="0"/>
              <a:t>δίνει την σύσταση του εξερχόμενου ρεύματος από το πρώτο δοχείο και είναι ίσο με την σύσταση μέσα στο δοχείο (</a:t>
            </a:r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l-GR" dirty="0" smtClean="0"/>
              <a:t>) (σημείο Μ)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149080"/>
            <a:ext cx="5048250" cy="270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89964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7427168" cy="764704"/>
          </a:xfrm>
        </p:spPr>
        <p:txBody>
          <a:bodyPr>
            <a:normAutofit/>
          </a:bodyPr>
          <a:lstStyle/>
          <a:p>
            <a:r>
              <a:rPr lang="el-GR" dirty="0" smtClean="0"/>
              <a:t>ΒΗΜΑΤΑ ΠΟΥ ΑΚΟΛΟΥΘΟΥΝΤΑΙ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l-GR" dirty="0" smtClean="0"/>
              <a:t>Κατασκευή της γραμμής λειτουργίας </a:t>
            </a:r>
            <a:r>
              <a:rPr lang="en-US" dirty="0" smtClean="0"/>
              <a:t>R</a:t>
            </a:r>
            <a:r>
              <a:rPr lang="el-GR" baseline="-25000" dirty="0" smtClean="0"/>
              <a:t>2</a:t>
            </a:r>
            <a:r>
              <a:rPr lang="en-US" dirty="0" smtClean="0"/>
              <a:t>=(-1/t</a:t>
            </a:r>
            <a:r>
              <a:rPr lang="el-GR" baseline="-25000" dirty="0" smtClean="0"/>
              <a:t>2</a:t>
            </a:r>
            <a:r>
              <a:rPr lang="en-US" dirty="0" smtClean="0"/>
              <a:t>)(C</a:t>
            </a:r>
            <a:r>
              <a:rPr lang="el-GR" baseline="-25000" dirty="0" smtClean="0"/>
              <a:t>2</a:t>
            </a:r>
            <a:r>
              <a:rPr lang="en-US" dirty="0" smtClean="0"/>
              <a:t>-C</a:t>
            </a:r>
            <a:r>
              <a:rPr lang="el-GR" baseline="-25000" dirty="0" smtClean="0"/>
              <a:t>1</a:t>
            </a:r>
            <a:r>
              <a:rPr lang="en-US" dirty="0" smtClean="0"/>
              <a:t>)</a:t>
            </a:r>
            <a:r>
              <a:rPr lang="el-GR" dirty="0" smtClean="0"/>
              <a:t>ξεκινώντας από το σημείο Μ (</a:t>
            </a:r>
            <a:r>
              <a:rPr lang="en-US" dirty="0" smtClean="0"/>
              <a:t>C</a:t>
            </a:r>
            <a:r>
              <a:rPr lang="el-GR" dirty="0" smtClean="0"/>
              <a:t>=</a:t>
            </a:r>
            <a:r>
              <a:rPr lang="en-US" dirty="0" smtClean="0"/>
              <a:t>C</a:t>
            </a:r>
            <a:r>
              <a:rPr lang="el-GR" baseline="-25000" dirty="0" smtClean="0"/>
              <a:t>1</a:t>
            </a:r>
            <a:r>
              <a:rPr lang="el-GR" dirty="0" smtClean="0"/>
              <a:t>) με κλίση (-1/</a:t>
            </a:r>
            <a:r>
              <a:rPr lang="en-US" dirty="0" smtClean="0"/>
              <a:t>t</a:t>
            </a:r>
            <a:r>
              <a:rPr lang="el-GR" baseline="-25000" dirty="0" smtClean="0"/>
              <a:t>2</a:t>
            </a:r>
            <a:r>
              <a:rPr lang="el-GR" dirty="0" smtClean="0"/>
              <a:t>). Το σημείο τομής Ν</a:t>
            </a:r>
            <a:r>
              <a:rPr lang="en-US" dirty="0" smtClean="0"/>
              <a:t> </a:t>
            </a:r>
            <a:r>
              <a:rPr lang="el-GR" dirty="0" smtClean="0"/>
              <a:t>δίνει την σύσταση του εξερχόμενου ρεύματος από το δεύτερο δοχείο και είναι ίσο με την σύσταση μέσα στο δοχείο (</a:t>
            </a:r>
            <a:r>
              <a:rPr lang="en-US" dirty="0" smtClean="0"/>
              <a:t>C</a:t>
            </a:r>
            <a:r>
              <a:rPr lang="el-GR" baseline="-25000" dirty="0" smtClean="0"/>
              <a:t>2</a:t>
            </a:r>
            <a:r>
              <a:rPr lang="el-GR" dirty="0" smtClean="0"/>
              <a:t>)</a:t>
            </a:r>
            <a:endParaRPr lang="en-US" dirty="0" smtClean="0"/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645024"/>
            <a:ext cx="5048250" cy="3212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306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γραφική παράσταση μπορεί να χρησιμοποιηθεί και για αντίστροφους υπολογισμούς δηλαδή του όγκου του αντιδραστήρα (ή των αντιδραστήρων) αν είναι γνωστές οι τελικές ή οι ενδιάμεσες συγκεντρώσεις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91830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6779096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ΑΣΚΗΣΗ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el-GR" dirty="0" smtClean="0"/>
              <a:t>Για μια αντίδραση δευτέρας τάξεως που γίνεται σε υγρή φάση και υπό ισόθερμες συνθήκες (Τ=25</a:t>
            </a:r>
            <a:r>
              <a:rPr lang="en-US" dirty="0" smtClean="0"/>
              <a:t> 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l-GR" dirty="0" smtClean="0"/>
              <a:t>), δίνεται η ταχύτητα και η σταθερά ταχύτητας </a:t>
            </a:r>
            <a:r>
              <a:rPr lang="en-US" dirty="0" smtClean="0"/>
              <a:t>k</a:t>
            </a:r>
            <a:r>
              <a:rPr lang="el-GR" dirty="0" smtClean="0"/>
              <a:t>=9,92 </a:t>
            </a:r>
            <a:r>
              <a:rPr lang="en-US" dirty="0" smtClean="0"/>
              <a:t>m</a:t>
            </a:r>
            <a:r>
              <a:rPr lang="en-US" baseline="30000" dirty="0" smtClean="0"/>
              <a:t>3</a:t>
            </a:r>
            <a:r>
              <a:rPr lang="en-US" dirty="0" smtClean="0"/>
              <a:t>/ </a:t>
            </a:r>
            <a:r>
              <a:rPr lang="en-US" dirty="0" err="1" smtClean="0"/>
              <a:t>kmol</a:t>
            </a:r>
            <a:r>
              <a:rPr lang="en-US" dirty="0" smtClean="0"/>
              <a:t> </a:t>
            </a:r>
            <a:r>
              <a:rPr lang="en-US" baseline="30000" dirty="0" smtClean="0"/>
              <a:t>. </a:t>
            </a:r>
            <a:r>
              <a:rPr lang="en-US" dirty="0" smtClean="0"/>
              <a:t>sec</a:t>
            </a:r>
            <a:endParaRPr lang="el-GR" dirty="0" smtClean="0"/>
          </a:p>
          <a:p>
            <a:r>
              <a:rPr lang="el-GR" dirty="0" smtClean="0"/>
              <a:t>Να υπολογιστεί ο απαιτούμενος συνολικός όγκος των αντιδραστήρων αν η συστοιχία αποτελείται από 1) ένα δοχείο, 2) δυο </a:t>
            </a:r>
            <a:r>
              <a:rPr lang="el-GR" dirty="0" err="1" smtClean="0"/>
              <a:t>ισόογκα</a:t>
            </a:r>
            <a:r>
              <a:rPr lang="el-GR" dirty="0" smtClean="0"/>
              <a:t> δοχεία και 3) τρία </a:t>
            </a:r>
            <a:r>
              <a:rPr lang="el-GR" dirty="0" err="1" smtClean="0"/>
              <a:t>ισόογκα</a:t>
            </a:r>
            <a:r>
              <a:rPr lang="el-GR" dirty="0" smtClean="0"/>
              <a:t> δοχεία</a:t>
            </a:r>
            <a:endParaRPr lang="en-US" dirty="0" smtClean="0"/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Ao</a:t>
            </a:r>
            <a:r>
              <a:rPr lang="en-US" dirty="0" smtClean="0"/>
              <a:t> = 0,08 </a:t>
            </a:r>
            <a:r>
              <a:rPr lang="en-US" dirty="0" err="1" smtClean="0"/>
              <a:t>kmol</a:t>
            </a:r>
            <a:r>
              <a:rPr lang="en-US" dirty="0" smtClean="0"/>
              <a:t>/m</a:t>
            </a:r>
            <a:r>
              <a:rPr lang="en-US" baseline="30000" dirty="0" smtClean="0"/>
              <a:t>3</a:t>
            </a:r>
            <a:r>
              <a:rPr lang="en-US" dirty="0" smtClean="0"/>
              <a:t>,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o</a:t>
            </a:r>
            <a:r>
              <a:rPr lang="en-US" dirty="0" smtClean="0"/>
              <a:t> = 0,278 m</a:t>
            </a:r>
            <a:r>
              <a:rPr lang="en-US" baseline="30000" dirty="0" smtClean="0"/>
              <a:t>3</a:t>
            </a:r>
            <a:r>
              <a:rPr lang="en-US" dirty="0" smtClean="0"/>
              <a:t>/sec, x=0,875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99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Αυλωτοί Αντιδραστήρες </a:t>
            </a:r>
            <a:br>
              <a:rPr lang="el-GR" b="1" dirty="0" smtClean="0"/>
            </a:br>
            <a:r>
              <a:rPr lang="el-GR" b="1" dirty="0" err="1" smtClean="0"/>
              <a:t>εμβολικής</a:t>
            </a:r>
            <a:r>
              <a:rPr lang="el-GR" b="1" dirty="0" smtClean="0"/>
              <a:t> ροής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692696"/>
            <a:ext cx="8686800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b="1" dirty="0" smtClean="0"/>
          </a:p>
          <a:p>
            <a:pPr marL="0" indent="0" algn="just">
              <a:buNone/>
            </a:pPr>
            <a:r>
              <a:rPr lang="el-GR" dirty="0" smtClean="0"/>
              <a:t>Στους</a:t>
            </a:r>
            <a:r>
              <a:rPr lang="el-GR" b="1" dirty="0" smtClean="0"/>
              <a:t> ιδανικούς </a:t>
            </a:r>
            <a:r>
              <a:rPr lang="el-GR" dirty="0" smtClean="0"/>
              <a:t>αυλωτούς αντιδραστήρες  θεωρείται ότι κατά την ροή των ρευστών δια μέσου του αντιδραστήρα, </a:t>
            </a:r>
          </a:p>
          <a:p>
            <a:pPr marL="0" indent="0" algn="just">
              <a:buNone/>
            </a:pPr>
            <a:r>
              <a:rPr lang="el-GR" dirty="0" smtClean="0"/>
              <a:t>ένας στοιχειώδης όγκος του ρευστού Δ</a:t>
            </a:r>
            <a:r>
              <a:rPr lang="en-US" dirty="0" smtClean="0"/>
              <a:t>V</a:t>
            </a:r>
            <a:r>
              <a:rPr lang="en-US" baseline="-25000" dirty="0" smtClean="0"/>
              <a:t>R</a:t>
            </a:r>
            <a:r>
              <a:rPr lang="el-GR" dirty="0" smtClean="0"/>
              <a:t> =</a:t>
            </a:r>
            <a:r>
              <a:rPr lang="en-US" dirty="0" smtClean="0"/>
              <a:t> </a:t>
            </a:r>
            <a:r>
              <a:rPr lang="el-GR" dirty="0" smtClean="0"/>
              <a:t>π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∙</a:t>
            </a:r>
            <a:r>
              <a:rPr lang="el-GR" dirty="0" smtClean="0"/>
              <a:t>Δ</a:t>
            </a:r>
            <a:r>
              <a:rPr lang="en-US" dirty="0" smtClean="0"/>
              <a:t>l</a:t>
            </a:r>
            <a:r>
              <a:rPr lang="el-GR" dirty="0" smtClean="0"/>
              <a:t> κινείται με την </a:t>
            </a:r>
            <a:r>
              <a:rPr lang="el-GR" b="1" dirty="0" smtClean="0"/>
              <a:t>μορφή εμβόλου </a:t>
            </a:r>
          </a:p>
          <a:p>
            <a:pPr marL="0" indent="0" algn="just">
              <a:buNone/>
            </a:pPr>
            <a:r>
              <a:rPr lang="el-GR" dirty="0" smtClean="0"/>
              <a:t>χωρίς να έχουμε αξονική ή ακτινική ανάμιξη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2593596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Αφού χ=0,875, τότε </a:t>
            </a:r>
            <a:r>
              <a:rPr lang="en-US" dirty="0" smtClean="0"/>
              <a:t>C</a:t>
            </a:r>
            <a:r>
              <a:rPr lang="en-US" baseline="-25000" dirty="0" smtClean="0"/>
              <a:t>A</a:t>
            </a:r>
            <a:r>
              <a:rPr lang="el-GR" dirty="0" smtClean="0"/>
              <a:t>=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Ao</a:t>
            </a:r>
            <a:r>
              <a:rPr lang="en-US" dirty="0" smtClean="0"/>
              <a:t>∙</a:t>
            </a:r>
            <a:r>
              <a:rPr lang="el-GR" dirty="0" smtClean="0"/>
              <a:t>(1-χ)= </a:t>
            </a:r>
            <a:r>
              <a:rPr lang="en-US" dirty="0" smtClean="0"/>
              <a:t>0,08 (1-0,875)= 0,01 </a:t>
            </a:r>
            <a:r>
              <a:rPr lang="en-US" dirty="0" err="1" smtClean="0"/>
              <a:t>kmol</a:t>
            </a:r>
            <a:r>
              <a:rPr lang="en-US" dirty="0" smtClean="0"/>
              <a:t>/m</a:t>
            </a:r>
            <a:r>
              <a:rPr lang="en-US" baseline="30000" dirty="0" smtClean="0"/>
              <a:t>3</a:t>
            </a:r>
          </a:p>
          <a:p>
            <a:pPr marL="0" indent="0">
              <a:buNone/>
            </a:pPr>
            <a:r>
              <a:rPr lang="el-GR" b="1" dirty="0" smtClean="0"/>
              <a:t>Περίπτωση </a:t>
            </a:r>
            <a:r>
              <a:rPr lang="en-US" b="1" dirty="0" smtClean="0"/>
              <a:t>(1):</a:t>
            </a:r>
            <a:r>
              <a:rPr lang="el-GR" dirty="0" smtClean="0"/>
              <a:t> Από τον τύπο </a:t>
            </a:r>
            <a:r>
              <a:rPr lang="en-US" dirty="0" smtClean="0"/>
              <a:t> </a:t>
            </a:r>
            <a:r>
              <a:rPr lang="el-GR" dirty="0" smtClean="0"/>
              <a:t>προκύπτει </a:t>
            </a:r>
            <a:r>
              <a:rPr lang="en-US" dirty="0" smtClean="0"/>
              <a:t>R=</a:t>
            </a:r>
            <a:r>
              <a:rPr lang="en-US" dirty="0" err="1" smtClean="0"/>
              <a:t>k∙C</a:t>
            </a:r>
            <a:r>
              <a:rPr lang="en-US" baseline="-25000" dirty="0" err="1" smtClean="0"/>
              <a:t>A</a:t>
            </a:r>
            <a:r>
              <a:rPr lang="en-US" dirty="0" smtClean="0"/>
              <a:t>=9,92 ∙0,01</a:t>
            </a:r>
            <a:r>
              <a:rPr lang="en-US" baseline="30000" dirty="0" smtClean="0"/>
              <a:t>2</a:t>
            </a:r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r>
              <a:rPr lang="en-US" dirty="0" err="1" smtClean="0"/>
              <a:t>Q</a:t>
            </a:r>
            <a:r>
              <a:rPr lang="en-US" baseline="-25000" dirty="0" err="1" smtClean="0"/>
              <a:t>o</a:t>
            </a:r>
            <a:r>
              <a:rPr lang="en-US" dirty="0" smtClean="0"/>
              <a:t>=0,278 m</a:t>
            </a:r>
            <a:r>
              <a:rPr lang="en-US" baseline="30000" dirty="0" smtClean="0"/>
              <a:t>3</a:t>
            </a:r>
            <a:r>
              <a:rPr lang="en-US" dirty="0" smtClean="0"/>
              <a:t>/</a:t>
            </a:r>
            <a:r>
              <a:rPr lang="en-US" dirty="0" err="1" smtClean="0"/>
              <a:t>ksec</a:t>
            </a:r>
            <a:r>
              <a:rPr lang="en-US" dirty="0" smtClean="0"/>
              <a:t>, V</a:t>
            </a:r>
            <a:r>
              <a:rPr lang="en-US" baseline="-25000" dirty="0" smtClean="0"/>
              <a:t>R</a:t>
            </a:r>
            <a:r>
              <a:rPr lang="en-US" dirty="0" smtClean="0"/>
              <a:t>=70,56∙0,278= 19,6 m</a:t>
            </a:r>
            <a:r>
              <a:rPr lang="en-US" baseline="30000" dirty="0" smtClean="0"/>
              <a:t>3</a:t>
            </a:r>
            <a:endParaRPr lang="el-GR" baseline="30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Ορθογώνιο 3"/>
              <p:cNvSpPr/>
              <p:nvPr/>
            </p:nvSpPr>
            <p:spPr>
              <a:xfrm>
                <a:off x="755576" y="3953749"/>
                <a:ext cx="5445790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l-GR" sz="24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/>
                              </a:rPr>
                              <m:t>R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𝑜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𝐹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sz="2400" b="0" i="0" smtClean="0">
                                <a:latin typeface="Cambria Math"/>
                              </a:rPr>
                              <m:t>Αο</m:t>
                            </m:r>
                          </m:sub>
                        </m:sSub>
                        <m:r>
                          <a:rPr lang="el-GR" sz="24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l-GR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l-GR" sz="2400" b="0" i="0" smtClean="0">
                                <a:latin typeface="Cambria Math"/>
                              </a:rPr>
                              <m:t>Α</m:t>
                            </m:r>
                          </m:sub>
                        </m:sSub>
                        <m:r>
                          <a:rPr lang="en-US" sz="24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2400" dirty="0" smtClean="0"/>
                  <a:t>=70,56 </a:t>
                </a:r>
                <a:r>
                  <a:rPr lang="en-US" sz="2400" dirty="0" err="1" smtClean="0"/>
                  <a:t>ksec</a:t>
                </a:r>
                <a:endParaRPr lang="el-GR" sz="2400" dirty="0"/>
              </a:p>
            </p:txBody>
          </p:sp>
        </mc:Choice>
        <mc:Fallback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953749"/>
                <a:ext cx="5445790" cy="122413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0108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6707088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Περίπτωση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):</a:t>
            </a:r>
            <a:r>
              <a:rPr lang="el-GR" dirty="0" smtClean="0"/>
              <a:t> πρέπει να γνωρίζουμε την </a:t>
            </a:r>
            <a:r>
              <a:rPr lang="en-US" dirty="0" smtClean="0"/>
              <a:t>C</a:t>
            </a:r>
            <a:r>
              <a:rPr lang="en-US" baseline="-25000" dirty="0" smtClean="0"/>
              <a:t>A1</a:t>
            </a:r>
            <a:r>
              <a:rPr lang="en-US" dirty="0" smtClean="0"/>
              <a:t> </a:t>
            </a:r>
            <a:r>
              <a:rPr lang="el-GR" dirty="0" smtClean="0"/>
              <a:t>ή το χ</a:t>
            </a:r>
            <a:r>
              <a:rPr lang="el-GR" baseline="-25000" dirty="0" smtClean="0"/>
              <a:t>1</a:t>
            </a:r>
            <a:r>
              <a:rPr lang="el-GR" dirty="0" smtClean="0"/>
              <a:t> που είναι το εξερχόμενο ρεύμα από το πρώτο δοχείο</a:t>
            </a: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Αφού </a:t>
            </a:r>
            <a:r>
              <a:rPr lang="en-US" dirty="0" smtClean="0"/>
              <a:t>V</a:t>
            </a:r>
            <a:r>
              <a:rPr lang="en-US" baseline="-25000" dirty="0" smtClean="0"/>
              <a:t>R1</a:t>
            </a:r>
            <a:r>
              <a:rPr lang="en-US" dirty="0" smtClean="0"/>
              <a:t>=V</a:t>
            </a:r>
            <a:r>
              <a:rPr lang="en-US" baseline="-25000" dirty="0" smtClean="0"/>
              <a:t>R2</a:t>
            </a:r>
            <a:r>
              <a:rPr lang="el-GR" dirty="0" smtClean="0"/>
              <a:t>, ο συνδυασμός των παραπάνω εξισώσεων δίνει την τελική σχέση</a:t>
            </a:r>
            <a:r>
              <a:rPr lang="en-US" dirty="0" smtClean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Ορθογώνιο 4"/>
              <p:cNvSpPr/>
              <p:nvPr/>
            </p:nvSpPr>
            <p:spPr>
              <a:xfrm>
                <a:off x="577427" y="2132856"/>
                <a:ext cx="6068950" cy="158417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𝑅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𝐴𝑜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/>
                            </a:rPr>
                            <m:t>−0)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𝐶𝐴𝑜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l-GR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27" y="2132856"/>
                <a:ext cx="6068950" cy="158417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Ορθογώνιο 5"/>
              <p:cNvSpPr/>
              <p:nvPr/>
            </p:nvSpPr>
            <p:spPr>
              <a:xfrm>
                <a:off x="544069" y="3825044"/>
                <a:ext cx="7302691" cy="122413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V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𝑅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sz="2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l-GR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/>
                                </a:rPr>
                                <m:t>𝐴𝑜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𝐶𝐴𝑜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i="1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l-GR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069" y="3825044"/>
                <a:ext cx="7302691" cy="12241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2943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6707088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Περίπτωση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):</a:t>
            </a:r>
            <a:endParaRPr lang="en-US" baseline="30000" dirty="0"/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r>
              <a:rPr lang="el-GR" dirty="0" smtClean="0"/>
              <a:t>Λύνουμε την παραπάνω εξίσωση με την μέθοδο δοκιμής και σφάλματος, για χ2=0,875 δίνει χ</a:t>
            </a:r>
            <a:r>
              <a:rPr lang="el-GR" baseline="-25000" dirty="0" smtClean="0"/>
              <a:t>1</a:t>
            </a:r>
            <a:r>
              <a:rPr lang="el-GR" dirty="0" smtClean="0"/>
              <a:t>=0,7251. ‘</a:t>
            </a:r>
            <a:r>
              <a:rPr lang="el-GR" dirty="0" err="1" smtClean="0"/>
              <a:t>Αρα</a:t>
            </a:r>
            <a:r>
              <a:rPr lang="el-GR" dirty="0" smtClean="0"/>
              <a:t> </a:t>
            </a:r>
            <a:r>
              <a:rPr lang="en-US" dirty="0" smtClean="0"/>
              <a:t>C</a:t>
            </a:r>
            <a:r>
              <a:rPr lang="en-US" baseline="-25000" dirty="0" smtClean="0"/>
              <a:t>A1</a:t>
            </a:r>
            <a:r>
              <a:rPr lang="el-GR" baseline="-25000" dirty="0" smtClean="0"/>
              <a:t> </a:t>
            </a:r>
            <a:r>
              <a:rPr lang="el-GR" dirty="0" smtClean="0"/>
              <a:t>= 0,08 (1-0,7251)= 0,022 και με αντικατάσταση του χ</a:t>
            </a:r>
            <a:r>
              <a:rPr lang="el-GR" baseline="-25000" dirty="0" smtClean="0"/>
              <a:t>1</a:t>
            </a:r>
            <a:r>
              <a:rPr lang="el-GR" dirty="0" smtClean="0"/>
              <a:t> σε οποιαδήποτε από τις δυο σχέσεις παίρνουμε τελικά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V</a:t>
            </a:r>
            <a:r>
              <a:rPr lang="en-US" baseline="-25000" dirty="0" smtClean="0"/>
              <a:t>R1</a:t>
            </a:r>
            <a:r>
              <a:rPr lang="en-US" dirty="0" smtClean="0"/>
              <a:t>=V</a:t>
            </a:r>
            <a:r>
              <a:rPr lang="en-US" baseline="-25000" dirty="0" smtClean="0"/>
              <a:t>R2</a:t>
            </a:r>
            <a:r>
              <a:rPr lang="en-US" dirty="0" smtClean="0"/>
              <a:t>= 3,36 m</a:t>
            </a:r>
            <a:r>
              <a:rPr lang="en-US" baseline="30000" dirty="0" smtClean="0"/>
              <a:t>3</a:t>
            </a:r>
            <a:r>
              <a:rPr lang="en-US" dirty="0" smtClean="0"/>
              <a:t>, V</a:t>
            </a:r>
            <a:r>
              <a:rPr lang="en-US" baseline="-25000" dirty="0" smtClean="0"/>
              <a:t>R</a:t>
            </a:r>
            <a:r>
              <a:rPr lang="en-US" dirty="0" smtClean="0"/>
              <a:t>=V</a:t>
            </a:r>
            <a:r>
              <a:rPr lang="en-US" baseline="-25000" dirty="0" smtClean="0"/>
              <a:t>R1</a:t>
            </a:r>
            <a:r>
              <a:rPr lang="en-US" dirty="0" smtClean="0"/>
              <a:t>+V</a:t>
            </a:r>
            <a:r>
              <a:rPr lang="en-US" baseline="-25000" dirty="0" smtClean="0"/>
              <a:t>R2</a:t>
            </a:r>
            <a:r>
              <a:rPr lang="en-US" dirty="0" smtClean="0"/>
              <a:t>= 6,72 m</a:t>
            </a:r>
            <a:r>
              <a:rPr lang="en-US" baseline="30000" dirty="0" smtClean="0"/>
              <a:t>3</a:t>
            </a:r>
            <a:r>
              <a:rPr lang="en-US" dirty="0" smtClean="0"/>
              <a:t>.</a:t>
            </a:r>
            <a:endParaRPr lang="el-GR" dirty="0" smtClean="0"/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Ορθογώνιο 4"/>
              <p:cNvSpPr/>
              <p:nvPr/>
            </p:nvSpPr>
            <p:spPr>
              <a:xfrm>
                <a:off x="577427" y="1124744"/>
                <a:ext cx="6068950" cy="1584176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l-GR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i="1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l-GR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27" y="1124744"/>
                <a:ext cx="6068950" cy="158417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61800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6707088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ΛΥΣΗ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0486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 smtClean="0"/>
              <a:t>Περίπτωση </a:t>
            </a:r>
            <a:r>
              <a:rPr lang="en-US" b="1" dirty="0" smtClean="0"/>
              <a:t>(</a:t>
            </a:r>
            <a:r>
              <a:rPr lang="el-GR" b="1" dirty="0" smtClean="0"/>
              <a:t>3</a:t>
            </a:r>
            <a:r>
              <a:rPr lang="en-US" b="1" dirty="0" smtClean="0"/>
              <a:t>):</a:t>
            </a:r>
            <a:endParaRPr lang="en-US" baseline="30000" dirty="0"/>
          </a:p>
          <a:p>
            <a:pPr marL="0" indent="0">
              <a:buNone/>
            </a:pPr>
            <a:endParaRPr lang="en-US" baseline="30000" dirty="0" smtClean="0"/>
          </a:p>
          <a:p>
            <a:pPr marL="0" indent="0">
              <a:buNone/>
            </a:pPr>
            <a:endParaRPr lang="en-US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sz="3600" dirty="0" smtClean="0"/>
              <a:t>Λύνουμε την παραπάνω εξίσωση με την μέθοδο δοκιμής και σφάλματος</a:t>
            </a:r>
            <a:r>
              <a:rPr lang="en-US" sz="3600" dirty="0" smtClean="0"/>
              <a:t>, </a:t>
            </a:r>
            <a:r>
              <a:rPr lang="el-GR" sz="3600" dirty="0" smtClean="0"/>
              <a:t>βρίσκουμε χ</a:t>
            </a:r>
            <a:r>
              <a:rPr lang="el-GR" sz="3600" baseline="-25000" dirty="0" smtClean="0"/>
              <a:t>1</a:t>
            </a:r>
            <a:r>
              <a:rPr lang="el-GR" sz="3600" dirty="0" smtClean="0"/>
              <a:t>=0,6285, χ</a:t>
            </a:r>
            <a:r>
              <a:rPr lang="el-GR" sz="3600" baseline="-25000" dirty="0" smtClean="0"/>
              <a:t>2</a:t>
            </a:r>
            <a:r>
              <a:rPr lang="el-GR" sz="3600" dirty="0" smtClean="0"/>
              <a:t>=0,8038 οπότε</a:t>
            </a:r>
            <a:r>
              <a:rPr lang="en-US" sz="3600" dirty="0"/>
              <a:t>V</a:t>
            </a:r>
            <a:r>
              <a:rPr lang="en-US" sz="3600" baseline="-25000" dirty="0"/>
              <a:t>R1</a:t>
            </a:r>
            <a:r>
              <a:rPr lang="en-US" sz="3600" dirty="0"/>
              <a:t>=V</a:t>
            </a:r>
            <a:r>
              <a:rPr lang="en-US" sz="3600" baseline="-25000" dirty="0"/>
              <a:t>R2</a:t>
            </a:r>
            <a:r>
              <a:rPr lang="en-US" sz="3600" dirty="0"/>
              <a:t>= </a:t>
            </a:r>
            <a:r>
              <a:rPr lang="en-US" sz="3600" dirty="0" smtClean="0"/>
              <a:t>V</a:t>
            </a:r>
            <a:r>
              <a:rPr lang="en-US" sz="3600" baseline="-25000" dirty="0" smtClean="0"/>
              <a:t>R</a:t>
            </a:r>
            <a:r>
              <a:rPr lang="el-GR" sz="3600" baseline="-25000" dirty="0"/>
              <a:t>3</a:t>
            </a:r>
            <a:r>
              <a:rPr lang="el-GR" sz="3600" dirty="0" smtClean="0"/>
              <a:t>=1</a:t>
            </a:r>
            <a:r>
              <a:rPr lang="en-US" sz="3600" dirty="0" smtClean="0"/>
              <a:t>,6</a:t>
            </a:r>
            <a:r>
              <a:rPr lang="el-GR" sz="3600" dirty="0" smtClean="0"/>
              <a:t>0</a:t>
            </a:r>
            <a:r>
              <a:rPr lang="en-US" sz="3600" dirty="0" smtClean="0"/>
              <a:t> </a:t>
            </a:r>
            <a:r>
              <a:rPr lang="en-US" sz="3600" dirty="0"/>
              <a:t>m</a:t>
            </a:r>
            <a:r>
              <a:rPr lang="en-US" sz="3600" baseline="30000" dirty="0"/>
              <a:t>3</a:t>
            </a:r>
            <a:r>
              <a:rPr lang="en-US" sz="3600" dirty="0"/>
              <a:t>, </a:t>
            </a:r>
            <a:r>
              <a:rPr lang="en-US" sz="3600" dirty="0" smtClean="0"/>
              <a:t>V</a:t>
            </a:r>
            <a:r>
              <a:rPr lang="en-US" sz="3600" baseline="-25000" dirty="0" smtClean="0"/>
              <a:t>R</a:t>
            </a:r>
            <a:r>
              <a:rPr lang="en-US" sz="3600" dirty="0" smtClean="0"/>
              <a:t>=V</a:t>
            </a:r>
            <a:r>
              <a:rPr lang="en-US" sz="3600" baseline="-25000" dirty="0" smtClean="0"/>
              <a:t>R1</a:t>
            </a:r>
            <a:r>
              <a:rPr lang="en-US" sz="3600" dirty="0" smtClean="0"/>
              <a:t>+V</a:t>
            </a:r>
            <a:r>
              <a:rPr lang="en-US" sz="3600" baseline="-25000" dirty="0" smtClean="0"/>
              <a:t>R2</a:t>
            </a:r>
            <a:r>
              <a:rPr lang="en-US" sz="3600" dirty="0" smtClean="0"/>
              <a:t>+V</a:t>
            </a:r>
            <a:r>
              <a:rPr lang="en-US" sz="3600" baseline="-25000" dirty="0" smtClean="0"/>
              <a:t>R</a:t>
            </a:r>
            <a:r>
              <a:rPr lang="el-GR" sz="3600" baseline="-25000" dirty="0" smtClean="0"/>
              <a:t>3</a:t>
            </a:r>
            <a:r>
              <a:rPr lang="en-US" sz="3600" dirty="0" smtClean="0"/>
              <a:t>= </a:t>
            </a:r>
            <a:r>
              <a:rPr lang="el-GR" sz="3600" dirty="0" smtClean="0"/>
              <a:t>4,8</a:t>
            </a:r>
            <a:r>
              <a:rPr lang="en-US" sz="3600" dirty="0" smtClean="0"/>
              <a:t> </a:t>
            </a:r>
            <a:r>
              <a:rPr lang="en-US" sz="3600" dirty="0"/>
              <a:t>m</a:t>
            </a:r>
            <a:r>
              <a:rPr lang="en-US" sz="3600" baseline="30000" dirty="0"/>
              <a:t>3</a:t>
            </a:r>
            <a:r>
              <a:rPr lang="en-US" sz="3600" dirty="0" smtClean="0"/>
              <a:t>.</a:t>
            </a:r>
            <a:endParaRPr lang="el-GR" sz="3600" dirty="0" smtClean="0"/>
          </a:p>
          <a:p>
            <a:pPr marL="0" indent="0">
              <a:buNone/>
            </a:pPr>
            <a:r>
              <a:rPr lang="el-GR" sz="3600" dirty="0" smtClean="0"/>
              <a:t>Βλέπουμε ότι με την αύξηση του αριθμού των δοχείων πετυχαίνουμε μείωση του απαιτούμενου συνολικού όγκου του αντιδραστήρα (για συγκεκριμένο χ)</a:t>
            </a:r>
            <a:endParaRPr lang="el-GR" sz="3600" dirty="0"/>
          </a:p>
          <a:p>
            <a:pPr marL="0" indent="0">
              <a:buNone/>
            </a:pPr>
            <a:r>
              <a:rPr lang="el-GR" dirty="0" smtClean="0"/>
              <a:t> </a:t>
            </a:r>
          </a:p>
          <a:p>
            <a:pPr marL="0" indent="0">
              <a:buNone/>
            </a:pPr>
            <a:endParaRPr lang="el-GR" baseline="30000" dirty="0"/>
          </a:p>
          <a:p>
            <a:pPr marL="0" indent="0">
              <a:buNone/>
            </a:pPr>
            <a:endParaRPr lang="el-GR" baseline="30000" dirty="0" smtClean="0"/>
          </a:p>
          <a:p>
            <a:pPr marL="0" indent="0">
              <a:buNone/>
            </a:pPr>
            <a:endParaRPr lang="el-GR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Ορθογώνιο 4"/>
              <p:cNvSpPr/>
              <p:nvPr/>
            </p:nvSpPr>
            <p:spPr>
              <a:xfrm>
                <a:off x="577427" y="872417"/>
                <a:ext cx="5650757" cy="1260439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l-GR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i="1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i="1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l-GR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27" y="872417"/>
                <a:ext cx="5650757" cy="126043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Ορθογώνιο 5"/>
              <p:cNvSpPr/>
              <p:nvPr/>
            </p:nvSpPr>
            <p:spPr>
              <a:xfrm>
                <a:off x="577427" y="2420888"/>
                <a:ext cx="5650757" cy="936104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b="0" i="1" smtClean="0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l-GR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2400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i="1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l-GR" sz="24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l-GR" sz="2400" i="1">
                                      <a:latin typeface="Cambria Math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l-GR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el-GR" sz="2400" i="1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l-GR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27" y="2420888"/>
                <a:ext cx="5650757" cy="93610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5919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83671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Αυλωτοί Αντιδραστήρες </a:t>
            </a:r>
            <a:br>
              <a:rPr lang="el-GR" b="1" dirty="0" smtClean="0"/>
            </a:br>
            <a:r>
              <a:rPr lang="el-GR" b="1" dirty="0" err="1" smtClean="0"/>
              <a:t>εμβολικής</a:t>
            </a:r>
            <a:r>
              <a:rPr lang="el-GR" b="1" dirty="0" smtClean="0"/>
              <a:t> ροής</a:t>
            </a:r>
            <a:endParaRPr lang="el-G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162" y="1988841"/>
            <a:ext cx="7084278" cy="288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664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7647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ΙΣΟΖΥΓΙΑ ΜΑΖΑΣ ΣΤΟΥΣ</a:t>
            </a:r>
            <a:r>
              <a:rPr lang="en-US" dirty="0" smtClean="0"/>
              <a:t> AY</a:t>
            </a:r>
            <a:r>
              <a:rPr lang="el-GR" dirty="0" smtClean="0"/>
              <a:t>ΛΩΤΟΥΣ 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Το ισοζύγιο μάζας ή ταχύτητας πρέπει να εφαρμοστεί σε στοιχειώδη όγκο Δ</a:t>
            </a:r>
            <a:r>
              <a:rPr lang="en-US" dirty="0" smtClean="0"/>
              <a:t>V</a:t>
            </a:r>
            <a:r>
              <a:rPr lang="en-US" baseline="-25000" dirty="0" smtClean="0"/>
              <a:t>R</a:t>
            </a:r>
            <a:r>
              <a:rPr lang="el-GR" dirty="0" smtClean="0"/>
              <a:t> του αντιδραστήρα, λόγω της μεταβολής του </a:t>
            </a:r>
            <a:r>
              <a:rPr lang="en-US" dirty="0" smtClean="0"/>
              <a:t>x</a:t>
            </a:r>
            <a:r>
              <a:rPr lang="el-GR" dirty="0" smtClean="0"/>
              <a:t> άρα και της σύστασης κατά μήκος (</a:t>
            </a:r>
            <a:r>
              <a:rPr lang="en-US" dirty="0" smtClean="0"/>
              <a:t>l</a:t>
            </a:r>
            <a:r>
              <a:rPr lang="el-GR" dirty="0" smtClean="0"/>
              <a:t>)</a:t>
            </a:r>
            <a:r>
              <a:rPr lang="en-US" dirty="0" smtClean="0"/>
              <a:t>  </a:t>
            </a:r>
            <a:r>
              <a:rPr lang="el-GR" dirty="0" smtClean="0"/>
              <a:t>του σωλήνα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8208912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77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7647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ΙΣΟΖΥΓΙΑ ΜΑΖΑΣ ΣΤΟΥΣ</a:t>
            </a:r>
            <a:r>
              <a:rPr lang="en-US" dirty="0" smtClean="0"/>
              <a:t> AY</a:t>
            </a:r>
            <a:r>
              <a:rPr lang="el-GR" dirty="0" smtClean="0"/>
              <a:t>ΛΩΤΟΥΣ 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268760"/>
            <a:ext cx="8579296" cy="5589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Αν </a:t>
            </a:r>
            <a:r>
              <a:rPr lang="en-US" dirty="0" smtClean="0"/>
              <a:t>F</a:t>
            </a:r>
            <a:r>
              <a:rPr lang="el-GR" baseline="-25000" dirty="0" smtClean="0"/>
              <a:t>Α</a:t>
            </a:r>
            <a:r>
              <a:rPr lang="en-US" baseline="-25000" dirty="0" smtClean="0"/>
              <a:t>o</a:t>
            </a:r>
            <a:r>
              <a:rPr lang="en-US" dirty="0" smtClean="0"/>
              <a:t> </a:t>
            </a:r>
            <a:r>
              <a:rPr lang="el-GR" dirty="0" smtClean="0"/>
              <a:t>είναι η αρχική γραμμομοριακή παροχή (τροφοδοσία) του συστατικού Α, χ και </a:t>
            </a:r>
            <a:r>
              <a:rPr lang="el-GR" dirty="0" err="1" smtClean="0"/>
              <a:t>χ+Δχ</a:t>
            </a:r>
            <a:r>
              <a:rPr lang="el-GR" dirty="0" smtClean="0"/>
              <a:t> είναι οι βαθμοί μετατροπής του Α στην είσοδο και στην έξοδο του αντιδραστήρα,</a:t>
            </a:r>
            <a:r>
              <a:rPr lang="en-US" dirty="0" smtClean="0"/>
              <a:t> R</a:t>
            </a:r>
            <a:r>
              <a:rPr lang="el-GR" dirty="0" smtClean="0"/>
              <a:t> η ταχύτητα της αντίδρασης, τότε το ισοζύγιο μάζας είναι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Ao</a:t>
            </a:r>
            <a:r>
              <a:rPr lang="en-US" dirty="0" smtClean="0">
                <a:solidFill>
                  <a:srgbClr val="FF0000"/>
                </a:solidFill>
              </a:rPr>
              <a:t>∙(1-</a:t>
            </a:r>
            <a:r>
              <a:rPr lang="el-GR" dirty="0" smtClean="0">
                <a:solidFill>
                  <a:srgbClr val="FF0000"/>
                </a:solidFill>
              </a:rPr>
              <a:t>χ</a:t>
            </a:r>
            <a:r>
              <a:rPr lang="en-US" dirty="0" smtClean="0">
                <a:solidFill>
                  <a:srgbClr val="FF0000"/>
                </a:solidFill>
              </a:rPr>
              <a:t>) = </a:t>
            </a:r>
            <a:r>
              <a:rPr lang="en-US" dirty="0" err="1" smtClean="0">
                <a:solidFill>
                  <a:srgbClr val="FF0000"/>
                </a:solidFill>
              </a:rPr>
              <a:t>F</a:t>
            </a:r>
            <a:r>
              <a:rPr lang="en-US" baseline="-25000" dirty="0" err="1" smtClean="0">
                <a:solidFill>
                  <a:srgbClr val="FF0000"/>
                </a:solidFill>
              </a:rPr>
              <a:t>Ao</a:t>
            </a:r>
            <a:r>
              <a:rPr lang="en-US" dirty="0" smtClean="0">
                <a:solidFill>
                  <a:srgbClr val="FF0000"/>
                </a:solidFill>
              </a:rPr>
              <a:t>∙(1-</a:t>
            </a:r>
            <a:r>
              <a:rPr lang="el-GR" dirty="0" smtClean="0">
                <a:solidFill>
                  <a:srgbClr val="FF0000"/>
                </a:solidFill>
              </a:rPr>
              <a:t>χ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l-GR" dirty="0" err="1" smtClean="0">
                <a:solidFill>
                  <a:srgbClr val="FF0000"/>
                </a:solidFill>
              </a:rPr>
              <a:t>Δχ</a:t>
            </a:r>
            <a:r>
              <a:rPr lang="en-US" dirty="0" smtClean="0">
                <a:solidFill>
                  <a:srgbClr val="FF0000"/>
                </a:solidFill>
              </a:rPr>
              <a:t>) + R ∙</a:t>
            </a:r>
            <a:r>
              <a:rPr lang="el-GR" dirty="0" smtClean="0">
                <a:solidFill>
                  <a:srgbClr val="FF0000"/>
                </a:solidFill>
              </a:rPr>
              <a:t>Δ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l-GR" baseline="-25000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→ </a:t>
            </a: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Ao</a:t>
            </a:r>
            <a:r>
              <a:rPr lang="en-US" dirty="0" smtClean="0">
                <a:solidFill>
                  <a:srgbClr val="FF0000"/>
                </a:solidFill>
              </a:rPr>
              <a:t>∙</a:t>
            </a:r>
            <a:r>
              <a:rPr lang="el-GR" dirty="0" err="1" smtClean="0">
                <a:solidFill>
                  <a:srgbClr val="FF0000"/>
                </a:solidFill>
              </a:rPr>
              <a:t>Δχ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R ∙</a:t>
            </a:r>
            <a:r>
              <a:rPr lang="el-GR" dirty="0">
                <a:solidFill>
                  <a:srgbClr val="FF0000"/>
                </a:solidFill>
              </a:rPr>
              <a:t>Δ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l-GR" baseline="-25000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Ή </a:t>
            </a:r>
            <a:r>
              <a:rPr lang="en-US" dirty="0" err="1">
                <a:solidFill>
                  <a:srgbClr val="FF0000"/>
                </a:solidFill>
              </a:rPr>
              <a:t>F</a:t>
            </a:r>
            <a:r>
              <a:rPr lang="en-US" baseline="-25000" dirty="0" err="1">
                <a:solidFill>
                  <a:srgbClr val="FF0000"/>
                </a:solidFill>
              </a:rPr>
              <a:t>Ao</a:t>
            </a:r>
            <a:r>
              <a:rPr lang="en-US" dirty="0">
                <a:solidFill>
                  <a:srgbClr val="FF0000"/>
                </a:solidFill>
              </a:rPr>
              <a:t>∙</a:t>
            </a:r>
            <a:r>
              <a:rPr lang="el-GR" dirty="0" err="1">
                <a:solidFill>
                  <a:srgbClr val="FF0000"/>
                </a:solidFill>
              </a:rPr>
              <a:t>Δχ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l-GR" dirty="0">
                <a:solidFill>
                  <a:srgbClr val="FF0000"/>
                </a:solidFill>
              </a:rPr>
              <a:t>=</a:t>
            </a:r>
            <a:r>
              <a:rPr lang="en-US" dirty="0">
                <a:solidFill>
                  <a:srgbClr val="FF0000"/>
                </a:solidFill>
              </a:rPr>
              <a:t> R ∙</a:t>
            </a:r>
            <a:r>
              <a:rPr lang="el-GR" dirty="0">
                <a:solidFill>
                  <a:srgbClr val="FF0000"/>
                </a:solidFill>
              </a:rPr>
              <a:t>Δ</a:t>
            </a:r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l-GR" baseline="-25000" dirty="0">
                <a:solidFill>
                  <a:srgbClr val="FF0000"/>
                </a:solidFill>
              </a:rPr>
              <a:t> </a:t>
            </a:r>
            <a:r>
              <a:rPr lang="el-GR" dirty="0" smtClean="0"/>
              <a:t>οπότε με ολοκλήρωση και λύνοντας ως προς </a:t>
            </a:r>
            <a:r>
              <a:rPr lang="en-US" dirty="0"/>
              <a:t>V</a:t>
            </a:r>
            <a:r>
              <a:rPr lang="en-US" baseline="-25000" dirty="0"/>
              <a:t>R </a:t>
            </a:r>
            <a:r>
              <a:rPr lang="el-GR" dirty="0" smtClean="0"/>
              <a:t>έχουμε</a:t>
            </a:r>
            <a:r>
              <a:rPr lang="en-US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2195736" y="5733256"/>
                <a:ext cx="3888432" cy="112474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𝑅</m:t>
                          </m:r>
                          <m:r>
                            <a:rPr lang="en-US" sz="2800" i="1">
                              <a:latin typeface="Cambria Math"/>
                            </a:rPr>
                            <m:t>= </m:t>
                          </m:r>
                        </m:sub>
                      </m:sSub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𝐴𝑜</m:t>
                          </m:r>
                        </m:sub>
                      </m:sSub>
                      <m:nary>
                        <m:naryPr>
                          <m:ctrlPr>
                            <a:rPr lang="el-GR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l-GR" sz="28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5733256"/>
                <a:ext cx="3888432" cy="11247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48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7647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ΙΣΟΖΥΓΙΑ ΜΑΖΑΣ ΣΤΟΥΣ</a:t>
            </a:r>
            <a:r>
              <a:rPr lang="en-US" dirty="0" smtClean="0"/>
              <a:t> AY</a:t>
            </a:r>
            <a:r>
              <a:rPr lang="el-GR" dirty="0" smtClean="0"/>
              <a:t>ΛΩΤΟΥΣ  ΑΝΤΙΔΡΑΣΤΗΡΕΣ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1268760"/>
            <a:ext cx="8579296" cy="5589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Η </a:t>
            </a:r>
            <a:r>
              <a:rPr lang="el-GR" dirty="0" smtClean="0">
                <a:solidFill>
                  <a:srgbClr val="FF0000"/>
                </a:solidFill>
              </a:rPr>
              <a:t>εξίσωση </a:t>
            </a:r>
            <a:r>
              <a:rPr lang="el-GR" dirty="0" smtClean="0">
                <a:solidFill>
                  <a:srgbClr val="FF0000"/>
                </a:solidFill>
              </a:rPr>
              <a:t>αυτή αποτελεί </a:t>
            </a:r>
            <a:r>
              <a:rPr lang="el-GR" dirty="0" smtClean="0">
                <a:solidFill>
                  <a:srgbClr val="FF0000"/>
                </a:solidFill>
              </a:rPr>
              <a:t>την  θεμελιώδη εξίσωση για τον σχεδιασμό των αυλωτών αντιδραστήρων </a:t>
            </a:r>
            <a:r>
              <a:rPr lang="el-GR" dirty="0" err="1" smtClean="0">
                <a:solidFill>
                  <a:srgbClr val="FF0000"/>
                </a:solidFill>
              </a:rPr>
              <a:t>εμβολικής</a:t>
            </a:r>
            <a:r>
              <a:rPr lang="el-GR" dirty="0" smtClean="0">
                <a:solidFill>
                  <a:srgbClr val="FF0000"/>
                </a:solidFill>
              </a:rPr>
              <a:t> ροής, δηλαδ</a:t>
            </a:r>
            <a:r>
              <a:rPr lang="el-GR" dirty="0">
                <a:solidFill>
                  <a:srgbClr val="FF0000"/>
                </a:solidFill>
              </a:rPr>
              <a:t>ή</a:t>
            </a:r>
            <a:r>
              <a:rPr lang="el-GR" dirty="0" smtClean="0">
                <a:solidFill>
                  <a:srgbClr val="FF0000"/>
                </a:solidFill>
              </a:rPr>
              <a:t> για τον υπολογισμό του </a:t>
            </a:r>
            <a:r>
              <a:rPr lang="el-GR" dirty="0">
                <a:solidFill>
                  <a:srgbClr val="FF0000"/>
                </a:solidFill>
              </a:rPr>
              <a:t>ό</a:t>
            </a:r>
            <a:r>
              <a:rPr lang="el-GR" dirty="0" smtClean="0">
                <a:solidFill>
                  <a:srgbClr val="FF0000"/>
                </a:solidFill>
              </a:rPr>
              <a:t>γκου του αντιδραστήρα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dirty="0" smtClean="0">
                <a:solidFill>
                  <a:srgbClr val="FF0000"/>
                </a:solidFill>
              </a:rPr>
              <a:t>Για να λύσουμε την εξίσωση πρέπει να εκφράσουμε την </a:t>
            </a:r>
            <a:r>
              <a:rPr lang="en-US" dirty="0" smtClean="0">
                <a:solidFill>
                  <a:srgbClr val="FF0000"/>
                </a:solidFill>
              </a:rPr>
              <a:t>R </a:t>
            </a:r>
            <a:r>
              <a:rPr lang="el-GR" dirty="0" smtClean="0">
                <a:solidFill>
                  <a:srgbClr val="FF0000"/>
                </a:solidFill>
              </a:rPr>
              <a:t>συναρτήσει του χ (στους ισόθερμης λειτουργίας) και συναρτήσει του χ και της Τ (στους μη ισόθερμης </a:t>
            </a:r>
            <a:r>
              <a:rPr lang="el-GR" dirty="0" smtClean="0">
                <a:solidFill>
                  <a:srgbClr val="FF0000"/>
                </a:solidFill>
              </a:rPr>
              <a:t>λειτουργίας αντιδραστήρες)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Ορθογώνιο 3"/>
              <p:cNvSpPr/>
              <p:nvPr/>
            </p:nvSpPr>
            <p:spPr>
              <a:xfrm>
                <a:off x="4427984" y="3068960"/>
                <a:ext cx="3888432" cy="112474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𝑅</m:t>
                          </m:r>
                          <m:r>
                            <a:rPr lang="en-US" sz="2800" i="1">
                              <a:latin typeface="Cambria Math"/>
                            </a:rPr>
                            <m:t>= </m:t>
                          </m:r>
                        </m:sub>
                      </m:sSub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𝐴𝑜</m:t>
                          </m:r>
                        </m:sub>
                      </m:sSub>
                      <m:nary>
                        <m:naryPr>
                          <m:ctrlPr>
                            <a:rPr lang="el-GR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l-GR" sz="2800" dirty="0"/>
              </a:p>
            </p:txBody>
          </p:sp>
        </mc:Choice>
        <mc:Fallback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3068960"/>
                <a:ext cx="3888432" cy="11247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7309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ΙΣΟΖΥΓΙΑ ΜΑΖΑΣ ΣΤΟΥΣ</a:t>
            </a:r>
            <a:r>
              <a:rPr lang="en-US" dirty="0"/>
              <a:t> AY</a:t>
            </a:r>
            <a:r>
              <a:rPr lang="el-GR" dirty="0"/>
              <a:t>ΛΩΤΟΥΣ  ΑΝΤΙΔΡΑΣΤΗΡΕΣ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dirty="0" smtClean="0"/>
              <a:t>Από την εξίσωση για τον χρόνο χώρου αντιδραστήρα</a:t>
            </a:r>
            <a:r>
              <a:rPr lang="en-US" dirty="0" smtClean="0"/>
              <a:t>:</a:t>
            </a:r>
            <a:r>
              <a:rPr lang="el-GR" dirty="0" smtClean="0"/>
              <a:t>  </a:t>
            </a:r>
          </a:p>
          <a:p>
            <a:pPr marL="0" indent="0">
              <a:buNone/>
            </a:pPr>
            <a:r>
              <a:rPr lang="el-GR" dirty="0" smtClean="0"/>
              <a:t>και από την εξίσωση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Προκύπτει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Ο </a:t>
            </a:r>
            <a:r>
              <a:rPr lang="el-GR" dirty="0" smtClean="0"/>
              <a:t>όγκος </a:t>
            </a:r>
            <a:r>
              <a:rPr lang="en-US" dirty="0" smtClean="0"/>
              <a:t>V</a:t>
            </a:r>
            <a:r>
              <a:rPr lang="en-US" baseline="-25000" dirty="0" smtClean="0"/>
              <a:t>R</a:t>
            </a:r>
            <a:r>
              <a:rPr lang="en-US" dirty="0" smtClean="0"/>
              <a:t> </a:t>
            </a:r>
            <a:r>
              <a:rPr lang="el-GR" dirty="0" smtClean="0"/>
              <a:t>είναι ίσος με τον όγκο ενός αντιδραστήρα ασυνεχούς λειτουργίας για τον ίδιο βαθμό μετατροπής χ.  </a:t>
            </a:r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4716016" y="1937614"/>
            <a:ext cx="396044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/>
              <a:t>t</a:t>
            </a:r>
            <a:r>
              <a:rPr lang="en-US" sz="2800" b="1" baseline="-25000" dirty="0" err="1"/>
              <a:t>F</a:t>
            </a:r>
            <a:r>
              <a:rPr lang="en-US" sz="2800" b="1" dirty="0"/>
              <a:t> </a:t>
            </a:r>
            <a:r>
              <a:rPr lang="el-GR" sz="2800" b="1" dirty="0"/>
              <a:t>= </a:t>
            </a:r>
            <a:r>
              <a:rPr lang="en-US" sz="2800" b="1" dirty="0"/>
              <a:t>V</a:t>
            </a:r>
            <a:r>
              <a:rPr lang="en-US" sz="2800" b="1" baseline="-25000" dirty="0"/>
              <a:t>R</a:t>
            </a:r>
            <a:r>
              <a:rPr lang="el-GR" sz="2800" b="1" baseline="-25000" dirty="0"/>
              <a:t> </a:t>
            </a:r>
            <a:r>
              <a:rPr lang="en-US" sz="2800" b="1" dirty="0"/>
              <a:t>/</a:t>
            </a:r>
            <a:r>
              <a:rPr lang="el-GR" sz="2800" b="1" dirty="0"/>
              <a:t> </a:t>
            </a:r>
            <a:r>
              <a:rPr lang="en-US" sz="2800" b="1" dirty="0" err="1"/>
              <a:t>Q</a:t>
            </a:r>
            <a:r>
              <a:rPr lang="en-US" sz="2800" b="1" baseline="-25000" dirty="0" err="1"/>
              <a:t>o</a:t>
            </a:r>
            <a:r>
              <a:rPr lang="en-US" sz="2800" b="1" dirty="0"/>
              <a:t> = V</a:t>
            </a:r>
            <a:r>
              <a:rPr lang="en-US" sz="2800" b="1" baseline="-25000" dirty="0"/>
              <a:t>R</a:t>
            </a:r>
            <a:r>
              <a:rPr lang="en-US" sz="2800" b="1" dirty="0"/>
              <a:t>∙</a:t>
            </a:r>
            <a:r>
              <a:rPr lang="el-GR" sz="2800" b="1" dirty="0"/>
              <a:t> ρ</a:t>
            </a:r>
            <a:r>
              <a:rPr lang="en-US" sz="2800" b="1" baseline="-25000" dirty="0"/>
              <a:t>F </a:t>
            </a:r>
            <a:r>
              <a:rPr lang="en-US" sz="2800" b="1" dirty="0"/>
              <a:t>/</a:t>
            </a:r>
            <a:r>
              <a:rPr lang="el-GR" sz="2800" b="1" dirty="0"/>
              <a:t> </a:t>
            </a:r>
            <a:r>
              <a:rPr lang="en-US" sz="2800" b="1" dirty="0"/>
              <a:t>F</a:t>
            </a:r>
            <a:r>
              <a:rPr lang="en-US" sz="2800" b="1" baseline="-25000" dirty="0"/>
              <a:t>t</a:t>
            </a:r>
            <a:r>
              <a:rPr lang="el-GR" sz="2800" b="1" baseline="-25000" dirty="0"/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Ορθογώνιο 4"/>
              <p:cNvSpPr/>
              <p:nvPr/>
            </p:nvSpPr>
            <p:spPr>
              <a:xfrm>
                <a:off x="467544" y="2600075"/>
                <a:ext cx="3888432" cy="1124744"/>
              </a:xfrm>
              <a:prstGeom prst="rect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𝑅</m:t>
                          </m:r>
                          <m:r>
                            <a:rPr lang="en-US" sz="2800" i="1">
                              <a:latin typeface="Cambria Math"/>
                            </a:rPr>
                            <m:t>= </m:t>
                          </m:r>
                        </m:sub>
                      </m:sSub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𝐴𝑜</m:t>
                          </m:r>
                        </m:sub>
                      </m:sSub>
                      <m:nary>
                        <m:naryPr>
                          <m:ctrlPr>
                            <a:rPr lang="el-GR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l-GR" sz="2800" dirty="0"/>
              </a:p>
            </p:txBody>
          </p:sp>
        </mc:Choice>
        <mc:Fallback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600075"/>
                <a:ext cx="3888432" cy="112474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Ορθογώνιο 6"/>
              <p:cNvSpPr/>
              <p:nvPr/>
            </p:nvSpPr>
            <p:spPr>
              <a:xfrm>
                <a:off x="2443871" y="3933056"/>
                <a:ext cx="3888432" cy="1124744"/>
              </a:xfrm>
              <a:prstGeom prst="rect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𝑡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𝐹</m:t>
                          </m:r>
                          <m:r>
                            <a:rPr lang="en-US" sz="2800" i="1">
                              <a:latin typeface="Cambria Math"/>
                            </a:rPr>
                            <m:t>= </m:t>
                          </m:r>
                        </m:sub>
                      </m:sSub>
                      <m:sSub>
                        <m:sSubPr>
                          <m:ctrlPr>
                            <a:rPr lang="el-GR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/>
                            </a:rPr>
                            <m:t>C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𝐴𝑜</m:t>
                          </m:r>
                        </m:sub>
                      </m:sSub>
                      <m:nary>
                        <m:naryPr>
                          <m:ctrlPr>
                            <a:rPr lang="el-GR" sz="2800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800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800" i="1">
                              <a:latin typeface="Cambria Math"/>
                            </a:rPr>
                            <m:t>𝑥</m:t>
                          </m:r>
                        </m:sup>
                        <m:e>
                          <m:f>
                            <m:fPr>
                              <m:ctrlPr>
                                <a:rPr lang="en-US" sz="28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i="1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l-GR" sz="2800" dirty="0"/>
              </a:p>
            </p:txBody>
          </p:sp>
        </mc:Choice>
        <mc:Fallback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871" y="3933056"/>
                <a:ext cx="3888432" cy="112474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0274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ΑΝΤΙΔΡΑΣΤΗΡΕΣ ΑΝΑΔΕΥΟΜΕΝΩΝ ΔΟΧΕΙΩΝ (</a:t>
            </a:r>
            <a:r>
              <a:rPr lang="en-US" dirty="0" smtClean="0"/>
              <a:t>CSTR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Οι αντιδραστήρες αυτοί είναι οι συνηθέστεροι στην χημική βιομηχανία</a:t>
            </a:r>
          </a:p>
          <a:p>
            <a:r>
              <a:rPr lang="el-GR" dirty="0" smtClean="0"/>
              <a:t>Χρησιμοποιούνται είτε </a:t>
            </a:r>
            <a:r>
              <a:rPr lang="el-GR" dirty="0" smtClean="0"/>
              <a:t>ως ένα </a:t>
            </a:r>
            <a:r>
              <a:rPr lang="el-GR" dirty="0" smtClean="0"/>
              <a:t>ή ως συστοιχία </a:t>
            </a:r>
            <a:r>
              <a:rPr lang="el-GR" dirty="0" err="1" smtClean="0"/>
              <a:t>αναδευόμενων</a:t>
            </a:r>
            <a:r>
              <a:rPr lang="el-GR" dirty="0" smtClean="0"/>
              <a:t> δοχείων που συνδέονται σε σειρά και λειτουργούν υπό μόνιμες συνθήκες</a:t>
            </a:r>
          </a:p>
          <a:p>
            <a:r>
              <a:rPr lang="el-GR" dirty="0" smtClean="0"/>
              <a:t>Λόγω της πλήρους (ιδανικής) ανάμιξης θεωρούνται ότι όλες οι ιδιότητες του μίγματος </a:t>
            </a:r>
            <a:r>
              <a:rPr lang="el-GR" dirty="0" smtClean="0"/>
              <a:t>(</a:t>
            </a:r>
            <a:r>
              <a:rPr lang="en-US" dirty="0" smtClean="0"/>
              <a:t>C</a:t>
            </a:r>
            <a:r>
              <a:rPr lang="el-GR" dirty="0" smtClean="0"/>
              <a:t>, Τ) είναι ίδιες σε όλα τα σημεία του αντιδραστήρα αλλά και στο εξερχόμενο ρεύμα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326676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2203</Words>
  <Application>Microsoft Office PowerPoint</Application>
  <PresentationFormat>Προβολή στην οθόνη (4:3)</PresentationFormat>
  <Paragraphs>177</Paragraphs>
  <Slides>33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33</vt:i4>
      </vt:variant>
    </vt:vector>
  </HeadingPairs>
  <TitlesOfParts>
    <vt:vector size="34" baseType="lpstr">
      <vt:lpstr>Θέμα του Office</vt:lpstr>
      <vt:lpstr>ΑΝΤΙΔΡΑΣΤΗΡΕΣ ΟΜΟΓΕΝΩΝ ΧΗΜΙΚΩΝ ΔΙΕΡΓΑΣΙΩΝ</vt:lpstr>
      <vt:lpstr> Αυλωτοί Αντιδραστήρες  εμβολικής ροής</vt:lpstr>
      <vt:lpstr> Αυλωτοί Αντιδραστήρες  εμβολικής ροής</vt:lpstr>
      <vt:lpstr> Αυλωτοί Αντιδραστήρες  εμβολικής ροής</vt:lpstr>
      <vt:lpstr> ΙΣΟΖΥΓΙΑ ΜΑΖΑΣ ΣΤΟΥΣ AYΛΩΤΟΥΣ  ΑΝΤΙΔΡΑΣΤΗΡΕΣ</vt:lpstr>
      <vt:lpstr> ΙΣΟΖΥΓΙΑ ΜΑΖΑΣ ΣΤΟΥΣ AYΛΩΤΟΥΣ  ΑΝΤΙΔΡΑΣΤΗΡΕΣ</vt:lpstr>
      <vt:lpstr> ΙΣΟΖΥΓΙΑ ΜΑΖΑΣ ΣΤΟΥΣ AYΛΩΤΟΥΣ  ΑΝΤΙΔΡΑΣΤΗΡΕΣ</vt:lpstr>
      <vt:lpstr>ΙΣΟΖΥΓΙΑ ΜΑΖΑΣ ΣΤΟΥΣ AYΛΩΤΟΥΣ  ΑΝΤΙΔΡΑΣΤΗΡΕΣ</vt:lpstr>
      <vt:lpstr>ΑΝΤΙΔΡΑΣΤΗΡΕΣ ΑΝΑΔΕΥΟΜΕΝΩΝ ΔΟΧΕΙΩΝ (CSTR)</vt:lpstr>
      <vt:lpstr>ENA ΑΝΑΔΕΥΟΜΕΝO ΔΟΧΕΙO (CSTR)</vt:lpstr>
      <vt:lpstr>ENA ΑΝΑΔΕΥΟΜΕΝO ΔΟΧΕΙO (CSTR)</vt:lpstr>
      <vt:lpstr>ENA ΑΝΑΔΕΥΟΜΕΝO ΔΟΧΕΙO (CSTR)</vt:lpstr>
      <vt:lpstr>ΣΥΓΚΡΙΣΗ CSTR - PFR</vt:lpstr>
      <vt:lpstr>ΣΥΓΚΡΙΣΗ CSTR - PFR</vt:lpstr>
      <vt:lpstr>ΣΥΓΚΡΙΣΗ CSTR - PFR</vt:lpstr>
      <vt:lpstr>Περίπτωση 1η</vt:lpstr>
      <vt:lpstr>Περίπτωση 2η</vt:lpstr>
      <vt:lpstr>Περίπτωση 3η</vt:lpstr>
      <vt:lpstr>Διάγραμμα (tCSTR/tPFR) =(χ)</vt:lpstr>
      <vt:lpstr>Παρουσίαση του PowerPoint</vt:lpstr>
      <vt:lpstr>Διαγράμματα χ = f(k∙t)</vt:lpstr>
      <vt:lpstr>ΣΥΣΤΟΙΧΙΑ ΑΝΑΔΕΥΟΜΕΝΩΝ ΔΟΧΕΙΩΝ</vt:lpstr>
      <vt:lpstr>ΣΥΣΤΟΙΧΙΑ ΑΝΑΔΕΥΟΜΕΝΩΝ ΔΟΧΕΙΩΝ</vt:lpstr>
      <vt:lpstr>ΣΥΣΤΟΙΧΙΑ ΑΝΑΔΕΥΟΜΕΝΩΝ ΔΟΧΕΙΩΝ</vt:lpstr>
      <vt:lpstr>ΣΥΣΤΟΙΧΙΑ ΑΝΑΔΕΥΟΜΕΝΩΝ ΔΟΧΕΙΩΝ</vt:lpstr>
      <vt:lpstr>ΒΗΜΑΤΑ ΠΟΥ ΑΚΟΛΟΥΘΟΥΝΤΑΙ</vt:lpstr>
      <vt:lpstr>ΒΗΜΑΤΑ ΠΟΥ ΑΚΟΛΟΥΘΟΥΝΤΑΙ</vt:lpstr>
      <vt:lpstr>Παρουσίαση του PowerPoint</vt:lpstr>
      <vt:lpstr>ΑΣΚΗΣΗ</vt:lpstr>
      <vt:lpstr>ΛΥΣΗ</vt:lpstr>
      <vt:lpstr>ΛΥΣΗ</vt:lpstr>
      <vt:lpstr>ΛΥΣΗ</vt:lpstr>
      <vt:lpstr>ΛΥΣΗ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ΑΝΤΙΔΡΑΣΤΗΡΕΣ ΟΜΟΓΕΝΩΝ ΧΗΜΙΚΩΝ ΔΙΕΡΓΑΣΙΩΝ</dc:title>
  <dc:creator>Melina Kotti</dc:creator>
  <cp:lastModifiedBy>Windows User</cp:lastModifiedBy>
  <cp:revision>108</cp:revision>
  <dcterms:created xsi:type="dcterms:W3CDTF">2019-03-21T16:03:52Z</dcterms:created>
  <dcterms:modified xsi:type="dcterms:W3CDTF">2019-03-26T20:38:01Z</dcterms:modified>
</cp:coreProperties>
</file>