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78" r:id="rId5"/>
    <p:sldId id="273" r:id="rId6"/>
    <p:sldId id="274" r:id="rId7"/>
    <p:sldId id="279" r:id="rId8"/>
    <p:sldId id="280" r:id="rId9"/>
    <p:sldId id="281" r:id="rId10"/>
    <p:sldId id="256" r:id="rId11"/>
    <p:sldId id="263" r:id="rId12"/>
    <p:sldId id="296" r:id="rId13"/>
    <p:sldId id="297" r:id="rId14"/>
    <p:sldId id="298" r:id="rId15"/>
    <p:sldId id="257" r:id="rId16"/>
    <p:sldId id="261" r:id="rId17"/>
    <p:sldId id="262" r:id="rId18"/>
    <p:sldId id="264" r:id="rId19"/>
    <p:sldId id="289" r:id="rId20"/>
    <p:sldId id="299" r:id="rId21"/>
    <p:sldId id="292" r:id="rId22"/>
    <p:sldId id="287" r:id="rId23"/>
    <p:sldId id="290" r:id="rId24"/>
    <p:sldId id="288" r:id="rId25"/>
    <p:sldId id="307" r:id="rId26"/>
    <p:sldId id="295" r:id="rId27"/>
    <p:sldId id="293" r:id="rId28"/>
    <p:sldId id="269" r:id="rId29"/>
    <p:sldId id="272" r:id="rId30"/>
    <p:sldId id="270" r:id="rId31"/>
    <p:sldId id="271" r:id="rId32"/>
    <p:sldId id="267" r:id="rId33"/>
    <p:sldId id="268" r:id="rId34"/>
    <p:sldId id="283" r:id="rId35"/>
    <p:sldId id="286" r:id="rId36"/>
    <p:sldId id="308" r:id="rId37"/>
    <p:sldId id="309" r:id="rId38"/>
    <p:sldId id="305" r:id="rId39"/>
    <p:sldId id="304" r:id="rId4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35563-84AF-4D64-BFE8-B71208F6BC43}" type="datetimeFigureOut">
              <a:rPr lang="el-GR" smtClean="0"/>
              <a:pPr/>
              <a:t>8/5/2018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E7837-202A-4E12-881B-DA5BEC5BC2A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ΕΛΙΑ</a:t>
            </a:r>
            <a:br>
              <a:rPr lang="el-GR" dirty="0" smtClean="0"/>
            </a:br>
            <a:r>
              <a:rPr lang="en-US" i="1" dirty="0" err="1" smtClean="0"/>
              <a:t>Olea</a:t>
            </a:r>
            <a:r>
              <a:rPr lang="en-US" i="1" dirty="0" smtClean="0"/>
              <a:t> </a:t>
            </a:r>
            <a:r>
              <a:rPr lang="en-US" i="1" dirty="0" err="1" smtClean="0"/>
              <a:t>europaea</a:t>
            </a:r>
            <a:r>
              <a:rPr lang="en-US" i="1" dirty="0" smtClean="0"/>
              <a:t> </a:t>
            </a:r>
            <a:r>
              <a:rPr lang="el-GR" i="1" dirty="0" smtClean="0"/>
              <a:t>ΟΙΚ.</a:t>
            </a:r>
            <a:r>
              <a:rPr lang="en-US" dirty="0" smtClean="0"/>
              <a:t> </a:t>
            </a:r>
            <a:r>
              <a:rPr lang="en-US" dirty="0" err="1" smtClean="0"/>
              <a:t>Oleaceae</a:t>
            </a:r>
            <a:endParaRPr lang="el-GR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l-GR" dirty="0" smtClean="0"/>
              <a:t>ΑΕΙΦΥΛΛΟ ΕΙΔΟΣ</a:t>
            </a:r>
          </a:p>
          <a:p>
            <a:r>
              <a:rPr lang="el-GR" dirty="0" smtClean="0"/>
              <a:t>ΜΟΝΟΙΚΟ</a:t>
            </a:r>
          </a:p>
          <a:p>
            <a:r>
              <a:rPr lang="el-GR" dirty="0" smtClean="0"/>
              <a:t>ΑΝΕΜΟΦΙΛΟ</a:t>
            </a:r>
          </a:p>
          <a:p>
            <a:r>
              <a:rPr lang="el-GR" dirty="0" smtClean="0"/>
              <a:t>ΓΝΗΣΙΟΣ ΚΑΡΠΟΣ ΔΡΥΠΗ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ΦΑΙΝΟΜΕΝΟ</a:t>
            </a:r>
            <a:r>
              <a:rPr lang="el-GR" dirty="0" smtClean="0"/>
              <a:t> ΟΛΙΚΗΣ Η ΜΕΡΙΚΗΣ ΠΑΡΕΝΙΑΥΤΟΦΟΡΙΑΣ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2214577"/>
          </a:xfrm>
        </p:spPr>
        <p:txBody>
          <a:bodyPr/>
          <a:lstStyle/>
          <a:p>
            <a:r>
              <a:rPr lang="el-GR" dirty="0" smtClean="0"/>
              <a:t>ΚΛΑΔΕΜΑ ΕΛΙΑΣ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2214554"/>
            <a:ext cx="6400800" cy="3424246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rgbClr val="FF0000"/>
                </a:solidFill>
              </a:rPr>
              <a:t>ΚΛΑΔΕΜΑ ΔΙΑΜΟΡΦΩΣΗΣ</a:t>
            </a:r>
          </a:p>
          <a:p>
            <a:pPr>
              <a:buFont typeface="Arial" pitchFamily="34" charset="0"/>
              <a:buChar char="•"/>
            </a:pPr>
            <a:endParaRPr lang="el-GR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rgbClr val="FF0000"/>
                </a:solidFill>
              </a:rPr>
              <a:t>ΚΛΑΔΕΜΑ ΚΑΡΠΟΦΟΡΙΑΣ</a:t>
            </a:r>
          </a:p>
          <a:p>
            <a:pPr>
              <a:buFont typeface="Arial" pitchFamily="34" charset="0"/>
              <a:buChar char="•"/>
            </a:pPr>
            <a:endParaRPr lang="el-GR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rgbClr val="FF0000"/>
                </a:solidFill>
              </a:rPr>
              <a:t>ΚΛΑΔΕΜΑ ΑΝΑΝΕΩΣΗΣ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Δενδρύλλιο δυο ετών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355321"/>
            <a:ext cx="4525963" cy="301730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Αφαίρεση παραφυάδων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6788150" cy="4525962"/>
          </a:xfrm>
        </p:spPr>
      </p:pic>
    </p:spTree>
    <p:extLst>
      <p:ext uri="{BB962C8B-B14F-4D97-AF65-F5344CB8AC3E}">
        <p14:creationId xmlns:p14="http://schemas.microsoft.com/office/powerpoint/2010/main" val="20847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Δενδρύλλιο 4 ετών [πρώτο κλάδεμα διαμόρφωσης</a:t>
            </a:r>
            <a:r>
              <a:rPr lang="el-GR" sz="3200" dirty="0" smtClean="0"/>
              <a:t>]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76739"/>
            <a:ext cx="7956885" cy="53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el-GR" dirty="0" smtClean="0"/>
              <a:t>ΚΛΑΔΕΜΑ ΔΙΑΜΟΡΦΩΣΗΣ</a:t>
            </a:r>
            <a:br>
              <a:rPr lang="el-GR" dirty="0" smtClean="0"/>
            </a:br>
            <a:r>
              <a:rPr lang="el-GR" dirty="0" smtClean="0"/>
              <a:t>ΔΙΑΔΟΧΙΚΕΣ ΕΝΕΡΓΕΙΕΣ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3-4 </a:t>
            </a:r>
            <a:r>
              <a:rPr lang="el-GR" dirty="0" smtClean="0"/>
              <a:t>πρώτα χρόνια </a:t>
            </a:r>
            <a:r>
              <a:rPr lang="el-GR" dirty="0" err="1" smtClean="0"/>
              <a:t>καμμία</a:t>
            </a:r>
            <a:r>
              <a:rPr lang="el-GR" dirty="0" smtClean="0"/>
              <a:t> παρέμβαση 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3-4</a:t>
            </a:r>
            <a:r>
              <a:rPr lang="el-GR" dirty="0" smtClean="0"/>
              <a:t> βραχίονες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6-12</a:t>
            </a:r>
            <a:r>
              <a:rPr lang="el-GR" dirty="0" smtClean="0"/>
              <a:t> δευτερεύοντες βραχίονες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Ε</a:t>
            </a:r>
            <a:r>
              <a:rPr lang="el-GR" dirty="0" smtClean="0"/>
              <a:t>πιλογή κύριων  βραχιόνων ανά </a:t>
            </a:r>
            <a:r>
              <a:rPr lang="el-GR" dirty="0" smtClean="0">
                <a:solidFill>
                  <a:srgbClr val="FF0000"/>
                </a:solidFill>
              </a:rPr>
              <a:t>10 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FF0000"/>
                </a:solidFill>
              </a:rPr>
              <a:t>εκ.</a:t>
            </a:r>
            <a:r>
              <a:rPr lang="el-GR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err="1" smtClean="0"/>
              <a:t>Χαμηλόκορμα</a:t>
            </a:r>
            <a:r>
              <a:rPr lang="el-GR" dirty="0" smtClean="0"/>
              <a:t> δένδρα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Λιγότερα χτυπήματα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Λιγότερες τομές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ΚΛΑΔΕΜΑ ΚΑΡΠΟΦΟΡΙΑΣ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 smtClean="0">
                <a:solidFill>
                  <a:srgbClr val="FF0000"/>
                </a:solidFill>
              </a:rPr>
              <a:t>ΣΤΟΧΟΣ</a:t>
            </a:r>
            <a:r>
              <a:rPr lang="el-GR" dirty="0" smtClean="0"/>
              <a:t>::: Μείωση της </a:t>
            </a:r>
            <a:r>
              <a:rPr lang="el-GR" dirty="0" err="1" smtClean="0"/>
              <a:t>παρενιαυτοφορίας</a:t>
            </a:r>
            <a:endParaRPr lang="el-GR" dirty="0" smtClean="0"/>
          </a:p>
          <a:p>
            <a:pPr>
              <a:buNone/>
            </a:pPr>
            <a:r>
              <a:rPr lang="el-GR" dirty="0" smtClean="0">
                <a:solidFill>
                  <a:srgbClr val="00B050"/>
                </a:solidFill>
              </a:rPr>
              <a:t>Αλλά</a:t>
            </a:r>
            <a:r>
              <a:rPr lang="el-GR" dirty="0" smtClean="0"/>
              <a:t> πριν το κλάδεμα εξετάζονται οι παράμετροι,</a:t>
            </a:r>
          </a:p>
          <a:p>
            <a:r>
              <a:rPr lang="el-GR" dirty="0" smtClean="0"/>
              <a:t>Εάν οι ελιές είναι ποτιστικές ή όχι</a:t>
            </a:r>
          </a:p>
          <a:p>
            <a:r>
              <a:rPr lang="el-GR" dirty="0" smtClean="0"/>
              <a:t>Γόνιμα ή όχι χωράφια</a:t>
            </a:r>
          </a:p>
          <a:p>
            <a:r>
              <a:rPr lang="el-GR" dirty="0" smtClean="0"/>
              <a:t>Το φορτίο της προηγούμενης χρονιάς</a:t>
            </a:r>
          </a:p>
          <a:p>
            <a:r>
              <a:rPr lang="el-GR" dirty="0" smtClean="0"/>
              <a:t>Το μήκος της βλάστησης</a:t>
            </a:r>
          </a:p>
          <a:p>
            <a:r>
              <a:rPr lang="el-GR" dirty="0" smtClean="0"/>
              <a:t>Τη ποικιλία</a:t>
            </a:r>
            <a:endParaRPr lang="el-G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ΚΛΑΔΕΜΑ ΚΑΡΠΟΦΟΡΙΑΣ ΠΟΤΙΣΤΙΚΩΝ ΔΕΝΔΡΩΝ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dirty="0" smtClean="0"/>
              <a:t>Στις ποτιστικές ελιές </a:t>
            </a:r>
            <a:r>
              <a:rPr lang="el-GR" dirty="0" smtClean="0">
                <a:solidFill>
                  <a:srgbClr val="92D050"/>
                </a:solidFill>
              </a:rPr>
              <a:t>τη χρονιά της παραγωγής </a:t>
            </a:r>
            <a:r>
              <a:rPr lang="el-GR" dirty="0" smtClean="0"/>
              <a:t>επεμβαίνουμε με ελαφριά κλαδέματα.</a:t>
            </a:r>
          </a:p>
          <a:p>
            <a:endParaRPr lang="el-GR" dirty="0" smtClean="0"/>
          </a:p>
          <a:p>
            <a:r>
              <a:rPr lang="el-GR" dirty="0" smtClean="0"/>
              <a:t>Στην </a:t>
            </a:r>
            <a:r>
              <a:rPr lang="el-GR" dirty="0" err="1" smtClean="0">
                <a:solidFill>
                  <a:srgbClr val="00B050"/>
                </a:solidFill>
              </a:rPr>
              <a:t>υπερκαρποφορία</a:t>
            </a:r>
            <a:r>
              <a:rPr lang="el-GR" dirty="0" smtClean="0">
                <a:solidFill>
                  <a:srgbClr val="00B050"/>
                </a:solidFill>
              </a:rPr>
              <a:t> </a:t>
            </a:r>
            <a:r>
              <a:rPr lang="el-GR" dirty="0" smtClean="0"/>
              <a:t>επεμβαίνουμε με αραίωση της κόμης </a:t>
            </a:r>
            <a:r>
              <a:rPr lang="el-GR" dirty="0" smtClean="0">
                <a:solidFill>
                  <a:srgbClr val="FF0000"/>
                </a:solidFill>
              </a:rPr>
              <a:t>αλλά</a:t>
            </a:r>
            <a:r>
              <a:rPr lang="el-GR" dirty="0" smtClean="0"/>
              <a:t> διατηρώντας πάντα το σχήμα των δένδρων.</a:t>
            </a:r>
          </a:p>
          <a:p>
            <a:r>
              <a:rPr lang="el-GR" dirty="0" smtClean="0"/>
              <a:t>Το κλάδεμα γίνεται αμέσως </a:t>
            </a:r>
            <a:r>
              <a:rPr lang="el-GR" dirty="0" smtClean="0">
                <a:solidFill>
                  <a:srgbClr val="FF0000"/>
                </a:solidFill>
              </a:rPr>
              <a:t>μετά τη συγκομιδή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ΚΛΑΔΕΜΑ ΞΗΡΙΚΩΝ ΔΕΔΡΩΝ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Αυστηρότερο</a:t>
            </a:r>
            <a:r>
              <a:rPr lang="el-GR" dirty="0" smtClean="0"/>
              <a:t> κλάδεμα  ώστε το δένδρο να μπορεί να αντιμετωπίσει και τη θρέψη καρπών και τη δημιουργία ξύλου</a:t>
            </a:r>
          </a:p>
          <a:p>
            <a:endParaRPr lang="el-GR" dirty="0" smtClean="0"/>
          </a:p>
          <a:p>
            <a:r>
              <a:rPr lang="el-GR" dirty="0" smtClean="0"/>
              <a:t>Αφαίρεση εξαντλημένων τμημάτων (βράχυνση ποδιάς).</a:t>
            </a:r>
          </a:p>
          <a:p>
            <a:r>
              <a:rPr lang="el-GR" dirty="0" smtClean="0"/>
              <a:t>Το κλάδεμα γίνεται αμέσως </a:t>
            </a:r>
            <a:r>
              <a:rPr lang="el-GR" dirty="0" smtClean="0">
                <a:solidFill>
                  <a:srgbClr val="FF0000"/>
                </a:solidFill>
              </a:rPr>
              <a:t>μετά τη συγκομιδή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Αφαίρεση παραφυάδων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73723"/>
            <a:ext cx="4525963" cy="3380503"/>
          </a:xfrm>
        </p:spPr>
      </p:pic>
    </p:spTree>
    <p:extLst>
      <p:ext uri="{BB962C8B-B14F-4D97-AF65-F5344CB8AC3E}">
        <p14:creationId xmlns:p14="http://schemas.microsoft.com/office/powerpoint/2010/main" val="11491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dirty="0" smtClean="0"/>
              <a:t>ΦΥΛΛΑ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l-GR" dirty="0" smtClean="0"/>
              <a:t>ΑΠΛΑ (ΔΙΑΤΗΡΟΥΝΤΑΙ ΑΠΟ </a:t>
            </a:r>
            <a:r>
              <a:rPr lang="el-GR" dirty="0" smtClean="0">
                <a:solidFill>
                  <a:srgbClr val="FF0000"/>
                </a:solidFill>
              </a:rPr>
              <a:t>24-36 </a:t>
            </a:r>
            <a:r>
              <a:rPr lang="el-GR" dirty="0" smtClean="0"/>
              <a:t>ΜΗΝΕΣ</a:t>
            </a:r>
          </a:p>
          <a:p>
            <a:r>
              <a:rPr lang="el-GR" dirty="0" smtClean="0"/>
              <a:t>ΑΝΤΙΘΕΤΗ ΔΙΑΤΑΞΗ,</a:t>
            </a:r>
          </a:p>
          <a:p>
            <a:r>
              <a:rPr lang="el-GR" dirty="0" smtClean="0"/>
              <a:t>ΛΟΓΧΟΕΙΔΗ,ΠΑΧΙΑ,ΔΕΡΜΑΤΩΔΗ,</a:t>
            </a:r>
          </a:p>
          <a:p>
            <a:pPr>
              <a:buNone/>
            </a:pPr>
            <a:r>
              <a:rPr lang="el-GR" dirty="0" smtClean="0"/>
              <a:t>ΒΑΘΥΠΡΑΣΙΝΑ ΣΤΗ ΠΑΝΩ ΠΛΕΥΡΑ,</a:t>
            </a:r>
          </a:p>
          <a:p>
            <a:pPr>
              <a:buNone/>
            </a:pPr>
            <a:r>
              <a:rPr lang="el-GR" dirty="0" smtClean="0"/>
              <a:t>ΣΤΑΧΤΙ ΑΣΗΜΙ ΜΕ ΠΥΚΝΕΣ ΑΣΤΕΡΟΕΙΔΗ ΤΡΙΧΕΣ</a:t>
            </a:r>
          </a:p>
          <a:p>
            <a:pPr>
              <a:buNone/>
            </a:pPr>
            <a:r>
              <a:rPr lang="el-GR" dirty="0" smtClean="0"/>
              <a:t>ΚΑΙ ΠΟΛΛΑ  ΜΙΚΡΟΥ ΜΕΓΕΘΟΥΣ  ΣΤΟΜΑΤΙΑ.</a:t>
            </a:r>
          </a:p>
          <a:p>
            <a:pPr>
              <a:buNone/>
            </a:pPr>
            <a:r>
              <a:rPr lang="el-GR" dirty="0" smtClean="0">
                <a:solidFill>
                  <a:srgbClr val="FF0000"/>
                </a:solidFill>
              </a:rPr>
              <a:t>Ο ΜΙΣΧΟΣ </a:t>
            </a:r>
            <a:r>
              <a:rPr lang="el-GR" dirty="0" smtClean="0"/>
              <a:t>ΕΙΝΑΙ ΚΟΝΤΟΣ,ΧΩΡΙΣ ΑΔΕΝΕΣ, ΠΤΕΡΥΓΙΑ Η ΠΑΡΑΜΙΣΧΙΑ ΦΥΛΛΑ.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Αφαίρεση προστριβόμενων κλαδίσκων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038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Ανασήκωμα ποδιάς</a:t>
            </a:r>
            <a:endParaRPr lang="en-US" dirty="0"/>
          </a:p>
        </p:txBody>
      </p:sp>
      <p:pic>
        <p:nvPicPr>
          <p:cNvPr id="2050" name="Picture 2" descr="im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48880"/>
            <a:ext cx="504056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Αφαίρεση λαίμαργων βλαστών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14686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4000" dirty="0" err="1" smtClean="0"/>
              <a:t>Έκπτυξη</a:t>
            </a:r>
            <a:r>
              <a:rPr lang="el-GR" sz="4000" dirty="0" smtClean="0"/>
              <a:t> λαίμαργων βλαστών σε συστάδες</a:t>
            </a:r>
            <a:r>
              <a:rPr lang="el-GR" dirty="0" smtClean="0"/>
              <a:t/>
            </a:r>
            <a:br>
              <a:rPr lang="el-GR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73723"/>
            <a:ext cx="4525963" cy="3380503"/>
          </a:xfrm>
        </p:spPr>
      </p:pic>
    </p:spTree>
    <p:extLst>
      <p:ext uri="{BB962C8B-B14F-4D97-AF65-F5344CB8AC3E}">
        <p14:creationId xmlns:p14="http://schemas.microsoft.com/office/powerpoint/2010/main" val="22559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Αξιολόγηση</a:t>
            </a:r>
            <a:r>
              <a:rPr lang="el-GR" dirty="0" smtClean="0"/>
              <a:t> λαίμαργου βλαστού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73723"/>
            <a:ext cx="4525963" cy="3380503"/>
          </a:xfrm>
        </p:spPr>
      </p:pic>
    </p:spTree>
    <p:extLst>
      <p:ext uri="{BB962C8B-B14F-4D97-AF65-F5344CB8AC3E}">
        <p14:creationId xmlns:p14="http://schemas.microsoft.com/office/powerpoint/2010/main" val="29535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ΕΠΙΛΟΓΗ ΑΝΤΙΚΑΤΑΣΤΑΤΗ</a:t>
            </a:r>
            <a:endParaRPr lang="el-GR" dirty="0"/>
          </a:p>
        </p:txBody>
      </p:sp>
      <p:pic>
        <p:nvPicPr>
          <p:cNvPr id="3074" name="Picture 2" descr="C:\Users\antonia\Pictures\DSCN8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61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ΠΡΙΝ ΚΑΙ ΜΕΤΑ</a:t>
            </a:r>
            <a:endParaRPr lang="en-US" dirty="0"/>
          </a:p>
        </p:txBody>
      </p:sp>
      <p:pic>
        <p:nvPicPr>
          <p:cNvPr id="5122" name="Picture 2" descr="ÎÏÎ¿ÏÎ­Î»ÎµÏÎ¼Î± ÎµÎ¹ÎºÏÎ½Î±Ï Î³Î¹Î± zeytin budamas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132856"/>
            <a:ext cx="765215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5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ÎÏÎ¿ÏÎ­Î»ÎµÏÎ¼Î± ÎµÎ¹ÎºÏÎ½Î±Ï Î³Î¹Î± zeytin budam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532859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ÎÏÎ¿ÏÎ­Î»ÎµÏÎ¼Î± ÎµÎ¹ÎºÏÎ½Î±Ï Î³Î¹Î± zeytin budama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9000"/>
            <a:ext cx="5715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ΠΥΚΝΗ ΦΥΤΕΥΣΗ ΕΛΙΑΣ</a:t>
            </a:r>
            <a:endParaRPr lang="el-GR" dirty="0"/>
          </a:p>
        </p:txBody>
      </p:sp>
      <p:pic>
        <p:nvPicPr>
          <p:cNvPr id="6146" name="Picture 2" descr="ÎÏÎ¿ÏÎ­Î»ÎµÏÎ¼Î± ÎµÎ¹ÎºÏÎ½Î±Ï Î³Î¹Î± zeytin budamas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1643856"/>
            <a:ext cx="5991225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ΜΗΧΑΝΗΜΑ ΣΥΛΛΟΓΗΣ ΕΛΑΙΟΚΑΡΠΟΥ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71530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el-GR" dirty="0" smtClean="0"/>
              <a:t>ΦΥΛΛΟ ΕΛΙΑΣ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02110" y="1600200"/>
            <a:ext cx="553977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ΜΗΧΑΝΗΜΑ ΣΥΛΛΟΓΗΣ ΕΛΑΙΟΚΑΡΠΟΥ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28667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ΤΟ ΜΗΧΑΝΗΜΑ «ΑΓΚΑΛΙΑΖΕΙ»ΤΟ ΔΕΝΔΡΟ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8098" y="1600200"/>
            <a:ext cx="68078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ΚΛΑΔΕΜΑ ΑΝΑΝΕΩΣΗΣ ΕΛΑΙΟΔΕΝΔΡΩΝ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>
              <a:buNone/>
            </a:pPr>
            <a:r>
              <a:rPr lang="el-GR" dirty="0" smtClean="0">
                <a:solidFill>
                  <a:srgbClr val="FF0000"/>
                </a:solidFill>
              </a:rPr>
              <a:t>ΠΟΤΕ ΓΙΝΕΤΑΙ;</a:t>
            </a:r>
          </a:p>
          <a:p>
            <a:pPr>
              <a:buNone/>
            </a:pPr>
            <a:endParaRPr lang="el-GR" dirty="0" smtClean="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r>
              <a:rPr lang="el-GR" dirty="0" smtClean="0"/>
              <a:t>Ελαττώνεται η καρποφορία</a:t>
            </a:r>
          </a:p>
          <a:p>
            <a:pPr marL="514350" indent="-514350"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2) Καχεξία δένδρων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3) Διαταραχή ριζικού συστήματος και κόμης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ΤΡΟΠΟΙ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ΠΕΡΙΟΡΙΣΜΟΣ </a:t>
            </a:r>
            <a:r>
              <a:rPr lang="el-GR" dirty="0" smtClean="0"/>
              <a:t>ως τις πρώτες διακλαδώσεις</a:t>
            </a:r>
          </a:p>
          <a:p>
            <a:pPr>
              <a:buNone/>
            </a:pPr>
            <a:r>
              <a:rPr lang="el-GR" dirty="0" smtClean="0"/>
              <a:t>2-3 μήνες πριν την άνθιση αφήνοντας τους </a:t>
            </a:r>
            <a:r>
              <a:rPr lang="el-GR" dirty="0" smtClean="0">
                <a:solidFill>
                  <a:srgbClr val="00B050"/>
                </a:solidFill>
              </a:rPr>
              <a:t>λαίμαργους</a:t>
            </a:r>
            <a:r>
              <a:rPr lang="el-GR" dirty="0" smtClean="0"/>
              <a:t> για αντικαταστάτες 1-2 χρόνια </a:t>
            </a:r>
            <a:endParaRPr lang="el-GR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dirty="0" smtClean="0">
                <a:solidFill>
                  <a:srgbClr val="FF0000"/>
                </a:solidFill>
              </a:rPr>
              <a:t>2. ΣΚΕΛΕΤΙΚΟ ΚΛΑΔΕΜΑ (ΚΑΘΑΡΙΣΜΑ)</a:t>
            </a:r>
          </a:p>
          <a:p>
            <a:pPr>
              <a:buNone/>
            </a:pPr>
            <a:r>
              <a:rPr lang="el-GR" dirty="0" smtClean="0">
                <a:solidFill>
                  <a:srgbClr val="FF0000"/>
                </a:solidFill>
              </a:rPr>
              <a:t>3. ΧΑΜΗΛΩΜΑ ΣΤΟ ΕΠΙΠΕΔΟ ΤΩΝ ΚΥΡΙΩΝ ΔΙΑΚΛΑΔΩΣΕΩΝ</a:t>
            </a:r>
          </a:p>
          <a:p>
            <a:pPr>
              <a:buNone/>
            </a:pPr>
            <a:r>
              <a:rPr lang="el-GR" dirty="0" smtClean="0">
                <a:solidFill>
                  <a:srgbClr val="FF0000"/>
                </a:solidFill>
              </a:rPr>
              <a:t>4. ΣΤΟ ΕΠΙΠΕΔΟ ΤΟΥ ΛΑΙΜΟΥ</a:t>
            </a:r>
          </a:p>
          <a:p>
            <a:pPr>
              <a:buNone/>
            </a:pPr>
            <a:endParaRPr lang="el-GR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l-GR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ΒΡΑΧΙΟΤΟΜΗ</a:t>
            </a:r>
            <a:endParaRPr lang="el-GR" dirty="0"/>
          </a:p>
        </p:txBody>
      </p:sp>
      <p:pic>
        <p:nvPicPr>
          <p:cNvPr id="2050" name="Picture 2" descr="C:\Users\antonia\Pictures\IMG_0666-1280x9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42066" y="1600200"/>
            <a:ext cx="605986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ΚΟΡΜΟΤΟΜΗ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5122" name="Picture 2" descr="C:\Users\antonia\Pictures\DSC01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12068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97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CIM\101MSDCF\DSC0298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70231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2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ΔΙΑΜΟΡΦΩΣΗ ΣΧΗΜΑΤΩΝ</a:t>
            </a:r>
            <a:endParaRPr lang="el-GR" dirty="0"/>
          </a:p>
        </p:txBody>
      </p:sp>
      <p:pic>
        <p:nvPicPr>
          <p:cNvPr id="2051" name="Picture 3" descr="G:\DCIM\101MSDCF\DSC02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50285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ΣΧΗΜΑΤΑ  ΔΙΑΜΟΡΦΩΣΗΣ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Δύο κλώνους(επιτραπέζιες ελιές)(</a:t>
            </a:r>
            <a:r>
              <a:rPr lang="en-US" dirty="0" err="1" smtClean="0"/>
              <a:t>Gordal,Sevillana</a:t>
            </a:r>
            <a:r>
              <a:rPr lang="en-US" dirty="0" smtClean="0"/>
              <a:t>)[</a:t>
            </a:r>
            <a:r>
              <a:rPr lang="el-GR" dirty="0" smtClean="0"/>
              <a:t>Ανδαλουσία]</a:t>
            </a:r>
          </a:p>
          <a:p>
            <a:r>
              <a:rPr lang="el-GR" dirty="0" smtClean="0"/>
              <a:t>Του κηροπήγιου[Τυνησία]</a:t>
            </a:r>
          </a:p>
          <a:p>
            <a:r>
              <a:rPr lang="el-GR" dirty="0" smtClean="0"/>
              <a:t>Σχήμα διπλού ή τριπλού κορμού[</a:t>
            </a:r>
            <a:r>
              <a:rPr lang="el-GR" dirty="0" err="1" smtClean="0"/>
              <a:t>Σεββίλη</a:t>
            </a:r>
            <a:r>
              <a:rPr lang="el-GR" dirty="0" smtClean="0"/>
              <a:t>]</a:t>
            </a:r>
          </a:p>
          <a:p>
            <a:r>
              <a:rPr lang="el-GR" dirty="0" smtClean="0"/>
              <a:t>Το </a:t>
            </a:r>
            <a:r>
              <a:rPr lang="el-GR" dirty="0" err="1" smtClean="0"/>
              <a:t>πολυκωνικό</a:t>
            </a:r>
            <a:r>
              <a:rPr lang="el-GR" dirty="0" smtClean="0"/>
              <a:t>[Ορισμένες περιοχές της Ιταλίας]</a:t>
            </a:r>
          </a:p>
          <a:p>
            <a:r>
              <a:rPr lang="el-GR" dirty="0" smtClean="0"/>
              <a:t>Στρογγυλεμένου </a:t>
            </a:r>
            <a:r>
              <a:rPr lang="el-GR" dirty="0" err="1" smtClean="0"/>
              <a:t>κύπελλου</a:t>
            </a:r>
            <a:r>
              <a:rPr lang="en-US" dirty="0" smtClean="0"/>
              <a:t>(</a:t>
            </a:r>
            <a:r>
              <a:rPr lang="el-GR" dirty="0" err="1" smtClean="0"/>
              <a:t>Γαλλία,Ιταλία,Ελλάδα</a:t>
            </a:r>
            <a:r>
              <a:rPr lang="el-GR" dirty="0" smtClean="0"/>
              <a:t>)</a:t>
            </a:r>
          </a:p>
          <a:p>
            <a:r>
              <a:rPr lang="el-GR" dirty="0" smtClean="0"/>
              <a:t>Το σφαιρικό(ΔΕΝ ΣΥΝΗΘΙΖΕΤΑΙ) λόγω κακού φωτισμού</a:t>
            </a:r>
          </a:p>
          <a:p>
            <a:r>
              <a:rPr lang="el-GR" dirty="0" smtClean="0"/>
              <a:t>Του χαμηλού κυλίνδρου(ποδιές με καρποφόρους βλαστούς)</a:t>
            </a:r>
          </a:p>
          <a:p>
            <a:r>
              <a:rPr lang="el-GR" dirty="0" smtClean="0"/>
              <a:t>Σχήμα χωρίς κορμό(ποικιλία </a:t>
            </a:r>
            <a:r>
              <a:rPr lang="en-US" dirty="0" err="1" smtClean="0"/>
              <a:t>Chetoni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Σχήμα ελεύθερης </a:t>
            </a:r>
            <a:r>
              <a:rPr lang="el-GR" dirty="0" err="1" smtClean="0"/>
              <a:t>παλμέτας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24650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l-GR" dirty="0" smtClean="0"/>
              <a:t>ΟΦΘΑΛΜΟΙ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1500174"/>
            <a:ext cx="4040188" cy="639762"/>
          </a:xfrm>
          <a:solidFill>
            <a:schemeClr val="accent3">
              <a:lumMod val="75000"/>
            </a:schemeClr>
          </a:solidFill>
        </p:spPr>
        <p:txBody>
          <a:bodyPr>
            <a:normAutofit fontScale="40000" lnSpcReduction="20000"/>
          </a:bodyPr>
          <a:lstStyle/>
          <a:p>
            <a:pPr marL="0" lvl="4"/>
            <a:endParaRPr lang="el-GR" dirty="0" smtClean="0"/>
          </a:p>
          <a:p>
            <a:pPr marL="0" lvl="4"/>
            <a:endParaRPr lang="el-GR" dirty="0" smtClean="0"/>
          </a:p>
          <a:p>
            <a:r>
              <a:rPr lang="el-GR" sz="5900" dirty="0" smtClean="0"/>
              <a:t>ΞΥΛΟΦΟΡΟΙ</a:t>
            </a:r>
            <a:endParaRPr lang="el-GR" sz="59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l-GR" dirty="0" err="1" smtClean="0"/>
              <a:t>Επάκριοι</a:t>
            </a:r>
            <a:r>
              <a:rPr lang="el-GR" dirty="0" smtClean="0"/>
              <a:t> ή πλάγιοι</a:t>
            </a:r>
          </a:p>
          <a:p>
            <a:pPr>
              <a:buNone/>
            </a:pPr>
            <a:r>
              <a:rPr lang="el-GR" dirty="0" smtClean="0"/>
              <a:t>κωνικοί</a:t>
            </a: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3438" y="1500174"/>
            <a:ext cx="4041775" cy="639762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dirty="0" smtClean="0"/>
              <a:t>ΜΙΚΤΟΙ ΑΝΘΟΦΟΡΟΙ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 smtClean="0"/>
              <a:t>πλάγιοι  ,σπάνια </a:t>
            </a:r>
            <a:r>
              <a:rPr lang="el-GR" dirty="0" err="1" smtClean="0"/>
              <a:t>έπακριοι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Αρχικά δεν ξεχωρίζουν από τους </a:t>
            </a:r>
            <a:r>
              <a:rPr lang="el-GR" dirty="0" err="1" smtClean="0"/>
              <a:t>ξυλοφόρους,αλλά</a:t>
            </a:r>
            <a:r>
              <a:rPr lang="el-GR" dirty="0" smtClean="0"/>
              <a:t> </a:t>
            </a:r>
            <a:r>
              <a:rPr lang="el-GR" dirty="0" err="1" smtClean="0"/>
              <a:t>απ’τα</a:t>
            </a:r>
            <a:r>
              <a:rPr lang="el-GR" dirty="0" smtClean="0"/>
              <a:t> τέλη του χειμώνα αρχίζει η </a:t>
            </a:r>
            <a:r>
              <a:rPr lang="el-GR" dirty="0" err="1" smtClean="0"/>
              <a:t>διάκριση.Από</a:t>
            </a:r>
            <a:r>
              <a:rPr lang="el-GR" dirty="0" smtClean="0"/>
              <a:t> αυτούς θα προκύψουν οι ταξιανθίες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ΟΙ ΟΦΘΑΛΜΟΙ ΕΙΝΑΙ ΓΥΜΝΟΙ ΚΑΙ ΔΕΝ ΚΑΛΥΠΤΟΝΤΑΙ ΑΠΟ ΛΕΠΙΑ.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l-GR" dirty="0" smtClean="0"/>
              <a:t>ΚΑΡΠΟΦΟΡΙΑ ΕΛΙΑΣ</a:t>
            </a:r>
            <a:endParaRPr lang="el-GR" dirty="0"/>
          </a:p>
        </p:txBody>
      </p:sp>
      <p:pic>
        <p:nvPicPr>
          <p:cNvPr id="1026" name="Picture 2" descr="C:\Users\antonia\Pictures\Έργα για ζωγραφική\3996olive_branc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71612"/>
            <a:ext cx="7500990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ΑΝΘΗ ΤΗΣ ΕΛΙΑΣ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6715172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el-GR" dirty="0" smtClean="0"/>
              <a:t>Η ΑΝΘΟΦΟΡΙΑ  ΤΗΣ ΕΛΙΑΣ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endParaRPr lang="el-GR" sz="4000" dirty="0" smtClean="0"/>
          </a:p>
          <a:p>
            <a:endParaRPr lang="el-GR" sz="4000" dirty="0" smtClean="0"/>
          </a:p>
          <a:p>
            <a:pPr>
              <a:buNone/>
            </a:pPr>
            <a:r>
              <a:rPr lang="el-GR" sz="4000" dirty="0" smtClean="0"/>
              <a:t>      ΤΑ ΑΝΘΗ ΜΠΟΡΕΙ ΕΙΝΑΙ ΣΕ ΒΟΤΡΙΩΔΕΙΣ ΤΑΞΙΑΝΘΙΕΣ </a:t>
            </a:r>
            <a:r>
              <a:rPr lang="el-GR" sz="4000" dirty="0" smtClean="0">
                <a:solidFill>
                  <a:srgbClr val="FF0000"/>
                </a:solidFill>
              </a:rPr>
              <a:t>8-60</a:t>
            </a:r>
            <a:r>
              <a:rPr lang="el-GR" sz="4000" dirty="0" smtClean="0"/>
              <a:t> ΜΑΖΙ</a:t>
            </a:r>
            <a:endParaRPr lang="el-GR" sz="4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el-GR" dirty="0" smtClean="0"/>
              <a:t>Ο ΚΑΡΠΟΣ (ΔΡΥΠΗ)</a:t>
            </a:r>
            <a:endParaRPr lang="el-G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714488"/>
            <a:ext cx="4286279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l-GR" dirty="0" smtClean="0"/>
              <a:t>ΟΙ ΠΟΙΚΙΛΙΕΣ ΤΗΣ ΕΛΙΑΣ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>
              <a:buNone/>
            </a:pPr>
            <a:r>
              <a:rPr lang="el-GR" dirty="0" smtClean="0"/>
              <a:t>ΑΝΑΛΟΓΑ ΜΕ ΤΟ ΒΑΡΟΣ ΑΝΑ ΚΑΡΠΟ </a:t>
            </a:r>
          </a:p>
          <a:p>
            <a:pPr marL="514350" indent="-514350">
              <a:buNone/>
            </a:pPr>
            <a:r>
              <a:rPr lang="el-GR" dirty="0" smtClean="0"/>
              <a:t>ΔΙΑΚΡΙΝΟΝΤΑΙ ΣΕ: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ΜΙΚΡΟΚΑΡΠΕΣ </a:t>
            </a:r>
            <a:r>
              <a:rPr lang="el-GR" dirty="0" smtClean="0"/>
              <a:t>&lt;2,6 </a:t>
            </a:r>
            <a:r>
              <a:rPr lang="en-US" dirty="0" err="1" smtClean="0"/>
              <a:t>gr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chemeClr val="accent5">
                    <a:lumMod val="75000"/>
                  </a:schemeClr>
                </a:solidFill>
              </a:rPr>
              <a:t>ΜΕΣΟΚΑΡΠΕΣ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/>
              <a:t>  2,7-4,2 </a:t>
            </a:r>
            <a:r>
              <a:rPr lang="en-US" dirty="0" err="1" smtClean="0"/>
              <a:t>gr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>
                <a:solidFill>
                  <a:schemeClr val="accent3">
                    <a:lumMod val="50000"/>
                  </a:schemeClr>
                </a:solidFill>
              </a:rPr>
              <a:t>ΜΕΓΑΛΟΚΑΡΠΕΣ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smtClean="0"/>
              <a:t>  &gt;4,3 </a:t>
            </a:r>
            <a:r>
              <a:rPr lang="en-US" dirty="0" err="1" smtClean="0"/>
              <a:t>gr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446</Words>
  <Application>Microsoft Office PowerPoint</Application>
  <PresentationFormat>On-screen Show (4:3)</PresentationFormat>
  <Paragraphs>114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Θέμα του Office</vt:lpstr>
      <vt:lpstr>ΕΛΙΑ Olea europaea ΟΙΚ. Oleaceae</vt:lpstr>
      <vt:lpstr>ΦΥΛΛΑ</vt:lpstr>
      <vt:lpstr>ΦΥΛΛΟ ΕΛΙΑΣ</vt:lpstr>
      <vt:lpstr>ΟΦΘΑΛΜΟΙ</vt:lpstr>
      <vt:lpstr>ΚΑΡΠΟΦΟΡΙΑ ΕΛΙΑΣ</vt:lpstr>
      <vt:lpstr>ΑΝΘΗ ΤΗΣ ΕΛΙΑΣ</vt:lpstr>
      <vt:lpstr>Η ΑΝΘΟΦΟΡΙΑ  ΤΗΣ ΕΛΙΑΣ </vt:lpstr>
      <vt:lpstr>Ο ΚΑΡΠΟΣ (ΔΡΥΠΗ)</vt:lpstr>
      <vt:lpstr>ΟΙ ΠΟΙΚΙΛΙΕΣ ΤΗΣ ΕΛΙΑΣ</vt:lpstr>
      <vt:lpstr>ΚΛΑΔΕΜΑ ΕΛΙΑΣ</vt:lpstr>
      <vt:lpstr>Δενδρύλλιο δυο ετών</vt:lpstr>
      <vt:lpstr>Αφαίρεση παραφυάδων </vt:lpstr>
      <vt:lpstr>Δενδρύλλιο 4 ετών [πρώτο κλάδεμα διαμόρφωσης]</vt:lpstr>
      <vt:lpstr>PowerPoint Presentation</vt:lpstr>
      <vt:lpstr>ΚΛΑΔΕΜΑ ΔΙΑΜΟΡΦΩΣΗΣ ΔΙΑΔΟΧΙΚΕΣ ΕΝΕΡΓΕΙΕΣ</vt:lpstr>
      <vt:lpstr>ΚΛΑΔΕΜΑ ΚΑΡΠΟΦΟΡΙΑΣ</vt:lpstr>
      <vt:lpstr>ΚΛΑΔΕΜΑ ΚΑΡΠΟΦΟΡΙΑΣ ΠΟΤΙΣΤΙΚΩΝ ΔΕΝΔΡΩΝ</vt:lpstr>
      <vt:lpstr> ΚΛΑΔΕΜΑ ΞΗΡΙΚΩΝ ΔΕΔΡΩΝ </vt:lpstr>
      <vt:lpstr>Αφαίρεση παραφυάδων</vt:lpstr>
      <vt:lpstr>Αφαίρεση προστριβόμενων κλαδίσκων</vt:lpstr>
      <vt:lpstr>Ανασήκωμα ποδιάς</vt:lpstr>
      <vt:lpstr>Αφαίρεση λαίμαργων βλαστών</vt:lpstr>
      <vt:lpstr>Έκπτυξη λαίμαργων βλαστών σε συστάδες </vt:lpstr>
      <vt:lpstr>Αξιολόγηση λαίμαργου βλαστού</vt:lpstr>
      <vt:lpstr>ΕΠΙΛΟΓΗ ΑΝΤΙΚΑΤΑΣΤΑΤΗ</vt:lpstr>
      <vt:lpstr>ΠΡΙΝ ΚΑΙ ΜΕΤΑ</vt:lpstr>
      <vt:lpstr>PowerPoint Presentation</vt:lpstr>
      <vt:lpstr>ΠΥΚΝΗ ΦΥΤΕΥΣΗ ΕΛΙΑΣ</vt:lpstr>
      <vt:lpstr>ΜΗΧΑΝΗΜΑ ΣΥΛΛΟΓΗΣ ΕΛΑΙΟΚΑΡΠΟΥ</vt:lpstr>
      <vt:lpstr>ΜΗΧΑΝΗΜΑ ΣΥΛΛΟΓΗΣ ΕΛΑΙΟΚΑΡΠΟΥ</vt:lpstr>
      <vt:lpstr>ΤΟ ΜΗΧΑΝΗΜΑ «ΑΓΚΑΛΙΑΖΕΙ»ΤΟ ΔΕΝΔΡΟ</vt:lpstr>
      <vt:lpstr>ΚΛΑΔΕΜΑ ΑΝΑΝΕΩΣΗΣ ΕΛΑΙΟΔΕΝΔΡΩΝ</vt:lpstr>
      <vt:lpstr> ΤΡΟΠΟΙ </vt:lpstr>
      <vt:lpstr>ΒΡΑΧΙΟΤΟΜΗ</vt:lpstr>
      <vt:lpstr>ΚΟΡΜΟΤΟΜΗ </vt:lpstr>
      <vt:lpstr>PowerPoint Presentation</vt:lpstr>
      <vt:lpstr>PowerPoint Presentation</vt:lpstr>
      <vt:lpstr>ΔΙΑΜΟΡΦΩΣΗ ΣΧΗΜΑΤΩΝ</vt:lpstr>
      <vt:lpstr>ΣΧΗΜΑΤΑ  ΔΙΑΜΟΡΦΩΣΗΣ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ΚΛΑΔΕΜΑ ΕΛΙΑΣ</dc:title>
  <dc:creator>antonia</dc:creator>
  <cp:lastModifiedBy>Windows User</cp:lastModifiedBy>
  <cp:revision>74</cp:revision>
  <dcterms:created xsi:type="dcterms:W3CDTF">2010-11-14T16:59:38Z</dcterms:created>
  <dcterms:modified xsi:type="dcterms:W3CDTF">2018-05-08T11:56:43Z</dcterms:modified>
</cp:coreProperties>
</file>