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88" r:id="rId5"/>
    <p:sldId id="261" r:id="rId6"/>
    <p:sldId id="272" r:id="rId7"/>
    <p:sldId id="262" r:id="rId8"/>
    <p:sldId id="263" r:id="rId9"/>
    <p:sldId id="274" r:id="rId10"/>
    <p:sldId id="275" r:id="rId11"/>
    <p:sldId id="264" r:id="rId12"/>
    <p:sldId id="265" r:id="rId13"/>
    <p:sldId id="266" r:id="rId14"/>
    <p:sldId id="276" r:id="rId15"/>
    <p:sldId id="303" r:id="rId16"/>
    <p:sldId id="305" r:id="rId17"/>
    <p:sldId id="285" r:id="rId18"/>
    <p:sldId id="304" r:id="rId19"/>
    <p:sldId id="267" r:id="rId20"/>
    <p:sldId id="268" r:id="rId21"/>
    <p:sldId id="269" r:id="rId22"/>
    <p:sldId id="270" r:id="rId23"/>
    <p:sldId id="294" r:id="rId24"/>
    <p:sldId id="286" r:id="rId25"/>
    <p:sldId id="306" r:id="rId26"/>
    <p:sldId id="298" r:id="rId27"/>
    <p:sldId id="277" r:id="rId28"/>
    <p:sldId id="278" r:id="rId29"/>
    <p:sldId id="297" r:id="rId30"/>
    <p:sldId id="271" r:id="rId31"/>
    <p:sldId id="279" r:id="rId32"/>
    <p:sldId id="280" r:id="rId33"/>
    <p:sldId id="289" r:id="rId34"/>
    <p:sldId id="300" r:id="rId35"/>
    <p:sldId id="281" r:id="rId36"/>
    <p:sldId id="282" r:id="rId37"/>
    <p:sldId id="283" r:id="rId38"/>
    <p:sldId id="302" r:id="rId39"/>
    <p:sldId id="301" r:id="rId40"/>
    <p:sldId id="295" r:id="rId41"/>
    <p:sldId id="291" r:id="rId42"/>
    <p:sldId id="290" r:id="rId43"/>
    <p:sldId id="292" r:id="rId44"/>
    <p:sldId id="308" r:id="rId45"/>
    <p:sldId id="309" r:id="rId46"/>
    <p:sldId id="310" r:id="rId47"/>
    <p:sldId id="312" r:id="rId48"/>
    <p:sldId id="293" r:id="rId49"/>
    <p:sldId id="307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24/3/2017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ΕΣΠΕΡΙΔΟΕΙΔΗ </a:t>
            </a:r>
            <a:r>
              <a:rPr lang="en-US" dirty="0" smtClean="0"/>
              <a:t>Citrus spp.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500174"/>
            <a:ext cx="600075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ntonia\Pictures\AVLI\DSC05009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1428736"/>
            <a:ext cx="339407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ΜΙΣΧΟΣ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Φέρει ή όχι πτερύγια μικρού, μέσου ή μεγάλου μεγέθους </a:t>
            </a:r>
          </a:p>
          <a:p>
            <a:r>
              <a:rPr lang="el-GR" dirty="0" smtClean="0">
                <a:solidFill>
                  <a:srgbClr val="00B050"/>
                </a:solidFill>
              </a:rPr>
              <a:t>ΜΕΓΕΘΟΣ ΠΤΕΡΥΓΙΩΝ  </a:t>
            </a:r>
            <a:r>
              <a:rPr lang="el-GR" dirty="0" smtClean="0"/>
              <a:t>Χαρακτηριστικό του είδους.</a:t>
            </a:r>
          </a:p>
          <a:p>
            <a:r>
              <a:rPr lang="el-GR" dirty="0" smtClean="0"/>
              <a:t>Στη Φράπα, </a:t>
            </a:r>
            <a:r>
              <a:rPr lang="en-US" dirty="0" smtClean="0"/>
              <a:t>grape fruit</a:t>
            </a:r>
            <a:r>
              <a:rPr lang="el-GR" dirty="0" smtClean="0"/>
              <a:t> ,νεραντζιά είναι </a:t>
            </a:r>
            <a:r>
              <a:rPr lang="el-GR" dirty="0" smtClean="0">
                <a:solidFill>
                  <a:srgbClr val="00B050"/>
                </a:solidFill>
              </a:rPr>
              <a:t>μεγάλα</a:t>
            </a:r>
          </a:p>
          <a:p>
            <a:r>
              <a:rPr lang="el-GR" dirty="0" smtClean="0"/>
              <a:t>Στη Πορτοκαλιά, Μανταρινιά, Κιτριά, λεμονιά είναι </a:t>
            </a:r>
            <a:r>
              <a:rPr lang="el-GR" dirty="0" smtClean="0">
                <a:solidFill>
                  <a:srgbClr val="FF0000"/>
                </a:solidFill>
              </a:rPr>
              <a:t>υποτυπώδη</a:t>
            </a:r>
          </a:p>
          <a:p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ΟΦΘΑΛΜΟΙ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Ένας ή περισσότεροι ανά κόμβο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 </a:t>
            </a:r>
            <a:r>
              <a:rPr lang="el-GR" dirty="0" err="1" smtClean="0">
                <a:solidFill>
                  <a:srgbClr val="00B050"/>
                </a:solidFill>
              </a:rPr>
              <a:t>Επάκριος</a:t>
            </a:r>
            <a:r>
              <a:rPr lang="el-GR" dirty="0" smtClean="0"/>
              <a:t>  = </a:t>
            </a:r>
            <a:r>
              <a:rPr lang="el-GR" dirty="0" err="1" smtClean="0"/>
              <a:t>ξυλοφόρος</a:t>
            </a:r>
            <a:r>
              <a:rPr lang="el-GR" dirty="0" smtClean="0"/>
              <a:t> που αποκόπτεται μετά το πέρας της ανάπτυξης του βλαστού.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accent6">
                    <a:lumMod val="50000"/>
                  </a:schemeClr>
                </a:solidFill>
              </a:rPr>
              <a:t>Πλάγιος</a:t>
            </a:r>
            <a:r>
              <a:rPr lang="el-GR" dirty="0" smtClean="0"/>
              <a:t> = </a:t>
            </a:r>
            <a:r>
              <a:rPr lang="el-GR" dirty="0" err="1" smtClean="0"/>
              <a:t>ξυλοφόροι</a:t>
            </a:r>
            <a:r>
              <a:rPr lang="el-GR" dirty="0" smtClean="0"/>
              <a:t> ή μικτοί ανθοφόροι</a:t>
            </a:r>
          </a:p>
          <a:p>
            <a:pPr>
              <a:buNone/>
            </a:pPr>
            <a:r>
              <a:rPr lang="el-GR" dirty="0" smtClean="0">
                <a:solidFill>
                  <a:srgbClr val="00B0F0"/>
                </a:solidFill>
              </a:rPr>
              <a:t>ΜΑΚΡΟΣΚΟΠΙΚΗ ΔΙΑΚΡΙΣΗ:</a:t>
            </a:r>
          </a:p>
          <a:p>
            <a:r>
              <a:rPr lang="el-GR" dirty="0" smtClean="0"/>
              <a:t>Αδύνατη η διάκριση μεταξύ </a:t>
            </a:r>
            <a:r>
              <a:rPr lang="el-GR" dirty="0" err="1" smtClean="0"/>
              <a:t>ξυλοφόρων</a:t>
            </a:r>
            <a:r>
              <a:rPr lang="el-GR" dirty="0" smtClean="0"/>
              <a:t> και μικτών</a:t>
            </a:r>
          </a:p>
          <a:p>
            <a:r>
              <a:rPr lang="el-GR" dirty="0" smtClean="0"/>
              <a:t>Είναι γυμνοί χωρίς την ύπαρξη λεπιοειδών καλυμμάτων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ΑΝΘΗ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B0F0"/>
                </a:solidFill>
              </a:rPr>
              <a:t>ΜΟΝΗΡΗ </a:t>
            </a:r>
            <a:r>
              <a:rPr lang="el-GR" dirty="0" smtClean="0"/>
              <a:t>    1/θέση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ΤΑΞΙΑΝΘΙΑ </a:t>
            </a:r>
            <a:r>
              <a:rPr lang="el-GR" dirty="0" smtClean="0"/>
              <a:t>  2-3 άνθη μαζί σε φυλλοφόρους βλαστούς</a:t>
            </a:r>
          </a:p>
          <a:p>
            <a:pPr>
              <a:buNone/>
            </a:pPr>
            <a:r>
              <a:rPr lang="el-GR" dirty="0" smtClean="0"/>
              <a:t>ΣΤΗΝ ΑΝΘΗΣΗ ΜΠΟΡΟΥΜΕ ΝΑ ΔΟΥΜΕ: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1 άνθος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2-3 άνθη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Μικρό άφυλλο βλαστό με ταξιανθία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Μικρά φυλλοφόρα βλάστηση με 1 άνθος στην άκρη</a:t>
            </a:r>
          </a:p>
          <a:p>
            <a:pPr>
              <a:buFont typeface="Wingdings" pitchFamily="2" charset="2"/>
              <a:buChar char="ü"/>
            </a:pPr>
            <a:r>
              <a:rPr lang="el-GR" dirty="0" smtClean="0"/>
              <a:t>Μικρή φυλλοφόρα βλάστηση με μεγαλύτερη από 1 άνθη /μίσχο φύλλου</a:t>
            </a:r>
          </a:p>
          <a:p>
            <a:pPr>
              <a:buFont typeface="Wingdings" pitchFamily="2" charset="2"/>
              <a:buChar char="ü"/>
            </a:pPr>
            <a:r>
              <a:rPr lang="el-GR" dirty="0" err="1" smtClean="0"/>
              <a:t>Ξυλοφόρος</a:t>
            </a:r>
            <a:r>
              <a:rPr lang="el-GR" dirty="0" smtClean="0"/>
              <a:t> οφθαλμός, βλάστηση χωρίς άνθη</a:t>
            </a:r>
          </a:p>
          <a:p>
            <a:pPr>
              <a:buFont typeface="Wingdings" pitchFamily="2" charset="2"/>
              <a:buChar char="Ø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ΑΝΘΗ</a:t>
            </a:r>
            <a:endParaRPr lang="el-GR" dirty="0"/>
          </a:p>
        </p:txBody>
      </p:sp>
      <p:pic>
        <p:nvPicPr>
          <p:cNvPr id="2" name="Picture 2" descr="C:\Users\antonia\Pictures\limon çiçeğ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43050"/>
            <a:ext cx="3900486" cy="4429156"/>
          </a:xfrm>
          <a:prstGeom prst="rect">
            <a:avLst/>
          </a:prstGeom>
          <a:noFill/>
        </p:spPr>
      </p:pic>
      <p:pic>
        <p:nvPicPr>
          <p:cNvPr id="5" name="Picture 2" descr="C:\Users\antonia\Pictures\AVLI\DSC05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714488"/>
            <a:ext cx="3357585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ΑΝΘΙΣΗ ΕΣΠΕΡΙΔΟΕΙΔΩΝ</a:t>
            </a:r>
            <a:endParaRPr lang="el-GR" dirty="0"/>
          </a:p>
        </p:txBody>
      </p:sp>
      <p:pic>
        <p:nvPicPr>
          <p:cNvPr id="4098" name="Picture 2" descr="C:\Users\antonia\Pictures\HPIM2729_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0940"/>
            <a:ext cx="4038600" cy="3044483"/>
          </a:xfrm>
          <a:prstGeom prst="rect">
            <a:avLst/>
          </a:prstGeom>
          <a:noFill/>
        </p:spPr>
      </p:pic>
      <p:pic>
        <p:nvPicPr>
          <p:cNvPr id="6" name="Picture 3" descr="C:\Users\antonia\Pictures\AVLI\DSC050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9744" y="1600200"/>
            <a:ext cx="33955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Άφυλλος βλαστός  με άνθη</a:t>
            </a:r>
            <a:endParaRPr lang="el-GR" dirty="0"/>
          </a:p>
        </p:txBody>
      </p:sp>
      <p:pic>
        <p:nvPicPr>
          <p:cNvPr id="7170" name="Picture 2" descr="C:\Users\antonia\Pictures\orangeblossombynatikor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8584" y="1600200"/>
            <a:ext cx="602683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ΑΝΘΗ ΠΟΡΤΟΚΑΛΙΑΣ</a:t>
            </a:r>
            <a:endParaRPr lang="el-GR" dirty="0"/>
          </a:p>
        </p:txBody>
      </p:sp>
      <p:pic>
        <p:nvPicPr>
          <p:cNvPr id="3074" name="Picture 2" descr="C:\Users\antonia\Pictures\213499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Βλάστηση χωρίς άνθη</a:t>
            </a:r>
            <a:endParaRPr lang="el-GR" dirty="0"/>
          </a:p>
        </p:txBody>
      </p:sp>
      <p:pic>
        <p:nvPicPr>
          <p:cNvPr id="6146" name="Picture 2" descr="C:\Users\antonia\Pictures\m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el-GR" dirty="0" smtClean="0"/>
              <a:t>ΚΑΡΠΟΦΟΡΙΑ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85000" lnSpcReduction="10000"/>
          </a:bodyPr>
          <a:lstStyle/>
          <a:p>
            <a:r>
              <a:rPr lang="el-GR" b="1" dirty="0" smtClean="0"/>
              <a:t>ΓΙΝΕΤΑΙ:</a:t>
            </a:r>
          </a:p>
          <a:p>
            <a:r>
              <a:rPr lang="el-GR" dirty="0" smtClean="0"/>
              <a:t>Σε βλαστούς του παρελθόντος έτους ή του τελευταίου κύματος βλάστησης από μικτούς ανθοφόρους οφθαλμούς</a:t>
            </a:r>
          </a:p>
          <a:p>
            <a:r>
              <a:rPr lang="el-GR" b="1" dirty="0" smtClean="0"/>
              <a:t>ΑΝΘΗΣΗ:</a:t>
            </a:r>
            <a:r>
              <a:rPr lang="el-GR" dirty="0" smtClean="0">
                <a:solidFill>
                  <a:srgbClr val="FF0000"/>
                </a:solidFill>
              </a:rPr>
              <a:t>ΑΝΟΙΞΗ</a:t>
            </a:r>
            <a:r>
              <a:rPr lang="el-GR" dirty="0" smtClean="0"/>
              <a:t> ,Μάρτη-</a:t>
            </a:r>
            <a:r>
              <a:rPr lang="el-GR" dirty="0" err="1" smtClean="0"/>
              <a:t>Απρίλη</a:t>
            </a:r>
            <a:endParaRPr lang="el-GR" dirty="0" smtClean="0"/>
          </a:p>
          <a:p>
            <a:r>
              <a:rPr lang="el-GR" dirty="0" smtClean="0"/>
              <a:t>Λεμονιά-</a:t>
            </a:r>
            <a:r>
              <a:rPr lang="el-GR" dirty="0" err="1" smtClean="0"/>
              <a:t>λιμεττιά</a:t>
            </a:r>
            <a:r>
              <a:rPr lang="el-GR" dirty="0" smtClean="0"/>
              <a:t>-κιτριά ,ανθίζουν πάνω από μια φορά το χρόνο</a:t>
            </a:r>
          </a:p>
          <a:p>
            <a:r>
              <a:rPr lang="el-GR" b="1" dirty="0" smtClean="0"/>
              <a:t>ΜΕΓΕΘΟΣ ΑΝΘΕΩΝ</a:t>
            </a:r>
            <a:r>
              <a:rPr lang="el-GR" dirty="0" smtClean="0"/>
              <a:t>: Διαφέρει από είδος σε είδος.</a:t>
            </a:r>
          </a:p>
          <a:p>
            <a:r>
              <a:rPr lang="el-GR" b="1" i="1" dirty="0" smtClean="0">
                <a:solidFill>
                  <a:srgbClr val="FF0000"/>
                </a:solidFill>
              </a:rPr>
              <a:t>Μεγάλα άνθη</a:t>
            </a:r>
            <a:r>
              <a:rPr lang="el-GR" dirty="0" smtClean="0"/>
              <a:t>: </a:t>
            </a:r>
            <a:r>
              <a:rPr lang="en-US" dirty="0" smtClean="0"/>
              <a:t>Grape fruit </a:t>
            </a:r>
            <a:r>
              <a:rPr lang="el-GR" dirty="0" smtClean="0"/>
              <a:t>και πορτοκαλιά</a:t>
            </a:r>
          </a:p>
          <a:p>
            <a:r>
              <a:rPr lang="el-GR" b="1" i="1" dirty="0" smtClean="0">
                <a:solidFill>
                  <a:srgbClr val="7030A0"/>
                </a:solidFill>
              </a:rPr>
              <a:t>Μικρά άνθη</a:t>
            </a:r>
            <a:r>
              <a:rPr lang="el-GR" dirty="0" smtClean="0"/>
              <a:t>: Μανταρινιά</a:t>
            </a:r>
          </a:p>
          <a:p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Citrus spp.(</a:t>
            </a:r>
            <a:r>
              <a:rPr lang="el-GR" dirty="0" smtClean="0"/>
              <a:t>κυρίως </a:t>
            </a:r>
            <a:r>
              <a:rPr lang="el-GR" dirty="0" err="1" smtClean="0"/>
              <a:t>καλλιεργούμεννα</a:t>
            </a:r>
            <a:r>
              <a:rPr lang="el-GR" dirty="0" smtClean="0"/>
              <a:t> είδη)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 err="1" smtClean="0"/>
              <a:t>C.ayradifolia</a:t>
            </a:r>
            <a:r>
              <a:rPr lang="el-GR" dirty="0" smtClean="0"/>
              <a:t> (</a:t>
            </a:r>
            <a:r>
              <a:rPr lang="el-GR" dirty="0" err="1" smtClean="0"/>
              <a:t>Λιμεττιά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C.aurantium</a:t>
            </a:r>
            <a:r>
              <a:rPr lang="el-GR" dirty="0" smtClean="0"/>
              <a:t> (</a:t>
            </a:r>
            <a:r>
              <a:rPr lang="el-GR" dirty="0" err="1" smtClean="0"/>
              <a:t>νερατζιά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C.gradis</a:t>
            </a:r>
            <a:r>
              <a:rPr lang="el-GR" dirty="0" smtClean="0"/>
              <a:t> (</a:t>
            </a:r>
            <a:r>
              <a:rPr lang="el-GR" dirty="0" err="1" smtClean="0"/>
              <a:t>φράππα</a:t>
            </a:r>
            <a:r>
              <a:rPr lang="el-GR" dirty="0" smtClean="0"/>
              <a:t>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C.climon</a:t>
            </a:r>
            <a:r>
              <a:rPr lang="el-GR" dirty="0" smtClean="0"/>
              <a:t> (λεμονιά)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C.medica</a:t>
            </a:r>
            <a:r>
              <a:rPr lang="el-GR" dirty="0" smtClean="0"/>
              <a:t> (κιτριά)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C.rediculata</a:t>
            </a:r>
            <a:r>
              <a:rPr lang="el-GR" dirty="0" smtClean="0"/>
              <a:t> (μανταρινιά)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C.sinensis</a:t>
            </a:r>
            <a:r>
              <a:rPr lang="el-GR" dirty="0" smtClean="0"/>
              <a:t> (πορτοκαλιά)</a:t>
            </a: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err="1" smtClean="0"/>
              <a:t>C.pergamia</a:t>
            </a:r>
            <a:r>
              <a:rPr lang="el-GR" dirty="0" smtClean="0"/>
              <a:t> (περγαμόντο)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FFFF00"/>
                </a:solidFill>
              </a:rPr>
              <a:t>ΣΚΟΠΟΣ ΚΛΑΔΕΜΑΤΟΣ </a:t>
            </a:r>
            <a:r>
              <a:rPr lang="el-GR" dirty="0" smtClean="0"/>
              <a:t>ΕΣΠΕΡΙΔΟΕΙΔΩΝ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rgbClr val="FF0000"/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FF00"/>
                </a:solidFill>
              </a:rPr>
              <a:t>Διαμόρφωση</a:t>
            </a:r>
            <a:r>
              <a:rPr lang="el-GR" dirty="0" smtClean="0"/>
              <a:t> του δένδρου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92D050"/>
                </a:solidFill>
              </a:rPr>
              <a:t>Ισορροπία</a:t>
            </a:r>
            <a:r>
              <a:rPr lang="el-GR" dirty="0" smtClean="0"/>
              <a:t> βλάστησης και καρποφορίας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Βελτίωση</a:t>
            </a:r>
            <a:r>
              <a:rPr lang="el-GR" dirty="0" smtClean="0"/>
              <a:t> φωτισμού της κόμης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B0F0"/>
                </a:solidFill>
              </a:rPr>
              <a:t>Αφαίρεση</a:t>
            </a:r>
            <a:r>
              <a:rPr lang="el-GR" dirty="0" smtClean="0"/>
              <a:t> ξηρών ή άρρωστων κλαδιών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Βελτίωση </a:t>
            </a:r>
            <a:r>
              <a:rPr lang="el-GR" dirty="0" smtClean="0"/>
              <a:t>εμπορικής αξίας καρπών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ΕΙΔΗ ΚΛΑΔΕΜΑΤΟΣ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Διαμόρφωση </a:t>
            </a:r>
            <a:r>
              <a:rPr lang="el-GR" dirty="0" smtClean="0">
                <a:solidFill>
                  <a:srgbClr val="FF0000"/>
                </a:solidFill>
              </a:rPr>
              <a:t>νεαρών</a:t>
            </a:r>
            <a:r>
              <a:rPr lang="el-GR" dirty="0" smtClean="0"/>
              <a:t> δενδρυλλίων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Κλάδεμα </a:t>
            </a:r>
            <a:r>
              <a:rPr lang="el-GR" dirty="0" smtClean="0">
                <a:solidFill>
                  <a:srgbClr val="FF0000"/>
                </a:solidFill>
              </a:rPr>
              <a:t>αναπτυγμένων δένδρων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l-GR" dirty="0" smtClean="0">
                <a:solidFill>
                  <a:srgbClr val="FF0000"/>
                </a:solidFill>
              </a:rPr>
              <a:t>Κλάδεμα καρποφορίας]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Κλάδεμα </a:t>
            </a:r>
            <a:r>
              <a:rPr lang="el-GR" dirty="0" smtClean="0">
                <a:solidFill>
                  <a:srgbClr val="FF0000"/>
                </a:solidFill>
              </a:rPr>
              <a:t>γερασμένων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0000"/>
                </a:solidFill>
              </a:rPr>
              <a:t>εξαντλημένων δένδρων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Κλάδεμα </a:t>
            </a:r>
            <a:r>
              <a:rPr lang="el-GR" dirty="0" smtClean="0">
                <a:solidFill>
                  <a:srgbClr val="FF0000"/>
                </a:solidFill>
              </a:rPr>
              <a:t>ζημιωμένων δένδρων </a:t>
            </a:r>
            <a:r>
              <a:rPr lang="el-GR" dirty="0" smtClean="0"/>
              <a:t>από παγετούς ή το κλάδεμα επαναφοράς από την παγοπληξία</a:t>
            </a:r>
          </a:p>
          <a:p>
            <a:pPr>
              <a:buNone/>
            </a:pPr>
            <a:endParaRPr lang="el-GR" dirty="0" smtClean="0"/>
          </a:p>
          <a:p>
            <a:pPr>
              <a:buFont typeface="Wingdings" pitchFamily="2" charset="2"/>
              <a:buChar char="ü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l-GR" dirty="0" smtClean="0"/>
              <a:t>ΝΕΑΡΑ ΔΕΝΔΡΥΛΛΙΑ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Για 2-3 χρόνια δεν κλαδεύουμε, αλλά αφαιρούμε ξερά κλαδιά ή βλαστούς του υποκειμένου</a:t>
            </a:r>
          </a:p>
          <a:p>
            <a:pPr>
              <a:buNone/>
            </a:pPr>
            <a:r>
              <a:rPr lang="el-GR" b="1" dirty="0" smtClean="0"/>
              <a:t>1)ΜΟΝΟΣΤΕΛΕΧΑ ΔΕΝΔΡΥΛΛΙΑ</a:t>
            </a:r>
          </a:p>
          <a:p>
            <a:r>
              <a:rPr lang="el-GR" dirty="0" smtClean="0"/>
              <a:t>Κλάδεμα στα 70-80 εκ. για </a:t>
            </a:r>
            <a:r>
              <a:rPr lang="el-GR" dirty="0" err="1" smtClean="0"/>
              <a:t>χαμηλόκορμα</a:t>
            </a:r>
            <a:r>
              <a:rPr lang="el-GR" dirty="0" smtClean="0"/>
              <a:t> δένδρα</a:t>
            </a:r>
          </a:p>
          <a:p>
            <a:pPr>
              <a:buNone/>
            </a:pPr>
            <a:r>
              <a:rPr lang="el-GR" dirty="0" smtClean="0"/>
              <a:t>ή στα 1-1,20 εκ. υψίκορμα για δένδρα</a:t>
            </a:r>
          </a:p>
          <a:p>
            <a:pPr>
              <a:buNone/>
            </a:pPr>
            <a:r>
              <a:rPr lang="el-GR" dirty="0" smtClean="0"/>
              <a:t>Οι πλάγιοι που θα εκπτυχθούν θα αποτελέσουν τους βραχίονες</a:t>
            </a:r>
          </a:p>
          <a:p>
            <a:pPr>
              <a:buNone/>
            </a:pPr>
            <a:r>
              <a:rPr lang="el-GR" b="1" dirty="0" smtClean="0"/>
              <a:t>2)ΔΕΝΔΡΥΛΛΙΑ ΜΕ ΔΙΑΚΛΑΔΩΣΕΙΣ</a:t>
            </a:r>
          </a:p>
          <a:p>
            <a:pPr>
              <a:buNone/>
            </a:pPr>
            <a:r>
              <a:rPr lang="el-GR" dirty="0" smtClean="0"/>
              <a:t>Επιλέγονται 3-5 πλάγιοι βλαστοί για βραχίονες και κλαδεύονται στα 4-5 γόνατα</a:t>
            </a:r>
          </a:p>
          <a:p>
            <a:pPr>
              <a:buNone/>
            </a:pPr>
            <a:r>
              <a:rPr lang="el-GR" dirty="0" smtClean="0"/>
              <a:t>Οι υπόλοιποι πλάγιοι αφαιρούνται</a:t>
            </a:r>
          </a:p>
          <a:p>
            <a:pPr>
              <a:buNone/>
            </a:pPr>
            <a:r>
              <a:rPr lang="el-GR" dirty="0" smtClean="0"/>
              <a:t>Τα </a:t>
            </a:r>
            <a:r>
              <a:rPr lang="el-GR" dirty="0" err="1" smtClean="0"/>
              <a:t>χαμηλόκορμα</a:t>
            </a:r>
            <a:r>
              <a:rPr lang="el-GR" dirty="0" smtClean="0"/>
              <a:t> δένδρα προτιμούνται απ’</a:t>
            </a:r>
            <a:r>
              <a:rPr lang="en-US" dirty="0" smtClean="0"/>
              <a:t> </a:t>
            </a:r>
            <a:r>
              <a:rPr lang="el-GR" dirty="0" smtClean="0"/>
              <a:t>τα υψίκορμα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ΚΛΑΔΕΜΑ ΝΕΑΡΩΝ ΔΕΝΔΡΥΛΛΙΩΝ</a:t>
            </a:r>
            <a:endParaRPr lang="el-G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571612"/>
            <a:ext cx="614366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ΚΛΑΔΕΜΑ ΝΕΑΡΩΝ ΔΕΝΔΡΥΛΛΙΩΝ</a:t>
            </a:r>
            <a:endParaRPr lang="el-G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286544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ΣΩΣΤΟ</a:t>
            </a:r>
            <a:r>
              <a:rPr lang="el-GR" dirty="0" smtClean="0"/>
              <a:t> ΚΑΙ </a:t>
            </a:r>
            <a:r>
              <a:rPr lang="el-GR" dirty="0" smtClean="0">
                <a:solidFill>
                  <a:srgbClr val="FF0000"/>
                </a:solidFill>
              </a:rPr>
              <a:t>ΛΑΘΟΣ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ntonia\Pictures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14488"/>
            <a:ext cx="7072362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CIM\101MSDCF\DSC0505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714356"/>
            <a:ext cx="5072098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ΗΜΙΕΛΕΥΘΕΡΟ Η ΚΑΤΕΥΘΥΝΟΜΕΝΟ ΣΧΗΜΑ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l-GR" b="1" dirty="0" smtClean="0"/>
              <a:t>Μικρή η ανθρώπινη παρέμβαση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 φυτώριο ελαφρύ </a:t>
            </a:r>
            <a:r>
              <a:rPr lang="el-GR" dirty="0" err="1" smtClean="0"/>
              <a:t>κορυφολόγημα</a:t>
            </a:r>
            <a:endParaRPr lang="el-GR" dirty="0" smtClean="0"/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Στην εγκατάσταση στο χωράφι αφήνονται 3-4 πλάγιοι για βασικούς βραχίονες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Στα 2-3 επόμενα χρόνια </a:t>
            </a:r>
            <a:r>
              <a:rPr lang="el-GR" dirty="0" err="1" smtClean="0"/>
              <a:t>κορυφολόγημα</a:t>
            </a:r>
            <a:r>
              <a:rPr lang="el-GR" dirty="0" smtClean="0"/>
              <a:t> των πιο ζωηρών βλαστών – βραχιόνων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Αφαίρεση λαίμαργων βλαστών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Τελική σφαιρική διαμόρφωση, με ρύθμιση μήκους και ύψους.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 σχήμα αυτό προσαρμόζονται όλα τα είδη εσπεριδοειδών</a:t>
            </a:r>
          </a:p>
          <a:p>
            <a:pPr marL="514350" indent="-514350"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ΚΛΑΔΕΜΑ ΚΥΠΕΛΛΟ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Σχήμα κυπέλου ή χωνιού</a:t>
            </a:r>
          </a:p>
          <a:p>
            <a:pPr>
              <a:buNone/>
            </a:pPr>
            <a:r>
              <a:rPr lang="el-GR" b="1" dirty="0" smtClean="0"/>
              <a:t>Στόχος: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Παραγωγική επιφάνεια </a:t>
            </a:r>
            <a:r>
              <a:rPr lang="el-GR" dirty="0" smtClean="0">
                <a:solidFill>
                  <a:srgbClr val="FFFF00"/>
                </a:solidFill>
              </a:rPr>
              <a:t>περιφερειακά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Φωτισμός και αερισμός με καλύτερης ποιότητας και περισσότερους καρπούς</a:t>
            </a:r>
          </a:p>
          <a:p>
            <a:pPr>
              <a:buNone/>
            </a:pPr>
            <a:r>
              <a:rPr lang="el-GR" dirty="0" smtClean="0"/>
              <a:t>ΚΛΑΔΕΜΑ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 φυτώριο στα 50-60 εκ.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Αφήνουμε 3-4 βραχίονες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Στα επόμενα χρόνια συνεχίζομαι το ίδιο για τους δευτερεύοντες και τριτεύοντες βραχίονες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 smtClean="0"/>
              <a:t>Στο κέντρο της κόμης διασφαλίζουμε χώρο άδειο για το φωτισμό</a:t>
            </a:r>
          </a:p>
          <a:p>
            <a:pPr>
              <a:buNone/>
            </a:pPr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ΚΥΠΕΛΛΟ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1"/>
            <a:ext cx="6572296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dirty="0" smtClean="0"/>
              <a:t>ΧΑΡΑΚΤΗΡΙΣΤΙΚΑ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/>
              <a:t>Αειθαλή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Βλαστοί με ή χωρίς αγκάθια</a:t>
            </a:r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Μόνοικα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err="1" smtClean="0"/>
              <a:t>Εντομόφιλα</a:t>
            </a:r>
            <a:endParaRPr lang="el-GR" dirty="0" smtClean="0"/>
          </a:p>
          <a:p>
            <a:pPr>
              <a:buFont typeface="Wingdings" pitchFamily="2" charset="2"/>
              <a:buChar char="Ø"/>
            </a:pPr>
            <a:r>
              <a:rPr lang="el-GR" dirty="0" smtClean="0"/>
              <a:t>Καρπός ράγα ή </a:t>
            </a:r>
            <a:r>
              <a:rPr lang="el-GR" dirty="0" err="1" smtClean="0"/>
              <a:t>εσπερίδειο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ΑΝΕΠΤΥΓΜΕΝΑ ΔΕΝΔΡΑ</a:t>
            </a:r>
            <a:br>
              <a:rPr lang="el-GR" dirty="0" smtClean="0"/>
            </a:br>
            <a:r>
              <a:rPr lang="el-GR" dirty="0" smtClean="0"/>
              <a:t>[</a:t>
            </a:r>
            <a:r>
              <a:rPr lang="el-GR" dirty="0" smtClean="0">
                <a:solidFill>
                  <a:srgbClr val="FF0000"/>
                </a:solidFill>
              </a:rPr>
              <a:t>ΚΛΑΔΕΜΑ ΚΑΡΠΟΦΟΡΙΑΣ</a:t>
            </a:r>
            <a:r>
              <a:rPr lang="el-GR" dirty="0" smtClean="0"/>
              <a:t>]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l-GR" dirty="0" smtClean="0">
                <a:solidFill>
                  <a:srgbClr val="FF0000"/>
                </a:solidFill>
              </a:rPr>
              <a:t>Ρύθμιση φυσικής ισορροπίας μεταξύ βλάστησης και καρποφορίας</a:t>
            </a:r>
            <a:r>
              <a:rPr lang="el-GR" dirty="0" smtClean="0"/>
              <a:t>(υπάρχει συνεχής ανταγωνισμός μεταξύ των δύο αυτών δυνάμεων)</a:t>
            </a:r>
          </a:p>
          <a:p>
            <a:r>
              <a:rPr lang="el-GR" dirty="0" smtClean="0"/>
              <a:t>Δεν επεμβαίνουμε με </a:t>
            </a:r>
            <a:r>
              <a:rPr lang="el-GR" dirty="0" smtClean="0">
                <a:solidFill>
                  <a:srgbClr val="00B050"/>
                </a:solidFill>
              </a:rPr>
              <a:t>αυστηρά κλαδέματα </a:t>
            </a:r>
            <a:r>
              <a:rPr lang="el-GR" dirty="0" smtClean="0"/>
              <a:t>για το περιορισμό της </a:t>
            </a:r>
            <a:r>
              <a:rPr lang="el-GR" dirty="0" err="1" smtClean="0"/>
              <a:t>βλαστομανίας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ΑΡΧΕΣ ΚΛΑΔΕΜΑΤΟΣ ΚΑΡΠΟΦΟΡΙΑΣ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Να έχουμε ικανοποιητική βλάστηση μήκους 20-40 εκ.</a:t>
            </a:r>
          </a:p>
          <a:p>
            <a:r>
              <a:rPr lang="el-GR" dirty="0" smtClean="0"/>
              <a:t>Μικρότεροι βλαστοί ή μεγαλύτεροι αποτελούν στοιχείο καχεξίας ή μεγάλης ζωηρότητας και  πρέπει να αποφεύγεται.</a:t>
            </a:r>
          </a:p>
          <a:p>
            <a:r>
              <a:rPr lang="el-GR" dirty="0" smtClean="0"/>
              <a:t>Το αυστηρό ή βαρύ κλάδεμα προκαλεί υπερβολική βλάστηση</a:t>
            </a:r>
          </a:p>
          <a:p>
            <a:r>
              <a:rPr lang="el-GR" dirty="0" smtClean="0"/>
              <a:t>Το ελαφρύ κλάδεμα περιορίζει την ανάπτυξη νέων βλαστών.</a:t>
            </a:r>
          </a:p>
          <a:p>
            <a:r>
              <a:rPr lang="el-GR" dirty="0" smtClean="0"/>
              <a:t>Στα ηλικιωμένα και παραγωγικά δένδρα γίνεται ετησίως ανανέωση της παραγωγικής τους επιφάνειας.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ΑΡΧΕΣ ΚΛΑΔΕΜΑΤΟΣ ΚΑΡΠΟΦΟΡΙΑΣ(συνέχεια)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l-GR" dirty="0" smtClean="0"/>
              <a:t>Αφαίρεση των περίσσιων βλαστών το καλοκαίρι (πράσινο κλάδεμα)</a:t>
            </a:r>
          </a:p>
          <a:p>
            <a:r>
              <a:rPr lang="el-GR" dirty="0" smtClean="0"/>
              <a:t>Τομές λοξές για αποφυγή ασθενειών</a:t>
            </a:r>
          </a:p>
          <a:p>
            <a:r>
              <a:rPr lang="el-GR" dirty="0" smtClean="0"/>
              <a:t>Κοφτερά εργαλεία κλαδέματος να μη μασάνε το φλοιό</a:t>
            </a:r>
          </a:p>
          <a:p>
            <a:r>
              <a:rPr lang="el-GR" dirty="0" smtClean="0"/>
              <a:t>Φυτοπροστασία μετά από μεγάλες τομές.</a:t>
            </a:r>
          </a:p>
          <a:p>
            <a:r>
              <a:rPr lang="el-GR" dirty="0" smtClean="0"/>
              <a:t>Από όλα τα είδη εξαιρετικές απαιτήσεις σε κλάδεμα έχει η λεμονιά κιτριά και </a:t>
            </a:r>
            <a:r>
              <a:rPr lang="el-GR" dirty="0" err="1" smtClean="0"/>
              <a:t>λιμεττία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ΚΟΠΗ ΒΡΑΧΙΩΝΑ</a:t>
            </a:r>
            <a:endParaRPr lang="el-G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614366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ΣΩΣΤΗ </a:t>
            </a:r>
            <a:r>
              <a:rPr lang="el-GR" dirty="0" smtClean="0"/>
              <a:t>ΚΑΙ </a:t>
            </a:r>
            <a:r>
              <a:rPr lang="el-GR" dirty="0" smtClean="0">
                <a:solidFill>
                  <a:srgbClr val="FF0000"/>
                </a:solidFill>
              </a:rPr>
              <a:t>ΛΑΘΟΣ</a:t>
            </a:r>
            <a:r>
              <a:rPr lang="el-GR" dirty="0" smtClean="0"/>
              <a:t> ΚΟΠΗ</a:t>
            </a:r>
            <a:endParaRPr lang="el-G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7286676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ΚΛΑΔΕΜΑ ΠΟΡΤΟΚΑΛΙΑΣ ΓΚΡΕΪΠ ΦΡΟΥΤ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Αφαίρεση παλιού ξύλου</a:t>
            </a:r>
          </a:p>
          <a:p>
            <a:r>
              <a:rPr lang="el-GR" dirty="0" smtClean="0"/>
              <a:t>Ελαφρύ </a:t>
            </a:r>
            <a:r>
              <a:rPr lang="el-GR" dirty="0" err="1" smtClean="0"/>
              <a:t>κλαδοκάθαρο</a:t>
            </a:r>
            <a:endParaRPr lang="el-GR" dirty="0" smtClean="0"/>
          </a:p>
          <a:p>
            <a:r>
              <a:rPr lang="el-GR" dirty="0" smtClean="0"/>
              <a:t>Πράσινο κλάδεμα</a:t>
            </a:r>
          </a:p>
          <a:p>
            <a:r>
              <a:rPr lang="el-GR" dirty="0" smtClean="0"/>
              <a:t>Αυστηρότερο κλάδεμα σε δένδρα με φτωχή βλάστηση</a:t>
            </a:r>
          </a:p>
          <a:p>
            <a:r>
              <a:rPr lang="el-GR" dirty="0" smtClean="0"/>
              <a:t>Κλάδεμα καρποφορίας κάθε 2-3 χρόνια</a:t>
            </a:r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l-GR" dirty="0" smtClean="0"/>
              <a:t>ΚΛΑΔΕΜΑ ΜΑΝΤΑΡΙΝΙΑΣ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Αυστηρότερο κλάδεμα από πορτοκαλιά</a:t>
            </a:r>
          </a:p>
          <a:p>
            <a:r>
              <a:rPr lang="el-GR" dirty="0" err="1" smtClean="0"/>
              <a:t>Κλαδοκάθαρο</a:t>
            </a:r>
            <a:r>
              <a:rPr lang="el-GR" dirty="0" smtClean="0"/>
              <a:t> κάθε χρόνο</a:t>
            </a:r>
          </a:p>
          <a:p>
            <a:r>
              <a:rPr lang="el-GR" dirty="0" smtClean="0"/>
              <a:t>Εσφαλμένη η εφαρμογή ομπρέλας διότι χάνεται αρκετή παραγωγή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dirty="0" smtClean="0"/>
              <a:t>ΛΕΜΟΝΙΑ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el-GR" dirty="0" smtClean="0"/>
              <a:t>Έλεγχος των λαίμαργων βλαστών</a:t>
            </a:r>
          </a:p>
          <a:p>
            <a:r>
              <a:rPr lang="el-GR" dirty="0" smtClean="0"/>
              <a:t>Μηχανικό κλάδεμα για μείωση κόστους</a:t>
            </a:r>
          </a:p>
          <a:p>
            <a:r>
              <a:rPr lang="el-GR" dirty="0" smtClean="0"/>
              <a:t>Ελαφρύ αραίωμα βλαστών.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Μηχανικό κλάδεμα</a:t>
            </a:r>
            <a:endParaRPr lang="el-GR" dirty="0"/>
          </a:p>
        </p:txBody>
      </p:sp>
      <p:pic>
        <p:nvPicPr>
          <p:cNvPr id="2050" name="Picture 2" descr="C:\Users\antonia\Pictures\hedging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6035675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Μηχανικό κλάδεμα πορτοκαλιάς</a:t>
            </a:r>
            <a:endParaRPr lang="el-GR" dirty="0"/>
          </a:p>
        </p:txBody>
      </p:sp>
      <p:pic>
        <p:nvPicPr>
          <p:cNvPr id="1026" name="Picture 2" descr="C:\Users\antonia\Pictures\toppin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ΑΝΘΗ ΕΝΤΟΜΟΦΙΛΑ </a:t>
            </a:r>
            <a:endParaRPr lang="el-G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90750" y="2277269"/>
            <a:ext cx="47625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ΜΗΧΑΝΙΚΟ ΚΛΑΔΕΜΑ ΛΕΜΟΝΙΑΣ</a:t>
            </a:r>
            <a:endParaRPr lang="el-G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Κλάδεμα ανανέωσης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l-GR" dirty="0" smtClean="0"/>
              <a:t>Ανανέωση(αφαίρεση όλων των παλαιών βλαστών και μέρος των βραχιόνων</a:t>
            </a:r>
          </a:p>
          <a:p>
            <a:endParaRPr lang="el-GR" dirty="0" smtClean="0"/>
          </a:p>
          <a:p>
            <a:pPr>
              <a:buNone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357158" y="857232"/>
            <a:ext cx="7872442" cy="5268931"/>
          </a:xfrm>
          <a:solidFill>
            <a:schemeClr val="accent3">
              <a:lumMod val="5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el-GR" dirty="0" smtClean="0">
                <a:solidFill>
                  <a:schemeClr val="bg1"/>
                </a:solidFill>
              </a:rPr>
              <a:t>Γίνεται με τρείς τρόπους..</a:t>
            </a:r>
          </a:p>
          <a:p>
            <a:endParaRPr lang="el-GR" dirty="0" smtClean="0">
              <a:solidFill>
                <a:schemeClr val="bg1"/>
              </a:solidFill>
            </a:endParaRPr>
          </a:p>
          <a:p>
            <a:r>
              <a:rPr lang="el-GR" dirty="0" smtClean="0">
                <a:solidFill>
                  <a:srgbClr val="FF0000"/>
                </a:solidFill>
              </a:rPr>
              <a:t>Σταδιακή ανανέωση</a:t>
            </a:r>
            <a:r>
              <a:rPr lang="el-GR" dirty="0" smtClean="0">
                <a:solidFill>
                  <a:schemeClr val="bg1"/>
                </a:solidFill>
              </a:rPr>
              <a:t>(σταδιακά κόβονται όλοι οι εξασθενημένοι βραχίονες κάθε 2-3 χρόνια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Καρατόμηση</a:t>
            </a:r>
            <a:r>
              <a:rPr lang="el-GR" dirty="0" smtClean="0">
                <a:solidFill>
                  <a:schemeClr val="bg1"/>
                </a:solidFill>
              </a:rPr>
              <a:t>(αφαιρούνται όλοι οι βραχίονες κοντά στη βάση τους και σε απόσταση 50 </a:t>
            </a:r>
            <a:r>
              <a:rPr lang="en-US" dirty="0" smtClean="0">
                <a:solidFill>
                  <a:schemeClr val="bg1"/>
                </a:solidFill>
              </a:rPr>
              <a:t>cm-1m.</a:t>
            </a:r>
          </a:p>
          <a:p>
            <a:r>
              <a:rPr lang="el-GR" dirty="0" err="1" smtClean="0">
                <a:solidFill>
                  <a:schemeClr val="bg1"/>
                </a:solidFill>
              </a:rPr>
              <a:t>Μ’αυτό</a:t>
            </a:r>
            <a:r>
              <a:rPr lang="el-GR" dirty="0" smtClean="0">
                <a:solidFill>
                  <a:schemeClr val="bg1"/>
                </a:solidFill>
              </a:rPr>
              <a:t> τον τρόπο ο τελικός σχηματισμός του ανασχηματισμένου δένδρου γίνεται μετά από 3-4 χρόνια)</a:t>
            </a:r>
          </a:p>
          <a:p>
            <a:r>
              <a:rPr lang="el-GR" dirty="0" err="1" smtClean="0">
                <a:solidFill>
                  <a:srgbClr val="FF0000"/>
                </a:solidFill>
              </a:rPr>
              <a:t>Σκελετοκλάδεμα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chemeClr val="bg1"/>
                </a:solidFill>
              </a:rPr>
              <a:t>(αφαιρούνται οι βλαστοί πάχους 2-3 εκ.(θεωρείται η καλύτερη μέθοδος)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ΚΛΑΔΕΜΑ ΠΑΓΕΤΟΠΛΗΚΤΩΝ ΔΕΝΔΡΩΝ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Το κλάδεμα έχει σχέση με το μέγεθος της ζημιάς..</a:t>
            </a:r>
          </a:p>
          <a:p>
            <a:r>
              <a:rPr lang="el-GR" dirty="0" smtClean="0"/>
              <a:t>Το κλάδεμα γίνεται αμέσως μετά τη περίοδο του παγετού ή πολύ αργότερα αφού αναπτυχθούν αρκετά οι νέοι βλαστοί πάνω στα δένδρα..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Παγετός σε πορτοκάλια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 </a:t>
            </a:r>
            <a:r>
              <a:rPr lang="en-US" dirty="0" smtClean="0"/>
              <a:t>Washington navel</a:t>
            </a:r>
            <a:endParaRPr lang="el-GR" dirty="0"/>
          </a:p>
        </p:txBody>
      </p:sp>
      <p:pic>
        <p:nvPicPr>
          <p:cNvPr id="1026" name="Picture 2" descr="C:\Users\antonia\Desktop\portokalia-pagetos-kampos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43856"/>
            <a:ext cx="7620000" cy="4438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tonia\Desktop\T3339432-549177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285860"/>
            <a:ext cx="5857875" cy="42148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tonia\Desktop\s4.reutersmedia.ne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6929486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ntonia\Desktop\2513878_f5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0" y="214290"/>
            <a:ext cx="4431645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l-GR" dirty="0" smtClean="0"/>
              <a:t>ΕΠΟΧΗ ΚΛΑΔΕΜΑΤΟΣ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Από </a:t>
            </a:r>
            <a:r>
              <a:rPr lang="el-GR" dirty="0" smtClean="0">
                <a:solidFill>
                  <a:srgbClr val="00B050"/>
                </a:solidFill>
              </a:rPr>
              <a:t>το τέλος του χειμώνα μέχρι την αρχή της άνοιξης.</a:t>
            </a:r>
          </a:p>
          <a:p>
            <a:r>
              <a:rPr lang="el-GR" dirty="0" smtClean="0"/>
              <a:t>Αποφεύγουμε να κλαδεύουμε αργά το θέρος ή νωρίς το φθινόπωρο</a:t>
            </a:r>
          </a:p>
          <a:p>
            <a:r>
              <a:rPr lang="el-GR" dirty="0" smtClean="0"/>
              <a:t>Στα είδη που </a:t>
            </a:r>
            <a:r>
              <a:rPr lang="el-GR" dirty="0" err="1" smtClean="0"/>
              <a:t>παρενιαυτοφορούν</a:t>
            </a:r>
            <a:r>
              <a:rPr lang="el-GR" dirty="0" smtClean="0"/>
              <a:t> είναι προτιμότερο το κλάδεμα να γίνεται τη χρονιά που περιμένουμε τη μεγάλη  παραγωγή.. </a:t>
            </a:r>
          </a:p>
          <a:p>
            <a:r>
              <a:rPr lang="el-GR" dirty="0" smtClean="0"/>
              <a:t>Οι λαίμαργοι να αφαιρούνται μόλις εμφανιστούν </a:t>
            </a:r>
          </a:p>
          <a:p>
            <a:r>
              <a:rPr lang="el-GR" dirty="0" smtClean="0"/>
              <a:t> Τα πράσινα κλαδέματα μετά τη βλαστική περίοδο..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ΝΕΑΡΟΙ ΒΛΑΣΤΟΙ ΣΕ ΣΥΣΤΑΔΕΣ[</a:t>
            </a:r>
            <a:r>
              <a:rPr lang="el-GR" dirty="0" smtClean="0">
                <a:solidFill>
                  <a:srgbClr val="00B050"/>
                </a:solidFill>
              </a:rPr>
              <a:t>ΠΡΑΣΙΝΟ ΚΛΑΔΕΜΑ</a:t>
            </a:r>
            <a:r>
              <a:rPr lang="el-GR" dirty="0" smtClean="0"/>
              <a:t>]</a:t>
            </a:r>
            <a:endParaRPr lang="el-GR" dirty="0"/>
          </a:p>
        </p:txBody>
      </p:sp>
      <p:pic>
        <p:nvPicPr>
          <p:cNvPr id="2050" name="Picture 2" descr="C:\Users\antonia\Pictures\P10202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ΒΛΑΣΤΟΙ – ΦΥΛΛΑ – ΑΓΚΑΘΙΑ ΟΦΘΑΛΜΟΙ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ΒΛΑΣΤΟΙ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ΝΕΟΙ  </a:t>
            </a:r>
            <a:r>
              <a:rPr lang="el-GR" dirty="0" smtClean="0"/>
              <a:t>Τριγωνικής διατομής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FF0000"/>
                </a:solidFill>
              </a:rPr>
              <a:t>ΩΡΙΜΟΙ  </a:t>
            </a:r>
            <a:r>
              <a:rPr lang="el-GR" dirty="0" smtClean="0"/>
              <a:t>Στρογγυλής διατομής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ΦΥΛΛΑ</a:t>
            </a:r>
            <a:r>
              <a:rPr lang="el-GR" dirty="0" smtClean="0">
                <a:solidFill>
                  <a:srgbClr val="FF0000"/>
                </a:solidFill>
              </a:rPr>
              <a:t>  </a:t>
            </a:r>
            <a:r>
              <a:rPr lang="el-GR" dirty="0" smtClean="0"/>
              <a:t>Ελικοειδή διάταξη</a:t>
            </a: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ΑΓΚΑΘΙΑ  </a:t>
            </a:r>
            <a:r>
              <a:rPr lang="el-GR" dirty="0" smtClean="0"/>
              <a:t>Ένα αγκάθι ανά κόμβο όπου είναι: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r>
              <a:rPr lang="el-GR" dirty="0" err="1" smtClean="0">
                <a:solidFill>
                  <a:srgbClr val="FF0000"/>
                </a:solidFill>
              </a:rPr>
              <a:t>εγάλα</a:t>
            </a:r>
            <a:r>
              <a:rPr lang="el-GR" dirty="0" smtClean="0"/>
              <a:t> στη νεραντζιά και κιτριά</a:t>
            </a:r>
            <a:r>
              <a:rPr lang="en-US" dirty="0" smtClean="0"/>
              <a:t> </a:t>
            </a:r>
            <a:r>
              <a:rPr lang="el-GR" dirty="0" smtClean="0"/>
              <a:t>,</a:t>
            </a:r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M</a:t>
            </a:r>
            <a:r>
              <a:rPr lang="el-GR" dirty="0" err="1" smtClean="0">
                <a:solidFill>
                  <a:schemeClr val="accent6">
                    <a:lumMod val="50000"/>
                  </a:schemeClr>
                </a:solidFill>
              </a:rPr>
              <a:t>έτρια</a:t>
            </a:r>
            <a:r>
              <a:rPr lang="el-GR" dirty="0" smtClean="0"/>
              <a:t> ή μικρού μεγέθους στη πορτοκαλιά,</a:t>
            </a:r>
            <a:r>
              <a:rPr lang="en-US" dirty="0" smtClean="0"/>
              <a:t> </a:t>
            </a:r>
            <a:r>
              <a:rPr lang="el-GR" dirty="0" smtClean="0"/>
              <a:t>το </a:t>
            </a:r>
            <a:r>
              <a:rPr lang="en-US" dirty="0" smtClean="0"/>
              <a:t>grape fruit</a:t>
            </a:r>
            <a:r>
              <a:rPr lang="el-GR" dirty="0" smtClean="0"/>
              <a:t> και στη λεμονιά και σχεδόν </a:t>
            </a:r>
            <a:endParaRPr lang="en-US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Ανύπαρκτα</a:t>
            </a:r>
            <a:r>
              <a:rPr lang="el-GR" dirty="0" smtClean="0"/>
              <a:t> στη φράπα και μανταρινιά</a:t>
            </a:r>
            <a:endParaRPr lang="el-GR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el-GR" dirty="0" smtClean="0">
                <a:solidFill>
                  <a:srgbClr val="00B050"/>
                </a:solidFill>
              </a:rPr>
              <a:t>ΟΦΘΑΛΜΟΙ  : </a:t>
            </a:r>
            <a:r>
              <a:rPr lang="el-GR" dirty="0" smtClean="0"/>
              <a:t>ένας ή περισσότεροι ανά κόμβο.</a:t>
            </a:r>
            <a:endParaRPr lang="el-G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dirty="0" smtClean="0"/>
              <a:t>ΒΛΑΣΤΟΙ-ΑΓΚΑΘΙΑ</a:t>
            </a:r>
            <a:endParaRPr lang="el-GR" dirty="0"/>
          </a:p>
        </p:txBody>
      </p:sp>
      <p:pic>
        <p:nvPicPr>
          <p:cNvPr id="1027" name="Picture 3" descr="C:\Users\antonia\Pictures\AVLI\DSC0503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antonia\Pictures\AVLI\DSC0502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r>
              <a:rPr lang="el-GR" dirty="0" smtClean="0"/>
              <a:t>ΒΛΑΣΤΗΣΗ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B050"/>
                </a:solidFill>
              </a:rPr>
              <a:t>ΠΥΚΝΗ</a:t>
            </a:r>
            <a:r>
              <a:rPr lang="el-GR" dirty="0" smtClean="0"/>
              <a:t> =Πορτοκάλια και </a:t>
            </a:r>
            <a:r>
              <a:rPr lang="en-US" dirty="0" smtClean="0"/>
              <a:t>grape fruit </a:t>
            </a:r>
            <a:r>
              <a:rPr lang="el-GR" dirty="0" smtClean="0"/>
              <a:t>έχουν πολλούς βλαστούς</a:t>
            </a:r>
          </a:p>
          <a:p>
            <a:pPr>
              <a:buFont typeface="Wingdings" pitchFamily="2" charset="2"/>
              <a:buChar char="Ø"/>
            </a:pPr>
            <a:r>
              <a:rPr lang="el-GR" dirty="0" smtClean="0">
                <a:solidFill>
                  <a:srgbClr val="00B050"/>
                </a:solidFill>
              </a:rPr>
              <a:t>ΑΡΑΙΗ ΒΛΑΣΤΗΣΗ </a:t>
            </a:r>
            <a:r>
              <a:rPr lang="el-GR" dirty="0" smtClean="0"/>
              <a:t>= ΛΕΜΟΝΙΑ .Έχει λιγότεροι αλλά μεγαλύτερου μήκους βλαστούς, όπως και </a:t>
            </a:r>
            <a:r>
              <a:rPr lang="el-GR" dirty="0" smtClean="0">
                <a:solidFill>
                  <a:srgbClr val="FF0000"/>
                </a:solidFill>
              </a:rPr>
              <a:t>περισσότερο από ένα κύμα βλάστησης </a:t>
            </a:r>
            <a:r>
              <a:rPr lang="el-GR" dirty="0" smtClean="0"/>
              <a:t>ανά έτος.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ΦΥΛΛΑ</a:t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00B050"/>
                </a:solidFill>
              </a:rPr>
              <a:t>Απλά</a:t>
            </a:r>
            <a:r>
              <a:rPr lang="el-GR" dirty="0" smtClean="0"/>
              <a:t> με πολλούς </a:t>
            </a:r>
            <a:r>
              <a:rPr lang="el-GR" dirty="0" err="1" smtClean="0"/>
              <a:t>ελαιοφόρους</a:t>
            </a:r>
            <a:r>
              <a:rPr lang="el-GR" dirty="0" smtClean="0"/>
              <a:t> αδένες</a:t>
            </a:r>
          </a:p>
          <a:p>
            <a:pPr>
              <a:buNone/>
            </a:pPr>
            <a:r>
              <a:rPr lang="el-GR" dirty="0" smtClean="0"/>
              <a:t>και διατηρούνται 17-24 μήνες και μετά πέφτουν σταδιακά.</a:t>
            </a:r>
          </a:p>
          <a:p>
            <a:pPr>
              <a:buNone/>
            </a:pPr>
            <a:r>
              <a:rPr lang="el-GR" dirty="0" smtClean="0">
                <a:solidFill>
                  <a:srgbClr val="FF0000"/>
                </a:solidFill>
              </a:rPr>
              <a:t>ΜΕΓΕΘΟΣ</a:t>
            </a:r>
            <a:r>
              <a:rPr lang="el-GR" dirty="0" smtClean="0">
                <a:solidFill>
                  <a:srgbClr val="00B050"/>
                </a:solidFill>
              </a:rPr>
              <a:t> :</a:t>
            </a:r>
            <a:r>
              <a:rPr lang="el-GR" dirty="0" smtClean="0"/>
              <a:t>Διαφέρει από είδος σε είδος και από ποικιλία σε ποικιλία.</a:t>
            </a:r>
          </a:p>
          <a:p>
            <a:pPr>
              <a:buNone/>
            </a:pP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ΧΡΩΜΑ</a:t>
            </a:r>
            <a:r>
              <a:rPr lang="el-GR" dirty="0" smtClean="0">
                <a:solidFill>
                  <a:srgbClr val="00B050"/>
                </a:solidFill>
              </a:rPr>
              <a:t> </a:t>
            </a:r>
            <a:r>
              <a:rPr lang="el-GR" dirty="0" smtClean="0"/>
              <a:t>Σκούρο πράσινο με εξαίρεση της λεμονιάς και κιτριάς που είναι πιο ανοιχτόχρωμα.</a:t>
            </a:r>
          </a:p>
          <a:p>
            <a:pPr>
              <a:buNone/>
            </a:pPr>
            <a:endParaRPr lang="el-G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l-GR" dirty="0" smtClean="0"/>
              <a:t>ΦΥΛΛΑ-ΜΙΣΧΟΣ</a:t>
            </a:r>
            <a:endParaRPr lang="el-GR" dirty="0"/>
          </a:p>
        </p:txBody>
      </p:sp>
      <p:pic>
        <p:nvPicPr>
          <p:cNvPr id="3074" name="Picture 2" descr="C:\Users\antonia\Pictures\AVLI\DSC05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990</Words>
  <PresentationFormat>Προβολή στην οθόνη (4:3)</PresentationFormat>
  <Paragraphs>168</Paragraphs>
  <Slides>49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49</vt:i4>
      </vt:variant>
    </vt:vector>
  </HeadingPairs>
  <TitlesOfParts>
    <vt:vector size="50" baseType="lpstr">
      <vt:lpstr>Θέμα του Office</vt:lpstr>
      <vt:lpstr>ΕΣΠΕΡΙΔΟΕΙΔΗ Citrus spp.</vt:lpstr>
      <vt:lpstr>Citrus spp.(κυρίως καλλιεργούμεννα είδη)</vt:lpstr>
      <vt:lpstr>ΧΑΡΑΚΤΗΡΙΣΤΙΚΑ</vt:lpstr>
      <vt:lpstr>ΑΝΘΗ ΕΝΤΟΜΟΦΙΛΑ </vt:lpstr>
      <vt:lpstr>ΒΛΑΣΤΟΙ – ΦΥΛΛΑ – ΑΓΚΑΘΙΑ ΟΦΘΑΛΜΟΙ</vt:lpstr>
      <vt:lpstr>ΒΛΑΣΤΟΙ-ΑΓΚΑΘΙΑ</vt:lpstr>
      <vt:lpstr>ΒΛΑΣΤΗΣΗ</vt:lpstr>
      <vt:lpstr>ΦΥΛΛΑ </vt:lpstr>
      <vt:lpstr>ΦΥΛΛΑ-ΜΙΣΧΟΣ</vt:lpstr>
      <vt:lpstr>Διαφάνεια 10</vt:lpstr>
      <vt:lpstr>ΜΙΣΧΟΣ</vt:lpstr>
      <vt:lpstr>ΟΦΘΑΛΜΟΙ</vt:lpstr>
      <vt:lpstr>ΑΝΘΗ</vt:lpstr>
      <vt:lpstr>ΑΝΘΗ</vt:lpstr>
      <vt:lpstr>ΑΝΘΙΣΗ ΕΣΠΕΡΙΔΟΕΙΔΩΝ</vt:lpstr>
      <vt:lpstr>Άφυλλος βλαστός  με άνθη</vt:lpstr>
      <vt:lpstr>ΑΝΘΗ ΠΟΡΤΟΚΑΛΙΑΣ</vt:lpstr>
      <vt:lpstr>Βλάστηση χωρίς άνθη</vt:lpstr>
      <vt:lpstr>ΚΑΡΠΟΦΟΡΙΑ</vt:lpstr>
      <vt:lpstr>ΣΚΟΠΟΣ ΚΛΑΔΕΜΑΤΟΣ ΕΣΠΕΡΙΔΟΕΙΔΩΝ</vt:lpstr>
      <vt:lpstr>ΕΙΔΗ ΚΛΑΔΕΜΑΤΟΣ</vt:lpstr>
      <vt:lpstr>ΝΕΑΡΑ ΔΕΝΔΡΥΛΛΙΑ</vt:lpstr>
      <vt:lpstr>ΚΛΑΔΕΜΑ ΝΕΑΡΩΝ ΔΕΝΔΡΥΛΛΙΩΝ</vt:lpstr>
      <vt:lpstr>ΚΛΑΔΕΜΑ ΝΕΑΡΩΝ ΔΕΝΔΡΥΛΛΙΩΝ</vt:lpstr>
      <vt:lpstr>ΣΩΣΤΟ ΚΑΙ ΛΑΘΟΣ</vt:lpstr>
      <vt:lpstr>Διαφάνεια 26</vt:lpstr>
      <vt:lpstr>ΗΜΙΕΛΕΥΘΕΡΟ Η ΚΑΤΕΥΘΥΝΟΜΕΝΟ ΣΧΗΜΑ</vt:lpstr>
      <vt:lpstr>ΚΛΑΔΕΜΑ ΚΥΠΕΛΛΟ</vt:lpstr>
      <vt:lpstr>ΚΥΠΕΛΛΟ</vt:lpstr>
      <vt:lpstr>ΑΝΕΠΤΥΓΜΕΝΑ ΔΕΝΔΡΑ [ΚΛΑΔΕΜΑ ΚΑΡΠΟΦΟΡΙΑΣ]</vt:lpstr>
      <vt:lpstr>ΑΡΧΕΣ ΚΛΑΔΕΜΑΤΟΣ ΚΑΡΠΟΦΟΡΙΑΣ</vt:lpstr>
      <vt:lpstr>ΑΡΧΕΣ ΚΛΑΔΕΜΑΤΟΣ ΚΑΡΠΟΦΟΡΙΑΣ(συνέχεια)</vt:lpstr>
      <vt:lpstr>ΚΟΠΗ ΒΡΑΧΙΩΝΑ</vt:lpstr>
      <vt:lpstr>ΣΩΣΤΗ ΚΑΙ ΛΑΘΟΣ ΚΟΠΗ</vt:lpstr>
      <vt:lpstr>ΚΛΑΔΕΜΑ ΠΟΡΤΟΚΑΛΙΑΣ ΓΚΡΕΪΠ ΦΡΟΥΤ</vt:lpstr>
      <vt:lpstr>ΚΛΑΔΕΜΑ ΜΑΝΤΑΡΙΝΙΑΣ</vt:lpstr>
      <vt:lpstr>ΛΕΜΟΝΙΑ</vt:lpstr>
      <vt:lpstr>Μηχανικό κλάδεμα</vt:lpstr>
      <vt:lpstr>Μηχανικό κλάδεμα πορτοκαλιάς</vt:lpstr>
      <vt:lpstr>ΜΗΧΑΝΙΚΟ ΚΛΑΔΕΜΑ ΛΕΜΟΝΙΑΣ</vt:lpstr>
      <vt:lpstr>Κλάδεμα ανανέωσης</vt:lpstr>
      <vt:lpstr>Διαφάνεια 42</vt:lpstr>
      <vt:lpstr>ΚΛΑΔΕΜΑ ΠΑΓΕΤΟΠΛΗΚΤΩΝ ΔΕΝΔΡΩΝ</vt:lpstr>
      <vt:lpstr>Παγετός σε πορτοκάλια  Washington navel</vt:lpstr>
      <vt:lpstr>Διαφάνεια 45</vt:lpstr>
      <vt:lpstr>Διαφάνεια 46</vt:lpstr>
      <vt:lpstr>Διαφάνεια 47</vt:lpstr>
      <vt:lpstr>ΕΠΟΧΗ ΚΛΑΔΕΜΑΤΟΣ</vt:lpstr>
      <vt:lpstr>ΝΕΑΡΟΙ ΒΛΑΣΤΟΙ ΣΕ ΣΥΣΤΑΔΕΣ[ΠΡΑΣΙΝΟ ΚΛΑΔΕΜΑ]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ΕΣΠΕΡΙΔΟΕΙΔΗ</dc:title>
  <dc:creator>antonia</dc:creator>
  <cp:lastModifiedBy>antonia</cp:lastModifiedBy>
  <cp:revision>98</cp:revision>
  <dcterms:created xsi:type="dcterms:W3CDTF">2012-04-23T20:18:04Z</dcterms:created>
  <dcterms:modified xsi:type="dcterms:W3CDTF">2017-03-24T12:02:27Z</dcterms:modified>
</cp:coreProperties>
</file>