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325" r:id="rId5"/>
    <p:sldId id="324" r:id="rId6"/>
    <p:sldId id="318" r:id="rId7"/>
    <p:sldId id="319" r:id="rId8"/>
    <p:sldId id="320" r:id="rId9"/>
    <p:sldId id="321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322" r:id="rId29"/>
    <p:sldId id="277" r:id="rId30"/>
    <p:sldId id="327" r:id="rId31"/>
    <p:sldId id="278" r:id="rId32"/>
    <p:sldId id="279" r:id="rId33"/>
    <p:sldId id="280" r:id="rId34"/>
    <p:sldId id="316" r:id="rId35"/>
    <p:sldId id="323" r:id="rId36"/>
    <p:sldId id="281" r:id="rId37"/>
    <p:sldId id="282" r:id="rId38"/>
    <p:sldId id="283" r:id="rId39"/>
    <p:sldId id="284" r:id="rId40"/>
    <p:sldId id="285" r:id="rId41"/>
    <p:sldId id="286" r:id="rId42"/>
    <p:sldId id="313" r:id="rId43"/>
    <p:sldId id="287" r:id="rId44"/>
    <p:sldId id="288" r:id="rId45"/>
    <p:sldId id="312" r:id="rId46"/>
    <p:sldId id="311" r:id="rId47"/>
    <p:sldId id="289" r:id="rId48"/>
    <p:sldId id="308" r:id="rId49"/>
    <p:sldId id="309" r:id="rId50"/>
    <p:sldId id="315" r:id="rId51"/>
    <p:sldId id="290" r:id="rId52"/>
    <p:sldId id="307" r:id="rId53"/>
    <p:sldId id="291" r:id="rId54"/>
    <p:sldId id="306" r:id="rId55"/>
    <p:sldId id="292" r:id="rId56"/>
    <p:sldId id="304" r:id="rId57"/>
    <p:sldId id="305" r:id="rId58"/>
    <p:sldId id="293" r:id="rId59"/>
    <p:sldId id="294" r:id="rId60"/>
    <p:sldId id="295" r:id="rId61"/>
    <p:sldId id="299" r:id="rId62"/>
    <p:sldId id="296" r:id="rId63"/>
    <p:sldId id="300" r:id="rId64"/>
    <p:sldId id="297" r:id="rId65"/>
    <p:sldId id="301" r:id="rId66"/>
    <p:sldId id="302" r:id="rId67"/>
    <p:sldId id="298" r:id="rId68"/>
    <p:sldId id="303" r:id="rId69"/>
    <p:sldId id="328" r:id="rId70"/>
    <p:sldId id="329" r:id="rId71"/>
    <p:sldId id="330" r:id="rId72"/>
    <p:sldId id="331" r:id="rId7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18/5/2017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18/5/2017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18/5/2017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18/5/2017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18/5/2017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18/5/2017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18/5/2017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18/5/2017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18/5/2017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18/5/2017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18/5/2017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18/5/2017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ΠοικιλΙεΣ</a:t>
            </a:r>
            <a:r>
              <a:rPr lang="el-GR" dirty="0" smtClean="0"/>
              <a:t> </a:t>
            </a:r>
            <a:r>
              <a:rPr lang="el-GR" dirty="0" err="1" smtClean="0"/>
              <a:t>ελιαΣ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ΤΑΞΙΝΟΜΗΣΗ ΤΗΣ ΕΛΙΑΣ</a:t>
            </a:r>
            <a:endParaRPr lang="el-GR" dirty="0"/>
          </a:p>
        </p:txBody>
      </p:sp>
      <p:pic>
        <p:nvPicPr>
          <p:cNvPr id="1026" name="Picture 2" descr="C:\Users\antonia\Pictures\olives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857628"/>
            <a:ext cx="457203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ΑΝΑΛΟΓΑ ΜΕ ΤΗ ΧΡΗΣΗ ΟΙ ΕΛΙΕΣ ΚΑΤΑΤΑΣΟΝΤΑΙ ΣΕ: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6600" dirty="0" smtClean="0"/>
              <a:t>ΕΛΑΙΟΠΟΙΗΣΙΜΕΣ</a:t>
            </a:r>
          </a:p>
          <a:p>
            <a:r>
              <a:rPr lang="el-GR" sz="6600" dirty="0" smtClean="0"/>
              <a:t>ΕΠΙΤΡΑΠΕΖΙΕΣ</a:t>
            </a:r>
          </a:p>
          <a:p>
            <a:r>
              <a:rPr lang="el-GR" sz="6600" dirty="0" smtClean="0"/>
              <a:t>ΔΙΠΛΗΣ ΧΡΗΣΗΣ</a:t>
            </a:r>
          </a:p>
          <a:p>
            <a:pPr>
              <a:buNone/>
            </a:pPr>
            <a:endParaRPr lang="el-G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ΕΛΑΙΟΠΟΙΗΣΙΜΕΣ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ΚΟΡΩΝΕΙΚΗ</a:t>
            </a:r>
          </a:p>
          <a:p>
            <a:r>
              <a:rPr lang="el-GR" sz="4000" dirty="0" smtClean="0"/>
              <a:t>ΤΣΟΥΝΑΤΗ Η ΜΑΣΤΟΕΙΔΗΣ</a:t>
            </a:r>
          </a:p>
          <a:p>
            <a:r>
              <a:rPr lang="el-GR" sz="4000" dirty="0" smtClean="0"/>
              <a:t>ΒΑΛΑΝΟΛΙΑ</a:t>
            </a:r>
          </a:p>
          <a:p>
            <a:r>
              <a:rPr lang="el-GR" sz="4000" dirty="0" smtClean="0"/>
              <a:t>ΑΓΟΥΡΟΜΑΝΑΚΟΛΙΑ</a:t>
            </a:r>
          </a:p>
          <a:p>
            <a:r>
              <a:rPr lang="el-GR" sz="4000" dirty="0" smtClean="0"/>
              <a:t>ΛΙΑΝΟΛΙΑ ΚΕΡΚΥΡΑΣ</a:t>
            </a:r>
          </a:p>
          <a:p>
            <a:r>
              <a:rPr lang="el-GR" sz="4000" dirty="0" smtClean="0"/>
              <a:t>ΛΑΔΟΛΙΑ Η ΚΟΥΤΣΟΥΡΕΛΙΑ</a:t>
            </a:r>
            <a:endParaRPr lang="el-G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ΕΠΙΤΡΑΠΕΖΙΕΣ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6000" dirty="0" smtClean="0"/>
              <a:t>ΚΟΝΣΕΡΒΟΛΙΑ Η ΑΜΦΙΣΣΗΣ</a:t>
            </a:r>
          </a:p>
          <a:p>
            <a:r>
              <a:rPr lang="el-GR" sz="6000" dirty="0" smtClean="0"/>
              <a:t>ΚΑΛΑΜΩΝ</a:t>
            </a:r>
            <a:endParaRPr lang="el-G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ΔΙΠΛΗΣ ΧΡΗΣΗΣ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ΜΕΓΑΡΕΙΤΙΚΗ</a:t>
            </a:r>
          </a:p>
          <a:p>
            <a:r>
              <a:rPr lang="el-GR" dirty="0" smtClean="0"/>
              <a:t>ΚΟΘΡΕΙΚΗ Ή ΜΑΝΑΚΙ</a:t>
            </a:r>
          </a:p>
          <a:p>
            <a:r>
              <a:rPr lang="el-GR" dirty="0" smtClean="0"/>
              <a:t>ΑΜΥΓΔΑΛΟΛΙΑ</a:t>
            </a:r>
          </a:p>
          <a:p>
            <a:r>
              <a:rPr lang="el-GR" dirty="0" smtClean="0"/>
              <a:t>ΘΡΟΥΜΠΟΛΙΑ</a:t>
            </a:r>
          </a:p>
          <a:p>
            <a:r>
              <a:rPr lang="el-GR" dirty="0" smtClean="0"/>
              <a:t>ΧΑΛΚΙΔΙΚΗΣ</a:t>
            </a:r>
          </a:p>
          <a:p>
            <a:r>
              <a:rPr lang="el-GR" dirty="0" smtClean="0"/>
              <a:t>ΚΑΡΥΔΟΛΙΑ</a:t>
            </a:r>
          </a:p>
          <a:p>
            <a:r>
              <a:rPr lang="el-GR" dirty="0" smtClean="0"/>
              <a:t>ΓΑΪΔΟΥΡΕΛΙΑ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ΞΕΝΕΣ ΠΟΙΚΙΛΙΕΣ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PICUAL</a:t>
            </a:r>
          </a:p>
          <a:p>
            <a:r>
              <a:rPr lang="en-US" sz="4800" dirty="0" smtClean="0"/>
              <a:t>MANZANILLA</a:t>
            </a:r>
          </a:p>
          <a:p>
            <a:r>
              <a:rPr lang="en-US" sz="4800" dirty="0" smtClean="0"/>
              <a:t>CORDAL</a:t>
            </a:r>
          </a:p>
          <a:p>
            <a:r>
              <a:rPr lang="en-US" sz="4800" dirty="0" smtClean="0"/>
              <a:t>SEVILLANO</a:t>
            </a:r>
          </a:p>
          <a:p>
            <a:r>
              <a:rPr lang="en-US" sz="4800" dirty="0" smtClean="0"/>
              <a:t>ASCOLANO</a:t>
            </a:r>
            <a:endParaRPr lang="el-G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ΕΛΑΙΟΠΟΙΗΣΙΜΕΣ(ΚΟΡΩΝΕΪΚΗ)</a:t>
            </a:r>
            <a:br>
              <a:rPr lang="el-GR" dirty="0" smtClean="0"/>
            </a:br>
            <a:r>
              <a:rPr lang="en-US" dirty="0" smtClean="0"/>
              <a:t>OLEA </a:t>
            </a:r>
            <a:br>
              <a:rPr lang="en-US" dirty="0" smtClean="0"/>
            </a:br>
            <a:r>
              <a:rPr lang="en-US" i="1" dirty="0" err="1" smtClean="0"/>
              <a:t>europaea</a:t>
            </a:r>
            <a:r>
              <a:rPr lang="en-US" i="1" dirty="0" smtClean="0"/>
              <a:t> VAR.MICROCARPA ALBA</a:t>
            </a:r>
            <a:endParaRPr lang="el-GR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ΑΛΛΕΣ ΟΝΟΜΑΣΙΕΣ: </a:t>
            </a:r>
            <a:r>
              <a:rPr lang="el-GR" dirty="0" err="1" smtClean="0"/>
              <a:t>κρητικιά,κορωνιά,κορώνι,Βάτσικη,Λαδολιά</a:t>
            </a:r>
            <a:r>
              <a:rPr lang="el-GR" dirty="0" smtClean="0"/>
              <a:t>, </a:t>
            </a:r>
            <a:r>
              <a:rPr lang="el-GR" dirty="0" err="1" smtClean="0"/>
              <a:t>βιανίτικη</a:t>
            </a:r>
            <a:r>
              <a:rPr lang="el-GR" dirty="0" smtClean="0"/>
              <a:t> και </a:t>
            </a:r>
            <a:r>
              <a:rPr lang="el-GR" dirty="0" err="1" smtClean="0"/>
              <a:t>ψιλολιά</a:t>
            </a:r>
            <a:endParaRPr lang="el-GR" dirty="0" smtClean="0"/>
          </a:p>
          <a:p>
            <a:r>
              <a:rPr lang="el-GR" dirty="0" smtClean="0"/>
              <a:t>Η πιο διαδεδομένη ποικιλία στην Ελλάδα.</a:t>
            </a:r>
          </a:p>
          <a:p>
            <a:r>
              <a:rPr lang="el-GR" dirty="0" smtClean="0"/>
              <a:t>Η μόνη ποικιλία που συναγωνίζεται την αγριελιά στις αντίξοες συνθήκες.</a:t>
            </a:r>
          </a:p>
          <a:p>
            <a:r>
              <a:rPr lang="el-GR" dirty="0" smtClean="0"/>
              <a:t>ΔΕΝΔΡΟ </a:t>
            </a:r>
            <a:r>
              <a:rPr lang="el-GR" dirty="0" err="1" smtClean="0"/>
              <a:t>πλαγιοκλάδο</a:t>
            </a:r>
            <a:r>
              <a:rPr lang="el-GR" dirty="0" smtClean="0"/>
              <a:t> 5-7 μέτρα ύψους.</a:t>
            </a:r>
          </a:p>
          <a:p>
            <a:r>
              <a:rPr lang="el-GR" dirty="0" smtClean="0"/>
              <a:t>ΚΑΡΠΟΣ πολύ μικρός,</a:t>
            </a:r>
            <a:r>
              <a:rPr lang="en-US" dirty="0" smtClean="0"/>
              <a:t> </a:t>
            </a:r>
            <a:r>
              <a:rPr lang="el-GR" dirty="0" smtClean="0"/>
              <a:t>θεωρείται η πιο μικρόκαρπη ποικιλία,</a:t>
            </a:r>
            <a:r>
              <a:rPr lang="en-US" dirty="0" smtClean="0"/>
              <a:t> </a:t>
            </a:r>
            <a:r>
              <a:rPr lang="el-GR" dirty="0" smtClean="0"/>
              <a:t>έχει σχήμα </a:t>
            </a:r>
            <a:r>
              <a:rPr lang="el-GR" dirty="0" err="1" smtClean="0"/>
              <a:t>κυλινδροκωνικό</a:t>
            </a:r>
            <a:r>
              <a:rPr lang="el-GR" dirty="0" smtClean="0"/>
              <a:t> και φέρει πολύ μικρή θηλή.</a:t>
            </a:r>
          </a:p>
          <a:p>
            <a:r>
              <a:rPr lang="el-GR" dirty="0" smtClean="0"/>
              <a:t>Ο πυρήνας έχει ίδιο σχήμα με το καρπό ,φέρει οξεία ακίδα και 7 αβαθείς γλυφές.</a:t>
            </a:r>
          </a:p>
          <a:p>
            <a:r>
              <a:rPr lang="el-GR" dirty="0" smtClean="0"/>
              <a:t>Η περιεκτικότητα σε </a:t>
            </a:r>
            <a:r>
              <a:rPr lang="el-GR" dirty="0" smtClean="0">
                <a:solidFill>
                  <a:srgbClr val="FF0000"/>
                </a:solidFill>
              </a:rPr>
              <a:t>λάδι είναι 27%.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κορωνεικη</a:t>
            </a:r>
            <a:endParaRPr lang="el-GR" dirty="0"/>
          </a:p>
        </p:txBody>
      </p:sp>
      <p:pic>
        <p:nvPicPr>
          <p:cNvPr id="2050" name="Picture 2" descr="C:\Users\antonia\Pictures\img_koroneik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00306"/>
            <a:ext cx="3143272" cy="285752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7286652" cy="421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Αγρονομικη</a:t>
            </a:r>
            <a:r>
              <a:rPr lang="el-GR" dirty="0" smtClean="0"/>
              <a:t> </a:t>
            </a:r>
            <a:r>
              <a:rPr lang="el-GR" dirty="0" err="1" smtClean="0"/>
              <a:t>συμπεριφορα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200" dirty="0" smtClean="0"/>
              <a:t>Ανθεκτική στη ξηρασία</a:t>
            </a:r>
          </a:p>
          <a:p>
            <a:r>
              <a:rPr lang="el-GR" sz="3200" dirty="0" smtClean="0"/>
              <a:t>Αντοχή στους ανέμους</a:t>
            </a:r>
          </a:p>
          <a:p>
            <a:r>
              <a:rPr lang="el-GR" sz="3200" dirty="0" smtClean="0"/>
              <a:t>Ευδοκιμεί στα άγονα εδάφη</a:t>
            </a:r>
          </a:p>
          <a:p>
            <a:r>
              <a:rPr lang="el-GR" sz="3200" dirty="0" smtClean="0"/>
              <a:t>Ευαίσθητη στη φυματίωση,</a:t>
            </a:r>
            <a:r>
              <a:rPr lang="en-US" sz="3200" dirty="0" smtClean="0"/>
              <a:t> </a:t>
            </a:r>
            <a:r>
              <a:rPr lang="el-GR" sz="3200" dirty="0" smtClean="0"/>
              <a:t>στο δάκο και το </a:t>
            </a:r>
            <a:r>
              <a:rPr lang="el-GR" sz="3200" dirty="0" err="1" smtClean="0"/>
              <a:t>ρυγχίτη</a:t>
            </a:r>
            <a:endParaRPr lang="el-GR" sz="32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Τσουνατη</a:t>
            </a:r>
            <a:r>
              <a:rPr lang="el-GR" dirty="0" smtClean="0"/>
              <a:t> η </a:t>
            </a:r>
            <a:r>
              <a:rPr lang="el-GR" dirty="0" err="1" smtClean="0"/>
              <a:t>μαστοειδησ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err="1" smtClean="0"/>
              <a:t>Συνωνυμίες</a:t>
            </a:r>
            <a:r>
              <a:rPr lang="el-GR" dirty="0" err="1" smtClean="0"/>
              <a:t>,Τσουνάτη,μουρατολιά,αθηνολιά,μαστολιά</a:t>
            </a:r>
            <a:endParaRPr lang="el-GR" dirty="0" smtClean="0"/>
          </a:p>
          <a:p>
            <a:r>
              <a:rPr lang="el-GR" b="1" dirty="0" smtClean="0"/>
              <a:t>ΔΕΝΔΡΟ,</a:t>
            </a:r>
            <a:r>
              <a:rPr lang="el-GR" dirty="0" smtClean="0"/>
              <a:t>ορθόκλαδο,6-8 μέτρα</a:t>
            </a:r>
          </a:p>
          <a:p>
            <a:r>
              <a:rPr lang="el-GR" b="1" dirty="0" smtClean="0"/>
              <a:t>Καρπός </a:t>
            </a:r>
            <a:r>
              <a:rPr lang="el-GR" dirty="0" smtClean="0"/>
              <a:t>σχήμα ωοειδές, με θηλή στη κορυφή.</a:t>
            </a:r>
          </a:p>
          <a:p>
            <a:r>
              <a:rPr lang="el-GR" dirty="0" smtClean="0"/>
              <a:t>ο πυρήνας μοιάζει με το καρπό, φέρει ακίδα στην άκρη και 10 αβαθείς γλυφές.</a:t>
            </a:r>
          </a:p>
          <a:p>
            <a:r>
              <a:rPr lang="el-GR" dirty="0" smtClean="0"/>
              <a:t>Παράγεται λάδι εξαιρετικής ποιότητας.</a:t>
            </a:r>
          </a:p>
          <a:p>
            <a:pPr>
              <a:buNone/>
            </a:pPr>
            <a:r>
              <a:rPr lang="en-US" b="1" dirty="0" smtClean="0"/>
              <a:t>  </a:t>
            </a:r>
            <a:r>
              <a:rPr lang="el-GR" b="1" dirty="0" smtClean="0"/>
              <a:t>Α</a:t>
            </a:r>
            <a:r>
              <a:rPr lang="el-GR" dirty="0" smtClean="0"/>
              <a:t>νθεκτική στο ψύχος, ευδοκιμεί σε μεγάλα υψόμετρα, ευαίσθητη στο </a:t>
            </a:r>
            <a:r>
              <a:rPr lang="el-GR" dirty="0" err="1" smtClean="0"/>
              <a:t>κυκλοκώνιο</a:t>
            </a:r>
            <a:endParaRPr lang="en-US" dirty="0" smtClean="0"/>
          </a:p>
          <a:p>
            <a:r>
              <a:rPr lang="el-GR" dirty="0" smtClean="0"/>
              <a:t>Η περιεκτικότητα σε </a:t>
            </a:r>
            <a:r>
              <a:rPr lang="el-GR" dirty="0" smtClean="0">
                <a:solidFill>
                  <a:srgbClr val="FF0000"/>
                </a:solidFill>
              </a:rPr>
              <a:t>λάδι είναι 28,3%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Τσουνατη</a:t>
            </a:r>
            <a:r>
              <a:rPr lang="el-GR" dirty="0" smtClean="0"/>
              <a:t> η </a:t>
            </a:r>
            <a:r>
              <a:rPr lang="el-GR" dirty="0" err="1" smtClean="0"/>
              <a:t>μαστοειδησ</a:t>
            </a:r>
            <a:endParaRPr lang="el-GR" dirty="0"/>
          </a:p>
        </p:txBody>
      </p:sp>
      <p:pic>
        <p:nvPicPr>
          <p:cNvPr id="3074" name="Picture 2" descr="C:\Users\antonia\Pictures\assets_LARGE_t_175762_540063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21552"/>
            <a:ext cx="7239000" cy="482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571472" y="1609725"/>
            <a:ext cx="6667528" cy="4846638"/>
          </a:xfrm>
        </p:spPr>
        <p:txBody>
          <a:bodyPr/>
          <a:lstStyle/>
          <a:p>
            <a:pPr marL="514350" indent="-514350">
              <a:buNone/>
            </a:pPr>
            <a:r>
              <a:rPr lang="el-GR" sz="4800" dirty="0" smtClean="0">
                <a:solidFill>
                  <a:srgbClr val="FF0000"/>
                </a:solidFill>
              </a:rPr>
              <a:t>600</a:t>
            </a:r>
            <a:r>
              <a:rPr lang="el-GR" sz="4800" dirty="0" smtClean="0"/>
              <a:t> ποικιλίες υπολογίζεται να καλλιεργούνται σε όλο το κόσμο</a:t>
            </a:r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βαλανολια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Συνωνυμίες:</a:t>
            </a:r>
            <a:r>
              <a:rPr lang="el-GR" dirty="0" smtClean="0"/>
              <a:t> </a:t>
            </a:r>
            <a:r>
              <a:rPr lang="el-GR" dirty="0" err="1" smtClean="0"/>
              <a:t>Βολάνα,κολοβή,μυτιληνιά</a:t>
            </a:r>
            <a:endParaRPr lang="el-GR" dirty="0" smtClean="0"/>
          </a:p>
          <a:p>
            <a:r>
              <a:rPr lang="el-GR" dirty="0" smtClean="0"/>
              <a:t>Καλλιεργείται στη Μυτιλήνη στο 70% των ελαιώνων</a:t>
            </a:r>
          </a:p>
          <a:p>
            <a:r>
              <a:rPr lang="el-GR" dirty="0" smtClean="0"/>
              <a:t>ΔΕΝΔΡΟ: Έχει ύψος 6-8 μ.</a:t>
            </a:r>
          </a:p>
          <a:p>
            <a:r>
              <a:rPr lang="el-GR" dirty="0" smtClean="0"/>
              <a:t>ΚΑΡΠΟΣ: Σχήμα όμοιο με το βελανίδι</a:t>
            </a:r>
          </a:p>
          <a:p>
            <a:pPr>
              <a:buNone/>
            </a:pPr>
            <a:r>
              <a:rPr lang="el-GR" dirty="0" smtClean="0"/>
              <a:t>Ο καρπός έχει περιεκτικότητα </a:t>
            </a:r>
            <a:r>
              <a:rPr lang="el-GR" dirty="0" smtClean="0">
                <a:solidFill>
                  <a:srgbClr val="FF0000"/>
                </a:solidFill>
              </a:rPr>
              <a:t>σε λάδι 22%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dirty="0" smtClean="0"/>
              <a:t>Σχέση σάρκας /πυρήνα είναι 6,1:1</a:t>
            </a:r>
          </a:p>
          <a:p>
            <a:pPr>
              <a:buNone/>
            </a:pPr>
            <a:r>
              <a:rPr lang="el-GR" dirty="0" smtClean="0"/>
              <a:t>Θεωρείται απ’</a:t>
            </a:r>
            <a:r>
              <a:rPr lang="en-US" dirty="0" smtClean="0"/>
              <a:t> </a:t>
            </a:r>
            <a:r>
              <a:rPr lang="el-GR" dirty="0" smtClean="0"/>
              <a:t>τις καλύτερες ποικιλίες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βαλανολια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604294"/>
            <a:ext cx="4038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Λιανολια</a:t>
            </a:r>
            <a:r>
              <a:rPr lang="el-GR" dirty="0" smtClean="0"/>
              <a:t> </a:t>
            </a:r>
            <a:r>
              <a:rPr lang="el-GR" dirty="0" err="1" smtClean="0"/>
              <a:t>κερκυρασ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Συνώνυμα:</a:t>
            </a:r>
            <a:r>
              <a:rPr lang="el-GR" dirty="0" smtClean="0"/>
              <a:t> </a:t>
            </a:r>
            <a:r>
              <a:rPr lang="el-GR" dirty="0" err="1" smtClean="0"/>
              <a:t>σουβλολιά</a:t>
            </a:r>
            <a:r>
              <a:rPr lang="el-GR" dirty="0" smtClean="0"/>
              <a:t>, </a:t>
            </a:r>
            <a:r>
              <a:rPr lang="el-GR" dirty="0" err="1" smtClean="0"/>
              <a:t>Μερολιά,λαδολιά</a:t>
            </a:r>
            <a:r>
              <a:rPr lang="el-GR" dirty="0" smtClean="0"/>
              <a:t>,</a:t>
            </a:r>
          </a:p>
          <a:p>
            <a:r>
              <a:rPr lang="el-GR" b="1" dirty="0" smtClean="0"/>
              <a:t>ΔΕΝΔΡΟ </a:t>
            </a:r>
            <a:r>
              <a:rPr lang="el-GR" dirty="0" err="1" smtClean="0"/>
              <a:t>υψηλόκορμο</a:t>
            </a:r>
            <a:r>
              <a:rPr lang="el-GR" b="1" dirty="0" smtClean="0"/>
              <a:t>, 12-14 μ.</a:t>
            </a:r>
            <a:endParaRPr lang="el-GR" dirty="0" smtClean="0"/>
          </a:p>
          <a:p>
            <a:r>
              <a:rPr lang="el-GR" b="1" dirty="0" smtClean="0"/>
              <a:t>Καρπός </a:t>
            </a:r>
            <a:r>
              <a:rPr lang="el-GR" dirty="0" err="1" smtClean="0"/>
              <a:t>κυλιδροκωνικό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err="1" smtClean="0"/>
              <a:t>περικτικότητα</a:t>
            </a:r>
            <a:r>
              <a:rPr lang="el-GR" dirty="0" smtClean="0"/>
              <a:t> σε </a:t>
            </a:r>
            <a:r>
              <a:rPr lang="el-GR" dirty="0" smtClean="0">
                <a:solidFill>
                  <a:srgbClr val="FF0000"/>
                </a:solidFill>
              </a:rPr>
              <a:t>λάδι 25%</a:t>
            </a:r>
          </a:p>
          <a:p>
            <a:r>
              <a:rPr lang="el-GR" dirty="0" smtClean="0"/>
              <a:t>Φέρει 7-8 αβαθείς γλυφές</a:t>
            </a:r>
          </a:p>
          <a:p>
            <a:r>
              <a:rPr lang="el-GR" b="1" dirty="0" smtClean="0"/>
              <a:t>Η σχέση σάρκας/πυρήνα είναι 5:1</a:t>
            </a:r>
          </a:p>
          <a:p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Λιανολια</a:t>
            </a:r>
            <a:r>
              <a:rPr lang="el-GR" dirty="0" smtClean="0"/>
              <a:t> </a:t>
            </a:r>
            <a:r>
              <a:rPr lang="el-GR" dirty="0" err="1" smtClean="0"/>
              <a:t>κερκυρασ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2942" y="1609725"/>
            <a:ext cx="3367516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ΑΓΡΟΝΟΜΙΚΗ ΣΥΜΠΕΡΙΦΟΡΑ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Απαιτητική σε υγρασία </a:t>
            </a:r>
          </a:p>
          <a:p>
            <a:r>
              <a:rPr lang="el-GR" dirty="0" smtClean="0"/>
              <a:t>Ευαίσθητη στο δάκο(</a:t>
            </a:r>
            <a:r>
              <a:rPr lang="en-US" dirty="0" err="1" smtClean="0"/>
              <a:t>Dacus</a:t>
            </a:r>
            <a:r>
              <a:rPr lang="en-US" dirty="0" smtClean="0"/>
              <a:t> </a:t>
            </a:r>
            <a:r>
              <a:rPr lang="en-US" dirty="0" err="1" smtClean="0"/>
              <a:t>olea</a:t>
            </a:r>
            <a:r>
              <a:rPr lang="en-US" dirty="0" smtClean="0"/>
              <a:t>)</a:t>
            </a:r>
          </a:p>
          <a:p>
            <a:r>
              <a:rPr lang="el-GR" dirty="0" smtClean="0"/>
              <a:t>Ελάχιστα απαιτητική στη ποιότητα του εδάφους.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Λαδολια</a:t>
            </a:r>
            <a:r>
              <a:rPr lang="el-GR" dirty="0" smtClean="0"/>
              <a:t> η </a:t>
            </a:r>
            <a:r>
              <a:rPr lang="el-GR" dirty="0" err="1" smtClean="0"/>
              <a:t>κουτσουρελια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Συνωνυμίες: </a:t>
            </a:r>
            <a:r>
              <a:rPr lang="el-GR" dirty="0" err="1" smtClean="0"/>
              <a:t>λιανολιά</a:t>
            </a:r>
            <a:r>
              <a:rPr lang="el-GR" dirty="0" smtClean="0"/>
              <a:t> </a:t>
            </a:r>
            <a:r>
              <a:rPr lang="el-GR" dirty="0" err="1" smtClean="0"/>
              <a:t>χοντρή,Πατρινή</a:t>
            </a:r>
            <a:r>
              <a:rPr lang="el-GR" dirty="0" smtClean="0"/>
              <a:t> ή </a:t>
            </a:r>
            <a:r>
              <a:rPr lang="el-GR" dirty="0" err="1" smtClean="0"/>
              <a:t>πατρινιά,κουρελιά</a:t>
            </a:r>
            <a:r>
              <a:rPr lang="el-GR" dirty="0" smtClean="0"/>
              <a:t> και </a:t>
            </a:r>
            <a:r>
              <a:rPr lang="el-GR" dirty="0" err="1" smtClean="0"/>
              <a:t>κουρτελιά</a:t>
            </a:r>
            <a:r>
              <a:rPr lang="el-GR" dirty="0" smtClean="0"/>
              <a:t>.</a:t>
            </a:r>
            <a:endParaRPr lang="el-GR" b="1" dirty="0" smtClean="0"/>
          </a:p>
          <a:p>
            <a:r>
              <a:rPr lang="el-GR" b="1" dirty="0" err="1" smtClean="0"/>
              <a:t>ΔΕΝΔΡΟ:</a:t>
            </a:r>
            <a:r>
              <a:rPr lang="el-GR" dirty="0" err="1" smtClean="0"/>
              <a:t>Ορθόκλαδη</a:t>
            </a:r>
            <a:r>
              <a:rPr lang="el-GR" dirty="0" smtClean="0"/>
              <a:t> </a:t>
            </a:r>
            <a:r>
              <a:rPr lang="el-GR" dirty="0" err="1" smtClean="0"/>
              <a:t>κόμη,το</a:t>
            </a:r>
            <a:r>
              <a:rPr lang="el-GR" dirty="0" smtClean="0"/>
              <a:t> ύψος φτάνει τα 5-7 μέτρα.</a:t>
            </a:r>
          </a:p>
          <a:p>
            <a:r>
              <a:rPr lang="el-GR" b="1" dirty="0" smtClean="0"/>
              <a:t>Καρπός: </a:t>
            </a:r>
            <a:r>
              <a:rPr lang="el-GR" dirty="0" smtClean="0"/>
              <a:t>Σχήμα </a:t>
            </a:r>
            <a:r>
              <a:rPr lang="el-GR" dirty="0" err="1" smtClean="0"/>
              <a:t>κυλινδροκονικό</a:t>
            </a:r>
            <a:r>
              <a:rPr lang="el-GR" dirty="0" smtClean="0"/>
              <a:t> με ραφή και θηλή.</a:t>
            </a:r>
            <a:r>
              <a:rPr lang="en-US" dirty="0" smtClean="0"/>
              <a:t> </a:t>
            </a:r>
            <a:r>
              <a:rPr lang="el-GR" dirty="0" smtClean="0"/>
              <a:t>Ο πυρήνας μικρός και καταλήγει σε αιχμές.</a:t>
            </a:r>
          </a:p>
          <a:p>
            <a:r>
              <a:rPr lang="el-GR" b="1" dirty="0" smtClean="0"/>
              <a:t>7-8 </a:t>
            </a:r>
            <a:r>
              <a:rPr lang="el-GR" dirty="0" smtClean="0"/>
              <a:t>αβαθείς γλυφές.</a:t>
            </a:r>
          </a:p>
          <a:p>
            <a:r>
              <a:rPr lang="el-GR" b="1" dirty="0" smtClean="0"/>
              <a:t>Η σχέση σάρκας/πυρήνα είναι 5:1</a:t>
            </a:r>
          </a:p>
          <a:p>
            <a:r>
              <a:rPr lang="el-GR" b="1" dirty="0" smtClean="0"/>
              <a:t>Η</a:t>
            </a:r>
            <a:r>
              <a:rPr lang="el-GR" dirty="0" smtClean="0"/>
              <a:t> περιεκτικότητα </a:t>
            </a:r>
            <a:r>
              <a:rPr lang="el-GR" dirty="0" smtClean="0">
                <a:solidFill>
                  <a:srgbClr val="FF0000"/>
                </a:solidFill>
              </a:rPr>
              <a:t>σε λάδι είναι 25%</a:t>
            </a:r>
          </a:p>
          <a:p>
            <a:endParaRPr lang="el-GR" b="1" dirty="0" smtClean="0"/>
          </a:p>
          <a:p>
            <a:endParaRPr lang="el-GR" b="1" dirty="0" smtClean="0"/>
          </a:p>
          <a:p>
            <a:endParaRPr lang="el-GR" b="1" dirty="0" smtClean="0"/>
          </a:p>
          <a:p>
            <a:endParaRPr lang="el-GR" b="1" dirty="0" smtClean="0"/>
          </a:p>
          <a:p>
            <a:endParaRPr lang="el-GR" b="1" dirty="0" smtClean="0"/>
          </a:p>
          <a:p>
            <a:endParaRPr lang="el-GR" b="1" dirty="0" smtClean="0"/>
          </a:p>
          <a:p>
            <a:endParaRPr lang="el-GR" b="1" dirty="0" smtClean="0"/>
          </a:p>
          <a:p>
            <a:endParaRPr lang="el-GR" b="1" dirty="0" smtClean="0"/>
          </a:p>
          <a:p>
            <a:endParaRPr lang="el-GR" b="1" dirty="0" smtClean="0"/>
          </a:p>
          <a:p>
            <a:endParaRPr lang="el-GR" b="1" dirty="0" smtClean="0"/>
          </a:p>
          <a:p>
            <a:endParaRPr lang="el-GR" b="1" dirty="0" smtClean="0"/>
          </a:p>
          <a:p>
            <a:endParaRPr lang="el-GR" b="1" dirty="0" smtClean="0"/>
          </a:p>
          <a:p>
            <a:endParaRPr lang="el-GR" b="1" dirty="0" smtClean="0"/>
          </a:p>
          <a:p>
            <a:endParaRPr lang="el-GR" b="1" dirty="0" smtClean="0"/>
          </a:p>
          <a:p>
            <a:endParaRPr lang="el-GR" b="1" dirty="0" smtClean="0"/>
          </a:p>
          <a:p>
            <a:endParaRPr lang="el-G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Αγρονομικη</a:t>
            </a:r>
            <a:r>
              <a:rPr lang="el-GR" dirty="0" smtClean="0"/>
              <a:t> </a:t>
            </a:r>
            <a:r>
              <a:rPr lang="el-GR" dirty="0" err="1" smtClean="0"/>
              <a:t>συμπεριφορα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Δεν ευδοκιμεί σε υψόμετρα πάνω από 500μ.</a:t>
            </a:r>
          </a:p>
          <a:p>
            <a:r>
              <a:rPr lang="el-GR" dirty="0" smtClean="0"/>
              <a:t>Απαιτητική στην εδαφική υγρασία και θρεπτικά στοιχεία.</a:t>
            </a:r>
          </a:p>
          <a:p>
            <a:r>
              <a:rPr lang="el-GR" dirty="0" smtClean="0"/>
              <a:t>Ευαίσθητη στη φυματίωση </a:t>
            </a:r>
          </a:p>
          <a:p>
            <a:r>
              <a:rPr lang="el-GR" dirty="0" smtClean="0"/>
              <a:t>Στο </a:t>
            </a:r>
            <a:r>
              <a:rPr lang="el-GR" dirty="0" err="1" smtClean="0"/>
              <a:t>κυκλοκόνιο</a:t>
            </a:r>
            <a:endParaRPr lang="el-GR" dirty="0" smtClean="0"/>
          </a:p>
          <a:p>
            <a:r>
              <a:rPr lang="el-GR" dirty="0" smtClean="0"/>
              <a:t>Μέτρια ανθεκτική στο Δάκο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Επιτραπεζιεσ</a:t>
            </a:r>
            <a:r>
              <a:rPr lang="el-GR" dirty="0" smtClean="0"/>
              <a:t>  </a:t>
            </a:r>
            <a:br>
              <a:rPr lang="el-GR" dirty="0" smtClean="0"/>
            </a:br>
            <a:r>
              <a:rPr lang="el-GR" dirty="0" err="1" smtClean="0"/>
              <a:t>Κονσερβολια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71612"/>
            <a:ext cx="7239000" cy="4884124"/>
          </a:xfrm>
        </p:spPr>
        <p:txBody>
          <a:bodyPr>
            <a:normAutofit fontScale="85000" lnSpcReduction="20000"/>
          </a:bodyPr>
          <a:lstStyle/>
          <a:p>
            <a:pPr lvl="8">
              <a:buNone/>
            </a:pPr>
            <a:r>
              <a:rPr lang="el-GR" sz="2800" b="1" dirty="0" smtClean="0"/>
              <a:t>Συνωνυμίες: </a:t>
            </a:r>
            <a:r>
              <a:rPr lang="el-GR" sz="2800" dirty="0" err="1" smtClean="0"/>
              <a:t>Αμφίσσης,Αγρινίου,Άρτα,Βοιωτική</a:t>
            </a:r>
            <a:r>
              <a:rPr lang="el-GR" sz="2800" dirty="0" smtClean="0"/>
              <a:t>, </a:t>
            </a:r>
            <a:r>
              <a:rPr lang="el-GR" sz="2800" dirty="0" err="1" smtClean="0"/>
              <a:t>Κορομηλάτη,Μηλολιά,στρογγυλολιάκαι</a:t>
            </a:r>
            <a:r>
              <a:rPr lang="el-GR" sz="2800" dirty="0" smtClean="0"/>
              <a:t> </a:t>
            </a:r>
            <a:r>
              <a:rPr lang="el-GR" sz="2800" dirty="0" err="1" smtClean="0"/>
              <a:t>χοντρολιά</a:t>
            </a:r>
            <a:r>
              <a:rPr lang="el-GR" sz="2800" dirty="0" smtClean="0"/>
              <a:t>.</a:t>
            </a:r>
          </a:p>
          <a:p>
            <a:pPr lvl="8">
              <a:buNone/>
            </a:pPr>
            <a:r>
              <a:rPr lang="el-GR" sz="2800" b="1" dirty="0" smtClean="0"/>
              <a:t>ΔΕΝΡΟ: </a:t>
            </a:r>
            <a:r>
              <a:rPr lang="el-GR" sz="2800" dirty="0" smtClean="0"/>
              <a:t> αναπτύσσεται σε ύψος 6-10 μέτρα</a:t>
            </a:r>
          </a:p>
          <a:p>
            <a:pPr lvl="8">
              <a:buNone/>
            </a:pPr>
            <a:r>
              <a:rPr lang="el-GR" sz="2800" b="1" dirty="0" smtClean="0"/>
              <a:t>ΚΑΡΠΟΣ: </a:t>
            </a:r>
            <a:r>
              <a:rPr lang="el-GR" sz="2800" dirty="0" err="1" smtClean="0"/>
              <a:t>Μεγαλόκαρπη</a:t>
            </a:r>
            <a:r>
              <a:rPr lang="el-GR" sz="2800" dirty="0" smtClean="0"/>
              <a:t> ποικιλία</a:t>
            </a:r>
          </a:p>
          <a:p>
            <a:pPr lvl="8">
              <a:buNone/>
            </a:pPr>
            <a:r>
              <a:rPr lang="el-GR" sz="2800" b="1" dirty="0" smtClean="0"/>
              <a:t>100-400</a:t>
            </a:r>
            <a:r>
              <a:rPr lang="el-GR" sz="2800" dirty="0" smtClean="0"/>
              <a:t> καρποί/κιλό.</a:t>
            </a:r>
          </a:p>
          <a:p>
            <a:pPr lvl="8">
              <a:buNone/>
            </a:pPr>
            <a:r>
              <a:rPr lang="el-GR" sz="2800" dirty="0" smtClean="0"/>
              <a:t>Σχήμα σφαιρικό ή ωοειδές.</a:t>
            </a:r>
          </a:p>
          <a:p>
            <a:pPr lvl="8">
              <a:buNone/>
            </a:pPr>
            <a:r>
              <a:rPr lang="el-GR" sz="2800" dirty="0" smtClean="0"/>
              <a:t>Ο πυρήνας έχει σχήμα όμοιο με το καρπό,</a:t>
            </a:r>
          </a:p>
          <a:p>
            <a:pPr lvl="8">
              <a:buNone/>
            </a:pPr>
            <a:r>
              <a:rPr lang="el-GR" sz="2800" dirty="0" smtClean="0"/>
              <a:t>Σχέση σάρκας/πυρήνα 7-9:1και η</a:t>
            </a:r>
          </a:p>
          <a:p>
            <a:pPr lvl="8">
              <a:buNone/>
            </a:pPr>
            <a:r>
              <a:rPr lang="el-GR" sz="2800" dirty="0" smtClean="0"/>
              <a:t>Περιεκτικότητα </a:t>
            </a:r>
            <a:r>
              <a:rPr lang="el-GR" sz="2800" dirty="0" smtClean="0">
                <a:solidFill>
                  <a:srgbClr val="FF0000"/>
                </a:solidFill>
              </a:rPr>
              <a:t>σε λάδι 15-20%</a:t>
            </a:r>
          </a:p>
          <a:p>
            <a:pPr lvl="8">
              <a:buNone/>
            </a:pPr>
            <a:r>
              <a:rPr lang="el-GR" sz="2800" dirty="0" smtClean="0"/>
              <a:t>Η πιο διαδεδομένη βρώσιμη ποικιλία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0MSDCF\DSC0001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57232"/>
            <a:ext cx="6461125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κονσερβολια</a:t>
            </a:r>
            <a:endParaRPr lang="el-GR" dirty="0"/>
          </a:p>
        </p:txBody>
      </p:sp>
      <p:pic>
        <p:nvPicPr>
          <p:cNvPr id="2050" name="Picture 2" descr="C:\Users\antonia\Pictures\DSC007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ΤΑΞΙΝΟΜΗΣΗ  ΜΕ ΒΑΣΗ ΤΟ ΜΕΓΕΘΟΣ ΤΟΥ ΚΑΡΠΟΥ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8358" indent="-514350">
              <a:buNone/>
            </a:pPr>
            <a:r>
              <a:rPr lang="el-GR" sz="3200" dirty="0" smtClean="0">
                <a:solidFill>
                  <a:srgbClr val="FF0000"/>
                </a:solidFill>
              </a:rPr>
              <a:t>38</a:t>
            </a:r>
            <a:r>
              <a:rPr lang="el-GR" sz="3200" dirty="0" smtClean="0"/>
              <a:t> ποικιλίες ανάλογα το μέγεθος του καρπού(Αναγνωστόπουλος)</a:t>
            </a:r>
          </a:p>
          <a:p>
            <a:pPr marL="578358" indent="-514350">
              <a:buNone/>
            </a:pPr>
            <a:r>
              <a:rPr lang="el-GR" sz="3200" dirty="0" smtClean="0"/>
              <a:t>Μικρόκαρπες - </a:t>
            </a:r>
            <a:r>
              <a:rPr lang="el-GR" sz="3200" dirty="0" err="1" smtClean="0"/>
              <a:t>μεσόκαρπες</a:t>
            </a:r>
            <a:r>
              <a:rPr lang="el-GR" sz="3200" dirty="0" smtClean="0"/>
              <a:t> - </a:t>
            </a:r>
            <a:r>
              <a:rPr lang="el-GR" sz="3200" dirty="0" err="1" smtClean="0"/>
              <a:t>αδρόκαρπες</a:t>
            </a:r>
            <a:endParaRPr lang="el-GR" sz="3200" dirty="0" smtClean="0"/>
          </a:p>
          <a:p>
            <a:pPr marL="578358" indent="-514350">
              <a:buNone/>
            </a:pPr>
            <a:r>
              <a:rPr lang="el-GR" sz="3200" dirty="0" smtClean="0">
                <a:solidFill>
                  <a:srgbClr val="FF0000"/>
                </a:solidFill>
              </a:rPr>
              <a:t>42</a:t>
            </a:r>
            <a:r>
              <a:rPr lang="el-GR" sz="3200" dirty="0" smtClean="0"/>
              <a:t> ποικιλίες ανάλογα με τα χαρακτηριστικά του πυρήνα και των φύλλων</a:t>
            </a:r>
            <a:r>
              <a:rPr lang="en-US" sz="3200" dirty="0" smtClean="0"/>
              <a:t>(</a:t>
            </a:r>
            <a:r>
              <a:rPr lang="el-GR" sz="3200" dirty="0" smtClean="0"/>
              <a:t>Λύχνος) σε:</a:t>
            </a:r>
          </a:p>
          <a:p>
            <a:pPr marL="578358" indent="-514350"/>
            <a:r>
              <a:rPr lang="el-GR" sz="3200" dirty="0" err="1" smtClean="0"/>
              <a:t>Μικροπύρηνες</a:t>
            </a:r>
            <a:endParaRPr lang="el-GR" sz="3200" dirty="0" smtClean="0"/>
          </a:p>
          <a:p>
            <a:pPr marL="578358" indent="-514350"/>
            <a:r>
              <a:rPr lang="el-GR" sz="3200" dirty="0" err="1" smtClean="0"/>
              <a:t>Μεσοπύρηνες</a:t>
            </a:r>
            <a:endParaRPr lang="el-GR" sz="3200" dirty="0" smtClean="0"/>
          </a:p>
          <a:p>
            <a:pPr marL="578358" indent="-514350"/>
            <a:r>
              <a:rPr lang="el-GR" sz="3200" dirty="0" err="1" smtClean="0"/>
              <a:t>Μακροπύρηνες</a:t>
            </a:r>
            <a:endParaRPr lang="el-GR" sz="3200" dirty="0" smtClean="0"/>
          </a:p>
          <a:p>
            <a:pPr>
              <a:buNone/>
            </a:pP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αμφισσησ</a:t>
            </a:r>
            <a:endParaRPr lang="el-GR" dirty="0"/>
          </a:p>
        </p:txBody>
      </p:sp>
      <p:pic>
        <p:nvPicPr>
          <p:cNvPr id="4098" name="Picture 2" descr="C:\Users\antonia\Pictures\BlackGreek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5450" y="3323431"/>
            <a:ext cx="4762500" cy="141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Αγρονομικη</a:t>
            </a:r>
            <a:r>
              <a:rPr lang="el-GR" dirty="0" smtClean="0"/>
              <a:t> </a:t>
            </a:r>
            <a:r>
              <a:rPr lang="el-GR" dirty="0" err="1" smtClean="0"/>
              <a:t>συμπεριφορα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Παραγωγική σε ευνοϊκές συνθήκες</a:t>
            </a:r>
          </a:p>
          <a:p>
            <a:r>
              <a:rPr lang="el-GR" dirty="0" smtClean="0"/>
              <a:t>Απαιτητική σε εδαφική υγρασία</a:t>
            </a:r>
          </a:p>
          <a:p>
            <a:r>
              <a:rPr lang="el-GR" dirty="0" smtClean="0"/>
              <a:t>Σχετική αντοχή στο κρύο</a:t>
            </a:r>
          </a:p>
          <a:p>
            <a:r>
              <a:rPr lang="el-GR" dirty="0" smtClean="0"/>
              <a:t>Καλλιεργείται σε ύψος μέχρι 600</a:t>
            </a:r>
            <a:r>
              <a:rPr lang="en-US" dirty="0" smtClean="0"/>
              <a:t>m</a:t>
            </a:r>
            <a:endParaRPr lang="el-GR" dirty="0" smtClean="0"/>
          </a:p>
          <a:p>
            <a:r>
              <a:rPr lang="el-GR" dirty="0" smtClean="0"/>
              <a:t>Από πειραματικά που έχουν πραγματοποιηθεί έχει διαπιστωθεί πως μετά τον από 6 ή 7 χρόνια σε αρδευόμενες εκτάσεις οι αποδόσεις ήταν 684 κιλά/στρέμμα</a:t>
            </a:r>
          </a:p>
          <a:p>
            <a:r>
              <a:rPr lang="el-GR" dirty="0" smtClean="0"/>
              <a:t>Σε </a:t>
            </a:r>
            <a:r>
              <a:rPr lang="el-GR" dirty="0" err="1" smtClean="0"/>
              <a:t>ξηρικές</a:t>
            </a:r>
            <a:r>
              <a:rPr lang="el-GR" dirty="0" smtClean="0"/>
              <a:t> 205 κιλά/στρέμμα</a:t>
            </a:r>
          </a:p>
          <a:p>
            <a:r>
              <a:rPr lang="el-GR" dirty="0" smtClean="0"/>
              <a:t>Μελλοντικές προοπτικές 1000κιλά/στρ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Καλαμων</a:t>
            </a:r>
            <a:r>
              <a:rPr lang="el-GR" dirty="0" smtClean="0"/>
              <a:t> 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Συνωνυμίες: </a:t>
            </a:r>
            <a:r>
              <a:rPr lang="el-GR" dirty="0" err="1" smtClean="0"/>
              <a:t>Αετονύχι,καλαμαριανή,κορακολιά</a:t>
            </a:r>
            <a:r>
              <a:rPr lang="el-GR" dirty="0" smtClean="0"/>
              <a:t>, τσιγκέλι, </a:t>
            </a:r>
            <a:r>
              <a:rPr lang="el-GR" dirty="0" err="1" smtClean="0"/>
              <a:t>χοντρολιά</a:t>
            </a:r>
            <a:endParaRPr lang="el-GR" dirty="0" smtClean="0"/>
          </a:p>
          <a:p>
            <a:r>
              <a:rPr lang="el-GR" dirty="0" smtClean="0"/>
              <a:t>Δένδρο: ύψος 7-10 </a:t>
            </a:r>
            <a:r>
              <a:rPr lang="en-US" dirty="0" smtClean="0"/>
              <a:t>m.</a:t>
            </a:r>
            <a:r>
              <a:rPr lang="el-GR" dirty="0" smtClean="0"/>
              <a:t>Ζωηρή βλάστηση με μεγάλα φύλλα</a:t>
            </a:r>
          </a:p>
          <a:p>
            <a:r>
              <a:rPr lang="el-GR" dirty="0" smtClean="0"/>
              <a:t>Καρπός: σχήμα μονόπλευρο, κυρτό.</a:t>
            </a:r>
          </a:p>
          <a:p>
            <a:r>
              <a:rPr lang="el-GR" dirty="0" smtClean="0"/>
              <a:t>Εμπορικό μέγεθος:140-300 καρποί/κιλό</a:t>
            </a:r>
          </a:p>
          <a:p>
            <a:r>
              <a:rPr lang="el-GR" dirty="0" smtClean="0"/>
              <a:t>Ο πυρήνας έχει ίδιο σχήμα με το καρπό, με 9 ή 10 αβαθείς γλυφές.</a:t>
            </a:r>
          </a:p>
          <a:p>
            <a:r>
              <a:rPr lang="el-GR" dirty="0" smtClean="0"/>
              <a:t>Αναλογία  σάρκας καρπού/πυρήνα είναι 7-9:1</a:t>
            </a:r>
          </a:p>
          <a:p>
            <a:endParaRPr lang="el-GR" dirty="0" smtClean="0"/>
          </a:p>
          <a:p>
            <a:r>
              <a:rPr lang="el-GR" dirty="0" smtClean="0"/>
              <a:t>Η περιεκτικότητα σε </a:t>
            </a:r>
            <a:r>
              <a:rPr lang="el-GR" dirty="0" smtClean="0">
                <a:solidFill>
                  <a:srgbClr val="FF0000"/>
                </a:solidFill>
              </a:rPr>
              <a:t>λάδι είναι 15-20%</a:t>
            </a:r>
          </a:p>
          <a:p>
            <a:r>
              <a:rPr lang="el-GR" dirty="0" smtClean="0"/>
              <a:t>Χρησιμοποιείται κονσερβοποιημένη ως «χαρακτές </a:t>
            </a:r>
            <a:r>
              <a:rPr lang="el-GR" dirty="0" err="1" smtClean="0"/>
              <a:t>ξυδάτες</a:t>
            </a:r>
            <a:r>
              <a:rPr lang="el-GR" dirty="0" smtClean="0"/>
              <a:t>» με παγκόσμια φήμη και εκτίμηση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Αγρονομικη</a:t>
            </a:r>
            <a:r>
              <a:rPr lang="el-GR" dirty="0" smtClean="0"/>
              <a:t> </a:t>
            </a:r>
            <a:r>
              <a:rPr lang="el-GR" dirty="0" err="1" smtClean="0"/>
              <a:t>συμπεριφορα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Ευδοκιμεί σε υψηλές βροχοπτώσεις και υψηλή εδαφική υγρασία</a:t>
            </a:r>
          </a:p>
          <a:p>
            <a:r>
              <a:rPr lang="el-GR" dirty="0" smtClean="0"/>
              <a:t>Οι αποδόσεις είναι μετά από 6-7 χρόνια από 200-592 κιλά/στρέμμα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καλαμων</a:t>
            </a:r>
            <a:endParaRPr lang="el-GR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3950" y="2199481"/>
            <a:ext cx="5905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CIM\100MSDCF\DSC0001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8"/>
            <a:ext cx="6461125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Διπλησ</a:t>
            </a:r>
            <a:r>
              <a:rPr lang="el-GR" dirty="0" smtClean="0"/>
              <a:t> </a:t>
            </a:r>
            <a:r>
              <a:rPr lang="el-GR" dirty="0" err="1" smtClean="0"/>
              <a:t>χρησησ</a:t>
            </a:r>
            <a:r>
              <a:rPr lang="el-GR" dirty="0" smtClean="0"/>
              <a:t>(</a:t>
            </a:r>
            <a:r>
              <a:rPr lang="el-GR" dirty="0" err="1" smtClean="0"/>
              <a:t>μεγαρειτικη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err="1" smtClean="0"/>
              <a:t>Συνωνυμίες:Βοβωδίτικη</a:t>
            </a:r>
            <a:r>
              <a:rPr lang="el-GR" dirty="0" smtClean="0"/>
              <a:t>(Αιγιαλεία)</a:t>
            </a:r>
            <a:r>
              <a:rPr lang="el-GR" dirty="0" err="1" smtClean="0"/>
              <a:t>Λαδολιά</a:t>
            </a:r>
            <a:r>
              <a:rPr lang="el-GR" dirty="0" smtClean="0"/>
              <a:t>(Κυνουρία),</a:t>
            </a:r>
            <a:r>
              <a:rPr lang="el-GR" dirty="0" err="1" smtClean="0"/>
              <a:t>Περαχωρίτικη</a:t>
            </a:r>
            <a:r>
              <a:rPr lang="el-GR" dirty="0" smtClean="0"/>
              <a:t>(Βοιωτία),</a:t>
            </a:r>
            <a:r>
              <a:rPr lang="el-GR" dirty="0" err="1" smtClean="0"/>
              <a:t>Χοντρολιά</a:t>
            </a:r>
            <a:r>
              <a:rPr lang="el-GR" dirty="0" smtClean="0"/>
              <a:t>(Αίγινα). Καλλιεργείται κυρίως στην Αττική(Μέγαρα),Βοιωτία(Θήβα)και </a:t>
            </a:r>
            <a:r>
              <a:rPr lang="el-GR" dirty="0" err="1" smtClean="0"/>
              <a:t>Πελλοπόνησσο</a:t>
            </a:r>
            <a:endParaRPr lang="el-GR" dirty="0" smtClean="0"/>
          </a:p>
          <a:p>
            <a:r>
              <a:rPr lang="el-GR" dirty="0" err="1" smtClean="0"/>
              <a:t>Δένδρο:πλαγιόκλαδο,μετρίου</a:t>
            </a:r>
            <a:r>
              <a:rPr lang="el-GR" dirty="0" smtClean="0"/>
              <a:t> ύψους(5-8</a:t>
            </a:r>
            <a:r>
              <a:rPr lang="en-US" dirty="0" smtClean="0"/>
              <a:t>m</a:t>
            </a:r>
            <a:r>
              <a:rPr lang="el-GR" dirty="0" smtClean="0"/>
              <a:t>).Τα φύλλα έχουν χαρακτηριστική στροφή προς τα κάτω.</a:t>
            </a:r>
          </a:p>
          <a:p>
            <a:r>
              <a:rPr lang="el-GR" dirty="0" err="1" smtClean="0"/>
              <a:t>Καρπός:κυλινδροκωνικός</a:t>
            </a:r>
            <a:r>
              <a:rPr lang="el-GR" dirty="0" smtClean="0"/>
              <a:t>, ροπαλοειδής με τη μια πλευρά κυρτωμένη και καταλήγει σε θηλή.</a:t>
            </a:r>
          </a:p>
          <a:p>
            <a:r>
              <a:rPr lang="el-GR" dirty="0" smtClean="0"/>
              <a:t>Φέρει 10 αβαθείς γλυφές,</a:t>
            </a:r>
          </a:p>
          <a:p>
            <a:r>
              <a:rPr lang="el-GR" dirty="0" smtClean="0"/>
              <a:t>Αναλογία σάρκας/πυρήνα 8,4:1 και</a:t>
            </a:r>
          </a:p>
          <a:p>
            <a:r>
              <a:rPr lang="el-GR" dirty="0" smtClean="0"/>
              <a:t>Η περιεκτικότητα </a:t>
            </a:r>
            <a:r>
              <a:rPr lang="el-GR" dirty="0" smtClean="0">
                <a:solidFill>
                  <a:srgbClr val="FF0000"/>
                </a:solidFill>
              </a:rPr>
              <a:t>σε λάδι 21%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ΑΓΡΟΝΟΜΙΚΗ ΣΥΜΠΕΡΙΦΟΡΑ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Ανθεκτική στη ξηρασία και ευαίσθητη στο ψύχος και το </a:t>
            </a:r>
            <a:r>
              <a:rPr lang="el-GR" dirty="0" err="1" smtClean="0"/>
              <a:t>φλοιοφάγο</a:t>
            </a:r>
            <a:r>
              <a:rPr lang="el-GR" dirty="0" smtClean="0"/>
              <a:t> (</a:t>
            </a:r>
            <a:r>
              <a:rPr lang="en-US" dirty="0" err="1" smtClean="0"/>
              <a:t>Hylezinus</a:t>
            </a:r>
            <a:r>
              <a:rPr lang="en-US" dirty="0" smtClean="0"/>
              <a:t> </a:t>
            </a:r>
            <a:r>
              <a:rPr lang="en-US" dirty="0" err="1" smtClean="0"/>
              <a:t>Oleiperda</a:t>
            </a:r>
            <a:r>
              <a:rPr lang="en-US" dirty="0" smtClean="0"/>
              <a:t>)</a:t>
            </a:r>
          </a:p>
          <a:p>
            <a:r>
              <a:rPr lang="el-GR" dirty="0" smtClean="0"/>
              <a:t>Ανθεκτική στη φυματίωση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Ελια</a:t>
            </a:r>
            <a:r>
              <a:rPr lang="el-GR" dirty="0" smtClean="0"/>
              <a:t> </a:t>
            </a:r>
            <a:r>
              <a:rPr lang="el-GR" dirty="0" err="1" smtClean="0"/>
              <a:t>μεγαρειτικη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1" y="1928802"/>
            <a:ext cx="478634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428604"/>
            <a:ext cx="7239000" cy="1143000"/>
          </a:xfrm>
        </p:spPr>
        <p:txBody>
          <a:bodyPr/>
          <a:lstStyle/>
          <a:p>
            <a:r>
              <a:rPr lang="el-GR" dirty="0" err="1" smtClean="0"/>
              <a:t>κοθρεϊκη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Συνωνυμίες:κορινθιακή,γλυκομανάκι,γλυκομάννακολιά,μανάκι,μανακολιά.</a:t>
            </a:r>
          </a:p>
          <a:p>
            <a:r>
              <a:rPr lang="el-GR" dirty="0" smtClean="0"/>
              <a:t>Καλλιεργείται στις περιοχές:Κυνουρίας,Ερμιόνης,Πόρου,΄Αμφισσας,Αργολιδοκορινθίας,Δελφούς,Αράχωβα,Λαμία και Αταλάντη.</a:t>
            </a:r>
          </a:p>
          <a:p>
            <a:r>
              <a:rPr lang="el-GR" dirty="0" smtClean="0"/>
              <a:t>Δένδρο:</a:t>
            </a:r>
            <a:r>
              <a:rPr lang="en-US" dirty="0" smtClean="0"/>
              <a:t> </a:t>
            </a:r>
            <a:r>
              <a:rPr lang="el-GR" dirty="0" smtClean="0"/>
              <a:t>μέτρια ανάπτυξη έως 7 </a:t>
            </a:r>
            <a:r>
              <a:rPr lang="en-US" dirty="0" smtClean="0"/>
              <a:t>m</a:t>
            </a:r>
          </a:p>
          <a:p>
            <a:r>
              <a:rPr lang="el-GR" dirty="0" err="1" smtClean="0"/>
              <a:t>Καρπός:σχήμα</a:t>
            </a:r>
            <a:r>
              <a:rPr lang="el-GR" dirty="0" smtClean="0"/>
              <a:t> </a:t>
            </a:r>
            <a:r>
              <a:rPr lang="el-GR" dirty="0" err="1" smtClean="0"/>
              <a:t>σφαιρικό,ωοειδές,συνεκτική</a:t>
            </a:r>
            <a:r>
              <a:rPr lang="el-GR" dirty="0" smtClean="0"/>
              <a:t> σάρκα</a:t>
            </a:r>
          </a:p>
          <a:p>
            <a:r>
              <a:rPr lang="el-GR" dirty="0" smtClean="0"/>
              <a:t>Σχήμα πυρήνα </a:t>
            </a:r>
            <a:r>
              <a:rPr lang="el-GR" dirty="0" err="1" smtClean="0"/>
              <a:t>κυλινδροκωνικό</a:t>
            </a:r>
            <a:r>
              <a:rPr lang="el-GR" dirty="0" smtClean="0"/>
              <a:t> με κυρτωμένη τη μια πλευρά και 7 αβαθείς γλυφές.</a:t>
            </a:r>
          </a:p>
          <a:p>
            <a:r>
              <a:rPr lang="el-GR" dirty="0" smtClean="0"/>
              <a:t>Περιεκτικότητα </a:t>
            </a:r>
            <a:r>
              <a:rPr lang="el-GR" dirty="0" smtClean="0">
                <a:solidFill>
                  <a:srgbClr val="FF0000"/>
                </a:solidFill>
              </a:rPr>
              <a:t>σε λάδι 18%</a:t>
            </a:r>
          </a:p>
          <a:p>
            <a:r>
              <a:rPr lang="el-GR" dirty="0" smtClean="0"/>
              <a:t>Σχέση σάρκας/πυρήνα 4,6:1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424" y="3000372"/>
            <a:ext cx="3667475" cy="321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ntonia\Pictures\gallery-large-item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4214810" cy="4406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Αγρονομικη</a:t>
            </a:r>
            <a:r>
              <a:rPr lang="el-GR" dirty="0" smtClean="0"/>
              <a:t> </a:t>
            </a:r>
            <a:r>
              <a:rPr lang="el-GR" dirty="0" err="1" smtClean="0"/>
              <a:t>συμπεριφορα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Αντέχει σε ξηρασία, ανέμους, ψύχος και υψόμετρο μέχρι 900</a:t>
            </a:r>
            <a:r>
              <a:rPr lang="en-US" dirty="0" smtClean="0"/>
              <a:t>m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αμυγδαλολια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Συνωνυμίες: </a:t>
            </a:r>
            <a:r>
              <a:rPr lang="el-GR" dirty="0" err="1" smtClean="0"/>
              <a:t>Αμυγδαλοραχάτη,Ισπανική,Κουρομύτα,στραβομύτα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Καλλιεργείται στη Αττική και Φωκίδα</a:t>
            </a:r>
          </a:p>
          <a:p>
            <a:r>
              <a:rPr lang="el-GR" dirty="0" smtClean="0"/>
              <a:t>Δένδρο: μικρής ανάπτυξης, προσαρμόζεται σε χαμηλά θαμνώδη σχήματα</a:t>
            </a:r>
          </a:p>
          <a:p>
            <a:r>
              <a:rPr lang="el-GR" dirty="0" smtClean="0"/>
              <a:t>Καρπός: </a:t>
            </a:r>
            <a:r>
              <a:rPr lang="el-GR" dirty="0" err="1" smtClean="0"/>
              <a:t>επιμήκης,με</a:t>
            </a:r>
            <a:r>
              <a:rPr lang="el-GR" dirty="0" smtClean="0"/>
              <a:t> τη μια μεριά κυρτωμένη και φέρει μια θηλή προς τη μια πλευρά.</a:t>
            </a:r>
          </a:p>
          <a:p>
            <a:r>
              <a:rPr lang="el-GR" dirty="0" smtClean="0"/>
              <a:t>Μέγεθος: 100-200 Καρποί/κιλό.</a:t>
            </a:r>
          </a:p>
          <a:p>
            <a:r>
              <a:rPr lang="el-GR" dirty="0" smtClean="0"/>
              <a:t>Περιεκτικότητα </a:t>
            </a:r>
            <a:r>
              <a:rPr lang="el-GR" dirty="0" smtClean="0">
                <a:solidFill>
                  <a:srgbClr val="FF0000"/>
                </a:solidFill>
              </a:rPr>
              <a:t>σε λάδι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18-20%.</a:t>
            </a:r>
          </a:p>
          <a:p>
            <a:r>
              <a:rPr lang="el-GR" dirty="0" smtClean="0"/>
              <a:t>Σχέση σάρκας καρπού/πυρήνα 5,5-6,5:1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αμυγδαλολια</a:t>
            </a:r>
            <a:endParaRPr lang="el-G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5450" y="2437606"/>
            <a:ext cx="47625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θρουμπολια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Συνωνυμίες:θασίτικη,Ασκούδα,Λαδολιά,Ντόπια,Ξανθολιά,ρεθυμνιώτικη και </a:t>
            </a:r>
            <a:r>
              <a:rPr lang="el-GR" dirty="0" err="1" smtClean="0"/>
              <a:t>χοντρολιά</a:t>
            </a:r>
            <a:endParaRPr lang="el-GR" dirty="0" smtClean="0"/>
          </a:p>
          <a:p>
            <a:r>
              <a:rPr lang="el-GR" dirty="0" smtClean="0"/>
              <a:t>Δένδρο: </a:t>
            </a:r>
            <a:r>
              <a:rPr lang="el-GR" dirty="0" err="1" smtClean="0"/>
              <a:t>ορθόκλαδο</a:t>
            </a:r>
            <a:r>
              <a:rPr lang="el-GR" dirty="0" smtClean="0"/>
              <a:t> 6- 10 </a:t>
            </a:r>
            <a:r>
              <a:rPr lang="en-US" dirty="0" smtClean="0"/>
              <a:t>m</a:t>
            </a:r>
            <a:r>
              <a:rPr lang="el-GR" dirty="0" smtClean="0"/>
              <a:t> ύψους.</a:t>
            </a:r>
          </a:p>
          <a:p>
            <a:r>
              <a:rPr lang="el-GR" dirty="0" smtClean="0"/>
              <a:t>Καρπός: </a:t>
            </a:r>
            <a:r>
              <a:rPr lang="el-GR" dirty="0" err="1" smtClean="0"/>
              <a:t>κυλινδροκωνικό</a:t>
            </a:r>
            <a:r>
              <a:rPr lang="el-GR" dirty="0" smtClean="0"/>
              <a:t> και φέρει θηλή.</a:t>
            </a:r>
          </a:p>
          <a:p>
            <a:r>
              <a:rPr lang="el-GR" dirty="0" smtClean="0"/>
              <a:t>Ο πυρήνας όμοιος με το καρπό με 9 αβαθείς γλυφές.</a:t>
            </a:r>
          </a:p>
          <a:p>
            <a:r>
              <a:rPr lang="el-GR" dirty="0" smtClean="0"/>
              <a:t>200-300 καρποί/κιλό</a:t>
            </a:r>
          </a:p>
          <a:p>
            <a:r>
              <a:rPr lang="el-GR" dirty="0" smtClean="0"/>
              <a:t>Σχέση σάρκας/πυρήνα 4,7:1</a:t>
            </a:r>
          </a:p>
          <a:p>
            <a:r>
              <a:rPr lang="el-GR" dirty="0" smtClean="0"/>
              <a:t>Περιεκτικότητα σε </a:t>
            </a:r>
            <a:r>
              <a:rPr lang="el-GR" dirty="0" smtClean="0">
                <a:solidFill>
                  <a:srgbClr val="FF0000"/>
                </a:solidFill>
              </a:rPr>
              <a:t>λάδι 20-28%</a:t>
            </a:r>
          </a:p>
          <a:p>
            <a:r>
              <a:rPr lang="el-GR" dirty="0" smtClean="0"/>
              <a:t>Η μεταβολή των φυσικών καρπών σε εδώδιμες οφείλεται στο μύκητα </a:t>
            </a:r>
            <a:r>
              <a:rPr lang="en-US" dirty="0" err="1" smtClean="0"/>
              <a:t>Phoma</a:t>
            </a:r>
            <a:r>
              <a:rPr lang="en-US" dirty="0" smtClean="0"/>
              <a:t> </a:t>
            </a:r>
            <a:r>
              <a:rPr lang="en-US" dirty="0" err="1" smtClean="0"/>
              <a:t>oleae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Αγρονομικη</a:t>
            </a:r>
            <a:r>
              <a:rPr lang="el-GR" dirty="0" smtClean="0"/>
              <a:t> </a:t>
            </a:r>
            <a:r>
              <a:rPr lang="el-GR" dirty="0" err="1" smtClean="0"/>
              <a:t>συμπεριφορα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Απαιτητική σε υγρασία και γόνιμο έδαφος</a:t>
            </a:r>
          </a:p>
          <a:p>
            <a:pPr>
              <a:buNone/>
            </a:pPr>
            <a:r>
              <a:rPr lang="el-GR" dirty="0" smtClean="0"/>
              <a:t>Έχει αυξημένες απαιτήσεις σε ψύχος</a:t>
            </a:r>
          </a:p>
          <a:p>
            <a:pPr>
              <a:buNone/>
            </a:pPr>
            <a:r>
              <a:rPr lang="el-GR" dirty="0" smtClean="0"/>
              <a:t>Είναι ευαίσθητη στο </a:t>
            </a:r>
            <a:r>
              <a:rPr lang="el-GR" dirty="0" err="1" smtClean="0"/>
              <a:t>κυκλοκόνιο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Ελιεσ</a:t>
            </a:r>
            <a:r>
              <a:rPr lang="el-GR" dirty="0" smtClean="0"/>
              <a:t> </a:t>
            </a:r>
            <a:r>
              <a:rPr lang="el-GR" dirty="0" err="1" smtClean="0"/>
              <a:t>θρουμπεσ</a:t>
            </a:r>
            <a:endParaRPr lang="el-G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2700" y="2509044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Θρουμπα</a:t>
            </a:r>
            <a:r>
              <a:rPr lang="el-GR" dirty="0" smtClean="0"/>
              <a:t> </a:t>
            </a:r>
            <a:r>
              <a:rPr lang="el-GR" dirty="0" err="1" smtClean="0"/>
              <a:t>αγρινιου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075" y="1718469"/>
            <a:ext cx="69532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χαλκιδικησ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Καλλιεργείται στη Χαλκιδική κυρίως </a:t>
            </a:r>
          </a:p>
          <a:p>
            <a:r>
              <a:rPr lang="el-GR" dirty="0" smtClean="0"/>
              <a:t>Ο καρπός είναι επιμήκης και ελαφρά κυρτωμένος</a:t>
            </a:r>
          </a:p>
          <a:p>
            <a:r>
              <a:rPr lang="el-GR" dirty="0" smtClean="0"/>
              <a:t>Μοιάζει με το καρπό της </a:t>
            </a:r>
            <a:r>
              <a:rPr lang="el-GR" dirty="0" err="1" smtClean="0"/>
              <a:t>αμυγδαλολιάς</a:t>
            </a:r>
            <a:endParaRPr lang="el-GR" dirty="0" smtClean="0"/>
          </a:p>
          <a:p>
            <a:r>
              <a:rPr lang="el-GR" dirty="0" smtClean="0"/>
              <a:t>Χρώμα </a:t>
            </a:r>
            <a:r>
              <a:rPr lang="el-GR" dirty="0" err="1" smtClean="0"/>
              <a:t>κασταοειδές</a:t>
            </a:r>
            <a:r>
              <a:rPr lang="el-GR" dirty="0" smtClean="0"/>
              <a:t> στη πλήρη ωρίμανση</a:t>
            </a:r>
          </a:p>
          <a:p>
            <a:pPr>
              <a:buNone/>
            </a:pP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Καρποσ</a:t>
            </a:r>
            <a:r>
              <a:rPr lang="el-GR" dirty="0" smtClean="0"/>
              <a:t> </a:t>
            </a:r>
            <a:r>
              <a:rPr lang="el-GR" dirty="0" err="1" smtClean="0"/>
              <a:t>ελιασ</a:t>
            </a:r>
            <a:r>
              <a:rPr lang="el-GR" dirty="0" smtClean="0"/>
              <a:t> </a:t>
            </a:r>
            <a:r>
              <a:rPr lang="el-GR" dirty="0" err="1" smtClean="0"/>
              <a:t>Χαλκιδικησ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71700" y="2542381"/>
            <a:ext cx="3810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χαλκιδικησ</a:t>
            </a:r>
            <a:endParaRPr lang="el-G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47875" y="2004219"/>
            <a:ext cx="40576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tonia\Pictures\assets_LARGE_t_89761_8190296_type1187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642918"/>
            <a:ext cx="4714908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χαλκιδικησ</a:t>
            </a:r>
            <a:endParaRPr lang="el-GR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357166"/>
            <a:ext cx="7239000" cy="1143000"/>
          </a:xfrm>
        </p:spPr>
        <p:txBody>
          <a:bodyPr/>
          <a:lstStyle/>
          <a:p>
            <a:r>
              <a:rPr lang="el-GR" dirty="0" err="1" smtClean="0"/>
              <a:t>καρυδολια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Συνωνυμίες: </a:t>
            </a:r>
            <a:r>
              <a:rPr lang="el-GR" dirty="0" err="1" smtClean="0"/>
              <a:t>Καρυδοραχάτη</a:t>
            </a:r>
            <a:r>
              <a:rPr lang="el-GR" dirty="0" smtClean="0"/>
              <a:t>, </a:t>
            </a:r>
            <a:r>
              <a:rPr lang="el-GR" dirty="0" err="1" smtClean="0"/>
              <a:t>κολυμπάδα</a:t>
            </a:r>
            <a:r>
              <a:rPr lang="el-GR" dirty="0" smtClean="0"/>
              <a:t>, </a:t>
            </a:r>
            <a:r>
              <a:rPr lang="el-GR" dirty="0" err="1" smtClean="0"/>
              <a:t>κολυμπάτη,απολυτή,και</a:t>
            </a:r>
            <a:r>
              <a:rPr lang="el-GR" dirty="0" smtClean="0"/>
              <a:t> κωνική.</a:t>
            </a:r>
          </a:p>
          <a:p>
            <a:r>
              <a:rPr lang="el-GR" dirty="0" err="1" smtClean="0"/>
              <a:t>Καλλιεργείται:Φθιώτιδα,Φωκίδα,Χαλκιδική</a:t>
            </a:r>
            <a:r>
              <a:rPr lang="el-GR" dirty="0" smtClean="0"/>
              <a:t> Αττική και Εύβοια</a:t>
            </a:r>
          </a:p>
          <a:p>
            <a:r>
              <a:rPr lang="el-GR" dirty="0" err="1" smtClean="0"/>
              <a:t>Δένδρο:Ορθόκλαδο</a:t>
            </a:r>
            <a:r>
              <a:rPr lang="el-GR" dirty="0" smtClean="0"/>
              <a:t> 8-10</a:t>
            </a:r>
            <a:r>
              <a:rPr lang="en-US" dirty="0" smtClean="0"/>
              <a:t>m </a:t>
            </a:r>
            <a:r>
              <a:rPr lang="el-GR" dirty="0" smtClean="0"/>
              <a:t>ύψους</a:t>
            </a:r>
          </a:p>
          <a:p>
            <a:r>
              <a:rPr lang="el-GR" dirty="0" err="1" smtClean="0"/>
              <a:t>Καρπός:κυλινδροκωνικό</a:t>
            </a:r>
            <a:r>
              <a:rPr lang="el-GR" dirty="0" smtClean="0"/>
              <a:t>, με θηλή και δυο ράχες αντίθετες σε όλο το μήκος του καρπού.150-300 καρποί/κιλό</a:t>
            </a:r>
          </a:p>
          <a:p>
            <a:r>
              <a:rPr lang="el-GR" dirty="0" smtClean="0"/>
              <a:t>Σχέση σάρκας/πυρήνα 6,4:1</a:t>
            </a:r>
          </a:p>
          <a:p>
            <a:r>
              <a:rPr lang="el-GR" dirty="0" smtClean="0"/>
              <a:t>Περιεκτικότητα </a:t>
            </a:r>
            <a:r>
              <a:rPr lang="el-GR" dirty="0" smtClean="0">
                <a:solidFill>
                  <a:srgbClr val="FF0000"/>
                </a:solidFill>
              </a:rPr>
              <a:t>σε λάδι 18-23%</a:t>
            </a:r>
          </a:p>
          <a:p>
            <a:r>
              <a:rPr lang="el-GR" dirty="0" smtClean="0"/>
              <a:t>Ανθεκτική και παραγωγική στο ψύχος</a:t>
            </a:r>
          </a:p>
          <a:p>
            <a:endParaRPr lang="el-GR" dirty="0" smtClean="0"/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καρυδολια</a:t>
            </a:r>
            <a:endParaRPr lang="el-G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071678"/>
            <a:ext cx="235745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γαϊδουρελια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Συνωνυμίες:</a:t>
            </a:r>
            <a:r>
              <a:rPr lang="en-US" dirty="0" smtClean="0"/>
              <a:t> </a:t>
            </a:r>
            <a:r>
              <a:rPr lang="el-GR" dirty="0" err="1" smtClean="0"/>
              <a:t>Αδρόκαρπη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err="1" smtClean="0"/>
              <a:t>δαμασκηνάτη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err="1" smtClean="0"/>
              <a:t>κορομηλολιά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Ισπανική</a:t>
            </a:r>
          </a:p>
          <a:p>
            <a:r>
              <a:rPr lang="el-GR" dirty="0" smtClean="0"/>
              <a:t>Δένδρο:5-6</a:t>
            </a:r>
            <a:r>
              <a:rPr lang="en-US" dirty="0" smtClean="0"/>
              <a:t>m </a:t>
            </a:r>
            <a:r>
              <a:rPr lang="el-GR" dirty="0" smtClean="0"/>
              <a:t>ύψους</a:t>
            </a:r>
          </a:p>
          <a:p>
            <a:r>
              <a:rPr lang="el-GR" dirty="0" err="1" smtClean="0"/>
              <a:t>Καρπός:επίμηκες</a:t>
            </a:r>
            <a:r>
              <a:rPr lang="el-GR" dirty="0" smtClean="0"/>
              <a:t> με τη μια πλευρά κυρτωμένη</a:t>
            </a:r>
          </a:p>
          <a:p>
            <a:r>
              <a:rPr lang="el-GR" dirty="0" smtClean="0"/>
              <a:t>Βάρος 10.5 </a:t>
            </a:r>
            <a:r>
              <a:rPr lang="en-US" dirty="0" err="1" smtClean="0"/>
              <a:t>gr</a:t>
            </a:r>
            <a:endParaRPr lang="en-US" dirty="0" smtClean="0"/>
          </a:p>
          <a:p>
            <a:r>
              <a:rPr lang="el-GR" dirty="0" smtClean="0"/>
              <a:t>Ο πυρήνας μοιάζει με το καρπό με ακίδα στην άκρη και πιο λεπτός στη βάση με 10 αβαθείς γλυφές.</a:t>
            </a:r>
          </a:p>
          <a:p>
            <a:r>
              <a:rPr lang="el-GR" dirty="0" smtClean="0"/>
              <a:t>Σχέση σάρκας/πυρήνα είναι 9,7:1</a:t>
            </a:r>
          </a:p>
          <a:p>
            <a:r>
              <a:rPr lang="el-GR" dirty="0" smtClean="0"/>
              <a:t>Περιεκτικότητα </a:t>
            </a:r>
            <a:r>
              <a:rPr lang="el-GR" dirty="0" smtClean="0">
                <a:solidFill>
                  <a:srgbClr val="FF0000"/>
                </a:solidFill>
              </a:rPr>
              <a:t>σε λάδι17%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γαϊδουρελια</a:t>
            </a:r>
            <a:endParaRPr lang="el-GR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947194"/>
            <a:ext cx="4243409" cy="283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Ξενεσ</a:t>
            </a:r>
            <a:r>
              <a:rPr lang="el-GR" dirty="0" smtClean="0"/>
              <a:t> </a:t>
            </a:r>
            <a:r>
              <a:rPr lang="el-GR" dirty="0" err="1" smtClean="0"/>
              <a:t>ποικιλιεσ</a:t>
            </a:r>
            <a:r>
              <a:rPr lang="el-GR" dirty="0" smtClean="0"/>
              <a:t>(</a:t>
            </a:r>
            <a:r>
              <a:rPr lang="en-US" dirty="0" err="1" smtClean="0"/>
              <a:t>picual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el-GR" dirty="0" err="1" smtClean="0"/>
              <a:t>αταγωγή</a:t>
            </a:r>
            <a:r>
              <a:rPr lang="el-GR" dirty="0" smtClean="0"/>
              <a:t> Ισπανία</a:t>
            </a:r>
          </a:p>
          <a:p>
            <a:r>
              <a:rPr lang="el-GR" dirty="0" smtClean="0"/>
              <a:t>Δένδρο: ζωηρό με ανάπτυξη καρποφόρων βλαστών σε κλαδιά 3-4 ετών</a:t>
            </a:r>
          </a:p>
          <a:p>
            <a:r>
              <a:rPr lang="el-GR" dirty="0" smtClean="0"/>
              <a:t>Καρπός: ελλειψοειδής στη κορυφή και στρογγυλός προς τη βάση.</a:t>
            </a:r>
          </a:p>
          <a:p>
            <a:r>
              <a:rPr lang="el-GR" dirty="0" smtClean="0"/>
              <a:t>Χρώμα ώριμου καρπού λευκό ως προς τη σάρκα και όσο προχωράμε προς τα έξω κοκκινίζει</a:t>
            </a:r>
          </a:p>
          <a:p>
            <a:r>
              <a:rPr lang="el-GR" dirty="0" smtClean="0"/>
              <a:t>Περιεκτικότητα </a:t>
            </a:r>
            <a:r>
              <a:rPr lang="el-GR" dirty="0" smtClean="0">
                <a:solidFill>
                  <a:srgbClr val="FF0000"/>
                </a:solidFill>
              </a:rPr>
              <a:t>σε λάδι 23,8-29,7%</a:t>
            </a:r>
          </a:p>
          <a:p>
            <a:r>
              <a:rPr lang="el-GR" dirty="0" smtClean="0"/>
              <a:t>Και η σάρκα καταλαμβάνει το 78,7-85,5%του καρπού</a:t>
            </a:r>
          </a:p>
          <a:p>
            <a:endParaRPr lang="el-GR" dirty="0" smtClean="0"/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picual</a:t>
            </a: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68963"/>
            <a:ext cx="7239000" cy="452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picual</a:t>
            </a:r>
            <a:endParaRPr lang="el-GR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14488"/>
            <a:ext cx="457203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Αγρονομικη</a:t>
            </a:r>
            <a:r>
              <a:rPr lang="el-GR" dirty="0" smtClean="0"/>
              <a:t> </a:t>
            </a:r>
            <a:r>
              <a:rPr lang="el-GR" dirty="0" err="1" smtClean="0"/>
              <a:t>συμπεριφορα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Δεν αντέχει σε αργιλώδη εδάφη και στη ξηρασία</a:t>
            </a:r>
          </a:p>
          <a:p>
            <a:r>
              <a:rPr lang="el-GR" dirty="0" smtClean="0"/>
              <a:t>Ανθεκτική στη φυματίωση στο δάκο και στο </a:t>
            </a:r>
            <a:r>
              <a:rPr lang="el-GR" dirty="0" err="1" smtClean="0"/>
              <a:t>κυκλοκόνιο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Μεγάλη παραμονή του ώριμου καρπού στο δένδρο.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</a:t>
            </a:r>
            <a:r>
              <a:rPr lang="en-US" dirty="0" err="1" smtClean="0"/>
              <a:t>nzanilla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Καταγωγή </a:t>
            </a:r>
            <a:r>
              <a:rPr lang="en-US" dirty="0" smtClean="0"/>
              <a:t>Dos Hermanas </a:t>
            </a:r>
            <a:r>
              <a:rPr lang="el-GR" dirty="0" smtClean="0"/>
              <a:t>της Σεβίλλης στην Ισπανία.</a:t>
            </a:r>
          </a:p>
          <a:p>
            <a:r>
              <a:rPr lang="el-GR" dirty="0" err="1" smtClean="0"/>
              <a:t>Δένδρο:μέτριου</a:t>
            </a:r>
            <a:r>
              <a:rPr lang="el-GR" dirty="0" smtClean="0"/>
              <a:t> </a:t>
            </a:r>
            <a:r>
              <a:rPr lang="el-GR" dirty="0" err="1" smtClean="0"/>
              <a:t>μεγέθους,ζωηρό,πλαγιόκλαδο</a:t>
            </a:r>
            <a:endParaRPr lang="el-GR" dirty="0" smtClean="0"/>
          </a:p>
          <a:p>
            <a:r>
              <a:rPr lang="el-GR" dirty="0" smtClean="0"/>
              <a:t>Καρπός:120-340 καρποί/κιλό</a:t>
            </a:r>
          </a:p>
          <a:p>
            <a:r>
              <a:rPr lang="el-GR" dirty="0" smtClean="0"/>
              <a:t>Σχέση σάρκας/καρπού 6,5-9,5:1</a:t>
            </a:r>
          </a:p>
          <a:p>
            <a:r>
              <a:rPr lang="el-GR" dirty="0" smtClean="0"/>
              <a:t>Περιεκτικότητα </a:t>
            </a:r>
            <a:r>
              <a:rPr lang="el-GR" dirty="0" smtClean="0">
                <a:solidFill>
                  <a:srgbClr val="FF0000"/>
                </a:solidFill>
              </a:rPr>
              <a:t>σε λάδι 20%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l-GR" sz="2800" dirty="0" smtClean="0"/>
              <a:t>ΑΝΑΛΟΓΑ ΜΕ ΤΟ ΒΑΡΟΣ ΑΝΑ ΚΑΡΠΟ </a:t>
            </a:r>
            <a:br>
              <a:rPr lang="el-GR" sz="2800" dirty="0" smtClean="0"/>
            </a:br>
            <a:r>
              <a:rPr lang="el-GR" sz="2800" dirty="0" smtClean="0"/>
              <a:t>ΔΙΑΚΡΙΝΟΝΤΑΙ ΣΕ: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sz="4400" dirty="0" smtClean="0">
                <a:solidFill>
                  <a:srgbClr val="00B050"/>
                </a:solidFill>
              </a:rPr>
              <a:t>ΜΙΚΡΟΚΑΡΠΕΣ </a:t>
            </a:r>
            <a:r>
              <a:rPr lang="el-GR" sz="4400" dirty="0" smtClean="0"/>
              <a:t>&lt;2,6 </a:t>
            </a:r>
            <a:r>
              <a:rPr lang="en-US" sz="4400" dirty="0" err="1" smtClean="0"/>
              <a:t>gr</a:t>
            </a:r>
            <a:endParaRPr lang="el-GR" sz="44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4400" dirty="0" smtClean="0">
                <a:solidFill>
                  <a:schemeClr val="accent5">
                    <a:lumMod val="75000"/>
                  </a:schemeClr>
                </a:solidFill>
              </a:rPr>
              <a:t>ΜΕΣΟΚΑΡΠΕΣ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400" dirty="0" smtClean="0"/>
              <a:t>  2,7-4,2 </a:t>
            </a:r>
            <a:r>
              <a:rPr lang="en-US" sz="4400" dirty="0" err="1" smtClean="0"/>
              <a:t>gr</a:t>
            </a:r>
            <a:endParaRPr lang="el-GR" sz="44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4400" dirty="0" smtClean="0">
                <a:solidFill>
                  <a:srgbClr val="FF0000"/>
                </a:solidFill>
              </a:rPr>
              <a:t>ΜΕΓΑΛΟΚΑΡΠΕΣ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400" dirty="0" smtClean="0"/>
              <a:t>  &gt;4,3 </a:t>
            </a:r>
            <a:r>
              <a:rPr lang="en-US" sz="4400" dirty="0" err="1" smtClean="0"/>
              <a:t>gr</a:t>
            </a:r>
            <a:endParaRPr lang="el-GR" sz="4400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Αγρονομικη</a:t>
            </a:r>
            <a:r>
              <a:rPr lang="el-GR" dirty="0" smtClean="0"/>
              <a:t> </a:t>
            </a:r>
            <a:r>
              <a:rPr lang="el-GR" dirty="0" err="1" smtClean="0"/>
              <a:t>συμπεριφορα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Προσαρμόζεται άριστα στις συνθήκες της </a:t>
            </a:r>
            <a:r>
              <a:rPr lang="en-US" dirty="0" err="1" smtClean="0"/>
              <a:t>K</a:t>
            </a:r>
            <a:r>
              <a:rPr lang="el-GR" dirty="0" err="1" smtClean="0"/>
              <a:t>ρήτης</a:t>
            </a:r>
            <a:r>
              <a:rPr lang="el-GR" dirty="0" smtClean="0"/>
              <a:t> με αποδόσεις που υπερβαίνουν της </a:t>
            </a:r>
            <a:r>
              <a:rPr lang="el-GR" dirty="0" err="1" smtClean="0"/>
              <a:t>κορωνεϊκης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Όχι απαιτητική</a:t>
            </a:r>
          </a:p>
          <a:p>
            <a:r>
              <a:rPr lang="el-GR" dirty="0" smtClean="0"/>
              <a:t>Αντοχή στη ξηρασία, μειωμένη αντοχή στο ψύχος και αντοχή  στο </a:t>
            </a:r>
            <a:r>
              <a:rPr lang="el-GR" dirty="0" err="1" smtClean="0"/>
              <a:t>κυκλοκόνιο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</a:t>
            </a:r>
            <a:r>
              <a:rPr lang="en-US" dirty="0" err="1" smtClean="0"/>
              <a:t>nzanilla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5672" y="1609725"/>
            <a:ext cx="6082056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gordal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Ισπανική</a:t>
            </a:r>
          </a:p>
          <a:p>
            <a:r>
              <a:rPr lang="el-GR" dirty="0" smtClean="0"/>
              <a:t>Απαιτητική στο κλίμα και το έδαφος</a:t>
            </a:r>
          </a:p>
          <a:p>
            <a:endParaRPr lang="el-GR" dirty="0" smtClean="0"/>
          </a:p>
          <a:p>
            <a:r>
              <a:rPr lang="el-GR" dirty="0" smtClean="0"/>
              <a:t>Σχέση σάρκας/πυρήνα είναι 8:1</a:t>
            </a:r>
          </a:p>
          <a:p>
            <a:r>
              <a:rPr lang="el-GR" dirty="0" smtClean="0"/>
              <a:t>Συγκομίζεται λίγο πριν την αλλαγή χρώματος</a:t>
            </a:r>
          </a:p>
          <a:p>
            <a:r>
              <a:rPr lang="el-GR" dirty="0" smtClean="0"/>
              <a:t>Περιεκτικότητα των καρπών σε λάδι είναι πολύ μικρή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gordal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364333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714488"/>
            <a:ext cx="369094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1143000"/>
          </a:xfrm>
        </p:spPr>
        <p:txBody>
          <a:bodyPr/>
          <a:lstStyle/>
          <a:p>
            <a:r>
              <a:rPr lang="en-US" dirty="0" err="1" smtClean="0"/>
              <a:t>sevillano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Μεγάλο μέγεθος καρπού άρα απολαμβάνει καλές τιμές</a:t>
            </a:r>
          </a:p>
          <a:p>
            <a:r>
              <a:rPr lang="el-GR" dirty="0" smtClean="0"/>
              <a:t>Δένδρα </a:t>
            </a:r>
            <a:r>
              <a:rPr lang="el-GR" dirty="0" err="1" smtClean="0"/>
              <a:t>πλαγιόκλαδα</a:t>
            </a:r>
            <a:endParaRPr lang="el-GR" dirty="0" smtClean="0"/>
          </a:p>
          <a:p>
            <a:r>
              <a:rPr lang="el-GR" dirty="0" smtClean="0"/>
              <a:t>Σχέση σάρκας/καρπού 7-7,5:1</a:t>
            </a:r>
          </a:p>
          <a:p>
            <a:r>
              <a:rPr lang="el-GR" dirty="0" smtClean="0"/>
              <a:t>Δύσκολη η επεξεργασία του καρπού(κατώτερη ποιότητα σε σχέση με τη (Μα</a:t>
            </a:r>
            <a:r>
              <a:rPr lang="en-US" dirty="0" err="1" smtClean="0"/>
              <a:t>nzanilla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</a:p>
          <a:p>
            <a:r>
              <a:rPr lang="el-GR" dirty="0" smtClean="0"/>
              <a:t>Συγκομίζεται πριν το χειμερινό ψύχος για αποφυγή ζημιών.</a:t>
            </a:r>
          </a:p>
          <a:p>
            <a:endParaRPr lang="el-GR" dirty="0" smtClean="0"/>
          </a:p>
          <a:p>
            <a:r>
              <a:rPr lang="el-GR" dirty="0" smtClean="0"/>
              <a:t>Αντέχει στο </a:t>
            </a:r>
            <a:r>
              <a:rPr lang="el-GR" dirty="0" err="1" smtClean="0"/>
              <a:t>κυκλοκόνιο</a:t>
            </a:r>
            <a:endParaRPr lang="el-GR" dirty="0" smtClean="0"/>
          </a:p>
          <a:p>
            <a:r>
              <a:rPr lang="el-GR" dirty="0" smtClean="0"/>
              <a:t>Ευπαθής στη </a:t>
            </a:r>
            <a:r>
              <a:rPr lang="en-US" dirty="0" smtClean="0"/>
              <a:t> </a:t>
            </a:r>
            <a:r>
              <a:rPr lang="el-GR" dirty="0" err="1" smtClean="0"/>
              <a:t>σχοινοκαρπία</a:t>
            </a:r>
            <a:r>
              <a:rPr lang="el-GR" dirty="0" smtClean="0"/>
              <a:t>,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sevillano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462" y="2323306"/>
            <a:ext cx="45624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sevillano</a:t>
            </a:r>
            <a:endParaRPr lang="el-GR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1"/>
            <a:ext cx="535785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357166"/>
            <a:ext cx="7239000" cy="1143000"/>
          </a:xfrm>
        </p:spPr>
        <p:txBody>
          <a:bodyPr/>
          <a:lstStyle/>
          <a:p>
            <a:r>
              <a:rPr lang="en-US" dirty="0" smtClean="0"/>
              <a:t>ASCOLIANO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Ικανοποιητικό μέγεθος καρπού</a:t>
            </a:r>
          </a:p>
          <a:p>
            <a:r>
              <a:rPr lang="el-GR" dirty="0" smtClean="0"/>
              <a:t>Σχέση σάρκας/πυρήνα 8,2:1</a:t>
            </a:r>
          </a:p>
          <a:p>
            <a:r>
              <a:rPr lang="el-GR" dirty="0" smtClean="0"/>
              <a:t>Εκλεκτή βρώσιμη ελιά</a:t>
            </a:r>
          </a:p>
          <a:p>
            <a:r>
              <a:rPr lang="el-GR" dirty="0" smtClean="0"/>
              <a:t>Περιεκτικότητα σε λάδι 20%</a:t>
            </a:r>
          </a:p>
          <a:p>
            <a:r>
              <a:rPr lang="el-GR" dirty="0" smtClean="0"/>
              <a:t>Άριστοι καρποί στη κονσερβοποίηση αλλά αν επεξεργαστούν σε άλμη  συρρικνώνονται.</a:t>
            </a:r>
          </a:p>
          <a:p>
            <a:r>
              <a:rPr lang="el-GR" dirty="0" smtClean="0"/>
              <a:t>Ανθεκτικά δένδρα στο </a:t>
            </a:r>
            <a:r>
              <a:rPr lang="el-GR" dirty="0" err="1" smtClean="0"/>
              <a:t>κυκλοκώνιο</a:t>
            </a:r>
            <a:r>
              <a:rPr lang="el-GR" dirty="0" smtClean="0"/>
              <a:t> και τη βακτηρίωση</a:t>
            </a:r>
          </a:p>
          <a:p>
            <a:r>
              <a:rPr lang="el-GR" dirty="0" smtClean="0"/>
              <a:t>Ανθεκτικά στις χαμηλές θερμοκρασίες του χειμώνα.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ASCOLIANO</a:t>
            </a:r>
            <a:endParaRPr lang="el-GR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3357586" cy="487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ΑΓΡΙΕΛΙΑ </a:t>
            </a:r>
            <a:endParaRPr lang="el-GR" dirty="0"/>
          </a:p>
        </p:txBody>
      </p:sp>
      <p:pic>
        <p:nvPicPr>
          <p:cNvPr id="1026" name="Picture 2" descr="C:\Users\antonia\Desktop\Olea_europaea_AJPereira-371x4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812" y="1675606"/>
            <a:ext cx="3533775" cy="471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Μικροκαρπεσ</a:t>
            </a:r>
            <a:r>
              <a:rPr lang="el-GR" dirty="0" smtClean="0"/>
              <a:t> </a:t>
            </a:r>
            <a:r>
              <a:rPr lang="el-GR" sz="4000" dirty="0" smtClean="0"/>
              <a:t>&lt;2,6 </a:t>
            </a:r>
            <a:r>
              <a:rPr lang="en-US" sz="4000" dirty="0" err="1" smtClean="0"/>
              <a:t>gr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ΚΟΡΩΝΕΪΚΗ</a:t>
            </a:r>
          </a:p>
          <a:p>
            <a:r>
              <a:rPr lang="el-GR" dirty="0" smtClean="0"/>
              <a:t>ΚΟΥΤΣΟΥΡΕΛΙΑ</a:t>
            </a:r>
          </a:p>
          <a:p>
            <a:r>
              <a:rPr lang="el-GR" dirty="0" smtClean="0"/>
              <a:t>ΛΙΑΝΟΛΙΑ ΚΕΡΚΥΡΑΣ</a:t>
            </a:r>
          </a:p>
          <a:p>
            <a:r>
              <a:rPr lang="el-GR" dirty="0" smtClean="0"/>
              <a:t>ΤΣΟΥΝΑΤΗ [ΜΑΣΤΟΕΙΔΗΣ]</a:t>
            </a:r>
          </a:p>
          <a:p>
            <a:r>
              <a:rPr lang="el-GR" dirty="0" smtClean="0"/>
              <a:t>ΘΙΑΚΗ</a:t>
            </a:r>
          </a:p>
          <a:p>
            <a:r>
              <a:rPr lang="el-GR" dirty="0" smtClean="0"/>
              <a:t>ΛΕΥΚΟΚΑΡΠΗ[ΑΣΠΡΟΛΙΑ]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ΑΓΡΙΕΛΑΙΟ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</a:t>
            </a:r>
            <a:r>
              <a:rPr lang="el-GR" b="1" u="sng" dirty="0" smtClean="0"/>
              <a:t>αναλογία</a:t>
            </a:r>
            <a:r>
              <a:rPr lang="el-GR" dirty="0" smtClean="0"/>
              <a:t> λαδιού-ελαιοκάρπου κυμαίνεται  περίπου </a:t>
            </a:r>
            <a:r>
              <a:rPr lang="el-GR" b="1" u="sng" dirty="0" smtClean="0"/>
              <a:t>1 : 4,5</a:t>
            </a:r>
            <a:endParaRPr lang="el-GR" dirty="0" smtClean="0"/>
          </a:p>
          <a:p>
            <a:r>
              <a:rPr lang="el-GR" dirty="0" smtClean="0"/>
              <a:t>Η απόδοση από</a:t>
            </a:r>
            <a:r>
              <a:rPr lang="el-GR" b="1" dirty="0" smtClean="0"/>
              <a:t> 1</a:t>
            </a:r>
            <a:r>
              <a:rPr lang="el-GR" dirty="0" smtClean="0"/>
              <a:t> έως </a:t>
            </a:r>
            <a:r>
              <a:rPr lang="el-GR" b="1" dirty="0" smtClean="0"/>
              <a:t>15</a:t>
            </a:r>
            <a:r>
              <a:rPr lang="el-GR" dirty="0" smtClean="0"/>
              <a:t> κιλά ελαιοκάρπου/δένδρο</a:t>
            </a:r>
          </a:p>
          <a:p>
            <a:r>
              <a:rPr lang="el-GR" dirty="0" smtClean="0"/>
              <a:t>ΠΩΛΗΣΗ ΑΝΑ ΚΙΛΟ</a:t>
            </a:r>
          </a:p>
          <a:p>
            <a:r>
              <a:rPr lang="el-GR" dirty="0" smtClean="0"/>
              <a:t>    Υπάρχει στην Ιταλία  μια ομάδα παραγωγών που καλλιεργεί και παράγει εδώ και χρόνια </a:t>
            </a:r>
            <a:r>
              <a:rPr lang="el-GR" dirty="0" err="1" smtClean="0"/>
              <a:t>αγριέλαιο</a:t>
            </a:r>
            <a:r>
              <a:rPr lang="el-GR" dirty="0" smtClean="0"/>
              <a:t> , (την τελευταία σεζόν συσκεύασε 1011 μπουκάλια των 250 </a:t>
            </a:r>
            <a:r>
              <a:rPr lang="el-GR" dirty="0" err="1" smtClean="0"/>
              <a:t>ml</a:t>
            </a:r>
            <a:r>
              <a:rPr lang="el-GR" dirty="0" smtClean="0"/>
              <a:t>. Η  τιμή του κάθε μπουκαλιού : </a:t>
            </a:r>
            <a:r>
              <a:rPr lang="el-GR" dirty="0" smtClean="0">
                <a:solidFill>
                  <a:srgbClr val="FF0000"/>
                </a:solidFill>
              </a:rPr>
              <a:t>120 € </a:t>
            </a:r>
            <a:r>
              <a:rPr lang="el-GR" dirty="0" smtClean="0"/>
              <a:t> η οποία πουλιέται αμέσως κατόπιν παραγγελίας σε εκλεπτυσμένους πελάτες.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ΑΓΡΙΕΛΑΙΟ ΚΑΙ ΕΛΑΙΟΛΑΔΟ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b="1" i="1" u="sng" dirty="0" smtClean="0"/>
              <a:t>70 %</a:t>
            </a:r>
            <a:r>
              <a:rPr lang="el-GR" i="1" u="sng" dirty="0" smtClean="0"/>
              <a:t> κανονικό ελαιόλαδο</a:t>
            </a:r>
            <a:endParaRPr lang="el-GR" dirty="0" smtClean="0"/>
          </a:p>
          <a:p>
            <a:pPr lvl="0"/>
            <a:r>
              <a:rPr lang="el-GR" b="1" i="1" u="sng" dirty="0" smtClean="0"/>
              <a:t>30 %</a:t>
            </a:r>
            <a:r>
              <a:rPr lang="el-GR" i="1" u="sng" dirty="0" smtClean="0"/>
              <a:t> λάδι </a:t>
            </a:r>
            <a:r>
              <a:rPr lang="el-GR" b="1" i="1" u="sng" dirty="0" smtClean="0"/>
              <a:t>Αγριελιάς</a:t>
            </a:r>
            <a:endParaRPr lang="el-GR" dirty="0" smtClean="0"/>
          </a:p>
          <a:p>
            <a:r>
              <a:rPr lang="el-GR" i="1" u="sng" dirty="0" smtClean="0"/>
              <a:t>τιμή πώλησης στην Γερμανία :</a:t>
            </a:r>
            <a:endParaRPr lang="el-GR" dirty="0" smtClean="0"/>
          </a:p>
          <a:p>
            <a:pPr lvl="0"/>
            <a:r>
              <a:rPr lang="el-GR" b="1" dirty="0" smtClean="0"/>
              <a:t>1</a:t>
            </a:r>
            <a:r>
              <a:rPr lang="el-GR" dirty="0" smtClean="0"/>
              <a:t> λίτρο : </a:t>
            </a:r>
            <a:r>
              <a:rPr lang="el-GR" b="1" dirty="0" smtClean="0"/>
              <a:t>49 €</a:t>
            </a:r>
            <a:endParaRPr lang="el-GR" dirty="0" smtClean="0"/>
          </a:p>
          <a:p>
            <a:r>
              <a:rPr lang="el-GR" b="1" i="1" dirty="0" smtClean="0"/>
              <a:t>500</a:t>
            </a:r>
            <a:r>
              <a:rPr lang="el-GR" dirty="0" smtClean="0"/>
              <a:t> </a:t>
            </a:r>
            <a:r>
              <a:rPr lang="el-GR" dirty="0" err="1" smtClean="0"/>
              <a:t>ml</a:t>
            </a:r>
            <a:r>
              <a:rPr lang="el-GR" dirty="0" smtClean="0"/>
              <a:t> : </a:t>
            </a:r>
            <a:r>
              <a:rPr lang="el-GR" b="1" dirty="0" smtClean="0"/>
              <a:t>24,5 €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ΑΓΡΙΕΛΙΑ ΜΠΟΝΣΑΙ</a:t>
            </a:r>
            <a:endParaRPr lang="el-GR" dirty="0"/>
          </a:p>
        </p:txBody>
      </p:sp>
      <p:pic>
        <p:nvPicPr>
          <p:cNvPr id="2050" name="Picture 2" descr="C:\Users\antonia\Desktop\8926017432_45f97a6335_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15331"/>
            <a:ext cx="7239000" cy="4835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ΜΕΣΟΚΑΡΠΕΣ      2,7-4,2 </a:t>
            </a:r>
            <a:r>
              <a:rPr lang="en-US" dirty="0" smtClean="0"/>
              <a:t>GR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ΑΓΟΥΡΟΜΑΝΑΚΙ</a:t>
            </a:r>
          </a:p>
          <a:p>
            <a:r>
              <a:rPr lang="el-GR" dirty="0" smtClean="0"/>
              <a:t>ΘΡΟΥΜΠΑ</a:t>
            </a:r>
          </a:p>
          <a:p>
            <a:r>
              <a:rPr lang="el-GR" dirty="0" smtClean="0"/>
              <a:t>ΜΕΓΑΡΕΙΤΙΚΗ</a:t>
            </a:r>
          </a:p>
          <a:p>
            <a:r>
              <a:rPr lang="el-GR" dirty="0" smtClean="0"/>
              <a:t>ΒΑΛΑΝΟΛΙΑ</a:t>
            </a:r>
          </a:p>
          <a:p>
            <a:r>
              <a:rPr lang="el-GR" dirty="0" smtClean="0"/>
              <a:t>ΑΔΡΑΜΙΤΙΝΗ</a:t>
            </a:r>
          </a:p>
          <a:p>
            <a:r>
              <a:rPr lang="el-GR" dirty="0" smtClean="0"/>
              <a:t>ΚΑΛΟΚΑΙΡΙΔΑ</a:t>
            </a:r>
          </a:p>
          <a:p>
            <a:r>
              <a:rPr lang="el-GR" dirty="0" smtClean="0"/>
              <a:t>ΜΥΡΤΟΛΙΑ</a:t>
            </a:r>
          </a:p>
          <a:p>
            <a:r>
              <a:rPr lang="el-GR" dirty="0" smtClean="0"/>
              <a:t>ΜΑΥΡΕΛΙΑ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ΜΕΓΑΛΟΚΑΡΠΕΣ </a:t>
            </a:r>
            <a:r>
              <a:rPr lang="en-US" sz="4000" dirty="0" smtClean="0"/>
              <a:t>&gt;4,3 </a:t>
            </a:r>
            <a:r>
              <a:rPr lang="en-US" sz="4000" dirty="0" err="1" smtClean="0"/>
              <a:t>Gr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ΑΜΥΓΔΑΛΟΛΙΑ  </a:t>
            </a:r>
          </a:p>
          <a:p>
            <a:r>
              <a:rPr lang="el-GR" dirty="0" smtClean="0"/>
              <a:t>ΚΑΛΑΜΩΝ</a:t>
            </a:r>
          </a:p>
          <a:p>
            <a:r>
              <a:rPr lang="el-GR" dirty="0" smtClean="0"/>
              <a:t>ΚΟΝΣΕΡΒΟΛΙΑ</a:t>
            </a:r>
          </a:p>
          <a:p>
            <a:r>
              <a:rPr lang="el-GR" dirty="0" smtClean="0"/>
              <a:t>ΒΑΣΙΛΙΚΑΔΑ</a:t>
            </a:r>
          </a:p>
          <a:p>
            <a:r>
              <a:rPr lang="el-GR" dirty="0" smtClean="0"/>
              <a:t>ΓΑΙΔΟΥΡΕΛΙΑ[ΔΑΜΑΣΚΗΝΑΤΗ]</a:t>
            </a:r>
          </a:p>
          <a:p>
            <a:r>
              <a:rPr lang="el-GR" dirty="0" smtClean="0"/>
              <a:t>ΚΑΡΥΔΟΛΙΑ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1157</TotalTime>
  <Words>1354</Words>
  <PresentationFormat>Προβολή στην οθόνη (4:3)</PresentationFormat>
  <Paragraphs>310</Paragraphs>
  <Slides>72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72</vt:i4>
      </vt:variant>
    </vt:vector>
  </HeadingPairs>
  <TitlesOfParts>
    <vt:vector size="73" baseType="lpstr">
      <vt:lpstr>Αφθονία</vt:lpstr>
      <vt:lpstr>ΠοικιλΙεΣ ελιαΣ</vt:lpstr>
      <vt:lpstr>Διαφάνεια 2</vt:lpstr>
      <vt:lpstr>ΤΑΞΙΝΟΜΗΣΗ  ΜΕ ΒΑΣΗ ΤΟ ΜΕΓΕΘΟΣ ΤΟΥ ΚΑΡΠΟΥ</vt:lpstr>
      <vt:lpstr>Διαφάνεια 4</vt:lpstr>
      <vt:lpstr>Διαφάνεια 5</vt:lpstr>
      <vt:lpstr>ΑΝΑΛΟΓΑ ΜΕ ΤΟ ΒΑΡΟΣ ΑΝΑ ΚΑΡΠΟ  ΔΙΑΚΡΙΝΟΝΤΑΙ ΣΕ:</vt:lpstr>
      <vt:lpstr>Μικροκαρπεσ &lt;2,6 gr</vt:lpstr>
      <vt:lpstr>ΜΕΣΟΚΑΡΠΕΣ      2,7-4,2 GR.</vt:lpstr>
      <vt:lpstr>ΜΕΓΑΛΟΚΑΡΠΕΣ &gt;4,3 Gr</vt:lpstr>
      <vt:lpstr>ΑΝΑΛΟΓΑ ΜΕ ΤΗ ΧΡΗΣΗ ΟΙ ΕΛΙΕΣ ΚΑΤΑΤΑΣΟΝΤΑΙ ΣΕ:</vt:lpstr>
      <vt:lpstr>ΕΛΑΙΟΠΟΙΗΣΙΜΕΣ </vt:lpstr>
      <vt:lpstr>ΕΠΙΤΡΑΠΕΖΙΕΣ</vt:lpstr>
      <vt:lpstr>ΔΙΠΛΗΣ ΧΡΗΣΗΣ</vt:lpstr>
      <vt:lpstr>ΞΕΝΕΣ ΠΟΙΚΙΛΙΕΣ</vt:lpstr>
      <vt:lpstr>ΕΛΑΙΟΠΟΙΗΣΙΜΕΣ(ΚΟΡΩΝΕΪΚΗ) OLEA  europaea VAR.MICROCARPA ALBA</vt:lpstr>
      <vt:lpstr>κορωνεικη</vt:lpstr>
      <vt:lpstr>Αγρονομικη συμπεριφορα</vt:lpstr>
      <vt:lpstr>Τσουνατη η μαστοειδησ</vt:lpstr>
      <vt:lpstr>Τσουνατη η μαστοειδησ</vt:lpstr>
      <vt:lpstr>βαλανολια</vt:lpstr>
      <vt:lpstr>βαλανολια</vt:lpstr>
      <vt:lpstr>Λιανολια κερκυρασ</vt:lpstr>
      <vt:lpstr>Λιανολια κερκυρασ </vt:lpstr>
      <vt:lpstr>ΑΓΡΟΝΟΜΙΚΗ ΣΥΜΠΕΡΙΦΟΡΑ</vt:lpstr>
      <vt:lpstr>Λαδολια η κουτσουρελια</vt:lpstr>
      <vt:lpstr>Αγρονομικη συμπεριφορα</vt:lpstr>
      <vt:lpstr>Επιτραπεζιεσ   Κονσερβολια  </vt:lpstr>
      <vt:lpstr>Διαφάνεια 28</vt:lpstr>
      <vt:lpstr>κονσερβολια</vt:lpstr>
      <vt:lpstr>αμφισσησ</vt:lpstr>
      <vt:lpstr>Αγρονομικη συμπεριφορα</vt:lpstr>
      <vt:lpstr>Καλαμων  </vt:lpstr>
      <vt:lpstr>Αγρονομικη συμπεριφορα</vt:lpstr>
      <vt:lpstr>καλαμων</vt:lpstr>
      <vt:lpstr>Διαφάνεια 35</vt:lpstr>
      <vt:lpstr>Διπλησ χρησησ(μεγαρειτικη)</vt:lpstr>
      <vt:lpstr>ΑΓΡΟΝΟΜΙΚΗ ΣΥΜΠΕΡΙΦΟΡΑ</vt:lpstr>
      <vt:lpstr>Ελια μεγαρειτικη</vt:lpstr>
      <vt:lpstr>κοθρεϊκη</vt:lpstr>
      <vt:lpstr>Αγρονομικη συμπεριφορα </vt:lpstr>
      <vt:lpstr>αμυγδαλολια</vt:lpstr>
      <vt:lpstr>αμυγδαλολια</vt:lpstr>
      <vt:lpstr>θρουμπολια</vt:lpstr>
      <vt:lpstr>Αγρονομικη συμπεριφορα</vt:lpstr>
      <vt:lpstr>Ελιεσ θρουμπεσ</vt:lpstr>
      <vt:lpstr>Θρουμπα αγρινιου </vt:lpstr>
      <vt:lpstr>χαλκιδικησ</vt:lpstr>
      <vt:lpstr>Καρποσ ελιασ Χαλκιδικησ </vt:lpstr>
      <vt:lpstr>χαλκιδικησ</vt:lpstr>
      <vt:lpstr>χαλκιδικησ</vt:lpstr>
      <vt:lpstr>καρυδολια</vt:lpstr>
      <vt:lpstr>καρυδολια</vt:lpstr>
      <vt:lpstr>γαϊδουρελια</vt:lpstr>
      <vt:lpstr>γαϊδουρελια</vt:lpstr>
      <vt:lpstr>Ξενεσ ποικιλιεσ(picual)</vt:lpstr>
      <vt:lpstr>picual</vt:lpstr>
      <vt:lpstr>picual</vt:lpstr>
      <vt:lpstr>Αγρονομικη συμπεριφορα</vt:lpstr>
      <vt:lpstr>μαnzanilla</vt:lpstr>
      <vt:lpstr>Αγρονομικη συμπεριφορα</vt:lpstr>
      <vt:lpstr>μαnzanilla</vt:lpstr>
      <vt:lpstr>gordal</vt:lpstr>
      <vt:lpstr>gordal</vt:lpstr>
      <vt:lpstr>sevillano</vt:lpstr>
      <vt:lpstr>sevillano</vt:lpstr>
      <vt:lpstr>sevillano</vt:lpstr>
      <vt:lpstr>ASCOLIANO</vt:lpstr>
      <vt:lpstr>ASCOLIANO</vt:lpstr>
      <vt:lpstr>ΑΓΡΙΕΛΙΑ </vt:lpstr>
      <vt:lpstr>ΑΓΡΙΕΛΑΙΟ</vt:lpstr>
      <vt:lpstr>ΑΓΡΙΕΛΑΙΟ ΚΑΙ ΕΛΑΙΟΛΑΔΟ</vt:lpstr>
      <vt:lpstr>ΑΓΡΙΕΛΙΑ ΜΠΟΝΣΑΙ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Ποικιλιεσ ελιασ</dc:title>
  <dc:creator>antonia</dc:creator>
  <cp:lastModifiedBy>antonia</cp:lastModifiedBy>
  <cp:revision>102</cp:revision>
  <dcterms:created xsi:type="dcterms:W3CDTF">2012-04-03T18:13:08Z</dcterms:created>
  <dcterms:modified xsi:type="dcterms:W3CDTF">2017-05-17T21:18:05Z</dcterms:modified>
</cp:coreProperties>
</file>