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67" r:id="rId9"/>
    <p:sldId id="268" r:id="rId10"/>
    <p:sldId id="266" r:id="rId11"/>
    <p:sldId id="269" r:id="rId12"/>
    <p:sldId id="294" r:id="rId13"/>
    <p:sldId id="274" r:id="rId14"/>
    <p:sldId id="275" r:id="rId15"/>
    <p:sldId id="262" r:id="rId16"/>
    <p:sldId id="263" r:id="rId17"/>
    <p:sldId id="264" r:id="rId18"/>
    <p:sldId id="291" r:id="rId19"/>
    <p:sldId id="293" r:id="rId20"/>
    <p:sldId id="271" r:id="rId21"/>
    <p:sldId id="272" r:id="rId22"/>
    <p:sldId id="276" r:id="rId23"/>
    <p:sldId id="278" r:id="rId24"/>
    <p:sldId id="279" r:id="rId25"/>
    <p:sldId id="280" r:id="rId26"/>
    <p:sldId id="290" r:id="rId27"/>
    <p:sldId id="288" r:id="rId28"/>
    <p:sldId id="281" r:id="rId29"/>
    <p:sldId id="289" r:id="rId30"/>
    <p:sldId id="296" r:id="rId31"/>
    <p:sldId id="295" r:id="rId32"/>
    <p:sldId id="282" r:id="rId33"/>
    <p:sldId id="283" r:id="rId34"/>
    <p:sldId id="285" r:id="rId35"/>
    <p:sldId id="292" r:id="rId36"/>
    <p:sldId id="284" r:id="rId37"/>
    <p:sldId id="277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ΠΟΙΚΙΛΙΕΣ ΠΟΡΤΟΚΑΛΙΑΣ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177256"/>
            <a:ext cx="33337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2415381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NEW HALL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ΠΑΡΑΓΩΓΙΚΗ (ΤΕΛΕΥΤΑΙΟ ΔΕΚΑΗΜΕΡΟ ΟΚΤΩΒΡΗ-ΦΕΒΡΟΥΑΡΙΟΣ)</a:t>
            </a:r>
          </a:p>
          <a:p>
            <a:r>
              <a:rPr lang="el-GR" dirty="0" smtClean="0"/>
              <a:t>ΠΡΩΙΜΗ</a:t>
            </a:r>
          </a:p>
          <a:p>
            <a:r>
              <a:rPr lang="el-GR" dirty="0" smtClean="0"/>
              <a:t>ΧΟΝΤΡΟΣ ΦΛΟΙΟΣ</a:t>
            </a:r>
          </a:p>
          <a:p>
            <a:r>
              <a:rPr lang="el-GR" dirty="0" smtClean="0"/>
              <a:t>ΜΕΤΡΙΟ ως ΜΕΓΑΛΟ ΜΕΓΕΘΟΣ ΚΑΡΠΟΥ ΩΟΕΙΔΟΥΣ ΣΧΗΜΑΤΟΣ</a:t>
            </a:r>
          </a:p>
          <a:p>
            <a:r>
              <a:rPr lang="el-GR" dirty="0" smtClean="0"/>
              <a:t>    </a:t>
            </a:r>
            <a:r>
              <a:rPr lang="el-GR" dirty="0" smtClean="0">
                <a:solidFill>
                  <a:srgbClr val="00B050"/>
                </a:solidFill>
              </a:rPr>
              <a:t>ΑΠΟΠΡΑΣΙΝΙΣΜΟΣ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/>
              <a:t>(ΕΝΩ ΕΧΕΙ ΤΑ ΓΕΥΣΤΙΚΑ ΧΑΡΑΚΤΗΡΙΣΤΙΚΑ ΕΙΝΑΙ ΠΡΑΣΙΝΟΣ)</a:t>
            </a:r>
          </a:p>
          <a:p>
            <a:r>
              <a:rPr lang="el-GR" dirty="0" smtClean="0"/>
              <a:t>    ΖΩΗΡΩΤΕΡΟ ΔΕΝΔΡΟ ΑΠΟ ΤΟ ΚΟΙΝΟ ΟΜΦΑΛΟΦΟΡΟ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en-US" dirty="0" smtClean="0"/>
              <a:t>NEW HALL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ΝΑ</a:t>
            </a:r>
            <a:r>
              <a:rPr lang="en-US" dirty="0" smtClean="0"/>
              <a:t>VELATE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dirty="0" smtClean="0"/>
              <a:t>ΣΥΓΚΟΜΙΔΗ ΑΠΟ ΔΕΚΕΜΒΡΗ ΕΩΣ ΜΑΡΤΗ</a:t>
            </a:r>
          </a:p>
          <a:p>
            <a:r>
              <a:rPr lang="el-GR" dirty="0" smtClean="0"/>
              <a:t>ΦΛΟΙΟΣ ΛΕΠΤΟΣ,ΔΕΡΜΑΤΩΔΗΣ  [ΔΥΣΚΟΛΗ Η ΑΠΟΚΟΛΛΗΣΗ ]</a:t>
            </a:r>
          </a:p>
          <a:p>
            <a:r>
              <a:rPr lang="el-GR" dirty="0" smtClean="0"/>
              <a:t>ΜΠΟΡΕΙ ΝΑ ΠΑΡΑΜΕΙΝΕΙ Ο ΚΑΡΠΟΣ ΠΑΝΩ ΑΠΟ 4 ΜΗΝΕΣ.</a:t>
            </a:r>
          </a:p>
          <a:p>
            <a:r>
              <a:rPr lang="el-GR" dirty="0" smtClean="0"/>
              <a:t>ΑΣΤΑΘΗΣ ΠΑΡΑΓΩΓΗ ΣΕ ΑΝΕΠΑΡΚΗ ΕΔΑΦΙΚΗ ΥΓΡΑΣΙΑ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Navelate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4918" y="1600200"/>
            <a:ext cx="4754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Navelate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708" y="1600200"/>
            <a:ext cx="6028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l-GR" b="1" dirty="0" smtClean="0"/>
              <a:t>ΜΕΡΛΙΝ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buNone/>
            </a:pPr>
            <a:r>
              <a:rPr lang="el-GR" b="1" dirty="0" smtClean="0"/>
              <a:t>ΠΛΕΟΝΕΚΤΗΜΑΤΑ</a:t>
            </a:r>
          </a:p>
          <a:p>
            <a:r>
              <a:rPr lang="el-GR" dirty="0" smtClean="0"/>
              <a:t>ΠΡΩΙΜΑ (ΜΕΣΑ ΝΟΕΜΒΡΙΟΥ ΕΩΣ ΤΕΛΗ ΙΑΝΟΥΑΡΙΟΥ)</a:t>
            </a:r>
          </a:p>
          <a:p>
            <a:r>
              <a:rPr lang="el-GR" dirty="0" smtClean="0"/>
              <a:t>ΕΥΓΕΥΣΤΑ</a:t>
            </a:r>
          </a:p>
          <a:p>
            <a:r>
              <a:rPr lang="el-GR" dirty="0" smtClean="0"/>
              <a:t>ΓΛΥΚΑ</a:t>
            </a:r>
          </a:p>
          <a:p>
            <a:r>
              <a:rPr lang="el-GR" dirty="0" smtClean="0"/>
              <a:t>ΧΩΡΙΣ ΣΠΕΡΜΑΤΑ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buNone/>
            </a:pPr>
            <a:r>
              <a:rPr lang="el-GR" b="1" dirty="0" smtClean="0"/>
              <a:t>ΜΕΙΟΝΕΚΤΗΜΑΤΑ</a:t>
            </a:r>
          </a:p>
          <a:p>
            <a:r>
              <a:rPr lang="el-GR" dirty="0" smtClean="0"/>
              <a:t>ΧΟΝΤΡΟΣ ΦΛΟΙΟΣ</a:t>
            </a:r>
          </a:p>
          <a:p>
            <a:r>
              <a:rPr lang="el-GR" dirty="0" smtClean="0"/>
              <a:t>ΚΑΚΗ ΕΞΩΤΕΡΙΚΗ ΕΜΦΑΝΙΣΗ(ΟΤΑΝ ΔΕΧΤΟΥΝ ΠΛΟΥΣΙΑ ΑΖΩΤΟΥΧΟ ΛΙΠΑΝΣΗ)</a:t>
            </a:r>
          </a:p>
          <a:p>
            <a:r>
              <a:rPr lang="el-GR" dirty="0" smtClean="0"/>
              <a:t>ΚΑΡΠΟΠΤΩΣΗ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l-GR" dirty="0" smtClean="0"/>
              <a:t>ΜΕΡΛΙΝ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el-GR" dirty="0" smtClean="0"/>
              <a:t>ΜΕΡΛΙΝ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7"/>
            <a:ext cx="4024329" cy="34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tonia\Pictures\TEI\DSC06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ia\Pictures\TEI\DSC06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l-GR" dirty="0" smtClean="0"/>
              <a:t>ΟΜΑΔΕΣ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4800" dirty="0" smtClean="0"/>
              <a:t>ΓΛΥΚΟΧΥΜΑ ή ΓΛΥΚΟΠΟΡΤΟΚΑΛΑ</a:t>
            </a:r>
          </a:p>
          <a:p>
            <a:r>
              <a:rPr lang="el-GR" sz="4800" dirty="0" smtClean="0"/>
              <a:t>ΟΜΦΑΛΟΦΟΡΑ</a:t>
            </a:r>
          </a:p>
          <a:p>
            <a:r>
              <a:rPr lang="el-GR" sz="4800" dirty="0" smtClean="0"/>
              <a:t>ΚΟΙΝΑ</a:t>
            </a:r>
          </a:p>
          <a:p>
            <a:r>
              <a:rPr lang="el-GR" sz="4800" dirty="0" smtClean="0"/>
              <a:t>ΑΙΜΑΤΟΣΑΡΚΑ Η ΣΑΓΚΟΥΪΝΙΑ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Gillette W.N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00562" y="1857364"/>
            <a:ext cx="3357563" cy="32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dirty="0" smtClean="0"/>
              <a:t>ΚΛΩΝΟΣ ΠΑΡΑΓΩΓΙΚΟΣ</a:t>
            </a:r>
          </a:p>
          <a:p>
            <a:r>
              <a:rPr lang="el-GR" dirty="0" smtClean="0"/>
              <a:t>ΟΜΟΙΟΜΟΡΦΟΙ ΚΑΡΠΟΙ</a:t>
            </a:r>
          </a:p>
          <a:p>
            <a:r>
              <a:rPr lang="el-GR" dirty="0" smtClean="0"/>
              <a:t>ΩΡΙΜΑΖΕΙ ΤΗΝ ΙΔΙΑ ΠΕΡΙΟΔΟ ΜΕ ΤΑ ΝΤΟΠΙΑ ΟΜΦΑΛΟΦΟΡΑ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Fisser</a:t>
            </a:r>
            <a:r>
              <a:rPr lang="en-US" dirty="0" smtClean="0"/>
              <a:t> W.N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sz="4000" dirty="0" smtClean="0"/>
              <a:t>ΠΟΛΥ ΠΑΡΑΓΩΓΙΚΗ ΠΟΙΚΙΛΙΑ</a:t>
            </a:r>
          </a:p>
          <a:p>
            <a:r>
              <a:rPr lang="el-GR" sz="4000" dirty="0" smtClean="0"/>
              <a:t>ΛΕΠΤΟΦΛΟΥΔΟΙ – ΚΑΛΟΙ ΚΑΡΠΟΙ</a:t>
            </a:r>
          </a:p>
          <a:p>
            <a:r>
              <a:rPr lang="el-GR" sz="4000" dirty="0" smtClean="0"/>
              <a:t>ΩΡΑΙΟΣ ΧΡΩΜΑΤΙΣΜΟΣ</a:t>
            </a:r>
          </a:p>
          <a:p>
            <a:r>
              <a:rPr lang="el-GR" sz="4000" dirty="0" smtClean="0"/>
              <a:t>ΩΡΙΜΑΖΕΙ ΤΟ ΔΕΥΤΕΡΟ ΔΕΚΑΠΕΝΘΗΜΕΡΟ ΤΟΥ ΝΟΕΜΒΡΙΟΥ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ΑΙΜΑΤΟΣΑΡΚΑ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600" b="1" dirty="0" smtClean="0"/>
              <a:t>ΓΟΥΡΙΤΣΗΣ: </a:t>
            </a:r>
            <a:r>
              <a:rPr lang="el-GR" sz="3600" b="1" dirty="0" err="1" smtClean="0"/>
              <a:t>Διπλοσαγκουίνι</a:t>
            </a:r>
            <a:r>
              <a:rPr lang="el-GR" sz="3600" b="1" dirty="0" smtClean="0"/>
              <a:t> </a:t>
            </a:r>
            <a:endParaRPr lang="en-US" sz="3600" b="1" dirty="0" smtClean="0"/>
          </a:p>
          <a:p>
            <a:pPr>
              <a:buNone/>
            </a:pPr>
            <a:r>
              <a:rPr lang="el-GR" sz="3600" b="1" dirty="0" smtClean="0"/>
              <a:t>(φλοιός + σάρκα)</a:t>
            </a:r>
          </a:p>
          <a:p>
            <a:r>
              <a:rPr lang="el-GR" sz="3600" b="1" dirty="0" smtClean="0"/>
              <a:t>Ωριμάζει μετά τα μέσα Ιανουαρίου</a:t>
            </a:r>
          </a:p>
          <a:p>
            <a:r>
              <a:rPr lang="el-GR" sz="3600" b="1" dirty="0" smtClean="0"/>
              <a:t>Μικρός ως ωοειδής καρπός</a:t>
            </a:r>
          </a:p>
          <a:p>
            <a:r>
              <a:rPr lang="el-GR" sz="3600" b="1" dirty="0" smtClean="0"/>
              <a:t>Χυμώδης</a:t>
            </a:r>
          </a:p>
          <a:p>
            <a:r>
              <a:rPr lang="el-GR" sz="3600" b="1" dirty="0" smtClean="0"/>
              <a:t>Γευστικός</a:t>
            </a:r>
          </a:p>
          <a:p>
            <a:r>
              <a:rPr lang="el-GR" sz="3600" b="1" dirty="0" smtClean="0"/>
              <a:t>Λεπτός φλοιός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 smtClean="0"/>
              <a:t>Σαγκουίνι Αιγαίου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/>
              <a:t>Ζωηρό,</a:t>
            </a:r>
          </a:p>
          <a:p>
            <a:r>
              <a:rPr lang="el-GR" sz="4000" b="1" dirty="0" smtClean="0"/>
              <a:t>Πολύ παραγωγικό</a:t>
            </a:r>
          </a:p>
          <a:p>
            <a:r>
              <a:rPr lang="el-GR" sz="4000" b="1" dirty="0" smtClean="0"/>
              <a:t>Εμφανίζει ομφαλό</a:t>
            </a:r>
            <a:endParaRPr lang="en-US" sz="4000" b="1" dirty="0" smtClean="0"/>
          </a:p>
          <a:p>
            <a:r>
              <a:rPr lang="el-GR" sz="4000" b="1" dirty="0" smtClean="0"/>
              <a:t>(</a:t>
            </a:r>
            <a:r>
              <a:rPr lang="el-GR" sz="4000" b="1" dirty="0" err="1" smtClean="0"/>
              <a:t>ομφαλοφόρα</a:t>
            </a:r>
            <a:r>
              <a:rPr lang="el-GR" sz="4000" b="1" dirty="0" smtClean="0"/>
              <a:t> σαγκουίνια)</a:t>
            </a:r>
          </a:p>
          <a:p>
            <a:r>
              <a:rPr lang="el-GR" sz="4000" b="1" dirty="0" smtClean="0"/>
              <a:t>Ωρίμανση (μέσα Γενάρη)</a:t>
            </a:r>
          </a:p>
          <a:p>
            <a:r>
              <a:rPr lang="el-GR" sz="4000" b="1" dirty="0" smtClean="0"/>
              <a:t>Μικροί, χυμώδεις, γευστικοί καρποί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r>
              <a:rPr lang="tr-TR" b="1" dirty="0" smtClean="0"/>
              <a:t>Tarocco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dirty="0" smtClean="0"/>
              <a:t>ΙΤΑΛΙΚΟ ΔΙΠΛΟΣΑΓΚΟΥΙΝΙ ΑΠΟ ΤΗ ΣΙΚΕΛΙΑ ΠΟΥ ΩΡΙΜΑΖΕΙ ΑΠΟ ΤΟΝ ΙΑΝΟΥΑΡΙΟ</a:t>
            </a:r>
          </a:p>
          <a:p>
            <a:r>
              <a:rPr lang="el-GR" dirty="0" smtClean="0"/>
              <a:t>ΔΕΝΔΡΟ ΖΩΗΡΟ</a:t>
            </a:r>
          </a:p>
          <a:p>
            <a:r>
              <a:rPr lang="el-GR" dirty="0" smtClean="0"/>
              <a:t>ΜΕΓΑΛΟΙ ΚΑΡΠΟΙ</a:t>
            </a:r>
          </a:p>
          <a:p>
            <a:r>
              <a:rPr lang="el-GR" dirty="0" smtClean="0"/>
              <a:t>ΑΣΠΕΡΜΟΙ</a:t>
            </a:r>
          </a:p>
          <a:p>
            <a:r>
              <a:rPr lang="el-GR" dirty="0" smtClean="0"/>
              <a:t>ΑΝΤΟΧΗ ΣΤΙΣ ΜΕΤΑΦΟΡΕΣ</a:t>
            </a:r>
          </a:p>
          <a:p>
            <a:r>
              <a:rPr lang="el-GR" dirty="0" smtClean="0"/>
              <a:t>ΑΡΙΣΤΑ ΟΡΓΑΝΟΛΗΠΤΙΚΑ ΧΑΡΑΚΤΗΡΙΣΤΙΚΑ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</a:t>
            </a:r>
            <a:r>
              <a:rPr lang="en-US" dirty="0" smtClean="0"/>
              <a:t>AROCCO</a:t>
            </a:r>
            <a:endParaRPr lang="el-GR" dirty="0"/>
          </a:p>
        </p:txBody>
      </p:sp>
      <p:pic>
        <p:nvPicPr>
          <p:cNvPr id="12290" name="Picture 2" descr="C:\Users\antonia\Pictures\TEI\DSC03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38814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a\Pictures\TEI\DSC06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778674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Morro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4000" dirty="0" err="1" smtClean="0"/>
              <a:t>Διπλοσαγκουίνι</a:t>
            </a:r>
            <a:r>
              <a:rPr lang="el-GR" sz="4000" dirty="0" smtClean="0"/>
              <a:t> που καλλιεργείται στη νότια Ιταλία</a:t>
            </a:r>
          </a:p>
          <a:p>
            <a:r>
              <a:rPr lang="el-GR" sz="4000" dirty="0" smtClean="0"/>
              <a:t>   Ωρίμανση από το τέλος του Δεκέμβρη</a:t>
            </a:r>
          </a:p>
          <a:p>
            <a:r>
              <a:rPr lang="el-GR" sz="4000" dirty="0" smtClean="0"/>
              <a:t>Μέτριος προς μεγάλο καρπό</a:t>
            </a:r>
          </a:p>
          <a:p>
            <a:r>
              <a:rPr lang="el-GR" sz="4000" dirty="0" smtClean="0"/>
              <a:t>Πολύ γευστικός,</a:t>
            </a:r>
            <a:r>
              <a:rPr lang="en-US" sz="4000" dirty="0" smtClean="0"/>
              <a:t> </a:t>
            </a:r>
            <a:r>
              <a:rPr lang="el-GR" sz="4000" dirty="0" smtClean="0"/>
              <a:t>ελαφρύ άρωμα</a:t>
            </a:r>
          </a:p>
          <a:p>
            <a:endParaRPr lang="el-GR" sz="4000" dirty="0" smtClean="0"/>
          </a:p>
          <a:p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MORRO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8327"/>
            <a:ext cx="4038600" cy="268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6305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l-GR" dirty="0" smtClean="0"/>
              <a:t> </a:t>
            </a:r>
            <a:r>
              <a:rPr lang="en-US" dirty="0" smtClean="0"/>
              <a:t>MORRO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736"/>
            <a:ext cx="6096000" cy="42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ΓΛΥΚΟΧΥΜΑ ή ΣΕΚΕΡΙΑ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ΕΙΝΑΙ ΠΟΙΚΙΛΙΕΣ [</a:t>
            </a:r>
            <a:r>
              <a:rPr lang="en-US" dirty="0" smtClean="0"/>
              <a:t>Lima , </a:t>
            </a:r>
            <a:r>
              <a:rPr lang="en-US" dirty="0" err="1" smtClean="0"/>
              <a:t>succcari</a:t>
            </a:r>
            <a:r>
              <a:rPr lang="en-US" dirty="0" smtClean="0"/>
              <a:t>]</a:t>
            </a:r>
            <a:endParaRPr lang="el-GR" dirty="0" smtClean="0"/>
          </a:p>
          <a:p>
            <a:r>
              <a:rPr lang="el-GR" dirty="0" smtClean="0"/>
              <a:t>ΔΕΝ ΕΧΟΥΝ ΜΕΓΑΛΗ ΕΜΠΟΡΙΚΗ ΑΞΙΑ</a:t>
            </a:r>
          </a:p>
          <a:p>
            <a:r>
              <a:rPr lang="el-GR" dirty="0" smtClean="0"/>
              <a:t>ΔΕΝ ΠΕΡΙΕΧΟΥΝ ΣΧΕΔΟΝ ΚΑΘΟΛΟΥ Η ΕΧΟΥΝ ΕΛΑΧΙΣΤΑ ΟΞΕΑ</a:t>
            </a:r>
          </a:p>
          <a:p>
            <a:r>
              <a:rPr lang="el-GR" dirty="0" smtClean="0"/>
              <a:t>ΕΙΣΕΡΧΟΝΤΑΙ ΣΤΗ ΠΑΡΑΓΩΓΗ(ΑΡΧΕΣ ΦΘΙΝΟΠΩΡΟΥ) ΧΡΟΝΙΚΑ ΣΧΕΔΟΝ ΤΟ ΙΔΙΟ ΜΕ ΤΑ ΟΜΦΑΛΟΦΟΡΑ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a\Pictures\ΟΙ ΜΑΘΗΤΕΣ ΜΟΥ\11077893_10205988618905228_57543188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86776" cy="497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MORRO  </a:t>
            </a:r>
            <a:r>
              <a:rPr lang="el-GR" dirty="0" smtClean="0"/>
              <a:t>και </a:t>
            </a:r>
            <a:r>
              <a:rPr lang="el-GR" dirty="0" err="1" smtClean="0"/>
              <a:t>Γουρίτσης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147888"/>
            <a:ext cx="5238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KOINA H </a:t>
            </a:r>
            <a:r>
              <a:rPr lang="el-GR" dirty="0" smtClean="0"/>
              <a:t>ΞΑΝΘΙΑ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ΓΙΑΦΦΑ  ή ΣΑΜΟΥΤΙ</a:t>
            </a:r>
          </a:p>
          <a:p>
            <a:r>
              <a:rPr lang="el-GR" dirty="0" smtClean="0"/>
              <a:t>Καλλιεργείται στο Ισραήλ.</a:t>
            </a:r>
          </a:p>
          <a:p>
            <a:r>
              <a:rPr lang="el-GR" dirty="0" smtClean="0"/>
              <a:t>Σάρκα γευστική</a:t>
            </a:r>
          </a:p>
          <a:p>
            <a:r>
              <a:rPr lang="el-GR" dirty="0" smtClean="0"/>
              <a:t>Χοντρός φλοιός</a:t>
            </a:r>
          </a:p>
          <a:p>
            <a:r>
              <a:rPr lang="el-GR" dirty="0" smtClean="0"/>
              <a:t>Λίγα σπέρματα</a:t>
            </a:r>
          </a:p>
          <a:p>
            <a:r>
              <a:rPr lang="el-GR" dirty="0" smtClean="0"/>
              <a:t>Δένδρα ζωηρά εάν είναι εμβολιασμένα στη νεραντζιά</a:t>
            </a:r>
          </a:p>
          <a:p>
            <a:r>
              <a:rPr lang="el-GR" dirty="0" smtClean="0"/>
              <a:t>Και λιγότερο ζωηρά αν είναι εμβολιασμένα στη  γλυκολιμετία </a:t>
            </a:r>
          </a:p>
          <a:p>
            <a:r>
              <a:rPr lang="el-GR" dirty="0" smtClean="0"/>
              <a:t>Εποχή ωρίμανσης, αρχές Φεβρουαρίου)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ΣΑΛΛΟΥΣΤΙΑΝΝΑ</a:t>
            </a:r>
          </a:p>
          <a:p>
            <a:r>
              <a:rPr lang="el-GR" dirty="0" smtClean="0"/>
              <a:t>ΠΑΡΑΓΩΓΙΚΗ</a:t>
            </a:r>
          </a:p>
          <a:p>
            <a:r>
              <a:rPr lang="el-GR" dirty="0" smtClean="0"/>
              <a:t>ΜΕΤΡΙΟΙ ΩΣ ΜΕΓΑΛΟΙ ΚΑΡΠΟΙ</a:t>
            </a:r>
          </a:p>
          <a:p>
            <a:r>
              <a:rPr lang="el-GR" dirty="0" smtClean="0"/>
              <a:t>ΕΜΠΟΡΙΚΑ ΑΣΠΕΡΜΟΙ</a:t>
            </a:r>
          </a:p>
          <a:p>
            <a:r>
              <a:rPr lang="el-GR" dirty="0" smtClean="0"/>
              <a:t>ΣΑΡΚΑ ΜΑΛΑΚΗ ΧΥΜΩΔΗΣ</a:t>
            </a:r>
          </a:p>
          <a:p>
            <a:r>
              <a:rPr lang="el-GR" dirty="0" smtClean="0"/>
              <a:t>ΠΡΩΙΜΗ ΠΟΙΚΙΛΙΑ(αρχές Δεκεμβρίου)</a:t>
            </a:r>
          </a:p>
          <a:p>
            <a:pPr>
              <a:buNone/>
            </a:pPr>
            <a:r>
              <a:rPr lang="el-GR" b="1" dirty="0" smtClean="0"/>
              <a:t>ΧΑΜΛΙΝ</a:t>
            </a:r>
          </a:p>
          <a:p>
            <a:pPr>
              <a:buNone/>
            </a:pPr>
            <a:r>
              <a:rPr lang="el-GR" dirty="0" smtClean="0"/>
              <a:t>ΑΜΕΡΙΚΑΝΙΚΗ ΠΟΙΚΙΛΙΑ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ΝΤΟΠΙΕΣ ΠΟΙΚΙΛΙΕΣ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b="1" dirty="0" smtClean="0"/>
              <a:t>ΚΟΙΝΟ ΑΡΤΑΣ</a:t>
            </a:r>
          </a:p>
          <a:p>
            <a:r>
              <a:rPr lang="el-GR" dirty="0" err="1" smtClean="0"/>
              <a:t>Στρογγυλό,Μποτστάτο,Πλακιέ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Παρενιαυτοφορεί</a:t>
            </a:r>
            <a:r>
              <a:rPr lang="el-GR" dirty="0" smtClean="0"/>
              <a:t> (</a:t>
            </a:r>
            <a:r>
              <a:rPr lang="el-GR" dirty="0" err="1" smtClean="0"/>
              <a:t>πλακιέ,στρογγυλό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Χυμώδεις,μικροί</a:t>
            </a:r>
            <a:r>
              <a:rPr lang="el-GR" dirty="0" smtClean="0"/>
              <a:t> καρποί</a:t>
            </a:r>
          </a:p>
          <a:p>
            <a:r>
              <a:rPr lang="el-GR" dirty="0" err="1" smtClean="0"/>
              <a:t>Χυμοποιούνται</a:t>
            </a:r>
            <a:endParaRPr lang="el-GR" dirty="0" smtClean="0"/>
          </a:p>
          <a:p>
            <a:r>
              <a:rPr lang="el-GR" dirty="0" smtClean="0"/>
              <a:t>Εποχή ωρίμανσης αρχές Φεβρουαρίου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ΣΟΥΛΤΑΝΙ ΦΟΔΕΛΕ</a:t>
            </a:r>
          </a:p>
          <a:p>
            <a:pPr>
              <a:buNone/>
            </a:pPr>
            <a:r>
              <a:rPr lang="el-GR" dirty="0" smtClean="0"/>
              <a:t>Ζωηρή,</a:t>
            </a:r>
          </a:p>
          <a:p>
            <a:pPr>
              <a:buNone/>
            </a:pPr>
            <a:r>
              <a:rPr lang="el-GR" dirty="0" smtClean="0"/>
              <a:t>Παραγωγική</a:t>
            </a:r>
          </a:p>
          <a:p>
            <a:pPr>
              <a:buNone/>
            </a:pPr>
            <a:r>
              <a:rPr lang="el-GR" dirty="0" err="1" smtClean="0"/>
              <a:t>Εναρξη</a:t>
            </a:r>
            <a:r>
              <a:rPr lang="el-GR" dirty="0" smtClean="0"/>
              <a:t> παραγωγής το Δεκέμβριο-Γενάρη</a:t>
            </a:r>
          </a:p>
          <a:p>
            <a:pPr>
              <a:buNone/>
            </a:pPr>
            <a:r>
              <a:rPr lang="el-GR" dirty="0" smtClean="0"/>
              <a:t>Χυμώδεις,</a:t>
            </a:r>
          </a:p>
          <a:p>
            <a:pPr>
              <a:buNone/>
            </a:pPr>
            <a:r>
              <a:rPr lang="el-GR" dirty="0" smtClean="0"/>
              <a:t>Γευστικοί</a:t>
            </a:r>
          </a:p>
          <a:p>
            <a:pPr>
              <a:buNone/>
            </a:pPr>
            <a:r>
              <a:rPr lang="el-GR" dirty="0" smtClean="0"/>
              <a:t>Αρωματικοί</a:t>
            </a:r>
          </a:p>
          <a:p>
            <a:pPr>
              <a:buNone/>
            </a:pPr>
            <a:r>
              <a:rPr lang="el-GR" dirty="0" smtClean="0"/>
              <a:t>Διατήρηση στα δένδρα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ΜΥΡΩΔΑΤΟ ΤΥΜΠΑΚΙΟΥ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sz="4000" dirty="0" smtClean="0"/>
              <a:t>Ζωηρό , παραγωγικό δένδρο</a:t>
            </a:r>
          </a:p>
          <a:p>
            <a:r>
              <a:rPr lang="el-GR" sz="4000" dirty="0" smtClean="0"/>
              <a:t>Τραγανός καρπός</a:t>
            </a:r>
          </a:p>
          <a:p>
            <a:r>
              <a:rPr lang="el-GR" sz="4000" dirty="0" err="1" smtClean="0"/>
              <a:t>Λεπτόφλουδος</a:t>
            </a:r>
            <a:r>
              <a:rPr lang="el-GR" sz="4000" dirty="0" smtClean="0"/>
              <a:t> ,</a:t>
            </a:r>
          </a:p>
          <a:p>
            <a:r>
              <a:rPr lang="el-GR" sz="4000" dirty="0" smtClean="0"/>
              <a:t>Αρωματικός</a:t>
            </a:r>
          </a:p>
          <a:p>
            <a:r>
              <a:rPr lang="el-GR" sz="4000" dirty="0" smtClean="0"/>
              <a:t>Εποχή ωρίμανσης από Μάρτη ως τέλη Μάη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ia\Pictures\TEI\DSC06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dirty="0" smtClean="0"/>
              <a:t>ΟΜΑΔΕΣ ΒΑΛΕΝΤΖΙΑ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l-GR" dirty="0" smtClean="0"/>
              <a:t>ΟΡΘΟΚΛΑΔΟ</a:t>
            </a:r>
          </a:p>
          <a:p>
            <a:r>
              <a:rPr lang="el-GR" dirty="0" smtClean="0"/>
              <a:t>ΠΑΡΑΓΩΓΙΚΟ,(Τάση </a:t>
            </a:r>
            <a:r>
              <a:rPr lang="el-GR" dirty="0" err="1" smtClean="0"/>
              <a:t>παρενιαυτοφορίας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Ωρίμανση (Απρίλη- καλοκαίρι)</a:t>
            </a:r>
          </a:p>
          <a:p>
            <a:r>
              <a:rPr lang="el-GR" dirty="0" smtClean="0"/>
              <a:t>(Μειονέκτημα) </a:t>
            </a:r>
            <a:r>
              <a:rPr lang="el-GR" dirty="0" err="1" smtClean="0"/>
              <a:t>Επαναπρασινισμός</a:t>
            </a:r>
            <a:r>
              <a:rPr lang="el-GR" dirty="0" smtClean="0"/>
              <a:t> του καρπού κατά τους καλοκαιρινούς μήνες</a:t>
            </a:r>
          </a:p>
          <a:p>
            <a:r>
              <a:rPr lang="el-GR" dirty="0" smtClean="0"/>
              <a:t>Μεγάλος καρπός, ωοειδές, ευχάριστη γεύση λίγο υπόξινη</a:t>
            </a:r>
          </a:p>
          <a:p>
            <a:r>
              <a:rPr lang="el-GR" dirty="0" smtClean="0"/>
              <a:t>Το πιο όψιμο πορτοκάλι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VALENCIA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34406"/>
            <a:ext cx="5181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l-GR" dirty="0" smtClean="0"/>
              <a:t>ΓΛΥΚΟΧΥΜΑ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357982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ΟΜΦΑΛΟΦΟΡΑ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Παρουσιάζουν στο σημείο της κορυφής του καρπού ένα </a:t>
            </a:r>
            <a:r>
              <a:rPr lang="el-GR" dirty="0" smtClean="0">
                <a:solidFill>
                  <a:srgbClr val="FF0000"/>
                </a:solidFill>
              </a:rPr>
              <a:t>ομφαλό</a:t>
            </a:r>
            <a:r>
              <a:rPr lang="el-GR" dirty="0" smtClean="0"/>
              <a:t> . Εσωτερικά του ομφαλού υπάρχει </a:t>
            </a:r>
            <a:r>
              <a:rPr lang="el-GR" dirty="0" smtClean="0">
                <a:solidFill>
                  <a:srgbClr val="FF0000"/>
                </a:solidFill>
              </a:rPr>
              <a:t>μια άλλη σειρά καρποφύλλων </a:t>
            </a:r>
            <a:r>
              <a:rPr lang="el-GR" dirty="0" smtClean="0"/>
              <a:t>που σχηματίζουν ένα μικρό καρπό. </a:t>
            </a:r>
          </a:p>
          <a:p>
            <a:r>
              <a:rPr lang="el-GR" dirty="0" smtClean="0"/>
              <a:t>Εμφανίστηκαν στη Βραζιλία και είναι πιθανώς </a:t>
            </a:r>
            <a:r>
              <a:rPr lang="el-GR" dirty="0" smtClean="0">
                <a:solidFill>
                  <a:srgbClr val="FF0000"/>
                </a:solidFill>
              </a:rPr>
              <a:t>από μετάλλαξη </a:t>
            </a:r>
            <a:r>
              <a:rPr lang="el-GR" dirty="0" smtClean="0"/>
              <a:t>της καλλιεργούμενης  πορτοκαλιάς </a:t>
            </a:r>
            <a:r>
              <a:rPr lang="en-US" dirty="0" smtClean="0">
                <a:solidFill>
                  <a:srgbClr val="FF0000"/>
                </a:solidFill>
              </a:rPr>
              <a:t>Bahia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Μεταφέρθηκε στην </a:t>
            </a:r>
            <a:r>
              <a:rPr lang="en-US" dirty="0" smtClean="0"/>
              <a:t>Washington</a:t>
            </a:r>
            <a:r>
              <a:rPr lang="el-GR" dirty="0" smtClean="0"/>
              <a:t> και εκεί αφού μελετήθηκε ονομάστηκε </a:t>
            </a:r>
            <a:r>
              <a:rPr lang="el-GR" dirty="0" smtClean="0">
                <a:solidFill>
                  <a:srgbClr val="FF0000"/>
                </a:solidFill>
              </a:rPr>
              <a:t>το </a:t>
            </a:r>
            <a:r>
              <a:rPr lang="el-GR" dirty="0" err="1" smtClean="0">
                <a:solidFill>
                  <a:srgbClr val="FF0000"/>
                </a:solidFill>
              </a:rPr>
              <a:t>ομφαλοφόρο</a:t>
            </a:r>
            <a:r>
              <a:rPr lang="el-GR" dirty="0" smtClean="0">
                <a:solidFill>
                  <a:srgbClr val="FF0000"/>
                </a:solidFill>
              </a:rPr>
              <a:t> της Ουάσιγκτον </a:t>
            </a:r>
            <a:r>
              <a:rPr lang="en-US" dirty="0" smtClean="0">
                <a:solidFill>
                  <a:srgbClr val="FF0000"/>
                </a:solidFill>
              </a:rPr>
              <a:t>(W.N)</a:t>
            </a:r>
            <a:r>
              <a:rPr lang="el-GR" dirty="0" smtClean="0">
                <a:solidFill>
                  <a:srgbClr val="FF0000"/>
                </a:solidFill>
              </a:rPr>
              <a:t> ή </a:t>
            </a:r>
            <a:r>
              <a:rPr lang="el-GR" dirty="0" err="1" smtClean="0">
                <a:solidFill>
                  <a:srgbClr val="FF0000"/>
                </a:solidFill>
              </a:rPr>
              <a:t>Μέρλιν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Skaggs Bonanza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M</a:t>
            </a:r>
            <a:r>
              <a:rPr lang="el-GR" dirty="0" err="1" smtClean="0"/>
              <a:t>ετάλλαξη</a:t>
            </a:r>
            <a:r>
              <a:rPr lang="el-GR" dirty="0" smtClean="0"/>
              <a:t> της </a:t>
            </a:r>
            <a:r>
              <a:rPr lang="en-US" dirty="0" smtClean="0"/>
              <a:t>W.N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l-GR" dirty="0" smtClean="0"/>
              <a:t>ΠΟΛΥ ΠΡΩΙΜΗ(ΟΚΤΩΒΡΗΣ-ΔΕΚΕΜΒΡΗΣ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2 </a:t>
            </a:r>
            <a:r>
              <a:rPr lang="el-GR" dirty="0" smtClean="0"/>
              <a:t>ΒΔΟΜΑΔΕΣ </a:t>
            </a:r>
            <a:r>
              <a:rPr lang="el-GR" dirty="0" smtClean="0">
                <a:solidFill>
                  <a:srgbClr val="FF0000"/>
                </a:solidFill>
              </a:rPr>
              <a:t> ΝΩΡΙΤΕΡΑ </a:t>
            </a:r>
            <a:r>
              <a:rPr lang="el-GR" dirty="0" smtClean="0"/>
              <a:t>ΑΠΟ ΤΗΝ </a:t>
            </a:r>
            <a:r>
              <a:rPr lang="en-US" dirty="0" smtClean="0"/>
              <a:t>W.N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ΠΑΡΑΓΩΓΙΚΗ ΠΟΙΚΙΛΙΑ(30:1 ΦΥΛΛΑ/ΚΑΡΠΟ)</a:t>
            </a:r>
          </a:p>
          <a:p>
            <a:pPr>
              <a:buNone/>
            </a:pPr>
            <a:r>
              <a:rPr lang="el-GR" dirty="0" smtClean="0"/>
              <a:t>    ΣΕ ΑΝΤΙΘΕΣΗ 60/1 ΑΛΛΩΝ ΠΟΙΚΙΛΙΩΝ</a:t>
            </a:r>
          </a:p>
          <a:p>
            <a:r>
              <a:rPr lang="el-GR" dirty="0" smtClean="0"/>
              <a:t>ΜΕΓΑΛΗ ΠΕΡΙΕΚΤΙΚΟΤΗΤΑ ΣΕ ΧΥΜΟ</a:t>
            </a:r>
          </a:p>
          <a:p>
            <a:r>
              <a:rPr lang="el-GR" dirty="0" smtClean="0"/>
              <a:t>ΛΕΠΤΟ ΦΛΟΙΟ</a:t>
            </a:r>
          </a:p>
          <a:p>
            <a:r>
              <a:rPr lang="el-GR" dirty="0" smtClean="0"/>
              <a:t>ΜΕΓΑΛΟΣ ΚΑΡΠΟΣ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SKAGGS BONANZA</a:t>
            </a:r>
            <a:endParaRPr lang="el-G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27468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357299"/>
            <a:ext cx="357190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/>
              <a:t>NAVELLINA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ΩΡΙΜΑΝΣΗ ΑΠΟ ΜΕΣΑ ΟΚΤΩΒΡΗ</a:t>
            </a:r>
          </a:p>
          <a:p>
            <a:r>
              <a:rPr lang="el-GR" dirty="0" smtClean="0"/>
              <a:t>ΠΡΩΙΜΟΤΗΤΑ</a:t>
            </a:r>
          </a:p>
          <a:p>
            <a:r>
              <a:rPr lang="el-GR" dirty="0" smtClean="0"/>
              <a:t>ΠΡΑΓΩΓΙΚΟΤΗΤΑ</a:t>
            </a:r>
          </a:p>
          <a:p>
            <a:r>
              <a:rPr lang="el-GR" dirty="0" smtClean="0"/>
              <a:t>ΓΕΥΣΗ</a:t>
            </a:r>
          </a:p>
          <a:p>
            <a:r>
              <a:rPr lang="el-GR" dirty="0" smtClean="0"/>
              <a:t>ΕΜΦΑΝΙΣΗ</a:t>
            </a:r>
          </a:p>
          <a:p>
            <a:r>
              <a:rPr lang="el-GR" dirty="0" smtClean="0"/>
              <a:t>ΧΟΝΤΡΟΦΛΟΥΔΑ</a:t>
            </a:r>
          </a:p>
          <a:p>
            <a:r>
              <a:rPr lang="el-GR" dirty="0" smtClean="0"/>
              <a:t>ΑΠΟΠΡΑΣΙΝΙΣΜΟΣ</a:t>
            </a:r>
          </a:p>
          <a:p>
            <a:r>
              <a:rPr lang="el-GR" dirty="0" smtClean="0"/>
              <a:t>ΑΝΘΕΚΤΙΚΗ ΣΤΟΥΣ ΑΝΕΜΟΥΣ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ΤΟ 55% ΤΩΝ ΝΕΩΝ ΕΓΚΑΤΑΣΤΑΣΕΩΝ  ΜΑΖΙ ΜΕ ΤΗ </a:t>
            </a:r>
            <a:r>
              <a:rPr lang="en-US" dirty="0" smtClean="0"/>
              <a:t>NEW HALL </a:t>
            </a:r>
            <a:r>
              <a:rPr lang="el-GR" dirty="0" smtClean="0"/>
              <a:t>ΤΩΝ ΝΕΩΝ ΦΥΤΕΥΣΕΩΝ.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NAVELLINA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834356"/>
            <a:ext cx="5143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531</Words>
  <PresentationFormat>Προβολή στην οθόνη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ΠΟΙΚΙΛΙΕΣ ΠΟΡΤΟΚΑΛΙΑΣ </vt:lpstr>
      <vt:lpstr>ΟΜΑΔΕΣ</vt:lpstr>
      <vt:lpstr>ΓΛΥΚΟΧΥΜΑ ή ΣΕΚΕΡΙΑ</vt:lpstr>
      <vt:lpstr>ΓΛΥΚΟΧΥΜΑ</vt:lpstr>
      <vt:lpstr>ΟΜΦΑΛΟΦΟΡΑ</vt:lpstr>
      <vt:lpstr>Skaggs Bonanza Mετάλλαξη της W.N</vt:lpstr>
      <vt:lpstr>SKAGGS BONANZA</vt:lpstr>
      <vt:lpstr>NAVELLINA</vt:lpstr>
      <vt:lpstr>NAVELLINA</vt:lpstr>
      <vt:lpstr>NEW HALL</vt:lpstr>
      <vt:lpstr>NEW HALL</vt:lpstr>
      <vt:lpstr>ΝΑVELATE</vt:lpstr>
      <vt:lpstr>Navelate</vt:lpstr>
      <vt:lpstr>Navelate</vt:lpstr>
      <vt:lpstr>ΜΕΡΛΙΝ</vt:lpstr>
      <vt:lpstr>ΜΕΡΛΙΝ</vt:lpstr>
      <vt:lpstr>ΜΕΡΛΙΝ </vt:lpstr>
      <vt:lpstr>Διαφάνεια 18</vt:lpstr>
      <vt:lpstr>Διαφάνεια 19</vt:lpstr>
      <vt:lpstr>Gillette W.N </vt:lpstr>
      <vt:lpstr>Fisser W.N</vt:lpstr>
      <vt:lpstr>ΑΙΜΑΤΟΣΑΡΚΑ </vt:lpstr>
      <vt:lpstr>Σαγκουίνι Αιγαίου</vt:lpstr>
      <vt:lpstr>Tarocco</vt:lpstr>
      <vt:lpstr>ΤAROCCO</vt:lpstr>
      <vt:lpstr>Διαφάνεια 26</vt:lpstr>
      <vt:lpstr>Morro</vt:lpstr>
      <vt:lpstr>MORRO</vt:lpstr>
      <vt:lpstr> MORRO</vt:lpstr>
      <vt:lpstr>Διαφάνεια 30</vt:lpstr>
      <vt:lpstr>MORRO  και Γουρίτσης</vt:lpstr>
      <vt:lpstr>KOINA H ΞΑΝΘΙΑ</vt:lpstr>
      <vt:lpstr>ΝΤΟΠΙΕΣ ΠΟΙΚΙΛΙΕΣ </vt:lpstr>
      <vt:lpstr>ΜΥΡΩΔΑΤΟ ΤΥΜΠΑΚΙΟΥ</vt:lpstr>
      <vt:lpstr>Διαφάνεια 35</vt:lpstr>
      <vt:lpstr>ΟΜΑΔΕΣ ΒΑΛΕΝΤΖΙΑ</vt:lpstr>
      <vt:lpstr>VALENCIA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ΠΟΡΤΑΚΑΛΟΕΙΔΗ</dc:title>
  <dc:creator>antonia</dc:creator>
  <cp:lastModifiedBy>antonia</cp:lastModifiedBy>
  <cp:revision>71</cp:revision>
  <dcterms:created xsi:type="dcterms:W3CDTF">2012-03-28T16:26:33Z</dcterms:created>
  <dcterms:modified xsi:type="dcterms:W3CDTF">2017-03-16T09:58:52Z</dcterms:modified>
</cp:coreProperties>
</file>