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81" r:id="rId5"/>
    <p:sldId id="258" r:id="rId6"/>
    <p:sldId id="259" r:id="rId7"/>
    <p:sldId id="260" r:id="rId8"/>
    <p:sldId id="261" r:id="rId9"/>
    <p:sldId id="263" r:id="rId10"/>
    <p:sldId id="267" r:id="rId11"/>
    <p:sldId id="264" r:id="rId12"/>
    <p:sldId id="321" r:id="rId13"/>
    <p:sldId id="282" r:id="rId14"/>
    <p:sldId id="283" r:id="rId15"/>
    <p:sldId id="285" r:id="rId16"/>
    <p:sldId id="286" r:id="rId17"/>
    <p:sldId id="284" r:id="rId18"/>
    <p:sldId id="265" r:id="rId19"/>
    <p:sldId id="266" r:id="rId20"/>
    <p:sldId id="291" r:id="rId21"/>
    <p:sldId id="290" r:id="rId22"/>
    <p:sldId id="294" r:id="rId23"/>
    <p:sldId id="292" r:id="rId24"/>
    <p:sldId id="293" r:id="rId25"/>
    <p:sldId id="295" r:id="rId26"/>
    <p:sldId id="296" r:id="rId27"/>
    <p:sldId id="300" r:id="rId28"/>
    <p:sldId id="299" r:id="rId29"/>
    <p:sldId id="298" r:id="rId30"/>
    <p:sldId id="297" r:id="rId31"/>
    <p:sldId id="288" r:id="rId32"/>
    <p:sldId id="307" r:id="rId33"/>
    <p:sldId id="313" r:id="rId34"/>
    <p:sldId id="319" r:id="rId35"/>
    <p:sldId id="320" r:id="rId36"/>
    <p:sldId id="302" r:id="rId37"/>
    <p:sldId id="306" r:id="rId38"/>
    <p:sldId id="280" r:id="rId39"/>
    <p:sldId id="303" r:id="rId40"/>
    <p:sldId id="308" r:id="rId41"/>
    <p:sldId id="314" r:id="rId42"/>
    <p:sldId id="309" r:id="rId43"/>
    <p:sldId id="311" r:id="rId44"/>
    <p:sldId id="312" r:id="rId45"/>
    <p:sldId id="289" r:id="rId46"/>
    <p:sldId id="310" r:id="rId47"/>
    <p:sldId id="305" r:id="rId48"/>
    <p:sldId id="304" r:id="rId49"/>
    <p:sldId id="315" r:id="rId50"/>
    <p:sldId id="317" r:id="rId51"/>
    <p:sldId id="316" r:id="rId52"/>
    <p:sldId id="268" r:id="rId53"/>
    <p:sldId id="269" r:id="rId54"/>
    <p:sldId id="270" r:id="rId55"/>
    <p:sldId id="271" r:id="rId56"/>
    <p:sldId id="279" r:id="rId57"/>
    <p:sldId id="272" r:id="rId58"/>
    <p:sldId id="273" r:id="rId59"/>
    <p:sldId id="274" r:id="rId60"/>
    <p:sldId id="276" r:id="rId61"/>
    <p:sldId id="278" r:id="rId62"/>
    <p:sldId id="275" r:id="rId63"/>
    <p:sldId id="277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Πολλαπλασιασμός</a:t>
            </a:r>
            <a:br>
              <a:rPr lang="el-GR" dirty="0" smtClean="0"/>
            </a:br>
            <a:r>
              <a:rPr lang="el-GR" dirty="0" smtClean="0"/>
              <a:t>Εσπεριδοειδών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51560" indent="-914400"/>
            <a:r>
              <a:rPr lang="el-GR" sz="4800" dirty="0" smtClean="0"/>
              <a:t>Με </a:t>
            </a:r>
            <a:r>
              <a:rPr lang="el-GR" sz="4800" dirty="0" smtClean="0">
                <a:solidFill>
                  <a:srgbClr val="FF0000"/>
                </a:solidFill>
              </a:rPr>
              <a:t>μοσχεύματα</a:t>
            </a:r>
          </a:p>
          <a:p>
            <a:pPr marL="1051560" indent="-914400">
              <a:buNone/>
            </a:pPr>
            <a:r>
              <a:rPr lang="el-GR" sz="4800" dirty="0" smtClean="0">
                <a:solidFill>
                  <a:srgbClr val="00B050"/>
                </a:solidFill>
              </a:rPr>
              <a:t>[Αγενής </a:t>
            </a:r>
            <a:r>
              <a:rPr lang="el-GR" sz="4800" dirty="0" err="1" smtClean="0">
                <a:solidFill>
                  <a:srgbClr val="00B050"/>
                </a:solidFill>
              </a:rPr>
              <a:t>πολ</a:t>
            </a:r>
            <a:r>
              <a:rPr lang="el-GR" sz="4800" dirty="0" smtClean="0">
                <a:solidFill>
                  <a:srgbClr val="00B050"/>
                </a:solidFill>
              </a:rPr>
              <a:t>/</a:t>
            </a:r>
            <a:r>
              <a:rPr lang="el-GR" sz="4800" dirty="0" err="1" smtClean="0">
                <a:solidFill>
                  <a:srgbClr val="00B050"/>
                </a:solidFill>
              </a:rPr>
              <a:t>σμός</a:t>
            </a:r>
            <a:r>
              <a:rPr lang="el-GR" sz="4800" dirty="0" smtClean="0">
                <a:solidFill>
                  <a:srgbClr val="00B050"/>
                </a:solidFill>
              </a:rPr>
              <a:t>]</a:t>
            </a:r>
            <a:endParaRPr lang="el-GR" sz="4800" dirty="0" smtClean="0"/>
          </a:p>
          <a:p>
            <a:r>
              <a:rPr lang="el-GR" sz="4800" dirty="0" smtClean="0"/>
              <a:t> Με </a:t>
            </a:r>
            <a:r>
              <a:rPr lang="el-GR" sz="4800" dirty="0" smtClean="0">
                <a:solidFill>
                  <a:srgbClr val="FF0000"/>
                </a:solidFill>
              </a:rPr>
              <a:t>σπόρο</a:t>
            </a:r>
          </a:p>
          <a:p>
            <a:pPr>
              <a:buNone/>
            </a:pPr>
            <a:r>
              <a:rPr lang="el-GR" sz="4800" dirty="0" smtClean="0">
                <a:solidFill>
                  <a:srgbClr val="FFFF00"/>
                </a:solidFill>
              </a:rPr>
              <a:t>[Εγγενής </a:t>
            </a:r>
            <a:r>
              <a:rPr lang="el-GR" sz="4800" dirty="0" err="1" smtClean="0">
                <a:solidFill>
                  <a:srgbClr val="FFFF00"/>
                </a:solidFill>
              </a:rPr>
              <a:t>πολ</a:t>
            </a:r>
            <a:r>
              <a:rPr lang="el-GR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err="1" smtClean="0">
                <a:solidFill>
                  <a:srgbClr val="FFFF00"/>
                </a:solidFill>
              </a:rPr>
              <a:t>σμος</a:t>
            </a:r>
            <a:r>
              <a:rPr lang="el-GR" sz="4800" dirty="0" smtClean="0">
                <a:solidFill>
                  <a:srgbClr val="FFFF00"/>
                </a:solidFill>
              </a:rPr>
              <a:t>]</a:t>
            </a:r>
          </a:p>
          <a:p>
            <a:r>
              <a:rPr lang="el-GR" sz="4800" dirty="0" smtClean="0"/>
              <a:t> Με καταβολάδα </a:t>
            </a:r>
          </a:p>
          <a:p>
            <a:r>
              <a:rPr lang="el-GR" sz="4800" dirty="0" smtClean="0"/>
              <a:t>Με </a:t>
            </a:r>
            <a:r>
              <a:rPr lang="el-GR" sz="4800" dirty="0" smtClean="0">
                <a:solidFill>
                  <a:srgbClr val="FF0000"/>
                </a:solidFill>
              </a:rPr>
              <a:t>εμβολιασμό</a:t>
            </a:r>
            <a:endParaRPr lang="el-G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ΥΠΟΚΕΙΜΕΝΑ ΕΣΠΕΡΙΔΟΕΙΔΩΝ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ΝΕΡΑΤΖΙΑ</a:t>
            </a:r>
          </a:p>
          <a:p>
            <a:r>
              <a:rPr lang="el-GR" dirty="0" smtClean="0"/>
              <a:t>ΠΟΡΤΟΚΑΛΙΑ</a:t>
            </a:r>
          </a:p>
          <a:p>
            <a:r>
              <a:rPr lang="el-GR" dirty="0" smtClean="0"/>
              <a:t>ΤΡΙΦΥΛΛΗ ΠΟΡΤΟΚΑΛΙΑ</a:t>
            </a:r>
          </a:p>
          <a:p>
            <a:r>
              <a:rPr lang="el-GR" dirty="0" smtClean="0"/>
              <a:t>ΣΙΤΡΑΝΖΕΣ</a:t>
            </a:r>
          </a:p>
          <a:p>
            <a:r>
              <a:rPr lang="el-GR" dirty="0" smtClean="0"/>
              <a:t>ΣΙΤΡΟΥΜΕΛΛΟ</a:t>
            </a:r>
          </a:p>
          <a:p>
            <a:r>
              <a:rPr lang="el-GR" dirty="0" smtClean="0"/>
              <a:t>ΒΟΛΚΑΜΕΡΙΑΝΑ</a:t>
            </a:r>
          </a:p>
          <a:p>
            <a:r>
              <a:rPr lang="el-GR" dirty="0" smtClean="0"/>
              <a:t>ΓΛΥΚΟΛΙΜΕΤΙΑ</a:t>
            </a:r>
          </a:p>
          <a:p>
            <a:r>
              <a:rPr lang="en-US" dirty="0" smtClean="0"/>
              <a:t>TAGELLO ORLANDO</a:t>
            </a:r>
          </a:p>
          <a:p>
            <a:r>
              <a:rPr lang="el-GR" dirty="0" smtClean="0"/>
              <a:t>ΜΑΝΤΑΡΙΝΙΑ ΚΛΕΟΠΑΤΡΑ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ΣΠΟΡΕΙΟ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ΑΦΑΙΡΕΣΗ ΣΠΟΡΩΝ ΑΠΌ ΤΟ ΚΑΡΠΟ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ΞΕΠΛΥΜΑ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ΣΤΕΓΝΩΜΑ ΣΕ ΣΚΙΑ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ΣΠΟΡΑ ΣΕ ΣΠΟΡΕΙΟ(που μπορεί να είναι και το ίδιο το έδαφος)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ΣΕ ΓΡΑΜΜΕΣ </a:t>
            </a:r>
            <a:r>
              <a:rPr lang="el-GR" dirty="0" smtClean="0"/>
              <a:t>10εκ μεταξύ των γραμμών και 2-3εκ μεταξύ των σπόρων, σε θερμοκρασία άριστη 25-32 βαθμούς κελσίου )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Ξέπλυμα των σπόρων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229" y="1600200"/>
            <a:ext cx="784754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ΣΠΟΡΕΙΟ ΕΣΠΕΡΙΔΟΕΙΔΩΝ</a:t>
            </a:r>
            <a:endParaRPr lang="el-GR" dirty="0"/>
          </a:p>
        </p:txBody>
      </p:sp>
      <p:pic>
        <p:nvPicPr>
          <p:cNvPr id="2050" name="Picture 2" descr="C:\Users\antonia\Pictures\Pepiniere-Sapiama-5-630x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0656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ΦΥΤΡΩΜΑ ΤΩΝ ΣΠΟΡΩΝ</a:t>
            </a:r>
            <a:endParaRPr lang="el-GR" dirty="0"/>
          </a:p>
        </p:txBody>
      </p:sp>
      <p:pic>
        <p:nvPicPr>
          <p:cNvPr id="3074" name="Picture 2" descr="C:\Users\antonia\Pictures\Pepiniere-Sapiama-16-630x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0656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onia\Pictures\Pepiniere-Sapiama-33-630x47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tonia\Pictures\Pepiniere-Sapiama-311-630x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81100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ΠΡΩΤΑ ΣΤΑΔΙΑ ΑΝΑΠΤΥΞΗΣ</a:t>
            </a:r>
            <a:endParaRPr lang="el-GR" dirty="0"/>
          </a:p>
        </p:txBody>
      </p:sp>
      <p:pic>
        <p:nvPicPr>
          <p:cNvPr id="4098" name="Picture 2" descr="C:\Users\antonia\Pictures\Pepiniere-Sapiama-20-630x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0656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ΠΡΟΔΙΑΓΡΑΦΕΣ ΣΠΟΡΕΙΟΥ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ΗΠΙΝΕΜΟ ΣΗΜΕΙΟ ΓΙΑ ΤΗΝ ΕΓΚΑΤΑΣΤΑΣΗ ΣΠΟΡΕΙΟΥ</a:t>
            </a:r>
          </a:p>
          <a:p>
            <a:r>
              <a:rPr lang="el-GR" dirty="0" smtClean="0"/>
              <a:t>ΕΛΑΦΡΥ ΕΔΑΦΟΣ</a:t>
            </a:r>
          </a:p>
          <a:p>
            <a:r>
              <a:rPr lang="el-GR" dirty="0" smtClean="0"/>
              <a:t>ΚΑΛΗ ΓΟΝΙΜΟΤΗΤΑ ΕΔΑΦΟΥΣ</a:t>
            </a:r>
          </a:p>
          <a:p>
            <a:r>
              <a:rPr lang="el-GR" dirty="0" smtClean="0"/>
              <a:t>ΑΠΟΛΥΜΑΝΣΗ ΕΔΑΦΟΥΣ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ΕΡΓΑΣΙΕΣ ΣΤΟ ΦΥΤΩΡΙΟ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ΣΥΧΝΕΣ ΑΡΔΕΥΣΕΙΣ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ΛΙΠΑΝΣΕΙΣ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ΒΟΤΑΝΙΣΜΑΤΑ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ΦΥΤΟΠΡΟΣΤΑΣΙΑ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ΜΕΤΑΦΥΤΕΥΣΗ ΜΕΤΑ ΤΟ ΥΨΟΣ ΤΩΝ 10 εκ.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ΦΥΤΩΡΙΟ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ΣΥΝΕΧΗ ΠΡΟΣΤΑΣΙΑ ΦΥΤΑΡΙΩΝ ΑΠΟ ΤΟΥΣ  ΨΥΧΡΟΥΣ ΑΝΕΜΟΥΣ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ΑΡΔΕΥΣΕΙΣ,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ΛΙΠΑΝΣΕΙΣ,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ΦΥΤΟΠΡΟΣΤΑΣΙΑ</a:t>
            </a:r>
            <a:r>
              <a:rPr lang="el-GR" dirty="0" smtClean="0"/>
              <a:t>,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ΑΦΑΙΡΕΣΗ ΖΙΖΑΝΙΩΝ</a:t>
            </a:r>
          </a:p>
          <a:p>
            <a:r>
              <a:rPr lang="el-GR" b="1" u="sng" dirty="0" smtClean="0">
                <a:solidFill>
                  <a:srgbClr val="C00000"/>
                </a:solidFill>
              </a:rPr>
              <a:t>ΜΟΝΟΒΕΡΓΙΣΜΑ </a:t>
            </a:r>
          </a:p>
          <a:p>
            <a:r>
              <a:rPr lang="el-GR" b="1" u="sng" dirty="0" smtClean="0">
                <a:solidFill>
                  <a:srgbClr val="C00000"/>
                </a:solidFill>
              </a:rPr>
              <a:t>ΟΜΑΔΟΠΟΙΗΣΗ ΒΑΣΗ ΤΟΥ ΥΨΟΥΣ ΤΩΝ ΔΕΝΔΡΙΛΛΙΩΝ</a:t>
            </a:r>
          </a:p>
          <a:p>
            <a:pPr>
              <a:buNone/>
            </a:pPr>
            <a:r>
              <a:rPr lang="el-GR" b="1" dirty="0" smtClean="0"/>
              <a:t>ΜΕΤΑΦΥΤΕΥΣΗ ΣΕ ΣΑΚΚΟΥΛΕΣ </a:t>
            </a:r>
            <a:r>
              <a:rPr lang="el-GR" dirty="0" smtClean="0">
                <a:solidFill>
                  <a:srgbClr val="FF0000"/>
                </a:solidFill>
              </a:rPr>
              <a:t>διότι:</a:t>
            </a:r>
          </a:p>
          <a:p>
            <a:r>
              <a:rPr lang="el-GR" dirty="0" smtClean="0"/>
              <a:t>Τοποθετούνται πολλά φυτά ανά 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l-GR" baseline="30000" dirty="0" smtClean="0"/>
          </a:p>
          <a:p>
            <a:r>
              <a:rPr lang="el-GR" dirty="0" smtClean="0"/>
              <a:t>Ελέγχονται τα ζιζάνια</a:t>
            </a:r>
          </a:p>
          <a:p>
            <a:r>
              <a:rPr lang="el-GR" dirty="0" smtClean="0"/>
              <a:t>Μεταφέρονται  ευκολότερα</a:t>
            </a:r>
          </a:p>
          <a:p>
            <a:r>
              <a:rPr lang="el-GR" dirty="0" smtClean="0"/>
              <a:t>Φυτεύονται οποιαδήποτε εποχή</a:t>
            </a:r>
          </a:p>
          <a:p>
            <a:r>
              <a:rPr lang="el-GR" dirty="0" smtClean="0"/>
              <a:t>Στοιχίζει λιγότερο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Μοσχεύματα αγενούς </a:t>
            </a:r>
            <a:r>
              <a:rPr lang="el-GR" dirty="0" err="1" smtClean="0"/>
              <a:t>πολ</a:t>
            </a:r>
            <a:r>
              <a:rPr lang="el-GR" dirty="0" smtClean="0"/>
              <a:t>/</a:t>
            </a:r>
            <a:r>
              <a:rPr lang="el-GR" dirty="0" err="1" smtClean="0"/>
              <a:t>σμού</a:t>
            </a:r>
            <a:endParaRPr lang="el-GR" dirty="0"/>
          </a:p>
        </p:txBody>
      </p:sp>
      <p:pic>
        <p:nvPicPr>
          <p:cNvPr id="9218" name="Picture 2" descr="C:\Users\antonia\Pictures\failed-cutting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5568950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ΑΝΑΠΤΥΞΗ ΔΕΝΔΡΥΛΛΙΩΝ</a:t>
            </a:r>
            <a:endParaRPr lang="el-GR" dirty="0"/>
          </a:p>
        </p:txBody>
      </p:sp>
      <p:pic>
        <p:nvPicPr>
          <p:cNvPr id="12290" name="Picture 2" descr="C:\Users\antonia\Pictures\Citrus Seedling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ΜΕΤΑΦΥΤΕΥΣΗ ΣΕ ΣΑΚΚΟΥΛΕΣ</a:t>
            </a:r>
            <a:endParaRPr lang="el-GR" dirty="0"/>
          </a:p>
        </p:txBody>
      </p:sp>
      <p:pic>
        <p:nvPicPr>
          <p:cNvPr id="11266" name="Picture 2" descr="C:\Users\antonia\Pictures\Pepiniere-Sapiama-38-630x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0656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ΑΝΑΠΤΥΞΗ ΥΠΟΚΕΙΜΕΝΩΝ</a:t>
            </a:r>
            <a:endParaRPr lang="el-GR" dirty="0"/>
          </a:p>
        </p:txBody>
      </p:sp>
      <p:pic>
        <p:nvPicPr>
          <p:cNvPr id="15362" name="Picture 2" descr="C:\Users\antonia\Pictures\Pepiniere-Sapiama-40-630x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06562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ntonia\Pictures\DPP_0082-630x4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00075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tonia\Pictures\Pepiniere-Sapiama-21-630x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81100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tonia\Pictures\Pepiniere-Sapiama-62-630x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38275"/>
            <a:ext cx="60007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tonia\Pictures\Pepiniere-Sapiama-63-630x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57325"/>
            <a:ext cx="60007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tonia\Pictures\varie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7" y="1004887"/>
            <a:ext cx="6905625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tonia\Pictures\srep286-g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7"/>
            <a:ext cx="600079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tonia\Pictures\single pot-1web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86840"/>
            <a:ext cx="6096000" cy="408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ΑΓΕΝΗΣ ΠΟΛΛΑΠΛΑΣΙΑΣΜΟΣ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600" dirty="0" smtClean="0">
                <a:solidFill>
                  <a:srgbClr val="92D050"/>
                </a:solidFill>
              </a:rPr>
              <a:t>Η Μέθοδος δεν έχει ιδιαίτερη πρακτική εφαρμογή  λόγω μεγάλου αριθμού αποτυχημένων </a:t>
            </a:r>
            <a:r>
              <a:rPr lang="el-GR" sz="3600" dirty="0" err="1" smtClean="0">
                <a:solidFill>
                  <a:srgbClr val="92D050"/>
                </a:solidFill>
              </a:rPr>
              <a:t>φυταρίων</a:t>
            </a:r>
            <a:r>
              <a:rPr lang="el-GR" sz="3600" dirty="0" smtClean="0">
                <a:solidFill>
                  <a:srgbClr val="92D050"/>
                </a:solidFill>
              </a:rPr>
              <a:t> (ξήρανση, προσβολή ασθενειών)</a:t>
            </a:r>
          </a:p>
          <a:p>
            <a:pPr>
              <a:buNone/>
            </a:pPr>
            <a:r>
              <a:rPr lang="el-GR" sz="3600" dirty="0" smtClean="0">
                <a:solidFill>
                  <a:srgbClr val="92D050"/>
                </a:solidFill>
              </a:rPr>
              <a:t>  Είχε καλά αποτελέσματα σε </a:t>
            </a:r>
            <a:r>
              <a:rPr lang="el-GR" sz="3600" dirty="0" err="1" smtClean="0">
                <a:solidFill>
                  <a:srgbClr val="92D050"/>
                </a:solidFill>
              </a:rPr>
              <a:t>μονοεμβρυονικά</a:t>
            </a:r>
            <a:r>
              <a:rPr lang="el-GR" sz="3600" dirty="0" smtClean="0">
                <a:solidFill>
                  <a:srgbClr val="92D050"/>
                </a:solidFill>
              </a:rPr>
              <a:t> </a:t>
            </a:r>
            <a:r>
              <a:rPr lang="el-GR" sz="3600" dirty="0" err="1" smtClean="0">
                <a:solidFill>
                  <a:srgbClr val="92D050"/>
                </a:solidFill>
              </a:rPr>
              <a:t>είδη.αλλά</a:t>
            </a:r>
            <a:r>
              <a:rPr lang="el-GR" sz="3600" dirty="0" smtClean="0">
                <a:solidFill>
                  <a:srgbClr val="92D050"/>
                </a:solidFill>
              </a:rPr>
              <a:t>  έχει υψηλό κόστος</a:t>
            </a:r>
            <a:r>
              <a:rPr lang="el-GR" sz="3600" dirty="0" smtClean="0">
                <a:solidFill>
                  <a:srgbClr val="92D050"/>
                </a:solidFill>
              </a:rPr>
              <a:t>.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l-GR" sz="3600" dirty="0" err="1" smtClean="0">
                <a:solidFill>
                  <a:srgbClr val="92D050"/>
                </a:solidFill>
              </a:rPr>
              <a:t>π.χ</a:t>
            </a:r>
            <a:r>
              <a:rPr lang="el-GR" sz="3600" dirty="0" smtClean="0">
                <a:solidFill>
                  <a:srgbClr val="92D050"/>
                </a:solidFill>
              </a:rPr>
              <a:t> </a:t>
            </a:r>
            <a:r>
              <a:rPr lang="el-GR" sz="3600" dirty="0" smtClean="0">
                <a:solidFill>
                  <a:srgbClr val="92D050"/>
                </a:solidFill>
              </a:rPr>
              <a:t>Λεμονιά </a:t>
            </a:r>
            <a:r>
              <a:rPr lang="en-US" sz="3600" dirty="0" smtClean="0">
                <a:solidFill>
                  <a:srgbClr val="92D050"/>
                </a:solidFill>
              </a:rPr>
              <a:t>E</a:t>
            </a:r>
            <a:r>
              <a:rPr lang="en-US" sz="3600" dirty="0" smtClean="0">
                <a:solidFill>
                  <a:srgbClr val="92D050"/>
                </a:solidFill>
              </a:rPr>
              <a:t>ureka, </a:t>
            </a:r>
            <a:r>
              <a:rPr lang="en-US" sz="3600" dirty="0" err="1" smtClean="0">
                <a:solidFill>
                  <a:srgbClr val="92D050"/>
                </a:solidFill>
              </a:rPr>
              <a:t>Libson</a:t>
            </a:r>
            <a:endParaRPr lang="el-GR" sz="36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l-GR" sz="3600" dirty="0" smtClean="0"/>
          </a:p>
          <a:p>
            <a:pPr>
              <a:buNone/>
            </a:pPr>
            <a:endParaRPr lang="el-GR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tonia\Pictures\propcitru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ΠΟΛΛΑΠΛΑΣΙΑΣΜΟΣ ΜΕ ΕΜΒΟΛΙΑΣΜΟ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ΕΜΒΟΛΙΟ</a:t>
            </a:r>
            <a:r>
              <a:rPr lang="el-GR" dirty="0" smtClean="0"/>
              <a:t>: Περιλαμβάνει τμήμα του  κορμού από την ποικιλία της επιλογής μας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ΥΠΟΚΕΙΜΕΝΟ</a:t>
            </a:r>
            <a:r>
              <a:rPr lang="el-GR" dirty="0" smtClean="0"/>
              <a:t>: Περιλαμβάνει το ριζικό τμήμα του δένδρου και ένα τμήμα του κορμού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ΥΠΟΚΕΙΜΕΝΟ</a:t>
            </a:r>
            <a:r>
              <a:rPr lang="el-GR" dirty="0" smtClean="0"/>
              <a:t> + </a:t>
            </a:r>
            <a:r>
              <a:rPr lang="el-GR" dirty="0" smtClean="0">
                <a:solidFill>
                  <a:srgbClr val="FF0000"/>
                </a:solidFill>
              </a:rPr>
              <a:t>ΕΜΒΟΛΙΟ</a:t>
            </a:r>
            <a:r>
              <a:rPr lang="el-GR" dirty="0" smtClean="0"/>
              <a:t> έχουν προκύψει από σπόρο [εγγενή </a:t>
            </a:r>
            <a:r>
              <a:rPr lang="el-GR" dirty="0" err="1" smtClean="0"/>
              <a:t>πολ</a:t>
            </a:r>
            <a:r>
              <a:rPr lang="el-GR" dirty="0" smtClean="0"/>
              <a:t>/</a:t>
            </a:r>
            <a:r>
              <a:rPr lang="el-GR" dirty="0" err="1" smtClean="0"/>
              <a:t>σμό</a:t>
            </a:r>
            <a:r>
              <a:rPr lang="el-GR" dirty="0" smtClean="0"/>
              <a:t>]</a:t>
            </a:r>
          </a:p>
          <a:p>
            <a:r>
              <a:rPr lang="el-GR" dirty="0" smtClean="0"/>
              <a:t>Κυριότερος εμβολιασμός  ο ενοφθαλμισμός με όρθιο {</a:t>
            </a:r>
            <a:r>
              <a:rPr lang="el-GR" dirty="0" smtClean="0">
                <a:solidFill>
                  <a:srgbClr val="92D050"/>
                </a:solidFill>
              </a:rPr>
              <a:t>Τ</a:t>
            </a:r>
            <a:r>
              <a:rPr lang="el-GR" dirty="0" smtClean="0"/>
              <a:t>}</a:t>
            </a:r>
          </a:p>
          <a:p>
            <a:r>
              <a:rPr lang="el-GR" dirty="0" smtClean="0"/>
              <a:t>Εγκεντρισμός: ΜΟΝΟ σε μεγάλης ηλικίας δένδρα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tonia\Pictures\934826_661480497202829_1067015865_n_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09725"/>
            <a:ext cx="6477000" cy="363855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ΟΦΘΑΛΜΟΣ ΑΠΟ ΕΜΒΟΛΙΟΦΟΡΟ ΒΛΑΣΤΟ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ΑΣΠΙΔΙΟ ΜΕ ΤΟΝ ΟΦΘΑΛΜΟ</a:t>
            </a:r>
            <a:endParaRPr lang="el-GR" dirty="0"/>
          </a:p>
        </p:txBody>
      </p:sp>
      <p:pic>
        <p:nvPicPr>
          <p:cNvPr id="35842" name="Picture 2" descr="C:\Users\antonia\Pictures\379_661481047202774_299610517_n_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09725"/>
            <a:ext cx="64770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a\Pictures\TEI\καρποί\IMG_1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347998" cy="5821287"/>
          </a:xfrm>
          <a:prstGeom prst="rect">
            <a:avLst/>
          </a:prstGeom>
          <a:noFill/>
        </p:spPr>
      </p:pic>
      <p:pic>
        <p:nvPicPr>
          <p:cNvPr id="1027" name="Picture 3" descr="C:\Users\antonia\Pictures\TEI\καρποί\IMG_1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161907" cy="5857916"/>
          </a:xfrm>
          <a:prstGeom prst="rect">
            <a:avLst/>
          </a:prstGeom>
          <a:noFill/>
        </p:spPr>
      </p:pic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l-GR" dirty="0" smtClean="0"/>
              <a:t>Χαραγή υποκειμένου με όρθιο Τ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l-GR" dirty="0" smtClean="0"/>
              <a:t>Άνοιγμα του φλοιού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ia\Pictures\TEI\καρποί\IMG_1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14" y="642918"/>
            <a:ext cx="4376680" cy="5859688"/>
          </a:xfrm>
          <a:prstGeom prst="rect">
            <a:avLst/>
          </a:prstGeom>
          <a:noFill/>
        </p:spPr>
      </p:pic>
      <p:pic>
        <p:nvPicPr>
          <p:cNvPr id="2051" name="Picture 3" descr="C:\Users\antonia\Pictures\TEI\καρποί\IMG_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724" y="785794"/>
            <a:ext cx="4321981" cy="5786454"/>
          </a:xfrm>
          <a:prstGeom prst="rect">
            <a:avLst/>
          </a:prstGeom>
          <a:noFill/>
        </p:spPr>
      </p:pic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l-GR" dirty="0" err="1" smtClean="0"/>
              <a:t>Συρταρώνετε</a:t>
            </a:r>
            <a:r>
              <a:rPr lang="el-GR" dirty="0" smtClean="0"/>
              <a:t> το εμβόλιο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Καλή επαφή φλοιών εμβολίου - υποκειμένου</a:t>
            </a:r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tonia\Pictures\DPP_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5719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tonia\Pictures\Pepiniere-Sapiama-24-630x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papoutsakis.gr/photos/nursery/large/IMG_3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71480"/>
            <a:ext cx="3552825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tonia\Pictures\nursery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ΕΓΓΕΝΗΣ ΠΟΛ/ΣΜΟΣ</a:t>
            </a:r>
            <a:endParaRPr lang="el-GR" dirty="0"/>
          </a:p>
        </p:txBody>
      </p:sp>
      <p:pic>
        <p:nvPicPr>
          <p:cNvPr id="1026" name="Picture 2" descr="C:\Users\antonia\Pictures\SweetOran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158574"/>
            <a:ext cx="5072098" cy="3546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ntonia\Pictures\P423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ΕΝΟΦΘΑΛΜΙΣΜΟΣ ΣΕ ΑΝΕΠΤΥΓΜΕΝΟ ΔΕΝΔΡΟ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ntonia\Pictures\P423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tonia\Pictures\DSC00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304925"/>
            <a:ext cx="5657850" cy="424815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ΕΓΚΕΝΤΡΙΣΜΟΣ ΣΕ ΜΕΓΑΛΑ ΔΕΝΔΡΑ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ΑΝΑΣΗΚΩΜΑ ΦΛΟΙΟΥ</a:t>
            </a:r>
            <a:endParaRPr lang="el-GR" dirty="0"/>
          </a:p>
        </p:txBody>
      </p:sp>
      <p:pic>
        <p:nvPicPr>
          <p:cNvPr id="32770" name="Picture 2" descr="C:\Users\antonia\Pictures\5533121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3286148" cy="4214842"/>
          </a:xfrm>
          <a:prstGeom prst="rect">
            <a:avLst/>
          </a:prstGeom>
          <a:noFill/>
        </p:spPr>
      </p:pic>
      <p:pic>
        <p:nvPicPr>
          <p:cNvPr id="32771" name="Picture 3" descr="C:\Users\antonia\Pictures\328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80989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ΕΙΣΑΓΩΓΗ ΕΜΒΟΛΙΟΦΟΡΟΥ ΒΛΑΣΤΟΥ</a:t>
            </a:r>
            <a:endParaRPr lang="el-GR" dirty="0"/>
          </a:p>
        </p:txBody>
      </p:sp>
      <p:pic>
        <p:nvPicPr>
          <p:cNvPr id="33794" name="Picture 2" descr="C:\Users\antonia\Pictures\9838485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09800"/>
            <a:ext cx="3188414" cy="350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ΑΛΛΗΛΟΕΜΒΟΛΙΑΣΜΟΣ</a:t>
            </a:r>
            <a:br>
              <a:rPr lang="el-GR" sz="3100" dirty="0" smtClean="0"/>
            </a:br>
            <a:r>
              <a:rPr lang="el-GR" sz="3100" dirty="0" smtClean="0"/>
              <a:t>[δεν συνιστάται σε εμπορικούς οπωρώνες</a:t>
            </a:r>
            <a:r>
              <a:rPr lang="el-GR" dirty="0" smtClean="0"/>
              <a:t>]</a:t>
            </a:r>
            <a:endParaRPr lang="el-GR" dirty="0"/>
          </a:p>
        </p:txBody>
      </p:sp>
      <p:pic>
        <p:nvPicPr>
          <p:cNvPr id="10242" name="Picture 2" descr="C:\Users\antonia\Pictures\lime,orange,_satsuma_mey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531394" cy="4857784"/>
          </a:xfrm>
          <a:prstGeom prst="rect">
            <a:avLst/>
          </a:prstGeom>
          <a:noFill/>
        </p:spPr>
      </p:pic>
      <p:pic>
        <p:nvPicPr>
          <p:cNvPr id="10243" name="Picture 3" descr="C:\Users\antonia\Pictures\orange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00052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ntonia\Pictures\Fruit-Salad-T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tonia\Pictures\DisplayFS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50085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tonia\Pictures\Pepiniere-Sapiama-14-630x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81100"/>
            <a:ext cx="6000750" cy="44958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</a:t>
            </a:r>
            <a:r>
              <a:rPr lang="el-GR" dirty="0" smtClean="0"/>
              <a:t>[θερμοθεραπεία]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ΕΝΑΕΡΙΑ ΚΑΤΑΒΟΛΑΔΑ</a:t>
            </a:r>
            <a:endParaRPr lang="el-GR" dirty="0"/>
          </a:p>
        </p:txBody>
      </p:sp>
      <p:pic>
        <p:nvPicPr>
          <p:cNvPr id="37890" name="Picture 2" descr="C:\Users\antonia\Pictures\default-ds-photo-getty-article-103-79-185736623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5" y="1295400"/>
            <a:ext cx="653142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ΕΓΓΕΝΗΣ ΠΟΛ/ΣΜΟΣ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ΠΟΛΥΕΒΡΥΟΝΙΑ  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/>
              <a:t>Γαμικό</a:t>
            </a:r>
            <a:r>
              <a:rPr lang="el-GR" dirty="0" smtClean="0"/>
              <a:t>          γονιμοποίηση. Μόνο το ένα έμβρυο προέρχεται από σύζευξη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err="1" smtClean="0"/>
              <a:t>Απογαμικά</a:t>
            </a:r>
            <a:r>
              <a:rPr lang="el-GR" dirty="0" smtClean="0"/>
              <a:t>             σωματικά κύτταρα θρεπτικού ιστού</a:t>
            </a:r>
          </a:p>
          <a:p>
            <a:pPr>
              <a:buNone/>
            </a:pPr>
            <a:r>
              <a:rPr lang="el-GR" dirty="0" smtClean="0"/>
              <a:t>και προκύπτουν από </a:t>
            </a:r>
            <a:r>
              <a:rPr lang="el-GR" dirty="0" err="1" smtClean="0"/>
              <a:t>πολ</a:t>
            </a:r>
            <a:r>
              <a:rPr lang="el-GR" dirty="0" smtClean="0"/>
              <a:t>/</a:t>
            </a:r>
            <a:r>
              <a:rPr lang="el-GR" dirty="0" err="1" smtClean="0"/>
              <a:t>μό</a:t>
            </a:r>
            <a:r>
              <a:rPr lang="el-GR" dirty="0" smtClean="0"/>
              <a:t> </a:t>
            </a:r>
            <a:r>
              <a:rPr lang="el-GR" dirty="0" smtClean="0"/>
              <a:t>κυττάρων του σπερματικού ιστού ή των καλυμμάτων της σπερμοβλάστης(το φαινόμενο λέγεται </a:t>
            </a:r>
            <a:r>
              <a:rPr lang="el-GR" dirty="0" err="1" smtClean="0"/>
              <a:t>απόμιξη</a:t>
            </a:r>
            <a:r>
              <a:rPr lang="en-US" dirty="0" smtClean="0"/>
              <a:t> </a:t>
            </a:r>
            <a:r>
              <a:rPr lang="el-GR" dirty="0" smtClean="0"/>
              <a:t>).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>
            <a:off x="1928794" y="228599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2357422" y="3857628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ΥΠΟΚΕΙΜΕΝΑ</a:t>
            </a:r>
            <a:endParaRPr lang="el-GR" dirty="0"/>
          </a:p>
        </p:txBody>
      </p:sp>
      <p:pic>
        <p:nvPicPr>
          <p:cNvPr id="3074" name="Picture 2" descr="C:\Users\antonia\Pictures\citrusskaallil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470382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ΧΡΗΣΗ ΥΠΟΚΕΙΜΕΝΩΝ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Προσαρμοστικότητα στα εδάφη με ποικίλα χαρακτηριστικά</a:t>
            </a:r>
          </a:p>
          <a:p>
            <a:r>
              <a:rPr lang="el-GR" dirty="0" smtClean="0"/>
              <a:t>Επίδραση στη θρεπτική κατάσταση των δένδρων</a:t>
            </a:r>
          </a:p>
          <a:p>
            <a:r>
              <a:rPr lang="el-GR" dirty="0" smtClean="0"/>
              <a:t>Ανθεκτικότητα στους εχθρούς</a:t>
            </a:r>
          </a:p>
          <a:p>
            <a:r>
              <a:rPr lang="el-GR" dirty="0" smtClean="0"/>
              <a:t>Στις ασθένειες, στις ιώσεις</a:t>
            </a:r>
          </a:p>
          <a:p>
            <a:r>
              <a:rPr lang="el-GR" dirty="0" smtClean="0"/>
              <a:t>Επίδραση στο μέγεθος της κόμης</a:t>
            </a:r>
          </a:p>
          <a:p>
            <a:r>
              <a:rPr lang="el-GR" dirty="0" smtClean="0"/>
              <a:t>Επίδραση στη ποσότητα και ποιότητα του καρπού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ΝΕΡΑΤΖΙΑ[</a:t>
            </a:r>
            <a:r>
              <a:rPr lang="en-US" i="1" dirty="0" smtClean="0"/>
              <a:t>Citrus </a:t>
            </a:r>
            <a:r>
              <a:rPr lang="en-US" i="1" dirty="0" err="1" smtClean="0"/>
              <a:t>aurantium</a:t>
            </a:r>
            <a:r>
              <a:rPr lang="en-US" i="1" dirty="0" smtClean="0"/>
              <a:t>]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42910" y="1643050"/>
            <a:ext cx="7929590" cy="466567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Χαμηλές θερμοκρασίες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Κομίωση</a:t>
            </a:r>
            <a:r>
              <a:rPr lang="el-GR" dirty="0" smtClean="0"/>
              <a:t>, </a:t>
            </a:r>
            <a:r>
              <a:rPr lang="el-GR" dirty="0" err="1" smtClean="0"/>
              <a:t>ξυλοπόρωση</a:t>
            </a:r>
            <a:r>
              <a:rPr lang="el-GR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Ευαίσθητη </a:t>
            </a:r>
            <a:r>
              <a:rPr lang="el-GR" dirty="0" smtClean="0"/>
              <a:t>στην ίωση </a:t>
            </a:r>
            <a:r>
              <a:rPr lang="el-GR" dirty="0" err="1" smtClean="0"/>
              <a:t>τριστέτσας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Προσαρμόζεται </a:t>
            </a:r>
            <a:r>
              <a:rPr lang="el-GR" dirty="0" smtClean="0">
                <a:solidFill>
                  <a:srgbClr val="FF0000"/>
                </a:solidFill>
              </a:rPr>
              <a:t>σε ασβεστούχα, αλατούχα εδάφη, βαριά και υγρά.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Καλή συγγένεια με τα περισσότερα είδη εσπεριδοειδών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ΠΟΡΤΟΚΑΛΙΑ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Χαμηλές θερμοκρασίες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Ευαίσθητη</a:t>
            </a:r>
            <a:r>
              <a:rPr lang="el-GR" dirty="0" smtClean="0"/>
              <a:t> στην  </a:t>
            </a:r>
            <a:r>
              <a:rPr lang="el-GR" dirty="0" err="1" smtClean="0"/>
              <a:t>κομίωση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Ευδοκιμεί  </a:t>
            </a:r>
            <a:r>
              <a:rPr lang="el-GR" dirty="0" smtClean="0">
                <a:solidFill>
                  <a:srgbClr val="FF0000"/>
                </a:solidFill>
              </a:rPr>
              <a:t>σε εδάφη ελαφριά και αμμώδη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Δεν αντέχει υγρά και βαθιά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Δίνει καλή παραγωγή και καλή ποιότητα καρπών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ΤΡΙΦΥΛΛΗ ΠΟΡΤΟΚΑΛΙΑ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Χαμηλές θερμοκρασίες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Ανθεκτική στην  </a:t>
            </a:r>
            <a:r>
              <a:rPr lang="el-GR" dirty="0" err="1" smtClean="0">
                <a:solidFill>
                  <a:srgbClr val="FF0000"/>
                </a:solidFill>
              </a:rPr>
              <a:t>κομίωση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dirty="0" err="1" smtClean="0">
                <a:solidFill>
                  <a:srgbClr val="FF0000"/>
                </a:solidFill>
              </a:rPr>
              <a:t>τριστέτσα</a:t>
            </a:r>
            <a:r>
              <a:rPr lang="el-GR" dirty="0" smtClean="0">
                <a:solidFill>
                  <a:srgbClr val="FF0000"/>
                </a:solidFill>
              </a:rPr>
              <a:t> και </a:t>
            </a:r>
            <a:r>
              <a:rPr lang="el-GR" dirty="0" err="1" smtClean="0">
                <a:solidFill>
                  <a:srgbClr val="FF0000"/>
                </a:solidFill>
              </a:rPr>
              <a:t>ξυλοπόρωση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Ευαίσθητη στη </a:t>
            </a:r>
            <a:r>
              <a:rPr lang="el-GR" dirty="0" err="1" smtClean="0"/>
              <a:t>εξωκόρτη</a:t>
            </a:r>
            <a:r>
              <a:rPr lang="el-GR" dirty="0" smtClean="0"/>
              <a:t> και ασβεστούχα εδάφη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Καλή συγγένεια με λίγες ποικιλίες εσπεριδοειδών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Απαιτεί καλή ποιότητα νερού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Δίνει </a:t>
            </a:r>
            <a:r>
              <a:rPr lang="el-GR" dirty="0" err="1" smtClean="0">
                <a:solidFill>
                  <a:srgbClr val="FF0000"/>
                </a:solidFill>
              </a:rPr>
              <a:t>χαμηλόκορμα</a:t>
            </a:r>
            <a:r>
              <a:rPr lang="el-GR" dirty="0" smtClean="0">
                <a:solidFill>
                  <a:srgbClr val="FF0000"/>
                </a:solidFill>
              </a:rPr>
              <a:t> δένδρα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ΣΙΤΡΑΝΤΖΕΣ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ΥΒΡΙΔΙΟ(πορτοκαλιά Χ τρίφυλλη πορτοκαλιά)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Αντοχή στις χαμηλές θερμοκρασίες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Ανθεκτική στην  </a:t>
            </a:r>
            <a:r>
              <a:rPr lang="el-GR" dirty="0" err="1" smtClean="0">
                <a:solidFill>
                  <a:srgbClr val="FF0000"/>
                </a:solidFill>
              </a:rPr>
              <a:t>κομίωση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dirty="0" err="1" smtClean="0">
                <a:solidFill>
                  <a:srgbClr val="FF0000"/>
                </a:solidFill>
              </a:rPr>
              <a:t>τριστέτσα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Ευαίσθητη στην </a:t>
            </a:r>
            <a:r>
              <a:rPr lang="el-GR" dirty="0" err="1" smtClean="0">
                <a:solidFill>
                  <a:srgbClr val="FF0000"/>
                </a:solidFill>
              </a:rPr>
              <a:t>εξωκόρτη</a:t>
            </a:r>
            <a:r>
              <a:rPr lang="el-GR" dirty="0" smtClean="0">
                <a:solidFill>
                  <a:srgbClr val="FF0000"/>
                </a:solidFill>
              </a:rPr>
              <a:t> ,ασβέστιο και την υγρασία εδάφους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Καλή παραγωγή και καλή ποιότητα καρπών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Carrizo </a:t>
            </a:r>
            <a:r>
              <a:rPr lang="en-US" dirty="0" err="1" smtClean="0"/>
              <a:t>citrange</a:t>
            </a:r>
            <a:r>
              <a:rPr lang="el-GR" dirty="0" smtClean="0"/>
              <a:t> </a:t>
            </a:r>
            <a:r>
              <a:rPr lang="en-US" dirty="0" smtClean="0"/>
              <a:t>(Encore</a:t>
            </a:r>
            <a:r>
              <a:rPr lang="el-GR" dirty="0" smtClean="0"/>
              <a:t> </a:t>
            </a:r>
            <a:r>
              <a:rPr lang="en-US" dirty="0" smtClean="0"/>
              <a:t>,Fortuna)</a:t>
            </a:r>
            <a:r>
              <a:rPr lang="el-GR" dirty="0" smtClean="0"/>
              <a:t> καλό χρώμα</a:t>
            </a:r>
            <a:r>
              <a:rPr lang="en-US" dirty="0" smtClean="0"/>
              <a:t> </a:t>
            </a:r>
            <a:r>
              <a:rPr lang="el-GR" dirty="0" smtClean="0"/>
              <a:t>καρπού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Troyer  </a:t>
            </a:r>
            <a:r>
              <a:rPr lang="en-US" dirty="0" err="1" smtClean="0"/>
              <a:t>citrange</a:t>
            </a:r>
            <a:r>
              <a:rPr lang="el-GR" dirty="0" smtClean="0"/>
              <a:t> ( </a:t>
            </a:r>
            <a:r>
              <a:rPr lang="el-GR" dirty="0" err="1" smtClean="0"/>
              <a:t>κλημεντίνη</a:t>
            </a:r>
            <a:r>
              <a:rPr lang="el-GR" dirty="0" smtClean="0"/>
              <a:t> 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C-32</a:t>
            </a:r>
            <a:r>
              <a:rPr lang="el-GR" dirty="0" smtClean="0"/>
              <a:t> </a:t>
            </a:r>
            <a:r>
              <a:rPr lang="el-GR" dirty="0" err="1" smtClean="0"/>
              <a:t>Βαλέντζια</a:t>
            </a:r>
            <a:r>
              <a:rPr lang="el-GR" dirty="0" smtClean="0"/>
              <a:t> και Μ</a:t>
            </a:r>
            <a:r>
              <a:rPr lang="en-US" dirty="0" err="1" smtClean="0"/>
              <a:t>inneola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C-35 </a:t>
            </a:r>
            <a:r>
              <a:rPr lang="en-US" dirty="0" err="1" smtClean="0"/>
              <a:t>W.navel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rrizo Cit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57225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ΒΟΛΚΑΜΕΡΙΑΝΑ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Δέντρα ζωηρά παραγωγικά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Μέτρια ποιότητα καρπών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Αντοχή σε ασβέστιο, </a:t>
            </a:r>
            <a:r>
              <a:rPr lang="el-GR" dirty="0" err="1" smtClean="0">
                <a:solidFill>
                  <a:srgbClr val="FF0000"/>
                </a:solidFill>
                <a:cs typeface="Arial" charset="0"/>
              </a:rPr>
              <a:t>τριστέτσα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 και </a:t>
            </a:r>
            <a:r>
              <a:rPr lang="el-GR" dirty="0" err="1" smtClean="0">
                <a:solidFill>
                  <a:srgbClr val="FF0000"/>
                </a:solidFill>
                <a:cs typeface="Arial" charset="0"/>
              </a:rPr>
              <a:t>εξωκόρτιδα</a:t>
            </a:r>
            <a:endParaRPr lang="el-GR" dirty="0" smtClean="0">
              <a:solidFill>
                <a:srgbClr val="FF0000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  <a:cs typeface="Arial" charset="0"/>
              </a:rPr>
              <a:t> Μέση αντοχή στα άλατα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Σχετική αντοχή στην </a:t>
            </a:r>
            <a:r>
              <a:rPr lang="el-GR" dirty="0" err="1" smtClean="0">
                <a:cs typeface="Arial" charset="0"/>
              </a:rPr>
              <a:t>κορυφοξήρα</a:t>
            </a:r>
            <a:endParaRPr lang="el-GR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  <a:cs typeface="Arial" charset="0"/>
              </a:rPr>
              <a:t> Ευαισθησία σε ψύχος, νηματώδεις και κομμίωση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ΣΙΤΡΟΥΜΕΛΛΟ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  <a:defRPr/>
            </a:pPr>
            <a:r>
              <a:rPr lang="el-GR" dirty="0" smtClean="0"/>
              <a:t>Κατάλληλο για </a:t>
            </a:r>
            <a:r>
              <a:rPr lang="el-GR" dirty="0" err="1" smtClean="0"/>
              <a:t>κλημεντίνες</a:t>
            </a:r>
            <a:endParaRPr lang="el-GR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Ευαίσθητο στην </a:t>
            </a:r>
            <a:r>
              <a:rPr lang="el-GR" dirty="0" err="1" smtClean="0">
                <a:solidFill>
                  <a:srgbClr val="FF0000"/>
                </a:solidFill>
                <a:cs typeface="Arial" charset="0"/>
              </a:rPr>
              <a:t>τριστέτσα</a:t>
            </a:r>
            <a:endParaRPr lang="el-GR" dirty="0" smtClean="0">
              <a:solidFill>
                <a:srgbClr val="FF0000"/>
              </a:solidFill>
              <a:cs typeface="Arial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ΓΛΥΚΟΛΙΜΕΤΙΑ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Παραγωγικά δέντρα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 Όχι καλή ποιότητα καρπών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Κατάλληλο για λεμόνια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 Ανθεκτική στη </a:t>
            </a:r>
            <a:r>
              <a:rPr lang="el-GR" dirty="0" err="1" smtClean="0">
                <a:cs typeface="Arial" charset="0"/>
              </a:rPr>
              <a:t>φυτόφθορα</a:t>
            </a:r>
            <a:r>
              <a:rPr lang="el-GR" dirty="0" smtClean="0">
                <a:cs typeface="Arial" charset="0"/>
              </a:rPr>
              <a:t> και </a:t>
            </a:r>
            <a:r>
              <a:rPr lang="el-GR" dirty="0" err="1" smtClean="0">
                <a:cs typeface="Arial" charset="0"/>
              </a:rPr>
              <a:t>κορυφοξήρα</a:t>
            </a:r>
            <a:endParaRPr lang="el-GR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smtClean="0">
                <a:cs typeface="Arial" charset="0"/>
              </a:rPr>
              <a:t> Ευαίσθητη στα άλατα, το ψύχος ,τη </a:t>
            </a:r>
            <a:r>
              <a:rPr lang="el-GR" dirty="0" err="1" smtClean="0">
                <a:cs typeface="Arial" charset="0"/>
              </a:rPr>
              <a:t>τριστέτσα</a:t>
            </a:r>
            <a:r>
              <a:rPr lang="el-GR" dirty="0" smtClean="0">
                <a:cs typeface="Arial" charset="0"/>
              </a:rPr>
              <a:t> τη </a:t>
            </a:r>
            <a:r>
              <a:rPr lang="el-GR" dirty="0" err="1" smtClean="0">
                <a:cs typeface="Arial" charset="0"/>
              </a:rPr>
              <a:t>ξυλοπόρωση</a:t>
            </a:r>
            <a:r>
              <a:rPr lang="el-GR" dirty="0" smtClean="0">
                <a:cs typeface="Arial" charset="0"/>
              </a:rPr>
              <a:t> και την </a:t>
            </a:r>
            <a:r>
              <a:rPr lang="el-GR" dirty="0" err="1" smtClean="0">
                <a:cs typeface="Arial" charset="0"/>
              </a:rPr>
              <a:t>εξωκόρτη</a:t>
            </a:r>
            <a:endParaRPr lang="el-GR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ΕΓΓΕΝΗΣ ΠΟΛ/ΣΜΟΣ</a:t>
            </a:r>
            <a:endParaRPr lang="el-GR" dirty="0"/>
          </a:p>
        </p:txBody>
      </p:sp>
      <p:pic>
        <p:nvPicPr>
          <p:cNvPr id="4" name="Picture 2" descr="C:\Users\Public\Pictures\TEI\καρποί\IMGP1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020" y="1600200"/>
            <a:ext cx="6461960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Tangello</a:t>
            </a:r>
            <a:r>
              <a:rPr lang="en-US" dirty="0" smtClean="0"/>
              <a:t> </a:t>
            </a:r>
            <a:r>
              <a:rPr lang="en-US" dirty="0" err="1" smtClean="0"/>
              <a:t>orlado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Υβρίδιο μανταρινιάς </a:t>
            </a:r>
            <a:r>
              <a:rPr lang="en-US" dirty="0" err="1" smtClean="0"/>
              <a:t>Dancy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Γκρέιπ</a:t>
            </a:r>
            <a:r>
              <a:rPr lang="el-GR" dirty="0" smtClean="0"/>
              <a:t> </a:t>
            </a:r>
            <a:r>
              <a:rPr lang="el-GR" dirty="0" err="1" smtClean="0"/>
              <a:t>φρουτ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Ευαίσθητο στη </a:t>
            </a:r>
            <a:r>
              <a:rPr lang="el-GR" dirty="0" err="1" smtClean="0"/>
              <a:t>κομίωση</a:t>
            </a:r>
            <a:r>
              <a:rPr lang="el-GR" dirty="0" smtClean="0"/>
              <a:t> ,</a:t>
            </a:r>
            <a:r>
              <a:rPr lang="el-GR" dirty="0" err="1" smtClean="0"/>
              <a:t>τριστέτσα</a:t>
            </a:r>
            <a:r>
              <a:rPr lang="el-GR" dirty="0" smtClean="0"/>
              <a:t>, </a:t>
            </a:r>
            <a:r>
              <a:rPr lang="el-GR" dirty="0" err="1" smtClean="0"/>
              <a:t>ξυλοπόρωση</a:t>
            </a:r>
            <a:r>
              <a:rPr lang="el-GR" dirty="0" smtClean="0"/>
              <a:t> όταν είναι εμβολιασμένο με πορτοκαλιά.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>
                <a:solidFill>
                  <a:srgbClr val="FF0000"/>
                </a:solidFill>
              </a:rPr>
              <a:t>Πρωιμίζει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το χρωματισμό, όπως στη μανταρινιά </a:t>
            </a:r>
            <a:r>
              <a:rPr lang="el-GR" dirty="0" err="1" smtClean="0"/>
              <a:t>κλημεντίνες</a:t>
            </a:r>
            <a:r>
              <a:rPr lang="el-GR" dirty="0" smtClean="0"/>
              <a:t> και </a:t>
            </a:r>
            <a:r>
              <a:rPr lang="el-GR" dirty="0" err="1" smtClean="0"/>
              <a:t>σατσούμα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ggie-horticulture.tamu.edu/citrus/fiesta/varieties/images/31.%20Orlando%20T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1438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ΜΑΝΤΑΡΙΝΙΑ ΚΛΕΟΠΑΤΡΑ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Δέντρα μεγάλου μεγέθους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Καρποί μικρού μεγέθους και καλής ποιότητας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Καθυστέρηση εισόδου στην καρποφορία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Αντοχή σε ασβέστιο ,άλατα, βόριο και ψύχος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Μετρία αντοχή σε </a:t>
            </a:r>
            <a:r>
              <a:rPr lang="el-GR" dirty="0" err="1" smtClean="0">
                <a:cs typeface="Arial" charset="0"/>
              </a:rPr>
              <a:t>τριστέτσα</a:t>
            </a:r>
            <a:r>
              <a:rPr lang="el-GR" dirty="0" smtClean="0">
                <a:cs typeface="Arial" charset="0"/>
              </a:rPr>
              <a:t> και </a:t>
            </a:r>
            <a:r>
              <a:rPr lang="el-GR" dirty="0" err="1" smtClean="0">
                <a:cs typeface="Arial" charset="0"/>
              </a:rPr>
              <a:t>εξωκόρτη</a:t>
            </a:r>
            <a:endParaRPr lang="el-GR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 Ανθεκτική στο </a:t>
            </a:r>
            <a:r>
              <a:rPr lang="en-US" dirty="0" err="1" smtClean="0">
                <a:cs typeface="Arial" charset="0"/>
              </a:rPr>
              <a:t>Phytopthora</a:t>
            </a:r>
            <a:r>
              <a:rPr lang="en-US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Ευαισθησία στους νηματώδεις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Κατάλληλο υποκείμενο για τη λεμονιά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ΚΛΕΟΠΑΤΡΑ</a:t>
            </a:r>
            <a:endParaRPr lang="el-GR" dirty="0"/>
          </a:p>
        </p:txBody>
      </p:sp>
      <p:pic>
        <p:nvPicPr>
          <p:cNvPr id="1026" name="Picture 2" descr="C:\Users\antonia\Pictures\TEI\DSC03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ΑΡΧΙΚΑ ΣΤΑΔΙΑ ΒΛΑΣΤΗΣΗΣ ΤΩΝ ΣΠΟΡΩΝ</a:t>
            </a:r>
            <a:endParaRPr lang="el-GR" dirty="0"/>
          </a:p>
        </p:txBody>
      </p:sp>
      <p:pic>
        <p:nvPicPr>
          <p:cNvPr id="4" name="Picture 2" descr="C:\Users\Public\Pictures\TEI\καρποί\IMGP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ΠΟΛΥΕΜΒΡΥΟΝΙΑ</a:t>
            </a:r>
            <a:endParaRPr lang="el-GR" dirty="0"/>
          </a:p>
        </p:txBody>
      </p:sp>
      <p:pic>
        <p:nvPicPr>
          <p:cNvPr id="4" name="Picture 2" descr="C:\Users\Public\Pictures\TEI\καρποί\IMGP2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ΣΠΟΡΟΙ ΜΕ ΜΕΓΑΛΟ ΠΟΣΟΣΤΟ ΠΟΛΥΕΜΒΡΥΟΝΙΑΣ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 smtClean="0"/>
              <a:t>ΝΕΡΑΤΖΙΑ </a:t>
            </a:r>
            <a:r>
              <a:rPr lang="el-GR" sz="3600" dirty="0" smtClean="0">
                <a:solidFill>
                  <a:srgbClr val="FFFF00"/>
                </a:solidFill>
              </a:rPr>
              <a:t>85%</a:t>
            </a:r>
            <a:r>
              <a:rPr lang="el-GR" sz="3600" dirty="0" smtClean="0"/>
              <a:t> </a:t>
            </a:r>
            <a:r>
              <a:rPr lang="el-GR" sz="3600" dirty="0" err="1" smtClean="0"/>
              <a:t>Απογαμικά</a:t>
            </a:r>
            <a:r>
              <a:rPr lang="el-GR" sz="3600" dirty="0" smtClean="0"/>
              <a:t> έμβρυα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ΠΟΡΤΟΚΑΛΙΑ </a:t>
            </a:r>
            <a:r>
              <a:rPr lang="el-GR" sz="3600" dirty="0" smtClean="0">
                <a:solidFill>
                  <a:srgbClr val="FFFF00"/>
                </a:solidFill>
              </a:rPr>
              <a:t>75%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ΜΑΝΤΑΡΙΝΙΑ </a:t>
            </a:r>
            <a:r>
              <a:rPr lang="en-US" sz="3600" dirty="0" smtClean="0"/>
              <a:t>DANCY </a:t>
            </a:r>
            <a:r>
              <a:rPr lang="el-GR" sz="3600" dirty="0" smtClean="0"/>
              <a:t>με </a:t>
            </a:r>
            <a:r>
              <a:rPr lang="el-GR" sz="3600" dirty="0" smtClean="0">
                <a:solidFill>
                  <a:srgbClr val="FFFF00"/>
                </a:solidFill>
              </a:rPr>
              <a:t>85%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ROU</a:t>
            </a:r>
            <a:r>
              <a:rPr lang="tr-TR" sz="3600" dirty="0" smtClean="0"/>
              <a:t>GH </a:t>
            </a:r>
            <a:r>
              <a:rPr lang="en-US" sz="3600" dirty="0" smtClean="0"/>
              <a:t> LEMON </a:t>
            </a:r>
            <a:r>
              <a:rPr lang="tr-TR" sz="3600" dirty="0" smtClean="0">
                <a:solidFill>
                  <a:srgbClr val="FFFF00"/>
                </a:solidFill>
              </a:rPr>
              <a:t>95%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ΓΚΡΕΙΠ ΦΡΟΥΤ </a:t>
            </a:r>
            <a:r>
              <a:rPr lang="el-GR" sz="3600" dirty="0" smtClean="0">
                <a:solidFill>
                  <a:srgbClr val="FFFF00"/>
                </a:solidFill>
              </a:rPr>
              <a:t>50%</a:t>
            </a:r>
          </a:p>
          <a:p>
            <a:endParaRPr lang="el-GR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749</TotalTime>
  <Words>704</Words>
  <PresentationFormat>Προβολή στην οθόνη (4:3)</PresentationFormat>
  <Paragraphs>165</Paragraphs>
  <Slides>63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Αποκορύφωμα</vt:lpstr>
      <vt:lpstr>Πολλαπλασιασμός Εσπεριδοειδών</vt:lpstr>
      <vt:lpstr>Μοσχεύματα αγενούς πολ/σμού</vt:lpstr>
      <vt:lpstr>ΑΓΕΝΗΣ ΠΟΛΛΑΠΛΑΣΙΑΣΜΟΣ</vt:lpstr>
      <vt:lpstr>ΕΓΓΕΝΗΣ ΠΟΛ/ΣΜΟΣ</vt:lpstr>
      <vt:lpstr>ΕΓΓΕΝΗΣ ΠΟΛ/ΣΜΟΣ</vt:lpstr>
      <vt:lpstr>ΕΓΓΕΝΗΣ ΠΟΛ/ΣΜΟΣ</vt:lpstr>
      <vt:lpstr>ΑΡΧΙΚΑ ΣΤΑΔΙΑ ΒΛΑΣΤΗΣΗΣ ΤΩΝ ΣΠΟΡΩΝ</vt:lpstr>
      <vt:lpstr>ΠΟΛΥΕΜΒΡΥΟΝΙΑ</vt:lpstr>
      <vt:lpstr>ΣΠΟΡΟΙ ΜΕ ΜΕΓΑΛΟ ΠΟΣΟΣΤΟ ΠΟΛΥΕΜΒΡΥΟΝΙΑΣ</vt:lpstr>
      <vt:lpstr>ΥΠΟΚΕΙΜΕΝΑ ΕΣΠΕΡΙΔΟΕΙΔΩΝ</vt:lpstr>
      <vt:lpstr>ΣΠΟΡΕΙΟ</vt:lpstr>
      <vt:lpstr>Ξέπλυμα των σπόρων</vt:lpstr>
      <vt:lpstr>ΣΠΟΡΕΙΟ ΕΣΠΕΡΙΔΟΕΙΔΩΝ</vt:lpstr>
      <vt:lpstr>ΦΥΤΡΩΜΑ ΤΩΝ ΣΠΟΡΩΝ</vt:lpstr>
      <vt:lpstr>Διαφάνεια 15</vt:lpstr>
      <vt:lpstr>Διαφάνεια 16</vt:lpstr>
      <vt:lpstr>ΠΡΩΤΑ ΣΤΑΔΙΑ ΑΝΑΠΤΥΞΗΣ</vt:lpstr>
      <vt:lpstr>ΠΡΟΔΙΑΓΡΑΦΕΣ ΣΠΟΡΕΙΟΥ</vt:lpstr>
      <vt:lpstr>ΦΥΤΩΡΙΟ</vt:lpstr>
      <vt:lpstr>ΑΝΑΠΤΥΞΗ ΔΕΝΔΡΥΛΛΙΩΝ</vt:lpstr>
      <vt:lpstr>ΜΕΤΑΦΥΤΕΥΣΗ ΣΕ ΣΑΚΚΟΥΛΕΣ</vt:lpstr>
      <vt:lpstr>ΑΝΑΠΤΥΞΗ ΥΠΟΚΕΙΜΕΝΩΝ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ΠΟΛΛΑΠΛΑΣΙΑΣΜΟΣ ΜΕ ΕΜΒΟΛΙΑΣΜΟ </vt:lpstr>
      <vt:lpstr>ΟΦΘΑΛΜΟΣ ΑΠΟ ΕΜΒΟΛΙΟΦΟΡΟ ΒΛΑΣΤΟ</vt:lpstr>
      <vt:lpstr>ΑΣΠΙΔΙΟ ΜΕ ΤΟΝ ΟΦΘΑΛΜΟ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ΕΝΟΦΘΑΛΜΙΣΜΟΣ ΣΕ ΑΝΕΠΤΥΓΜΕΝΟ ΔΕΝΔΡΟ </vt:lpstr>
      <vt:lpstr>Διαφάνεια 41</vt:lpstr>
      <vt:lpstr>ΕΓΚΕΝΤΡΙΣΜΟΣ ΣΕ ΜΕΓΑΛΑ ΔΕΝΔΡΑ</vt:lpstr>
      <vt:lpstr>ΑΝΑΣΗΚΩΜΑ ΦΛΟΙΟΥ</vt:lpstr>
      <vt:lpstr>ΕΙΣΑΓΩΓΗ ΕΜΒΟΛΙΟΦΟΡΟΥ ΒΛΑΣΤΟΥ</vt:lpstr>
      <vt:lpstr>ΑΛΛΗΛΟΕΜΒΟΛΙΑΣΜΟΣ [δεν συνιστάται σε εμπορικούς οπωρώνες]</vt:lpstr>
      <vt:lpstr>Διαφάνεια 46</vt:lpstr>
      <vt:lpstr>Διαφάνεια 47</vt:lpstr>
      <vt:lpstr>IN VITRO[θερμοθεραπεία]</vt:lpstr>
      <vt:lpstr>ΕΝΑΕΡΙΑ ΚΑΤΑΒΟΛΑΔΑ</vt:lpstr>
      <vt:lpstr>ΥΠΟΚΕΙΜΕΝΑ</vt:lpstr>
      <vt:lpstr>ΧΡΗΣΗ ΥΠΟΚΕΙΜΕΝΩΝ</vt:lpstr>
      <vt:lpstr>ΝΕΡΑΤΖΙΑ[Citrus aurantium]</vt:lpstr>
      <vt:lpstr>ΠΟΡΤΟΚΑΛΙΑ</vt:lpstr>
      <vt:lpstr>ΤΡΙΦΥΛΛΗ ΠΟΡΤΟΚΑΛΙΑ</vt:lpstr>
      <vt:lpstr>ΣΙΤΡΑΝΤΖΕΣ</vt:lpstr>
      <vt:lpstr>Διαφάνεια 56</vt:lpstr>
      <vt:lpstr>ΒΟΛΚΑΜΕΡΙΑΝΑ</vt:lpstr>
      <vt:lpstr>ΣΙΤΡΟΥΜΕΛΛΟ</vt:lpstr>
      <vt:lpstr>ΓΛΥΚΟΛΙΜΕΤΙΑ</vt:lpstr>
      <vt:lpstr>Tangello orlado</vt:lpstr>
      <vt:lpstr>Διαφάνεια 61</vt:lpstr>
      <vt:lpstr>ΜΑΝΤΑΡΙΝΙΑ ΚΛΕΟΠΑΤΡΑ</vt:lpstr>
      <vt:lpstr>ΚΛΕΟΠΑΤΡΑ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Πολλαπλασιασμ Εσπεριδοειδων</dc:title>
  <dc:creator>antonia</dc:creator>
  <cp:lastModifiedBy>antonia</cp:lastModifiedBy>
  <cp:revision>80</cp:revision>
  <dcterms:created xsi:type="dcterms:W3CDTF">2012-05-08T17:55:04Z</dcterms:created>
  <dcterms:modified xsi:type="dcterms:W3CDTF">2017-03-29T19:41:36Z</dcterms:modified>
</cp:coreProperties>
</file>