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24" r:id="rId2"/>
    <p:sldId id="326" r:id="rId3"/>
    <p:sldId id="327" r:id="rId4"/>
    <p:sldId id="329" r:id="rId5"/>
    <p:sldId id="331" r:id="rId6"/>
    <p:sldId id="332" r:id="rId7"/>
    <p:sldId id="333" r:id="rId8"/>
    <p:sldId id="334" r:id="rId9"/>
    <p:sldId id="335" r:id="rId10"/>
    <p:sldId id="337" r:id="rId11"/>
    <p:sldId id="338" r:id="rId12"/>
    <p:sldId id="339" r:id="rId13"/>
    <p:sldId id="341" r:id="rId14"/>
    <p:sldId id="343" r:id="rId15"/>
    <p:sldId id="344" r:id="rId16"/>
    <p:sldId id="345" r:id="rId17"/>
    <p:sldId id="347" r:id="rId18"/>
    <p:sldId id="366" r:id="rId19"/>
    <p:sldId id="348" r:id="rId20"/>
    <p:sldId id="350" r:id="rId21"/>
    <p:sldId id="353" r:id="rId22"/>
    <p:sldId id="354" r:id="rId23"/>
    <p:sldId id="352" r:id="rId24"/>
    <p:sldId id="355" r:id="rId25"/>
    <p:sldId id="356" r:id="rId26"/>
    <p:sldId id="358" r:id="rId27"/>
    <p:sldId id="359" r:id="rId28"/>
    <p:sldId id="361" r:id="rId29"/>
    <p:sldId id="362" r:id="rId30"/>
    <p:sldId id="363" r:id="rId31"/>
    <p:sldId id="365" r:id="rId32"/>
    <p:sldId id="364" r:id="rId33"/>
    <p:sldId id="268" r:id="rId34"/>
    <p:sldId id="306" r:id="rId35"/>
    <p:sldId id="369" r:id="rId36"/>
    <p:sldId id="318" r:id="rId37"/>
    <p:sldId id="310" r:id="rId38"/>
    <p:sldId id="317" r:id="rId39"/>
    <p:sldId id="273" r:id="rId40"/>
    <p:sldId id="368" r:id="rId41"/>
    <p:sldId id="367" r:id="rId42"/>
    <p:sldId id="274" r:id="rId43"/>
    <p:sldId id="275" r:id="rId44"/>
    <p:sldId id="312" r:id="rId45"/>
    <p:sldId id="276" r:id="rId46"/>
    <p:sldId id="313" r:id="rId47"/>
    <p:sldId id="315" r:id="rId48"/>
    <p:sldId id="314" r:id="rId49"/>
    <p:sldId id="299" r:id="rId50"/>
    <p:sldId id="307" r:id="rId51"/>
    <p:sldId id="308" r:id="rId52"/>
    <p:sldId id="270" r:id="rId53"/>
    <p:sldId id="271" r:id="rId54"/>
    <p:sldId id="289" r:id="rId55"/>
    <p:sldId id="291" r:id="rId56"/>
    <p:sldId id="293" r:id="rId57"/>
    <p:sldId id="305" r:id="rId58"/>
    <p:sldId id="283" r:id="rId59"/>
    <p:sldId id="262" r:id="rId60"/>
    <p:sldId id="319" r:id="rId61"/>
    <p:sldId id="278" r:id="rId62"/>
    <p:sldId id="320" r:id="rId63"/>
    <p:sldId id="321" r:id="rId64"/>
    <p:sldId id="263" r:id="rId65"/>
    <p:sldId id="264" r:id="rId66"/>
    <p:sldId id="277" r:id="rId67"/>
    <p:sldId id="279" r:id="rId68"/>
    <p:sldId id="265" r:id="rId69"/>
    <p:sldId id="280" r:id="rId70"/>
    <p:sldId id="281" r:id="rId71"/>
    <p:sldId id="285" r:id="rId72"/>
    <p:sldId id="286" r:id="rId7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- Ευθεία γραμμή σύνδεσης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- Τίτλος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25" name="24 - Υπότιτλος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31" name="30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9A565AA-F97C-4DA2-BA82-74A95F477295}" type="datetimeFigureOut">
              <a:rPr lang="el-GR" smtClean="0"/>
              <a:pPr/>
              <a:t>26/5/2017</a:t>
            </a:fld>
            <a:endParaRPr lang="el-GR"/>
          </a:p>
        </p:txBody>
      </p:sp>
      <p:sp>
        <p:nvSpPr>
          <p:cNvPr id="18" name="1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80F1F83-4B26-4883-B417-C3ECADACF70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A565AA-F97C-4DA2-BA82-74A95F477295}" type="datetimeFigureOut">
              <a:rPr lang="el-GR" smtClean="0"/>
              <a:pPr/>
              <a:t>26/5/2017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0F1F83-4B26-4883-B417-C3ECADACF70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29A565AA-F97C-4DA2-BA82-74A95F477295}" type="datetimeFigureOut">
              <a:rPr lang="el-GR" smtClean="0"/>
              <a:pPr/>
              <a:t>26/5/2017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80F1F83-4B26-4883-B417-C3ECADACF70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A565AA-F97C-4DA2-BA82-74A95F477295}" type="datetimeFigureOut">
              <a:rPr lang="el-GR" smtClean="0"/>
              <a:pPr/>
              <a:t>26/5/2017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0F1F83-4B26-4883-B417-C3ECADACF70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9A565AA-F97C-4DA2-BA82-74A95F477295}" type="datetimeFigureOut">
              <a:rPr lang="el-GR" smtClean="0"/>
              <a:pPr/>
              <a:t>26/5/2017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80F1F83-4B26-4883-B417-C3ECADACF70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A565AA-F97C-4DA2-BA82-74A95F477295}" type="datetimeFigureOut">
              <a:rPr lang="el-GR" smtClean="0"/>
              <a:pPr/>
              <a:t>26/5/2017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0F1F83-4B26-4883-B417-C3ECADACF70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A565AA-F97C-4DA2-BA82-74A95F477295}" type="datetimeFigureOut">
              <a:rPr lang="el-GR" smtClean="0"/>
              <a:pPr/>
              <a:t>26/5/2017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0F1F83-4B26-4883-B417-C3ECADACF70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A565AA-F97C-4DA2-BA82-74A95F477295}" type="datetimeFigureOut">
              <a:rPr lang="el-GR" smtClean="0"/>
              <a:pPr/>
              <a:t>26/5/2017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0F1F83-4B26-4883-B417-C3ECADACF70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9A565AA-F97C-4DA2-BA82-74A95F477295}" type="datetimeFigureOut">
              <a:rPr lang="el-GR" smtClean="0"/>
              <a:pPr/>
              <a:t>26/5/2017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0F1F83-4B26-4883-B417-C3ECADACF70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A565AA-F97C-4DA2-BA82-74A95F477295}" type="datetimeFigureOut">
              <a:rPr lang="el-GR" smtClean="0"/>
              <a:pPr/>
              <a:t>26/5/2017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0F1F83-4B26-4883-B417-C3ECADACF70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- Ορθογώνιο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A565AA-F97C-4DA2-BA82-74A95F477295}" type="datetimeFigureOut">
              <a:rPr lang="el-GR" smtClean="0"/>
              <a:pPr/>
              <a:t>26/5/2017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0F1F83-4B26-4883-B417-C3ECADACF701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0" name="9 - Θέση εικόνας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Ορθογώνιο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2 - Θέση τίτλου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1" name="30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27" name="26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29A565AA-F97C-4DA2-BA82-74A95F477295}" type="datetimeFigureOut">
              <a:rPr lang="el-GR" smtClean="0"/>
              <a:pPr/>
              <a:t>26/5/2017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16" name="1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80F1F83-4B26-4883-B417-C3ECADACF701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114300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dirty="0" smtClean="0"/>
              <a:t>ΡΟΔΙΑ</a:t>
            </a:r>
            <a:br>
              <a:rPr lang="el-GR" dirty="0" smtClean="0"/>
            </a:br>
            <a:r>
              <a:rPr lang="en-US" i="1" dirty="0" err="1" smtClean="0"/>
              <a:t>punica</a:t>
            </a:r>
            <a:r>
              <a:rPr lang="en-US" i="1" dirty="0" smtClean="0"/>
              <a:t> </a:t>
            </a:r>
            <a:r>
              <a:rPr lang="en-US" i="1" dirty="0" err="1" smtClean="0"/>
              <a:t>granatum</a:t>
            </a:r>
            <a:r>
              <a:rPr lang="el-GR" i="1" dirty="0" smtClean="0"/>
              <a:t> </a:t>
            </a:r>
            <a:r>
              <a:rPr lang="el-GR" dirty="0" smtClean="0"/>
              <a:t>Οικ.</a:t>
            </a:r>
            <a:r>
              <a:rPr lang="en-US" dirty="0" err="1" smtClean="0"/>
              <a:t>Punicaceae</a:t>
            </a:r>
            <a:endParaRPr lang="el-GR" dirty="0"/>
          </a:p>
        </p:txBody>
      </p:sp>
      <p:pic>
        <p:nvPicPr>
          <p:cNvPr id="3074" name="Picture 2" descr="C:\Users\antonia\Pictures\τα έργα μου\DSC033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928802"/>
            <a:ext cx="3929090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tonia\Pictures\AVLI\DSC0528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928670"/>
            <a:ext cx="6403975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dirty="0" smtClean="0"/>
              <a:t>ΘΕΤΙΚΗ Η ΥΠΑΡΞΗ </a:t>
            </a:r>
            <a:r>
              <a:rPr lang="el-GR" dirty="0" err="1" smtClean="0"/>
              <a:t>εντομων</a:t>
            </a:r>
            <a:r>
              <a:rPr lang="el-GR" dirty="0" smtClean="0"/>
              <a:t> και ΜΕΛΙΣΣΩΝ</a:t>
            </a:r>
            <a:endParaRPr lang="el-GR" dirty="0"/>
          </a:p>
        </p:txBody>
      </p:sp>
      <p:pic>
        <p:nvPicPr>
          <p:cNvPr id="24578" name="Picture 2" descr="C:\Users\antonia\Pictures\rodia-meliss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32128" y="1600200"/>
            <a:ext cx="4879744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l-GR" dirty="0" smtClean="0"/>
              <a:t>ΒΟΤΑΝΙΚΗ ΤΑΞΙΝΟΜΙΣΗ ΚΑΡΠΟΥ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dirty="0" smtClean="0"/>
              <a:t>Ο ΚΑΡΠΟΣ ΒΟΤΑΝΙΚΑ ΕΙΝΑΙ </a:t>
            </a:r>
            <a:r>
              <a:rPr lang="el-GR" dirty="0" smtClean="0">
                <a:solidFill>
                  <a:srgbClr val="FF0000"/>
                </a:solidFill>
              </a:rPr>
              <a:t>ΣΥΓΚΑΡΠΙΟ</a:t>
            </a:r>
          </a:p>
          <a:p>
            <a:pPr>
              <a:buNone/>
            </a:pPr>
            <a:r>
              <a:rPr lang="el-GR" dirty="0" smtClean="0"/>
              <a:t>ΜΕ ΠΟΛΛΕΣ </a:t>
            </a:r>
            <a:r>
              <a:rPr lang="el-GR" dirty="0" smtClean="0">
                <a:solidFill>
                  <a:schemeClr val="accent3">
                    <a:lumMod val="50000"/>
                  </a:schemeClr>
                </a:solidFill>
              </a:rPr>
              <a:t>ΔΡΥΠΕΣ</a:t>
            </a:r>
            <a:r>
              <a:rPr lang="el-GR" dirty="0" smtClean="0"/>
              <a:t>(ΣΠΟΡΑΚΙΑ)</a:t>
            </a:r>
            <a:endParaRPr lang="el-GR" dirty="0"/>
          </a:p>
        </p:txBody>
      </p:sp>
      <p:pic>
        <p:nvPicPr>
          <p:cNvPr id="4" name="Picture 4" descr="http://t3.gstatic.com/images?q=tbn:ANd9GcTZm5XrwH-QnfI0YsYTUdJZVwIzckrsCRz3zdNbXloXCs-_PBVZ1J8wvERMG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4143380"/>
            <a:ext cx="2619375" cy="1743076"/>
          </a:xfrm>
          <a:prstGeom prst="rect">
            <a:avLst/>
          </a:prstGeom>
          <a:noFill/>
        </p:spPr>
      </p:pic>
      <p:pic>
        <p:nvPicPr>
          <p:cNvPr id="5" name="Picture 2" descr="C:\Users\antonia\Pictures\2922805964_788b8830c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214818"/>
            <a:ext cx="3810000" cy="23875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Ο ΠΟΛΛΑΠΛΑΣΙΑΣΜΟΣ ΓΙΝΕΤΑΙ: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l-GR" dirty="0" smtClean="0"/>
              <a:t>ΜΕ ΜΟΣΧΕΥΜΑΤΑ</a:t>
            </a:r>
            <a:r>
              <a:rPr lang="en-US" dirty="0" smtClean="0"/>
              <a:t>,</a:t>
            </a:r>
            <a:r>
              <a:rPr lang="el-GR" dirty="0" smtClean="0"/>
              <a:t>ΜΕ </a:t>
            </a:r>
            <a:r>
              <a:rPr lang="el-GR" dirty="0" smtClean="0"/>
              <a:t>ΠΑΡΑΦΥΑΔΕΣ</a:t>
            </a:r>
            <a:r>
              <a:rPr lang="en-US" dirty="0" smtClean="0"/>
              <a:t> </a:t>
            </a:r>
            <a:endParaRPr lang="en-US" dirty="0" smtClean="0"/>
          </a:p>
          <a:p>
            <a:pPr marL="514350" indent="-514350">
              <a:buNone/>
            </a:pPr>
            <a:r>
              <a:rPr lang="el-GR" dirty="0" smtClean="0"/>
              <a:t> ΜΕ</a:t>
            </a:r>
            <a:r>
              <a:rPr lang="en-US" dirty="0" smtClean="0"/>
              <a:t> </a:t>
            </a:r>
            <a:r>
              <a:rPr lang="el-GR" dirty="0" smtClean="0"/>
              <a:t>ΕΝΑΕΡΙΕΣ ΚΑΤΑΒΟΛΑΔΕΣ,</a:t>
            </a:r>
          </a:p>
          <a:p>
            <a:pPr marL="514350" indent="-514350">
              <a:buNone/>
            </a:pPr>
            <a:r>
              <a:rPr lang="el-GR" dirty="0" smtClean="0"/>
              <a:t>ΦΥΛΛΟΦΟΡΑ ΚΑΛΟΚΑΙΡΙΝΑ ΜΟΣΧΕΥΜΑΤΑ ΚΑΙ</a:t>
            </a:r>
          </a:p>
          <a:p>
            <a:pPr marL="514350" indent="-514350">
              <a:buNone/>
            </a:pPr>
            <a:r>
              <a:rPr lang="en-US" dirty="0" smtClean="0"/>
              <a:t>IN VITRO</a:t>
            </a:r>
            <a:r>
              <a:rPr lang="el-GR" dirty="0" smtClean="0"/>
              <a:t> 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l-GR" dirty="0" smtClean="0"/>
              <a:t>ΠΟΛ/ΣΜΟΣ ΡΟΔΙΑΣ ΜΕ ΜΟΣΧΕΥΜΑΤΑ</a:t>
            </a:r>
            <a:endParaRPr lang="el-GR" dirty="0"/>
          </a:p>
        </p:txBody>
      </p:sp>
      <p:pic>
        <p:nvPicPr>
          <p:cNvPr id="1026" name="Picture 2" descr="C:\Users\antonia\Pictures\ΠΑΠΑΔΑΚΗΣ ΓΙΑΝΝΗΣ\DSC023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55718" y="1871735"/>
            <a:ext cx="3241964" cy="4322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E</a:t>
            </a:r>
            <a:r>
              <a:rPr lang="el-GR" dirty="0" err="1" smtClean="0"/>
              <a:t>ναρια</a:t>
            </a:r>
            <a:r>
              <a:rPr lang="el-GR" dirty="0" smtClean="0"/>
              <a:t> </a:t>
            </a:r>
            <a:r>
              <a:rPr lang="el-GR" dirty="0" err="1" smtClean="0"/>
              <a:t>καταβολΑδα</a:t>
            </a:r>
            <a:endParaRPr lang="el-GR" dirty="0"/>
          </a:p>
        </p:txBody>
      </p:sp>
      <p:pic>
        <p:nvPicPr>
          <p:cNvPr id="1026" name="Picture 2" descr="C:\Users\antonia\Pictures\katab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785926"/>
            <a:ext cx="5143536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tonia\Pictures\εγώ\11056935_10205995936328159_783193237_n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000108"/>
            <a:ext cx="754380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ΕΝΑΕΡΙΑ ΚΑΤΑΒΟΛΑΔΑ ΣΤΗ ΡΟΔΙΑ</a:t>
            </a:r>
            <a:endParaRPr lang="el-G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2256" y="1609725"/>
            <a:ext cx="6488887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000108"/>
            <a:ext cx="36195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ΕΓΚΑΤΑΣΤΑΣΗ ΚΑΛΙΕΡΓΕΙΑΣ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Η εγκατάσταση γίνεται από το Νοέμβρη – Μάρτη σε χωράφια που δεν </a:t>
            </a:r>
            <a:r>
              <a:rPr lang="el-GR" dirty="0" err="1" smtClean="0"/>
              <a:t>νεροκρατούν</a:t>
            </a:r>
            <a:endParaRPr lang="el-GR" dirty="0" smtClean="0"/>
          </a:p>
          <a:p>
            <a:r>
              <a:rPr lang="el-GR" dirty="0" smtClean="0"/>
              <a:t>Ευδοκιμεί σε περιοχές χωρίς ανέμους και ομίχλες που η θερμοκρασία δεν κατεβαίνει κάτω από -11</a:t>
            </a:r>
            <a:r>
              <a:rPr lang="el-GR" baseline="30000" dirty="0" smtClean="0"/>
              <a:t>ο</a:t>
            </a:r>
            <a:r>
              <a:rPr lang="el-GR" dirty="0" smtClean="0"/>
              <a:t> </a:t>
            </a:r>
            <a:r>
              <a:rPr lang="en-US" dirty="0" smtClean="0"/>
              <a:t> </a:t>
            </a:r>
            <a:r>
              <a:rPr lang="el-GR" dirty="0" smtClean="0"/>
              <a:t>βαθμούς .</a:t>
            </a:r>
          </a:p>
          <a:p>
            <a:r>
              <a:rPr lang="el-GR" dirty="0" smtClean="0"/>
              <a:t>Η φύτευση γίνεται κατά ορθογώνια παρ/μα με 4 μ. πάνω στη γραμμή και 5 μέτρα μεταξύ των γραμμών.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ΧΩΡΕΣ ΠΑΡΑΓΩΓΗΣ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ΙΝΔΙΑ      1.200.000 Τόνους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ΙΡΑΝ         650.000    Τόνους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ΗΠΑ          100.000   Τόνους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ΤΟΥΡΚΙΑ    75.000     Τόνους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ΙΣΠΑΝΙΑ      60.000    Τόνους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ΙΣΡΑΗΛ        20.000     Τόνους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ΕΛΛΑΔΑ      4000 Τόνους</a:t>
            </a:r>
            <a:endParaRPr lang="el-GR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ΔΙΑΜΟΡΦΩΣΗ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el-GR" dirty="0" smtClean="0"/>
              <a:t>1. Ως Θάμνος</a:t>
            </a:r>
          </a:p>
          <a:p>
            <a:endParaRPr lang="el-GR" dirty="0" smtClean="0"/>
          </a:p>
          <a:p>
            <a:endParaRPr lang="el-GR" dirty="0" smtClean="0"/>
          </a:p>
          <a:p>
            <a:pPr>
              <a:buNone/>
            </a:pP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pPr>
              <a:buNone/>
            </a:pPr>
            <a:endParaRPr lang="el-GR" dirty="0" smtClean="0"/>
          </a:p>
          <a:p>
            <a:endParaRPr lang="el-GR" dirty="0"/>
          </a:p>
        </p:txBody>
      </p:sp>
      <p:pic>
        <p:nvPicPr>
          <p:cNvPr id="6" name="Picture 2" descr="C:\Users\antonia\Pictures\Punica-granatum-Purple-Suns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785926"/>
            <a:ext cx="4343655" cy="46688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θΑΜΝΟΣ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Αξιοποιούμε την φυσική ανάπτυξη του δένδρου αφήνοντας 5-6 κορμούς από τη βάση ανάπτυξης του από το 2</a:t>
            </a:r>
            <a:r>
              <a:rPr lang="el-GR" baseline="30000" dirty="0" smtClean="0"/>
              <a:t>ο</a:t>
            </a:r>
            <a:r>
              <a:rPr lang="el-GR" dirty="0" smtClean="0"/>
              <a:t> ή το 3</a:t>
            </a:r>
            <a:r>
              <a:rPr lang="el-GR" baseline="30000" dirty="0" smtClean="0"/>
              <a:t>ο</a:t>
            </a:r>
            <a:r>
              <a:rPr lang="el-GR" dirty="0" smtClean="0"/>
              <a:t> χρόνο με ομοιόμορφη κλίση και ανάπτυξη των κορμών βραχιόνων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ΘΑΜΝΩΔΗ ΑΝΑΠΤΥΞΗ</a:t>
            </a:r>
            <a:endParaRPr lang="el-GR" dirty="0"/>
          </a:p>
        </p:txBody>
      </p:sp>
      <p:pic>
        <p:nvPicPr>
          <p:cNvPr id="4" name="Picture 3" descr="C:\Users\antonia\Pictures\dormant-pomegranate-comp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18866"/>
            <a:ext cx="7239000" cy="48283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Ως </a:t>
            </a:r>
            <a:r>
              <a:rPr lang="el-GR" dirty="0" err="1" smtClean="0"/>
              <a:t>δΕνδρο</a:t>
            </a:r>
            <a:endParaRPr lang="el-GR" dirty="0"/>
          </a:p>
        </p:txBody>
      </p:sp>
      <p:pic>
        <p:nvPicPr>
          <p:cNvPr id="14338" name="Picture 2" descr="C:\Users\antonia\Pictures\rodia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3" y="1500174"/>
            <a:ext cx="6929486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ΔΙΑΜΟΡΦΩΣΗ ΒΡΑΧΙΩΝΩΝ</a:t>
            </a:r>
            <a:endParaRPr lang="el-GR" dirty="0"/>
          </a:p>
        </p:txBody>
      </p:sp>
      <p:pic>
        <p:nvPicPr>
          <p:cNvPr id="4" name="Picture 2" descr="C:\Users\antonia\Pictures\hq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0700" y="2318544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ΕΓΚΑΤΑΣΤΑΣΗ ΚΑΛΛΙΕΡΓΕΙΑΣ</a:t>
            </a:r>
            <a:endParaRPr lang="el-GR" dirty="0"/>
          </a:p>
        </p:txBody>
      </p:sp>
      <p:pic>
        <p:nvPicPr>
          <p:cNvPr id="3" name="Picture 2" descr="C:\Users\antonia\Pictures\koi-rodia-dokimi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ntonia\Pictures\rod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500174"/>
            <a:ext cx="5619774" cy="43577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ntonia\Pictures\pic-detai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5895" y="1600200"/>
            <a:ext cx="723220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err="1" smtClean="0"/>
              <a:t>ΚλΑδεμα</a:t>
            </a:r>
            <a:r>
              <a:rPr lang="el-GR" dirty="0" smtClean="0"/>
              <a:t> </a:t>
            </a:r>
            <a:r>
              <a:rPr lang="el-GR" dirty="0" err="1" smtClean="0"/>
              <a:t>καρποφορΙαΣ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Καθαρισμός των </a:t>
            </a:r>
            <a:r>
              <a:rPr lang="el-GR" dirty="0" smtClean="0">
                <a:solidFill>
                  <a:srgbClr val="C00000"/>
                </a:solidFill>
              </a:rPr>
              <a:t>ξερών κλαδιών</a:t>
            </a:r>
          </a:p>
          <a:p>
            <a:r>
              <a:rPr lang="el-GR" dirty="0" smtClean="0"/>
              <a:t>Εξασφάλιση καλού αερισμού και φωτισμού</a:t>
            </a:r>
          </a:p>
          <a:p>
            <a:r>
              <a:rPr lang="el-GR" dirty="0" smtClean="0"/>
              <a:t>Αφαίρεση των βλαστών που μπλέκουν στο εσωτερικό του δένδρου, αφαίρεση των </a:t>
            </a:r>
            <a:r>
              <a:rPr lang="el-GR" dirty="0" smtClean="0">
                <a:solidFill>
                  <a:srgbClr val="C00000"/>
                </a:solidFill>
              </a:rPr>
              <a:t>λαίμαργων</a:t>
            </a:r>
            <a:r>
              <a:rPr lang="el-GR" dirty="0" smtClean="0"/>
              <a:t> και των </a:t>
            </a:r>
            <a:r>
              <a:rPr lang="el-GR" dirty="0" smtClean="0">
                <a:solidFill>
                  <a:srgbClr val="C00000"/>
                </a:solidFill>
              </a:rPr>
              <a:t>παραφυάδων.</a:t>
            </a:r>
          </a:p>
          <a:p>
            <a:r>
              <a:rPr lang="el-GR" dirty="0" smtClean="0">
                <a:solidFill>
                  <a:srgbClr val="C00000"/>
                </a:solidFill>
              </a:rPr>
              <a:t>Κόντεμα </a:t>
            </a:r>
            <a:r>
              <a:rPr lang="el-GR" dirty="0" smtClean="0"/>
              <a:t>των μακριών βλαστών για να προωθήσουμε την καρποφορία</a:t>
            </a:r>
          </a:p>
          <a:p>
            <a:r>
              <a:rPr lang="el-GR" dirty="0" smtClean="0"/>
              <a:t>Ανανεώνουμε </a:t>
            </a:r>
            <a:r>
              <a:rPr lang="el-GR" dirty="0" smtClean="0">
                <a:solidFill>
                  <a:srgbClr val="C00000"/>
                </a:solidFill>
              </a:rPr>
              <a:t>γερασμένους </a:t>
            </a:r>
            <a:r>
              <a:rPr lang="el-GR" dirty="0" smtClean="0"/>
              <a:t>βραχίονες αν χρειαστεί.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err="1" smtClean="0"/>
              <a:t>ΑραΙΩμα</a:t>
            </a:r>
            <a:r>
              <a:rPr lang="el-GR" dirty="0" smtClean="0"/>
              <a:t> </a:t>
            </a:r>
            <a:r>
              <a:rPr lang="el-GR" dirty="0" err="1" smtClean="0"/>
              <a:t>καρπΩν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Αραίωμα</a:t>
            </a:r>
            <a:r>
              <a:rPr lang="el-GR" dirty="0" smtClean="0"/>
              <a:t> των καρπών βελτιώνει την ποιότητα των παραγόμενων καρπών και βοηθά στην ισόρροπη ανάπτυξη τους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dirty="0" smtClean="0"/>
              <a:t>ΑΝΤΙΘΕΤΗ ΔΙΑΤΑΞΗ ΒΛΑΣΤΩΝ-ΦΥΛΛΩΝ </a:t>
            </a:r>
            <a:endParaRPr lang="el-GR" dirty="0"/>
          </a:p>
        </p:txBody>
      </p:sp>
      <p:pic>
        <p:nvPicPr>
          <p:cNvPr id="1026" name="Picture 2" descr="C:\Users\antonia\Pictures\2014-03-02-pruned-pomegranat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2102644"/>
            <a:ext cx="3521075" cy="3521075"/>
          </a:xfrm>
          <a:prstGeom prst="rect">
            <a:avLst/>
          </a:prstGeom>
          <a:noFill/>
        </p:spPr>
      </p:pic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endParaRPr lang="el-GR" sz="3200" dirty="0" smtClean="0"/>
          </a:p>
          <a:p>
            <a:pPr>
              <a:buNone/>
            </a:pPr>
            <a:endParaRPr lang="el-GR" sz="3200" dirty="0" smtClean="0"/>
          </a:p>
          <a:p>
            <a:pPr>
              <a:buNone/>
            </a:pPr>
            <a:r>
              <a:rPr lang="el-GR" sz="3200" dirty="0" smtClean="0"/>
              <a:t>Τα </a:t>
            </a:r>
            <a:r>
              <a:rPr lang="el-GR" sz="3200" dirty="0" smtClean="0">
                <a:solidFill>
                  <a:srgbClr val="00B050"/>
                </a:solidFill>
              </a:rPr>
              <a:t>Φύλλα</a:t>
            </a:r>
            <a:r>
              <a:rPr lang="el-GR" sz="3200" dirty="0" smtClean="0"/>
              <a:t> είναι λογχοειδή και γυαλιστερά</a:t>
            </a:r>
            <a:endParaRPr lang="el-G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ΣΚΑΣΙΜΟ ΚΑΡΠΟΥ</a:t>
            </a:r>
            <a:endParaRPr lang="el-GR" dirty="0"/>
          </a:p>
        </p:txBody>
      </p:sp>
      <p:pic>
        <p:nvPicPr>
          <p:cNvPr id="4" name="Picture 2" descr="C:\Users\antonia\Pictures\010 (Small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61987" y="1747044"/>
            <a:ext cx="6829425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ΓΙΟΡΤΗ ΡΟΔΙΟΥ</a:t>
            </a:r>
            <a:endParaRPr lang="el-GR" dirty="0"/>
          </a:p>
        </p:txBody>
      </p:sp>
      <p:pic>
        <p:nvPicPr>
          <p:cNvPr id="20482" name="Picture 2" descr="C:\Users\antonia\Pictures\assets_LARGE_t_189761_5404564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dirty="0" smtClean="0"/>
              <a:t>ΠΑΡΑΔΟΣΙΑΚΗ ΕΚΧΥΜΩΣΗ  ΜΕ ΣΚΟΠΟ ΤΗ ΠΑΡΑΓΩΓΗ ΞΥΔΙΟΥ</a:t>
            </a:r>
            <a:endParaRPr lang="el-GR" dirty="0"/>
          </a:p>
        </p:txBody>
      </p:sp>
      <p:pic>
        <p:nvPicPr>
          <p:cNvPr id="4" name="Picture 2" descr="C:\Users\antonia\Pictures\IMG_02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1000132"/>
          </a:xfrm>
        </p:spPr>
        <p:txBody>
          <a:bodyPr>
            <a:normAutofit/>
          </a:bodyPr>
          <a:lstStyle/>
          <a:p>
            <a:r>
              <a:rPr lang="el-GR" dirty="0" smtClean="0"/>
              <a:t>ΣΥΚΟ</a:t>
            </a:r>
            <a:r>
              <a:rPr lang="en-US" dirty="0" smtClean="0"/>
              <a:t> </a:t>
            </a:r>
            <a:r>
              <a:rPr lang="en-US" i="1" dirty="0" err="1" smtClean="0"/>
              <a:t>ficus</a:t>
            </a:r>
            <a:r>
              <a:rPr lang="en-US" i="1" dirty="0" smtClean="0"/>
              <a:t> </a:t>
            </a:r>
            <a:r>
              <a:rPr lang="en-US" i="1" dirty="0" err="1" smtClean="0"/>
              <a:t>carica</a:t>
            </a:r>
            <a:r>
              <a:rPr lang="en-US" i="1" dirty="0" smtClean="0"/>
              <a:t> </a:t>
            </a:r>
            <a:r>
              <a:rPr lang="el-GR" dirty="0" smtClean="0"/>
              <a:t>Οικ. </a:t>
            </a:r>
            <a:r>
              <a:rPr lang="en-US" dirty="0" smtClean="0"/>
              <a:t>M</a:t>
            </a:r>
            <a:r>
              <a:rPr lang="en-US" i="1" dirty="0" smtClean="0"/>
              <a:t>ORACEAE</a:t>
            </a:r>
            <a:endParaRPr lang="el-G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285992"/>
            <a:ext cx="621510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ΚΑΛΛΙΕΡΓΟΥΜΕΝΟΙ ΤΥΠΟΙ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1. </a:t>
            </a:r>
            <a:r>
              <a:rPr lang="el-GR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ΑΡΡΕΝΟΣΥΚΙΑ</a:t>
            </a:r>
            <a:r>
              <a:rPr lang="el-GR" dirty="0" smtClean="0"/>
              <a:t> </a:t>
            </a:r>
          </a:p>
          <a:p>
            <a:pPr>
              <a:buNone/>
            </a:pPr>
            <a:r>
              <a:rPr lang="el-GR" dirty="0" smtClean="0"/>
              <a:t>ΜΕ </a:t>
            </a:r>
            <a:r>
              <a:rPr lang="el-GR" dirty="0" smtClean="0">
                <a:solidFill>
                  <a:srgbClr val="FF0000"/>
                </a:solidFill>
              </a:rPr>
              <a:t>ΘΗΛΥΚΑ</a:t>
            </a:r>
            <a:r>
              <a:rPr lang="el-GR" dirty="0" smtClean="0"/>
              <a:t> ΚΑΙ </a:t>
            </a:r>
            <a:r>
              <a:rPr lang="el-GR" dirty="0" smtClean="0">
                <a:solidFill>
                  <a:srgbClr val="0070C0"/>
                </a:solidFill>
              </a:rPr>
              <a:t>ΑΡΣΕΝΙΚΑ</a:t>
            </a:r>
            <a:r>
              <a:rPr lang="el-GR" dirty="0" smtClean="0"/>
              <a:t> ΑΝΘΗ</a:t>
            </a:r>
          </a:p>
          <a:p>
            <a:pPr>
              <a:buNone/>
            </a:pPr>
            <a:endParaRPr lang="el-GR" dirty="0" smtClean="0"/>
          </a:p>
          <a:p>
            <a:r>
              <a:rPr lang="el-GR" dirty="0" smtClean="0"/>
              <a:t>2</a:t>
            </a:r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 ΗΜΕΡΟΣΥΚΙΑ </a:t>
            </a:r>
          </a:p>
          <a:p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l-GR" dirty="0" smtClean="0">
                <a:solidFill>
                  <a:srgbClr val="FF0000"/>
                </a:solidFill>
              </a:rPr>
              <a:t>ΜΕ ΘΗΛΥΚΑ</a:t>
            </a:r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ΜΟΝΟ ΑΝΘΗ   </a:t>
            </a:r>
            <a:r>
              <a:rPr lang="el-GR" dirty="0" smtClean="0"/>
              <a:t> </a:t>
            </a:r>
            <a:endParaRPr lang="el-GR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err="1" smtClean="0"/>
              <a:t>Τυποι</a:t>
            </a:r>
            <a:r>
              <a:rPr lang="el-GR" dirty="0" smtClean="0"/>
              <a:t> </a:t>
            </a:r>
            <a:r>
              <a:rPr lang="el-GR" dirty="0" err="1" smtClean="0"/>
              <a:t>ανθεων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l-GR" dirty="0" smtClean="0">
                <a:solidFill>
                  <a:srgbClr val="FF0000"/>
                </a:solidFill>
              </a:rPr>
              <a:t>1. ΜΑΚΡΟΣΤΥΛΑ ΘΗΛΥΚΑ ΗΜΕΡΟΣΥΚΙΑΣ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>
                <a:solidFill>
                  <a:srgbClr val="7030A0"/>
                </a:solidFill>
              </a:rPr>
              <a:t>2. ΑΡΣΕΝΙΚΑ ΑΡΡΕΝΟΣΥΚΙΑΣ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>
                <a:solidFill>
                  <a:srgbClr val="00B050"/>
                </a:solidFill>
              </a:rPr>
              <a:t>3. ΤΑ ΒΡΑΧΥΣΤΥΛΑ ΘΗΛΥΚΑ  ΤΗΣ ΑΡΡΕΝΟΣΥΚΙΑΣ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>
                <a:solidFill>
                  <a:srgbClr val="00B0F0"/>
                </a:solidFill>
              </a:rPr>
              <a:t>4. ΤΑ ΘΗΛΥΚΑ ΤΗΣ ΠΑΡΘΕΝΟΚΑΡΠΙΚΗΣ ΣΥΚΙΑΣ </a:t>
            </a:r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(στερούνται γύρης ,ωοθηκών επιδεκτικών γονιμοποίησης)</a:t>
            </a:r>
            <a:endParaRPr lang="el-GR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tonia\Pictures\denizlide-bir-incir-agaci-kisin-meyve-verdi-CHA-894095-1-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500174"/>
            <a:ext cx="4286250" cy="5210175"/>
          </a:xfrm>
          <a:prstGeom prst="rect">
            <a:avLst/>
          </a:prstGeom>
          <a:noFill/>
        </p:spPr>
      </p:pic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/>
            </a:r>
            <a:br>
              <a:rPr lang="el-GR" dirty="0" smtClean="0"/>
            </a:br>
            <a:r>
              <a:rPr lang="el-GR" sz="2700" dirty="0" err="1" smtClean="0">
                <a:solidFill>
                  <a:srgbClr val="FFFF00"/>
                </a:solidFill>
              </a:rPr>
              <a:t>αρρενοσυκια</a:t>
            </a:r>
            <a:r>
              <a:rPr lang="el-GR" sz="2700" dirty="0" smtClean="0">
                <a:solidFill>
                  <a:srgbClr val="FFFF00"/>
                </a:solidFill>
              </a:rPr>
              <a:t> με  </a:t>
            </a:r>
            <a:r>
              <a:rPr lang="el-GR" sz="2700" dirty="0" err="1" smtClean="0">
                <a:solidFill>
                  <a:srgbClr val="FFFF00"/>
                </a:solidFill>
              </a:rPr>
              <a:t>συκωνια</a:t>
            </a:r>
            <a:r>
              <a:rPr lang="el-GR" sz="2700" dirty="0" smtClean="0">
                <a:solidFill>
                  <a:srgbClr val="FFFF00"/>
                </a:solidFill>
              </a:rPr>
              <a:t>  </a:t>
            </a:r>
            <a:r>
              <a:rPr lang="el-GR" sz="2700" dirty="0" err="1" smtClean="0">
                <a:solidFill>
                  <a:srgbClr val="FFFF00"/>
                </a:solidFill>
              </a:rPr>
              <a:t>απο</a:t>
            </a:r>
            <a:r>
              <a:rPr lang="el-GR" sz="2700" dirty="0" smtClean="0">
                <a:solidFill>
                  <a:srgbClr val="FFFF00"/>
                </a:solidFill>
              </a:rPr>
              <a:t> </a:t>
            </a:r>
            <a:r>
              <a:rPr lang="el-GR" sz="2700" dirty="0" err="1" smtClean="0">
                <a:solidFill>
                  <a:srgbClr val="FFFF00"/>
                </a:solidFill>
              </a:rPr>
              <a:t>θηλυκα</a:t>
            </a:r>
            <a:r>
              <a:rPr lang="el-GR" sz="2700" dirty="0" smtClean="0">
                <a:solidFill>
                  <a:srgbClr val="FFFF00"/>
                </a:solidFill>
              </a:rPr>
              <a:t> </a:t>
            </a:r>
            <a:r>
              <a:rPr lang="el-GR" sz="2700" dirty="0" err="1" smtClean="0">
                <a:solidFill>
                  <a:srgbClr val="FFFF00"/>
                </a:solidFill>
              </a:rPr>
              <a:t>ανθη</a:t>
            </a:r>
            <a:r>
              <a:rPr lang="el-GR" sz="2700" dirty="0" smtClean="0">
                <a:solidFill>
                  <a:srgbClr val="FFFF00"/>
                </a:solidFill>
              </a:rPr>
              <a:t> που </a:t>
            </a:r>
            <a:r>
              <a:rPr lang="el-GR" sz="2700" dirty="0" err="1" smtClean="0">
                <a:solidFill>
                  <a:srgbClr val="FFFF00"/>
                </a:solidFill>
              </a:rPr>
              <a:t>λεγονται</a:t>
            </a:r>
            <a:r>
              <a:rPr lang="el-GR" sz="2700" dirty="0" smtClean="0">
                <a:solidFill>
                  <a:srgbClr val="FFFF00"/>
                </a:solidFill>
              </a:rPr>
              <a:t>  </a:t>
            </a:r>
            <a:r>
              <a:rPr lang="el-GR" sz="2700" dirty="0" err="1" smtClean="0">
                <a:solidFill>
                  <a:srgbClr val="FFFF00"/>
                </a:solidFill>
              </a:rPr>
              <a:t>ολυνθοι</a:t>
            </a:r>
            <a:r>
              <a:rPr lang="el-GR" sz="2700" dirty="0" smtClean="0">
                <a:solidFill>
                  <a:srgbClr val="FFFF00"/>
                </a:solidFill>
              </a:rPr>
              <a:t> ή </a:t>
            </a:r>
            <a:r>
              <a:rPr lang="el-GR" sz="2700" dirty="0" err="1" smtClean="0">
                <a:solidFill>
                  <a:srgbClr val="FFFF00"/>
                </a:solidFill>
              </a:rPr>
              <a:t>κρατητηρεσ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O</a:t>
            </a:r>
            <a:r>
              <a:rPr lang="el-GR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ΦΘΑΛΜΟΙ ΗΜΕΡΟΣΥΚΙΑΣ </a:t>
            </a:r>
            <a:r>
              <a:rPr lang="el-GR" sz="24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διφορησ</a:t>
            </a:r>
            <a:r>
              <a:rPr lang="el-GR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br>
              <a:rPr lang="el-GR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r>
              <a:rPr lang="el-GR" sz="24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ανθοφοροι</a:t>
            </a:r>
            <a:r>
              <a:rPr lang="el-GR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el-GR" sz="24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στρογγυλοι</a:t>
            </a:r>
            <a:r>
              <a:rPr lang="el-GR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,</a:t>
            </a:r>
            <a:br>
              <a:rPr lang="el-GR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r>
              <a:rPr lang="el-GR" sz="24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ξυλοφοροσ</a:t>
            </a:r>
            <a:r>
              <a:rPr lang="el-GR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el-GR" sz="24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μυτεροσ</a:t>
            </a:r>
            <a:r>
              <a:rPr lang="el-GR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el-GR" sz="24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οφθαλμοσ</a:t>
            </a:r>
            <a:r>
              <a:rPr lang="el-GR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endParaRPr lang="el-GR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 descr="C:\Users\antonia\Pictures\moracea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61076" y="1609725"/>
            <a:ext cx="3431248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tonia\Pictures\sikia full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3587" y="762000"/>
            <a:ext cx="5076825" cy="5334000"/>
          </a:xfrm>
          <a:prstGeom prst="rect">
            <a:avLst/>
          </a:prstGeom>
          <a:noFill/>
        </p:spPr>
      </p:pic>
      <p:sp>
        <p:nvSpPr>
          <p:cNvPr id="6" name="5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ΦΥΛΛΟ ΣΥΚΙΑΣ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idx="4294967295"/>
          </p:nvPr>
        </p:nvSpPr>
        <p:spPr>
          <a:xfrm>
            <a:off x="0" y="320675"/>
            <a:ext cx="7239000" cy="1143000"/>
          </a:xfrm>
        </p:spPr>
        <p:txBody>
          <a:bodyPr/>
          <a:lstStyle/>
          <a:p>
            <a:r>
              <a:rPr lang="el-GR" dirty="0" smtClean="0"/>
              <a:t>Ο </a:t>
            </a:r>
            <a:r>
              <a:rPr lang="el-GR" dirty="0" err="1" smtClean="0"/>
              <a:t>καρποσ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0" y="1609725"/>
            <a:ext cx="7239000" cy="4846638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2800" b="1" dirty="0" smtClean="0"/>
              <a:t>Ο καρπός </a:t>
            </a:r>
            <a:r>
              <a:rPr lang="el-GR" sz="2800" b="1" dirty="0" err="1" smtClean="0"/>
              <a:t>οπωροκομικά</a:t>
            </a:r>
            <a:r>
              <a:rPr lang="el-GR" sz="2800" b="1" dirty="0" smtClean="0"/>
              <a:t> είναι </a:t>
            </a:r>
            <a:r>
              <a:rPr lang="el-GR" sz="2800" b="1" dirty="0" err="1" smtClean="0"/>
              <a:t>συκώνιο</a:t>
            </a:r>
            <a:r>
              <a:rPr lang="el-GR" sz="2800" b="1" dirty="0" smtClean="0"/>
              <a:t>, ενώ βοτανικά είναι </a:t>
            </a:r>
            <a:r>
              <a:rPr lang="el-GR" sz="2800" b="1" dirty="0" smtClean="0">
                <a:solidFill>
                  <a:srgbClr val="0070C0"/>
                </a:solidFill>
              </a:rPr>
              <a:t>ψευδής</a:t>
            </a:r>
            <a:r>
              <a:rPr lang="el-GR" sz="2800" b="1" dirty="0" smtClean="0"/>
              <a:t> καρπός. Οι αληθινοί καρποί είναι τα </a:t>
            </a:r>
            <a:r>
              <a:rPr lang="el-GR" sz="2800" b="1" dirty="0" err="1" smtClean="0"/>
              <a:t>αχαίνια</a:t>
            </a:r>
            <a:r>
              <a:rPr lang="el-GR" sz="2800" b="1" dirty="0" smtClean="0"/>
              <a:t> στο εσωτερικό της </a:t>
            </a:r>
            <a:r>
              <a:rPr lang="el-GR" sz="2800" dirty="0" smtClean="0"/>
              <a:t> κοίλης ανθοδόχης που ονομάζεται ταξιανθία</a:t>
            </a:r>
          </a:p>
          <a:p>
            <a:r>
              <a:rPr lang="el-GR" sz="2800" dirty="0" smtClean="0"/>
              <a:t>Η Συκιά καρποφορεί από το 3-4 έτος της ηλικίας της και </a:t>
            </a:r>
            <a:r>
              <a:rPr lang="el-GR" sz="2800" dirty="0" err="1" smtClean="0"/>
              <a:t>ζεί</a:t>
            </a:r>
            <a:r>
              <a:rPr lang="el-GR" sz="2800" dirty="0" smtClean="0"/>
              <a:t> 40-50 χρόνια.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err="1" smtClean="0"/>
              <a:t>ΕπΑκριο</a:t>
            </a:r>
            <a:r>
              <a:rPr lang="el-GR" dirty="0" smtClean="0"/>
              <a:t> </a:t>
            </a:r>
            <a:r>
              <a:rPr lang="el-GR" dirty="0" err="1" smtClean="0"/>
              <a:t>αγκΑθι</a:t>
            </a:r>
            <a:endParaRPr lang="el-GR" dirty="0"/>
          </a:p>
        </p:txBody>
      </p:sp>
      <p:pic>
        <p:nvPicPr>
          <p:cNvPr id="4" name="Picture 2" descr="C:\Users\antonia\Pictures\AVLI\DSC052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044" y="1600200"/>
            <a:ext cx="603591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dirty="0" smtClean="0"/>
              <a:t>Ο </a:t>
            </a:r>
            <a:r>
              <a:rPr lang="el-GR" dirty="0" err="1" smtClean="0"/>
              <a:t>κοιλοσ</a:t>
            </a:r>
            <a:r>
              <a:rPr lang="el-GR" dirty="0" smtClean="0"/>
              <a:t> </a:t>
            </a:r>
            <a:r>
              <a:rPr lang="el-GR" dirty="0" err="1" smtClean="0"/>
              <a:t>ταξιανθικοσ</a:t>
            </a:r>
            <a:r>
              <a:rPr lang="el-GR" dirty="0" smtClean="0"/>
              <a:t> </a:t>
            </a:r>
            <a:r>
              <a:rPr lang="el-GR" dirty="0" err="1" smtClean="0"/>
              <a:t>αξονασ</a:t>
            </a:r>
            <a:endParaRPr lang="el-G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347912" y="2751931"/>
            <a:ext cx="3457575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dirty="0" err="1" smtClean="0"/>
              <a:t>Επικονιαση</a:t>
            </a:r>
            <a:r>
              <a:rPr lang="el-GR" dirty="0" smtClean="0"/>
              <a:t> </a:t>
            </a:r>
            <a:r>
              <a:rPr lang="el-GR" dirty="0" err="1" smtClean="0"/>
              <a:t>γονιμοποιηση</a:t>
            </a:r>
            <a:r>
              <a:rPr lang="el-GR" dirty="0" smtClean="0"/>
              <a:t> </a:t>
            </a:r>
            <a:r>
              <a:rPr lang="el-GR" dirty="0" err="1" smtClean="0"/>
              <a:t>συκιασ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Οι ποικιλίες της συκιάς ταξινομούνται σε τρεις ομάδες</a:t>
            </a:r>
          </a:p>
          <a:p>
            <a:r>
              <a:rPr lang="el-GR" dirty="0" smtClean="0"/>
              <a:t>Ομάδα τύπου </a:t>
            </a:r>
            <a:r>
              <a:rPr lang="en-US" dirty="0" err="1" smtClean="0">
                <a:solidFill>
                  <a:srgbClr val="00B0F0"/>
                </a:solidFill>
              </a:rPr>
              <a:t>Calimyrna</a:t>
            </a:r>
            <a:r>
              <a:rPr lang="en-US" dirty="0" smtClean="0">
                <a:solidFill>
                  <a:srgbClr val="00B0F0"/>
                </a:solidFill>
              </a:rPr>
              <a:t> {Smyrna} </a:t>
            </a:r>
            <a:r>
              <a:rPr lang="el-GR" dirty="0" smtClean="0"/>
              <a:t>απαιτείται γύρη για τη γονιμοποίηση</a:t>
            </a:r>
            <a:r>
              <a:rPr lang="en-US" dirty="0" smtClean="0"/>
              <a:t> </a:t>
            </a:r>
            <a:r>
              <a:rPr lang="el-GR" dirty="0" err="1" smtClean="0"/>
              <a:t>π.χ</a:t>
            </a:r>
            <a:r>
              <a:rPr lang="el-GR" dirty="0" smtClean="0"/>
              <a:t> </a:t>
            </a:r>
            <a:r>
              <a:rPr lang="en-US" dirty="0" smtClean="0"/>
              <a:t>Sari lop.</a:t>
            </a:r>
            <a:endParaRPr lang="el-GR" dirty="0" smtClean="0"/>
          </a:p>
          <a:p>
            <a:r>
              <a:rPr lang="el-GR" dirty="0" smtClean="0"/>
              <a:t>Ομάδα τύπου </a:t>
            </a:r>
            <a:r>
              <a:rPr lang="el-GR" dirty="0" smtClean="0">
                <a:solidFill>
                  <a:schemeClr val="accent2">
                    <a:lumMod val="75000"/>
                  </a:schemeClr>
                </a:solidFill>
              </a:rPr>
              <a:t>κοινά</a:t>
            </a:r>
            <a:r>
              <a:rPr lang="el-GR" dirty="0" smtClean="0"/>
              <a:t> </a:t>
            </a:r>
            <a:r>
              <a:rPr lang="en-US" dirty="0" smtClean="0"/>
              <a:t>Common </a:t>
            </a:r>
            <a:r>
              <a:rPr lang="el-GR" dirty="0" err="1" smtClean="0"/>
              <a:t>π.χ</a:t>
            </a:r>
            <a:r>
              <a:rPr lang="el-GR" dirty="0" smtClean="0"/>
              <a:t> </a:t>
            </a:r>
            <a:r>
              <a:rPr lang="en-US" dirty="0" smtClean="0"/>
              <a:t>mission</a:t>
            </a:r>
            <a:r>
              <a:rPr lang="el-GR" dirty="0" smtClean="0"/>
              <a:t>(παράγουν ικανοποιητικά και χωρίς γονιμοποίηση)</a:t>
            </a:r>
          </a:p>
          <a:p>
            <a:r>
              <a:rPr lang="el-GR" dirty="0" smtClean="0"/>
              <a:t>Ομάδα τύπου </a:t>
            </a:r>
            <a:r>
              <a:rPr lang="en-US" dirty="0" smtClean="0">
                <a:solidFill>
                  <a:srgbClr val="FF0000"/>
                </a:solidFill>
              </a:rPr>
              <a:t>San Pedro,</a:t>
            </a:r>
            <a:r>
              <a:rPr lang="el-GR" dirty="0" smtClean="0"/>
              <a:t>έχουν χαρακτηριστικά και των δυο παραπάνω ομάδων.</a:t>
            </a:r>
            <a:endParaRPr lang="en-US" dirty="0" smtClean="0"/>
          </a:p>
          <a:p>
            <a:endParaRPr lang="el-GR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ΓΟΝΙΜΟΠΟΙΗΣΗ ΣΥΚΙΑΣ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l-GR" b="1" dirty="0" smtClean="0"/>
              <a:t>Η γονιμοποίηση </a:t>
            </a:r>
            <a:r>
              <a:rPr lang="el-GR" dirty="0" smtClean="0"/>
              <a:t>πραγματοποιείται με την συμμετοχή του εντόμου </a:t>
            </a:r>
            <a:r>
              <a:rPr lang="el-GR" i="1" dirty="0" err="1" smtClean="0">
                <a:solidFill>
                  <a:srgbClr val="FF0000"/>
                </a:solidFill>
              </a:rPr>
              <a:t>Blastophaga</a:t>
            </a:r>
            <a:r>
              <a:rPr lang="el-GR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psenes</a:t>
            </a:r>
            <a:r>
              <a:rPr lang="el-GR" i="1" dirty="0" smtClean="0">
                <a:solidFill>
                  <a:srgbClr val="FF0000"/>
                </a:solidFill>
              </a:rPr>
              <a:t>[υμενόπτερο]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dirty="0" smtClean="0"/>
              <a:t>(κοινώς </a:t>
            </a:r>
            <a:r>
              <a:rPr lang="el-GR" dirty="0" err="1" smtClean="0"/>
              <a:t>ψήνας</a:t>
            </a:r>
            <a:r>
              <a:rPr lang="el-GR" dirty="0" smtClean="0"/>
              <a:t> της συκιάς). </a:t>
            </a:r>
          </a:p>
          <a:p>
            <a:r>
              <a:rPr lang="el-GR" dirty="0" smtClean="0"/>
              <a:t>Το έντομο  διαχειμάζει ως προνύμφη στα </a:t>
            </a:r>
            <a:r>
              <a:rPr lang="el-GR" b="1" dirty="0" smtClean="0"/>
              <a:t>χειμερινά σύκα της </a:t>
            </a:r>
            <a:r>
              <a:rPr lang="el-GR" b="1" dirty="0" err="1" smtClean="0"/>
              <a:t>αρρενοσυκιάς</a:t>
            </a:r>
            <a:r>
              <a:rPr lang="el-GR" b="1" dirty="0" smtClean="0"/>
              <a:t> </a:t>
            </a:r>
            <a:r>
              <a:rPr lang="el-GR" dirty="0" smtClean="0"/>
              <a:t>τα οποία διατηρούνται στο δένδρο κατά την διάρκεια της χειμερινής περιόδου και τα οποία ονομάζονται </a:t>
            </a:r>
            <a:r>
              <a:rPr lang="el-GR" dirty="0" err="1" smtClean="0">
                <a:solidFill>
                  <a:srgbClr val="FF0000"/>
                </a:solidFill>
              </a:rPr>
              <a:t>κρατητήρες</a:t>
            </a:r>
            <a:r>
              <a:rPr lang="el-GR" dirty="0" smtClean="0"/>
              <a:t> ή </a:t>
            </a:r>
            <a:r>
              <a:rPr lang="el-GR" dirty="0" err="1" smtClean="0"/>
              <a:t>όλυνθοι</a:t>
            </a:r>
            <a:endParaRPr lang="el-GR" dirty="0" smtClean="0"/>
          </a:p>
          <a:p>
            <a:r>
              <a:rPr lang="el-GR" b="1" dirty="0" smtClean="0"/>
              <a:t>Την άνοιξη </a:t>
            </a:r>
            <a:r>
              <a:rPr lang="el-GR" dirty="0" smtClean="0"/>
              <a:t>αναπτύσσονται τα εαρινά σύκα που ονομάζονται </a:t>
            </a:r>
            <a:r>
              <a:rPr lang="el-GR" dirty="0" err="1" smtClean="0"/>
              <a:t>ερινεοί</a:t>
            </a:r>
            <a:r>
              <a:rPr lang="el-GR" dirty="0" smtClean="0"/>
              <a:t> ή </a:t>
            </a:r>
            <a:r>
              <a:rPr lang="el-GR" dirty="0" err="1" smtClean="0"/>
              <a:t>ορνιοί</a:t>
            </a:r>
            <a:r>
              <a:rPr lang="el-GR" dirty="0" smtClean="0"/>
              <a:t>. </a:t>
            </a:r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Η ΓΟΝΙΜΟΠΟΙΗΣΗ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el-GR" b="1" dirty="0" smtClean="0"/>
              <a:t>Την Άνοιξη </a:t>
            </a:r>
            <a:r>
              <a:rPr lang="el-GR" dirty="0" smtClean="0"/>
              <a:t>ο </a:t>
            </a:r>
            <a:r>
              <a:rPr lang="el-GR" dirty="0" err="1" smtClean="0"/>
              <a:t>ψήνας</a:t>
            </a:r>
            <a:r>
              <a:rPr lang="el-GR" dirty="0" smtClean="0"/>
              <a:t> ολοκληρώνει τον βιολογικό του κύκλο μέσα στους </a:t>
            </a:r>
            <a:r>
              <a:rPr lang="el-GR" dirty="0" err="1" smtClean="0"/>
              <a:t>κρατηρήρες</a:t>
            </a:r>
            <a:r>
              <a:rPr lang="el-GR" dirty="0" smtClean="0"/>
              <a:t> ή </a:t>
            </a:r>
            <a:r>
              <a:rPr lang="el-GR" dirty="0" err="1" smtClean="0"/>
              <a:t>όλυνθοι</a:t>
            </a:r>
            <a:r>
              <a:rPr lang="el-GR" dirty="0" smtClean="0"/>
              <a:t> </a:t>
            </a:r>
            <a:r>
              <a:rPr lang="en-US" dirty="0" smtClean="0"/>
              <a:t> </a:t>
            </a:r>
            <a:r>
              <a:rPr lang="el-GR" dirty="0" smtClean="0"/>
              <a:t>που είναι τα θηλυκά άνθη της </a:t>
            </a:r>
            <a:r>
              <a:rPr lang="el-GR" dirty="0" err="1" smtClean="0"/>
              <a:t>αρρενοσυκιάς</a:t>
            </a:r>
            <a:r>
              <a:rPr lang="el-GR" dirty="0" smtClean="0"/>
              <a:t> </a:t>
            </a:r>
            <a:r>
              <a:rPr lang="el-GR" dirty="0" smtClean="0"/>
              <a:t>και εισέρχεται στους </a:t>
            </a:r>
            <a:r>
              <a:rPr lang="el-GR" dirty="0" err="1" smtClean="0"/>
              <a:t>ερινεούς</a:t>
            </a:r>
            <a:r>
              <a:rPr lang="el-GR" dirty="0" smtClean="0"/>
              <a:t> που είναι </a:t>
            </a:r>
            <a:r>
              <a:rPr lang="el-GR" dirty="0" err="1" smtClean="0"/>
              <a:t>συκώνια</a:t>
            </a:r>
            <a:r>
              <a:rPr lang="el-GR" dirty="0" smtClean="0"/>
              <a:t> με αρσενικά και θηλυκά άνθη, </a:t>
            </a:r>
            <a:r>
              <a:rPr lang="el-GR" dirty="0" smtClean="0"/>
              <a:t>ως έντομο πλέον για να ωοτοκήσει. </a:t>
            </a:r>
            <a:endParaRPr lang="el-GR" dirty="0" smtClean="0"/>
          </a:p>
          <a:p>
            <a:r>
              <a:rPr lang="el-GR" dirty="0" smtClean="0"/>
              <a:t>Κατά </a:t>
            </a:r>
            <a:r>
              <a:rPr lang="el-GR" dirty="0" smtClean="0"/>
              <a:t>την </a:t>
            </a:r>
            <a:r>
              <a:rPr lang="el-GR" b="1" dirty="0" smtClean="0"/>
              <a:t>είσοδό του </a:t>
            </a:r>
            <a:r>
              <a:rPr lang="el-GR" dirty="0" smtClean="0"/>
              <a:t>μεταφέρει γύρη από τα </a:t>
            </a:r>
            <a:r>
              <a:rPr lang="el-GR" b="1" dirty="0" smtClean="0"/>
              <a:t>αρσενικά άνθη </a:t>
            </a:r>
            <a:r>
              <a:rPr lang="el-GR" dirty="0" smtClean="0"/>
              <a:t>που βρίσκονται κοντά στην οπή της βάσης, προς </a:t>
            </a:r>
            <a:r>
              <a:rPr lang="el-GR" b="1" dirty="0" smtClean="0"/>
              <a:t>τα θηλυκά </a:t>
            </a:r>
            <a:r>
              <a:rPr lang="el-GR" dirty="0" smtClean="0"/>
              <a:t>τα οποία βρίσκονται στο βάθος του σύκου, κοντά στον ποδίσκο</a:t>
            </a:r>
            <a:r>
              <a:rPr lang="el-GR" dirty="0" smtClean="0"/>
              <a:t>.</a:t>
            </a:r>
          </a:p>
          <a:p>
            <a:r>
              <a:rPr lang="el-GR" dirty="0" smtClean="0"/>
              <a:t>Την </a:t>
            </a:r>
            <a:r>
              <a:rPr lang="el-GR" dirty="0" smtClean="0"/>
              <a:t>περίοδο αυτή είναι έτοιμα τα θηλυκά άνθη της </a:t>
            </a:r>
            <a:r>
              <a:rPr lang="el-GR" dirty="0" err="1" smtClean="0"/>
              <a:t>ημεροσυκιάς</a:t>
            </a:r>
            <a:r>
              <a:rPr lang="el-GR" dirty="0" smtClean="0"/>
              <a:t> όπου αναζητώντας ο </a:t>
            </a:r>
            <a:r>
              <a:rPr lang="el-GR" dirty="0" err="1" smtClean="0"/>
              <a:t>ψήνας</a:t>
            </a:r>
            <a:r>
              <a:rPr lang="el-GR" dirty="0" smtClean="0"/>
              <a:t> μέρος για να αφήσει τα αυγά του ,</a:t>
            </a:r>
            <a:r>
              <a:rPr lang="el-GR" dirty="0" smtClean="0"/>
              <a:t>μπαίνει </a:t>
            </a:r>
            <a:r>
              <a:rPr lang="el-GR" dirty="0" err="1" smtClean="0"/>
              <a:t>σ’αυτά</a:t>
            </a:r>
            <a:r>
              <a:rPr lang="el-GR" dirty="0" smtClean="0"/>
              <a:t> και με τη γύρη που έχει στα φτερά του ,τα </a:t>
            </a:r>
            <a:r>
              <a:rPr lang="el-GR" dirty="0" smtClean="0"/>
              <a:t>γονιμοποιεί</a:t>
            </a:r>
            <a:r>
              <a:rPr lang="el-GR" dirty="0" smtClean="0"/>
              <a:t>. Δεν </a:t>
            </a:r>
            <a:r>
              <a:rPr lang="el-GR" dirty="0" smtClean="0"/>
              <a:t>αφήνει όμως </a:t>
            </a:r>
            <a:r>
              <a:rPr lang="el-GR" dirty="0" smtClean="0"/>
              <a:t> εκεί τα αυγά </a:t>
            </a:r>
            <a:r>
              <a:rPr lang="el-GR" dirty="0" smtClean="0"/>
              <a:t>διότι δεν τον εξυπηρετούν τα </a:t>
            </a:r>
            <a:r>
              <a:rPr lang="el-GR" dirty="0" err="1" smtClean="0"/>
              <a:t>μακρόστυλα</a:t>
            </a:r>
            <a:r>
              <a:rPr lang="el-GR" dirty="0" smtClean="0"/>
              <a:t> άνθη της.</a:t>
            </a:r>
          </a:p>
          <a:p>
            <a:r>
              <a:rPr lang="el-GR" dirty="0" smtClean="0"/>
              <a:t>Απαιτούνται 3-5 </a:t>
            </a:r>
            <a:r>
              <a:rPr lang="el-GR" dirty="0" err="1" smtClean="0"/>
              <a:t>ψήνες</a:t>
            </a:r>
            <a:r>
              <a:rPr lang="el-GR" dirty="0" smtClean="0"/>
              <a:t>/</a:t>
            </a:r>
            <a:r>
              <a:rPr lang="el-GR" dirty="0" err="1" smtClean="0"/>
              <a:t>συκόνιο</a:t>
            </a:r>
            <a:endParaRPr lang="el-GR" dirty="0" smtClean="0"/>
          </a:p>
          <a:p>
            <a:r>
              <a:rPr lang="el-GR" dirty="0" smtClean="0"/>
              <a:t>Ο </a:t>
            </a:r>
            <a:r>
              <a:rPr lang="el-GR" dirty="0" err="1" smtClean="0"/>
              <a:t>ψήνας</a:t>
            </a:r>
            <a:r>
              <a:rPr lang="el-GR" dirty="0" smtClean="0"/>
              <a:t> μπορεί να πετάξει μέχρι 20 χιλ/τρα</a:t>
            </a:r>
          </a:p>
          <a:p>
            <a:r>
              <a:rPr lang="el-GR" dirty="0" smtClean="0"/>
              <a:t>Διάρκεια ζωής του 24 ώρες </a:t>
            </a:r>
          </a:p>
          <a:p>
            <a:r>
              <a:rPr lang="el-GR" dirty="0" smtClean="0"/>
              <a:t>Υπερβολικός πληθυσμός δημιουργεί το μαύρισμα στα σύκα</a:t>
            </a:r>
            <a:r>
              <a:rPr lang="en-US" dirty="0" smtClean="0"/>
              <a:t> </a:t>
            </a:r>
            <a:r>
              <a:rPr lang="el-GR" dirty="0" smtClean="0"/>
              <a:t>από το μύκητα.[</a:t>
            </a:r>
            <a:r>
              <a:rPr lang="en-US" i="1" dirty="0" err="1" smtClean="0"/>
              <a:t>fusarium</a:t>
            </a:r>
            <a:r>
              <a:rPr lang="en-US" i="1" dirty="0" smtClean="0"/>
              <a:t> </a:t>
            </a:r>
            <a:r>
              <a:rPr lang="en-US" i="1" dirty="0" err="1" smtClean="0"/>
              <a:t>moniliforme</a:t>
            </a:r>
            <a:r>
              <a:rPr lang="en-US" dirty="0" smtClean="0"/>
              <a:t>]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ntonia\Pictures\Hilmi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882650"/>
            <a:ext cx="8001000" cy="5092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PLASTORHAGA</a:t>
            </a:r>
            <a:r>
              <a:rPr lang="el-GR" i="1" dirty="0" smtClean="0">
                <a:solidFill>
                  <a:srgbClr val="FF0000"/>
                </a:solidFill>
              </a:rPr>
              <a:t> </a:t>
            </a:r>
            <a:r>
              <a:rPr lang="el-GR" i="1" dirty="0" err="1" smtClean="0">
                <a:solidFill>
                  <a:srgbClr val="FF0000"/>
                </a:solidFill>
              </a:rPr>
              <a:t>grossorum</a:t>
            </a:r>
            <a:r>
              <a:rPr lang="el-GR" i="1" dirty="0" smtClean="0">
                <a:solidFill>
                  <a:srgbClr val="FF0000"/>
                </a:solidFill>
              </a:rPr>
              <a:t>(ΨΗΝΑΣ)</a:t>
            </a:r>
            <a:endParaRPr lang="el-GR" dirty="0"/>
          </a:p>
        </p:txBody>
      </p:sp>
      <p:pic>
        <p:nvPicPr>
          <p:cNvPr id="29699" name="Picture 3" descr="C:\Users\antonia\Pictures\sur_wasps_emerging_4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3124200"/>
            <a:ext cx="2786082" cy="2948006"/>
          </a:xfrm>
          <a:prstGeom prst="rect">
            <a:avLst/>
          </a:prstGeom>
          <a:noFill/>
        </p:spPr>
      </p:pic>
      <p:pic>
        <p:nvPicPr>
          <p:cNvPr id="1026" name="Picture 2" descr="C:\Users\antonia\Pictures\Apocrypta_on_Ficus_sur_40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06952" y="3071810"/>
            <a:ext cx="3479692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tonia\Pictures\Hilmi_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643050"/>
            <a:ext cx="8001000" cy="2984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ntonia\Pictures\ileklemede-plastik-file-kullanilmali-IHA-20120622AW000048-2-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7715304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ntonia\Pictures\figdrw1b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357298"/>
            <a:ext cx="5534025" cy="3705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 </a:t>
            </a:r>
            <a:r>
              <a:rPr lang="el-GR" dirty="0" err="1" smtClean="0"/>
              <a:t>γονιμοποιηση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pic>
        <p:nvPicPr>
          <p:cNvPr id="1026" name="Picture 2" descr="C:\Users\antonia\Pictures\10001_509945539064862_717040345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11632" y="1609725"/>
            <a:ext cx="6130135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l-GR" dirty="0" smtClean="0"/>
              <a:t>ΟΦΘΑΛΜΟΙ-ΑΝΘΗ</a:t>
            </a:r>
            <a:br>
              <a:rPr lang="el-GR" dirty="0" smtClean="0"/>
            </a:br>
            <a:r>
              <a:rPr lang="el-GR" dirty="0" smtClean="0"/>
              <a:t>ΡΟΔΙΑΣ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l-GR" dirty="0" smtClean="0"/>
              <a:t>ΟΦΘΑΛΜΟΙ[ πλάγια σε βλαστό ή σε λογχοειδή βλάστηση]</a:t>
            </a:r>
          </a:p>
          <a:p>
            <a:pPr>
              <a:buNone/>
            </a:pPr>
            <a:r>
              <a:rPr lang="el-GR" dirty="0" smtClean="0"/>
              <a:t>α)  </a:t>
            </a:r>
            <a:r>
              <a:rPr lang="el-GR" dirty="0" err="1" smtClean="0"/>
              <a:t>Ξυλοφόροι</a:t>
            </a:r>
            <a:r>
              <a:rPr lang="el-GR" dirty="0" smtClean="0"/>
              <a:t>  ή  </a:t>
            </a:r>
            <a:r>
              <a:rPr lang="el-GR" dirty="0" err="1" smtClean="0"/>
              <a:t>βλαστοφόροι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β)  Μικτοί</a:t>
            </a:r>
            <a:r>
              <a:rPr lang="en-US" dirty="0" smtClean="0"/>
              <a:t> </a:t>
            </a:r>
            <a:r>
              <a:rPr lang="el-GR" dirty="0" smtClean="0"/>
              <a:t>καρποφόροι</a:t>
            </a:r>
          </a:p>
          <a:p>
            <a:pPr>
              <a:buNone/>
            </a:pPr>
            <a:endParaRPr lang="el-GR" dirty="0"/>
          </a:p>
          <a:p>
            <a:pPr>
              <a:buNone/>
            </a:pPr>
            <a:r>
              <a:rPr lang="el-GR" dirty="0" smtClean="0">
                <a:solidFill>
                  <a:srgbClr val="FF0000"/>
                </a:solidFill>
              </a:rPr>
              <a:t>ΑΝΘΗ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l-GR" dirty="0" smtClean="0"/>
              <a:t>εμφανίζονται  μετά τα φύλλα,</a:t>
            </a:r>
            <a:r>
              <a:rPr lang="en-US" dirty="0" smtClean="0"/>
              <a:t> </a:t>
            </a:r>
            <a:r>
              <a:rPr lang="el-GR" dirty="0" smtClean="0"/>
              <a:t>2- 7 </a:t>
            </a:r>
            <a:r>
              <a:rPr lang="el-GR" dirty="0" err="1" smtClean="0"/>
              <a:t>επάκρια</a:t>
            </a:r>
            <a:r>
              <a:rPr lang="el-GR" dirty="0" smtClean="0"/>
              <a:t> της τρέχουσας βλάστησης ή και σε παλιό ξύλο [</a:t>
            </a:r>
            <a:r>
              <a:rPr lang="el-GR" dirty="0" err="1" smtClean="0"/>
              <a:t>μακρόστυλα</a:t>
            </a:r>
            <a:r>
              <a:rPr lang="el-GR" dirty="0" smtClean="0"/>
              <a:t>]</a:t>
            </a:r>
          </a:p>
          <a:p>
            <a:pPr>
              <a:buNone/>
            </a:pPr>
            <a:r>
              <a:rPr lang="el-GR" dirty="0" smtClean="0"/>
              <a:t>Τα άνθη είναι ΤΕΛΕΙΑ τριών τύπων :</a:t>
            </a:r>
          </a:p>
          <a:p>
            <a:pPr>
              <a:buNone/>
            </a:pPr>
            <a:r>
              <a:rPr lang="el-GR" dirty="0" smtClean="0"/>
              <a:t>1)  </a:t>
            </a:r>
            <a:r>
              <a:rPr lang="el-GR" dirty="0" err="1" smtClean="0"/>
              <a:t>Κοντόστυλα</a:t>
            </a:r>
            <a:endParaRPr lang="el-GR" dirty="0" smtClean="0"/>
          </a:p>
          <a:p>
            <a:pPr marL="514350" indent="-514350">
              <a:buAutoNum type="arabicParenR" startAt="2"/>
            </a:pPr>
            <a:r>
              <a:rPr lang="en-US" dirty="0" smtClean="0"/>
              <a:t>2) </a:t>
            </a:r>
            <a:r>
              <a:rPr lang="el-GR" dirty="0" err="1" smtClean="0"/>
              <a:t>Μακρύστυλα</a:t>
            </a:r>
            <a:endParaRPr lang="en-US" dirty="0" smtClean="0"/>
          </a:p>
          <a:p>
            <a:pPr marL="514350" indent="-514350">
              <a:buAutoNum type="arabicParenR" startAt="2"/>
            </a:pPr>
            <a:r>
              <a:rPr lang="en-US" dirty="0" smtClean="0"/>
              <a:t>3) E</a:t>
            </a:r>
            <a:r>
              <a:rPr lang="el-GR" dirty="0" err="1" smtClean="0"/>
              <a:t>νδιάμεσου</a:t>
            </a:r>
            <a:r>
              <a:rPr lang="el-GR" dirty="0" smtClean="0"/>
              <a:t> τύπου</a:t>
            </a:r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ΚΑΡΠΟΙ ΑΠΟ ΔΙΦΟΡΗ ΠΟΙΚΙΛΙΑ</a:t>
            </a:r>
            <a:br>
              <a:rPr lang="el-GR" dirty="0" smtClean="0"/>
            </a:br>
            <a:endParaRPr lang="el-GR" dirty="0"/>
          </a:p>
        </p:txBody>
      </p:sp>
      <p:pic>
        <p:nvPicPr>
          <p:cNvPr id="4098" name="Picture 2" descr="F:\DCIM\101MSDCF\DSC068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4282" y="214290"/>
            <a:ext cx="7239000" cy="11430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l-GR" sz="2000" dirty="0" smtClean="0"/>
              <a:t>ΔΙΦΟΡΗ ΣΥΚΙΑ  [ΔΥΟ ΣΥΓΚΟΜΙΔΕΣ]</a:t>
            </a:r>
            <a:br>
              <a:rPr lang="el-GR" sz="2000" dirty="0" smtClean="0"/>
            </a:br>
            <a:r>
              <a:rPr lang="el-GR" sz="2000" dirty="0" smtClean="0"/>
              <a:t>[ 1) ΣΥΓΚΟΜΙΔΗ ΜΑΙΟΣ –ΙΟΥΝΙΟΣ]</a:t>
            </a:r>
            <a:br>
              <a:rPr lang="el-GR" sz="2000" dirty="0" smtClean="0"/>
            </a:br>
            <a:r>
              <a:rPr lang="el-GR" sz="2000" dirty="0" smtClean="0"/>
              <a:t>[2)  ΣΥΓΚΟΜΙΔΗ ΤΕΛΗ ΙΟΥΛΙΟΥ-ΑΥΓΟΥΣΤΟΣ]</a:t>
            </a:r>
            <a:endParaRPr lang="el-GR" sz="2000" dirty="0"/>
          </a:p>
        </p:txBody>
      </p:sp>
      <p:pic>
        <p:nvPicPr>
          <p:cNvPr id="5122" name="Picture 2" descr="F:\DCIM\101MSDCF\DSC068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ΚαρπΟΣ</a:t>
            </a:r>
            <a:r>
              <a:rPr lang="el-GR" dirty="0" smtClean="0"/>
              <a:t> στο </a:t>
            </a:r>
            <a:r>
              <a:rPr lang="el-GR" dirty="0" err="1" smtClean="0"/>
              <a:t>παλιΟ</a:t>
            </a:r>
            <a:r>
              <a:rPr lang="el-GR" dirty="0" smtClean="0"/>
              <a:t> </a:t>
            </a:r>
            <a:r>
              <a:rPr lang="el-GR" dirty="0" err="1" smtClean="0"/>
              <a:t>ξΥλο</a:t>
            </a:r>
            <a:endParaRPr lang="el-G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928812" y="2609056"/>
            <a:ext cx="42957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ΣΥΚΟΝΙΑ</a:t>
            </a:r>
            <a:endParaRPr lang="el-G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219200" y="1889919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214446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r>
              <a:rPr lang="el-GR" dirty="0" smtClean="0">
                <a:solidFill>
                  <a:srgbClr val="FFFF00"/>
                </a:solidFill>
              </a:rPr>
              <a:t>ΜΟΣΧΕΥΜΑ</a:t>
            </a:r>
            <a:endParaRPr lang="el-GR" dirty="0">
              <a:solidFill>
                <a:srgbClr val="FFFF00"/>
              </a:solidFill>
            </a:endParaRPr>
          </a:p>
        </p:txBody>
      </p:sp>
      <p:pic>
        <p:nvPicPr>
          <p:cNvPr id="1026" name="Picture 2" descr="G:\DCIM\101MSDCF\DSC040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071678"/>
            <a:ext cx="6034617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785818"/>
          </a:xfrm>
        </p:spPr>
        <p:txBody>
          <a:bodyPr>
            <a:normAutofit/>
          </a:bodyPr>
          <a:lstStyle/>
          <a:p>
            <a:r>
              <a:rPr lang="el-GR" dirty="0" smtClean="0"/>
              <a:t>ΜΟΣΧΕΥΜΑ ΜΕ ΡΙΖΑ</a:t>
            </a:r>
            <a:endParaRPr lang="el-GR" dirty="0"/>
          </a:p>
        </p:txBody>
      </p:sp>
      <p:pic>
        <p:nvPicPr>
          <p:cNvPr id="2050" name="Picture 2" descr="G:\DCIM\101MSDCF\DSC04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643050"/>
            <a:ext cx="4214842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000132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l-GR" dirty="0" smtClean="0"/>
              <a:t>ΜΟΣΧΕΥΜΑ ΣΥΚΙΑΣ</a:t>
            </a:r>
            <a:r>
              <a:rPr lang="en-US" dirty="0" smtClean="0"/>
              <a:t> </a:t>
            </a:r>
            <a:r>
              <a:rPr lang="el-GR" dirty="0" smtClean="0"/>
              <a:t>ΣΤΟ ΕΔΑΦΟΣ</a:t>
            </a:r>
            <a:endParaRPr lang="el-GR" dirty="0"/>
          </a:p>
        </p:txBody>
      </p:sp>
      <p:pic>
        <p:nvPicPr>
          <p:cNvPr id="7170" name="Picture 2" descr="C:\Users\antonia\Pictures\b83ehk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86116" y="1714489"/>
            <a:ext cx="3143272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 smtClean="0"/>
              <a:t>Αναποδο</a:t>
            </a:r>
            <a:r>
              <a:rPr lang="el-GR" dirty="0" smtClean="0"/>
              <a:t> «τ» </a:t>
            </a:r>
            <a:r>
              <a:rPr lang="el-GR" dirty="0" err="1" smtClean="0"/>
              <a:t>εμβολιασμοσ</a:t>
            </a:r>
            <a:r>
              <a:rPr lang="el-GR" dirty="0" smtClean="0"/>
              <a:t> </a:t>
            </a:r>
            <a:r>
              <a:rPr lang="el-GR" dirty="0" err="1" smtClean="0"/>
              <a:t>συκιασ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pic>
        <p:nvPicPr>
          <p:cNvPr id="3074" name="Picture 2" descr="C:\Users\antonia\Pictures\P925002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59210" y="1609725"/>
            <a:ext cx="3634979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 smtClean="0"/>
              <a:t>ΕμβολιασμΟΣ</a:t>
            </a:r>
            <a:r>
              <a:rPr lang="el-GR" dirty="0" smtClean="0"/>
              <a:t> με </a:t>
            </a:r>
            <a:r>
              <a:rPr lang="el-GR" dirty="0" err="1" smtClean="0"/>
              <a:t>ανΑποδο</a:t>
            </a:r>
            <a:r>
              <a:rPr lang="el-GR" dirty="0" smtClean="0"/>
              <a:t> «Τ»</a:t>
            </a:r>
            <a:endParaRPr lang="el-GR" dirty="0"/>
          </a:p>
        </p:txBody>
      </p:sp>
      <p:pic>
        <p:nvPicPr>
          <p:cNvPr id="52226" name="Picture 2" descr="C:\Users\antonia\Pictures\P71500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628" y="2857496"/>
            <a:ext cx="3810000" cy="2857500"/>
          </a:xfrm>
          <a:prstGeom prst="rect">
            <a:avLst/>
          </a:prstGeom>
          <a:noFill/>
        </p:spPr>
      </p:pic>
      <p:pic>
        <p:nvPicPr>
          <p:cNvPr id="52227" name="Picture 3" descr="C:\Users\antonia\Pictures\P71500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2857496"/>
            <a:ext cx="38100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1285860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el-GR" dirty="0" err="1" smtClean="0"/>
              <a:t>ΧΑΡΟΥΠια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n-US" dirty="0" err="1" smtClean="0"/>
              <a:t>ceratonia</a:t>
            </a:r>
            <a:r>
              <a:rPr lang="en-US" dirty="0" smtClean="0"/>
              <a:t> </a:t>
            </a:r>
            <a:r>
              <a:rPr lang="en-US" dirty="0" err="1" smtClean="0"/>
              <a:t>siliqua</a:t>
            </a:r>
            <a:r>
              <a:rPr lang="el-GR" dirty="0" smtClean="0"/>
              <a:t> Οικ.</a:t>
            </a:r>
            <a:r>
              <a:rPr lang="en-US" dirty="0" err="1" smtClean="0"/>
              <a:t>Fabaceae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ΔΕΝΔΡΟ: Αείφυλλο</a:t>
            </a:r>
          </a:p>
          <a:p>
            <a:endParaRPr lang="el-GR" dirty="0" smtClean="0"/>
          </a:p>
          <a:p>
            <a:r>
              <a:rPr lang="el-GR" dirty="0" err="1" smtClean="0"/>
              <a:t>Μόνοικο,δίοικο,μόνοικο</a:t>
            </a:r>
            <a:r>
              <a:rPr lang="el-GR" dirty="0" smtClean="0"/>
              <a:t>-δίκλινο [πολύγαμο είδος]</a:t>
            </a:r>
          </a:p>
          <a:p>
            <a:pPr>
              <a:buNone/>
            </a:pPr>
            <a:endParaRPr lang="el-GR" dirty="0" smtClean="0"/>
          </a:p>
          <a:p>
            <a:r>
              <a:rPr lang="el-GR" dirty="0" err="1" smtClean="0"/>
              <a:t>Ανεμόφιλο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Άνθη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l-GR" dirty="0" smtClean="0"/>
              <a:t>Μεγάλα </a:t>
            </a:r>
            <a:r>
              <a:rPr lang="el-GR" dirty="0" err="1" smtClean="0"/>
              <a:t>καμπανοειδή</a:t>
            </a:r>
            <a:r>
              <a:rPr lang="el-GR" dirty="0" smtClean="0"/>
              <a:t>, κόκκινα ή </a:t>
            </a:r>
            <a:r>
              <a:rPr lang="el-GR" dirty="0" err="1" smtClean="0"/>
              <a:t>λευκοκίτρινα</a:t>
            </a:r>
            <a:r>
              <a:rPr lang="el-GR" dirty="0" smtClean="0"/>
              <a:t>.</a:t>
            </a:r>
          </a:p>
          <a:p>
            <a:r>
              <a:rPr lang="el-GR" dirty="0" smtClean="0"/>
              <a:t>Η ωοθήκη είναι </a:t>
            </a:r>
            <a:r>
              <a:rPr lang="el-GR" dirty="0" err="1" smtClean="0"/>
              <a:t>περίγυνη</a:t>
            </a:r>
            <a:r>
              <a:rPr lang="el-GR" dirty="0" smtClean="0"/>
              <a:t> ,με 5 ή περισσότερα σέπαλα ,πέταλα και πολυάριθμους στήμονες. </a:t>
            </a:r>
          </a:p>
          <a:p>
            <a:r>
              <a:rPr lang="el-GR" dirty="0" err="1" smtClean="0">
                <a:solidFill>
                  <a:srgbClr val="FF0000"/>
                </a:solidFill>
              </a:rPr>
              <a:t>Μακρόστυλα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dirty="0" smtClean="0"/>
              <a:t>καρποφόρα ,γόνιμα, σε παλιό ξύλο</a:t>
            </a:r>
          </a:p>
          <a:p>
            <a:r>
              <a:rPr lang="el-GR" dirty="0" err="1" smtClean="0">
                <a:solidFill>
                  <a:srgbClr val="00B050"/>
                </a:solidFill>
              </a:rPr>
              <a:t>Κοντόστυλα</a:t>
            </a:r>
            <a:r>
              <a:rPr lang="el-GR" dirty="0" smtClean="0"/>
              <a:t>, ή </a:t>
            </a:r>
            <a:r>
              <a:rPr lang="el-GR" dirty="0" err="1" smtClean="0"/>
              <a:t>βραχύστυλα</a:t>
            </a:r>
            <a:r>
              <a:rPr lang="el-GR" dirty="0" smtClean="0"/>
              <a:t> ,άγονα που</a:t>
            </a:r>
            <a:r>
              <a:rPr lang="en-US" dirty="0" smtClean="0"/>
              <a:t> </a:t>
            </a:r>
            <a:r>
              <a:rPr lang="el-GR" dirty="0" smtClean="0"/>
              <a:t>σχηματίζονται στη νέα βλάστηση.</a:t>
            </a:r>
            <a:endParaRPr lang="en-US" dirty="0" smtClean="0"/>
          </a:p>
          <a:p>
            <a:r>
              <a:rPr lang="el-GR" dirty="0" smtClean="0">
                <a:solidFill>
                  <a:srgbClr val="0070C0"/>
                </a:solidFill>
              </a:rPr>
              <a:t>Ενδιάμεσου </a:t>
            </a:r>
            <a:r>
              <a:rPr lang="el-GR" dirty="0" smtClean="0"/>
              <a:t>τύπου. </a:t>
            </a:r>
            <a:r>
              <a:rPr lang="el-GR" dirty="0" smtClean="0"/>
              <a:t>Άνθη με στύλους  ίδιου μήκους με τα </a:t>
            </a:r>
            <a:r>
              <a:rPr lang="el-GR" dirty="0" err="1" smtClean="0"/>
              <a:t>μακρόστυλα</a:t>
            </a:r>
            <a:r>
              <a:rPr lang="el-GR" dirty="0" smtClean="0"/>
              <a:t> ,</a:t>
            </a:r>
            <a:r>
              <a:rPr lang="el-GR" dirty="0" smtClean="0"/>
              <a:t>ή κοντούς όσο είναι στα </a:t>
            </a:r>
            <a:r>
              <a:rPr lang="el-GR" dirty="0" smtClean="0"/>
              <a:t> </a:t>
            </a:r>
            <a:r>
              <a:rPr lang="el-GR" dirty="0" err="1" smtClean="0"/>
              <a:t>κοντόστυλα</a:t>
            </a:r>
            <a:r>
              <a:rPr lang="el-GR" dirty="0" smtClean="0"/>
              <a:t>.</a:t>
            </a:r>
          </a:p>
          <a:p>
            <a:r>
              <a:rPr lang="el-GR" dirty="0" smtClean="0"/>
              <a:t>Ο καλύτερος καρπός παράγεται από τα πρώιμα άνθη ,λόγω ευνοϊκών μετεωρολογικών συνθηκών.[</a:t>
            </a:r>
            <a:r>
              <a:rPr lang="en-US" dirty="0" err="1" smtClean="0"/>
              <a:t>Evreinoff</a:t>
            </a:r>
            <a:r>
              <a:rPr lang="en-US" dirty="0" smtClean="0"/>
              <a:t> 1953]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Φυλλα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 smtClean="0"/>
              <a:t>Τα φύλλα της </a:t>
            </a:r>
            <a:r>
              <a:rPr lang="el-GR" dirty="0" smtClean="0"/>
              <a:t>είναι σύνθετα,</a:t>
            </a:r>
            <a:r>
              <a:rPr lang="en-US" dirty="0" smtClean="0"/>
              <a:t> </a:t>
            </a:r>
            <a:r>
              <a:rPr lang="el-GR" dirty="0" smtClean="0"/>
              <a:t>πτερωτά με 4 – 10 φυλλάρια ακέραια, δερματώδη βαθυπράσινα και γυαλιστερά από πάνω, </a:t>
            </a:r>
            <a:r>
              <a:rPr lang="el-GR" dirty="0" err="1" smtClean="0"/>
              <a:t>ωχροπράσινα</a:t>
            </a:r>
            <a:r>
              <a:rPr lang="el-GR" dirty="0" smtClean="0"/>
              <a:t> από κάτω.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 ΦΥΛΛΑ</a:t>
            </a:r>
            <a:endParaRPr lang="el-GR" dirty="0"/>
          </a:p>
        </p:txBody>
      </p:sp>
      <p:pic>
        <p:nvPicPr>
          <p:cNvPr id="31748" name="Picture 4" descr="C:\Users\antonia\Pictures\249daeb4d707bf5eb981984bde68_gran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143116"/>
            <a:ext cx="6515130" cy="4200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οφθαλμοι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FF0000"/>
                </a:solidFill>
              </a:rPr>
              <a:t>Απλοί ανθοφόροι </a:t>
            </a:r>
            <a:r>
              <a:rPr lang="el-GR" dirty="0" smtClean="0"/>
              <a:t>οφθαλμοί πλάγιοι</a:t>
            </a:r>
          </a:p>
          <a:p>
            <a:r>
              <a:rPr lang="el-GR" dirty="0" err="1" smtClean="0">
                <a:solidFill>
                  <a:srgbClr val="FF0000"/>
                </a:solidFill>
              </a:rPr>
              <a:t>Ξυλοφόροι</a:t>
            </a:r>
            <a:r>
              <a:rPr lang="el-GR" dirty="0" smtClean="0"/>
              <a:t> οφθαλμοί </a:t>
            </a:r>
            <a:r>
              <a:rPr lang="el-GR" dirty="0" err="1" smtClean="0"/>
              <a:t>επάκριοι</a:t>
            </a:r>
            <a:r>
              <a:rPr lang="el-GR" dirty="0" smtClean="0"/>
              <a:t> ή πλάγιοι</a:t>
            </a:r>
          </a:p>
          <a:p>
            <a:endParaRPr lang="el-GR" dirty="0" smtClean="0"/>
          </a:p>
          <a:p>
            <a:r>
              <a:rPr lang="el-GR" dirty="0" smtClean="0">
                <a:solidFill>
                  <a:srgbClr val="FF0000"/>
                </a:solidFill>
              </a:rPr>
              <a:t>Αλλά</a:t>
            </a:r>
            <a:r>
              <a:rPr lang="el-GR" dirty="0" smtClean="0"/>
              <a:t>:</a:t>
            </a:r>
          </a:p>
          <a:p>
            <a:pPr>
              <a:buNone/>
            </a:pPr>
            <a:r>
              <a:rPr lang="el-GR" dirty="0" smtClean="0"/>
              <a:t>μορφολογικά δεν διακρίνονται μακροσκοπικά</a:t>
            </a:r>
          </a:p>
          <a:p>
            <a:pPr>
              <a:buNone/>
            </a:pPr>
            <a:r>
              <a:rPr lang="el-GR" dirty="0" smtClean="0">
                <a:solidFill>
                  <a:srgbClr val="00B050"/>
                </a:solidFill>
              </a:rPr>
              <a:t>Επίσης</a:t>
            </a:r>
            <a:r>
              <a:rPr lang="el-GR" dirty="0" smtClean="0"/>
              <a:t>:</a:t>
            </a:r>
          </a:p>
          <a:p>
            <a:pPr>
              <a:buNone/>
            </a:pPr>
            <a:r>
              <a:rPr lang="el-GR" dirty="0" smtClean="0"/>
              <a:t>Δεν καλύπτονται από λέπια αλλά από πυκνό τρίχωμα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ανθιση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b="1" dirty="0" smtClean="0"/>
              <a:t>Τα άνθη </a:t>
            </a:r>
            <a:r>
              <a:rPr lang="el-GR" dirty="0" smtClean="0"/>
              <a:t>με βαριά οσμή, χωρίς πέταλα, μικρά, σε μασχαλιαίους ή πλευρικούς κοκκινωπούς </a:t>
            </a:r>
            <a:r>
              <a:rPr lang="el-GR" dirty="0" err="1" smtClean="0"/>
              <a:t>βότρυς</a:t>
            </a:r>
            <a:r>
              <a:rPr lang="el-GR" dirty="0" smtClean="0"/>
              <a:t> δίκλινα συνήθως, πέντε στήμονες, μακριούς στα αρσενικά άνθη, κοντούς και κατά κανόνα άγονους στα θηλυκά ή ερμαφρόδιτα.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Η Άνθιση </a:t>
            </a:r>
            <a:r>
              <a:rPr lang="el-GR" dirty="0" smtClean="0"/>
              <a:t>πραγματοποιείται σε ταξιανθία βοτρυώδη σε:</a:t>
            </a:r>
          </a:p>
          <a:p>
            <a:r>
              <a:rPr lang="el-GR" dirty="0" smtClean="0"/>
              <a:t>1) βλαστούς της προηγούμενης χρονιάς και είναι κυρίως </a:t>
            </a:r>
            <a:r>
              <a:rPr lang="el-GR" dirty="0" err="1" smtClean="0"/>
              <a:t>μονοστέλεχη</a:t>
            </a:r>
            <a:endParaRPr lang="el-GR" dirty="0" smtClean="0"/>
          </a:p>
          <a:p>
            <a:r>
              <a:rPr lang="el-GR" dirty="0" smtClean="0"/>
              <a:t>2) ή σε βραχίονες [3-15 έτη]  που είναι κυρίως </a:t>
            </a:r>
            <a:r>
              <a:rPr lang="el-GR" dirty="0" err="1" smtClean="0"/>
              <a:t>πολυστέλεχη</a:t>
            </a:r>
            <a:endParaRPr lang="el-GR" dirty="0" smtClean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21444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2800" dirty="0" smtClean="0"/>
              <a:t>ΑΝΘΙΣΗ  ΧΑΡΟΥΠΙΑΣ(</a:t>
            </a:r>
            <a:r>
              <a:rPr lang="el-GR" sz="2800" dirty="0" err="1" smtClean="0"/>
              <a:t>μικρα</a:t>
            </a:r>
            <a:r>
              <a:rPr lang="el-GR" sz="2800" dirty="0" smtClean="0"/>
              <a:t> </a:t>
            </a:r>
            <a:r>
              <a:rPr lang="el-GR" sz="2800" dirty="0" err="1" smtClean="0"/>
              <a:t>απεταλα</a:t>
            </a:r>
            <a:r>
              <a:rPr lang="el-GR" sz="2800" dirty="0" smtClean="0"/>
              <a:t> </a:t>
            </a:r>
            <a:r>
              <a:rPr lang="el-GR" sz="2800" dirty="0" err="1" smtClean="0"/>
              <a:t>ανθη</a:t>
            </a:r>
            <a:r>
              <a:rPr lang="el-GR" sz="2800" dirty="0" smtClean="0"/>
              <a:t>)</a:t>
            </a:r>
            <a:endParaRPr lang="el-GR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85720" y="2071678"/>
            <a:ext cx="526732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l-GR" dirty="0" err="1" smtClean="0"/>
              <a:t>Ταξιανθια</a:t>
            </a:r>
            <a:r>
              <a:rPr lang="el-GR" dirty="0" smtClean="0"/>
              <a:t> </a:t>
            </a:r>
            <a:r>
              <a:rPr lang="el-GR" dirty="0" err="1" smtClean="0"/>
              <a:t>μονοστελεχη</a:t>
            </a:r>
            <a:r>
              <a:rPr lang="el-GR" dirty="0" smtClean="0"/>
              <a:t> η </a:t>
            </a:r>
            <a:r>
              <a:rPr lang="el-GR" dirty="0" err="1" smtClean="0"/>
              <a:t>πολυστελεχη</a:t>
            </a:r>
            <a:r>
              <a:rPr lang="el-GR" dirty="0" smtClean="0"/>
              <a:t> σε ΒΡΑΧΙΟΝΕΣ  </a:t>
            </a:r>
            <a:endParaRPr lang="el-G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94262" y="1871735"/>
            <a:ext cx="5764876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2800" dirty="0" smtClean="0"/>
              <a:t>ΘΗΛΥΚΗ ΤΑΞΙΑΝΘΙΑ </a:t>
            </a:r>
            <a:r>
              <a:rPr lang="el-GR" sz="2800" dirty="0" err="1" smtClean="0"/>
              <a:t>μονοστελεχη</a:t>
            </a:r>
            <a:r>
              <a:rPr lang="el-GR" sz="2800" dirty="0" smtClean="0"/>
              <a:t> σε </a:t>
            </a:r>
            <a:r>
              <a:rPr lang="el-GR" sz="2800" dirty="0" err="1" smtClean="0"/>
              <a:t>βλαστο</a:t>
            </a:r>
            <a:r>
              <a:rPr lang="el-GR" sz="2800" dirty="0" smtClean="0"/>
              <a:t> </a:t>
            </a:r>
            <a:r>
              <a:rPr lang="el-GR" sz="2800" dirty="0" err="1" smtClean="0"/>
              <a:t>προηγουμενησ</a:t>
            </a:r>
            <a:r>
              <a:rPr lang="el-GR" sz="2800" dirty="0" smtClean="0"/>
              <a:t> </a:t>
            </a:r>
            <a:r>
              <a:rPr lang="el-GR" sz="2800" dirty="0" err="1" smtClean="0"/>
              <a:t>χρονιασ</a:t>
            </a:r>
            <a:endParaRPr lang="el-GR" sz="2800" dirty="0"/>
          </a:p>
        </p:txBody>
      </p:sp>
      <p:pic>
        <p:nvPicPr>
          <p:cNvPr id="30722" name="Picture 2" descr="C:\Users\antonia\Pictures\357px-Ceratonia_siliqua_female_flowers_a-RJP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632418" y="1609725"/>
            <a:ext cx="288856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ΑΡΣΕΝΙΚΗ ΤΑΞΙΑΝΘΙΑ</a:t>
            </a:r>
            <a:endParaRPr lang="el-GR" dirty="0"/>
          </a:p>
        </p:txBody>
      </p:sp>
      <p:pic>
        <p:nvPicPr>
          <p:cNvPr id="32771" name="Picture 3" descr="C:\Users\antonia\Pictures\Ceratonia_siliqua_male_flowers_05-RJ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94262" y="1871735"/>
            <a:ext cx="5764876" cy="4322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ΑΡΣΕΝΙΚΗ ΤΑΞΙΑΝΘΙΑ ΧΑΡΟΥΠΙΑΣ</a:t>
            </a:r>
            <a:endParaRPr lang="el-G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143787" y="1609725"/>
            <a:ext cx="586582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 </a:t>
            </a:r>
            <a:r>
              <a:rPr lang="el-GR" dirty="0" err="1" smtClean="0"/>
              <a:t>καρποσ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b="1" dirty="0" smtClean="0"/>
              <a:t>Η ωρίμανση του καρπού </a:t>
            </a:r>
            <a:r>
              <a:rPr lang="el-GR" dirty="0" smtClean="0"/>
              <a:t>διαρκεί σχεδόν</a:t>
            </a:r>
            <a:r>
              <a:rPr lang="el-GR" dirty="0" smtClean="0">
                <a:solidFill>
                  <a:srgbClr val="FFFF00"/>
                </a:solidFill>
              </a:rPr>
              <a:t> ένα χρόνο από το Φθινόπωρο - Αύγουστο του επόμενου έτους </a:t>
            </a:r>
            <a:r>
              <a:rPr lang="el-GR" dirty="0" smtClean="0"/>
              <a:t>που αρχίζουν να πέφτουν οι ώριμοι πια καρποί.</a:t>
            </a:r>
          </a:p>
          <a:p>
            <a:r>
              <a:rPr lang="el-GR" b="1" dirty="0" smtClean="0">
                <a:solidFill>
                  <a:srgbClr val="92D050"/>
                </a:solidFill>
              </a:rPr>
              <a:t>Τα χαρούπια </a:t>
            </a:r>
            <a:r>
              <a:rPr lang="el-GR" b="1" dirty="0" err="1" smtClean="0">
                <a:solidFill>
                  <a:srgbClr val="92D050"/>
                </a:solidFill>
              </a:rPr>
              <a:t>χέδρωπας</a:t>
            </a:r>
            <a:r>
              <a:rPr lang="el-GR" b="1" dirty="0" smtClean="0">
                <a:solidFill>
                  <a:srgbClr val="92D050"/>
                </a:solidFill>
              </a:rPr>
              <a:t> ή </a:t>
            </a:r>
            <a:r>
              <a:rPr lang="el-GR" b="1" dirty="0" err="1" smtClean="0">
                <a:solidFill>
                  <a:srgbClr val="92D050"/>
                </a:solidFill>
              </a:rPr>
              <a:t>λωβός</a:t>
            </a:r>
            <a:r>
              <a:rPr lang="el-GR" b="1" dirty="0" smtClean="0">
                <a:solidFill>
                  <a:srgbClr val="92D050"/>
                </a:solidFill>
              </a:rPr>
              <a:t>  </a:t>
            </a:r>
            <a:r>
              <a:rPr lang="el-GR" dirty="0" smtClean="0"/>
              <a:t>είναι μακριά, στριφτά και σκληρά πράσινου χρώματος όταν είναι άγουρα και ξυλώδη εξωτερικά ,καστανού χρώματος όταν είναι ώριμα. Η σάρκα τους έχει ευχάριστη, γλυκιά γεύση και περιέχει πολλά και πολύ σκληρά σπόρια.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l-GR" sz="2800" dirty="0" smtClean="0"/>
              <a:t>ΚΟΝΤΟΙ ΒΛΑΣΤΟΙ ΑΠΟ ΜΙΚΤΟ ΑΝΘΟΦΟΡΟ ΟΦΘΑΛΜΟ ΣΤΟ ΠΑΛΑΙΟ ΞΥΛΟ </a:t>
            </a:r>
            <a:endParaRPr lang="el-GR" sz="2800" dirty="0"/>
          </a:p>
        </p:txBody>
      </p:sp>
      <p:pic>
        <p:nvPicPr>
          <p:cNvPr id="11266" name="Picture 2" descr="C:\Users\antonia\Pictures\Pomegranate-flower-bud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4914" y="1600200"/>
            <a:ext cx="679417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ΦΥΛΛΟ ΚΑΙ ΚΑΡΠΟΣ</a:t>
            </a:r>
            <a:endParaRPr lang="el-GR" dirty="0"/>
          </a:p>
        </p:txBody>
      </p:sp>
      <p:pic>
        <p:nvPicPr>
          <p:cNvPr id="33794" name="Picture 2" descr="C:\Users\antonia\Pictures\5623686076_7cafcf138b_z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579237" y="1609725"/>
            <a:ext cx="4994925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ΠΟΛΛΑΠΛΑΣΙΑΣΜΟΣ</a:t>
            </a:r>
            <a:br>
              <a:rPr lang="el-GR" dirty="0" smtClean="0"/>
            </a:br>
            <a:r>
              <a:rPr lang="el-GR" dirty="0" smtClean="0"/>
              <a:t>ΜΕ ΣΠΟΡΟ</a:t>
            </a:r>
            <a:endParaRPr lang="el-GR" dirty="0"/>
          </a:p>
        </p:txBody>
      </p:sp>
      <p:pic>
        <p:nvPicPr>
          <p:cNvPr id="54276" name="Picture 4" descr="C:\Users\antonia\Pictures\DSCN524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2500306"/>
            <a:ext cx="5143536" cy="3829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l-GR" dirty="0" smtClean="0"/>
              <a:t>ΤΟ ΚΑΡΑΤΙ (</a:t>
            </a:r>
            <a:r>
              <a:rPr lang="el-GR" dirty="0" err="1" smtClean="0"/>
              <a:t>μοναδα</a:t>
            </a:r>
            <a:r>
              <a:rPr lang="el-GR" dirty="0" smtClean="0"/>
              <a:t> </a:t>
            </a:r>
            <a:r>
              <a:rPr lang="el-GR" dirty="0" err="1" smtClean="0"/>
              <a:t>μετρησησ</a:t>
            </a:r>
            <a:r>
              <a:rPr lang="el-GR" dirty="0" smtClean="0"/>
              <a:t>)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l-GR" b="1" dirty="0" smtClean="0"/>
              <a:t>Οι σπόροι </a:t>
            </a:r>
            <a:r>
              <a:rPr lang="el-GR" dirty="0" smtClean="0"/>
              <a:t>των χαρουπιών έχουν όλα περίπου το ίδιο βάρος (0,2 </a:t>
            </a:r>
            <a:r>
              <a:rPr lang="el-GR" dirty="0" err="1" smtClean="0"/>
              <a:t>γρ</a:t>
            </a:r>
            <a:r>
              <a:rPr lang="el-GR" dirty="0" smtClean="0"/>
              <a:t>) και γι’ αυτό χρησιμοποιήθηκαν στο παρελθόν ως μονάδα μέτρησης χρυσού και πολύτιμων λίθων. </a:t>
            </a:r>
          </a:p>
          <a:p>
            <a:pPr>
              <a:buNone/>
            </a:pPr>
            <a:r>
              <a:rPr lang="el-GR" dirty="0" smtClean="0"/>
              <a:t>ΥΠΑΡΧΟΥΝ ΔΥΟ ΕΚΔΟΧΕΣ: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>
                <a:solidFill>
                  <a:srgbClr val="FF0000"/>
                </a:solidFill>
              </a:rPr>
              <a:t>Το </a:t>
            </a:r>
            <a:r>
              <a:rPr lang="el-GR" b="1" dirty="0" smtClean="0">
                <a:solidFill>
                  <a:srgbClr val="FF0000"/>
                </a:solidFill>
              </a:rPr>
              <a:t>καράτι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dirty="0" smtClean="0"/>
              <a:t>(η λέξη </a:t>
            </a:r>
            <a:r>
              <a:rPr lang="el-GR" dirty="0" err="1" smtClean="0"/>
              <a:t>κιράτ</a:t>
            </a:r>
            <a:r>
              <a:rPr lang="el-GR" dirty="0" smtClean="0"/>
              <a:t>, σημαίνει </a:t>
            </a:r>
            <a:r>
              <a:rPr lang="el-GR" dirty="0" smtClean="0">
                <a:solidFill>
                  <a:srgbClr val="FF0000"/>
                </a:solidFill>
              </a:rPr>
              <a:t>σπόρος </a:t>
            </a:r>
            <a:r>
              <a:rPr lang="el-GR" dirty="0" smtClean="0"/>
              <a:t>στα αραβικά μονάδα μέτρησης βάρους των πολύτιμων λίθων και των κραμάτων του χρυσού. </a:t>
            </a:r>
          </a:p>
          <a:p>
            <a:pPr marL="514350" indent="-514350">
              <a:buFont typeface="+mj-lt"/>
              <a:buAutoNum type="arabicPeriod"/>
            </a:pPr>
            <a:r>
              <a:rPr lang="el-GR" b="1" dirty="0" smtClean="0"/>
              <a:t>Η λέξη </a:t>
            </a:r>
            <a:r>
              <a:rPr lang="el-GR" dirty="0" smtClean="0"/>
              <a:t>καράτι προέρχεται από την αρχαία </a:t>
            </a:r>
            <a:r>
              <a:rPr lang="el-GR" dirty="0" smtClean="0">
                <a:solidFill>
                  <a:srgbClr val="92D050"/>
                </a:solidFill>
              </a:rPr>
              <a:t>ελληνική λέξη κεράτιο</a:t>
            </a:r>
            <a:r>
              <a:rPr lang="el-GR" dirty="0" smtClean="0"/>
              <a:t>.</a:t>
            </a:r>
          </a:p>
          <a:p>
            <a:pPr>
              <a:buNone/>
            </a:pPr>
            <a:r>
              <a:rPr lang="el-GR" dirty="0" smtClean="0"/>
              <a:t/>
            </a:r>
            <a:br>
              <a:rPr lang="el-GR" dirty="0" smtClean="0"/>
            </a:br>
            <a:endParaRPr lang="el-GR" dirty="0" smtClean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Βλ</a:t>
            </a:r>
            <a:r>
              <a:rPr lang="en-US" dirty="0" smtClean="0"/>
              <a:t>a</a:t>
            </a:r>
            <a:r>
              <a:rPr lang="el-GR" dirty="0" err="1" smtClean="0"/>
              <a:t>στηση</a:t>
            </a:r>
            <a:r>
              <a:rPr lang="el-GR" dirty="0" smtClean="0"/>
              <a:t>-</a:t>
            </a:r>
            <a:r>
              <a:rPr lang="el-GR" dirty="0" err="1" smtClean="0"/>
              <a:t>ανθοφορ</a:t>
            </a:r>
            <a:r>
              <a:rPr lang="en-US" dirty="0" err="1" smtClean="0"/>
              <a:t>i</a:t>
            </a:r>
            <a:r>
              <a:rPr lang="el-GR" dirty="0" smtClean="0"/>
              <a:t>α</a:t>
            </a:r>
            <a:endParaRPr lang="el-GR" dirty="0"/>
          </a:p>
        </p:txBody>
      </p:sp>
      <p:pic>
        <p:nvPicPr>
          <p:cNvPr id="15362" name="Picture 2" descr="C:\Users\antonia\Pictures\Εικόνα 5324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5405" y="1600200"/>
            <a:ext cx="679319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dirty="0" err="1" smtClean="0"/>
              <a:t>ΚοντΟστυλο</a:t>
            </a:r>
            <a:r>
              <a:rPr lang="el-GR" dirty="0" smtClean="0"/>
              <a:t> και </a:t>
            </a:r>
            <a:r>
              <a:rPr lang="el-GR" dirty="0" err="1" smtClean="0"/>
              <a:t>μακρΥστυλο</a:t>
            </a:r>
            <a:r>
              <a:rPr lang="el-GR" dirty="0" smtClean="0"/>
              <a:t> </a:t>
            </a:r>
            <a:r>
              <a:rPr lang="el-GR" dirty="0" err="1" smtClean="0"/>
              <a:t>ΑνθοΣ</a:t>
            </a:r>
            <a:endParaRPr lang="el-GR" dirty="0"/>
          </a:p>
        </p:txBody>
      </p:sp>
      <p:pic>
        <p:nvPicPr>
          <p:cNvPr id="1027" name="Picture 3" descr="C:\Users\antonia\Pictures\AVLI\DSC052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94262" y="1871735"/>
            <a:ext cx="5764876" cy="4322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φθονία">
  <a:themeElements>
    <a:clrScheme name="Προσαρμοσμένος 1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9F2936"/>
      </a:hlink>
      <a:folHlink>
        <a:srgbClr val="B26B02"/>
      </a:folHlink>
    </a:clrScheme>
    <a:fontScheme name="Αφθονία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Αφθονία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2046</TotalTime>
  <Words>1128</Words>
  <Application>Microsoft Office PowerPoint</Application>
  <PresentationFormat>Προβολή στην οθόνη (4:3)</PresentationFormat>
  <Paragraphs>156</Paragraphs>
  <Slides>72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72</vt:i4>
      </vt:variant>
    </vt:vector>
  </HeadingPairs>
  <TitlesOfParts>
    <vt:vector size="73" baseType="lpstr">
      <vt:lpstr>Αφθονία</vt:lpstr>
      <vt:lpstr>ΡΟΔΙΑ punica granatum Οικ.Punicaceae</vt:lpstr>
      <vt:lpstr>ΧΩΡΕΣ ΠΑΡΑΓΩΓΗΣ</vt:lpstr>
      <vt:lpstr>ΑΝΤΙΘΕΤΗ ΔΙΑΤΑΞΗ ΒΛΑΣΤΩΝ-ΦΥΛΛΩΝ </vt:lpstr>
      <vt:lpstr>ΕπΑκριο αγκΑθι</vt:lpstr>
      <vt:lpstr>ΟΦΘΑΛΜΟΙ-ΑΝΘΗ ΡΟΔΙΑΣ</vt:lpstr>
      <vt:lpstr>Άνθη</vt:lpstr>
      <vt:lpstr>ΚΟΝΤΟΙ ΒΛΑΣΤΟΙ ΑΠΟ ΜΙΚΤΟ ΑΝΘΟΦΟΡΟ ΟΦΘΑΛΜΟ ΣΤΟ ΠΑΛΑΙΟ ΞΥΛΟ </vt:lpstr>
      <vt:lpstr>Βλaστηση-ανθοφορiα</vt:lpstr>
      <vt:lpstr>ΚοντΟστυλο και μακρΥστυλο ΑνθοΣ</vt:lpstr>
      <vt:lpstr>Διαφάνεια 10</vt:lpstr>
      <vt:lpstr>ΘΕΤΙΚΗ Η ΥΠΑΡΞΗ εντομων και ΜΕΛΙΣΣΩΝ</vt:lpstr>
      <vt:lpstr>ΒΟΤΑΝΙΚΗ ΤΑΞΙΝΟΜΙΣΗ ΚΑΡΠΟΥ</vt:lpstr>
      <vt:lpstr>Ο ΠΟΛΛΑΠΛΑΣΙΑΣΜΟΣ ΓΙΝΕΤΑΙ:</vt:lpstr>
      <vt:lpstr>ΠΟΛ/ΣΜΟΣ ΡΟΔΙΑΣ ΜΕ ΜΟΣΧΕΥΜΑΤΑ</vt:lpstr>
      <vt:lpstr>Eναρια καταβολΑδα</vt:lpstr>
      <vt:lpstr>Διαφάνεια 16</vt:lpstr>
      <vt:lpstr>ΕΝΑΕΡΙΑ ΚΑΤΑΒΟΛΑΔΑ ΣΤΗ ΡΟΔΙΑ</vt:lpstr>
      <vt:lpstr>Διαφάνεια 18</vt:lpstr>
      <vt:lpstr>ΕΓΚΑΤΑΣΤΑΣΗ ΚΑΛΙΕΡΓΕΙΑΣ</vt:lpstr>
      <vt:lpstr>ΔΙΑΜΟΡΦΩΣΗ</vt:lpstr>
      <vt:lpstr>θΑΜΝΟΣ</vt:lpstr>
      <vt:lpstr>ΘΑΜΝΩΔΗ ΑΝΑΠΤΥΞΗ</vt:lpstr>
      <vt:lpstr>Ως δΕνδρο</vt:lpstr>
      <vt:lpstr>ΔΙΑΜΟΡΦΩΣΗ ΒΡΑΧΙΩΝΩΝ</vt:lpstr>
      <vt:lpstr>ΕΓΚΑΤΑΣΤΑΣΗ ΚΑΛΛΙΕΡΓΕΙΑΣ</vt:lpstr>
      <vt:lpstr>Διαφάνεια 26</vt:lpstr>
      <vt:lpstr>Διαφάνεια 27</vt:lpstr>
      <vt:lpstr>ΚλΑδεμα καρποφορΙαΣ</vt:lpstr>
      <vt:lpstr>ΑραΙΩμα καρπΩν</vt:lpstr>
      <vt:lpstr>ΣΚΑΣΙΜΟ ΚΑΡΠΟΥ</vt:lpstr>
      <vt:lpstr>ΓΙΟΡΤΗ ΡΟΔΙΟΥ</vt:lpstr>
      <vt:lpstr>ΠΑΡΑΔΟΣΙΑΚΗ ΕΚΧΥΜΩΣΗ  ΜΕ ΣΚΟΠΟ ΤΗ ΠΑΡΑΓΩΓΗ ΞΥΔΙΟΥ</vt:lpstr>
      <vt:lpstr>ΣΥΚΟ ficus carica Οικ. MORACEAE</vt:lpstr>
      <vt:lpstr>ΚΑΛΛΙΕΡΓΟΥΜΕΝΟΙ ΤΥΠΟΙ</vt:lpstr>
      <vt:lpstr>Τυποι ανθεων </vt:lpstr>
      <vt:lpstr> αρρενοσυκια με  συκωνια  απο θηλυκα ανθη που λεγονται  ολυνθοι ή κρατητηρεσ </vt:lpstr>
      <vt:lpstr>OΦΘΑΛΜΟΙ ΗΜΕΡΟΣΥΚΙΑΣ διφορησ  ανθοφοροι στρογγυλοι, ξυλοφοροσ μυτεροσ οφθαλμοσ </vt:lpstr>
      <vt:lpstr>ΦΥΛΛΟ ΣΥΚΙΑΣ </vt:lpstr>
      <vt:lpstr>Ο καρποσ </vt:lpstr>
      <vt:lpstr>Ο κοιλοσ ταξιανθικοσ αξονασ</vt:lpstr>
      <vt:lpstr>Επικονιαση γονιμοποιηση συκιασ</vt:lpstr>
      <vt:lpstr>ΓΟΝΙΜΟΠΟΙΗΣΗ ΣΥΚΙΑΣ</vt:lpstr>
      <vt:lpstr>Η ΓΟΝΙΜΟΠΟΙΗΣΗ</vt:lpstr>
      <vt:lpstr>Διαφάνεια 44</vt:lpstr>
      <vt:lpstr>PLASTORHAGA grossorum(ΨΗΝΑΣ)</vt:lpstr>
      <vt:lpstr>Διαφάνεια 46</vt:lpstr>
      <vt:lpstr>Διαφάνεια 47</vt:lpstr>
      <vt:lpstr>Διαφάνεια 48</vt:lpstr>
      <vt:lpstr>Η γονιμοποιηση </vt:lpstr>
      <vt:lpstr>ΚΑΡΠΟΙ ΑΠΟ ΔΙΦΟΡΗ ΠΟΙΚΙΛΙΑ </vt:lpstr>
      <vt:lpstr>ΔΙΦΟΡΗ ΣΥΚΙΑ  [ΔΥΟ ΣΥΓΚΟΜΙΔΕΣ] [ 1) ΣΥΓΚΟΜΙΔΗ ΜΑΙΟΣ –ΙΟΥΝΙΟΣ] [2)  ΣΥΓΚΟΜΙΔΗ ΤΕΛΗ ΙΟΥΛΙΟΥ-ΑΥΓΟΥΣΤΟΣ]</vt:lpstr>
      <vt:lpstr>ΚαρπΟΣ στο παλιΟ ξΥλο</vt:lpstr>
      <vt:lpstr>ΣΥΚΟΝΙΑ</vt:lpstr>
      <vt:lpstr>ΜΟΣΧΕΥΜΑ</vt:lpstr>
      <vt:lpstr>ΜΟΣΧΕΥΜΑ ΜΕ ΡΙΖΑ</vt:lpstr>
      <vt:lpstr>ΜΟΣΧΕΥΜΑ ΣΥΚΙΑΣ ΣΤΟ ΕΔΑΦΟΣ</vt:lpstr>
      <vt:lpstr>Αναποδο «τ» εμβολιασμοσ συκιασ </vt:lpstr>
      <vt:lpstr>ΕμβολιασμΟΣ με ανΑποδο «Τ»</vt:lpstr>
      <vt:lpstr>ΧΑΡΟΥΠια ceratonia siliqua Οικ.Fabaceae</vt:lpstr>
      <vt:lpstr>Φυλλα </vt:lpstr>
      <vt:lpstr> ΦΥΛΛΑ</vt:lpstr>
      <vt:lpstr>οφθαλμοι</vt:lpstr>
      <vt:lpstr>ανθιση</vt:lpstr>
      <vt:lpstr>ΑΝΘΙΣΗ  ΧΑΡΟΥΠΙΑΣ(μικρα απεταλα ανθη)</vt:lpstr>
      <vt:lpstr>Ταξιανθια μονοστελεχη η πολυστελεχη σε ΒΡΑΧΙΟΝΕΣ  </vt:lpstr>
      <vt:lpstr>ΘΗΛΥΚΗ ΤΑΞΙΑΝΘΙΑ μονοστελεχη σε βλαστο προηγουμενησ χρονιασ</vt:lpstr>
      <vt:lpstr>ΑΡΣΕΝΙΚΗ ΤΑΞΙΑΝΘΙΑ</vt:lpstr>
      <vt:lpstr>ΑΡΣΕΝΙΚΗ ΤΑΞΙΑΝΘΙΑ ΧΑΡΟΥΠΙΑΣ</vt:lpstr>
      <vt:lpstr>Ο καρποσ</vt:lpstr>
      <vt:lpstr>ΦΥΛΛΟ ΚΑΙ ΚΑΡΠΟΣ</vt:lpstr>
      <vt:lpstr>ΠΟΛΛΑΠΛΑΣΙΑΣΜΟΣ ΜΕ ΣΠΟΡΟ</vt:lpstr>
      <vt:lpstr>ΤΟ ΚΑΡΑΤΙ (μοναδα μετρησησ)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ΡΟΔΙΑ Punica granatum</dc:title>
  <dc:creator>antonia</dc:creator>
  <cp:lastModifiedBy>antonia</cp:lastModifiedBy>
  <cp:revision>188</cp:revision>
  <dcterms:created xsi:type="dcterms:W3CDTF">2010-10-23T19:28:35Z</dcterms:created>
  <dcterms:modified xsi:type="dcterms:W3CDTF">2017-05-26T20:15:16Z</dcterms:modified>
</cp:coreProperties>
</file>