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2"/>
  </p:notesMasterIdLst>
  <p:handoutMasterIdLst>
    <p:handoutMasterId r:id="rId73"/>
  </p:handoutMasterIdLst>
  <p:sldIdLst>
    <p:sldId id="256" r:id="rId2"/>
    <p:sldId id="257" r:id="rId3"/>
    <p:sldId id="258" r:id="rId4"/>
    <p:sldId id="259" r:id="rId5"/>
    <p:sldId id="260" r:id="rId6"/>
    <p:sldId id="263" r:id="rId7"/>
    <p:sldId id="261" r:id="rId8"/>
    <p:sldId id="262" r:id="rId9"/>
    <p:sldId id="330" r:id="rId10"/>
    <p:sldId id="264" r:id="rId11"/>
    <p:sldId id="270" r:id="rId12"/>
    <p:sldId id="269" r:id="rId13"/>
    <p:sldId id="265" r:id="rId14"/>
    <p:sldId id="266" r:id="rId15"/>
    <p:sldId id="267" r:id="rId16"/>
    <p:sldId id="26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 id="284" r:id="rId32"/>
    <p:sldId id="285" r:id="rId33"/>
    <p:sldId id="287" r:id="rId34"/>
    <p:sldId id="288" r:id="rId35"/>
    <p:sldId id="289" r:id="rId36"/>
    <p:sldId id="290" r:id="rId37"/>
    <p:sldId id="304" r:id="rId38"/>
    <p:sldId id="291" r:id="rId39"/>
    <p:sldId id="293" r:id="rId40"/>
    <p:sldId id="294" r:id="rId41"/>
    <p:sldId id="295" r:id="rId42"/>
    <p:sldId id="296" r:id="rId43"/>
    <p:sldId id="297" r:id="rId44"/>
    <p:sldId id="298" r:id="rId45"/>
    <p:sldId id="292"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9" r:id="rId60"/>
    <p:sldId id="320" r:id="rId61"/>
    <p:sldId id="321" r:id="rId62"/>
    <p:sldId id="322" r:id="rId63"/>
    <p:sldId id="323" r:id="rId64"/>
    <p:sldId id="318" r:id="rId65"/>
    <p:sldId id="324" r:id="rId66"/>
    <p:sldId id="325" r:id="rId67"/>
    <p:sldId id="326" r:id="rId68"/>
    <p:sldId id="327" r:id="rId69"/>
    <p:sldId id="328" r:id="rId70"/>
    <p:sldId id="329" r:id="rId71"/>
  </p:sldIdLst>
  <p:sldSz cx="9144000" cy="6858000" type="screen4x3"/>
  <p:notesSz cx="7099300"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79801751585187"/>
          <c:y val="5.1400554097404488E-2"/>
          <c:w val="0.60478087146323256"/>
          <c:h val="0.67984179060950845"/>
        </c:manualLayout>
      </c:layout>
      <c:lineChart>
        <c:grouping val="standard"/>
        <c:varyColors val="0"/>
        <c:ser>
          <c:idx val="0"/>
          <c:order val="0"/>
          <c:tx>
            <c:strRef>
              <c:f>Φύλλο1!$C$5</c:f>
              <c:strCache>
                <c:ptCount val="1"/>
                <c:pt idx="0">
                  <c:v>Ρυθμός Ανάπτυξης</c:v>
                </c:pt>
              </c:strCache>
            </c:strRef>
          </c:tx>
          <c:val>
            <c:numRef>
              <c:f>Φύλλο1!$C$6:$C$16</c:f>
              <c:numCache>
                <c:formatCode>General</c:formatCode>
                <c:ptCount val="11"/>
                <c:pt idx="0">
                  <c:v>100</c:v>
                </c:pt>
                <c:pt idx="1">
                  <c:v>90</c:v>
                </c:pt>
                <c:pt idx="2">
                  <c:v>80</c:v>
                </c:pt>
                <c:pt idx="3">
                  <c:v>70</c:v>
                </c:pt>
                <c:pt idx="4">
                  <c:v>60</c:v>
                </c:pt>
                <c:pt idx="5">
                  <c:v>50</c:v>
                </c:pt>
                <c:pt idx="6">
                  <c:v>40</c:v>
                </c:pt>
                <c:pt idx="7">
                  <c:v>30</c:v>
                </c:pt>
                <c:pt idx="8">
                  <c:v>20</c:v>
                </c:pt>
                <c:pt idx="9">
                  <c:v>10</c:v>
                </c:pt>
                <c:pt idx="10">
                  <c:v>0</c:v>
                </c:pt>
              </c:numCache>
            </c:numRef>
          </c:val>
          <c:smooth val="0"/>
        </c:ser>
        <c:ser>
          <c:idx val="1"/>
          <c:order val="1"/>
          <c:tx>
            <c:strRef>
              <c:f>Φύλλο1!$D$5</c:f>
              <c:strCache>
                <c:ptCount val="1"/>
                <c:pt idx="0">
                  <c:v>Ρυθμός Ανάπτυξης</c:v>
                </c:pt>
              </c:strCache>
            </c:strRef>
          </c:tx>
          <c:val>
            <c:numRef>
              <c:f>Φύλλο1!$D$6:$D$16</c:f>
              <c:numCache>
                <c:formatCode>General</c:formatCode>
                <c:ptCount val="11"/>
                <c:pt idx="0">
                  <c:v>100</c:v>
                </c:pt>
                <c:pt idx="1">
                  <c:v>100</c:v>
                </c:pt>
                <c:pt idx="2">
                  <c:v>100</c:v>
                </c:pt>
                <c:pt idx="3">
                  <c:v>100</c:v>
                </c:pt>
                <c:pt idx="4">
                  <c:v>100</c:v>
                </c:pt>
                <c:pt idx="5">
                  <c:v>100</c:v>
                </c:pt>
                <c:pt idx="6">
                  <c:v>100</c:v>
                </c:pt>
                <c:pt idx="7">
                  <c:v>100</c:v>
                </c:pt>
                <c:pt idx="8">
                  <c:v>100</c:v>
                </c:pt>
                <c:pt idx="9">
                  <c:v>90</c:v>
                </c:pt>
                <c:pt idx="10">
                  <c:v>80</c:v>
                </c:pt>
              </c:numCache>
            </c:numRef>
          </c:val>
          <c:smooth val="0"/>
        </c:ser>
        <c:dLbls>
          <c:showLegendKey val="0"/>
          <c:showVal val="0"/>
          <c:showCatName val="0"/>
          <c:showSerName val="0"/>
          <c:showPercent val="0"/>
          <c:showBubbleSize val="0"/>
        </c:dLbls>
        <c:marker val="1"/>
        <c:smooth val="0"/>
        <c:axId val="-326680592"/>
        <c:axId val="-326669712"/>
      </c:lineChart>
      <c:catAx>
        <c:axId val="-326680592"/>
        <c:scaling>
          <c:orientation val="minMax"/>
        </c:scaling>
        <c:delete val="0"/>
        <c:axPos val="b"/>
        <c:majorTickMark val="out"/>
        <c:minorTickMark val="none"/>
        <c:tickLblPos val="nextTo"/>
        <c:crossAx val="-326669712"/>
        <c:crosses val="autoZero"/>
        <c:auto val="1"/>
        <c:lblAlgn val="ctr"/>
        <c:lblOffset val="100"/>
        <c:noMultiLvlLbl val="0"/>
      </c:catAx>
      <c:valAx>
        <c:axId val="-326669712"/>
        <c:scaling>
          <c:orientation val="minMax"/>
        </c:scaling>
        <c:delete val="0"/>
        <c:axPos val="l"/>
        <c:majorGridlines/>
        <c:numFmt formatCode="General" sourceLinked="1"/>
        <c:majorTickMark val="out"/>
        <c:minorTickMark val="none"/>
        <c:tickLblPos val="nextTo"/>
        <c:crossAx val="-326680592"/>
        <c:crosses val="autoZero"/>
        <c:crossBetween val="between"/>
      </c:valAx>
    </c:plotArea>
    <c:legend>
      <c:legendPos val="r"/>
      <c:layout>
        <c:manualLayout>
          <c:xMode val="edge"/>
          <c:yMode val="edge"/>
          <c:x val="0.77455818022747158"/>
          <c:y val="0.20331984543598727"/>
          <c:w val="0.21710853153665077"/>
          <c:h val="0.37113808690580374"/>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0.18101</cdr:x>
      <cdr:y>0.85764</cdr:y>
    </cdr:from>
    <cdr:to>
      <cdr:x>0.87476</cdr:x>
      <cdr:y>0.97917</cdr:y>
    </cdr:to>
    <cdr:sp macro="" textlink="">
      <cdr:nvSpPr>
        <cdr:cNvPr id="2" name="1 - Ορθογώνιο"/>
        <cdr:cNvSpPr/>
      </cdr:nvSpPr>
      <cdr:spPr>
        <a:xfrm xmlns:a="http://schemas.openxmlformats.org/drawingml/2006/main">
          <a:off x="1003459" y="2352675"/>
          <a:ext cx="3845838" cy="333374"/>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ysClr val="window" lastClr="FFFF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l-GR" sz="1050">
              <a:solidFill>
                <a:sysClr val="windowText" lastClr="000000"/>
              </a:solidFill>
            </a:rPr>
            <a:t>Υδατοϊκανότητα	     	</a:t>
          </a:r>
          <a:r>
            <a:rPr lang="el-GR" sz="1050" baseline="0">
              <a:solidFill>
                <a:sysClr val="windowText" lastClr="000000"/>
              </a:solidFill>
            </a:rPr>
            <a:t>        </a:t>
          </a:r>
          <a:r>
            <a:rPr lang="el-GR" sz="1050">
              <a:solidFill>
                <a:sysClr val="windowText" lastClr="000000"/>
              </a:solidFill>
            </a:rPr>
            <a:t>Ζώνη Μάρανσης </a:t>
          </a:r>
        </a:p>
      </cdr:txBody>
    </cdr:sp>
  </cdr:relSizeAnchor>
  <cdr:relSizeAnchor xmlns:cdr="http://schemas.openxmlformats.org/drawingml/2006/chartDrawing">
    <cdr:from>
      <cdr:x>0.12917</cdr:x>
      <cdr:y>0.85373</cdr:y>
    </cdr:from>
    <cdr:to>
      <cdr:x>0.82292</cdr:x>
      <cdr:y>0.95821</cdr:y>
    </cdr:to>
    <cdr:sp macro="" textlink="">
      <cdr:nvSpPr>
        <cdr:cNvPr id="3" name="1 - Ορθογώνιο"/>
        <cdr:cNvSpPr/>
      </cdr:nvSpPr>
      <cdr:spPr>
        <a:xfrm xmlns:a="http://schemas.openxmlformats.org/drawingml/2006/main">
          <a:off x="590550" y="2724151"/>
          <a:ext cx="3171825" cy="333374"/>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sz="1050">
              <a:solidFill>
                <a:sysClr val="windowText" lastClr="000000"/>
              </a:solidFill>
            </a:rPr>
            <a:t>Υδατοϊκανότητα	     	</a:t>
          </a:r>
          <a:r>
            <a:rPr lang="el-GR" sz="1050" baseline="0">
              <a:solidFill>
                <a:sysClr val="windowText" lastClr="000000"/>
              </a:solidFill>
            </a:rPr>
            <a:t>        </a:t>
          </a:r>
          <a:r>
            <a:rPr lang="el-GR" sz="1050">
              <a:solidFill>
                <a:sysClr val="windowText" lastClr="000000"/>
              </a:solidFill>
            </a:rPr>
            <a:t>Ζώνη Μάρανσης </a:t>
          </a:r>
        </a:p>
      </cdr:txBody>
    </cdr:sp>
  </cdr:relSizeAnchor>
  <cdr:relSizeAnchor xmlns:cdr="http://schemas.openxmlformats.org/drawingml/2006/chartDrawing">
    <cdr:from>
      <cdr:x>0.12917</cdr:x>
      <cdr:y>0.85373</cdr:y>
    </cdr:from>
    <cdr:to>
      <cdr:x>0.82292</cdr:x>
      <cdr:y>0.95821</cdr:y>
    </cdr:to>
    <cdr:sp macro="" textlink="">
      <cdr:nvSpPr>
        <cdr:cNvPr id="4" name="1 - Ορθογώνιο"/>
        <cdr:cNvSpPr/>
      </cdr:nvSpPr>
      <cdr:spPr>
        <a:xfrm xmlns:a="http://schemas.openxmlformats.org/drawingml/2006/main">
          <a:off x="590550" y="2724151"/>
          <a:ext cx="3171825" cy="333374"/>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sz="1050" dirty="0" err="1">
              <a:solidFill>
                <a:sysClr val="windowText" lastClr="000000"/>
              </a:solidFill>
            </a:rPr>
            <a:t>Υδατοϊκανότητα</a:t>
          </a:r>
          <a:r>
            <a:rPr lang="el-GR" sz="1050" dirty="0">
              <a:solidFill>
                <a:sysClr val="windowText" lastClr="000000"/>
              </a:solidFill>
            </a:rPr>
            <a:t>	     	</a:t>
          </a:r>
          <a:r>
            <a:rPr lang="el-GR" sz="1050" baseline="0" dirty="0" smtClean="0">
              <a:solidFill>
                <a:sysClr val="windowText" lastClr="000000"/>
              </a:solidFill>
            </a:rPr>
            <a:t>      </a:t>
          </a:r>
          <a:r>
            <a:rPr lang="el-GR" sz="1050" dirty="0">
              <a:solidFill>
                <a:sysClr val="windowText" lastClr="000000"/>
              </a:solidFill>
            </a:rPr>
            <a:t>Ζώνη Μάρανσης </a:t>
          </a:r>
        </a:p>
      </cdr:txBody>
    </cdr:sp>
  </cdr:relSizeAnchor>
  <cdr:relSizeAnchor xmlns:cdr="http://schemas.openxmlformats.org/drawingml/2006/chartDrawing">
    <cdr:from>
      <cdr:x>0.03093</cdr:x>
      <cdr:y>0.105</cdr:y>
    </cdr:from>
    <cdr:to>
      <cdr:x>0.11684</cdr:x>
      <cdr:y>0.65278</cdr:y>
    </cdr:to>
    <cdr:sp macro="" textlink="">
      <cdr:nvSpPr>
        <cdr:cNvPr id="5" name="4 - Ορθογώνιο"/>
        <cdr:cNvSpPr/>
      </cdr:nvSpPr>
      <cdr:spPr>
        <a:xfrm xmlns:a="http://schemas.openxmlformats.org/drawingml/2006/main">
          <a:off x="171462" y="288032"/>
          <a:ext cx="476246" cy="1502674"/>
        </a:xfrm>
        <a:prstGeom xmlns:a="http://schemas.openxmlformats.org/drawingml/2006/main" prst="rect">
          <a:avLst/>
        </a:prstGeom>
        <a:solidFill xmlns:a="http://schemas.openxmlformats.org/drawingml/2006/main">
          <a:sysClr val="window" lastClr="FFFF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el-GR" dirty="0">
              <a:solidFill>
                <a:sysClr val="windowText" lastClr="000000"/>
              </a:solidFill>
            </a:rPr>
            <a:t>Ρυθμός  Ανάπτυξης</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dirty="0"/>
          </a:p>
        </p:txBody>
      </p:sp>
      <p:sp>
        <p:nvSpPr>
          <p:cNvPr id="3" name="2 - Θέση ημερομηνίας"/>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6E26A8E-8932-4A9E-B40B-B4DA4181A7FC}" type="datetimeFigureOut">
              <a:rPr lang="el-GR" smtClean="0"/>
              <a:pPr/>
              <a:t>4/4/2016</a:t>
            </a:fld>
            <a:endParaRPr lang="el-GR" dirty="0"/>
          </a:p>
        </p:txBody>
      </p:sp>
      <p:sp>
        <p:nvSpPr>
          <p:cNvPr id="4" name="3 - Θέση υποσέλιδου"/>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dirty="0"/>
          </a:p>
        </p:txBody>
      </p:sp>
      <p:sp>
        <p:nvSpPr>
          <p:cNvPr id="5" name="4 - Θέση αριθμού διαφάνειας"/>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0547CB-0AA4-4D6A-B6E6-0FCFB3CDD54F}" type="slidenum">
              <a:rPr lang="el-GR" smtClean="0"/>
              <a:pPr/>
              <a:t>‹#›</a:t>
            </a:fld>
            <a:endParaRPr lang="el-GR" dirty="0"/>
          </a:p>
        </p:txBody>
      </p:sp>
    </p:spTree>
    <p:extLst>
      <p:ext uri="{BB962C8B-B14F-4D97-AF65-F5344CB8AC3E}">
        <p14:creationId xmlns:p14="http://schemas.microsoft.com/office/powerpoint/2010/main" val="342075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dirty="0"/>
          </a:p>
        </p:txBody>
      </p:sp>
      <p:sp>
        <p:nvSpPr>
          <p:cNvPr id="3" name="2 - Θέση ημερομηνίας"/>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DC03A96-C2B8-466D-8264-6744A9694CA1}" type="datetimeFigureOut">
              <a:rPr lang="el-GR" smtClean="0"/>
              <a:pPr/>
              <a:t>4/4/2016</a:t>
            </a:fld>
            <a:endParaRPr lang="el-GR" dirty="0"/>
          </a:p>
        </p:txBody>
      </p:sp>
      <p:sp>
        <p:nvSpPr>
          <p:cNvPr id="4" name="3 - Θέση εικόνας διαφάνειας"/>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l-GR" dirty="0"/>
          </a:p>
        </p:txBody>
      </p:sp>
      <p:sp>
        <p:nvSpPr>
          <p:cNvPr id="5" name="4 - Θέση σημειώσεων"/>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dirty="0"/>
          </a:p>
        </p:txBody>
      </p:sp>
      <p:sp>
        <p:nvSpPr>
          <p:cNvPr id="7" name="6 - Θέση αριθμού διαφάνειας"/>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851C77C-9FEF-4C58-8CAC-29DABA5B8E9E}" type="slidenum">
              <a:rPr lang="el-GR" smtClean="0"/>
              <a:pPr/>
              <a:t>‹#›</a:t>
            </a:fld>
            <a:endParaRPr lang="el-GR" dirty="0"/>
          </a:p>
        </p:txBody>
      </p:sp>
    </p:spTree>
    <p:extLst>
      <p:ext uri="{BB962C8B-B14F-4D97-AF65-F5344CB8AC3E}">
        <p14:creationId xmlns:p14="http://schemas.microsoft.com/office/powerpoint/2010/main" val="230558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endParaRPr lang="el-GR" dirty="0"/>
          </a:p>
        </p:txBody>
      </p:sp>
      <p:sp>
        <p:nvSpPr>
          <p:cNvPr id="17" name="16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23E75C47-EDFD-4697-8BEB-7A97353BC00C}" type="slidenum">
              <a:rPr lang="el-GR" smtClean="0"/>
              <a:pPr/>
              <a:t>‹#›</a:t>
            </a:fld>
            <a:endParaRPr lang="el-GR" dirty="0"/>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6" name="5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6" name="5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6" name="5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a:xfrm>
            <a:off x="800100" y="6172200"/>
            <a:ext cx="4000500" cy="457200"/>
          </a:xfrm>
        </p:spPr>
        <p:txBody>
          <a:bodyPr/>
          <a:lstStyle/>
          <a:p>
            <a:r>
              <a:rPr lang="el-GR" dirty="0" smtClean="0"/>
              <a:t>Αρδεύσεις - Στραγγίσεις</a:t>
            </a:r>
            <a:endParaRPr lang="el-GR" dirty="0"/>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23E75C47-EDFD-4697-8BEB-7A97353BC00C}"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endParaRPr lang="el-GR" dirty="0"/>
          </a:p>
        </p:txBody>
      </p:sp>
      <p:sp>
        <p:nvSpPr>
          <p:cNvPr id="6" name="5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7" name="6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endParaRPr lang="el-GR" dirty="0"/>
          </a:p>
        </p:txBody>
      </p:sp>
      <p:sp>
        <p:nvSpPr>
          <p:cNvPr id="8" name="7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9" name="8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endParaRPr lang="el-GR" dirty="0"/>
          </a:p>
        </p:txBody>
      </p:sp>
      <p:sp>
        <p:nvSpPr>
          <p:cNvPr id="4" name="3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5" name="4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p>
        </p:txBody>
      </p:sp>
      <p:sp>
        <p:nvSpPr>
          <p:cNvPr id="3" name="2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4" name="3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dirty="0"/>
          </a:p>
        </p:txBody>
      </p:sp>
      <p:sp>
        <p:nvSpPr>
          <p:cNvPr id="6" name="5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7" name="6 - Θέση αριθμού διαφάνειας"/>
          <p:cNvSpPr>
            <a:spLocks noGrp="1"/>
          </p:cNvSpPr>
          <p:nvPr>
            <p:ph type="sldNum" sz="quarter" idx="12"/>
          </p:nvPr>
        </p:nvSpPr>
        <p:spPr/>
        <p:txBody>
          <a:bodyPr/>
          <a:lstStyle/>
          <a:p>
            <a:fld id="{23E75C47-EDFD-4697-8BEB-7A97353BC00C}" type="slidenum">
              <a:rPr lang="el-GR" smtClean="0"/>
              <a:pPr/>
              <a:t>‹#›</a:t>
            </a:fld>
            <a:endParaRPr lang="el-GR" dirty="0"/>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dirty="0"/>
          </a:p>
        </p:txBody>
      </p:sp>
      <p:sp>
        <p:nvSpPr>
          <p:cNvPr id="6" name="5 - Θέση υποσέλιδου"/>
          <p:cNvSpPr>
            <a:spLocks noGrp="1"/>
          </p:cNvSpPr>
          <p:nvPr>
            <p:ph type="ftr" sz="quarter" idx="11"/>
          </p:nvPr>
        </p:nvSpPr>
        <p:spPr>
          <a:xfrm>
            <a:off x="914400" y="6172200"/>
            <a:ext cx="3886200" cy="457200"/>
          </a:xfrm>
        </p:spPr>
        <p:txBody>
          <a:bodyPr/>
          <a:lstStyle/>
          <a:p>
            <a:r>
              <a:rPr lang="el-GR" dirty="0" smtClean="0"/>
              <a:t>Αρδεύσεις - Στραγγίσεις</a:t>
            </a:r>
            <a:endParaRPr lang="el-GR" dirty="0"/>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23E75C47-EDFD-4697-8BEB-7A97353BC00C}" type="slidenum">
              <a:rPr lang="el-GR" smtClean="0"/>
              <a:pPr/>
              <a:t>‹#›</a:t>
            </a:fld>
            <a:endParaRPr lang="el-GR" dirty="0"/>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l-GR" dirty="0"/>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l-GR" dirty="0" smtClean="0"/>
              <a:t>Αρδεύσεις - Στραγγίσεις</a:t>
            </a:r>
            <a:endParaRPr lang="el-GR" dirty="0"/>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3E75C47-EDFD-4697-8BEB-7A97353BC00C}"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gr/url?sa=i&amp;rct=j&amp;q=&amp;esrc=s&amp;source=images&amp;cd=&amp;cad=rja&amp;uact=8&amp;ved=0CAcQjRw&amp;url=https://coyotegulch.wordpress.com/2011/04/24/arkansas-valley-lysimeter-installation-data-may-have-an-effect-on-consumptive-use-calculations-in-change-cases/&amp;ei=vLBJVc3XI8fYU9DggcAL&amp;psig=AFQjCNHCrGG78ZzPcsst1G5CtWpGPr0--w&amp;ust=143097875136646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crops.confex.com/crops/wc2006/techprogram/images/14033-0.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Δρ Θρασύβουλος Μανιός</a:t>
            </a:r>
          </a:p>
          <a:p>
            <a:r>
              <a:rPr lang="el-GR" dirty="0" smtClean="0"/>
              <a:t>Αναπληρωτής Καθηγητής ΤΕΙ Κρήτης</a:t>
            </a:r>
            <a:endParaRPr lang="en-US" dirty="0" smtClean="0"/>
          </a:p>
          <a:p>
            <a:r>
              <a:rPr lang="el-GR" dirty="0" smtClean="0"/>
              <a:t>Τμήμα </a:t>
            </a:r>
            <a:r>
              <a:rPr lang="el-GR" smtClean="0"/>
              <a:t>Τεχνολόγων Γεωπόνων </a:t>
            </a:r>
            <a:endParaRPr lang="el-GR" dirty="0" smtClean="0"/>
          </a:p>
        </p:txBody>
      </p:sp>
      <p:sp>
        <p:nvSpPr>
          <p:cNvPr id="2" name="1 - Τίτλος"/>
          <p:cNvSpPr>
            <a:spLocks noGrp="1"/>
          </p:cNvSpPr>
          <p:nvPr>
            <p:ph type="ctrTitle"/>
          </p:nvPr>
        </p:nvSpPr>
        <p:spPr>
          <a:xfrm>
            <a:off x="683568" y="1268760"/>
            <a:ext cx="7772400" cy="1470025"/>
          </a:xfrm>
        </p:spPr>
        <p:txBody>
          <a:bodyPr/>
          <a:lstStyle/>
          <a:p>
            <a:r>
              <a:rPr lang="el-GR" dirty="0" smtClean="0"/>
              <a:t>Αρδεύσεις – Στραγγίσεις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305272"/>
            <a:ext cx="7772400" cy="4572000"/>
          </a:xfrm>
        </p:spPr>
        <p:txBody>
          <a:bodyPr>
            <a:noAutofit/>
          </a:bodyPr>
          <a:lstStyle/>
          <a:p>
            <a:pPr>
              <a:buNone/>
            </a:pPr>
            <a:r>
              <a:rPr lang="el-GR" sz="1850" dirty="0" smtClean="0"/>
              <a:t>Μέθοδοι προσδιορισμού της υγρασίας του εδάφους:</a:t>
            </a:r>
          </a:p>
          <a:p>
            <a:pPr>
              <a:buNone/>
            </a:pPr>
            <a:r>
              <a:rPr lang="el-GR" sz="1850" u="sng" dirty="0" smtClean="0"/>
              <a:t>ΑΜΕΣΗ ΜΕΘΟΔΟΣ:</a:t>
            </a:r>
          </a:p>
          <a:p>
            <a:r>
              <a:rPr lang="el-GR" sz="1850" u="sng" dirty="0" err="1" smtClean="0"/>
              <a:t>Βαρυτομετρική</a:t>
            </a:r>
            <a:r>
              <a:rPr lang="el-GR" sz="1850" u="sng" dirty="0" smtClean="0"/>
              <a:t> μέθοδος (ξήρανσης - </a:t>
            </a:r>
            <a:r>
              <a:rPr lang="el-GR" sz="1850" u="sng" dirty="0" err="1" smtClean="0"/>
              <a:t>πυριαντηρίου</a:t>
            </a:r>
            <a:r>
              <a:rPr lang="el-GR" sz="1850" u="sng" dirty="0" smtClean="0"/>
              <a:t>)</a:t>
            </a:r>
          </a:p>
          <a:p>
            <a:pPr>
              <a:buNone/>
            </a:pPr>
            <a:r>
              <a:rPr lang="el-GR" sz="1850" b="1" u="sng" dirty="0" smtClean="0"/>
              <a:t>Ερώτηση</a:t>
            </a:r>
            <a:r>
              <a:rPr lang="el-GR" sz="1850" dirty="0" smtClean="0"/>
              <a:t>: Υπολογίστε υγρασία εδάφους:</a:t>
            </a:r>
          </a:p>
          <a:p>
            <a:pPr>
              <a:buNone/>
            </a:pPr>
            <a:r>
              <a:rPr lang="el-GR" sz="1850" dirty="0" smtClean="0"/>
              <a:t>	Κάψα:		12 </a:t>
            </a:r>
            <a:r>
              <a:rPr lang="en-US" sz="1850" dirty="0" err="1" smtClean="0"/>
              <a:t>gr</a:t>
            </a:r>
            <a:endParaRPr lang="en-US" sz="1850" dirty="0" smtClean="0"/>
          </a:p>
          <a:p>
            <a:pPr>
              <a:buNone/>
            </a:pPr>
            <a:r>
              <a:rPr lang="en-US" sz="1850" dirty="0" smtClean="0"/>
              <a:t>	</a:t>
            </a:r>
            <a:r>
              <a:rPr lang="el-GR" sz="1850" dirty="0" smtClean="0"/>
              <a:t>Νωπό δείγμα &amp; Κάψα:	120 </a:t>
            </a:r>
            <a:r>
              <a:rPr lang="en-US" sz="1850" dirty="0" err="1" smtClean="0"/>
              <a:t>gr</a:t>
            </a:r>
            <a:endParaRPr lang="en-US" sz="1850" dirty="0" smtClean="0"/>
          </a:p>
          <a:p>
            <a:pPr>
              <a:buNone/>
            </a:pPr>
            <a:r>
              <a:rPr lang="en-US" sz="1850" dirty="0" smtClean="0"/>
              <a:t>	</a:t>
            </a:r>
            <a:r>
              <a:rPr lang="el-GR" sz="1850" dirty="0" smtClean="0"/>
              <a:t>Ξηρό δείγμα &amp; Κάψα:	74 </a:t>
            </a:r>
            <a:r>
              <a:rPr lang="en-US" sz="1850" dirty="0" err="1" smtClean="0"/>
              <a:t>gr</a:t>
            </a:r>
            <a:endParaRPr lang="en-US" sz="1850" dirty="0" smtClean="0"/>
          </a:p>
          <a:p>
            <a:pPr>
              <a:buNone/>
            </a:pPr>
            <a:r>
              <a:rPr lang="el-GR" sz="1850" dirty="0" smtClean="0"/>
              <a:t>	</a:t>
            </a:r>
          </a:p>
          <a:p>
            <a:pPr>
              <a:buNone/>
            </a:pPr>
            <a:r>
              <a:rPr lang="el-GR" sz="1850" u="sng" dirty="0" smtClean="0"/>
              <a:t>ΕΜΜΕΣΗ ΜΕΘΟΔΟΣ:</a:t>
            </a:r>
          </a:p>
          <a:p>
            <a:r>
              <a:rPr lang="el-GR" sz="1850" u="sng" dirty="0" smtClean="0"/>
              <a:t>Μέθοδος νετρονίων</a:t>
            </a:r>
          </a:p>
          <a:p>
            <a:r>
              <a:rPr lang="el-GR" sz="1850" u="sng" dirty="0" smtClean="0"/>
              <a:t>Μέτρησης Θερμοκρασίας</a:t>
            </a:r>
          </a:p>
          <a:p>
            <a:r>
              <a:rPr lang="el-GR" sz="1850" u="sng" dirty="0" smtClean="0"/>
              <a:t>Τασίμετρα </a:t>
            </a:r>
          </a:p>
          <a:p>
            <a:endParaRPr lang="el-GR" sz="1850" dirty="0" smtClean="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02621" y="980728"/>
            <a:ext cx="4333875" cy="2286000"/>
          </a:xfrm>
          <a:prstGeom prst="rect">
            <a:avLst/>
          </a:prstGeom>
          <a:noFill/>
          <a:ln w="9525">
            <a:noFill/>
            <a:miter lim="800000"/>
            <a:headEnd/>
            <a:tailEnd/>
          </a:ln>
        </p:spPr>
      </p:pic>
      <p:sp>
        <p:nvSpPr>
          <p:cNvPr id="5" name="1 - Τίτλος"/>
          <p:cNvSpPr>
            <a:spLocks noGrp="1"/>
          </p:cNvSpPr>
          <p:nvPr>
            <p:ph type="title"/>
          </p:nvPr>
        </p:nvSpPr>
        <p:spPr/>
        <p:txBody>
          <a:bodyPr>
            <a:noAutofit/>
          </a:bodyPr>
          <a:lstStyle/>
          <a:p>
            <a:r>
              <a:rPr lang="el-GR" sz="3600" dirty="0" smtClean="0"/>
              <a:t>Υγρασία του Εδάφους </a:t>
            </a:r>
            <a:br>
              <a:rPr lang="el-GR" sz="3600" dirty="0" smtClean="0"/>
            </a:br>
            <a:endParaRPr lang="el-GR" sz="3600" dirty="0"/>
          </a:p>
        </p:txBody>
      </p:sp>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7" name="6 - Θέση περιεχομένου"/>
          <p:cNvSpPr>
            <a:spLocks noGrp="1"/>
          </p:cNvSpPr>
          <p:nvPr>
            <p:ph sz="quarter" idx="1"/>
          </p:nvPr>
        </p:nvSpPr>
        <p:spPr/>
        <p:txBody>
          <a:bodyPr>
            <a:normAutofit lnSpcReduction="10000"/>
          </a:bodyPr>
          <a:lstStyle/>
          <a:p>
            <a:pPr>
              <a:buNone/>
            </a:pPr>
            <a:r>
              <a:rPr lang="el-GR" sz="2000" u="sng" dirty="0" smtClean="0"/>
              <a:t>Αρχή λειτουργίας:</a:t>
            </a:r>
          </a:p>
          <a:p>
            <a:pPr>
              <a:buNone/>
            </a:pPr>
            <a:r>
              <a:rPr lang="el-GR" sz="2000" dirty="0" smtClean="0"/>
              <a:t>Προσωρινή επικοινωνία μεταξύ</a:t>
            </a:r>
          </a:p>
          <a:p>
            <a:pPr>
              <a:buNone/>
            </a:pPr>
            <a:r>
              <a:rPr lang="el-GR" sz="2000" dirty="0" smtClean="0"/>
              <a:t>νερού του </a:t>
            </a:r>
            <a:r>
              <a:rPr lang="el-GR" sz="2000" dirty="0" err="1" smtClean="0"/>
              <a:t>τασίμετρου</a:t>
            </a:r>
            <a:r>
              <a:rPr lang="el-GR" sz="2000" dirty="0" smtClean="0"/>
              <a:t> και εκείνου</a:t>
            </a:r>
          </a:p>
          <a:p>
            <a:pPr>
              <a:buNone/>
            </a:pPr>
            <a:r>
              <a:rPr lang="el-GR" sz="2000" dirty="0" smtClean="0"/>
              <a:t>του εδαφικού διαλύματος δια μέσου</a:t>
            </a:r>
          </a:p>
          <a:p>
            <a:pPr>
              <a:buNone/>
            </a:pPr>
            <a:r>
              <a:rPr lang="el-GR" sz="2000" dirty="0" smtClean="0"/>
              <a:t>του πορώδους τμήματος</a:t>
            </a:r>
          </a:p>
          <a:p>
            <a:pPr>
              <a:buNone/>
            </a:pPr>
            <a:r>
              <a:rPr lang="el-GR" sz="2000" b="1" u="sng" dirty="0" smtClean="0"/>
              <a:t>ΑΜΕΣΗ μέτρηση πίεσης</a:t>
            </a:r>
          </a:p>
          <a:p>
            <a:pPr>
              <a:buNone/>
            </a:pPr>
            <a:r>
              <a:rPr lang="el-GR" sz="2000" u="sng" dirty="0" smtClean="0"/>
              <a:t>Ενδείξεις:</a:t>
            </a:r>
          </a:p>
          <a:p>
            <a:r>
              <a:rPr lang="el-GR" sz="2000" dirty="0" smtClean="0"/>
              <a:t>0. Κορεσμένο σε νερό έδαφος</a:t>
            </a:r>
          </a:p>
          <a:p>
            <a:r>
              <a:rPr lang="el-GR" sz="2000" dirty="0" smtClean="0"/>
              <a:t>0 – 10 </a:t>
            </a:r>
            <a:r>
              <a:rPr lang="en-US" sz="2000" dirty="0" err="1" smtClean="0"/>
              <a:t>cbs</a:t>
            </a:r>
            <a:r>
              <a:rPr lang="el-GR" sz="2000" dirty="0" smtClean="0"/>
              <a:t>: υπερβολικό νερό</a:t>
            </a:r>
          </a:p>
          <a:p>
            <a:r>
              <a:rPr lang="el-GR" sz="2000" dirty="0" smtClean="0"/>
              <a:t>10 – 20 </a:t>
            </a:r>
            <a:r>
              <a:rPr lang="en-US" sz="2000" dirty="0" err="1" smtClean="0"/>
              <a:t>cbs</a:t>
            </a:r>
            <a:r>
              <a:rPr lang="el-GR" sz="2000" dirty="0" smtClean="0"/>
              <a:t>: </a:t>
            </a:r>
            <a:r>
              <a:rPr lang="el-GR" sz="2000" dirty="0" err="1" smtClean="0"/>
              <a:t>υδατοϊκανότητα</a:t>
            </a:r>
            <a:endParaRPr lang="el-GR" sz="2000" dirty="0" smtClean="0"/>
          </a:p>
          <a:p>
            <a:r>
              <a:rPr lang="el-GR" sz="2000" dirty="0" smtClean="0"/>
              <a:t>20-80 </a:t>
            </a:r>
            <a:r>
              <a:rPr lang="en-US" sz="2000" dirty="0" err="1" smtClean="0"/>
              <a:t>cbs</a:t>
            </a:r>
            <a:r>
              <a:rPr lang="el-GR" sz="2000" dirty="0" smtClean="0"/>
              <a:t>: ζώνη έναρξης της άρδευσης</a:t>
            </a:r>
          </a:p>
          <a:p>
            <a:r>
              <a:rPr lang="el-GR" sz="2000" dirty="0" smtClean="0"/>
              <a:t>&gt;80 </a:t>
            </a:r>
            <a:r>
              <a:rPr lang="en-US" sz="2000" dirty="0" err="1" smtClean="0"/>
              <a:t>cbs</a:t>
            </a:r>
            <a:r>
              <a:rPr lang="el-GR" sz="2000" dirty="0" smtClean="0"/>
              <a:t>: σημείο μάρανσης</a:t>
            </a:r>
          </a:p>
          <a:p>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 calcmode="lin" valueType="num">
                                      <p:cBhvr additive="base">
                                        <p:cTn id="1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 calcmode="lin" valueType="num">
                                      <p:cBhvr additive="base">
                                        <p:cTn id="3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 calcmode="lin" valueType="num">
                                      <p:cBhvr additive="base">
                                        <p:cTn id="4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908720"/>
            <a:ext cx="7772400" cy="4572000"/>
          </a:xfrm>
        </p:spPr>
        <p:txBody>
          <a:bodyPr>
            <a:noAutofit/>
          </a:bodyPr>
          <a:lstStyle/>
          <a:p>
            <a:pPr>
              <a:buNone/>
            </a:pPr>
            <a:r>
              <a:rPr lang="el-GR" sz="1850" dirty="0" smtClean="0"/>
              <a:t>Ορισμοί:</a:t>
            </a:r>
          </a:p>
          <a:p>
            <a:r>
              <a:rPr lang="el-GR" sz="1850" u="sng" dirty="0" smtClean="0"/>
              <a:t>Κορεσμός</a:t>
            </a:r>
            <a:r>
              <a:rPr lang="el-GR" sz="1850" dirty="0" smtClean="0"/>
              <a:t>:  η πλήρωση του συνόλου των πόρων του εδάφους με νερό, στην κατάσταση αυτή το έδαφος συγκρατεί τη μέγιστη ποσότητα νερού.</a:t>
            </a:r>
          </a:p>
          <a:p>
            <a:r>
              <a:rPr lang="el-GR" sz="1850" u="sng" dirty="0" smtClean="0"/>
              <a:t>Νερό Βαρύτητας ή Ελεύθερο Νερό</a:t>
            </a:r>
            <a:r>
              <a:rPr lang="el-GR" sz="1850" dirty="0" smtClean="0"/>
              <a:t>: το νερό που γεμίζει προσωρινά τους πόρους ή τα κενά του εδάφους, και κάτω από την επίδραση της βαρύτητας διηθείται προς τα βαθύτερα στρώματα του εδάφους.</a:t>
            </a:r>
          </a:p>
          <a:p>
            <a:r>
              <a:rPr lang="el-GR" sz="1850" u="sng" dirty="0" smtClean="0"/>
              <a:t>Τριχοειδές Νερό</a:t>
            </a:r>
            <a:r>
              <a:rPr lang="el-GR" sz="1850" dirty="0" smtClean="0"/>
              <a:t>: το νερό που συγκρατείται στο έδαφος από δυνάμεις επιφανειακής τάσεως ή έλξεως σαν συνεχείς μεμβράνες γύρω από τους εδαφικούς πόρους αυτού, και αποτελεί τη μοναδική πηγή τροφοδοσίας των καλλιεργειών.</a:t>
            </a:r>
          </a:p>
          <a:p>
            <a:r>
              <a:rPr lang="el-GR" sz="1850" u="sng" dirty="0" smtClean="0"/>
              <a:t>Υγροσκοπικό Νερό</a:t>
            </a:r>
            <a:r>
              <a:rPr lang="el-GR" sz="1850" dirty="0" smtClean="0"/>
              <a:t>: το νερό που συγκρατείται πολύ ισχυρά στο έδαφος από δυνάμεις επιφανειακής τάσεως ή έλξεως σα μια λεπτή μεμβράνη γύρω από τους εδαφικούς πόρους, και τα </a:t>
            </a:r>
            <a:r>
              <a:rPr lang="el-GR" sz="1850" dirty="0" err="1" smtClean="0"/>
              <a:t>φυτα</a:t>
            </a:r>
            <a:r>
              <a:rPr lang="el-GR" sz="1850" dirty="0" smtClean="0"/>
              <a:t> δεν μπορούν να το προσλάβουν</a:t>
            </a:r>
          </a:p>
          <a:p>
            <a:r>
              <a:rPr lang="el-GR" sz="1850" u="sng" dirty="0" smtClean="0"/>
              <a:t>Νερό σε Αέρια Φάση</a:t>
            </a:r>
            <a:r>
              <a:rPr lang="el-GR" sz="1850" dirty="0" smtClean="0"/>
              <a:t>: το νερό οφείλετε στην εξάτμιση και κινείται από περιοχές υψηλών πιέσεων προς εκείνες με χαμηλότερες πιέσεις</a:t>
            </a:r>
            <a:endParaRPr lang="el-GR" sz="1850" dirty="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
        <p:nvSpPr>
          <p:cNvPr id="5" name="4 - Ελεύθερη σχεδίαση"/>
          <p:cNvSpPr/>
          <p:nvPr/>
        </p:nvSpPr>
        <p:spPr>
          <a:xfrm>
            <a:off x="1066800" y="1226671"/>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εύθερη σχεδίαση"/>
          <p:cNvSpPr/>
          <p:nvPr/>
        </p:nvSpPr>
        <p:spPr>
          <a:xfrm>
            <a:off x="3419872"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Ελεύθερη σχεδίαση"/>
          <p:cNvSpPr/>
          <p:nvPr/>
        </p:nvSpPr>
        <p:spPr>
          <a:xfrm>
            <a:off x="1115616" y="3573016"/>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Ελεύθερη σχεδίαση"/>
          <p:cNvSpPr/>
          <p:nvPr/>
        </p:nvSpPr>
        <p:spPr>
          <a:xfrm>
            <a:off x="3491880" y="350100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Ελεύθερη σχεδίαση"/>
          <p:cNvSpPr/>
          <p:nvPr/>
        </p:nvSpPr>
        <p:spPr>
          <a:xfrm>
            <a:off x="5724128"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Ελεύθερη σχεδίαση"/>
          <p:cNvSpPr/>
          <p:nvPr/>
        </p:nvSpPr>
        <p:spPr>
          <a:xfrm>
            <a:off x="5940152" y="3645024"/>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Ελεύθερη σχεδίαση"/>
          <p:cNvSpPr/>
          <p:nvPr/>
        </p:nvSpPr>
        <p:spPr>
          <a:xfrm>
            <a:off x="899459" y="1038412"/>
            <a:ext cx="7043271" cy="4450976"/>
          </a:xfrm>
          <a:custGeom>
            <a:avLst/>
            <a:gdLst>
              <a:gd name="connsiteX0" fmla="*/ 1700306 w 7043271"/>
              <a:gd name="connsiteY0" fmla="*/ 449729 h 4450976"/>
              <a:gd name="connsiteX1" fmla="*/ 2040965 w 7043271"/>
              <a:gd name="connsiteY1" fmla="*/ 745564 h 4450976"/>
              <a:gd name="connsiteX2" fmla="*/ 1780988 w 7043271"/>
              <a:gd name="connsiteY2" fmla="*/ 1579282 h 4450976"/>
              <a:gd name="connsiteX3" fmla="*/ 992094 w 7043271"/>
              <a:gd name="connsiteY3" fmla="*/ 1848223 h 4450976"/>
              <a:gd name="connsiteX4" fmla="*/ 409388 w 7043271"/>
              <a:gd name="connsiteY4" fmla="*/ 1776506 h 4450976"/>
              <a:gd name="connsiteX5" fmla="*/ 113553 w 7043271"/>
              <a:gd name="connsiteY5" fmla="*/ 2009588 h 4450976"/>
              <a:gd name="connsiteX6" fmla="*/ 68729 w 7043271"/>
              <a:gd name="connsiteY6" fmla="*/ 2439894 h 4450976"/>
              <a:gd name="connsiteX7" fmla="*/ 525929 w 7043271"/>
              <a:gd name="connsiteY7" fmla="*/ 2628153 h 4450976"/>
              <a:gd name="connsiteX8" fmla="*/ 902447 w 7043271"/>
              <a:gd name="connsiteY8" fmla="*/ 2610223 h 4450976"/>
              <a:gd name="connsiteX9" fmla="*/ 1664447 w 7043271"/>
              <a:gd name="connsiteY9" fmla="*/ 2708835 h 4450976"/>
              <a:gd name="connsiteX10" fmla="*/ 2023035 w 7043271"/>
              <a:gd name="connsiteY10" fmla="*/ 3112247 h 4450976"/>
              <a:gd name="connsiteX11" fmla="*/ 1960282 w 7043271"/>
              <a:gd name="connsiteY11" fmla="*/ 3659094 h 4450976"/>
              <a:gd name="connsiteX12" fmla="*/ 1655482 w 7043271"/>
              <a:gd name="connsiteY12" fmla="*/ 4080435 h 4450976"/>
              <a:gd name="connsiteX13" fmla="*/ 2184400 w 7043271"/>
              <a:gd name="connsiteY13" fmla="*/ 4403164 h 4450976"/>
              <a:gd name="connsiteX14" fmla="*/ 2928470 w 7043271"/>
              <a:gd name="connsiteY14" fmla="*/ 4367306 h 4450976"/>
              <a:gd name="connsiteX15" fmla="*/ 2883647 w 7043271"/>
              <a:gd name="connsiteY15" fmla="*/ 4008717 h 4450976"/>
              <a:gd name="connsiteX16" fmla="*/ 2614706 w 7043271"/>
              <a:gd name="connsiteY16" fmla="*/ 3757706 h 4450976"/>
              <a:gd name="connsiteX17" fmla="*/ 2677459 w 7043271"/>
              <a:gd name="connsiteY17" fmla="*/ 3130176 h 4450976"/>
              <a:gd name="connsiteX18" fmla="*/ 2847788 w 7043271"/>
              <a:gd name="connsiteY18" fmla="*/ 2592294 h 4450976"/>
              <a:gd name="connsiteX19" fmla="*/ 3233270 w 7043271"/>
              <a:gd name="connsiteY19" fmla="*/ 2502647 h 4450976"/>
              <a:gd name="connsiteX20" fmla="*/ 4246282 w 7043271"/>
              <a:gd name="connsiteY20" fmla="*/ 2726764 h 4450976"/>
              <a:gd name="connsiteX21" fmla="*/ 4407647 w 7043271"/>
              <a:gd name="connsiteY21" fmla="*/ 3399117 h 4450976"/>
              <a:gd name="connsiteX22" fmla="*/ 4031129 w 7043271"/>
              <a:gd name="connsiteY22" fmla="*/ 4134223 h 4450976"/>
              <a:gd name="connsiteX23" fmla="*/ 5053106 w 7043271"/>
              <a:gd name="connsiteY23" fmla="*/ 4421094 h 4450976"/>
              <a:gd name="connsiteX24" fmla="*/ 5160682 w 7043271"/>
              <a:gd name="connsiteY24" fmla="*/ 3999753 h 4450976"/>
              <a:gd name="connsiteX25" fmla="*/ 5097929 w 7043271"/>
              <a:gd name="connsiteY25" fmla="*/ 3345329 h 4450976"/>
              <a:gd name="connsiteX26" fmla="*/ 5295153 w 7043271"/>
              <a:gd name="connsiteY26" fmla="*/ 2699870 h 4450976"/>
              <a:gd name="connsiteX27" fmla="*/ 6128870 w 7043271"/>
              <a:gd name="connsiteY27" fmla="*/ 2655047 h 4450976"/>
              <a:gd name="connsiteX28" fmla="*/ 6675717 w 7043271"/>
              <a:gd name="connsiteY28" fmla="*/ 2601259 h 4450976"/>
              <a:gd name="connsiteX29" fmla="*/ 6971553 w 7043271"/>
              <a:gd name="connsiteY29" fmla="*/ 1991659 h 4450976"/>
              <a:gd name="connsiteX30" fmla="*/ 6245412 w 7043271"/>
              <a:gd name="connsiteY30" fmla="*/ 1821329 h 4450976"/>
              <a:gd name="connsiteX31" fmla="*/ 5295153 w 7043271"/>
              <a:gd name="connsiteY31" fmla="*/ 1964764 h 4450976"/>
              <a:gd name="connsiteX32" fmla="*/ 4972423 w 7043271"/>
              <a:gd name="connsiteY32" fmla="*/ 1749612 h 4450976"/>
              <a:gd name="connsiteX33" fmla="*/ 4927600 w 7043271"/>
              <a:gd name="connsiteY33" fmla="*/ 1184835 h 4450976"/>
              <a:gd name="connsiteX34" fmla="*/ 5053106 w 7043271"/>
              <a:gd name="connsiteY34" fmla="*/ 422835 h 4450976"/>
              <a:gd name="connsiteX35" fmla="*/ 4461435 w 7043271"/>
              <a:gd name="connsiteY35" fmla="*/ 180788 h 4450976"/>
              <a:gd name="connsiteX36" fmla="*/ 4013200 w 7043271"/>
              <a:gd name="connsiteY36" fmla="*/ 252506 h 4450976"/>
              <a:gd name="connsiteX37" fmla="*/ 3896659 w 7043271"/>
              <a:gd name="connsiteY37" fmla="*/ 494553 h 4450976"/>
              <a:gd name="connsiteX38" fmla="*/ 4309035 w 7043271"/>
              <a:gd name="connsiteY38" fmla="*/ 817282 h 4450976"/>
              <a:gd name="connsiteX39" fmla="*/ 4219388 w 7043271"/>
              <a:gd name="connsiteY39" fmla="*/ 1453776 h 4450976"/>
              <a:gd name="connsiteX40" fmla="*/ 3923553 w 7043271"/>
              <a:gd name="connsiteY40" fmla="*/ 1830294 h 4450976"/>
              <a:gd name="connsiteX41" fmla="*/ 3582894 w 7043271"/>
              <a:gd name="connsiteY41" fmla="*/ 1919941 h 4450976"/>
              <a:gd name="connsiteX42" fmla="*/ 2856753 w 7043271"/>
              <a:gd name="connsiteY42" fmla="*/ 1937870 h 4450976"/>
              <a:gd name="connsiteX43" fmla="*/ 2704353 w 7043271"/>
              <a:gd name="connsiteY43" fmla="*/ 1749612 h 4450976"/>
              <a:gd name="connsiteX44" fmla="*/ 2605741 w 7043271"/>
              <a:gd name="connsiteY44" fmla="*/ 1202764 h 4450976"/>
              <a:gd name="connsiteX45" fmla="*/ 2713317 w 7043271"/>
              <a:gd name="connsiteY45" fmla="*/ 718670 h 4450976"/>
              <a:gd name="connsiteX46" fmla="*/ 2758141 w 7043271"/>
              <a:gd name="connsiteY46" fmla="*/ 207682 h 4450976"/>
              <a:gd name="connsiteX47" fmla="*/ 2157506 w 7043271"/>
              <a:gd name="connsiteY47" fmla="*/ 19423 h 4450976"/>
              <a:gd name="connsiteX48" fmla="*/ 1700306 w 7043271"/>
              <a:gd name="connsiteY48" fmla="*/ 91141 h 4450976"/>
              <a:gd name="connsiteX49" fmla="*/ 1700306 w 7043271"/>
              <a:gd name="connsiteY49" fmla="*/ 449729 h 4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43271" h="4450976">
                <a:moveTo>
                  <a:pt x="1700306" y="449729"/>
                </a:moveTo>
                <a:cubicBezTo>
                  <a:pt x="1757082" y="558799"/>
                  <a:pt x="2027518" y="557305"/>
                  <a:pt x="2040965" y="745564"/>
                </a:cubicBezTo>
                <a:cubicBezTo>
                  <a:pt x="2054412" y="933823"/>
                  <a:pt x="1955800" y="1395506"/>
                  <a:pt x="1780988" y="1579282"/>
                </a:cubicBezTo>
                <a:cubicBezTo>
                  <a:pt x="1606176" y="1763058"/>
                  <a:pt x="1220694" y="1815352"/>
                  <a:pt x="992094" y="1848223"/>
                </a:cubicBezTo>
                <a:cubicBezTo>
                  <a:pt x="763494" y="1881094"/>
                  <a:pt x="555811" y="1749612"/>
                  <a:pt x="409388" y="1776506"/>
                </a:cubicBezTo>
                <a:cubicBezTo>
                  <a:pt x="262965" y="1803400"/>
                  <a:pt x="170329" y="1899023"/>
                  <a:pt x="113553" y="2009588"/>
                </a:cubicBezTo>
                <a:cubicBezTo>
                  <a:pt x="56777" y="2120153"/>
                  <a:pt x="0" y="2336800"/>
                  <a:pt x="68729" y="2439894"/>
                </a:cubicBezTo>
                <a:cubicBezTo>
                  <a:pt x="137458" y="2542988"/>
                  <a:pt x="386976" y="2599765"/>
                  <a:pt x="525929" y="2628153"/>
                </a:cubicBezTo>
                <a:cubicBezTo>
                  <a:pt x="664882" y="2656541"/>
                  <a:pt x="712694" y="2596776"/>
                  <a:pt x="902447" y="2610223"/>
                </a:cubicBezTo>
                <a:cubicBezTo>
                  <a:pt x="1092200" y="2623670"/>
                  <a:pt x="1477682" y="2625164"/>
                  <a:pt x="1664447" y="2708835"/>
                </a:cubicBezTo>
                <a:cubicBezTo>
                  <a:pt x="1851212" y="2792506"/>
                  <a:pt x="1973729" y="2953871"/>
                  <a:pt x="2023035" y="3112247"/>
                </a:cubicBezTo>
                <a:cubicBezTo>
                  <a:pt x="2072341" y="3270623"/>
                  <a:pt x="2021541" y="3497729"/>
                  <a:pt x="1960282" y="3659094"/>
                </a:cubicBezTo>
                <a:cubicBezTo>
                  <a:pt x="1899023" y="3820459"/>
                  <a:pt x="1618129" y="3956423"/>
                  <a:pt x="1655482" y="4080435"/>
                </a:cubicBezTo>
                <a:cubicBezTo>
                  <a:pt x="1692835" y="4204447"/>
                  <a:pt x="1972235" y="4355352"/>
                  <a:pt x="2184400" y="4403164"/>
                </a:cubicBezTo>
                <a:cubicBezTo>
                  <a:pt x="2396565" y="4450976"/>
                  <a:pt x="2811929" y="4433047"/>
                  <a:pt x="2928470" y="4367306"/>
                </a:cubicBezTo>
                <a:cubicBezTo>
                  <a:pt x="3045011" y="4301565"/>
                  <a:pt x="2935941" y="4110317"/>
                  <a:pt x="2883647" y="4008717"/>
                </a:cubicBezTo>
                <a:cubicBezTo>
                  <a:pt x="2831353" y="3907117"/>
                  <a:pt x="2649071" y="3904129"/>
                  <a:pt x="2614706" y="3757706"/>
                </a:cubicBezTo>
                <a:cubicBezTo>
                  <a:pt x="2580341" y="3611283"/>
                  <a:pt x="2638612" y="3324411"/>
                  <a:pt x="2677459" y="3130176"/>
                </a:cubicBezTo>
                <a:cubicBezTo>
                  <a:pt x="2716306" y="2935941"/>
                  <a:pt x="2755153" y="2696882"/>
                  <a:pt x="2847788" y="2592294"/>
                </a:cubicBezTo>
                <a:cubicBezTo>
                  <a:pt x="2940423" y="2487706"/>
                  <a:pt x="3000188" y="2480235"/>
                  <a:pt x="3233270" y="2502647"/>
                </a:cubicBezTo>
                <a:cubicBezTo>
                  <a:pt x="3466352" y="2525059"/>
                  <a:pt x="4050553" y="2577352"/>
                  <a:pt x="4246282" y="2726764"/>
                </a:cubicBezTo>
                <a:cubicBezTo>
                  <a:pt x="4442011" y="2876176"/>
                  <a:pt x="4443506" y="3164541"/>
                  <a:pt x="4407647" y="3399117"/>
                </a:cubicBezTo>
                <a:cubicBezTo>
                  <a:pt x="4371788" y="3633693"/>
                  <a:pt x="3923553" y="3963894"/>
                  <a:pt x="4031129" y="4134223"/>
                </a:cubicBezTo>
                <a:cubicBezTo>
                  <a:pt x="4138705" y="4304552"/>
                  <a:pt x="4864847" y="4443506"/>
                  <a:pt x="5053106" y="4421094"/>
                </a:cubicBezTo>
                <a:cubicBezTo>
                  <a:pt x="5241365" y="4398682"/>
                  <a:pt x="5153212" y="4179047"/>
                  <a:pt x="5160682" y="3999753"/>
                </a:cubicBezTo>
                <a:cubicBezTo>
                  <a:pt x="5168153" y="3820459"/>
                  <a:pt x="5075517" y="3561976"/>
                  <a:pt x="5097929" y="3345329"/>
                </a:cubicBezTo>
                <a:cubicBezTo>
                  <a:pt x="5120341" y="3128682"/>
                  <a:pt x="5123330" y="2814917"/>
                  <a:pt x="5295153" y="2699870"/>
                </a:cubicBezTo>
                <a:cubicBezTo>
                  <a:pt x="5466977" y="2584823"/>
                  <a:pt x="5898776" y="2671482"/>
                  <a:pt x="6128870" y="2655047"/>
                </a:cubicBezTo>
                <a:cubicBezTo>
                  <a:pt x="6358964" y="2638612"/>
                  <a:pt x="6535270" y="2711824"/>
                  <a:pt x="6675717" y="2601259"/>
                </a:cubicBezTo>
                <a:cubicBezTo>
                  <a:pt x="6816164" y="2490694"/>
                  <a:pt x="7043271" y="2121647"/>
                  <a:pt x="6971553" y="1991659"/>
                </a:cubicBezTo>
                <a:cubicBezTo>
                  <a:pt x="6899835" y="1861671"/>
                  <a:pt x="6524812" y="1825811"/>
                  <a:pt x="6245412" y="1821329"/>
                </a:cubicBezTo>
                <a:cubicBezTo>
                  <a:pt x="5966012" y="1816847"/>
                  <a:pt x="5507318" y="1976717"/>
                  <a:pt x="5295153" y="1964764"/>
                </a:cubicBezTo>
                <a:cubicBezTo>
                  <a:pt x="5082988" y="1952811"/>
                  <a:pt x="5033682" y="1879600"/>
                  <a:pt x="4972423" y="1749612"/>
                </a:cubicBezTo>
                <a:cubicBezTo>
                  <a:pt x="4911164" y="1619624"/>
                  <a:pt x="4914153" y="1405964"/>
                  <a:pt x="4927600" y="1184835"/>
                </a:cubicBezTo>
                <a:cubicBezTo>
                  <a:pt x="4941047" y="963706"/>
                  <a:pt x="5130800" y="590176"/>
                  <a:pt x="5053106" y="422835"/>
                </a:cubicBezTo>
                <a:cubicBezTo>
                  <a:pt x="4975412" y="255494"/>
                  <a:pt x="4634753" y="209176"/>
                  <a:pt x="4461435" y="180788"/>
                </a:cubicBezTo>
                <a:cubicBezTo>
                  <a:pt x="4288117" y="152400"/>
                  <a:pt x="4107329" y="200212"/>
                  <a:pt x="4013200" y="252506"/>
                </a:cubicBezTo>
                <a:cubicBezTo>
                  <a:pt x="3919071" y="304800"/>
                  <a:pt x="3847353" y="400424"/>
                  <a:pt x="3896659" y="494553"/>
                </a:cubicBezTo>
                <a:cubicBezTo>
                  <a:pt x="3945965" y="588682"/>
                  <a:pt x="4255247" y="657412"/>
                  <a:pt x="4309035" y="817282"/>
                </a:cubicBezTo>
                <a:cubicBezTo>
                  <a:pt x="4362823" y="977152"/>
                  <a:pt x="4283635" y="1284941"/>
                  <a:pt x="4219388" y="1453776"/>
                </a:cubicBezTo>
                <a:cubicBezTo>
                  <a:pt x="4155141" y="1622611"/>
                  <a:pt x="4029635" y="1752600"/>
                  <a:pt x="3923553" y="1830294"/>
                </a:cubicBezTo>
                <a:cubicBezTo>
                  <a:pt x="3817471" y="1907988"/>
                  <a:pt x="3760694" y="1902012"/>
                  <a:pt x="3582894" y="1919941"/>
                </a:cubicBezTo>
                <a:cubicBezTo>
                  <a:pt x="3405094" y="1937870"/>
                  <a:pt x="3003177" y="1966258"/>
                  <a:pt x="2856753" y="1937870"/>
                </a:cubicBezTo>
                <a:cubicBezTo>
                  <a:pt x="2710329" y="1909482"/>
                  <a:pt x="2746188" y="1872130"/>
                  <a:pt x="2704353" y="1749612"/>
                </a:cubicBezTo>
                <a:cubicBezTo>
                  <a:pt x="2662518" y="1627094"/>
                  <a:pt x="2604247" y="1374588"/>
                  <a:pt x="2605741" y="1202764"/>
                </a:cubicBezTo>
                <a:cubicBezTo>
                  <a:pt x="2607235" y="1030940"/>
                  <a:pt x="2687917" y="884517"/>
                  <a:pt x="2713317" y="718670"/>
                </a:cubicBezTo>
                <a:cubicBezTo>
                  <a:pt x="2738717" y="552823"/>
                  <a:pt x="2850776" y="324223"/>
                  <a:pt x="2758141" y="207682"/>
                </a:cubicBezTo>
                <a:cubicBezTo>
                  <a:pt x="2665506" y="91141"/>
                  <a:pt x="2333812" y="38847"/>
                  <a:pt x="2157506" y="19423"/>
                </a:cubicBezTo>
                <a:cubicBezTo>
                  <a:pt x="1981200" y="0"/>
                  <a:pt x="1775012" y="16435"/>
                  <a:pt x="1700306" y="91141"/>
                </a:cubicBezTo>
                <a:cubicBezTo>
                  <a:pt x="1625600" y="165847"/>
                  <a:pt x="1643530" y="340659"/>
                  <a:pt x="1700306" y="449729"/>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
        <p:nvSpPr>
          <p:cNvPr id="5" name="4 - Ελεύθερη σχεδίαση"/>
          <p:cNvSpPr/>
          <p:nvPr/>
        </p:nvSpPr>
        <p:spPr>
          <a:xfrm>
            <a:off x="1066800" y="1226671"/>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εύθερη σχεδίαση"/>
          <p:cNvSpPr/>
          <p:nvPr/>
        </p:nvSpPr>
        <p:spPr>
          <a:xfrm>
            <a:off x="3419872"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Ελεύθερη σχεδίαση"/>
          <p:cNvSpPr/>
          <p:nvPr/>
        </p:nvSpPr>
        <p:spPr>
          <a:xfrm>
            <a:off x="1115616" y="3573016"/>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Ελεύθερη σχεδίαση"/>
          <p:cNvSpPr/>
          <p:nvPr/>
        </p:nvSpPr>
        <p:spPr>
          <a:xfrm>
            <a:off x="3491880" y="350100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Ελεύθερη σχεδίαση"/>
          <p:cNvSpPr/>
          <p:nvPr/>
        </p:nvSpPr>
        <p:spPr>
          <a:xfrm>
            <a:off x="5724128"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Ελεύθερη σχεδίαση"/>
          <p:cNvSpPr/>
          <p:nvPr/>
        </p:nvSpPr>
        <p:spPr>
          <a:xfrm>
            <a:off x="5940152" y="3645024"/>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Ελεύθερη σχεδίαση"/>
          <p:cNvSpPr/>
          <p:nvPr/>
        </p:nvSpPr>
        <p:spPr>
          <a:xfrm>
            <a:off x="899459" y="1038412"/>
            <a:ext cx="7043271" cy="4450976"/>
          </a:xfrm>
          <a:custGeom>
            <a:avLst/>
            <a:gdLst>
              <a:gd name="connsiteX0" fmla="*/ 1700306 w 7043271"/>
              <a:gd name="connsiteY0" fmla="*/ 449729 h 4450976"/>
              <a:gd name="connsiteX1" fmla="*/ 2040965 w 7043271"/>
              <a:gd name="connsiteY1" fmla="*/ 745564 h 4450976"/>
              <a:gd name="connsiteX2" fmla="*/ 1780988 w 7043271"/>
              <a:gd name="connsiteY2" fmla="*/ 1579282 h 4450976"/>
              <a:gd name="connsiteX3" fmla="*/ 992094 w 7043271"/>
              <a:gd name="connsiteY3" fmla="*/ 1848223 h 4450976"/>
              <a:gd name="connsiteX4" fmla="*/ 409388 w 7043271"/>
              <a:gd name="connsiteY4" fmla="*/ 1776506 h 4450976"/>
              <a:gd name="connsiteX5" fmla="*/ 113553 w 7043271"/>
              <a:gd name="connsiteY5" fmla="*/ 2009588 h 4450976"/>
              <a:gd name="connsiteX6" fmla="*/ 68729 w 7043271"/>
              <a:gd name="connsiteY6" fmla="*/ 2439894 h 4450976"/>
              <a:gd name="connsiteX7" fmla="*/ 525929 w 7043271"/>
              <a:gd name="connsiteY7" fmla="*/ 2628153 h 4450976"/>
              <a:gd name="connsiteX8" fmla="*/ 902447 w 7043271"/>
              <a:gd name="connsiteY8" fmla="*/ 2610223 h 4450976"/>
              <a:gd name="connsiteX9" fmla="*/ 1664447 w 7043271"/>
              <a:gd name="connsiteY9" fmla="*/ 2708835 h 4450976"/>
              <a:gd name="connsiteX10" fmla="*/ 2023035 w 7043271"/>
              <a:gd name="connsiteY10" fmla="*/ 3112247 h 4450976"/>
              <a:gd name="connsiteX11" fmla="*/ 1960282 w 7043271"/>
              <a:gd name="connsiteY11" fmla="*/ 3659094 h 4450976"/>
              <a:gd name="connsiteX12" fmla="*/ 1655482 w 7043271"/>
              <a:gd name="connsiteY12" fmla="*/ 4080435 h 4450976"/>
              <a:gd name="connsiteX13" fmla="*/ 2184400 w 7043271"/>
              <a:gd name="connsiteY13" fmla="*/ 4403164 h 4450976"/>
              <a:gd name="connsiteX14" fmla="*/ 2928470 w 7043271"/>
              <a:gd name="connsiteY14" fmla="*/ 4367306 h 4450976"/>
              <a:gd name="connsiteX15" fmla="*/ 2883647 w 7043271"/>
              <a:gd name="connsiteY15" fmla="*/ 4008717 h 4450976"/>
              <a:gd name="connsiteX16" fmla="*/ 2614706 w 7043271"/>
              <a:gd name="connsiteY16" fmla="*/ 3757706 h 4450976"/>
              <a:gd name="connsiteX17" fmla="*/ 2677459 w 7043271"/>
              <a:gd name="connsiteY17" fmla="*/ 3130176 h 4450976"/>
              <a:gd name="connsiteX18" fmla="*/ 2847788 w 7043271"/>
              <a:gd name="connsiteY18" fmla="*/ 2592294 h 4450976"/>
              <a:gd name="connsiteX19" fmla="*/ 3233270 w 7043271"/>
              <a:gd name="connsiteY19" fmla="*/ 2502647 h 4450976"/>
              <a:gd name="connsiteX20" fmla="*/ 4246282 w 7043271"/>
              <a:gd name="connsiteY20" fmla="*/ 2726764 h 4450976"/>
              <a:gd name="connsiteX21" fmla="*/ 4407647 w 7043271"/>
              <a:gd name="connsiteY21" fmla="*/ 3399117 h 4450976"/>
              <a:gd name="connsiteX22" fmla="*/ 4031129 w 7043271"/>
              <a:gd name="connsiteY22" fmla="*/ 4134223 h 4450976"/>
              <a:gd name="connsiteX23" fmla="*/ 5053106 w 7043271"/>
              <a:gd name="connsiteY23" fmla="*/ 4421094 h 4450976"/>
              <a:gd name="connsiteX24" fmla="*/ 5160682 w 7043271"/>
              <a:gd name="connsiteY24" fmla="*/ 3999753 h 4450976"/>
              <a:gd name="connsiteX25" fmla="*/ 5097929 w 7043271"/>
              <a:gd name="connsiteY25" fmla="*/ 3345329 h 4450976"/>
              <a:gd name="connsiteX26" fmla="*/ 5295153 w 7043271"/>
              <a:gd name="connsiteY26" fmla="*/ 2699870 h 4450976"/>
              <a:gd name="connsiteX27" fmla="*/ 6128870 w 7043271"/>
              <a:gd name="connsiteY27" fmla="*/ 2655047 h 4450976"/>
              <a:gd name="connsiteX28" fmla="*/ 6675717 w 7043271"/>
              <a:gd name="connsiteY28" fmla="*/ 2601259 h 4450976"/>
              <a:gd name="connsiteX29" fmla="*/ 6971553 w 7043271"/>
              <a:gd name="connsiteY29" fmla="*/ 1991659 h 4450976"/>
              <a:gd name="connsiteX30" fmla="*/ 6245412 w 7043271"/>
              <a:gd name="connsiteY30" fmla="*/ 1821329 h 4450976"/>
              <a:gd name="connsiteX31" fmla="*/ 5295153 w 7043271"/>
              <a:gd name="connsiteY31" fmla="*/ 1964764 h 4450976"/>
              <a:gd name="connsiteX32" fmla="*/ 4972423 w 7043271"/>
              <a:gd name="connsiteY32" fmla="*/ 1749612 h 4450976"/>
              <a:gd name="connsiteX33" fmla="*/ 4927600 w 7043271"/>
              <a:gd name="connsiteY33" fmla="*/ 1184835 h 4450976"/>
              <a:gd name="connsiteX34" fmla="*/ 5053106 w 7043271"/>
              <a:gd name="connsiteY34" fmla="*/ 422835 h 4450976"/>
              <a:gd name="connsiteX35" fmla="*/ 4461435 w 7043271"/>
              <a:gd name="connsiteY35" fmla="*/ 180788 h 4450976"/>
              <a:gd name="connsiteX36" fmla="*/ 4013200 w 7043271"/>
              <a:gd name="connsiteY36" fmla="*/ 252506 h 4450976"/>
              <a:gd name="connsiteX37" fmla="*/ 3896659 w 7043271"/>
              <a:gd name="connsiteY37" fmla="*/ 494553 h 4450976"/>
              <a:gd name="connsiteX38" fmla="*/ 4309035 w 7043271"/>
              <a:gd name="connsiteY38" fmla="*/ 817282 h 4450976"/>
              <a:gd name="connsiteX39" fmla="*/ 4219388 w 7043271"/>
              <a:gd name="connsiteY39" fmla="*/ 1453776 h 4450976"/>
              <a:gd name="connsiteX40" fmla="*/ 3923553 w 7043271"/>
              <a:gd name="connsiteY40" fmla="*/ 1830294 h 4450976"/>
              <a:gd name="connsiteX41" fmla="*/ 3582894 w 7043271"/>
              <a:gd name="connsiteY41" fmla="*/ 1919941 h 4450976"/>
              <a:gd name="connsiteX42" fmla="*/ 2856753 w 7043271"/>
              <a:gd name="connsiteY42" fmla="*/ 1937870 h 4450976"/>
              <a:gd name="connsiteX43" fmla="*/ 2704353 w 7043271"/>
              <a:gd name="connsiteY43" fmla="*/ 1749612 h 4450976"/>
              <a:gd name="connsiteX44" fmla="*/ 2605741 w 7043271"/>
              <a:gd name="connsiteY44" fmla="*/ 1202764 h 4450976"/>
              <a:gd name="connsiteX45" fmla="*/ 2713317 w 7043271"/>
              <a:gd name="connsiteY45" fmla="*/ 718670 h 4450976"/>
              <a:gd name="connsiteX46" fmla="*/ 2758141 w 7043271"/>
              <a:gd name="connsiteY46" fmla="*/ 207682 h 4450976"/>
              <a:gd name="connsiteX47" fmla="*/ 2157506 w 7043271"/>
              <a:gd name="connsiteY47" fmla="*/ 19423 h 4450976"/>
              <a:gd name="connsiteX48" fmla="*/ 1700306 w 7043271"/>
              <a:gd name="connsiteY48" fmla="*/ 91141 h 4450976"/>
              <a:gd name="connsiteX49" fmla="*/ 1700306 w 7043271"/>
              <a:gd name="connsiteY49" fmla="*/ 449729 h 4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43271" h="4450976">
                <a:moveTo>
                  <a:pt x="1700306" y="449729"/>
                </a:moveTo>
                <a:cubicBezTo>
                  <a:pt x="1757082" y="558799"/>
                  <a:pt x="2027518" y="557305"/>
                  <a:pt x="2040965" y="745564"/>
                </a:cubicBezTo>
                <a:cubicBezTo>
                  <a:pt x="2054412" y="933823"/>
                  <a:pt x="1955800" y="1395506"/>
                  <a:pt x="1780988" y="1579282"/>
                </a:cubicBezTo>
                <a:cubicBezTo>
                  <a:pt x="1606176" y="1763058"/>
                  <a:pt x="1220694" y="1815352"/>
                  <a:pt x="992094" y="1848223"/>
                </a:cubicBezTo>
                <a:cubicBezTo>
                  <a:pt x="763494" y="1881094"/>
                  <a:pt x="555811" y="1749612"/>
                  <a:pt x="409388" y="1776506"/>
                </a:cubicBezTo>
                <a:cubicBezTo>
                  <a:pt x="262965" y="1803400"/>
                  <a:pt x="170329" y="1899023"/>
                  <a:pt x="113553" y="2009588"/>
                </a:cubicBezTo>
                <a:cubicBezTo>
                  <a:pt x="56777" y="2120153"/>
                  <a:pt x="0" y="2336800"/>
                  <a:pt x="68729" y="2439894"/>
                </a:cubicBezTo>
                <a:cubicBezTo>
                  <a:pt x="137458" y="2542988"/>
                  <a:pt x="386976" y="2599765"/>
                  <a:pt x="525929" y="2628153"/>
                </a:cubicBezTo>
                <a:cubicBezTo>
                  <a:pt x="664882" y="2656541"/>
                  <a:pt x="712694" y="2596776"/>
                  <a:pt x="902447" y="2610223"/>
                </a:cubicBezTo>
                <a:cubicBezTo>
                  <a:pt x="1092200" y="2623670"/>
                  <a:pt x="1477682" y="2625164"/>
                  <a:pt x="1664447" y="2708835"/>
                </a:cubicBezTo>
                <a:cubicBezTo>
                  <a:pt x="1851212" y="2792506"/>
                  <a:pt x="1973729" y="2953871"/>
                  <a:pt x="2023035" y="3112247"/>
                </a:cubicBezTo>
                <a:cubicBezTo>
                  <a:pt x="2072341" y="3270623"/>
                  <a:pt x="2021541" y="3497729"/>
                  <a:pt x="1960282" y="3659094"/>
                </a:cubicBezTo>
                <a:cubicBezTo>
                  <a:pt x="1899023" y="3820459"/>
                  <a:pt x="1618129" y="3956423"/>
                  <a:pt x="1655482" y="4080435"/>
                </a:cubicBezTo>
                <a:cubicBezTo>
                  <a:pt x="1692835" y="4204447"/>
                  <a:pt x="1972235" y="4355352"/>
                  <a:pt x="2184400" y="4403164"/>
                </a:cubicBezTo>
                <a:cubicBezTo>
                  <a:pt x="2396565" y="4450976"/>
                  <a:pt x="2811929" y="4433047"/>
                  <a:pt x="2928470" y="4367306"/>
                </a:cubicBezTo>
                <a:cubicBezTo>
                  <a:pt x="3045011" y="4301565"/>
                  <a:pt x="2935941" y="4110317"/>
                  <a:pt x="2883647" y="4008717"/>
                </a:cubicBezTo>
                <a:cubicBezTo>
                  <a:pt x="2831353" y="3907117"/>
                  <a:pt x="2649071" y="3904129"/>
                  <a:pt x="2614706" y="3757706"/>
                </a:cubicBezTo>
                <a:cubicBezTo>
                  <a:pt x="2580341" y="3611283"/>
                  <a:pt x="2638612" y="3324411"/>
                  <a:pt x="2677459" y="3130176"/>
                </a:cubicBezTo>
                <a:cubicBezTo>
                  <a:pt x="2716306" y="2935941"/>
                  <a:pt x="2755153" y="2696882"/>
                  <a:pt x="2847788" y="2592294"/>
                </a:cubicBezTo>
                <a:cubicBezTo>
                  <a:pt x="2940423" y="2487706"/>
                  <a:pt x="3000188" y="2480235"/>
                  <a:pt x="3233270" y="2502647"/>
                </a:cubicBezTo>
                <a:cubicBezTo>
                  <a:pt x="3466352" y="2525059"/>
                  <a:pt x="4050553" y="2577352"/>
                  <a:pt x="4246282" y="2726764"/>
                </a:cubicBezTo>
                <a:cubicBezTo>
                  <a:pt x="4442011" y="2876176"/>
                  <a:pt x="4443506" y="3164541"/>
                  <a:pt x="4407647" y="3399117"/>
                </a:cubicBezTo>
                <a:cubicBezTo>
                  <a:pt x="4371788" y="3633693"/>
                  <a:pt x="3923553" y="3963894"/>
                  <a:pt x="4031129" y="4134223"/>
                </a:cubicBezTo>
                <a:cubicBezTo>
                  <a:pt x="4138705" y="4304552"/>
                  <a:pt x="4864847" y="4443506"/>
                  <a:pt x="5053106" y="4421094"/>
                </a:cubicBezTo>
                <a:cubicBezTo>
                  <a:pt x="5241365" y="4398682"/>
                  <a:pt x="5153212" y="4179047"/>
                  <a:pt x="5160682" y="3999753"/>
                </a:cubicBezTo>
                <a:cubicBezTo>
                  <a:pt x="5168153" y="3820459"/>
                  <a:pt x="5075517" y="3561976"/>
                  <a:pt x="5097929" y="3345329"/>
                </a:cubicBezTo>
                <a:cubicBezTo>
                  <a:pt x="5120341" y="3128682"/>
                  <a:pt x="5123330" y="2814917"/>
                  <a:pt x="5295153" y="2699870"/>
                </a:cubicBezTo>
                <a:cubicBezTo>
                  <a:pt x="5466977" y="2584823"/>
                  <a:pt x="5898776" y="2671482"/>
                  <a:pt x="6128870" y="2655047"/>
                </a:cubicBezTo>
                <a:cubicBezTo>
                  <a:pt x="6358964" y="2638612"/>
                  <a:pt x="6535270" y="2711824"/>
                  <a:pt x="6675717" y="2601259"/>
                </a:cubicBezTo>
                <a:cubicBezTo>
                  <a:pt x="6816164" y="2490694"/>
                  <a:pt x="7043271" y="2121647"/>
                  <a:pt x="6971553" y="1991659"/>
                </a:cubicBezTo>
                <a:cubicBezTo>
                  <a:pt x="6899835" y="1861671"/>
                  <a:pt x="6524812" y="1825811"/>
                  <a:pt x="6245412" y="1821329"/>
                </a:cubicBezTo>
                <a:cubicBezTo>
                  <a:pt x="5966012" y="1816847"/>
                  <a:pt x="5507318" y="1976717"/>
                  <a:pt x="5295153" y="1964764"/>
                </a:cubicBezTo>
                <a:cubicBezTo>
                  <a:pt x="5082988" y="1952811"/>
                  <a:pt x="5033682" y="1879600"/>
                  <a:pt x="4972423" y="1749612"/>
                </a:cubicBezTo>
                <a:cubicBezTo>
                  <a:pt x="4911164" y="1619624"/>
                  <a:pt x="4914153" y="1405964"/>
                  <a:pt x="4927600" y="1184835"/>
                </a:cubicBezTo>
                <a:cubicBezTo>
                  <a:pt x="4941047" y="963706"/>
                  <a:pt x="5130800" y="590176"/>
                  <a:pt x="5053106" y="422835"/>
                </a:cubicBezTo>
                <a:cubicBezTo>
                  <a:pt x="4975412" y="255494"/>
                  <a:pt x="4634753" y="209176"/>
                  <a:pt x="4461435" y="180788"/>
                </a:cubicBezTo>
                <a:cubicBezTo>
                  <a:pt x="4288117" y="152400"/>
                  <a:pt x="4107329" y="200212"/>
                  <a:pt x="4013200" y="252506"/>
                </a:cubicBezTo>
                <a:cubicBezTo>
                  <a:pt x="3919071" y="304800"/>
                  <a:pt x="3847353" y="400424"/>
                  <a:pt x="3896659" y="494553"/>
                </a:cubicBezTo>
                <a:cubicBezTo>
                  <a:pt x="3945965" y="588682"/>
                  <a:pt x="4255247" y="657412"/>
                  <a:pt x="4309035" y="817282"/>
                </a:cubicBezTo>
                <a:cubicBezTo>
                  <a:pt x="4362823" y="977152"/>
                  <a:pt x="4283635" y="1284941"/>
                  <a:pt x="4219388" y="1453776"/>
                </a:cubicBezTo>
                <a:cubicBezTo>
                  <a:pt x="4155141" y="1622611"/>
                  <a:pt x="4029635" y="1752600"/>
                  <a:pt x="3923553" y="1830294"/>
                </a:cubicBezTo>
                <a:cubicBezTo>
                  <a:pt x="3817471" y="1907988"/>
                  <a:pt x="3760694" y="1902012"/>
                  <a:pt x="3582894" y="1919941"/>
                </a:cubicBezTo>
                <a:cubicBezTo>
                  <a:pt x="3405094" y="1937870"/>
                  <a:pt x="3003177" y="1966258"/>
                  <a:pt x="2856753" y="1937870"/>
                </a:cubicBezTo>
                <a:cubicBezTo>
                  <a:pt x="2710329" y="1909482"/>
                  <a:pt x="2746188" y="1872130"/>
                  <a:pt x="2704353" y="1749612"/>
                </a:cubicBezTo>
                <a:cubicBezTo>
                  <a:pt x="2662518" y="1627094"/>
                  <a:pt x="2604247" y="1374588"/>
                  <a:pt x="2605741" y="1202764"/>
                </a:cubicBezTo>
                <a:cubicBezTo>
                  <a:pt x="2607235" y="1030940"/>
                  <a:pt x="2687917" y="884517"/>
                  <a:pt x="2713317" y="718670"/>
                </a:cubicBezTo>
                <a:cubicBezTo>
                  <a:pt x="2738717" y="552823"/>
                  <a:pt x="2850776" y="324223"/>
                  <a:pt x="2758141" y="207682"/>
                </a:cubicBezTo>
                <a:cubicBezTo>
                  <a:pt x="2665506" y="91141"/>
                  <a:pt x="2333812" y="38847"/>
                  <a:pt x="2157506" y="19423"/>
                </a:cubicBezTo>
                <a:cubicBezTo>
                  <a:pt x="1981200" y="0"/>
                  <a:pt x="1775012" y="16435"/>
                  <a:pt x="1700306" y="91141"/>
                </a:cubicBezTo>
                <a:cubicBezTo>
                  <a:pt x="1625600" y="165847"/>
                  <a:pt x="1643530" y="340659"/>
                  <a:pt x="1700306" y="449729"/>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Ελεύθερη σχεδίαση"/>
          <p:cNvSpPr/>
          <p:nvPr/>
        </p:nvSpPr>
        <p:spPr>
          <a:xfrm>
            <a:off x="1199776" y="1228165"/>
            <a:ext cx="6433671" cy="4016187"/>
          </a:xfrm>
          <a:custGeom>
            <a:avLst/>
            <a:gdLst>
              <a:gd name="connsiteX0" fmla="*/ 1686859 w 6433671"/>
              <a:gd name="connsiteY0" fmla="*/ 98611 h 4016187"/>
              <a:gd name="connsiteX1" fmla="*/ 1839259 w 6433671"/>
              <a:gd name="connsiteY1" fmla="*/ 233082 h 4016187"/>
              <a:gd name="connsiteX2" fmla="*/ 1919942 w 6433671"/>
              <a:gd name="connsiteY2" fmla="*/ 690282 h 4016187"/>
              <a:gd name="connsiteX3" fmla="*/ 1848224 w 6433671"/>
              <a:gd name="connsiteY3" fmla="*/ 1255059 h 4016187"/>
              <a:gd name="connsiteX4" fmla="*/ 1417918 w 6433671"/>
              <a:gd name="connsiteY4" fmla="*/ 1954306 h 4016187"/>
              <a:gd name="connsiteX5" fmla="*/ 333189 w 6433671"/>
              <a:gd name="connsiteY5" fmla="*/ 1873623 h 4016187"/>
              <a:gd name="connsiteX6" fmla="*/ 64248 w 6433671"/>
              <a:gd name="connsiteY6" fmla="*/ 1990164 h 4016187"/>
              <a:gd name="connsiteX7" fmla="*/ 73212 w 6433671"/>
              <a:gd name="connsiteY7" fmla="*/ 2142564 h 4016187"/>
              <a:gd name="connsiteX8" fmla="*/ 503518 w 6433671"/>
              <a:gd name="connsiteY8" fmla="*/ 2232211 h 4016187"/>
              <a:gd name="connsiteX9" fmla="*/ 1364130 w 6433671"/>
              <a:gd name="connsiteY9" fmla="*/ 2277035 h 4016187"/>
              <a:gd name="connsiteX10" fmla="*/ 1794436 w 6433671"/>
              <a:gd name="connsiteY10" fmla="*/ 2393576 h 4016187"/>
              <a:gd name="connsiteX11" fmla="*/ 1910977 w 6433671"/>
              <a:gd name="connsiteY11" fmla="*/ 2770094 h 4016187"/>
              <a:gd name="connsiteX12" fmla="*/ 1830295 w 6433671"/>
              <a:gd name="connsiteY12" fmla="*/ 3487270 h 4016187"/>
              <a:gd name="connsiteX13" fmla="*/ 1722718 w 6433671"/>
              <a:gd name="connsiteY13" fmla="*/ 3783106 h 4016187"/>
              <a:gd name="connsiteX14" fmla="*/ 1928906 w 6433671"/>
              <a:gd name="connsiteY14" fmla="*/ 3962400 h 4016187"/>
              <a:gd name="connsiteX15" fmla="*/ 2359212 w 6433671"/>
              <a:gd name="connsiteY15" fmla="*/ 3971364 h 4016187"/>
              <a:gd name="connsiteX16" fmla="*/ 2224742 w 6433671"/>
              <a:gd name="connsiteY16" fmla="*/ 3693459 h 4016187"/>
              <a:gd name="connsiteX17" fmla="*/ 2144059 w 6433671"/>
              <a:gd name="connsiteY17" fmla="*/ 3191435 h 4016187"/>
              <a:gd name="connsiteX18" fmla="*/ 2188883 w 6433671"/>
              <a:gd name="connsiteY18" fmla="*/ 2635623 h 4016187"/>
              <a:gd name="connsiteX19" fmla="*/ 2170953 w 6433671"/>
              <a:gd name="connsiteY19" fmla="*/ 2160494 h 4016187"/>
              <a:gd name="connsiteX20" fmla="*/ 2771589 w 6433671"/>
              <a:gd name="connsiteY20" fmla="*/ 2097741 h 4016187"/>
              <a:gd name="connsiteX21" fmla="*/ 3452906 w 6433671"/>
              <a:gd name="connsiteY21" fmla="*/ 2151529 h 4016187"/>
              <a:gd name="connsiteX22" fmla="*/ 4125259 w 6433671"/>
              <a:gd name="connsiteY22" fmla="*/ 2205317 h 4016187"/>
              <a:gd name="connsiteX23" fmla="*/ 4232836 w 6433671"/>
              <a:gd name="connsiteY23" fmla="*/ 2545976 h 4016187"/>
              <a:gd name="connsiteX24" fmla="*/ 4259730 w 6433671"/>
              <a:gd name="connsiteY24" fmla="*/ 3164541 h 4016187"/>
              <a:gd name="connsiteX25" fmla="*/ 4089400 w 6433671"/>
              <a:gd name="connsiteY25" fmla="*/ 3720353 h 4016187"/>
              <a:gd name="connsiteX26" fmla="*/ 4062506 w 6433671"/>
              <a:gd name="connsiteY26" fmla="*/ 3854823 h 4016187"/>
              <a:gd name="connsiteX27" fmla="*/ 4501777 w 6433671"/>
              <a:gd name="connsiteY27" fmla="*/ 3935506 h 4016187"/>
              <a:gd name="connsiteX28" fmla="*/ 4690036 w 6433671"/>
              <a:gd name="connsiteY28" fmla="*/ 3585882 h 4016187"/>
              <a:gd name="connsiteX29" fmla="*/ 4564530 w 6433671"/>
              <a:gd name="connsiteY29" fmla="*/ 3191435 h 4016187"/>
              <a:gd name="connsiteX30" fmla="*/ 4699000 w 6433671"/>
              <a:gd name="connsiteY30" fmla="*/ 2662517 h 4016187"/>
              <a:gd name="connsiteX31" fmla="*/ 5075518 w 6433671"/>
              <a:gd name="connsiteY31" fmla="*/ 2277035 h 4016187"/>
              <a:gd name="connsiteX32" fmla="*/ 5720977 w 6433671"/>
              <a:gd name="connsiteY32" fmla="*/ 2196353 h 4016187"/>
              <a:gd name="connsiteX33" fmla="*/ 6366436 w 6433671"/>
              <a:gd name="connsiteY33" fmla="*/ 2017059 h 4016187"/>
              <a:gd name="connsiteX34" fmla="*/ 6124389 w 6433671"/>
              <a:gd name="connsiteY34" fmla="*/ 1882588 h 4016187"/>
              <a:gd name="connsiteX35" fmla="*/ 5550648 w 6433671"/>
              <a:gd name="connsiteY35" fmla="*/ 1972235 h 4016187"/>
              <a:gd name="connsiteX36" fmla="*/ 4752789 w 6433671"/>
              <a:gd name="connsiteY36" fmla="*/ 1972235 h 4016187"/>
              <a:gd name="connsiteX37" fmla="*/ 4546600 w 6433671"/>
              <a:gd name="connsiteY37" fmla="*/ 1631576 h 4016187"/>
              <a:gd name="connsiteX38" fmla="*/ 4501777 w 6433671"/>
              <a:gd name="connsiteY38" fmla="*/ 1183341 h 4016187"/>
              <a:gd name="connsiteX39" fmla="*/ 4528671 w 6433671"/>
              <a:gd name="connsiteY39" fmla="*/ 502023 h 4016187"/>
              <a:gd name="connsiteX40" fmla="*/ 4465918 w 6433671"/>
              <a:gd name="connsiteY40" fmla="*/ 215153 h 4016187"/>
              <a:gd name="connsiteX41" fmla="*/ 3919071 w 6433671"/>
              <a:gd name="connsiteY41" fmla="*/ 125506 h 4016187"/>
              <a:gd name="connsiteX42" fmla="*/ 3910106 w 6433671"/>
              <a:gd name="connsiteY42" fmla="*/ 295835 h 4016187"/>
              <a:gd name="connsiteX43" fmla="*/ 4125259 w 6433671"/>
              <a:gd name="connsiteY43" fmla="*/ 555811 h 4016187"/>
              <a:gd name="connsiteX44" fmla="*/ 4143189 w 6433671"/>
              <a:gd name="connsiteY44" fmla="*/ 1102659 h 4016187"/>
              <a:gd name="connsiteX45" fmla="*/ 4080436 w 6433671"/>
              <a:gd name="connsiteY45" fmla="*/ 1586753 h 4016187"/>
              <a:gd name="connsiteX46" fmla="*/ 3641165 w 6433671"/>
              <a:gd name="connsiteY46" fmla="*/ 1882588 h 4016187"/>
              <a:gd name="connsiteX47" fmla="*/ 2502648 w 6433671"/>
              <a:gd name="connsiteY47" fmla="*/ 1909482 h 4016187"/>
              <a:gd name="connsiteX48" fmla="*/ 2224742 w 6433671"/>
              <a:gd name="connsiteY48" fmla="*/ 1721223 h 4016187"/>
              <a:gd name="connsiteX49" fmla="*/ 2179918 w 6433671"/>
              <a:gd name="connsiteY49" fmla="*/ 1093694 h 4016187"/>
              <a:gd name="connsiteX50" fmla="*/ 2179918 w 6433671"/>
              <a:gd name="connsiteY50" fmla="*/ 699247 h 4016187"/>
              <a:gd name="connsiteX51" fmla="*/ 2260600 w 6433671"/>
              <a:gd name="connsiteY51" fmla="*/ 430306 h 4016187"/>
              <a:gd name="connsiteX52" fmla="*/ 2224742 w 6433671"/>
              <a:gd name="connsiteY52" fmla="*/ 161364 h 4016187"/>
              <a:gd name="connsiteX53" fmla="*/ 1946836 w 6433671"/>
              <a:gd name="connsiteY53" fmla="*/ 17929 h 4016187"/>
              <a:gd name="connsiteX54" fmla="*/ 1686859 w 6433671"/>
              <a:gd name="connsiteY54" fmla="*/ 98611 h 4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33671" h="4016187">
                <a:moveTo>
                  <a:pt x="1686859" y="98611"/>
                </a:moveTo>
                <a:cubicBezTo>
                  <a:pt x="1668930" y="134470"/>
                  <a:pt x="1800412" y="134470"/>
                  <a:pt x="1839259" y="233082"/>
                </a:cubicBezTo>
                <a:cubicBezTo>
                  <a:pt x="1878106" y="331694"/>
                  <a:pt x="1918448" y="519953"/>
                  <a:pt x="1919942" y="690282"/>
                </a:cubicBezTo>
                <a:cubicBezTo>
                  <a:pt x="1921436" y="860611"/>
                  <a:pt x="1931895" y="1044388"/>
                  <a:pt x="1848224" y="1255059"/>
                </a:cubicBezTo>
                <a:cubicBezTo>
                  <a:pt x="1764553" y="1465730"/>
                  <a:pt x="1670424" y="1851212"/>
                  <a:pt x="1417918" y="1954306"/>
                </a:cubicBezTo>
                <a:cubicBezTo>
                  <a:pt x="1165412" y="2057400"/>
                  <a:pt x="558801" y="1867647"/>
                  <a:pt x="333189" y="1873623"/>
                </a:cubicBezTo>
                <a:cubicBezTo>
                  <a:pt x="107577" y="1879599"/>
                  <a:pt x="107578" y="1945340"/>
                  <a:pt x="64248" y="1990164"/>
                </a:cubicBezTo>
                <a:cubicBezTo>
                  <a:pt x="20918" y="2034988"/>
                  <a:pt x="0" y="2102223"/>
                  <a:pt x="73212" y="2142564"/>
                </a:cubicBezTo>
                <a:cubicBezTo>
                  <a:pt x="146424" y="2182905"/>
                  <a:pt x="288365" y="2209799"/>
                  <a:pt x="503518" y="2232211"/>
                </a:cubicBezTo>
                <a:cubicBezTo>
                  <a:pt x="718671" y="2254623"/>
                  <a:pt x="1148977" y="2250141"/>
                  <a:pt x="1364130" y="2277035"/>
                </a:cubicBezTo>
                <a:cubicBezTo>
                  <a:pt x="1579283" y="2303929"/>
                  <a:pt x="1703295" y="2311400"/>
                  <a:pt x="1794436" y="2393576"/>
                </a:cubicBezTo>
                <a:cubicBezTo>
                  <a:pt x="1885577" y="2475752"/>
                  <a:pt x="1905001" y="2587812"/>
                  <a:pt x="1910977" y="2770094"/>
                </a:cubicBezTo>
                <a:cubicBezTo>
                  <a:pt x="1916953" y="2952376"/>
                  <a:pt x="1861671" y="3318435"/>
                  <a:pt x="1830295" y="3487270"/>
                </a:cubicBezTo>
                <a:cubicBezTo>
                  <a:pt x="1798919" y="3656105"/>
                  <a:pt x="1706283" y="3703918"/>
                  <a:pt x="1722718" y="3783106"/>
                </a:cubicBezTo>
                <a:cubicBezTo>
                  <a:pt x="1739153" y="3862294"/>
                  <a:pt x="1822824" y="3931024"/>
                  <a:pt x="1928906" y="3962400"/>
                </a:cubicBezTo>
                <a:cubicBezTo>
                  <a:pt x="2034988" y="3993776"/>
                  <a:pt x="2309906" y="4016187"/>
                  <a:pt x="2359212" y="3971364"/>
                </a:cubicBezTo>
                <a:cubicBezTo>
                  <a:pt x="2408518" y="3926541"/>
                  <a:pt x="2260601" y="3823447"/>
                  <a:pt x="2224742" y="3693459"/>
                </a:cubicBezTo>
                <a:cubicBezTo>
                  <a:pt x="2188883" y="3563471"/>
                  <a:pt x="2150035" y="3367741"/>
                  <a:pt x="2144059" y="3191435"/>
                </a:cubicBezTo>
                <a:cubicBezTo>
                  <a:pt x="2138083" y="3015129"/>
                  <a:pt x="2184401" y="2807446"/>
                  <a:pt x="2188883" y="2635623"/>
                </a:cubicBezTo>
                <a:cubicBezTo>
                  <a:pt x="2193365" y="2463800"/>
                  <a:pt x="2073835" y="2250141"/>
                  <a:pt x="2170953" y="2160494"/>
                </a:cubicBezTo>
                <a:cubicBezTo>
                  <a:pt x="2268071" y="2070847"/>
                  <a:pt x="2557930" y="2099235"/>
                  <a:pt x="2771589" y="2097741"/>
                </a:cubicBezTo>
                <a:cubicBezTo>
                  <a:pt x="2985248" y="2096247"/>
                  <a:pt x="3452906" y="2151529"/>
                  <a:pt x="3452906" y="2151529"/>
                </a:cubicBezTo>
                <a:cubicBezTo>
                  <a:pt x="3678518" y="2169458"/>
                  <a:pt x="3995271" y="2139576"/>
                  <a:pt x="4125259" y="2205317"/>
                </a:cubicBezTo>
                <a:cubicBezTo>
                  <a:pt x="4255247" y="2271058"/>
                  <a:pt x="4210424" y="2386105"/>
                  <a:pt x="4232836" y="2545976"/>
                </a:cubicBezTo>
                <a:cubicBezTo>
                  <a:pt x="4255248" y="2705847"/>
                  <a:pt x="4283636" y="2968812"/>
                  <a:pt x="4259730" y="3164541"/>
                </a:cubicBezTo>
                <a:cubicBezTo>
                  <a:pt x="4235824" y="3360270"/>
                  <a:pt x="4122271" y="3605306"/>
                  <a:pt x="4089400" y="3720353"/>
                </a:cubicBezTo>
                <a:cubicBezTo>
                  <a:pt x="4056529" y="3835400"/>
                  <a:pt x="3993777" y="3818964"/>
                  <a:pt x="4062506" y="3854823"/>
                </a:cubicBezTo>
                <a:cubicBezTo>
                  <a:pt x="4131236" y="3890682"/>
                  <a:pt x="4397189" y="3980330"/>
                  <a:pt x="4501777" y="3935506"/>
                </a:cubicBezTo>
                <a:cubicBezTo>
                  <a:pt x="4606365" y="3890683"/>
                  <a:pt x="4679577" y="3709894"/>
                  <a:pt x="4690036" y="3585882"/>
                </a:cubicBezTo>
                <a:cubicBezTo>
                  <a:pt x="4700495" y="3461870"/>
                  <a:pt x="4563036" y="3345329"/>
                  <a:pt x="4564530" y="3191435"/>
                </a:cubicBezTo>
                <a:cubicBezTo>
                  <a:pt x="4566024" y="3037541"/>
                  <a:pt x="4613835" y="2814917"/>
                  <a:pt x="4699000" y="2662517"/>
                </a:cubicBezTo>
                <a:cubicBezTo>
                  <a:pt x="4784165" y="2510117"/>
                  <a:pt x="4905188" y="2354729"/>
                  <a:pt x="5075518" y="2277035"/>
                </a:cubicBezTo>
                <a:cubicBezTo>
                  <a:pt x="5245848" y="2199341"/>
                  <a:pt x="5505824" y="2239682"/>
                  <a:pt x="5720977" y="2196353"/>
                </a:cubicBezTo>
                <a:cubicBezTo>
                  <a:pt x="5936130" y="2153024"/>
                  <a:pt x="6299201" y="2069353"/>
                  <a:pt x="6366436" y="2017059"/>
                </a:cubicBezTo>
                <a:cubicBezTo>
                  <a:pt x="6433671" y="1964765"/>
                  <a:pt x="6260354" y="1890059"/>
                  <a:pt x="6124389" y="1882588"/>
                </a:cubicBezTo>
                <a:cubicBezTo>
                  <a:pt x="5988424" y="1875117"/>
                  <a:pt x="5779248" y="1957294"/>
                  <a:pt x="5550648" y="1972235"/>
                </a:cubicBezTo>
                <a:cubicBezTo>
                  <a:pt x="5322048" y="1987176"/>
                  <a:pt x="4920130" y="2029011"/>
                  <a:pt x="4752789" y="1972235"/>
                </a:cubicBezTo>
                <a:cubicBezTo>
                  <a:pt x="4585448" y="1915459"/>
                  <a:pt x="4588435" y="1763058"/>
                  <a:pt x="4546600" y="1631576"/>
                </a:cubicBezTo>
                <a:cubicBezTo>
                  <a:pt x="4504765" y="1500094"/>
                  <a:pt x="4504765" y="1371600"/>
                  <a:pt x="4501777" y="1183341"/>
                </a:cubicBezTo>
                <a:cubicBezTo>
                  <a:pt x="4498789" y="995082"/>
                  <a:pt x="4534647" y="663388"/>
                  <a:pt x="4528671" y="502023"/>
                </a:cubicBezTo>
                <a:cubicBezTo>
                  <a:pt x="4522695" y="340658"/>
                  <a:pt x="4567518" y="277906"/>
                  <a:pt x="4465918" y="215153"/>
                </a:cubicBezTo>
                <a:cubicBezTo>
                  <a:pt x="4364318" y="152400"/>
                  <a:pt x="4011706" y="112059"/>
                  <a:pt x="3919071" y="125506"/>
                </a:cubicBezTo>
                <a:cubicBezTo>
                  <a:pt x="3826436" y="138953"/>
                  <a:pt x="3875741" y="224118"/>
                  <a:pt x="3910106" y="295835"/>
                </a:cubicBezTo>
                <a:cubicBezTo>
                  <a:pt x="3944471" y="367552"/>
                  <a:pt x="4086412" y="421340"/>
                  <a:pt x="4125259" y="555811"/>
                </a:cubicBezTo>
                <a:cubicBezTo>
                  <a:pt x="4164106" y="690282"/>
                  <a:pt x="4150659" y="930835"/>
                  <a:pt x="4143189" y="1102659"/>
                </a:cubicBezTo>
                <a:cubicBezTo>
                  <a:pt x="4135719" y="1274483"/>
                  <a:pt x="4164107" y="1456765"/>
                  <a:pt x="4080436" y="1586753"/>
                </a:cubicBezTo>
                <a:cubicBezTo>
                  <a:pt x="3996765" y="1716741"/>
                  <a:pt x="3904130" y="1828800"/>
                  <a:pt x="3641165" y="1882588"/>
                </a:cubicBezTo>
                <a:cubicBezTo>
                  <a:pt x="3378200" y="1936376"/>
                  <a:pt x="2738718" y="1936376"/>
                  <a:pt x="2502648" y="1909482"/>
                </a:cubicBezTo>
                <a:cubicBezTo>
                  <a:pt x="2266578" y="1882588"/>
                  <a:pt x="2278530" y="1857188"/>
                  <a:pt x="2224742" y="1721223"/>
                </a:cubicBezTo>
                <a:cubicBezTo>
                  <a:pt x="2170954" y="1585258"/>
                  <a:pt x="2187389" y="1264023"/>
                  <a:pt x="2179918" y="1093694"/>
                </a:cubicBezTo>
                <a:cubicBezTo>
                  <a:pt x="2172447" y="923365"/>
                  <a:pt x="2166471" y="809812"/>
                  <a:pt x="2179918" y="699247"/>
                </a:cubicBezTo>
                <a:cubicBezTo>
                  <a:pt x="2193365" y="588682"/>
                  <a:pt x="2253129" y="519953"/>
                  <a:pt x="2260600" y="430306"/>
                </a:cubicBezTo>
                <a:cubicBezTo>
                  <a:pt x="2268071" y="340659"/>
                  <a:pt x="2277036" y="230093"/>
                  <a:pt x="2224742" y="161364"/>
                </a:cubicBezTo>
                <a:cubicBezTo>
                  <a:pt x="2172448" y="92635"/>
                  <a:pt x="2034989" y="35858"/>
                  <a:pt x="1946836" y="17929"/>
                </a:cubicBezTo>
                <a:cubicBezTo>
                  <a:pt x="1858683" y="0"/>
                  <a:pt x="1704789" y="62752"/>
                  <a:pt x="1686859" y="9861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Ελεύθερη σχεδίαση"/>
          <p:cNvSpPr/>
          <p:nvPr/>
        </p:nvSpPr>
        <p:spPr>
          <a:xfrm>
            <a:off x="702236" y="2980765"/>
            <a:ext cx="827741" cy="421341"/>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Ελεύθερη σχεδίαση"/>
          <p:cNvSpPr/>
          <p:nvPr/>
        </p:nvSpPr>
        <p:spPr>
          <a:xfrm rot="5026975">
            <a:off x="2754450" y="735410"/>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Ελεύθερη σχεδίαση"/>
          <p:cNvSpPr/>
          <p:nvPr/>
        </p:nvSpPr>
        <p:spPr>
          <a:xfrm rot="5026975">
            <a:off x="5026397" y="897072"/>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Ελεύθερη σχεδίαση"/>
          <p:cNvSpPr/>
          <p:nvPr/>
        </p:nvSpPr>
        <p:spPr>
          <a:xfrm rot="5026975">
            <a:off x="7186637" y="2841288"/>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Ελεύθερη σχεδίαση"/>
          <p:cNvSpPr/>
          <p:nvPr/>
        </p:nvSpPr>
        <p:spPr>
          <a:xfrm rot="5026975">
            <a:off x="5026397" y="4857511"/>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Ελεύθερη σχεδίαση"/>
          <p:cNvSpPr/>
          <p:nvPr/>
        </p:nvSpPr>
        <p:spPr>
          <a:xfrm rot="21448489">
            <a:off x="2661784" y="5053597"/>
            <a:ext cx="1117726" cy="645698"/>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
        <p:nvSpPr>
          <p:cNvPr id="5" name="4 - Ελεύθερη σχεδίαση"/>
          <p:cNvSpPr/>
          <p:nvPr/>
        </p:nvSpPr>
        <p:spPr>
          <a:xfrm>
            <a:off x="1066800" y="1226671"/>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εύθερη σχεδίαση"/>
          <p:cNvSpPr/>
          <p:nvPr/>
        </p:nvSpPr>
        <p:spPr>
          <a:xfrm>
            <a:off x="3419872"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Ελεύθερη σχεδίαση"/>
          <p:cNvSpPr/>
          <p:nvPr/>
        </p:nvSpPr>
        <p:spPr>
          <a:xfrm>
            <a:off x="1115616" y="3573016"/>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Ελεύθερη σχεδίαση"/>
          <p:cNvSpPr/>
          <p:nvPr/>
        </p:nvSpPr>
        <p:spPr>
          <a:xfrm>
            <a:off x="3491880" y="350100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Ελεύθερη σχεδίαση"/>
          <p:cNvSpPr/>
          <p:nvPr/>
        </p:nvSpPr>
        <p:spPr>
          <a:xfrm>
            <a:off x="5724128"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Ελεύθερη σχεδίαση"/>
          <p:cNvSpPr/>
          <p:nvPr/>
        </p:nvSpPr>
        <p:spPr>
          <a:xfrm>
            <a:off x="5940152" y="3645024"/>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Ελεύθερη σχεδίαση"/>
          <p:cNvSpPr/>
          <p:nvPr/>
        </p:nvSpPr>
        <p:spPr>
          <a:xfrm>
            <a:off x="899459" y="1038412"/>
            <a:ext cx="7043271" cy="4450976"/>
          </a:xfrm>
          <a:custGeom>
            <a:avLst/>
            <a:gdLst>
              <a:gd name="connsiteX0" fmla="*/ 1700306 w 7043271"/>
              <a:gd name="connsiteY0" fmla="*/ 449729 h 4450976"/>
              <a:gd name="connsiteX1" fmla="*/ 2040965 w 7043271"/>
              <a:gd name="connsiteY1" fmla="*/ 745564 h 4450976"/>
              <a:gd name="connsiteX2" fmla="*/ 1780988 w 7043271"/>
              <a:gd name="connsiteY2" fmla="*/ 1579282 h 4450976"/>
              <a:gd name="connsiteX3" fmla="*/ 992094 w 7043271"/>
              <a:gd name="connsiteY3" fmla="*/ 1848223 h 4450976"/>
              <a:gd name="connsiteX4" fmla="*/ 409388 w 7043271"/>
              <a:gd name="connsiteY4" fmla="*/ 1776506 h 4450976"/>
              <a:gd name="connsiteX5" fmla="*/ 113553 w 7043271"/>
              <a:gd name="connsiteY5" fmla="*/ 2009588 h 4450976"/>
              <a:gd name="connsiteX6" fmla="*/ 68729 w 7043271"/>
              <a:gd name="connsiteY6" fmla="*/ 2439894 h 4450976"/>
              <a:gd name="connsiteX7" fmla="*/ 525929 w 7043271"/>
              <a:gd name="connsiteY7" fmla="*/ 2628153 h 4450976"/>
              <a:gd name="connsiteX8" fmla="*/ 902447 w 7043271"/>
              <a:gd name="connsiteY8" fmla="*/ 2610223 h 4450976"/>
              <a:gd name="connsiteX9" fmla="*/ 1664447 w 7043271"/>
              <a:gd name="connsiteY9" fmla="*/ 2708835 h 4450976"/>
              <a:gd name="connsiteX10" fmla="*/ 2023035 w 7043271"/>
              <a:gd name="connsiteY10" fmla="*/ 3112247 h 4450976"/>
              <a:gd name="connsiteX11" fmla="*/ 1960282 w 7043271"/>
              <a:gd name="connsiteY11" fmla="*/ 3659094 h 4450976"/>
              <a:gd name="connsiteX12" fmla="*/ 1655482 w 7043271"/>
              <a:gd name="connsiteY12" fmla="*/ 4080435 h 4450976"/>
              <a:gd name="connsiteX13" fmla="*/ 2184400 w 7043271"/>
              <a:gd name="connsiteY13" fmla="*/ 4403164 h 4450976"/>
              <a:gd name="connsiteX14" fmla="*/ 2928470 w 7043271"/>
              <a:gd name="connsiteY14" fmla="*/ 4367306 h 4450976"/>
              <a:gd name="connsiteX15" fmla="*/ 2883647 w 7043271"/>
              <a:gd name="connsiteY15" fmla="*/ 4008717 h 4450976"/>
              <a:gd name="connsiteX16" fmla="*/ 2614706 w 7043271"/>
              <a:gd name="connsiteY16" fmla="*/ 3757706 h 4450976"/>
              <a:gd name="connsiteX17" fmla="*/ 2677459 w 7043271"/>
              <a:gd name="connsiteY17" fmla="*/ 3130176 h 4450976"/>
              <a:gd name="connsiteX18" fmla="*/ 2847788 w 7043271"/>
              <a:gd name="connsiteY18" fmla="*/ 2592294 h 4450976"/>
              <a:gd name="connsiteX19" fmla="*/ 3233270 w 7043271"/>
              <a:gd name="connsiteY19" fmla="*/ 2502647 h 4450976"/>
              <a:gd name="connsiteX20" fmla="*/ 4246282 w 7043271"/>
              <a:gd name="connsiteY20" fmla="*/ 2726764 h 4450976"/>
              <a:gd name="connsiteX21" fmla="*/ 4407647 w 7043271"/>
              <a:gd name="connsiteY21" fmla="*/ 3399117 h 4450976"/>
              <a:gd name="connsiteX22" fmla="*/ 4031129 w 7043271"/>
              <a:gd name="connsiteY22" fmla="*/ 4134223 h 4450976"/>
              <a:gd name="connsiteX23" fmla="*/ 5053106 w 7043271"/>
              <a:gd name="connsiteY23" fmla="*/ 4421094 h 4450976"/>
              <a:gd name="connsiteX24" fmla="*/ 5160682 w 7043271"/>
              <a:gd name="connsiteY24" fmla="*/ 3999753 h 4450976"/>
              <a:gd name="connsiteX25" fmla="*/ 5097929 w 7043271"/>
              <a:gd name="connsiteY25" fmla="*/ 3345329 h 4450976"/>
              <a:gd name="connsiteX26" fmla="*/ 5295153 w 7043271"/>
              <a:gd name="connsiteY26" fmla="*/ 2699870 h 4450976"/>
              <a:gd name="connsiteX27" fmla="*/ 6128870 w 7043271"/>
              <a:gd name="connsiteY27" fmla="*/ 2655047 h 4450976"/>
              <a:gd name="connsiteX28" fmla="*/ 6675717 w 7043271"/>
              <a:gd name="connsiteY28" fmla="*/ 2601259 h 4450976"/>
              <a:gd name="connsiteX29" fmla="*/ 6971553 w 7043271"/>
              <a:gd name="connsiteY29" fmla="*/ 1991659 h 4450976"/>
              <a:gd name="connsiteX30" fmla="*/ 6245412 w 7043271"/>
              <a:gd name="connsiteY30" fmla="*/ 1821329 h 4450976"/>
              <a:gd name="connsiteX31" fmla="*/ 5295153 w 7043271"/>
              <a:gd name="connsiteY31" fmla="*/ 1964764 h 4450976"/>
              <a:gd name="connsiteX32" fmla="*/ 4972423 w 7043271"/>
              <a:gd name="connsiteY32" fmla="*/ 1749612 h 4450976"/>
              <a:gd name="connsiteX33" fmla="*/ 4927600 w 7043271"/>
              <a:gd name="connsiteY33" fmla="*/ 1184835 h 4450976"/>
              <a:gd name="connsiteX34" fmla="*/ 5053106 w 7043271"/>
              <a:gd name="connsiteY34" fmla="*/ 422835 h 4450976"/>
              <a:gd name="connsiteX35" fmla="*/ 4461435 w 7043271"/>
              <a:gd name="connsiteY35" fmla="*/ 180788 h 4450976"/>
              <a:gd name="connsiteX36" fmla="*/ 4013200 w 7043271"/>
              <a:gd name="connsiteY36" fmla="*/ 252506 h 4450976"/>
              <a:gd name="connsiteX37" fmla="*/ 3896659 w 7043271"/>
              <a:gd name="connsiteY37" fmla="*/ 494553 h 4450976"/>
              <a:gd name="connsiteX38" fmla="*/ 4309035 w 7043271"/>
              <a:gd name="connsiteY38" fmla="*/ 817282 h 4450976"/>
              <a:gd name="connsiteX39" fmla="*/ 4219388 w 7043271"/>
              <a:gd name="connsiteY39" fmla="*/ 1453776 h 4450976"/>
              <a:gd name="connsiteX40" fmla="*/ 3923553 w 7043271"/>
              <a:gd name="connsiteY40" fmla="*/ 1830294 h 4450976"/>
              <a:gd name="connsiteX41" fmla="*/ 3582894 w 7043271"/>
              <a:gd name="connsiteY41" fmla="*/ 1919941 h 4450976"/>
              <a:gd name="connsiteX42" fmla="*/ 2856753 w 7043271"/>
              <a:gd name="connsiteY42" fmla="*/ 1937870 h 4450976"/>
              <a:gd name="connsiteX43" fmla="*/ 2704353 w 7043271"/>
              <a:gd name="connsiteY43" fmla="*/ 1749612 h 4450976"/>
              <a:gd name="connsiteX44" fmla="*/ 2605741 w 7043271"/>
              <a:gd name="connsiteY44" fmla="*/ 1202764 h 4450976"/>
              <a:gd name="connsiteX45" fmla="*/ 2713317 w 7043271"/>
              <a:gd name="connsiteY45" fmla="*/ 718670 h 4450976"/>
              <a:gd name="connsiteX46" fmla="*/ 2758141 w 7043271"/>
              <a:gd name="connsiteY46" fmla="*/ 207682 h 4450976"/>
              <a:gd name="connsiteX47" fmla="*/ 2157506 w 7043271"/>
              <a:gd name="connsiteY47" fmla="*/ 19423 h 4450976"/>
              <a:gd name="connsiteX48" fmla="*/ 1700306 w 7043271"/>
              <a:gd name="connsiteY48" fmla="*/ 91141 h 4450976"/>
              <a:gd name="connsiteX49" fmla="*/ 1700306 w 7043271"/>
              <a:gd name="connsiteY49" fmla="*/ 449729 h 4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43271" h="4450976">
                <a:moveTo>
                  <a:pt x="1700306" y="449729"/>
                </a:moveTo>
                <a:cubicBezTo>
                  <a:pt x="1757082" y="558799"/>
                  <a:pt x="2027518" y="557305"/>
                  <a:pt x="2040965" y="745564"/>
                </a:cubicBezTo>
                <a:cubicBezTo>
                  <a:pt x="2054412" y="933823"/>
                  <a:pt x="1955800" y="1395506"/>
                  <a:pt x="1780988" y="1579282"/>
                </a:cubicBezTo>
                <a:cubicBezTo>
                  <a:pt x="1606176" y="1763058"/>
                  <a:pt x="1220694" y="1815352"/>
                  <a:pt x="992094" y="1848223"/>
                </a:cubicBezTo>
                <a:cubicBezTo>
                  <a:pt x="763494" y="1881094"/>
                  <a:pt x="555811" y="1749612"/>
                  <a:pt x="409388" y="1776506"/>
                </a:cubicBezTo>
                <a:cubicBezTo>
                  <a:pt x="262965" y="1803400"/>
                  <a:pt x="170329" y="1899023"/>
                  <a:pt x="113553" y="2009588"/>
                </a:cubicBezTo>
                <a:cubicBezTo>
                  <a:pt x="56777" y="2120153"/>
                  <a:pt x="0" y="2336800"/>
                  <a:pt x="68729" y="2439894"/>
                </a:cubicBezTo>
                <a:cubicBezTo>
                  <a:pt x="137458" y="2542988"/>
                  <a:pt x="386976" y="2599765"/>
                  <a:pt x="525929" y="2628153"/>
                </a:cubicBezTo>
                <a:cubicBezTo>
                  <a:pt x="664882" y="2656541"/>
                  <a:pt x="712694" y="2596776"/>
                  <a:pt x="902447" y="2610223"/>
                </a:cubicBezTo>
                <a:cubicBezTo>
                  <a:pt x="1092200" y="2623670"/>
                  <a:pt x="1477682" y="2625164"/>
                  <a:pt x="1664447" y="2708835"/>
                </a:cubicBezTo>
                <a:cubicBezTo>
                  <a:pt x="1851212" y="2792506"/>
                  <a:pt x="1973729" y="2953871"/>
                  <a:pt x="2023035" y="3112247"/>
                </a:cubicBezTo>
                <a:cubicBezTo>
                  <a:pt x="2072341" y="3270623"/>
                  <a:pt x="2021541" y="3497729"/>
                  <a:pt x="1960282" y="3659094"/>
                </a:cubicBezTo>
                <a:cubicBezTo>
                  <a:pt x="1899023" y="3820459"/>
                  <a:pt x="1618129" y="3956423"/>
                  <a:pt x="1655482" y="4080435"/>
                </a:cubicBezTo>
                <a:cubicBezTo>
                  <a:pt x="1692835" y="4204447"/>
                  <a:pt x="1972235" y="4355352"/>
                  <a:pt x="2184400" y="4403164"/>
                </a:cubicBezTo>
                <a:cubicBezTo>
                  <a:pt x="2396565" y="4450976"/>
                  <a:pt x="2811929" y="4433047"/>
                  <a:pt x="2928470" y="4367306"/>
                </a:cubicBezTo>
                <a:cubicBezTo>
                  <a:pt x="3045011" y="4301565"/>
                  <a:pt x="2935941" y="4110317"/>
                  <a:pt x="2883647" y="4008717"/>
                </a:cubicBezTo>
                <a:cubicBezTo>
                  <a:pt x="2831353" y="3907117"/>
                  <a:pt x="2649071" y="3904129"/>
                  <a:pt x="2614706" y="3757706"/>
                </a:cubicBezTo>
                <a:cubicBezTo>
                  <a:pt x="2580341" y="3611283"/>
                  <a:pt x="2638612" y="3324411"/>
                  <a:pt x="2677459" y="3130176"/>
                </a:cubicBezTo>
                <a:cubicBezTo>
                  <a:pt x="2716306" y="2935941"/>
                  <a:pt x="2755153" y="2696882"/>
                  <a:pt x="2847788" y="2592294"/>
                </a:cubicBezTo>
                <a:cubicBezTo>
                  <a:pt x="2940423" y="2487706"/>
                  <a:pt x="3000188" y="2480235"/>
                  <a:pt x="3233270" y="2502647"/>
                </a:cubicBezTo>
                <a:cubicBezTo>
                  <a:pt x="3466352" y="2525059"/>
                  <a:pt x="4050553" y="2577352"/>
                  <a:pt x="4246282" y="2726764"/>
                </a:cubicBezTo>
                <a:cubicBezTo>
                  <a:pt x="4442011" y="2876176"/>
                  <a:pt x="4443506" y="3164541"/>
                  <a:pt x="4407647" y="3399117"/>
                </a:cubicBezTo>
                <a:cubicBezTo>
                  <a:pt x="4371788" y="3633693"/>
                  <a:pt x="3923553" y="3963894"/>
                  <a:pt x="4031129" y="4134223"/>
                </a:cubicBezTo>
                <a:cubicBezTo>
                  <a:pt x="4138705" y="4304552"/>
                  <a:pt x="4864847" y="4443506"/>
                  <a:pt x="5053106" y="4421094"/>
                </a:cubicBezTo>
                <a:cubicBezTo>
                  <a:pt x="5241365" y="4398682"/>
                  <a:pt x="5153212" y="4179047"/>
                  <a:pt x="5160682" y="3999753"/>
                </a:cubicBezTo>
                <a:cubicBezTo>
                  <a:pt x="5168153" y="3820459"/>
                  <a:pt x="5075517" y="3561976"/>
                  <a:pt x="5097929" y="3345329"/>
                </a:cubicBezTo>
                <a:cubicBezTo>
                  <a:pt x="5120341" y="3128682"/>
                  <a:pt x="5123330" y="2814917"/>
                  <a:pt x="5295153" y="2699870"/>
                </a:cubicBezTo>
                <a:cubicBezTo>
                  <a:pt x="5466977" y="2584823"/>
                  <a:pt x="5898776" y="2671482"/>
                  <a:pt x="6128870" y="2655047"/>
                </a:cubicBezTo>
                <a:cubicBezTo>
                  <a:pt x="6358964" y="2638612"/>
                  <a:pt x="6535270" y="2711824"/>
                  <a:pt x="6675717" y="2601259"/>
                </a:cubicBezTo>
                <a:cubicBezTo>
                  <a:pt x="6816164" y="2490694"/>
                  <a:pt x="7043271" y="2121647"/>
                  <a:pt x="6971553" y="1991659"/>
                </a:cubicBezTo>
                <a:cubicBezTo>
                  <a:pt x="6899835" y="1861671"/>
                  <a:pt x="6524812" y="1825811"/>
                  <a:pt x="6245412" y="1821329"/>
                </a:cubicBezTo>
                <a:cubicBezTo>
                  <a:pt x="5966012" y="1816847"/>
                  <a:pt x="5507318" y="1976717"/>
                  <a:pt x="5295153" y="1964764"/>
                </a:cubicBezTo>
                <a:cubicBezTo>
                  <a:pt x="5082988" y="1952811"/>
                  <a:pt x="5033682" y="1879600"/>
                  <a:pt x="4972423" y="1749612"/>
                </a:cubicBezTo>
                <a:cubicBezTo>
                  <a:pt x="4911164" y="1619624"/>
                  <a:pt x="4914153" y="1405964"/>
                  <a:pt x="4927600" y="1184835"/>
                </a:cubicBezTo>
                <a:cubicBezTo>
                  <a:pt x="4941047" y="963706"/>
                  <a:pt x="5130800" y="590176"/>
                  <a:pt x="5053106" y="422835"/>
                </a:cubicBezTo>
                <a:cubicBezTo>
                  <a:pt x="4975412" y="255494"/>
                  <a:pt x="4634753" y="209176"/>
                  <a:pt x="4461435" y="180788"/>
                </a:cubicBezTo>
                <a:cubicBezTo>
                  <a:pt x="4288117" y="152400"/>
                  <a:pt x="4107329" y="200212"/>
                  <a:pt x="4013200" y="252506"/>
                </a:cubicBezTo>
                <a:cubicBezTo>
                  <a:pt x="3919071" y="304800"/>
                  <a:pt x="3847353" y="400424"/>
                  <a:pt x="3896659" y="494553"/>
                </a:cubicBezTo>
                <a:cubicBezTo>
                  <a:pt x="3945965" y="588682"/>
                  <a:pt x="4255247" y="657412"/>
                  <a:pt x="4309035" y="817282"/>
                </a:cubicBezTo>
                <a:cubicBezTo>
                  <a:pt x="4362823" y="977152"/>
                  <a:pt x="4283635" y="1284941"/>
                  <a:pt x="4219388" y="1453776"/>
                </a:cubicBezTo>
                <a:cubicBezTo>
                  <a:pt x="4155141" y="1622611"/>
                  <a:pt x="4029635" y="1752600"/>
                  <a:pt x="3923553" y="1830294"/>
                </a:cubicBezTo>
                <a:cubicBezTo>
                  <a:pt x="3817471" y="1907988"/>
                  <a:pt x="3760694" y="1902012"/>
                  <a:pt x="3582894" y="1919941"/>
                </a:cubicBezTo>
                <a:cubicBezTo>
                  <a:pt x="3405094" y="1937870"/>
                  <a:pt x="3003177" y="1966258"/>
                  <a:pt x="2856753" y="1937870"/>
                </a:cubicBezTo>
                <a:cubicBezTo>
                  <a:pt x="2710329" y="1909482"/>
                  <a:pt x="2746188" y="1872130"/>
                  <a:pt x="2704353" y="1749612"/>
                </a:cubicBezTo>
                <a:cubicBezTo>
                  <a:pt x="2662518" y="1627094"/>
                  <a:pt x="2604247" y="1374588"/>
                  <a:pt x="2605741" y="1202764"/>
                </a:cubicBezTo>
                <a:cubicBezTo>
                  <a:pt x="2607235" y="1030940"/>
                  <a:pt x="2687917" y="884517"/>
                  <a:pt x="2713317" y="718670"/>
                </a:cubicBezTo>
                <a:cubicBezTo>
                  <a:pt x="2738717" y="552823"/>
                  <a:pt x="2850776" y="324223"/>
                  <a:pt x="2758141" y="207682"/>
                </a:cubicBezTo>
                <a:cubicBezTo>
                  <a:pt x="2665506" y="91141"/>
                  <a:pt x="2333812" y="38847"/>
                  <a:pt x="2157506" y="19423"/>
                </a:cubicBezTo>
                <a:cubicBezTo>
                  <a:pt x="1981200" y="0"/>
                  <a:pt x="1775012" y="16435"/>
                  <a:pt x="1700306" y="91141"/>
                </a:cubicBezTo>
                <a:cubicBezTo>
                  <a:pt x="1625600" y="165847"/>
                  <a:pt x="1643530" y="340659"/>
                  <a:pt x="1700306" y="449729"/>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Ελεύθερη σχεδίαση"/>
          <p:cNvSpPr/>
          <p:nvPr/>
        </p:nvSpPr>
        <p:spPr>
          <a:xfrm>
            <a:off x="1199776" y="1228165"/>
            <a:ext cx="6433671" cy="4016187"/>
          </a:xfrm>
          <a:custGeom>
            <a:avLst/>
            <a:gdLst>
              <a:gd name="connsiteX0" fmla="*/ 1686859 w 6433671"/>
              <a:gd name="connsiteY0" fmla="*/ 98611 h 4016187"/>
              <a:gd name="connsiteX1" fmla="*/ 1839259 w 6433671"/>
              <a:gd name="connsiteY1" fmla="*/ 233082 h 4016187"/>
              <a:gd name="connsiteX2" fmla="*/ 1919942 w 6433671"/>
              <a:gd name="connsiteY2" fmla="*/ 690282 h 4016187"/>
              <a:gd name="connsiteX3" fmla="*/ 1848224 w 6433671"/>
              <a:gd name="connsiteY3" fmla="*/ 1255059 h 4016187"/>
              <a:gd name="connsiteX4" fmla="*/ 1417918 w 6433671"/>
              <a:gd name="connsiteY4" fmla="*/ 1954306 h 4016187"/>
              <a:gd name="connsiteX5" fmla="*/ 333189 w 6433671"/>
              <a:gd name="connsiteY5" fmla="*/ 1873623 h 4016187"/>
              <a:gd name="connsiteX6" fmla="*/ 64248 w 6433671"/>
              <a:gd name="connsiteY6" fmla="*/ 1990164 h 4016187"/>
              <a:gd name="connsiteX7" fmla="*/ 73212 w 6433671"/>
              <a:gd name="connsiteY7" fmla="*/ 2142564 h 4016187"/>
              <a:gd name="connsiteX8" fmla="*/ 503518 w 6433671"/>
              <a:gd name="connsiteY8" fmla="*/ 2232211 h 4016187"/>
              <a:gd name="connsiteX9" fmla="*/ 1364130 w 6433671"/>
              <a:gd name="connsiteY9" fmla="*/ 2277035 h 4016187"/>
              <a:gd name="connsiteX10" fmla="*/ 1794436 w 6433671"/>
              <a:gd name="connsiteY10" fmla="*/ 2393576 h 4016187"/>
              <a:gd name="connsiteX11" fmla="*/ 1910977 w 6433671"/>
              <a:gd name="connsiteY11" fmla="*/ 2770094 h 4016187"/>
              <a:gd name="connsiteX12" fmla="*/ 1830295 w 6433671"/>
              <a:gd name="connsiteY12" fmla="*/ 3487270 h 4016187"/>
              <a:gd name="connsiteX13" fmla="*/ 1722718 w 6433671"/>
              <a:gd name="connsiteY13" fmla="*/ 3783106 h 4016187"/>
              <a:gd name="connsiteX14" fmla="*/ 1928906 w 6433671"/>
              <a:gd name="connsiteY14" fmla="*/ 3962400 h 4016187"/>
              <a:gd name="connsiteX15" fmla="*/ 2359212 w 6433671"/>
              <a:gd name="connsiteY15" fmla="*/ 3971364 h 4016187"/>
              <a:gd name="connsiteX16" fmla="*/ 2224742 w 6433671"/>
              <a:gd name="connsiteY16" fmla="*/ 3693459 h 4016187"/>
              <a:gd name="connsiteX17" fmla="*/ 2144059 w 6433671"/>
              <a:gd name="connsiteY17" fmla="*/ 3191435 h 4016187"/>
              <a:gd name="connsiteX18" fmla="*/ 2188883 w 6433671"/>
              <a:gd name="connsiteY18" fmla="*/ 2635623 h 4016187"/>
              <a:gd name="connsiteX19" fmla="*/ 2170953 w 6433671"/>
              <a:gd name="connsiteY19" fmla="*/ 2160494 h 4016187"/>
              <a:gd name="connsiteX20" fmla="*/ 2771589 w 6433671"/>
              <a:gd name="connsiteY20" fmla="*/ 2097741 h 4016187"/>
              <a:gd name="connsiteX21" fmla="*/ 3452906 w 6433671"/>
              <a:gd name="connsiteY21" fmla="*/ 2151529 h 4016187"/>
              <a:gd name="connsiteX22" fmla="*/ 4125259 w 6433671"/>
              <a:gd name="connsiteY22" fmla="*/ 2205317 h 4016187"/>
              <a:gd name="connsiteX23" fmla="*/ 4232836 w 6433671"/>
              <a:gd name="connsiteY23" fmla="*/ 2545976 h 4016187"/>
              <a:gd name="connsiteX24" fmla="*/ 4259730 w 6433671"/>
              <a:gd name="connsiteY24" fmla="*/ 3164541 h 4016187"/>
              <a:gd name="connsiteX25" fmla="*/ 4089400 w 6433671"/>
              <a:gd name="connsiteY25" fmla="*/ 3720353 h 4016187"/>
              <a:gd name="connsiteX26" fmla="*/ 4062506 w 6433671"/>
              <a:gd name="connsiteY26" fmla="*/ 3854823 h 4016187"/>
              <a:gd name="connsiteX27" fmla="*/ 4501777 w 6433671"/>
              <a:gd name="connsiteY27" fmla="*/ 3935506 h 4016187"/>
              <a:gd name="connsiteX28" fmla="*/ 4690036 w 6433671"/>
              <a:gd name="connsiteY28" fmla="*/ 3585882 h 4016187"/>
              <a:gd name="connsiteX29" fmla="*/ 4564530 w 6433671"/>
              <a:gd name="connsiteY29" fmla="*/ 3191435 h 4016187"/>
              <a:gd name="connsiteX30" fmla="*/ 4699000 w 6433671"/>
              <a:gd name="connsiteY30" fmla="*/ 2662517 h 4016187"/>
              <a:gd name="connsiteX31" fmla="*/ 5075518 w 6433671"/>
              <a:gd name="connsiteY31" fmla="*/ 2277035 h 4016187"/>
              <a:gd name="connsiteX32" fmla="*/ 5720977 w 6433671"/>
              <a:gd name="connsiteY32" fmla="*/ 2196353 h 4016187"/>
              <a:gd name="connsiteX33" fmla="*/ 6366436 w 6433671"/>
              <a:gd name="connsiteY33" fmla="*/ 2017059 h 4016187"/>
              <a:gd name="connsiteX34" fmla="*/ 6124389 w 6433671"/>
              <a:gd name="connsiteY34" fmla="*/ 1882588 h 4016187"/>
              <a:gd name="connsiteX35" fmla="*/ 5550648 w 6433671"/>
              <a:gd name="connsiteY35" fmla="*/ 1972235 h 4016187"/>
              <a:gd name="connsiteX36" fmla="*/ 4752789 w 6433671"/>
              <a:gd name="connsiteY36" fmla="*/ 1972235 h 4016187"/>
              <a:gd name="connsiteX37" fmla="*/ 4546600 w 6433671"/>
              <a:gd name="connsiteY37" fmla="*/ 1631576 h 4016187"/>
              <a:gd name="connsiteX38" fmla="*/ 4501777 w 6433671"/>
              <a:gd name="connsiteY38" fmla="*/ 1183341 h 4016187"/>
              <a:gd name="connsiteX39" fmla="*/ 4528671 w 6433671"/>
              <a:gd name="connsiteY39" fmla="*/ 502023 h 4016187"/>
              <a:gd name="connsiteX40" fmla="*/ 4465918 w 6433671"/>
              <a:gd name="connsiteY40" fmla="*/ 215153 h 4016187"/>
              <a:gd name="connsiteX41" fmla="*/ 3919071 w 6433671"/>
              <a:gd name="connsiteY41" fmla="*/ 125506 h 4016187"/>
              <a:gd name="connsiteX42" fmla="*/ 3910106 w 6433671"/>
              <a:gd name="connsiteY42" fmla="*/ 295835 h 4016187"/>
              <a:gd name="connsiteX43" fmla="*/ 4125259 w 6433671"/>
              <a:gd name="connsiteY43" fmla="*/ 555811 h 4016187"/>
              <a:gd name="connsiteX44" fmla="*/ 4143189 w 6433671"/>
              <a:gd name="connsiteY44" fmla="*/ 1102659 h 4016187"/>
              <a:gd name="connsiteX45" fmla="*/ 4080436 w 6433671"/>
              <a:gd name="connsiteY45" fmla="*/ 1586753 h 4016187"/>
              <a:gd name="connsiteX46" fmla="*/ 3641165 w 6433671"/>
              <a:gd name="connsiteY46" fmla="*/ 1882588 h 4016187"/>
              <a:gd name="connsiteX47" fmla="*/ 2502648 w 6433671"/>
              <a:gd name="connsiteY47" fmla="*/ 1909482 h 4016187"/>
              <a:gd name="connsiteX48" fmla="*/ 2224742 w 6433671"/>
              <a:gd name="connsiteY48" fmla="*/ 1721223 h 4016187"/>
              <a:gd name="connsiteX49" fmla="*/ 2179918 w 6433671"/>
              <a:gd name="connsiteY49" fmla="*/ 1093694 h 4016187"/>
              <a:gd name="connsiteX50" fmla="*/ 2179918 w 6433671"/>
              <a:gd name="connsiteY50" fmla="*/ 699247 h 4016187"/>
              <a:gd name="connsiteX51" fmla="*/ 2260600 w 6433671"/>
              <a:gd name="connsiteY51" fmla="*/ 430306 h 4016187"/>
              <a:gd name="connsiteX52" fmla="*/ 2224742 w 6433671"/>
              <a:gd name="connsiteY52" fmla="*/ 161364 h 4016187"/>
              <a:gd name="connsiteX53" fmla="*/ 1946836 w 6433671"/>
              <a:gd name="connsiteY53" fmla="*/ 17929 h 4016187"/>
              <a:gd name="connsiteX54" fmla="*/ 1686859 w 6433671"/>
              <a:gd name="connsiteY54" fmla="*/ 98611 h 4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33671" h="4016187">
                <a:moveTo>
                  <a:pt x="1686859" y="98611"/>
                </a:moveTo>
                <a:cubicBezTo>
                  <a:pt x="1668930" y="134470"/>
                  <a:pt x="1800412" y="134470"/>
                  <a:pt x="1839259" y="233082"/>
                </a:cubicBezTo>
                <a:cubicBezTo>
                  <a:pt x="1878106" y="331694"/>
                  <a:pt x="1918448" y="519953"/>
                  <a:pt x="1919942" y="690282"/>
                </a:cubicBezTo>
                <a:cubicBezTo>
                  <a:pt x="1921436" y="860611"/>
                  <a:pt x="1931895" y="1044388"/>
                  <a:pt x="1848224" y="1255059"/>
                </a:cubicBezTo>
                <a:cubicBezTo>
                  <a:pt x="1764553" y="1465730"/>
                  <a:pt x="1670424" y="1851212"/>
                  <a:pt x="1417918" y="1954306"/>
                </a:cubicBezTo>
                <a:cubicBezTo>
                  <a:pt x="1165412" y="2057400"/>
                  <a:pt x="558801" y="1867647"/>
                  <a:pt x="333189" y="1873623"/>
                </a:cubicBezTo>
                <a:cubicBezTo>
                  <a:pt x="107577" y="1879599"/>
                  <a:pt x="107578" y="1945340"/>
                  <a:pt x="64248" y="1990164"/>
                </a:cubicBezTo>
                <a:cubicBezTo>
                  <a:pt x="20918" y="2034988"/>
                  <a:pt x="0" y="2102223"/>
                  <a:pt x="73212" y="2142564"/>
                </a:cubicBezTo>
                <a:cubicBezTo>
                  <a:pt x="146424" y="2182905"/>
                  <a:pt x="288365" y="2209799"/>
                  <a:pt x="503518" y="2232211"/>
                </a:cubicBezTo>
                <a:cubicBezTo>
                  <a:pt x="718671" y="2254623"/>
                  <a:pt x="1148977" y="2250141"/>
                  <a:pt x="1364130" y="2277035"/>
                </a:cubicBezTo>
                <a:cubicBezTo>
                  <a:pt x="1579283" y="2303929"/>
                  <a:pt x="1703295" y="2311400"/>
                  <a:pt x="1794436" y="2393576"/>
                </a:cubicBezTo>
                <a:cubicBezTo>
                  <a:pt x="1885577" y="2475752"/>
                  <a:pt x="1905001" y="2587812"/>
                  <a:pt x="1910977" y="2770094"/>
                </a:cubicBezTo>
                <a:cubicBezTo>
                  <a:pt x="1916953" y="2952376"/>
                  <a:pt x="1861671" y="3318435"/>
                  <a:pt x="1830295" y="3487270"/>
                </a:cubicBezTo>
                <a:cubicBezTo>
                  <a:pt x="1798919" y="3656105"/>
                  <a:pt x="1706283" y="3703918"/>
                  <a:pt x="1722718" y="3783106"/>
                </a:cubicBezTo>
                <a:cubicBezTo>
                  <a:pt x="1739153" y="3862294"/>
                  <a:pt x="1822824" y="3931024"/>
                  <a:pt x="1928906" y="3962400"/>
                </a:cubicBezTo>
                <a:cubicBezTo>
                  <a:pt x="2034988" y="3993776"/>
                  <a:pt x="2309906" y="4016187"/>
                  <a:pt x="2359212" y="3971364"/>
                </a:cubicBezTo>
                <a:cubicBezTo>
                  <a:pt x="2408518" y="3926541"/>
                  <a:pt x="2260601" y="3823447"/>
                  <a:pt x="2224742" y="3693459"/>
                </a:cubicBezTo>
                <a:cubicBezTo>
                  <a:pt x="2188883" y="3563471"/>
                  <a:pt x="2150035" y="3367741"/>
                  <a:pt x="2144059" y="3191435"/>
                </a:cubicBezTo>
                <a:cubicBezTo>
                  <a:pt x="2138083" y="3015129"/>
                  <a:pt x="2184401" y="2807446"/>
                  <a:pt x="2188883" y="2635623"/>
                </a:cubicBezTo>
                <a:cubicBezTo>
                  <a:pt x="2193365" y="2463800"/>
                  <a:pt x="2073835" y="2250141"/>
                  <a:pt x="2170953" y="2160494"/>
                </a:cubicBezTo>
                <a:cubicBezTo>
                  <a:pt x="2268071" y="2070847"/>
                  <a:pt x="2557930" y="2099235"/>
                  <a:pt x="2771589" y="2097741"/>
                </a:cubicBezTo>
                <a:cubicBezTo>
                  <a:pt x="2985248" y="2096247"/>
                  <a:pt x="3452906" y="2151529"/>
                  <a:pt x="3452906" y="2151529"/>
                </a:cubicBezTo>
                <a:cubicBezTo>
                  <a:pt x="3678518" y="2169458"/>
                  <a:pt x="3995271" y="2139576"/>
                  <a:pt x="4125259" y="2205317"/>
                </a:cubicBezTo>
                <a:cubicBezTo>
                  <a:pt x="4255247" y="2271058"/>
                  <a:pt x="4210424" y="2386105"/>
                  <a:pt x="4232836" y="2545976"/>
                </a:cubicBezTo>
                <a:cubicBezTo>
                  <a:pt x="4255248" y="2705847"/>
                  <a:pt x="4283636" y="2968812"/>
                  <a:pt x="4259730" y="3164541"/>
                </a:cubicBezTo>
                <a:cubicBezTo>
                  <a:pt x="4235824" y="3360270"/>
                  <a:pt x="4122271" y="3605306"/>
                  <a:pt x="4089400" y="3720353"/>
                </a:cubicBezTo>
                <a:cubicBezTo>
                  <a:pt x="4056529" y="3835400"/>
                  <a:pt x="3993777" y="3818964"/>
                  <a:pt x="4062506" y="3854823"/>
                </a:cubicBezTo>
                <a:cubicBezTo>
                  <a:pt x="4131236" y="3890682"/>
                  <a:pt x="4397189" y="3980330"/>
                  <a:pt x="4501777" y="3935506"/>
                </a:cubicBezTo>
                <a:cubicBezTo>
                  <a:pt x="4606365" y="3890683"/>
                  <a:pt x="4679577" y="3709894"/>
                  <a:pt x="4690036" y="3585882"/>
                </a:cubicBezTo>
                <a:cubicBezTo>
                  <a:pt x="4700495" y="3461870"/>
                  <a:pt x="4563036" y="3345329"/>
                  <a:pt x="4564530" y="3191435"/>
                </a:cubicBezTo>
                <a:cubicBezTo>
                  <a:pt x="4566024" y="3037541"/>
                  <a:pt x="4613835" y="2814917"/>
                  <a:pt x="4699000" y="2662517"/>
                </a:cubicBezTo>
                <a:cubicBezTo>
                  <a:pt x="4784165" y="2510117"/>
                  <a:pt x="4905188" y="2354729"/>
                  <a:pt x="5075518" y="2277035"/>
                </a:cubicBezTo>
                <a:cubicBezTo>
                  <a:pt x="5245848" y="2199341"/>
                  <a:pt x="5505824" y="2239682"/>
                  <a:pt x="5720977" y="2196353"/>
                </a:cubicBezTo>
                <a:cubicBezTo>
                  <a:pt x="5936130" y="2153024"/>
                  <a:pt x="6299201" y="2069353"/>
                  <a:pt x="6366436" y="2017059"/>
                </a:cubicBezTo>
                <a:cubicBezTo>
                  <a:pt x="6433671" y="1964765"/>
                  <a:pt x="6260354" y="1890059"/>
                  <a:pt x="6124389" y="1882588"/>
                </a:cubicBezTo>
                <a:cubicBezTo>
                  <a:pt x="5988424" y="1875117"/>
                  <a:pt x="5779248" y="1957294"/>
                  <a:pt x="5550648" y="1972235"/>
                </a:cubicBezTo>
                <a:cubicBezTo>
                  <a:pt x="5322048" y="1987176"/>
                  <a:pt x="4920130" y="2029011"/>
                  <a:pt x="4752789" y="1972235"/>
                </a:cubicBezTo>
                <a:cubicBezTo>
                  <a:pt x="4585448" y="1915459"/>
                  <a:pt x="4588435" y="1763058"/>
                  <a:pt x="4546600" y="1631576"/>
                </a:cubicBezTo>
                <a:cubicBezTo>
                  <a:pt x="4504765" y="1500094"/>
                  <a:pt x="4504765" y="1371600"/>
                  <a:pt x="4501777" y="1183341"/>
                </a:cubicBezTo>
                <a:cubicBezTo>
                  <a:pt x="4498789" y="995082"/>
                  <a:pt x="4534647" y="663388"/>
                  <a:pt x="4528671" y="502023"/>
                </a:cubicBezTo>
                <a:cubicBezTo>
                  <a:pt x="4522695" y="340658"/>
                  <a:pt x="4567518" y="277906"/>
                  <a:pt x="4465918" y="215153"/>
                </a:cubicBezTo>
                <a:cubicBezTo>
                  <a:pt x="4364318" y="152400"/>
                  <a:pt x="4011706" y="112059"/>
                  <a:pt x="3919071" y="125506"/>
                </a:cubicBezTo>
                <a:cubicBezTo>
                  <a:pt x="3826436" y="138953"/>
                  <a:pt x="3875741" y="224118"/>
                  <a:pt x="3910106" y="295835"/>
                </a:cubicBezTo>
                <a:cubicBezTo>
                  <a:pt x="3944471" y="367552"/>
                  <a:pt x="4086412" y="421340"/>
                  <a:pt x="4125259" y="555811"/>
                </a:cubicBezTo>
                <a:cubicBezTo>
                  <a:pt x="4164106" y="690282"/>
                  <a:pt x="4150659" y="930835"/>
                  <a:pt x="4143189" y="1102659"/>
                </a:cubicBezTo>
                <a:cubicBezTo>
                  <a:pt x="4135719" y="1274483"/>
                  <a:pt x="4164107" y="1456765"/>
                  <a:pt x="4080436" y="1586753"/>
                </a:cubicBezTo>
                <a:cubicBezTo>
                  <a:pt x="3996765" y="1716741"/>
                  <a:pt x="3904130" y="1828800"/>
                  <a:pt x="3641165" y="1882588"/>
                </a:cubicBezTo>
                <a:cubicBezTo>
                  <a:pt x="3378200" y="1936376"/>
                  <a:pt x="2738718" y="1936376"/>
                  <a:pt x="2502648" y="1909482"/>
                </a:cubicBezTo>
                <a:cubicBezTo>
                  <a:pt x="2266578" y="1882588"/>
                  <a:pt x="2278530" y="1857188"/>
                  <a:pt x="2224742" y="1721223"/>
                </a:cubicBezTo>
                <a:cubicBezTo>
                  <a:pt x="2170954" y="1585258"/>
                  <a:pt x="2187389" y="1264023"/>
                  <a:pt x="2179918" y="1093694"/>
                </a:cubicBezTo>
                <a:cubicBezTo>
                  <a:pt x="2172447" y="923365"/>
                  <a:pt x="2166471" y="809812"/>
                  <a:pt x="2179918" y="699247"/>
                </a:cubicBezTo>
                <a:cubicBezTo>
                  <a:pt x="2193365" y="588682"/>
                  <a:pt x="2253129" y="519953"/>
                  <a:pt x="2260600" y="430306"/>
                </a:cubicBezTo>
                <a:cubicBezTo>
                  <a:pt x="2268071" y="340659"/>
                  <a:pt x="2277036" y="230093"/>
                  <a:pt x="2224742" y="161364"/>
                </a:cubicBezTo>
                <a:cubicBezTo>
                  <a:pt x="2172448" y="92635"/>
                  <a:pt x="2034989" y="35858"/>
                  <a:pt x="1946836" y="17929"/>
                </a:cubicBezTo>
                <a:cubicBezTo>
                  <a:pt x="1858683" y="0"/>
                  <a:pt x="1704789" y="62752"/>
                  <a:pt x="1686859" y="9861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Ελεύθερη σχεδίαση"/>
          <p:cNvSpPr/>
          <p:nvPr/>
        </p:nvSpPr>
        <p:spPr>
          <a:xfrm>
            <a:off x="702236" y="2980765"/>
            <a:ext cx="827741" cy="421341"/>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Ελεύθερη σχεδίαση"/>
          <p:cNvSpPr/>
          <p:nvPr/>
        </p:nvSpPr>
        <p:spPr>
          <a:xfrm rot="5026975">
            <a:off x="2754450" y="735410"/>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Ελεύθερη σχεδίαση"/>
          <p:cNvSpPr/>
          <p:nvPr/>
        </p:nvSpPr>
        <p:spPr>
          <a:xfrm rot="5026975">
            <a:off x="5026397" y="897072"/>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Ελεύθερη σχεδίαση"/>
          <p:cNvSpPr/>
          <p:nvPr/>
        </p:nvSpPr>
        <p:spPr>
          <a:xfrm rot="5026975">
            <a:off x="7186637" y="2841288"/>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Ελεύθερη σχεδίαση"/>
          <p:cNvSpPr/>
          <p:nvPr/>
        </p:nvSpPr>
        <p:spPr>
          <a:xfrm rot="5026975">
            <a:off x="5026397" y="4857511"/>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Ελεύθερη σχεδίαση"/>
          <p:cNvSpPr/>
          <p:nvPr/>
        </p:nvSpPr>
        <p:spPr>
          <a:xfrm rot="21448489">
            <a:off x="2661784" y="5053597"/>
            <a:ext cx="1117726" cy="645698"/>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Ελεύθερη σχεδίαση"/>
          <p:cNvSpPr/>
          <p:nvPr/>
        </p:nvSpPr>
        <p:spPr>
          <a:xfrm>
            <a:off x="506506" y="727635"/>
            <a:ext cx="7963647" cy="5348941"/>
          </a:xfrm>
          <a:custGeom>
            <a:avLst/>
            <a:gdLst>
              <a:gd name="connsiteX0" fmla="*/ 2012576 w 7963647"/>
              <a:gd name="connsiteY0" fmla="*/ 294341 h 5348941"/>
              <a:gd name="connsiteX1" fmla="*/ 2209800 w 7963647"/>
              <a:gd name="connsiteY1" fmla="*/ 679824 h 5348941"/>
              <a:gd name="connsiteX2" fmla="*/ 2424953 w 7963647"/>
              <a:gd name="connsiteY2" fmla="*/ 886012 h 5348941"/>
              <a:gd name="connsiteX3" fmla="*/ 2496670 w 7963647"/>
              <a:gd name="connsiteY3" fmla="*/ 1199777 h 5348941"/>
              <a:gd name="connsiteX4" fmla="*/ 2442882 w 7963647"/>
              <a:gd name="connsiteY4" fmla="*/ 1710765 h 5348941"/>
              <a:gd name="connsiteX5" fmla="*/ 2120153 w 7963647"/>
              <a:gd name="connsiteY5" fmla="*/ 2087283 h 5348941"/>
              <a:gd name="connsiteX6" fmla="*/ 1618129 w 7963647"/>
              <a:gd name="connsiteY6" fmla="*/ 2194859 h 5348941"/>
              <a:gd name="connsiteX7" fmla="*/ 1026459 w 7963647"/>
              <a:gd name="connsiteY7" fmla="*/ 2221753 h 5348941"/>
              <a:gd name="connsiteX8" fmla="*/ 667870 w 7963647"/>
              <a:gd name="connsiteY8" fmla="*/ 2132106 h 5348941"/>
              <a:gd name="connsiteX9" fmla="*/ 327212 w 7963647"/>
              <a:gd name="connsiteY9" fmla="*/ 2069353 h 5348941"/>
              <a:gd name="connsiteX10" fmla="*/ 67235 w 7963647"/>
              <a:gd name="connsiteY10" fmla="*/ 2472765 h 5348941"/>
              <a:gd name="connsiteX11" fmla="*/ 138953 w 7963647"/>
              <a:gd name="connsiteY11" fmla="*/ 2795494 h 5348941"/>
              <a:gd name="connsiteX12" fmla="*/ 900953 w 7963647"/>
              <a:gd name="connsiteY12" fmla="*/ 2858247 h 5348941"/>
              <a:gd name="connsiteX13" fmla="*/ 1707776 w 7963647"/>
              <a:gd name="connsiteY13" fmla="*/ 2885141 h 5348941"/>
              <a:gd name="connsiteX14" fmla="*/ 2147047 w 7963647"/>
              <a:gd name="connsiteY14" fmla="*/ 2929965 h 5348941"/>
              <a:gd name="connsiteX15" fmla="*/ 2407023 w 7963647"/>
              <a:gd name="connsiteY15" fmla="*/ 3243730 h 5348941"/>
              <a:gd name="connsiteX16" fmla="*/ 2505635 w 7963647"/>
              <a:gd name="connsiteY16" fmla="*/ 3691965 h 5348941"/>
              <a:gd name="connsiteX17" fmla="*/ 2335306 w 7963647"/>
              <a:gd name="connsiteY17" fmla="*/ 4140200 h 5348941"/>
              <a:gd name="connsiteX18" fmla="*/ 2012576 w 7963647"/>
              <a:gd name="connsiteY18" fmla="*/ 4480859 h 5348941"/>
              <a:gd name="connsiteX19" fmla="*/ 1922929 w 7963647"/>
              <a:gd name="connsiteY19" fmla="*/ 5153212 h 5348941"/>
              <a:gd name="connsiteX20" fmla="*/ 3249706 w 7963647"/>
              <a:gd name="connsiteY20" fmla="*/ 5332506 h 5348941"/>
              <a:gd name="connsiteX21" fmla="*/ 3626223 w 7963647"/>
              <a:gd name="connsiteY21" fmla="*/ 5054600 h 5348941"/>
              <a:gd name="connsiteX22" fmla="*/ 3321423 w 7963647"/>
              <a:gd name="connsiteY22" fmla="*/ 4543612 h 5348941"/>
              <a:gd name="connsiteX23" fmla="*/ 3133165 w 7963647"/>
              <a:gd name="connsiteY23" fmla="*/ 4310530 h 5348941"/>
              <a:gd name="connsiteX24" fmla="*/ 2935941 w 7963647"/>
              <a:gd name="connsiteY24" fmla="*/ 4050553 h 5348941"/>
              <a:gd name="connsiteX25" fmla="*/ 2953870 w 7963647"/>
              <a:gd name="connsiteY25" fmla="*/ 3521636 h 5348941"/>
              <a:gd name="connsiteX26" fmla="*/ 3195918 w 7963647"/>
              <a:gd name="connsiteY26" fmla="*/ 2840318 h 5348941"/>
              <a:gd name="connsiteX27" fmla="*/ 3644153 w 7963647"/>
              <a:gd name="connsiteY27" fmla="*/ 2750671 h 5348941"/>
              <a:gd name="connsiteX28" fmla="*/ 4406153 w 7963647"/>
              <a:gd name="connsiteY28" fmla="*/ 2867212 h 5348941"/>
              <a:gd name="connsiteX29" fmla="*/ 4800600 w 7963647"/>
              <a:gd name="connsiteY29" fmla="*/ 2947894 h 5348941"/>
              <a:gd name="connsiteX30" fmla="*/ 4872318 w 7963647"/>
              <a:gd name="connsiteY30" fmla="*/ 3754718 h 5348941"/>
              <a:gd name="connsiteX31" fmla="*/ 4746812 w 7963647"/>
              <a:gd name="connsiteY31" fmla="*/ 4086412 h 5348941"/>
              <a:gd name="connsiteX32" fmla="*/ 4522694 w 7963647"/>
              <a:gd name="connsiteY32" fmla="*/ 4427071 h 5348941"/>
              <a:gd name="connsiteX33" fmla="*/ 4424082 w 7963647"/>
              <a:gd name="connsiteY33" fmla="*/ 4973918 h 5348941"/>
              <a:gd name="connsiteX34" fmla="*/ 5732929 w 7963647"/>
              <a:gd name="connsiteY34" fmla="*/ 5314577 h 5348941"/>
              <a:gd name="connsiteX35" fmla="*/ 5930153 w 7963647"/>
              <a:gd name="connsiteY35" fmla="*/ 4902200 h 5348941"/>
              <a:gd name="connsiteX36" fmla="*/ 5437094 w 7963647"/>
              <a:gd name="connsiteY36" fmla="*/ 4651189 h 5348941"/>
              <a:gd name="connsiteX37" fmla="*/ 5463988 w 7963647"/>
              <a:gd name="connsiteY37" fmla="*/ 4283636 h 5348941"/>
              <a:gd name="connsiteX38" fmla="*/ 5437094 w 7963647"/>
              <a:gd name="connsiteY38" fmla="*/ 3880224 h 5348941"/>
              <a:gd name="connsiteX39" fmla="*/ 5401235 w 7963647"/>
              <a:gd name="connsiteY39" fmla="*/ 3440953 h 5348941"/>
              <a:gd name="connsiteX40" fmla="*/ 5544670 w 7963647"/>
              <a:gd name="connsiteY40" fmla="*/ 3109259 h 5348941"/>
              <a:gd name="connsiteX41" fmla="*/ 5831541 w 7963647"/>
              <a:gd name="connsiteY41" fmla="*/ 2912036 h 5348941"/>
              <a:gd name="connsiteX42" fmla="*/ 6190129 w 7963647"/>
              <a:gd name="connsiteY42" fmla="*/ 2894106 h 5348941"/>
              <a:gd name="connsiteX43" fmla="*/ 6817659 w 7963647"/>
              <a:gd name="connsiteY43" fmla="*/ 2831353 h 5348941"/>
              <a:gd name="connsiteX44" fmla="*/ 7633447 w 7963647"/>
              <a:gd name="connsiteY44" fmla="*/ 2795494 h 5348941"/>
              <a:gd name="connsiteX45" fmla="*/ 7956176 w 7963647"/>
              <a:gd name="connsiteY45" fmla="*/ 2383118 h 5348941"/>
              <a:gd name="connsiteX46" fmla="*/ 7588623 w 7963647"/>
              <a:gd name="connsiteY46" fmla="*/ 2042459 h 5348941"/>
              <a:gd name="connsiteX47" fmla="*/ 7014882 w 7963647"/>
              <a:gd name="connsiteY47" fmla="*/ 2015565 h 5348941"/>
              <a:gd name="connsiteX48" fmla="*/ 6468035 w 7963647"/>
              <a:gd name="connsiteY48" fmla="*/ 2293471 h 5348941"/>
              <a:gd name="connsiteX49" fmla="*/ 5822576 w 7963647"/>
              <a:gd name="connsiteY49" fmla="*/ 2392083 h 5348941"/>
              <a:gd name="connsiteX50" fmla="*/ 5374341 w 7963647"/>
              <a:gd name="connsiteY50" fmla="*/ 2221753 h 5348941"/>
              <a:gd name="connsiteX51" fmla="*/ 5266765 w 7963647"/>
              <a:gd name="connsiteY51" fmla="*/ 1863165 h 5348941"/>
              <a:gd name="connsiteX52" fmla="*/ 5257800 w 7963647"/>
              <a:gd name="connsiteY52" fmla="*/ 1414930 h 5348941"/>
              <a:gd name="connsiteX53" fmla="*/ 5320553 w 7963647"/>
              <a:gd name="connsiteY53" fmla="*/ 993589 h 5348941"/>
              <a:gd name="connsiteX54" fmla="*/ 5383306 w 7963647"/>
              <a:gd name="connsiteY54" fmla="*/ 455706 h 5348941"/>
              <a:gd name="connsiteX55" fmla="*/ 5365376 w 7963647"/>
              <a:gd name="connsiteY55" fmla="*/ 52294 h 5348941"/>
              <a:gd name="connsiteX56" fmla="*/ 4459941 w 7963647"/>
              <a:gd name="connsiteY56" fmla="*/ 141941 h 5348941"/>
              <a:gd name="connsiteX57" fmla="*/ 4119282 w 7963647"/>
              <a:gd name="connsiteY57" fmla="*/ 276412 h 5348941"/>
              <a:gd name="connsiteX58" fmla="*/ 4298576 w 7963647"/>
              <a:gd name="connsiteY58" fmla="*/ 643965 h 5348941"/>
              <a:gd name="connsiteX59" fmla="*/ 4585447 w 7963647"/>
              <a:gd name="connsiteY59" fmla="*/ 877047 h 5348941"/>
              <a:gd name="connsiteX60" fmla="*/ 4809565 w 7963647"/>
              <a:gd name="connsiteY60" fmla="*/ 1226671 h 5348941"/>
              <a:gd name="connsiteX61" fmla="*/ 4719918 w 7963647"/>
              <a:gd name="connsiteY61" fmla="*/ 1773518 h 5348941"/>
              <a:gd name="connsiteX62" fmla="*/ 4442012 w 7963647"/>
              <a:gd name="connsiteY62" fmla="*/ 2194859 h 5348941"/>
              <a:gd name="connsiteX63" fmla="*/ 3975847 w 7963647"/>
              <a:gd name="connsiteY63" fmla="*/ 2338294 h 5348941"/>
              <a:gd name="connsiteX64" fmla="*/ 3446929 w 7963647"/>
              <a:gd name="connsiteY64" fmla="*/ 2329330 h 5348941"/>
              <a:gd name="connsiteX65" fmla="*/ 3106270 w 7963647"/>
              <a:gd name="connsiteY65" fmla="*/ 2275541 h 5348941"/>
              <a:gd name="connsiteX66" fmla="*/ 2980765 w 7963647"/>
              <a:gd name="connsiteY66" fmla="*/ 2006600 h 5348941"/>
              <a:gd name="connsiteX67" fmla="*/ 2971800 w 7963647"/>
              <a:gd name="connsiteY67" fmla="*/ 1405965 h 5348941"/>
              <a:gd name="connsiteX68" fmla="*/ 3052482 w 7963647"/>
              <a:gd name="connsiteY68" fmla="*/ 805330 h 5348941"/>
              <a:gd name="connsiteX69" fmla="*/ 3106270 w 7963647"/>
              <a:gd name="connsiteY69" fmla="*/ 339165 h 5348941"/>
              <a:gd name="connsiteX70" fmla="*/ 2837329 w 7963647"/>
              <a:gd name="connsiteY70" fmla="*/ 132977 h 5348941"/>
              <a:gd name="connsiteX71" fmla="*/ 2469776 w 7963647"/>
              <a:gd name="connsiteY71" fmla="*/ 79189 h 5348941"/>
              <a:gd name="connsiteX72" fmla="*/ 2012576 w 7963647"/>
              <a:gd name="connsiteY72" fmla="*/ 88153 h 5348941"/>
              <a:gd name="connsiteX73" fmla="*/ 2012576 w 7963647"/>
              <a:gd name="connsiteY73" fmla="*/ 294341 h 534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963647" h="5348941">
                <a:moveTo>
                  <a:pt x="2012576" y="294341"/>
                </a:moveTo>
                <a:cubicBezTo>
                  <a:pt x="2045447" y="392953"/>
                  <a:pt x="2141071" y="581212"/>
                  <a:pt x="2209800" y="679824"/>
                </a:cubicBezTo>
                <a:cubicBezTo>
                  <a:pt x="2278529" y="778436"/>
                  <a:pt x="2377141" y="799353"/>
                  <a:pt x="2424953" y="886012"/>
                </a:cubicBezTo>
                <a:cubicBezTo>
                  <a:pt x="2472765" y="972671"/>
                  <a:pt x="2493682" y="1062318"/>
                  <a:pt x="2496670" y="1199777"/>
                </a:cubicBezTo>
                <a:cubicBezTo>
                  <a:pt x="2499658" y="1337236"/>
                  <a:pt x="2505635" y="1562847"/>
                  <a:pt x="2442882" y="1710765"/>
                </a:cubicBezTo>
                <a:cubicBezTo>
                  <a:pt x="2380129" y="1858683"/>
                  <a:pt x="2257612" y="2006601"/>
                  <a:pt x="2120153" y="2087283"/>
                </a:cubicBezTo>
                <a:cubicBezTo>
                  <a:pt x="1982694" y="2167965"/>
                  <a:pt x="1800411" y="2172447"/>
                  <a:pt x="1618129" y="2194859"/>
                </a:cubicBezTo>
                <a:cubicBezTo>
                  <a:pt x="1435847" y="2217271"/>
                  <a:pt x="1184835" y="2232212"/>
                  <a:pt x="1026459" y="2221753"/>
                </a:cubicBezTo>
                <a:cubicBezTo>
                  <a:pt x="868083" y="2211294"/>
                  <a:pt x="784411" y="2157506"/>
                  <a:pt x="667870" y="2132106"/>
                </a:cubicBezTo>
                <a:cubicBezTo>
                  <a:pt x="551329" y="2106706"/>
                  <a:pt x="427318" y="2012577"/>
                  <a:pt x="327212" y="2069353"/>
                </a:cubicBezTo>
                <a:cubicBezTo>
                  <a:pt x="227106" y="2126129"/>
                  <a:pt x="98611" y="2351742"/>
                  <a:pt x="67235" y="2472765"/>
                </a:cubicBezTo>
                <a:cubicBezTo>
                  <a:pt x="35859" y="2593788"/>
                  <a:pt x="0" y="2731247"/>
                  <a:pt x="138953" y="2795494"/>
                </a:cubicBezTo>
                <a:cubicBezTo>
                  <a:pt x="277906" y="2859741"/>
                  <a:pt x="639483" y="2843306"/>
                  <a:pt x="900953" y="2858247"/>
                </a:cubicBezTo>
                <a:cubicBezTo>
                  <a:pt x="1162423" y="2873188"/>
                  <a:pt x="1500094" y="2873188"/>
                  <a:pt x="1707776" y="2885141"/>
                </a:cubicBezTo>
                <a:cubicBezTo>
                  <a:pt x="1915458" y="2897094"/>
                  <a:pt x="2030506" y="2870200"/>
                  <a:pt x="2147047" y="2929965"/>
                </a:cubicBezTo>
                <a:cubicBezTo>
                  <a:pt x="2263588" y="2989730"/>
                  <a:pt x="2347258" y="3116730"/>
                  <a:pt x="2407023" y="3243730"/>
                </a:cubicBezTo>
                <a:cubicBezTo>
                  <a:pt x="2466788" y="3370730"/>
                  <a:pt x="2517588" y="3542553"/>
                  <a:pt x="2505635" y="3691965"/>
                </a:cubicBezTo>
                <a:cubicBezTo>
                  <a:pt x="2493682" y="3841377"/>
                  <a:pt x="2417483" y="4008718"/>
                  <a:pt x="2335306" y="4140200"/>
                </a:cubicBezTo>
                <a:cubicBezTo>
                  <a:pt x="2253130" y="4271682"/>
                  <a:pt x="2081305" y="4312024"/>
                  <a:pt x="2012576" y="4480859"/>
                </a:cubicBezTo>
                <a:cubicBezTo>
                  <a:pt x="1943847" y="4649694"/>
                  <a:pt x="1716741" y="5011271"/>
                  <a:pt x="1922929" y="5153212"/>
                </a:cubicBezTo>
                <a:cubicBezTo>
                  <a:pt x="2129117" y="5295153"/>
                  <a:pt x="2965824" y="5348941"/>
                  <a:pt x="3249706" y="5332506"/>
                </a:cubicBezTo>
                <a:cubicBezTo>
                  <a:pt x="3533588" y="5316071"/>
                  <a:pt x="3614270" y="5186082"/>
                  <a:pt x="3626223" y="5054600"/>
                </a:cubicBezTo>
                <a:cubicBezTo>
                  <a:pt x="3638176" y="4923118"/>
                  <a:pt x="3403599" y="4667624"/>
                  <a:pt x="3321423" y="4543612"/>
                </a:cubicBezTo>
                <a:cubicBezTo>
                  <a:pt x="3239247" y="4419600"/>
                  <a:pt x="3197412" y="4392706"/>
                  <a:pt x="3133165" y="4310530"/>
                </a:cubicBezTo>
                <a:cubicBezTo>
                  <a:pt x="3068918" y="4228354"/>
                  <a:pt x="2965823" y="4182035"/>
                  <a:pt x="2935941" y="4050553"/>
                </a:cubicBezTo>
                <a:cubicBezTo>
                  <a:pt x="2906059" y="3919071"/>
                  <a:pt x="2910541" y="3723342"/>
                  <a:pt x="2953870" y="3521636"/>
                </a:cubicBezTo>
                <a:cubicBezTo>
                  <a:pt x="2997200" y="3319930"/>
                  <a:pt x="3080871" y="2968812"/>
                  <a:pt x="3195918" y="2840318"/>
                </a:cubicBezTo>
                <a:cubicBezTo>
                  <a:pt x="3310965" y="2711824"/>
                  <a:pt x="3442447" y="2746189"/>
                  <a:pt x="3644153" y="2750671"/>
                </a:cubicBezTo>
                <a:cubicBezTo>
                  <a:pt x="3845859" y="2755153"/>
                  <a:pt x="4213412" y="2834342"/>
                  <a:pt x="4406153" y="2867212"/>
                </a:cubicBezTo>
                <a:cubicBezTo>
                  <a:pt x="4598894" y="2900083"/>
                  <a:pt x="4722906" y="2799976"/>
                  <a:pt x="4800600" y="2947894"/>
                </a:cubicBezTo>
                <a:cubicBezTo>
                  <a:pt x="4878294" y="3095812"/>
                  <a:pt x="4881283" y="3564965"/>
                  <a:pt x="4872318" y="3754718"/>
                </a:cubicBezTo>
                <a:cubicBezTo>
                  <a:pt x="4863353" y="3944471"/>
                  <a:pt x="4805083" y="3974353"/>
                  <a:pt x="4746812" y="4086412"/>
                </a:cubicBezTo>
                <a:cubicBezTo>
                  <a:pt x="4688541" y="4198471"/>
                  <a:pt x="4576482" y="4279153"/>
                  <a:pt x="4522694" y="4427071"/>
                </a:cubicBezTo>
                <a:cubicBezTo>
                  <a:pt x="4468906" y="4574989"/>
                  <a:pt x="4222376" y="4826000"/>
                  <a:pt x="4424082" y="4973918"/>
                </a:cubicBezTo>
                <a:cubicBezTo>
                  <a:pt x="4625788" y="5121836"/>
                  <a:pt x="5481917" y="5326530"/>
                  <a:pt x="5732929" y="5314577"/>
                </a:cubicBezTo>
                <a:cubicBezTo>
                  <a:pt x="5983941" y="5302624"/>
                  <a:pt x="5979459" y="5012765"/>
                  <a:pt x="5930153" y="4902200"/>
                </a:cubicBezTo>
                <a:cubicBezTo>
                  <a:pt x="5880847" y="4791635"/>
                  <a:pt x="5514788" y="4754283"/>
                  <a:pt x="5437094" y="4651189"/>
                </a:cubicBezTo>
                <a:cubicBezTo>
                  <a:pt x="5359400" y="4548095"/>
                  <a:pt x="5463988" y="4412130"/>
                  <a:pt x="5463988" y="4283636"/>
                </a:cubicBezTo>
                <a:cubicBezTo>
                  <a:pt x="5463988" y="4155142"/>
                  <a:pt x="5447553" y="4020671"/>
                  <a:pt x="5437094" y="3880224"/>
                </a:cubicBezTo>
                <a:cubicBezTo>
                  <a:pt x="5426635" y="3739777"/>
                  <a:pt x="5383306" y="3569447"/>
                  <a:pt x="5401235" y="3440953"/>
                </a:cubicBezTo>
                <a:cubicBezTo>
                  <a:pt x="5419164" y="3312459"/>
                  <a:pt x="5472952" y="3197412"/>
                  <a:pt x="5544670" y="3109259"/>
                </a:cubicBezTo>
                <a:cubicBezTo>
                  <a:pt x="5616388" y="3021106"/>
                  <a:pt x="5723965" y="2947895"/>
                  <a:pt x="5831541" y="2912036"/>
                </a:cubicBezTo>
                <a:cubicBezTo>
                  <a:pt x="5939117" y="2876177"/>
                  <a:pt x="6025776" y="2907553"/>
                  <a:pt x="6190129" y="2894106"/>
                </a:cubicBezTo>
                <a:cubicBezTo>
                  <a:pt x="6354482" y="2880659"/>
                  <a:pt x="6577106" y="2847788"/>
                  <a:pt x="6817659" y="2831353"/>
                </a:cubicBezTo>
                <a:cubicBezTo>
                  <a:pt x="7058212" y="2814918"/>
                  <a:pt x="7443694" y="2870200"/>
                  <a:pt x="7633447" y="2795494"/>
                </a:cubicBezTo>
                <a:cubicBezTo>
                  <a:pt x="7823200" y="2720788"/>
                  <a:pt x="7963647" y="2508624"/>
                  <a:pt x="7956176" y="2383118"/>
                </a:cubicBezTo>
                <a:cubicBezTo>
                  <a:pt x="7948705" y="2257612"/>
                  <a:pt x="7745505" y="2103718"/>
                  <a:pt x="7588623" y="2042459"/>
                </a:cubicBezTo>
                <a:cubicBezTo>
                  <a:pt x="7431741" y="1981200"/>
                  <a:pt x="7201647" y="1973730"/>
                  <a:pt x="7014882" y="2015565"/>
                </a:cubicBezTo>
                <a:cubicBezTo>
                  <a:pt x="6828117" y="2057400"/>
                  <a:pt x="6666753" y="2230718"/>
                  <a:pt x="6468035" y="2293471"/>
                </a:cubicBezTo>
                <a:cubicBezTo>
                  <a:pt x="6269317" y="2356224"/>
                  <a:pt x="6004858" y="2404036"/>
                  <a:pt x="5822576" y="2392083"/>
                </a:cubicBezTo>
                <a:cubicBezTo>
                  <a:pt x="5640294" y="2380130"/>
                  <a:pt x="5466976" y="2309906"/>
                  <a:pt x="5374341" y="2221753"/>
                </a:cubicBezTo>
                <a:cubicBezTo>
                  <a:pt x="5281706" y="2133600"/>
                  <a:pt x="5286189" y="1997636"/>
                  <a:pt x="5266765" y="1863165"/>
                </a:cubicBezTo>
                <a:cubicBezTo>
                  <a:pt x="5247342" y="1728695"/>
                  <a:pt x="5248835" y="1559859"/>
                  <a:pt x="5257800" y="1414930"/>
                </a:cubicBezTo>
                <a:cubicBezTo>
                  <a:pt x="5266765" y="1270001"/>
                  <a:pt x="5299635" y="1153460"/>
                  <a:pt x="5320553" y="993589"/>
                </a:cubicBezTo>
                <a:cubicBezTo>
                  <a:pt x="5341471" y="833718"/>
                  <a:pt x="5375836" y="612588"/>
                  <a:pt x="5383306" y="455706"/>
                </a:cubicBezTo>
                <a:cubicBezTo>
                  <a:pt x="5390776" y="298824"/>
                  <a:pt x="5519270" y="104588"/>
                  <a:pt x="5365376" y="52294"/>
                </a:cubicBezTo>
                <a:cubicBezTo>
                  <a:pt x="5211482" y="0"/>
                  <a:pt x="4667623" y="104588"/>
                  <a:pt x="4459941" y="141941"/>
                </a:cubicBezTo>
                <a:cubicBezTo>
                  <a:pt x="4252259" y="179294"/>
                  <a:pt x="4146176" y="192741"/>
                  <a:pt x="4119282" y="276412"/>
                </a:cubicBezTo>
                <a:cubicBezTo>
                  <a:pt x="4092388" y="360083"/>
                  <a:pt x="4220882" y="543859"/>
                  <a:pt x="4298576" y="643965"/>
                </a:cubicBezTo>
                <a:cubicBezTo>
                  <a:pt x="4376270" y="744071"/>
                  <a:pt x="4500282" y="779929"/>
                  <a:pt x="4585447" y="877047"/>
                </a:cubicBezTo>
                <a:cubicBezTo>
                  <a:pt x="4670612" y="974165"/>
                  <a:pt x="4787153" y="1077259"/>
                  <a:pt x="4809565" y="1226671"/>
                </a:cubicBezTo>
                <a:cubicBezTo>
                  <a:pt x="4831977" y="1376083"/>
                  <a:pt x="4781177" y="1612153"/>
                  <a:pt x="4719918" y="1773518"/>
                </a:cubicBezTo>
                <a:cubicBezTo>
                  <a:pt x="4658659" y="1934883"/>
                  <a:pt x="4566024" y="2100730"/>
                  <a:pt x="4442012" y="2194859"/>
                </a:cubicBezTo>
                <a:cubicBezTo>
                  <a:pt x="4318000" y="2288988"/>
                  <a:pt x="4141694" y="2315882"/>
                  <a:pt x="3975847" y="2338294"/>
                </a:cubicBezTo>
                <a:cubicBezTo>
                  <a:pt x="3810000" y="2360706"/>
                  <a:pt x="3591858" y="2339789"/>
                  <a:pt x="3446929" y="2329330"/>
                </a:cubicBezTo>
                <a:cubicBezTo>
                  <a:pt x="3302000" y="2318871"/>
                  <a:pt x="3183964" y="2329329"/>
                  <a:pt x="3106270" y="2275541"/>
                </a:cubicBezTo>
                <a:cubicBezTo>
                  <a:pt x="3028576" y="2221753"/>
                  <a:pt x="3003177" y="2151529"/>
                  <a:pt x="2980765" y="2006600"/>
                </a:cubicBezTo>
                <a:cubicBezTo>
                  <a:pt x="2958353" y="1861671"/>
                  <a:pt x="2959847" y="1606177"/>
                  <a:pt x="2971800" y="1405965"/>
                </a:cubicBezTo>
                <a:cubicBezTo>
                  <a:pt x="2983753" y="1205753"/>
                  <a:pt x="3030070" y="983130"/>
                  <a:pt x="3052482" y="805330"/>
                </a:cubicBezTo>
                <a:cubicBezTo>
                  <a:pt x="3074894" y="627530"/>
                  <a:pt x="3142129" y="451224"/>
                  <a:pt x="3106270" y="339165"/>
                </a:cubicBezTo>
                <a:cubicBezTo>
                  <a:pt x="3070411" y="227106"/>
                  <a:pt x="2943411" y="176306"/>
                  <a:pt x="2837329" y="132977"/>
                </a:cubicBezTo>
                <a:cubicBezTo>
                  <a:pt x="2731247" y="89648"/>
                  <a:pt x="2607235" y="86660"/>
                  <a:pt x="2469776" y="79189"/>
                </a:cubicBezTo>
                <a:cubicBezTo>
                  <a:pt x="2332317" y="71718"/>
                  <a:pt x="2085788" y="47812"/>
                  <a:pt x="2012576" y="88153"/>
                </a:cubicBezTo>
                <a:cubicBezTo>
                  <a:pt x="1939364" y="128494"/>
                  <a:pt x="1979705" y="195729"/>
                  <a:pt x="2012576" y="2943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
        <p:nvSpPr>
          <p:cNvPr id="5" name="4 - Ελεύθερη σχεδίαση"/>
          <p:cNvSpPr/>
          <p:nvPr/>
        </p:nvSpPr>
        <p:spPr>
          <a:xfrm>
            <a:off x="1066800" y="1226671"/>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Ελεύθερη σχεδίαση"/>
          <p:cNvSpPr/>
          <p:nvPr/>
        </p:nvSpPr>
        <p:spPr>
          <a:xfrm>
            <a:off x="3419872"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Ελεύθερη σχεδίαση"/>
          <p:cNvSpPr/>
          <p:nvPr/>
        </p:nvSpPr>
        <p:spPr>
          <a:xfrm>
            <a:off x="1115616" y="3573016"/>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Ελεύθερη σχεδίαση"/>
          <p:cNvSpPr/>
          <p:nvPr/>
        </p:nvSpPr>
        <p:spPr>
          <a:xfrm>
            <a:off x="3491880" y="350100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Ελεύθερη σχεδίαση"/>
          <p:cNvSpPr/>
          <p:nvPr/>
        </p:nvSpPr>
        <p:spPr>
          <a:xfrm>
            <a:off x="5724128" y="1340768"/>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Ελεύθερη σχεδίαση"/>
          <p:cNvSpPr/>
          <p:nvPr/>
        </p:nvSpPr>
        <p:spPr>
          <a:xfrm>
            <a:off x="5940152" y="3645024"/>
            <a:ext cx="1783976" cy="1707777"/>
          </a:xfrm>
          <a:custGeom>
            <a:avLst/>
            <a:gdLst>
              <a:gd name="connsiteX0" fmla="*/ 233082 w 1783976"/>
              <a:gd name="connsiteY0" fmla="*/ 234576 h 1707777"/>
              <a:gd name="connsiteX1" fmla="*/ 197224 w 1783976"/>
              <a:gd name="connsiteY1" fmla="*/ 1498600 h 1707777"/>
              <a:gd name="connsiteX2" fmla="*/ 1416424 w 1783976"/>
              <a:gd name="connsiteY2" fmla="*/ 1489635 h 1707777"/>
              <a:gd name="connsiteX3" fmla="*/ 1783976 w 1783976"/>
              <a:gd name="connsiteY3" fmla="*/ 682811 h 1707777"/>
              <a:gd name="connsiteX4" fmla="*/ 1416424 w 1783976"/>
              <a:gd name="connsiteY4" fmla="*/ 225611 h 1707777"/>
              <a:gd name="connsiteX5" fmla="*/ 654424 w 1783976"/>
              <a:gd name="connsiteY5" fmla="*/ 91141 h 1707777"/>
              <a:gd name="connsiteX6" fmla="*/ 233082 w 1783976"/>
              <a:gd name="connsiteY6" fmla="*/ 234576 h 17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976" h="1707777">
                <a:moveTo>
                  <a:pt x="233082" y="234576"/>
                </a:moveTo>
                <a:cubicBezTo>
                  <a:pt x="156882" y="469152"/>
                  <a:pt x="0" y="1289424"/>
                  <a:pt x="197224" y="1498600"/>
                </a:cubicBezTo>
                <a:cubicBezTo>
                  <a:pt x="394448" y="1707777"/>
                  <a:pt x="1151965" y="1625600"/>
                  <a:pt x="1416424" y="1489635"/>
                </a:cubicBezTo>
                <a:cubicBezTo>
                  <a:pt x="1680883" y="1353670"/>
                  <a:pt x="1783976" y="893482"/>
                  <a:pt x="1783976" y="682811"/>
                </a:cubicBezTo>
                <a:cubicBezTo>
                  <a:pt x="1783976" y="472140"/>
                  <a:pt x="1604683" y="324223"/>
                  <a:pt x="1416424" y="225611"/>
                </a:cubicBezTo>
                <a:cubicBezTo>
                  <a:pt x="1228165" y="126999"/>
                  <a:pt x="851648" y="94129"/>
                  <a:pt x="654424" y="91141"/>
                </a:cubicBezTo>
                <a:cubicBezTo>
                  <a:pt x="457200" y="88153"/>
                  <a:pt x="309282" y="0"/>
                  <a:pt x="233082" y="2345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Ελεύθερη σχεδίαση"/>
          <p:cNvSpPr/>
          <p:nvPr/>
        </p:nvSpPr>
        <p:spPr>
          <a:xfrm>
            <a:off x="899459" y="1038412"/>
            <a:ext cx="7043271" cy="4450976"/>
          </a:xfrm>
          <a:custGeom>
            <a:avLst/>
            <a:gdLst>
              <a:gd name="connsiteX0" fmla="*/ 1700306 w 7043271"/>
              <a:gd name="connsiteY0" fmla="*/ 449729 h 4450976"/>
              <a:gd name="connsiteX1" fmla="*/ 2040965 w 7043271"/>
              <a:gd name="connsiteY1" fmla="*/ 745564 h 4450976"/>
              <a:gd name="connsiteX2" fmla="*/ 1780988 w 7043271"/>
              <a:gd name="connsiteY2" fmla="*/ 1579282 h 4450976"/>
              <a:gd name="connsiteX3" fmla="*/ 992094 w 7043271"/>
              <a:gd name="connsiteY3" fmla="*/ 1848223 h 4450976"/>
              <a:gd name="connsiteX4" fmla="*/ 409388 w 7043271"/>
              <a:gd name="connsiteY4" fmla="*/ 1776506 h 4450976"/>
              <a:gd name="connsiteX5" fmla="*/ 113553 w 7043271"/>
              <a:gd name="connsiteY5" fmla="*/ 2009588 h 4450976"/>
              <a:gd name="connsiteX6" fmla="*/ 68729 w 7043271"/>
              <a:gd name="connsiteY6" fmla="*/ 2439894 h 4450976"/>
              <a:gd name="connsiteX7" fmla="*/ 525929 w 7043271"/>
              <a:gd name="connsiteY7" fmla="*/ 2628153 h 4450976"/>
              <a:gd name="connsiteX8" fmla="*/ 902447 w 7043271"/>
              <a:gd name="connsiteY8" fmla="*/ 2610223 h 4450976"/>
              <a:gd name="connsiteX9" fmla="*/ 1664447 w 7043271"/>
              <a:gd name="connsiteY9" fmla="*/ 2708835 h 4450976"/>
              <a:gd name="connsiteX10" fmla="*/ 2023035 w 7043271"/>
              <a:gd name="connsiteY10" fmla="*/ 3112247 h 4450976"/>
              <a:gd name="connsiteX11" fmla="*/ 1960282 w 7043271"/>
              <a:gd name="connsiteY11" fmla="*/ 3659094 h 4450976"/>
              <a:gd name="connsiteX12" fmla="*/ 1655482 w 7043271"/>
              <a:gd name="connsiteY12" fmla="*/ 4080435 h 4450976"/>
              <a:gd name="connsiteX13" fmla="*/ 2184400 w 7043271"/>
              <a:gd name="connsiteY13" fmla="*/ 4403164 h 4450976"/>
              <a:gd name="connsiteX14" fmla="*/ 2928470 w 7043271"/>
              <a:gd name="connsiteY14" fmla="*/ 4367306 h 4450976"/>
              <a:gd name="connsiteX15" fmla="*/ 2883647 w 7043271"/>
              <a:gd name="connsiteY15" fmla="*/ 4008717 h 4450976"/>
              <a:gd name="connsiteX16" fmla="*/ 2614706 w 7043271"/>
              <a:gd name="connsiteY16" fmla="*/ 3757706 h 4450976"/>
              <a:gd name="connsiteX17" fmla="*/ 2677459 w 7043271"/>
              <a:gd name="connsiteY17" fmla="*/ 3130176 h 4450976"/>
              <a:gd name="connsiteX18" fmla="*/ 2847788 w 7043271"/>
              <a:gd name="connsiteY18" fmla="*/ 2592294 h 4450976"/>
              <a:gd name="connsiteX19" fmla="*/ 3233270 w 7043271"/>
              <a:gd name="connsiteY19" fmla="*/ 2502647 h 4450976"/>
              <a:gd name="connsiteX20" fmla="*/ 4246282 w 7043271"/>
              <a:gd name="connsiteY20" fmla="*/ 2726764 h 4450976"/>
              <a:gd name="connsiteX21" fmla="*/ 4407647 w 7043271"/>
              <a:gd name="connsiteY21" fmla="*/ 3399117 h 4450976"/>
              <a:gd name="connsiteX22" fmla="*/ 4031129 w 7043271"/>
              <a:gd name="connsiteY22" fmla="*/ 4134223 h 4450976"/>
              <a:gd name="connsiteX23" fmla="*/ 5053106 w 7043271"/>
              <a:gd name="connsiteY23" fmla="*/ 4421094 h 4450976"/>
              <a:gd name="connsiteX24" fmla="*/ 5160682 w 7043271"/>
              <a:gd name="connsiteY24" fmla="*/ 3999753 h 4450976"/>
              <a:gd name="connsiteX25" fmla="*/ 5097929 w 7043271"/>
              <a:gd name="connsiteY25" fmla="*/ 3345329 h 4450976"/>
              <a:gd name="connsiteX26" fmla="*/ 5295153 w 7043271"/>
              <a:gd name="connsiteY26" fmla="*/ 2699870 h 4450976"/>
              <a:gd name="connsiteX27" fmla="*/ 6128870 w 7043271"/>
              <a:gd name="connsiteY27" fmla="*/ 2655047 h 4450976"/>
              <a:gd name="connsiteX28" fmla="*/ 6675717 w 7043271"/>
              <a:gd name="connsiteY28" fmla="*/ 2601259 h 4450976"/>
              <a:gd name="connsiteX29" fmla="*/ 6971553 w 7043271"/>
              <a:gd name="connsiteY29" fmla="*/ 1991659 h 4450976"/>
              <a:gd name="connsiteX30" fmla="*/ 6245412 w 7043271"/>
              <a:gd name="connsiteY30" fmla="*/ 1821329 h 4450976"/>
              <a:gd name="connsiteX31" fmla="*/ 5295153 w 7043271"/>
              <a:gd name="connsiteY31" fmla="*/ 1964764 h 4450976"/>
              <a:gd name="connsiteX32" fmla="*/ 4972423 w 7043271"/>
              <a:gd name="connsiteY32" fmla="*/ 1749612 h 4450976"/>
              <a:gd name="connsiteX33" fmla="*/ 4927600 w 7043271"/>
              <a:gd name="connsiteY33" fmla="*/ 1184835 h 4450976"/>
              <a:gd name="connsiteX34" fmla="*/ 5053106 w 7043271"/>
              <a:gd name="connsiteY34" fmla="*/ 422835 h 4450976"/>
              <a:gd name="connsiteX35" fmla="*/ 4461435 w 7043271"/>
              <a:gd name="connsiteY35" fmla="*/ 180788 h 4450976"/>
              <a:gd name="connsiteX36" fmla="*/ 4013200 w 7043271"/>
              <a:gd name="connsiteY36" fmla="*/ 252506 h 4450976"/>
              <a:gd name="connsiteX37" fmla="*/ 3896659 w 7043271"/>
              <a:gd name="connsiteY37" fmla="*/ 494553 h 4450976"/>
              <a:gd name="connsiteX38" fmla="*/ 4309035 w 7043271"/>
              <a:gd name="connsiteY38" fmla="*/ 817282 h 4450976"/>
              <a:gd name="connsiteX39" fmla="*/ 4219388 w 7043271"/>
              <a:gd name="connsiteY39" fmla="*/ 1453776 h 4450976"/>
              <a:gd name="connsiteX40" fmla="*/ 3923553 w 7043271"/>
              <a:gd name="connsiteY40" fmla="*/ 1830294 h 4450976"/>
              <a:gd name="connsiteX41" fmla="*/ 3582894 w 7043271"/>
              <a:gd name="connsiteY41" fmla="*/ 1919941 h 4450976"/>
              <a:gd name="connsiteX42" fmla="*/ 2856753 w 7043271"/>
              <a:gd name="connsiteY42" fmla="*/ 1937870 h 4450976"/>
              <a:gd name="connsiteX43" fmla="*/ 2704353 w 7043271"/>
              <a:gd name="connsiteY43" fmla="*/ 1749612 h 4450976"/>
              <a:gd name="connsiteX44" fmla="*/ 2605741 w 7043271"/>
              <a:gd name="connsiteY44" fmla="*/ 1202764 h 4450976"/>
              <a:gd name="connsiteX45" fmla="*/ 2713317 w 7043271"/>
              <a:gd name="connsiteY45" fmla="*/ 718670 h 4450976"/>
              <a:gd name="connsiteX46" fmla="*/ 2758141 w 7043271"/>
              <a:gd name="connsiteY46" fmla="*/ 207682 h 4450976"/>
              <a:gd name="connsiteX47" fmla="*/ 2157506 w 7043271"/>
              <a:gd name="connsiteY47" fmla="*/ 19423 h 4450976"/>
              <a:gd name="connsiteX48" fmla="*/ 1700306 w 7043271"/>
              <a:gd name="connsiteY48" fmla="*/ 91141 h 4450976"/>
              <a:gd name="connsiteX49" fmla="*/ 1700306 w 7043271"/>
              <a:gd name="connsiteY49" fmla="*/ 449729 h 4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43271" h="4450976">
                <a:moveTo>
                  <a:pt x="1700306" y="449729"/>
                </a:moveTo>
                <a:cubicBezTo>
                  <a:pt x="1757082" y="558799"/>
                  <a:pt x="2027518" y="557305"/>
                  <a:pt x="2040965" y="745564"/>
                </a:cubicBezTo>
                <a:cubicBezTo>
                  <a:pt x="2054412" y="933823"/>
                  <a:pt x="1955800" y="1395506"/>
                  <a:pt x="1780988" y="1579282"/>
                </a:cubicBezTo>
                <a:cubicBezTo>
                  <a:pt x="1606176" y="1763058"/>
                  <a:pt x="1220694" y="1815352"/>
                  <a:pt x="992094" y="1848223"/>
                </a:cubicBezTo>
                <a:cubicBezTo>
                  <a:pt x="763494" y="1881094"/>
                  <a:pt x="555811" y="1749612"/>
                  <a:pt x="409388" y="1776506"/>
                </a:cubicBezTo>
                <a:cubicBezTo>
                  <a:pt x="262965" y="1803400"/>
                  <a:pt x="170329" y="1899023"/>
                  <a:pt x="113553" y="2009588"/>
                </a:cubicBezTo>
                <a:cubicBezTo>
                  <a:pt x="56777" y="2120153"/>
                  <a:pt x="0" y="2336800"/>
                  <a:pt x="68729" y="2439894"/>
                </a:cubicBezTo>
                <a:cubicBezTo>
                  <a:pt x="137458" y="2542988"/>
                  <a:pt x="386976" y="2599765"/>
                  <a:pt x="525929" y="2628153"/>
                </a:cubicBezTo>
                <a:cubicBezTo>
                  <a:pt x="664882" y="2656541"/>
                  <a:pt x="712694" y="2596776"/>
                  <a:pt x="902447" y="2610223"/>
                </a:cubicBezTo>
                <a:cubicBezTo>
                  <a:pt x="1092200" y="2623670"/>
                  <a:pt x="1477682" y="2625164"/>
                  <a:pt x="1664447" y="2708835"/>
                </a:cubicBezTo>
                <a:cubicBezTo>
                  <a:pt x="1851212" y="2792506"/>
                  <a:pt x="1973729" y="2953871"/>
                  <a:pt x="2023035" y="3112247"/>
                </a:cubicBezTo>
                <a:cubicBezTo>
                  <a:pt x="2072341" y="3270623"/>
                  <a:pt x="2021541" y="3497729"/>
                  <a:pt x="1960282" y="3659094"/>
                </a:cubicBezTo>
                <a:cubicBezTo>
                  <a:pt x="1899023" y="3820459"/>
                  <a:pt x="1618129" y="3956423"/>
                  <a:pt x="1655482" y="4080435"/>
                </a:cubicBezTo>
                <a:cubicBezTo>
                  <a:pt x="1692835" y="4204447"/>
                  <a:pt x="1972235" y="4355352"/>
                  <a:pt x="2184400" y="4403164"/>
                </a:cubicBezTo>
                <a:cubicBezTo>
                  <a:pt x="2396565" y="4450976"/>
                  <a:pt x="2811929" y="4433047"/>
                  <a:pt x="2928470" y="4367306"/>
                </a:cubicBezTo>
                <a:cubicBezTo>
                  <a:pt x="3045011" y="4301565"/>
                  <a:pt x="2935941" y="4110317"/>
                  <a:pt x="2883647" y="4008717"/>
                </a:cubicBezTo>
                <a:cubicBezTo>
                  <a:pt x="2831353" y="3907117"/>
                  <a:pt x="2649071" y="3904129"/>
                  <a:pt x="2614706" y="3757706"/>
                </a:cubicBezTo>
                <a:cubicBezTo>
                  <a:pt x="2580341" y="3611283"/>
                  <a:pt x="2638612" y="3324411"/>
                  <a:pt x="2677459" y="3130176"/>
                </a:cubicBezTo>
                <a:cubicBezTo>
                  <a:pt x="2716306" y="2935941"/>
                  <a:pt x="2755153" y="2696882"/>
                  <a:pt x="2847788" y="2592294"/>
                </a:cubicBezTo>
                <a:cubicBezTo>
                  <a:pt x="2940423" y="2487706"/>
                  <a:pt x="3000188" y="2480235"/>
                  <a:pt x="3233270" y="2502647"/>
                </a:cubicBezTo>
                <a:cubicBezTo>
                  <a:pt x="3466352" y="2525059"/>
                  <a:pt x="4050553" y="2577352"/>
                  <a:pt x="4246282" y="2726764"/>
                </a:cubicBezTo>
                <a:cubicBezTo>
                  <a:pt x="4442011" y="2876176"/>
                  <a:pt x="4443506" y="3164541"/>
                  <a:pt x="4407647" y="3399117"/>
                </a:cubicBezTo>
                <a:cubicBezTo>
                  <a:pt x="4371788" y="3633693"/>
                  <a:pt x="3923553" y="3963894"/>
                  <a:pt x="4031129" y="4134223"/>
                </a:cubicBezTo>
                <a:cubicBezTo>
                  <a:pt x="4138705" y="4304552"/>
                  <a:pt x="4864847" y="4443506"/>
                  <a:pt x="5053106" y="4421094"/>
                </a:cubicBezTo>
                <a:cubicBezTo>
                  <a:pt x="5241365" y="4398682"/>
                  <a:pt x="5153212" y="4179047"/>
                  <a:pt x="5160682" y="3999753"/>
                </a:cubicBezTo>
                <a:cubicBezTo>
                  <a:pt x="5168153" y="3820459"/>
                  <a:pt x="5075517" y="3561976"/>
                  <a:pt x="5097929" y="3345329"/>
                </a:cubicBezTo>
                <a:cubicBezTo>
                  <a:pt x="5120341" y="3128682"/>
                  <a:pt x="5123330" y="2814917"/>
                  <a:pt x="5295153" y="2699870"/>
                </a:cubicBezTo>
                <a:cubicBezTo>
                  <a:pt x="5466977" y="2584823"/>
                  <a:pt x="5898776" y="2671482"/>
                  <a:pt x="6128870" y="2655047"/>
                </a:cubicBezTo>
                <a:cubicBezTo>
                  <a:pt x="6358964" y="2638612"/>
                  <a:pt x="6535270" y="2711824"/>
                  <a:pt x="6675717" y="2601259"/>
                </a:cubicBezTo>
                <a:cubicBezTo>
                  <a:pt x="6816164" y="2490694"/>
                  <a:pt x="7043271" y="2121647"/>
                  <a:pt x="6971553" y="1991659"/>
                </a:cubicBezTo>
                <a:cubicBezTo>
                  <a:pt x="6899835" y="1861671"/>
                  <a:pt x="6524812" y="1825811"/>
                  <a:pt x="6245412" y="1821329"/>
                </a:cubicBezTo>
                <a:cubicBezTo>
                  <a:pt x="5966012" y="1816847"/>
                  <a:pt x="5507318" y="1976717"/>
                  <a:pt x="5295153" y="1964764"/>
                </a:cubicBezTo>
                <a:cubicBezTo>
                  <a:pt x="5082988" y="1952811"/>
                  <a:pt x="5033682" y="1879600"/>
                  <a:pt x="4972423" y="1749612"/>
                </a:cubicBezTo>
                <a:cubicBezTo>
                  <a:pt x="4911164" y="1619624"/>
                  <a:pt x="4914153" y="1405964"/>
                  <a:pt x="4927600" y="1184835"/>
                </a:cubicBezTo>
                <a:cubicBezTo>
                  <a:pt x="4941047" y="963706"/>
                  <a:pt x="5130800" y="590176"/>
                  <a:pt x="5053106" y="422835"/>
                </a:cubicBezTo>
                <a:cubicBezTo>
                  <a:pt x="4975412" y="255494"/>
                  <a:pt x="4634753" y="209176"/>
                  <a:pt x="4461435" y="180788"/>
                </a:cubicBezTo>
                <a:cubicBezTo>
                  <a:pt x="4288117" y="152400"/>
                  <a:pt x="4107329" y="200212"/>
                  <a:pt x="4013200" y="252506"/>
                </a:cubicBezTo>
                <a:cubicBezTo>
                  <a:pt x="3919071" y="304800"/>
                  <a:pt x="3847353" y="400424"/>
                  <a:pt x="3896659" y="494553"/>
                </a:cubicBezTo>
                <a:cubicBezTo>
                  <a:pt x="3945965" y="588682"/>
                  <a:pt x="4255247" y="657412"/>
                  <a:pt x="4309035" y="817282"/>
                </a:cubicBezTo>
                <a:cubicBezTo>
                  <a:pt x="4362823" y="977152"/>
                  <a:pt x="4283635" y="1284941"/>
                  <a:pt x="4219388" y="1453776"/>
                </a:cubicBezTo>
                <a:cubicBezTo>
                  <a:pt x="4155141" y="1622611"/>
                  <a:pt x="4029635" y="1752600"/>
                  <a:pt x="3923553" y="1830294"/>
                </a:cubicBezTo>
                <a:cubicBezTo>
                  <a:pt x="3817471" y="1907988"/>
                  <a:pt x="3760694" y="1902012"/>
                  <a:pt x="3582894" y="1919941"/>
                </a:cubicBezTo>
                <a:cubicBezTo>
                  <a:pt x="3405094" y="1937870"/>
                  <a:pt x="3003177" y="1966258"/>
                  <a:pt x="2856753" y="1937870"/>
                </a:cubicBezTo>
                <a:cubicBezTo>
                  <a:pt x="2710329" y="1909482"/>
                  <a:pt x="2746188" y="1872130"/>
                  <a:pt x="2704353" y="1749612"/>
                </a:cubicBezTo>
                <a:cubicBezTo>
                  <a:pt x="2662518" y="1627094"/>
                  <a:pt x="2604247" y="1374588"/>
                  <a:pt x="2605741" y="1202764"/>
                </a:cubicBezTo>
                <a:cubicBezTo>
                  <a:pt x="2607235" y="1030940"/>
                  <a:pt x="2687917" y="884517"/>
                  <a:pt x="2713317" y="718670"/>
                </a:cubicBezTo>
                <a:cubicBezTo>
                  <a:pt x="2738717" y="552823"/>
                  <a:pt x="2850776" y="324223"/>
                  <a:pt x="2758141" y="207682"/>
                </a:cubicBezTo>
                <a:cubicBezTo>
                  <a:pt x="2665506" y="91141"/>
                  <a:pt x="2333812" y="38847"/>
                  <a:pt x="2157506" y="19423"/>
                </a:cubicBezTo>
                <a:cubicBezTo>
                  <a:pt x="1981200" y="0"/>
                  <a:pt x="1775012" y="16435"/>
                  <a:pt x="1700306" y="91141"/>
                </a:cubicBezTo>
                <a:cubicBezTo>
                  <a:pt x="1625600" y="165847"/>
                  <a:pt x="1643530" y="340659"/>
                  <a:pt x="1700306" y="449729"/>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Ελεύθερη σχεδίαση"/>
          <p:cNvSpPr/>
          <p:nvPr/>
        </p:nvSpPr>
        <p:spPr>
          <a:xfrm>
            <a:off x="1199776" y="1228165"/>
            <a:ext cx="6433671" cy="4016187"/>
          </a:xfrm>
          <a:custGeom>
            <a:avLst/>
            <a:gdLst>
              <a:gd name="connsiteX0" fmla="*/ 1686859 w 6433671"/>
              <a:gd name="connsiteY0" fmla="*/ 98611 h 4016187"/>
              <a:gd name="connsiteX1" fmla="*/ 1839259 w 6433671"/>
              <a:gd name="connsiteY1" fmla="*/ 233082 h 4016187"/>
              <a:gd name="connsiteX2" fmla="*/ 1919942 w 6433671"/>
              <a:gd name="connsiteY2" fmla="*/ 690282 h 4016187"/>
              <a:gd name="connsiteX3" fmla="*/ 1848224 w 6433671"/>
              <a:gd name="connsiteY3" fmla="*/ 1255059 h 4016187"/>
              <a:gd name="connsiteX4" fmla="*/ 1417918 w 6433671"/>
              <a:gd name="connsiteY4" fmla="*/ 1954306 h 4016187"/>
              <a:gd name="connsiteX5" fmla="*/ 333189 w 6433671"/>
              <a:gd name="connsiteY5" fmla="*/ 1873623 h 4016187"/>
              <a:gd name="connsiteX6" fmla="*/ 64248 w 6433671"/>
              <a:gd name="connsiteY6" fmla="*/ 1990164 h 4016187"/>
              <a:gd name="connsiteX7" fmla="*/ 73212 w 6433671"/>
              <a:gd name="connsiteY7" fmla="*/ 2142564 h 4016187"/>
              <a:gd name="connsiteX8" fmla="*/ 503518 w 6433671"/>
              <a:gd name="connsiteY8" fmla="*/ 2232211 h 4016187"/>
              <a:gd name="connsiteX9" fmla="*/ 1364130 w 6433671"/>
              <a:gd name="connsiteY9" fmla="*/ 2277035 h 4016187"/>
              <a:gd name="connsiteX10" fmla="*/ 1794436 w 6433671"/>
              <a:gd name="connsiteY10" fmla="*/ 2393576 h 4016187"/>
              <a:gd name="connsiteX11" fmla="*/ 1910977 w 6433671"/>
              <a:gd name="connsiteY11" fmla="*/ 2770094 h 4016187"/>
              <a:gd name="connsiteX12" fmla="*/ 1830295 w 6433671"/>
              <a:gd name="connsiteY12" fmla="*/ 3487270 h 4016187"/>
              <a:gd name="connsiteX13" fmla="*/ 1722718 w 6433671"/>
              <a:gd name="connsiteY13" fmla="*/ 3783106 h 4016187"/>
              <a:gd name="connsiteX14" fmla="*/ 1928906 w 6433671"/>
              <a:gd name="connsiteY14" fmla="*/ 3962400 h 4016187"/>
              <a:gd name="connsiteX15" fmla="*/ 2359212 w 6433671"/>
              <a:gd name="connsiteY15" fmla="*/ 3971364 h 4016187"/>
              <a:gd name="connsiteX16" fmla="*/ 2224742 w 6433671"/>
              <a:gd name="connsiteY16" fmla="*/ 3693459 h 4016187"/>
              <a:gd name="connsiteX17" fmla="*/ 2144059 w 6433671"/>
              <a:gd name="connsiteY17" fmla="*/ 3191435 h 4016187"/>
              <a:gd name="connsiteX18" fmla="*/ 2188883 w 6433671"/>
              <a:gd name="connsiteY18" fmla="*/ 2635623 h 4016187"/>
              <a:gd name="connsiteX19" fmla="*/ 2170953 w 6433671"/>
              <a:gd name="connsiteY19" fmla="*/ 2160494 h 4016187"/>
              <a:gd name="connsiteX20" fmla="*/ 2771589 w 6433671"/>
              <a:gd name="connsiteY20" fmla="*/ 2097741 h 4016187"/>
              <a:gd name="connsiteX21" fmla="*/ 3452906 w 6433671"/>
              <a:gd name="connsiteY21" fmla="*/ 2151529 h 4016187"/>
              <a:gd name="connsiteX22" fmla="*/ 4125259 w 6433671"/>
              <a:gd name="connsiteY22" fmla="*/ 2205317 h 4016187"/>
              <a:gd name="connsiteX23" fmla="*/ 4232836 w 6433671"/>
              <a:gd name="connsiteY23" fmla="*/ 2545976 h 4016187"/>
              <a:gd name="connsiteX24" fmla="*/ 4259730 w 6433671"/>
              <a:gd name="connsiteY24" fmla="*/ 3164541 h 4016187"/>
              <a:gd name="connsiteX25" fmla="*/ 4089400 w 6433671"/>
              <a:gd name="connsiteY25" fmla="*/ 3720353 h 4016187"/>
              <a:gd name="connsiteX26" fmla="*/ 4062506 w 6433671"/>
              <a:gd name="connsiteY26" fmla="*/ 3854823 h 4016187"/>
              <a:gd name="connsiteX27" fmla="*/ 4501777 w 6433671"/>
              <a:gd name="connsiteY27" fmla="*/ 3935506 h 4016187"/>
              <a:gd name="connsiteX28" fmla="*/ 4690036 w 6433671"/>
              <a:gd name="connsiteY28" fmla="*/ 3585882 h 4016187"/>
              <a:gd name="connsiteX29" fmla="*/ 4564530 w 6433671"/>
              <a:gd name="connsiteY29" fmla="*/ 3191435 h 4016187"/>
              <a:gd name="connsiteX30" fmla="*/ 4699000 w 6433671"/>
              <a:gd name="connsiteY30" fmla="*/ 2662517 h 4016187"/>
              <a:gd name="connsiteX31" fmla="*/ 5075518 w 6433671"/>
              <a:gd name="connsiteY31" fmla="*/ 2277035 h 4016187"/>
              <a:gd name="connsiteX32" fmla="*/ 5720977 w 6433671"/>
              <a:gd name="connsiteY32" fmla="*/ 2196353 h 4016187"/>
              <a:gd name="connsiteX33" fmla="*/ 6366436 w 6433671"/>
              <a:gd name="connsiteY33" fmla="*/ 2017059 h 4016187"/>
              <a:gd name="connsiteX34" fmla="*/ 6124389 w 6433671"/>
              <a:gd name="connsiteY34" fmla="*/ 1882588 h 4016187"/>
              <a:gd name="connsiteX35" fmla="*/ 5550648 w 6433671"/>
              <a:gd name="connsiteY35" fmla="*/ 1972235 h 4016187"/>
              <a:gd name="connsiteX36" fmla="*/ 4752789 w 6433671"/>
              <a:gd name="connsiteY36" fmla="*/ 1972235 h 4016187"/>
              <a:gd name="connsiteX37" fmla="*/ 4546600 w 6433671"/>
              <a:gd name="connsiteY37" fmla="*/ 1631576 h 4016187"/>
              <a:gd name="connsiteX38" fmla="*/ 4501777 w 6433671"/>
              <a:gd name="connsiteY38" fmla="*/ 1183341 h 4016187"/>
              <a:gd name="connsiteX39" fmla="*/ 4528671 w 6433671"/>
              <a:gd name="connsiteY39" fmla="*/ 502023 h 4016187"/>
              <a:gd name="connsiteX40" fmla="*/ 4465918 w 6433671"/>
              <a:gd name="connsiteY40" fmla="*/ 215153 h 4016187"/>
              <a:gd name="connsiteX41" fmla="*/ 3919071 w 6433671"/>
              <a:gd name="connsiteY41" fmla="*/ 125506 h 4016187"/>
              <a:gd name="connsiteX42" fmla="*/ 3910106 w 6433671"/>
              <a:gd name="connsiteY42" fmla="*/ 295835 h 4016187"/>
              <a:gd name="connsiteX43" fmla="*/ 4125259 w 6433671"/>
              <a:gd name="connsiteY43" fmla="*/ 555811 h 4016187"/>
              <a:gd name="connsiteX44" fmla="*/ 4143189 w 6433671"/>
              <a:gd name="connsiteY44" fmla="*/ 1102659 h 4016187"/>
              <a:gd name="connsiteX45" fmla="*/ 4080436 w 6433671"/>
              <a:gd name="connsiteY45" fmla="*/ 1586753 h 4016187"/>
              <a:gd name="connsiteX46" fmla="*/ 3641165 w 6433671"/>
              <a:gd name="connsiteY46" fmla="*/ 1882588 h 4016187"/>
              <a:gd name="connsiteX47" fmla="*/ 2502648 w 6433671"/>
              <a:gd name="connsiteY47" fmla="*/ 1909482 h 4016187"/>
              <a:gd name="connsiteX48" fmla="*/ 2224742 w 6433671"/>
              <a:gd name="connsiteY48" fmla="*/ 1721223 h 4016187"/>
              <a:gd name="connsiteX49" fmla="*/ 2179918 w 6433671"/>
              <a:gd name="connsiteY49" fmla="*/ 1093694 h 4016187"/>
              <a:gd name="connsiteX50" fmla="*/ 2179918 w 6433671"/>
              <a:gd name="connsiteY50" fmla="*/ 699247 h 4016187"/>
              <a:gd name="connsiteX51" fmla="*/ 2260600 w 6433671"/>
              <a:gd name="connsiteY51" fmla="*/ 430306 h 4016187"/>
              <a:gd name="connsiteX52" fmla="*/ 2224742 w 6433671"/>
              <a:gd name="connsiteY52" fmla="*/ 161364 h 4016187"/>
              <a:gd name="connsiteX53" fmla="*/ 1946836 w 6433671"/>
              <a:gd name="connsiteY53" fmla="*/ 17929 h 4016187"/>
              <a:gd name="connsiteX54" fmla="*/ 1686859 w 6433671"/>
              <a:gd name="connsiteY54" fmla="*/ 98611 h 4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33671" h="4016187">
                <a:moveTo>
                  <a:pt x="1686859" y="98611"/>
                </a:moveTo>
                <a:cubicBezTo>
                  <a:pt x="1668930" y="134470"/>
                  <a:pt x="1800412" y="134470"/>
                  <a:pt x="1839259" y="233082"/>
                </a:cubicBezTo>
                <a:cubicBezTo>
                  <a:pt x="1878106" y="331694"/>
                  <a:pt x="1918448" y="519953"/>
                  <a:pt x="1919942" y="690282"/>
                </a:cubicBezTo>
                <a:cubicBezTo>
                  <a:pt x="1921436" y="860611"/>
                  <a:pt x="1931895" y="1044388"/>
                  <a:pt x="1848224" y="1255059"/>
                </a:cubicBezTo>
                <a:cubicBezTo>
                  <a:pt x="1764553" y="1465730"/>
                  <a:pt x="1670424" y="1851212"/>
                  <a:pt x="1417918" y="1954306"/>
                </a:cubicBezTo>
                <a:cubicBezTo>
                  <a:pt x="1165412" y="2057400"/>
                  <a:pt x="558801" y="1867647"/>
                  <a:pt x="333189" y="1873623"/>
                </a:cubicBezTo>
                <a:cubicBezTo>
                  <a:pt x="107577" y="1879599"/>
                  <a:pt x="107578" y="1945340"/>
                  <a:pt x="64248" y="1990164"/>
                </a:cubicBezTo>
                <a:cubicBezTo>
                  <a:pt x="20918" y="2034988"/>
                  <a:pt x="0" y="2102223"/>
                  <a:pt x="73212" y="2142564"/>
                </a:cubicBezTo>
                <a:cubicBezTo>
                  <a:pt x="146424" y="2182905"/>
                  <a:pt x="288365" y="2209799"/>
                  <a:pt x="503518" y="2232211"/>
                </a:cubicBezTo>
                <a:cubicBezTo>
                  <a:pt x="718671" y="2254623"/>
                  <a:pt x="1148977" y="2250141"/>
                  <a:pt x="1364130" y="2277035"/>
                </a:cubicBezTo>
                <a:cubicBezTo>
                  <a:pt x="1579283" y="2303929"/>
                  <a:pt x="1703295" y="2311400"/>
                  <a:pt x="1794436" y="2393576"/>
                </a:cubicBezTo>
                <a:cubicBezTo>
                  <a:pt x="1885577" y="2475752"/>
                  <a:pt x="1905001" y="2587812"/>
                  <a:pt x="1910977" y="2770094"/>
                </a:cubicBezTo>
                <a:cubicBezTo>
                  <a:pt x="1916953" y="2952376"/>
                  <a:pt x="1861671" y="3318435"/>
                  <a:pt x="1830295" y="3487270"/>
                </a:cubicBezTo>
                <a:cubicBezTo>
                  <a:pt x="1798919" y="3656105"/>
                  <a:pt x="1706283" y="3703918"/>
                  <a:pt x="1722718" y="3783106"/>
                </a:cubicBezTo>
                <a:cubicBezTo>
                  <a:pt x="1739153" y="3862294"/>
                  <a:pt x="1822824" y="3931024"/>
                  <a:pt x="1928906" y="3962400"/>
                </a:cubicBezTo>
                <a:cubicBezTo>
                  <a:pt x="2034988" y="3993776"/>
                  <a:pt x="2309906" y="4016187"/>
                  <a:pt x="2359212" y="3971364"/>
                </a:cubicBezTo>
                <a:cubicBezTo>
                  <a:pt x="2408518" y="3926541"/>
                  <a:pt x="2260601" y="3823447"/>
                  <a:pt x="2224742" y="3693459"/>
                </a:cubicBezTo>
                <a:cubicBezTo>
                  <a:pt x="2188883" y="3563471"/>
                  <a:pt x="2150035" y="3367741"/>
                  <a:pt x="2144059" y="3191435"/>
                </a:cubicBezTo>
                <a:cubicBezTo>
                  <a:pt x="2138083" y="3015129"/>
                  <a:pt x="2184401" y="2807446"/>
                  <a:pt x="2188883" y="2635623"/>
                </a:cubicBezTo>
                <a:cubicBezTo>
                  <a:pt x="2193365" y="2463800"/>
                  <a:pt x="2073835" y="2250141"/>
                  <a:pt x="2170953" y="2160494"/>
                </a:cubicBezTo>
                <a:cubicBezTo>
                  <a:pt x="2268071" y="2070847"/>
                  <a:pt x="2557930" y="2099235"/>
                  <a:pt x="2771589" y="2097741"/>
                </a:cubicBezTo>
                <a:cubicBezTo>
                  <a:pt x="2985248" y="2096247"/>
                  <a:pt x="3452906" y="2151529"/>
                  <a:pt x="3452906" y="2151529"/>
                </a:cubicBezTo>
                <a:cubicBezTo>
                  <a:pt x="3678518" y="2169458"/>
                  <a:pt x="3995271" y="2139576"/>
                  <a:pt x="4125259" y="2205317"/>
                </a:cubicBezTo>
                <a:cubicBezTo>
                  <a:pt x="4255247" y="2271058"/>
                  <a:pt x="4210424" y="2386105"/>
                  <a:pt x="4232836" y="2545976"/>
                </a:cubicBezTo>
                <a:cubicBezTo>
                  <a:pt x="4255248" y="2705847"/>
                  <a:pt x="4283636" y="2968812"/>
                  <a:pt x="4259730" y="3164541"/>
                </a:cubicBezTo>
                <a:cubicBezTo>
                  <a:pt x="4235824" y="3360270"/>
                  <a:pt x="4122271" y="3605306"/>
                  <a:pt x="4089400" y="3720353"/>
                </a:cubicBezTo>
                <a:cubicBezTo>
                  <a:pt x="4056529" y="3835400"/>
                  <a:pt x="3993777" y="3818964"/>
                  <a:pt x="4062506" y="3854823"/>
                </a:cubicBezTo>
                <a:cubicBezTo>
                  <a:pt x="4131236" y="3890682"/>
                  <a:pt x="4397189" y="3980330"/>
                  <a:pt x="4501777" y="3935506"/>
                </a:cubicBezTo>
                <a:cubicBezTo>
                  <a:pt x="4606365" y="3890683"/>
                  <a:pt x="4679577" y="3709894"/>
                  <a:pt x="4690036" y="3585882"/>
                </a:cubicBezTo>
                <a:cubicBezTo>
                  <a:pt x="4700495" y="3461870"/>
                  <a:pt x="4563036" y="3345329"/>
                  <a:pt x="4564530" y="3191435"/>
                </a:cubicBezTo>
                <a:cubicBezTo>
                  <a:pt x="4566024" y="3037541"/>
                  <a:pt x="4613835" y="2814917"/>
                  <a:pt x="4699000" y="2662517"/>
                </a:cubicBezTo>
                <a:cubicBezTo>
                  <a:pt x="4784165" y="2510117"/>
                  <a:pt x="4905188" y="2354729"/>
                  <a:pt x="5075518" y="2277035"/>
                </a:cubicBezTo>
                <a:cubicBezTo>
                  <a:pt x="5245848" y="2199341"/>
                  <a:pt x="5505824" y="2239682"/>
                  <a:pt x="5720977" y="2196353"/>
                </a:cubicBezTo>
                <a:cubicBezTo>
                  <a:pt x="5936130" y="2153024"/>
                  <a:pt x="6299201" y="2069353"/>
                  <a:pt x="6366436" y="2017059"/>
                </a:cubicBezTo>
                <a:cubicBezTo>
                  <a:pt x="6433671" y="1964765"/>
                  <a:pt x="6260354" y="1890059"/>
                  <a:pt x="6124389" y="1882588"/>
                </a:cubicBezTo>
                <a:cubicBezTo>
                  <a:pt x="5988424" y="1875117"/>
                  <a:pt x="5779248" y="1957294"/>
                  <a:pt x="5550648" y="1972235"/>
                </a:cubicBezTo>
                <a:cubicBezTo>
                  <a:pt x="5322048" y="1987176"/>
                  <a:pt x="4920130" y="2029011"/>
                  <a:pt x="4752789" y="1972235"/>
                </a:cubicBezTo>
                <a:cubicBezTo>
                  <a:pt x="4585448" y="1915459"/>
                  <a:pt x="4588435" y="1763058"/>
                  <a:pt x="4546600" y="1631576"/>
                </a:cubicBezTo>
                <a:cubicBezTo>
                  <a:pt x="4504765" y="1500094"/>
                  <a:pt x="4504765" y="1371600"/>
                  <a:pt x="4501777" y="1183341"/>
                </a:cubicBezTo>
                <a:cubicBezTo>
                  <a:pt x="4498789" y="995082"/>
                  <a:pt x="4534647" y="663388"/>
                  <a:pt x="4528671" y="502023"/>
                </a:cubicBezTo>
                <a:cubicBezTo>
                  <a:pt x="4522695" y="340658"/>
                  <a:pt x="4567518" y="277906"/>
                  <a:pt x="4465918" y="215153"/>
                </a:cubicBezTo>
                <a:cubicBezTo>
                  <a:pt x="4364318" y="152400"/>
                  <a:pt x="4011706" y="112059"/>
                  <a:pt x="3919071" y="125506"/>
                </a:cubicBezTo>
                <a:cubicBezTo>
                  <a:pt x="3826436" y="138953"/>
                  <a:pt x="3875741" y="224118"/>
                  <a:pt x="3910106" y="295835"/>
                </a:cubicBezTo>
                <a:cubicBezTo>
                  <a:pt x="3944471" y="367552"/>
                  <a:pt x="4086412" y="421340"/>
                  <a:pt x="4125259" y="555811"/>
                </a:cubicBezTo>
                <a:cubicBezTo>
                  <a:pt x="4164106" y="690282"/>
                  <a:pt x="4150659" y="930835"/>
                  <a:pt x="4143189" y="1102659"/>
                </a:cubicBezTo>
                <a:cubicBezTo>
                  <a:pt x="4135719" y="1274483"/>
                  <a:pt x="4164107" y="1456765"/>
                  <a:pt x="4080436" y="1586753"/>
                </a:cubicBezTo>
                <a:cubicBezTo>
                  <a:pt x="3996765" y="1716741"/>
                  <a:pt x="3904130" y="1828800"/>
                  <a:pt x="3641165" y="1882588"/>
                </a:cubicBezTo>
                <a:cubicBezTo>
                  <a:pt x="3378200" y="1936376"/>
                  <a:pt x="2738718" y="1936376"/>
                  <a:pt x="2502648" y="1909482"/>
                </a:cubicBezTo>
                <a:cubicBezTo>
                  <a:pt x="2266578" y="1882588"/>
                  <a:pt x="2278530" y="1857188"/>
                  <a:pt x="2224742" y="1721223"/>
                </a:cubicBezTo>
                <a:cubicBezTo>
                  <a:pt x="2170954" y="1585258"/>
                  <a:pt x="2187389" y="1264023"/>
                  <a:pt x="2179918" y="1093694"/>
                </a:cubicBezTo>
                <a:cubicBezTo>
                  <a:pt x="2172447" y="923365"/>
                  <a:pt x="2166471" y="809812"/>
                  <a:pt x="2179918" y="699247"/>
                </a:cubicBezTo>
                <a:cubicBezTo>
                  <a:pt x="2193365" y="588682"/>
                  <a:pt x="2253129" y="519953"/>
                  <a:pt x="2260600" y="430306"/>
                </a:cubicBezTo>
                <a:cubicBezTo>
                  <a:pt x="2268071" y="340659"/>
                  <a:pt x="2277036" y="230093"/>
                  <a:pt x="2224742" y="161364"/>
                </a:cubicBezTo>
                <a:cubicBezTo>
                  <a:pt x="2172448" y="92635"/>
                  <a:pt x="2034989" y="35858"/>
                  <a:pt x="1946836" y="17929"/>
                </a:cubicBezTo>
                <a:cubicBezTo>
                  <a:pt x="1858683" y="0"/>
                  <a:pt x="1704789" y="62752"/>
                  <a:pt x="1686859" y="9861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Ελεύθερη σχεδίαση"/>
          <p:cNvSpPr/>
          <p:nvPr/>
        </p:nvSpPr>
        <p:spPr>
          <a:xfrm>
            <a:off x="702236" y="2980765"/>
            <a:ext cx="827741" cy="421341"/>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Ελεύθερη σχεδίαση"/>
          <p:cNvSpPr/>
          <p:nvPr/>
        </p:nvSpPr>
        <p:spPr>
          <a:xfrm rot="5026975">
            <a:off x="2754450" y="735410"/>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Ελεύθερη σχεδίαση"/>
          <p:cNvSpPr/>
          <p:nvPr/>
        </p:nvSpPr>
        <p:spPr>
          <a:xfrm rot="5026975">
            <a:off x="5026397" y="897072"/>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Ελεύθερη σχεδίαση"/>
          <p:cNvSpPr/>
          <p:nvPr/>
        </p:nvSpPr>
        <p:spPr>
          <a:xfrm rot="5026975">
            <a:off x="7186637" y="2841288"/>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Ελεύθερη σχεδίαση"/>
          <p:cNvSpPr/>
          <p:nvPr/>
        </p:nvSpPr>
        <p:spPr>
          <a:xfrm rot="5026975">
            <a:off x="5026397" y="4857511"/>
            <a:ext cx="827741" cy="787429"/>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Ελεύθερη σχεδίαση"/>
          <p:cNvSpPr/>
          <p:nvPr/>
        </p:nvSpPr>
        <p:spPr>
          <a:xfrm rot="21448489">
            <a:off x="2661784" y="5053597"/>
            <a:ext cx="1117726" cy="645698"/>
          </a:xfrm>
          <a:custGeom>
            <a:avLst/>
            <a:gdLst>
              <a:gd name="connsiteX0" fmla="*/ 750046 w 827741"/>
              <a:gd name="connsiteY0" fmla="*/ 121023 h 421341"/>
              <a:gd name="connsiteX1" fmla="*/ 364564 w 827741"/>
              <a:gd name="connsiteY1" fmla="*/ 13447 h 421341"/>
              <a:gd name="connsiteX2" fmla="*/ 41835 w 827741"/>
              <a:gd name="connsiteY2" fmla="*/ 40341 h 421341"/>
              <a:gd name="connsiteX3" fmla="*/ 113552 w 827741"/>
              <a:gd name="connsiteY3" fmla="*/ 255494 h 421341"/>
              <a:gd name="connsiteX4" fmla="*/ 265952 w 827741"/>
              <a:gd name="connsiteY4" fmla="*/ 398929 h 421341"/>
              <a:gd name="connsiteX5" fmla="*/ 525929 w 827741"/>
              <a:gd name="connsiteY5" fmla="*/ 389964 h 421341"/>
              <a:gd name="connsiteX6" fmla="*/ 606611 w 827741"/>
              <a:gd name="connsiteY6" fmla="*/ 389964 h 421341"/>
              <a:gd name="connsiteX7" fmla="*/ 803835 w 827741"/>
              <a:gd name="connsiteY7" fmla="*/ 264459 h 421341"/>
              <a:gd name="connsiteX8" fmla="*/ 750046 w 827741"/>
              <a:gd name="connsiteY8" fmla="*/ 121023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1" h="421341">
                <a:moveTo>
                  <a:pt x="750046" y="121023"/>
                </a:moveTo>
                <a:cubicBezTo>
                  <a:pt x="676834" y="79188"/>
                  <a:pt x="482599" y="26894"/>
                  <a:pt x="364564" y="13447"/>
                </a:cubicBezTo>
                <a:cubicBezTo>
                  <a:pt x="246529" y="0"/>
                  <a:pt x="83670" y="0"/>
                  <a:pt x="41835" y="40341"/>
                </a:cubicBezTo>
                <a:cubicBezTo>
                  <a:pt x="0" y="80682"/>
                  <a:pt x="76199" y="195729"/>
                  <a:pt x="113552" y="255494"/>
                </a:cubicBezTo>
                <a:cubicBezTo>
                  <a:pt x="150905" y="315259"/>
                  <a:pt x="197223" y="376517"/>
                  <a:pt x="265952" y="398929"/>
                </a:cubicBezTo>
                <a:cubicBezTo>
                  <a:pt x="334681" y="421341"/>
                  <a:pt x="469153" y="391458"/>
                  <a:pt x="525929" y="389964"/>
                </a:cubicBezTo>
                <a:cubicBezTo>
                  <a:pt x="582705" y="388470"/>
                  <a:pt x="560293" y="410881"/>
                  <a:pt x="606611" y="389964"/>
                </a:cubicBezTo>
                <a:cubicBezTo>
                  <a:pt x="652929" y="369047"/>
                  <a:pt x="779929" y="310776"/>
                  <a:pt x="803835" y="264459"/>
                </a:cubicBezTo>
                <a:cubicBezTo>
                  <a:pt x="827741" y="218142"/>
                  <a:pt x="823258" y="162858"/>
                  <a:pt x="750046" y="1210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Ελεύθερη σχεδίαση"/>
          <p:cNvSpPr/>
          <p:nvPr/>
        </p:nvSpPr>
        <p:spPr>
          <a:xfrm>
            <a:off x="506506" y="727635"/>
            <a:ext cx="7963647" cy="5348941"/>
          </a:xfrm>
          <a:custGeom>
            <a:avLst/>
            <a:gdLst>
              <a:gd name="connsiteX0" fmla="*/ 2012576 w 7963647"/>
              <a:gd name="connsiteY0" fmla="*/ 294341 h 5348941"/>
              <a:gd name="connsiteX1" fmla="*/ 2209800 w 7963647"/>
              <a:gd name="connsiteY1" fmla="*/ 679824 h 5348941"/>
              <a:gd name="connsiteX2" fmla="*/ 2424953 w 7963647"/>
              <a:gd name="connsiteY2" fmla="*/ 886012 h 5348941"/>
              <a:gd name="connsiteX3" fmla="*/ 2496670 w 7963647"/>
              <a:gd name="connsiteY3" fmla="*/ 1199777 h 5348941"/>
              <a:gd name="connsiteX4" fmla="*/ 2442882 w 7963647"/>
              <a:gd name="connsiteY4" fmla="*/ 1710765 h 5348941"/>
              <a:gd name="connsiteX5" fmla="*/ 2120153 w 7963647"/>
              <a:gd name="connsiteY5" fmla="*/ 2087283 h 5348941"/>
              <a:gd name="connsiteX6" fmla="*/ 1618129 w 7963647"/>
              <a:gd name="connsiteY6" fmla="*/ 2194859 h 5348941"/>
              <a:gd name="connsiteX7" fmla="*/ 1026459 w 7963647"/>
              <a:gd name="connsiteY7" fmla="*/ 2221753 h 5348941"/>
              <a:gd name="connsiteX8" fmla="*/ 667870 w 7963647"/>
              <a:gd name="connsiteY8" fmla="*/ 2132106 h 5348941"/>
              <a:gd name="connsiteX9" fmla="*/ 327212 w 7963647"/>
              <a:gd name="connsiteY9" fmla="*/ 2069353 h 5348941"/>
              <a:gd name="connsiteX10" fmla="*/ 67235 w 7963647"/>
              <a:gd name="connsiteY10" fmla="*/ 2472765 h 5348941"/>
              <a:gd name="connsiteX11" fmla="*/ 138953 w 7963647"/>
              <a:gd name="connsiteY11" fmla="*/ 2795494 h 5348941"/>
              <a:gd name="connsiteX12" fmla="*/ 900953 w 7963647"/>
              <a:gd name="connsiteY12" fmla="*/ 2858247 h 5348941"/>
              <a:gd name="connsiteX13" fmla="*/ 1707776 w 7963647"/>
              <a:gd name="connsiteY13" fmla="*/ 2885141 h 5348941"/>
              <a:gd name="connsiteX14" fmla="*/ 2147047 w 7963647"/>
              <a:gd name="connsiteY14" fmla="*/ 2929965 h 5348941"/>
              <a:gd name="connsiteX15" fmla="*/ 2407023 w 7963647"/>
              <a:gd name="connsiteY15" fmla="*/ 3243730 h 5348941"/>
              <a:gd name="connsiteX16" fmla="*/ 2505635 w 7963647"/>
              <a:gd name="connsiteY16" fmla="*/ 3691965 h 5348941"/>
              <a:gd name="connsiteX17" fmla="*/ 2335306 w 7963647"/>
              <a:gd name="connsiteY17" fmla="*/ 4140200 h 5348941"/>
              <a:gd name="connsiteX18" fmla="*/ 2012576 w 7963647"/>
              <a:gd name="connsiteY18" fmla="*/ 4480859 h 5348941"/>
              <a:gd name="connsiteX19" fmla="*/ 1922929 w 7963647"/>
              <a:gd name="connsiteY19" fmla="*/ 5153212 h 5348941"/>
              <a:gd name="connsiteX20" fmla="*/ 3249706 w 7963647"/>
              <a:gd name="connsiteY20" fmla="*/ 5332506 h 5348941"/>
              <a:gd name="connsiteX21" fmla="*/ 3626223 w 7963647"/>
              <a:gd name="connsiteY21" fmla="*/ 5054600 h 5348941"/>
              <a:gd name="connsiteX22" fmla="*/ 3321423 w 7963647"/>
              <a:gd name="connsiteY22" fmla="*/ 4543612 h 5348941"/>
              <a:gd name="connsiteX23" fmla="*/ 3133165 w 7963647"/>
              <a:gd name="connsiteY23" fmla="*/ 4310530 h 5348941"/>
              <a:gd name="connsiteX24" fmla="*/ 2935941 w 7963647"/>
              <a:gd name="connsiteY24" fmla="*/ 4050553 h 5348941"/>
              <a:gd name="connsiteX25" fmla="*/ 2953870 w 7963647"/>
              <a:gd name="connsiteY25" fmla="*/ 3521636 h 5348941"/>
              <a:gd name="connsiteX26" fmla="*/ 3195918 w 7963647"/>
              <a:gd name="connsiteY26" fmla="*/ 2840318 h 5348941"/>
              <a:gd name="connsiteX27" fmla="*/ 3644153 w 7963647"/>
              <a:gd name="connsiteY27" fmla="*/ 2750671 h 5348941"/>
              <a:gd name="connsiteX28" fmla="*/ 4406153 w 7963647"/>
              <a:gd name="connsiteY28" fmla="*/ 2867212 h 5348941"/>
              <a:gd name="connsiteX29" fmla="*/ 4800600 w 7963647"/>
              <a:gd name="connsiteY29" fmla="*/ 2947894 h 5348941"/>
              <a:gd name="connsiteX30" fmla="*/ 4872318 w 7963647"/>
              <a:gd name="connsiteY30" fmla="*/ 3754718 h 5348941"/>
              <a:gd name="connsiteX31" fmla="*/ 4746812 w 7963647"/>
              <a:gd name="connsiteY31" fmla="*/ 4086412 h 5348941"/>
              <a:gd name="connsiteX32" fmla="*/ 4522694 w 7963647"/>
              <a:gd name="connsiteY32" fmla="*/ 4427071 h 5348941"/>
              <a:gd name="connsiteX33" fmla="*/ 4424082 w 7963647"/>
              <a:gd name="connsiteY33" fmla="*/ 4973918 h 5348941"/>
              <a:gd name="connsiteX34" fmla="*/ 5732929 w 7963647"/>
              <a:gd name="connsiteY34" fmla="*/ 5314577 h 5348941"/>
              <a:gd name="connsiteX35" fmla="*/ 5930153 w 7963647"/>
              <a:gd name="connsiteY35" fmla="*/ 4902200 h 5348941"/>
              <a:gd name="connsiteX36" fmla="*/ 5437094 w 7963647"/>
              <a:gd name="connsiteY36" fmla="*/ 4651189 h 5348941"/>
              <a:gd name="connsiteX37" fmla="*/ 5463988 w 7963647"/>
              <a:gd name="connsiteY37" fmla="*/ 4283636 h 5348941"/>
              <a:gd name="connsiteX38" fmla="*/ 5437094 w 7963647"/>
              <a:gd name="connsiteY38" fmla="*/ 3880224 h 5348941"/>
              <a:gd name="connsiteX39" fmla="*/ 5401235 w 7963647"/>
              <a:gd name="connsiteY39" fmla="*/ 3440953 h 5348941"/>
              <a:gd name="connsiteX40" fmla="*/ 5544670 w 7963647"/>
              <a:gd name="connsiteY40" fmla="*/ 3109259 h 5348941"/>
              <a:gd name="connsiteX41" fmla="*/ 5831541 w 7963647"/>
              <a:gd name="connsiteY41" fmla="*/ 2912036 h 5348941"/>
              <a:gd name="connsiteX42" fmla="*/ 6190129 w 7963647"/>
              <a:gd name="connsiteY42" fmla="*/ 2894106 h 5348941"/>
              <a:gd name="connsiteX43" fmla="*/ 6817659 w 7963647"/>
              <a:gd name="connsiteY43" fmla="*/ 2831353 h 5348941"/>
              <a:gd name="connsiteX44" fmla="*/ 7633447 w 7963647"/>
              <a:gd name="connsiteY44" fmla="*/ 2795494 h 5348941"/>
              <a:gd name="connsiteX45" fmla="*/ 7956176 w 7963647"/>
              <a:gd name="connsiteY45" fmla="*/ 2383118 h 5348941"/>
              <a:gd name="connsiteX46" fmla="*/ 7588623 w 7963647"/>
              <a:gd name="connsiteY46" fmla="*/ 2042459 h 5348941"/>
              <a:gd name="connsiteX47" fmla="*/ 7014882 w 7963647"/>
              <a:gd name="connsiteY47" fmla="*/ 2015565 h 5348941"/>
              <a:gd name="connsiteX48" fmla="*/ 6468035 w 7963647"/>
              <a:gd name="connsiteY48" fmla="*/ 2293471 h 5348941"/>
              <a:gd name="connsiteX49" fmla="*/ 5822576 w 7963647"/>
              <a:gd name="connsiteY49" fmla="*/ 2392083 h 5348941"/>
              <a:gd name="connsiteX50" fmla="*/ 5374341 w 7963647"/>
              <a:gd name="connsiteY50" fmla="*/ 2221753 h 5348941"/>
              <a:gd name="connsiteX51" fmla="*/ 5266765 w 7963647"/>
              <a:gd name="connsiteY51" fmla="*/ 1863165 h 5348941"/>
              <a:gd name="connsiteX52" fmla="*/ 5257800 w 7963647"/>
              <a:gd name="connsiteY52" fmla="*/ 1414930 h 5348941"/>
              <a:gd name="connsiteX53" fmla="*/ 5320553 w 7963647"/>
              <a:gd name="connsiteY53" fmla="*/ 993589 h 5348941"/>
              <a:gd name="connsiteX54" fmla="*/ 5383306 w 7963647"/>
              <a:gd name="connsiteY54" fmla="*/ 455706 h 5348941"/>
              <a:gd name="connsiteX55" fmla="*/ 5365376 w 7963647"/>
              <a:gd name="connsiteY55" fmla="*/ 52294 h 5348941"/>
              <a:gd name="connsiteX56" fmla="*/ 4459941 w 7963647"/>
              <a:gd name="connsiteY56" fmla="*/ 141941 h 5348941"/>
              <a:gd name="connsiteX57" fmla="*/ 4119282 w 7963647"/>
              <a:gd name="connsiteY57" fmla="*/ 276412 h 5348941"/>
              <a:gd name="connsiteX58" fmla="*/ 4298576 w 7963647"/>
              <a:gd name="connsiteY58" fmla="*/ 643965 h 5348941"/>
              <a:gd name="connsiteX59" fmla="*/ 4585447 w 7963647"/>
              <a:gd name="connsiteY59" fmla="*/ 877047 h 5348941"/>
              <a:gd name="connsiteX60" fmla="*/ 4809565 w 7963647"/>
              <a:gd name="connsiteY60" fmla="*/ 1226671 h 5348941"/>
              <a:gd name="connsiteX61" fmla="*/ 4719918 w 7963647"/>
              <a:gd name="connsiteY61" fmla="*/ 1773518 h 5348941"/>
              <a:gd name="connsiteX62" fmla="*/ 4442012 w 7963647"/>
              <a:gd name="connsiteY62" fmla="*/ 2194859 h 5348941"/>
              <a:gd name="connsiteX63" fmla="*/ 3975847 w 7963647"/>
              <a:gd name="connsiteY63" fmla="*/ 2338294 h 5348941"/>
              <a:gd name="connsiteX64" fmla="*/ 3446929 w 7963647"/>
              <a:gd name="connsiteY64" fmla="*/ 2329330 h 5348941"/>
              <a:gd name="connsiteX65" fmla="*/ 3106270 w 7963647"/>
              <a:gd name="connsiteY65" fmla="*/ 2275541 h 5348941"/>
              <a:gd name="connsiteX66" fmla="*/ 2980765 w 7963647"/>
              <a:gd name="connsiteY66" fmla="*/ 2006600 h 5348941"/>
              <a:gd name="connsiteX67" fmla="*/ 2971800 w 7963647"/>
              <a:gd name="connsiteY67" fmla="*/ 1405965 h 5348941"/>
              <a:gd name="connsiteX68" fmla="*/ 3052482 w 7963647"/>
              <a:gd name="connsiteY68" fmla="*/ 805330 h 5348941"/>
              <a:gd name="connsiteX69" fmla="*/ 3106270 w 7963647"/>
              <a:gd name="connsiteY69" fmla="*/ 339165 h 5348941"/>
              <a:gd name="connsiteX70" fmla="*/ 2837329 w 7963647"/>
              <a:gd name="connsiteY70" fmla="*/ 132977 h 5348941"/>
              <a:gd name="connsiteX71" fmla="*/ 2469776 w 7963647"/>
              <a:gd name="connsiteY71" fmla="*/ 79189 h 5348941"/>
              <a:gd name="connsiteX72" fmla="*/ 2012576 w 7963647"/>
              <a:gd name="connsiteY72" fmla="*/ 88153 h 5348941"/>
              <a:gd name="connsiteX73" fmla="*/ 2012576 w 7963647"/>
              <a:gd name="connsiteY73" fmla="*/ 294341 h 534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963647" h="5348941">
                <a:moveTo>
                  <a:pt x="2012576" y="294341"/>
                </a:moveTo>
                <a:cubicBezTo>
                  <a:pt x="2045447" y="392953"/>
                  <a:pt x="2141071" y="581212"/>
                  <a:pt x="2209800" y="679824"/>
                </a:cubicBezTo>
                <a:cubicBezTo>
                  <a:pt x="2278529" y="778436"/>
                  <a:pt x="2377141" y="799353"/>
                  <a:pt x="2424953" y="886012"/>
                </a:cubicBezTo>
                <a:cubicBezTo>
                  <a:pt x="2472765" y="972671"/>
                  <a:pt x="2493682" y="1062318"/>
                  <a:pt x="2496670" y="1199777"/>
                </a:cubicBezTo>
                <a:cubicBezTo>
                  <a:pt x="2499658" y="1337236"/>
                  <a:pt x="2505635" y="1562847"/>
                  <a:pt x="2442882" y="1710765"/>
                </a:cubicBezTo>
                <a:cubicBezTo>
                  <a:pt x="2380129" y="1858683"/>
                  <a:pt x="2257612" y="2006601"/>
                  <a:pt x="2120153" y="2087283"/>
                </a:cubicBezTo>
                <a:cubicBezTo>
                  <a:pt x="1982694" y="2167965"/>
                  <a:pt x="1800411" y="2172447"/>
                  <a:pt x="1618129" y="2194859"/>
                </a:cubicBezTo>
                <a:cubicBezTo>
                  <a:pt x="1435847" y="2217271"/>
                  <a:pt x="1184835" y="2232212"/>
                  <a:pt x="1026459" y="2221753"/>
                </a:cubicBezTo>
                <a:cubicBezTo>
                  <a:pt x="868083" y="2211294"/>
                  <a:pt x="784411" y="2157506"/>
                  <a:pt x="667870" y="2132106"/>
                </a:cubicBezTo>
                <a:cubicBezTo>
                  <a:pt x="551329" y="2106706"/>
                  <a:pt x="427318" y="2012577"/>
                  <a:pt x="327212" y="2069353"/>
                </a:cubicBezTo>
                <a:cubicBezTo>
                  <a:pt x="227106" y="2126129"/>
                  <a:pt x="98611" y="2351742"/>
                  <a:pt x="67235" y="2472765"/>
                </a:cubicBezTo>
                <a:cubicBezTo>
                  <a:pt x="35859" y="2593788"/>
                  <a:pt x="0" y="2731247"/>
                  <a:pt x="138953" y="2795494"/>
                </a:cubicBezTo>
                <a:cubicBezTo>
                  <a:pt x="277906" y="2859741"/>
                  <a:pt x="639483" y="2843306"/>
                  <a:pt x="900953" y="2858247"/>
                </a:cubicBezTo>
                <a:cubicBezTo>
                  <a:pt x="1162423" y="2873188"/>
                  <a:pt x="1500094" y="2873188"/>
                  <a:pt x="1707776" y="2885141"/>
                </a:cubicBezTo>
                <a:cubicBezTo>
                  <a:pt x="1915458" y="2897094"/>
                  <a:pt x="2030506" y="2870200"/>
                  <a:pt x="2147047" y="2929965"/>
                </a:cubicBezTo>
                <a:cubicBezTo>
                  <a:pt x="2263588" y="2989730"/>
                  <a:pt x="2347258" y="3116730"/>
                  <a:pt x="2407023" y="3243730"/>
                </a:cubicBezTo>
                <a:cubicBezTo>
                  <a:pt x="2466788" y="3370730"/>
                  <a:pt x="2517588" y="3542553"/>
                  <a:pt x="2505635" y="3691965"/>
                </a:cubicBezTo>
                <a:cubicBezTo>
                  <a:pt x="2493682" y="3841377"/>
                  <a:pt x="2417483" y="4008718"/>
                  <a:pt x="2335306" y="4140200"/>
                </a:cubicBezTo>
                <a:cubicBezTo>
                  <a:pt x="2253130" y="4271682"/>
                  <a:pt x="2081305" y="4312024"/>
                  <a:pt x="2012576" y="4480859"/>
                </a:cubicBezTo>
                <a:cubicBezTo>
                  <a:pt x="1943847" y="4649694"/>
                  <a:pt x="1716741" y="5011271"/>
                  <a:pt x="1922929" y="5153212"/>
                </a:cubicBezTo>
                <a:cubicBezTo>
                  <a:pt x="2129117" y="5295153"/>
                  <a:pt x="2965824" y="5348941"/>
                  <a:pt x="3249706" y="5332506"/>
                </a:cubicBezTo>
                <a:cubicBezTo>
                  <a:pt x="3533588" y="5316071"/>
                  <a:pt x="3614270" y="5186082"/>
                  <a:pt x="3626223" y="5054600"/>
                </a:cubicBezTo>
                <a:cubicBezTo>
                  <a:pt x="3638176" y="4923118"/>
                  <a:pt x="3403599" y="4667624"/>
                  <a:pt x="3321423" y="4543612"/>
                </a:cubicBezTo>
                <a:cubicBezTo>
                  <a:pt x="3239247" y="4419600"/>
                  <a:pt x="3197412" y="4392706"/>
                  <a:pt x="3133165" y="4310530"/>
                </a:cubicBezTo>
                <a:cubicBezTo>
                  <a:pt x="3068918" y="4228354"/>
                  <a:pt x="2965823" y="4182035"/>
                  <a:pt x="2935941" y="4050553"/>
                </a:cubicBezTo>
                <a:cubicBezTo>
                  <a:pt x="2906059" y="3919071"/>
                  <a:pt x="2910541" y="3723342"/>
                  <a:pt x="2953870" y="3521636"/>
                </a:cubicBezTo>
                <a:cubicBezTo>
                  <a:pt x="2997200" y="3319930"/>
                  <a:pt x="3080871" y="2968812"/>
                  <a:pt x="3195918" y="2840318"/>
                </a:cubicBezTo>
                <a:cubicBezTo>
                  <a:pt x="3310965" y="2711824"/>
                  <a:pt x="3442447" y="2746189"/>
                  <a:pt x="3644153" y="2750671"/>
                </a:cubicBezTo>
                <a:cubicBezTo>
                  <a:pt x="3845859" y="2755153"/>
                  <a:pt x="4213412" y="2834342"/>
                  <a:pt x="4406153" y="2867212"/>
                </a:cubicBezTo>
                <a:cubicBezTo>
                  <a:pt x="4598894" y="2900083"/>
                  <a:pt x="4722906" y="2799976"/>
                  <a:pt x="4800600" y="2947894"/>
                </a:cubicBezTo>
                <a:cubicBezTo>
                  <a:pt x="4878294" y="3095812"/>
                  <a:pt x="4881283" y="3564965"/>
                  <a:pt x="4872318" y="3754718"/>
                </a:cubicBezTo>
                <a:cubicBezTo>
                  <a:pt x="4863353" y="3944471"/>
                  <a:pt x="4805083" y="3974353"/>
                  <a:pt x="4746812" y="4086412"/>
                </a:cubicBezTo>
                <a:cubicBezTo>
                  <a:pt x="4688541" y="4198471"/>
                  <a:pt x="4576482" y="4279153"/>
                  <a:pt x="4522694" y="4427071"/>
                </a:cubicBezTo>
                <a:cubicBezTo>
                  <a:pt x="4468906" y="4574989"/>
                  <a:pt x="4222376" y="4826000"/>
                  <a:pt x="4424082" y="4973918"/>
                </a:cubicBezTo>
                <a:cubicBezTo>
                  <a:pt x="4625788" y="5121836"/>
                  <a:pt x="5481917" y="5326530"/>
                  <a:pt x="5732929" y="5314577"/>
                </a:cubicBezTo>
                <a:cubicBezTo>
                  <a:pt x="5983941" y="5302624"/>
                  <a:pt x="5979459" y="5012765"/>
                  <a:pt x="5930153" y="4902200"/>
                </a:cubicBezTo>
                <a:cubicBezTo>
                  <a:pt x="5880847" y="4791635"/>
                  <a:pt x="5514788" y="4754283"/>
                  <a:pt x="5437094" y="4651189"/>
                </a:cubicBezTo>
                <a:cubicBezTo>
                  <a:pt x="5359400" y="4548095"/>
                  <a:pt x="5463988" y="4412130"/>
                  <a:pt x="5463988" y="4283636"/>
                </a:cubicBezTo>
                <a:cubicBezTo>
                  <a:pt x="5463988" y="4155142"/>
                  <a:pt x="5447553" y="4020671"/>
                  <a:pt x="5437094" y="3880224"/>
                </a:cubicBezTo>
                <a:cubicBezTo>
                  <a:pt x="5426635" y="3739777"/>
                  <a:pt x="5383306" y="3569447"/>
                  <a:pt x="5401235" y="3440953"/>
                </a:cubicBezTo>
                <a:cubicBezTo>
                  <a:pt x="5419164" y="3312459"/>
                  <a:pt x="5472952" y="3197412"/>
                  <a:pt x="5544670" y="3109259"/>
                </a:cubicBezTo>
                <a:cubicBezTo>
                  <a:pt x="5616388" y="3021106"/>
                  <a:pt x="5723965" y="2947895"/>
                  <a:pt x="5831541" y="2912036"/>
                </a:cubicBezTo>
                <a:cubicBezTo>
                  <a:pt x="5939117" y="2876177"/>
                  <a:pt x="6025776" y="2907553"/>
                  <a:pt x="6190129" y="2894106"/>
                </a:cubicBezTo>
                <a:cubicBezTo>
                  <a:pt x="6354482" y="2880659"/>
                  <a:pt x="6577106" y="2847788"/>
                  <a:pt x="6817659" y="2831353"/>
                </a:cubicBezTo>
                <a:cubicBezTo>
                  <a:pt x="7058212" y="2814918"/>
                  <a:pt x="7443694" y="2870200"/>
                  <a:pt x="7633447" y="2795494"/>
                </a:cubicBezTo>
                <a:cubicBezTo>
                  <a:pt x="7823200" y="2720788"/>
                  <a:pt x="7963647" y="2508624"/>
                  <a:pt x="7956176" y="2383118"/>
                </a:cubicBezTo>
                <a:cubicBezTo>
                  <a:pt x="7948705" y="2257612"/>
                  <a:pt x="7745505" y="2103718"/>
                  <a:pt x="7588623" y="2042459"/>
                </a:cubicBezTo>
                <a:cubicBezTo>
                  <a:pt x="7431741" y="1981200"/>
                  <a:pt x="7201647" y="1973730"/>
                  <a:pt x="7014882" y="2015565"/>
                </a:cubicBezTo>
                <a:cubicBezTo>
                  <a:pt x="6828117" y="2057400"/>
                  <a:pt x="6666753" y="2230718"/>
                  <a:pt x="6468035" y="2293471"/>
                </a:cubicBezTo>
                <a:cubicBezTo>
                  <a:pt x="6269317" y="2356224"/>
                  <a:pt x="6004858" y="2404036"/>
                  <a:pt x="5822576" y="2392083"/>
                </a:cubicBezTo>
                <a:cubicBezTo>
                  <a:pt x="5640294" y="2380130"/>
                  <a:pt x="5466976" y="2309906"/>
                  <a:pt x="5374341" y="2221753"/>
                </a:cubicBezTo>
                <a:cubicBezTo>
                  <a:pt x="5281706" y="2133600"/>
                  <a:pt x="5286189" y="1997636"/>
                  <a:pt x="5266765" y="1863165"/>
                </a:cubicBezTo>
                <a:cubicBezTo>
                  <a:pt x="5247342" y="1728695"/>
                  <a:pt x="5248835" y="1559859"/>
                  <a:pt x="5257800" y="1414930"/>
                </a:cubicBezTo>
                <a:cubicBezTo>
                  <a:pt x="5266765" y="1270001"/>
                  <a:pt x="5299635" y="1153460"/>
                  <a:pt x="5320553" y="993589"/>
                </a:cubicBezTo>
                <a:cubicBezTo>
                  <a:pt x="5341471" y="833718"/>
                  <a:pt x="5375836" y="612588"/>
                  <a:pt x="5383306" y="455706"/>
                </a:cubicBezTo>
                <a:cubicBezTo>
                  <a:pt x="5390776" y="298824"/>
                  <a:pt x="5519270" y="104588"/>
                  <a:pt x="5365376" y="52294"/>
                </a:cubicBezTo>
                <a:cubicBezTo>
                  <a:pt x="5211482" y="0"/>
                  <a:pt x="4667623" y="104588"/>
                  <a:pt x="4459941" y="141941"/>
                </a:cubicBezTo>
                <a:cubicBezTo>
                  <a:pt x="4252259" y="179294"/>
                  <a:pt x="4146176" y="192741"/>
                  <a:pt x="4119282" y="276412"/>
                </a:cubicBezTo>
                <a:cubicBezTo>
                  <a:pt x="4092388" y="360083"/>
                  <a:pt x="4220882" y="543859"/>
                  <a:pt x="4298576" y="643965"/>
                </a:cubicBezTo>
                <a:cubicBezTo>
                  <a:pt x="4376270" y="744071"/>
                  <a:pt x="4500282" y="779929"/>
                  <a:pt x="4585447" y="877047"/>
                </a:cubicBezTo>
                <a:cubicBezTo>
                  <a:pt x="4670612" y="974165"/>
                  <a:pt x="4787153" y="1077259"/>
                  <a:pt x="4809565" y="1226671"/>
                </a:cubicBezTo>
                <a:cubicBezTo>
                  <a:pt x="4831977" y="1376083"/>
                  <a:pt x="4781177" y="1612153"/>
                  <a:pt x="4719918" y="1773518"/>
                </a:cubicBezTo>
                <a:cubicBezTo>
                  <a:pt x="4658659" y="1934883"/>
                  <a:pt x="4566024" y="2100730"/>
                  <a:pt x="4442012" y="2194859"/>
                </a:cubicBezTo>
                <a:cubicBezTo>
                  <a:pt x="4318000" y="2288988"/>
                  <a:pt x="4141694" y="2315882"/>
                  <a:pt x="3975847" y="2338294"/>
                </a:cubicBezTo>
                <a:cubicBezTo>
                  <a:pt x="3810000" y="2360706"/>
                  <a:pt x="3591858" y="2339789"/>
                  <a:pt x="3446929" y="2329330"/>
                </a:cubicBezTo>
                <a:cubicBezTo>
                  <a:pt x="3302000" y="2318871"/>
                  <a:pt x="3183964" y="2329329"/>
                  <a:pt x="3106270" y="2275541"/>
                </a:cubicBezTo>
                <a:cubicBezTo>
                  <a:pt x="3028576" y="2221753"/>
                  <a:pt x="3003177" y="2151529"/>
                  <a:pt x="2980765" y="2006600"/>
                </a:cubicBezTo>
                <a:cubicBezTo>
                  <a:pt x="2958353" y="1861671"/>
                  <a:pt x="2959847" y="1606177"/>
                  <a:pt x="2971800" y="1405965"/>
                </a:cubicBezTo>
                <a:cubicBezTo>
                  <a:pt x="2983753" y="1205753"/>
                  <a:pt x="3030070" y="983130"/>
                  <a:pt x="3052482" y="805330"/>
                </a:cubicBezTo>
                <a:cubicBezTo>
                  <a:pt x="3074894" y="627530"/>
                  <a:pt x="3142129" y="451224"/>
                  <a:pt x="3106270" y="339165"/>
                </a:cubicBezTo>
                <a:cubicBezTo>
                  <a:pt x="3070411" y="227106"/>
                  <a:pt x="2943411" y="176306"/>
                  <a:pt x="2837329" y="132977"/>
                </a:cubicBezTo>
                <a:cubicBezTo>
                  <a:pt x="2731247" y="89648"/>
                  <a:pt x="2607235" y="86660"/>
                  <a:pt x="2469776" y="79189"/>
                </a:cubicBezTo>
                <a:cubicBezTo>
                  <a:pt x="2332317" y="71718"/>
                  <a:pt x="2085788" y="47812"/>
                  <a:pt x="2012576" y="88153"/>
                </a:cubicBezTo>
                <a:cubicBezTo>
                  <a:pt x="1939364" y="128494"/>
                  <a:pt x="1979705" y="195729"/>
                  <a:pt x="2012576" y="2943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Έλλειψη"/>
          <p:cNvSpPr/>
          <p:nvPr/>
        </p:nvSpPr>
        <p:spPr>
          <a:xfrm>
            <a:off x="3131840" y="3933056"/>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Έλλειψη"/>
          <p:cNvSpPr/>
          <p:nvPr/>
        </p:nvSpPr>
        <p:spPr>
          <a:xfrm>
            <a:off x="3059832" y="3717032"/>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Έλλειψη"/>
          <p:cNvSpPr/>
          <p:nvPr/>
        </p:nvSpPr>
        <p:spPr>
          <a:xfrm>
            <a:off x="2267744" y="3284984"/>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Έλλειψη"/>
          <p:cNvSpPr/>
          <p:nvPr/>
        </p:nvSpPr>
        <p:spPr>
          <a:xfrm>
            <a:off x="2195736" y="3068960"/>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Έλλειψη"/>
          <p:cNvSpPr/>
          <p:nvPr/>
        </p:nvSpPr>
        <p:spPr>
          <a:xfrm>
            <a:off x="4139952" y="3284984"/>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Έλλειψη"/>
          <p:cNvSpPr/>
          <p:nvPr/>
        </p:nvSpPr>
        <p:spPr>
          <a:xfrm>
            <a:off x="3779912" y="3140968"/>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26 - Έλλειψη"/>
          <p:cNvSpPr/>
          <p:nvPr/>
        </p:nvSpPr>
        <p:spPr>
          <a:xfrm>
            <a:off x="2987824" y="2708920"/>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Έλλειψη"/>
          <p:cNvSpPr/>
          <p:nvPr/>
        </p:nvSpPr>
        <p:spPr>
          <a:xfrm>
            <a:off x="2915816" y="2492896"/>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Έλλειψη"/>
          <p:cNvSpPr/>
          <p:nvPr/>
        </p:nvSpPr>
        <p:spPr>
          <a:xfrm>
            <a:off x="6156176" y="3429000"/>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Έλλειψη"/>
          <p:cNvSpPr/>
          <p:nvPr/>
        </p:nvSpPr>
        <p:spPr>
          <a:xfrm>
            <a:off x="6084168" y="3212976"/>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Έλλειψη"/>
          <p:cNvSpPr/>
          <p:nvPr/>
        </p:nvSpPr>
        <p:spPr>
          <a:xfrm>
            <a:off x="5292080" y="2780928"/>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31 - Έλλειψη"/>
          <p:cNvSpPr/>
          <p:nvPr/>
        </p:nvSpPr>
        <p:spPr>
          <a:xfrm>
            <a:off x="5220072" y="2564904"/>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32 - Έλλειψη"/>
          <p:cNvSpPr/>
          <p:nvPr/>
        </p:nvSpPr>
        <p:spPr>
          <a:xfrm rot="16200000">
            <a:off x="5652120" y="3933056"/>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Έλλειψη"/>
          <p:cNvSpPr/>
          <p:nvPr/>
        </p:nvSpPr>
        <p:spPr>
          <a:xfrm rot="16200000">
            <a:off x="5580112" y="3717032"/>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34 - Έλλειψη"/>
          <p:cNvSpPr/>
          <p:nvPr/>
        </p:nvSpPr>
        <p:spPr>
          <a:xfrm rot="16200000">
            <a:off x="5004048" y="3356992"/>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35 - Έλλειψη"/>
          <p:cNvSpPr/>
          <p:nvPr/>
        </p:nvSpPr>
        <p:spPr>
          <a:xfrm rot="16200000">
            <a:off x="4716016" y="3068960"/>
            <a:ext cx="266328" cy="122312"/>
          </a:xfrm>
          <a:prstGeom prst="ellipse">
            <a:avLst/>
          </a:prstGeom>
          <a:solidFill>
            <a:srgbClr val="00CE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268760"/>
            <a:ext cx="7772400" cy="4572000"/>
          </a:xfrm>
        </p:spPr>
        <p:txBody>
          <a:bodyPr>
            <a:noAutofit/>
          </a:bodyPr>
          <a:lstStyle/>
          <a:p>
            <a:pPr>
              <a:buNone/>
            </a:pPr>
            <a:r>
              <a:rPr lang="el-GR" sz="1850" b="1" dirty="0" err="1" smtClean="0"/>
              <a:t>Υδατοϊκανότητα</a:t>
            </a:r>
            <a:r>
              <a:rPr lang="el-GR" sz="1850" dirty="0" smtClean="0"/>
              <a:t>:</a:t>
            </a:r>
          </a:p>
          <a:p>
            <a:r>
              <a:rPr lang="el-GR" sz="1850" dirty="0" smtClean="0"/>
              <a:t>Το ποσό του νερού που παραμένει μετά τη στράγγιση ενός κορεσμένου εδάφους, ορίζεται ως </a:t>
            </a:r>
            <a:r>
              <a:rPr lang="el-GR" sz="1850" dirty="0" err="1" smtClean="0"/>
              <a:t>υδατοϊκανότητα</a:t>
            </a:r>
            <a:r>
              <a:rPr lang="el-GR" sz="1850" dirty="0" smtClean="0"/>
              <a:t>.</a:t>
            </a:r>
          </a:p>
          <a:p>
            <a:pPr>
              <a:buNone/>
            </a:pPr>
            <a:r>
              <a:rPr lang="el-GR" sz="1850" dirty="0" smtClean="0"/>
              <a:t>Παράγοντες που επηρεάζουν την </a:t>
            </a:r>
            <a:r>
              <a:rPr lang="el-GR" sz="1850" dirty="0" err="1" smtClean="0"/>
              <a:t>υδατοϊκανότητα</a:t>
            </a:r>
            <a:r>
              <a:rPr lang="el-GR" sz="1850" dirty="0" smtClean="0"/>
              <a:t>: </a:t>
            </a:r>
          </a:p>
          <a:p>
            <a:r>
              <a:rPr lang="el-GR" sz="1850" dirty="0" smtClean="0"/>
              <a:t>Μηχανική σύσταση</a:t>
            </a:r>
          </a:p>
          <a:p>
            <a:r>
              <a:rPr lang="el-GR" sz="1850" dirty="0" smtClean="0"/>
              <a:t>Δομή του εδάφους</a:t>
            </a:r>
          </a:p>
          <a:p>
            <a:r>
              <a:rPr lang="el-GR" sz="1850" dirty="0" smtClean="0"/>
              <a:t>Ομοιομορφία</a:t>
            </a:r>
          </a:p>
          <a:p>
            <a:r>
              <a:rPr lang="el-GR" sz="1850" dirty="0" smtClean="0"/>
              <a:t>Συνθήκες στράγγισης </a:t>
            </a:r>
          </a:p>
          <a:p>
            <a:pPr>
              <a:buNone/>
            </a:pPr>
            <a:endParaRPr lang="el-GR" sz="1850" dirty="0" smtClean="0"/>
          </a:p>
          <a:p>
            <a:pPr>
              <a:buNone/>
            </a:pPr>
            <a:r>
              <a:rPr lang="el-GR" sz="1850" b="1" u="sng" dirty="0" smtClean="0"/>
              <a:t>Ερώτηση</a:t>
            </a:r>
            <a:r>
              <a:rPr lang="el-GR" sz="1850" dirty="0" smtClean="0"/>
              <a:t>: Η </a:t>
            </a:r>
            <a:r>
              <a:rPr lang="el-GR" sz="1850" dirty="0" err="1" smtClean="0"/>
              <a:t>υδατοϊκανότητα</a:t>
            </a:r>
            <a:r>
              <a:rPr lang="el-GR" sz="1850" dirty="0" smtClean="0"/>
              <a:t> είναι το άθροισμα ποιόν μορφών εδαφικής υγρασίας?</a:t>
            </a:r>
          </a:p>
          <a:p>
            <a:pPr>
              <a:buNone/>
            </a:pPr>
            <a:r>
              <a:rPr lang="el-GR" sz="1850" b="1" u="sng" dirty="0" smtClean="0"/>
              <a:t>Ερώτηση</a:t>
            </a:r>
            <a:r>
              <a:rPr lang="el-GR" sz="1850" dirty="0" smtClean="0"/>
              <a:t>: Για κάθε μια από τις παραπάνω παράγοντες που επηρεάζουν την </a:t>
            </a:r>
            <a:r>
              <a:rPr lang="el-GR" sz="1850" dirty="0" err="1" smtClean="0"/>
              <a:t>υδατοϊκανότητα</a:t>
            </a:r>
            <a:r>
              <a:rPr lang="el-GR" sz="1850" dirty="0" smtClean="0"/>
              <a:t>, προσδιορίστε πως αυτό γίνεται.</a:t>
            </a:r>
          </a:p>
          <a:p>
            <a:pPr>
              <a:buNone/>
            </a:pPr>
            <a:endParaRPr lang="el-GR" sz="1850" dirty="0" smtClean="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305272"/>
            <a:ext cx="7772400" cy="4572000"/>
          </a:xfrm>
        </p:spPr>
        <p:txBody>
          <a:bodyPr>
            <a:noAutofit/>
          </a:bodyPr>
          <a:lstStyle/>
          <a:p>
            <a:pPr>
              <a:buNone/>
            </a:pPr>
            <a:r>
              <a:rPr lang="el-GR" sz="1850" dirty="0" smtClean="0"/>
              <a:t>Ορισμοί:</a:t>
            </a:r>
          </a:p>
          <a:p>
            <a:r>
              <a:rPr lang="el-GR" sz="1850" u="sng" dirty="0" smtClean="0"/>
              <a:t>Ξερό Έδαφος</a:t>
            </a:r>
            <a:r>
              <a:rPr lang="el-GR" sz="1850" dirty="0" smtClean="0"/>
              <a:t>: η πλήρης έλλειψη νερού.</a:t>
            </a:r>
          </a:p>
          <a:p>
            <a:r>
              <a:rPr lang="el-GR" sz="1850" u="sng" dirty="0" smtClean="0"/>
              <a:t>Σημείο Μόνιμης Μάρανσης</a:t>
            </a:r>
            <a:r>
              <a:rPr lang="el-GR" sz="1850" dirty="0" smtClean="0"/>
              <a:t>: Είναι το ποσό του νερού το οποίο συγκρατείται από το έδαφος τόσο ισχυρά, ώστε τα φυτά δεν μπορούν να προσλάβουν την ποσότητα νερού για να εξισορροπήσουν τη διαπνοή, με αποτέλεσμα να μαραίνονται.</a:t>
            </a:r>
          </a:p>
          <a:p>
            <a:r>
              <a:rPr lang="el-GR" sz="1850" u="sng" dirty="0" smtClean="0"/>
              <a:t>Σημείο Έσχατης Μάρανσης: </a:t>
            </a:r>
            <a:r>
              <a:rPr lang="el-GR" sz="1850" dirty="0" smtClean="0"/>
              <a:t>Είναι το ποσό του νερού το οποίο συγκρατείται από το έδαφος τόσο ισχυρά, ώστε τα φυτά δεν μπορούν να προσλάβουν </a:t>
            </a:r>
            <a:r>
              <a:rPr lang="el-GR" sz="1850" b="1" u="sng" dirty="0" smtClean="0"/>
              <a:t>καμία</a:t>
            </a:r>
            <a:r>
              <a:rPr lang="el-GR" sz="1850" dirty="0" smtClean="0"/>
              <a:t> ποσότητα νερού για να εξισορροπήσουν τη διαπνοή, με αποτέλεσμα να μαραίνονται.</a:t>
            </a:r>
          </a:p>
          <a:p>
            <a:pPr>
              <a:buNone/>
            </a:pPr>
            <a:r>
              <a:rPr lang="el-GR" sz="1850" b="1" u="sng" dirty="0" smtClean="0"/>
              <a:t>Ερώτηση</a:t>
            </a:r>
            <a:r>
              <a:rPr lang="el-GR" sz="1850" dirty="0" smtClean="0"/>
              <a:t>:  Μεταξύ Ξηρού Εδάφους και Σημείου Έσχατης Μάρανσης, ποια μορφή εδαφικής υγρασίας περιγράφεται?</a:t>
            </a:r>
          </a:p>
          <a:p>
            <a:pPr>
              <a:buNone/>
            </a:pPr>
            <a:r>
              <a:rPr lang="el-GR" sz="1850" b="1" u="sng" dirty="0" smtClean="0"/>
              <a:t>Ερώτηση</a:t>
            </a:r>
            <a:r>
              <a:rPr lang="el-GR" sz="1850" dirty="0" smtClean="0"/>
              <a:t>:  Μεταξύ Σημείου Έσχατης Μάρανσης και </a:t>
            </a:r>
            <a:r>
              <a:rPr lang="el-GR" sz="1850" dirty="0" err="1" smtClean="0"/>
              <a:t>Υδατοϊκανότητας</a:t>
            </a:r>
            <a:r>
              <a:rPr lang="el-GR" sz="1850" dirty="0" smtClean="0"/>
              <a:t>, ποια μορφή εδαφικής υγρασίας περιγράφεται?</a:t>
            </a:r>
          </a:p>
          <a:p>
            <a:pPr>
              <a:buNone/>
            </a:pPr>
            <a:endParaRPr lang="el-GR" sz="1850" dirty="0" smtClean="0"/>
          </a:p>
          <a:p>
            <a:pPr>
              <a:buNone/>
            </a:pPr>
            <a:endParaRPr lang="el-GR" sz="1850" dirty="0" smtClean="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Υγρασία του Εδάφους </a:t>
            </a:r>
            <a:br>
              <a:rPr lang="el-GR" sz="3600" dirty="0" smtClean="0"/>
            </a:b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Αρδεύσεις - Στραγγίσεις</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rot="21437022">
            <a:off x="2029750" y="548364"/>
            <a:ext cx="4797228" cy="5463790"/>
          </a:xfrm>
          <a:prstGeom prst="rect">
            <a:avLst/>
          </a:prstGeom>
          <a:noFill/>
          <a:ln w="9525">
            <a:noFill/>
            <a:miter lim="800000"/>
            <a:headEnd/>
            <a:tailEnd/>
          </a:ln>
        </p:spPr>
      </p:pic>
      <p:sp>
        <p:nvSpPr>
          <p:cNvPr id="4"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Υγρασία του Εδάφους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Μηχανική Σύσταση Εδάφους </a:t>
            </a:r>
            <a:br>
              <a:rPr lang="el-GR" sz="3600" dirty="0" smtClean="0"/>
            </a:br>
            <a:endParaRPr lang="el-GR" sz="3600" dirty="0"/>
          </a:p>
        </p:txBody>
      </p:sp>
      <p:sp>
        <p:nvSpPr>
          <p:cNvPr id="3" name="2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4" name="3 - Θέση περιεχομένου"/>
          <p:cNvSpPr>
            <a:spLocks noGrp="1"/>
          </p:cNvSpPr>
          <p:nvPr>
            <p:ph sz="quarter" idx="1"/>
          </p:nvPr>
        </p:nvSpPr>
        <p:spPr/>
        <p:txBody>
          <a:bodyPr>
            <a:normAutofit lnSpcReduction="10000"/>
          </a:bodyPr>
          <a:lstStyle/>
          <a:p>
            <a:r>
              <a:rPr lang="el-GR" dirty="0" smtClean="0"/>
              <a:t>Χονδρή άμμος:	2 έως 0,2 </a:t>
            </a:r>
            <a:r>
              <a:rPr lang="en-US" dirty="0" smtClean="0"/>
              <a:t>mm</a:t>
            </a:r>
          </a:p>
          <a:p>
            <a:r>
              <a:rPr lang="el-GR" dirty="0" smtClean="0"/>
              <a:t>Λεπτή άμμος:	0,2 έως 0,05 </a:t>
            </a:r>
            <a:r>
              <a:rPr lang="en-US" dirty="0" smtClean="0"/>
              <a:t>mm</a:t>
            </a:r>
            <a:endParaRPr lang="el-GR" dirty="0" smtClean="0"/>
          </a:p>
          <a:p>
            <a:r>
              <a:rPr lang="el-GR" dirty="0" smtClean="0"/>
              <a:t>Ιλύς:		0,05 έως 0,02 </a:t>
            </a:r>
            <a:r>
              <a:rPr lang="en-US" dirty="0" smtClean="0"/>
              <a:t>mm</a:t>
            </a:r>
            <a:endParaRPr lang="el-GR" dirty="0" smtClean="0"/>
          </a:p>
          <a:p>
            <a:r>
              <a:rPr lang="el-GR" dirty="0" smtClean="0"/>
              <a:t>Άργιλος:		μικρότερη από 0,02 </a:t>
            </a:r>
            <a:r>
              <a:rPr lang="en-US" dirty="0" smtClean="0"/>
              <a:t>mm</a:t>
            </a:r>
            <a:r>
              <a:rPr lang="el-GR" dirty="0" smtClean="0"/>
              <a:t> </a:t>
            </a:r>
          </a:p>
          <a:p>
            <a:pPr>
              <a:buNone/>
            </a:pPr>
            <a:endParaRPr lang="el-GR" dirty="0" smtClean="0"/>
          </a:p>
          <a:p>
            <a:pPr marL="0" indent="0">
              <a:buNone/>
            </a:pPr>
            <a:r>
              <a:rPr lang="el-GR" dirty="0" smtClean="0"/>
              <a:t>Η αναλογία με την οποία τα δομικά αυτά στοιχεία συνυπάρχουν σε ένα δείγμα εδάφους καθορίζει τη λεγόμενη μηχανική σύσταση του εδάφους.  </a:t>
            </a:r>
          </a:p>
          <a:p>
            <a:pPr marL="0" indent="0">
              <a:buNone/>
            </a:pPr>
            <a:endParaRPr lang="el-GR" dirty="0" smtClean="0"/>
          </a:p>
          <a:p>
            <a:pPr marL="0" indent="0">
              <a:buNone/>
            </a:pPr>
            <a:r>
              <a:rPr lang="el-GR" b="1" u="sng" dirty="0" smtClean="0"/>
              <a:t>Ερώτηση</a:t>
            </a:r>
            <a:r>
              <a:rPr lang="el-GR" dirty="0" smtClean="0"/>
              <a:t>: Τι λείπει από την παραπάνω λίστα για να είναι ολοκληρωμένη η εικόνα ενός εδάφους?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l-GR" dirty="0" smtClean="0"/>
              <a:t>Ορισμοί:</a:t>
            </a:r>
          </a:p>
          <a:p>
            <a:r>
              <a:rPr lang="el-GR" u="sng" dirty="0" smtClean="0"/>
              <a:t>Φαινόμενο της διήθησης</a:t>
            </a:r>
            <a:r>
              <a:rPr lang="el-GR" dirty="0" smtClean="0"/>
              <a:t>: η διείσδυση του νερού στο έδαφος, που εξαρτάται από την κατάσταση της επιφάνειας, τη δομή και την υφή, τη σε βάθος ομοιογένεια και από την εδαφική υγρασία. </a:t>
            </a:r>
          </a:p>
          <a:p>
            <a:r>
              <a:rPr lang="el-GR" u="sng" dirty="0" smtClean="0"/>
              <a:t>Αρχική διηθητικότητα</a:t>
            </a:r>
            <a:r>
              <a:rPr lang="el-GR" dirty="0" smtClean="0"/>
              <a:t>: η ταχύτητα διήθησης στην αρχή του φαινομένου</a:t>
            </a:r>
          </a:p>
          <a:p>
            <a:r>
              <a:rPr lang="el-GR" u="sng" dirty="0" smtClean="0"/>
              <a:t>Τελική ή βασική διηθητικότητα</a:t>
            </a:r>
            <a:r>
              <a:rPr lang="el-GR" dirty="0" smtClean="0"/>
              <a:t>: η σταθερή τιμή που παίρνει μετά την παρέλευση αρκετού χρόνου</a:t>
            </a:r>
          </a:p>
          <a:p>
            <a:r>
              <a:rPr lang="el-GR" u="sng" dirty="0" smtClean="0"/>
              <a:t>Στιγμιαία διηθητικότητα</a:t>
            </a:r>
            <a:r>
              <a:rPr lang="el-GR" dirty="0" smtClean="0"/>
              <a:t>:  η ταχύτητα διήθησης οποιαδήποτε στιγμή</a:t>
            </a:r>
          </a:p>
          <a:p>
            <a:r>
              <a:rPr lang="el-GR" u="sng" dirty="0" smtClean="0"/>
              <a:t>Η αθροιστική διηθητικότητα</a:t>
            </a:r>
            <a:r>
              <a:rPr lang="el-GR" dirty="0" smtClean="0"/>
              <a:t>: η ποσότητα του νερού που διηθείται στο έδαφος από την αρχή του φαινομένου μέχρι κάποιο χρόνο   </a:t>
            </a:r>
            <a:endParaRPr lang="en-US"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Διήθηση του Νερού στο Έδαφος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6619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865115"/>
            <a:ext cx="6490748" cy="380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4" name="Content Placeholder 3"/>
          <p:cNvSpPr>
            <a:spLocks noGrp="1"/>
          </p:cNvSpPr>
          <p:nvPr>
            <p:ph sz="quarter" idx="1"/>
          </p:nvPr>
        </p:nvSpPr>
        <p:spPr>
          <a:xfrm>
            <a:off x="914400" y="1447800"/>
            <a:ext cx="7772400" cy="1549152"/>
          </a:xfrm>
        </p:spPr>
        <p:txBody>
          <a:bodyPr>
            <a:normAutofit/>
          </a:bodyPr>
          <a:lstStyle/>
          <a:p>
            <a:pPr marL="0" indent="0">
              <a:buNone/>
            </a:pPr>
            <a:r>
              <a:rPr lang="el-GR" sz="2000" b="1" u="sng" dirty="0"/>
              <a:t>Ερώτηση</a:t>
            </a:r>
            <a:r>
              <a:rPr lang="el-GR" sz="2000" dirty="0"/>
              <a:t>:  </a:t>
            </a:r>
            <a:r>
              <a:rPr lang="el-GR" sz="2000" dirty="0" smtClean="0"/>
              <a:t>Πότε συμπήπτει η αρχική διηθητικότητα με τη στιγμιαία διηθητικότητα?</a:t>
            </a:r>
          </a:p>
          <a:p>
            <a:pPr marL="0" indent="0">
              <a:buNone/>
            </a:pPr>
            <a:r>
              <a:rPr lang="el-GR" sz="2000" b="1" u="sng" dirty="0" smtClean="0"/>
              <a:t>Ερώτηση</a:t>
            </a:r>
            <a:r>
              <a:rPr lang="el-GR" sz="2000" dirty="0" smtClean="0"/>
              <a:t>: Ποιά είναι ποιο μεγάλη, η αρχική ή η τελική διηθητικότητα και γιατί? </a:t>
            </a:r>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n-US" sz="2000"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Διήθηση του Νερού στο Έδαφος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0193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l-GR" b="1" u="sng" dirty="0" smtClean="0"/>
              <a:t>Ερώτηση</a:t>
            </a:r>
            <a:r>
              <a:rPr lang="el-GR" dirty="0" smtClean="0"/>
              <a:t>: Στους παρακάτω παράγοντες που επηρεάζουν τη διηθητικότητα, βάλτε θετικό ή αρνητικό πρόσιμο και εξηγείστε το.  </a:t>
            </a:r>
          </a:p>
          <a:p>
            <a:pPr marL="0" indent="0">
              <a:buNone/>
            </a:pPr>
            <a:r>
              <a:rPr lang="el-GR" dirty="0" smtClean="0"/>
              <a:t>Παράγοντες που επηρεάζουν τη διηθητικότητα:</a:t>
            </a:r>
          </a:p>
          <a:p>
            <a:r>
              <a:rPr lang="el-GR" dirty="0" smtClean="0"/>
              <a:t>Η στεγανοποίηση της επιφάνειας του εδάφους</a:t>
            </a:r>
          </a:p>
          <a:p>
            <a:r>
              <a:rPr lang="el-GR" dirty="0" smtClean="0"/>
              <a:t>Η δημιουργία υπεδάφιας αδιαπέραστης στρώσης </a:t>
            </a:r>
          </a:p>
          <a:p>
            <a:r>
              <a:rPr lang="el-GR" dirty="0" smtClean="0"/>
              <a:t>Η προσθήκη οργανικών ουσιών </a:t>
            </a:r>
          </a:p>
          <a:p>
            <a:r>
              <a:rPr lang="el-GR" dirty="0" smtClean="0"/>
              <a:t>Οι εδαφοκαλλιεργητικές εργασίες</a:t>
            </a:r>
          </a:p>
          <a:p>
            <a:r>
              <a:rPr lang="el-GR" dirty="0" smtClean="0"/>
              <a:t>Τα φερτά υλικά του αρδευτικού νερού</a:t>
            </a:r>
          </a:p>
          <a:p>
            <a:r>
              <a:rPr lang="el-GR" dirty="0" smtClean="0"/>
              <a:t>Η διάβρωση του εδάφους</a:t>
            </a:r>
          </a:p>
          <a:p>
            <a:r>
              <a:rPr lang="el-GR" dirty="0" smtClean="0"/>
              <a:t>Η περιεκτικότητα του αρδευτικού νερού σε άλατα</a:t>
            </a:r>
          </a:p>
          <a:p>
            <a:endParaRPr lang="el-GR" dirty="0" smtClean="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Διήθηση του Νερού στο Έδαφος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4053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4" name="Content Placeholder 3"/>
          <p:cNvSpPr>
            <a:spLocks noGrp="1"/>
          </p:cNvSpPr>
          <p:nvPr>
            <p:ph sz="quarter" idx="1"/>
          </p:nvPr>
        </p:nvSpPr>
        <p:spPr>
          <a:xfrm>
            <a:off x="904056" y="1447800"/>
            <a:ext cx="7772400" cy="4572000"/>
          </a:xfrm>
        </p:spPr>
        <p:txBody>
          <a:bodyPr>
            <a:normAutofit fontScale="92500" lnSpcReduction="10000"/>
          </a:bodyPr>
          <a:lstStyle/>
          <a:p>
            <a:pPr marL="0" indent="0">
              <a:buNone/>
            </a:pPr>
            <a:r>
              <a:rPr lang="el-GR" dirty="0" smtClean="0"/>
              <a:t>Ως προς τη βασική ή τελική διηθητικότητα διακρίνονται επτά (7) κατηγορίες διηθητικότητας:</a:t>
            </a:r>
          </a:p>
          <a:p>
            <a:r>
              <a:rPr lang="el-GR" dirty="0"/>
              <a:t>Πολύ βραδεία: 		&lt; 0,1 </a:t>
            </a:r>
            <a:r>
              <a:rPr lang="en-US" dirty="0"/>
              <a:t>cm / h</a:t>
            </a:r>
            <a:endParaRPr lang="el-GR" dirty="0"/>
          </a:p>
          <a:p>
            <a:r>
              <a:rPr lang="el-GR" dirty="0"/>
              <a:t>Β</a:t>
            </a:r>
            <a:r>
              <a:rPr lang="el-GR" dirty="0" smtClean="0"/>
              <a:t>ραδεία</a:t>
            </a:r>
            <a:r>
              <a:rPr lang="el-GR" dirty="0"/>
              <a:t>: </a:t>
            </a:r>
            <a:r>
              <a:rPr lang="en-US" dirty="0" smtClean="0"/>
              <a:t>	</a:t>
            </a:r>
            <a:r>
              <a:rPr lang="el-GR" dirty="0"/>
              <a:t>		</a:t>
            </a:r>
            <a:r>
              <a:rPr lang="el-GR" dirty="0" smtClean="0"/>
              <a:t>0,1 </a:t>
            </a:r>
            <a:r>
              <a:rPr lang="en-US" dirty="0" smtClean="0"/>
              <a:t>-</a:t>
            </a:r>
            <a:r>
              <a:rPr lang="el-GR" dirty="0" smtClean="0"/>
              <a:t> 0,5</a:t>
            </a:r>
            <a:r>
              <a:rPr lang="en-US" dirty="0" smtClean="0"/>
              <a:t> cm </a:t>
            </a:r>
            <a:r>
              <a:rPr lang="en-US" dirty="0"/>
              <a:t>/ h</a:t>
            </a:r>
            <a:endParaRPr lang="el-GR" dirty="0"/>
          </a:p>
          <a:p>
            <a:r>
              <a:rPr lang="el-GR" dirty="0" smtClean="0"/>
              <a:t>Μετρίως </a:t>
            </a:r>
            <a:r>
              <a:rPr lang="el-GR" dirty="0"/>
              <a:t>βραδεία: 	</a:t>
            </a:r>
            <a:r>
              <a:rPr lang="el-GR" dirty="0" smtClean="0"/>
              <a:t>0,5 – 2,0 </a:t>
            </a:r>
            <a:r>
              <a:rPr lang="en-US" dirty="0"/>
              <a:t>cm / h</a:t>
            </a:r>
            <a:endParaRPr lang="el-GR" dirty="0"/>
          </a:p>
          <a:p>
            <a:r>
              <a:rPr lang="el-GR" dirty="0" smtClean="0"/>
              <a:t>Μέτρια : </a:t>
            </a:r>
            <a:r>
              <a:rPr lang="el-GR" dirty="0"/>
              <a:t>	</a:t>
            </a:r>
            <a:r>
              <a:rPr lang="el-GR" dirty="0" smtClean="0"/>
              <a:t>	</a:t>
            </a:r>
            <a:r>
              <a:rPr lang="el-GR" dirty="0"/>
              <a:t>	</a:t>
            </a:r>
            <a:r>
              <a:rPr lang="el-GR" dirty="0" smtClean="0"/>
              <a:t>2,0 – 6,5 </a:t>
            </a:r>
            <a:r>
              <a:rPr lang="en-US" dirty="0" smtClean="0"/>
              <a:t>cm </a:t>
            </a:r>
            <a:r>
              <a:rPr lang="en-US" dirty="0"/>
              <a:t>/ h</a:t>
            </a:r>
            <a:endParaRPr lang="el-GR" dirty="0"/>
          </a:p>
          <a:p>
            <a:r>
              <a:rPr lang="el-GR" dirty="0" smtClean="0"/>
              <a:t>Μετρίως Ταχεία: </a:t>
            </a:r>
            <a:r>
              <a:rPr lang="el-GR" dirty="0"/>
              <a:t>		</a:t>
            </a:r>
            <a:r>
              <a:rPr lang="el-GR" dirty="0" smtClean="0"/>
              <a:t>6,5 – 12,5 </a:t>
            </a:r>
            <a:r>
              <a:rPr lang="en-US" dirty="0" smtClean="0"/>
              <a:t>cm </a:t>
            </a:r>
            <a:r>
              <a:rPr lang="en-US" dirty="0"/>
              <a:t>/ h</a:t>
            </a:r>
            <a:endParaRPr lang="el-GR" dirty="0"/>
          </a:p>
          <a:p>
            <a:r>
              <a:rPr lang="el-GR" dirty="0" smtClean="0"/>
              <a:t>Ταχεία</a:t>
            </a:r>
            <a:r>
              <a:rPr lang="el-GR" dirty="0"/>
              <a:t>: </a:t>
            </a:r>
            <a:r>
              <a:rPr lang="el-GR" dirty="0" smtClean="0"/>
              <a:t>	</a:t>
            </a:r>
            <a:r>
              <a:rPr lang="el-GR" dirty="0"/>
              <a:t>		</a:t>
            </a:r>
            <a:r>
              <a:rPr lang="el-GR" dirty="0" smtClean="0"/>
              <a:t>12,5 – 25,0 </a:t>
            </a:r>
            <a:r>
              <a:rPr lang="en-US" dirty="0" smtClean="0"/>
              <a:t>cm </a:t>
            </a:r>
            <a:r>
              <a:rPr lang="en-US" dirty="0"/>
              <a:t>/ h</a:t>
            </a:r>
            <a:endParaRPr lang="el-GR" dirty="0"/>
          </a:p>
          <a:p>
            <a:r>
              <a:rPr lang="el-GR" dirty="0"/>
              <a:t>Πολύ </a:t>
            </a:r>
            <a:r>
              <a:rPr lang="el-GR" dirty="0" smtClean="0"/>
              <a:t>Ταχεία: </a:t>
            </a:r>
            <a:r>
              <a:rPr lang="el-GR" dirty="0"/>
              <a:t>		</a:t>
            </a:r>
            <a:r>
              <a:rPr lang="el-GR" dirty="0" smtClean="0"/>
              <a:t>&gt; 25 </a:t>
            </a:r>
            <a:r>
              <a:rPr lang="en-US" dirty="0" smtClean="0"/>
              <a:t>cm </a:t>
            </a:r>
            <a:r>
              <a:rPr lang="en-US" dirty="0"/>
              <a:t>/ </a:t>
            </a:r>
            <a:r>
              <a:rPr lang="en-US" dirty="0" smtClean="0"/>
              <a:t>h</a:t>
            </a:r>
            <a:endParaRPr lang="el-GR" dirty="0"/>
          </a:p>
          <a:p>
            <a:pPr marL="0" indent="0">
              <a:buNone/>
            </a:pPr>
            <a:r>
              <a:rPr lang="el-GR" b="1" u="sng" dirty="0" smtClean="0"/>
              <a:t>Ερώτηση</a:t>
            </a:r>
            <a:r>
              <a:rPr lang="el-GR" dirty="0" smtClean="0"/>
              <a:t>: Ποιά είναι η αναμενόμενη τιμή τελικής διηθητικότητας σε ένα αμμώδες έδαφος και γιατί?</a:t>
            </a:r>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Διήθηση του Νερού στο Έδαφος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3659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4" name="Content Placeholder 3"/>
          <p:cNvSpPr>
            <a:spLocks noGrp="1"/>
          </p:cNvSpPr>
          <p:nvPr>
            <p:ph sz="quarter" idx="1"/>
          </p:nvPr>
        </p:nvSpPr>
        <p:spPr/>
        <p:txBody>
          <a:bodyPr>
            <a:normAutofit fontScale="92500" lnSpcReduction="10000"/>
          </a:bodyPr>
          <a:lstStyle/>
          <a:p>
            <a:r>
              <a:rPr lang="el-GR" u="sng" dirty="0" smtClean="0"/>
              <a:t>Διαβρεχόμενη Επιφάνεια Εδάφους</a:t>
            </a:r>
            <a:r>
              <a:rPr lang="el-GR" dirty="0" smtClean="0"/>
              <a:t>: αφορά κυρίως σημειακή άρδευση και προσδιορίζει το ποσοστό της συνολικής επιφάνειας της καλλιέργειας το οποίο δέχεται την ποσότητα νερού για άρδευση</a:t>
            </a:r>
          </a:p>
          <a:p>
            <a:r>
              <a:rPr lang="el-GR" u="sng" dirty="0" smtClean="0"/>
              <a:t>Διαβρεχόμενος Όγκος Εδάφους</a:t>
            </a:r>
            <a:r>
              <a:rPr lang="el-GR" dirty="0" smtClean="0"/>
              <a:t>: ο όγκος του εδάφους της καλλιέργειας που καλύπτεται από το νερό άρδευσης</a:t>
            </a:r>
          </a:p>
          <a:p>
            <a:pPr marL="0" indent="0">
              <a:buNone/>
            </a:pPr>
            <a:endParaRPr lang="el-GR" dirty="0"/>
          </a:p>
          <a:p>
            <a:pPr marL="0" indent="0">
              <a:buNone/>
            </a:pPr>
            <a:r>
              <a:rPr lang="el-GR" b="1" u="sng" dirty="0" smtClean="0"/>
              <a:t>Ερώτηση</a:t>
            </a:r>
            <a:r>
              <a:rPr lang="el-GR" dirty="0" smtClean="0"/>
              <a:t>: Τι μας ενδιαφέρει να πετύχουμε σε ότι αφορά την διαβρεχόμενη επιφάνεια?</a:t>
            </a:r>
          </a:p>
          <a:p>
            <a:pPr marL="0" indent="0">
              <a:buNone/>
            </a:pPr>
            <a:r>
              <a:rPr lang="el-GR" b="1" u="sng" dirty="0"/>
              <a:t>Ερώτηση</a:t>
            </a:r>
            <a:r>
              <a:rPr lang="el-GR" dirty="0"/>
              <a:t>: Τι μας ενδιαφέρει να πετύχουμε σε ότι αφορά </a:t>
            </a:r>
            <a:r>
              <a:rPr lang="el-GR" dirty="0" smtClean="0"/>
              <a:t>το διαβρεχόμενο όγκο?</a:t>
            </a:r>
            <a:endParaRPr lang="en-US" dirty="0"/>
          </a:p>
          <a:p>
            <a:pPr marL="0" indent="0">
              <a:buNone/>
            </a:pPr>
            <a:endParaRPr lang="en-US" dirty="0"/>
          </a:p>
        </p:txBody>
      </p:sp>
      <p:sp>
        <p:nvSpPr>
          <p:cNvPr id="7"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Ποσοστό</a:t>
            </a:r>
            <a:r>
              <a:rPr kumimoji="0" lang="el-GR" sz="3600" b="0" i="0" u="none" strike="noStrike" kern="1200" cap="none" spc="0" normalizeH="0" noProof="0" dirty="0" smtClean="0">
                <a:ln>
                  <a:noFill/>
                </a:ln>
                <a:solidFill>
                  <a:schemeClr val="tx2"/>
                </a:solidFill>
                <a:effectLst/>
                <a:uLnTx/>
                <a:uFillTx/>
                <a:latin typeface="+mj-lt"/>
                <a:ea typeface="+mj-ea"/>
                <a:cs typeface="+mj-cs"/>
              </a:rPr>
              <a:t> Διαβρεχόμενου </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Εδάφους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7987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7"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Ποσοστό</a:t>
            </a:r>
            <a:r>
              <a:rPr kumimoji="0" lang="el-GR" sz="3600" b="0" i="0" u="none" strike="noStrike" kern="1200" cap="none" spc="0" normalizeH="0" noProof="0" dirty="0" smtClean="0">
                <a:ln>
                  <a:noFill/>
                </a:ln>
                <a:solidFill>
                  <a:schemeClr val="tx2"/>
                </a:solidFill>
                <a:effectLst/>
                <a:uLnTx/>
                <a:uFillTx/>
                <a:latin typeface="+mj-lt"/>
                <a:ea typeface="+mj-ea"/>
                <a:cs typeface="+mj-cs"/>
              </a:rPr>
              <a:t> Διαβρεχόμενου </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Εδάφους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586174936"/>
              </p:ext>
            </p:extLst>
          </p:nvPr>
        </p:nvGraphicFramePr>
        <p:xfrm>
          <a:off x="1524000" y="1397000"/>
          <a:ext cx="6096000" cy="32359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4">
                  <a:txBody>
                    <a:bodyPr/>
                    <a:lstStyle/>
                    <a:p>
                      <a:pPr algn="ctr"/>
                      <a:r>
                        <a:rPr lang="el-GR" dirty="0" smtClean="0"/>
                        <a:t>Διάμετρο Διαβροχής</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l-GR" dirty="0" smtClean="0"/>
                        <a:t>Παροχή σε </a:t>
                      </a:r>
                      <a:r>
                        <a:rPr lang="en-US" dirty="0" smtClean="0"/>
                        <a:t>l/h</a:t>
                      </a:r>
                      <a:endParaRPr lang="en-US" dirty="0"/>
                    </a:p>
                  </a:txBody>
                  <a:tcPr/>
                </a:tc>
                <a:tc>
                  <a:txBody>
                    <a:bodyPr/>
                    <a:lstStyle/>
                    <a:p>
                      <a:pPr algn="ctr"/>
                      <a:r>
                        <a:rPr lang="el-GR" dirty="0" smtClean="0"/>
                        <a:t>Ελαφρό</a:t>
                      </a:r>
                      <a:r>
                        <a:rPr lang="el-GR" baseline="0" dirty="0" smtClean="0"/>
                        <a:t> Έδαφος</a:t>
                      </a:r>
                      <a:endParaRPr lang="en-US" dirty="0"/>
                    </a:p>
                  </a:txBody>
                  <a:tcPr/>
                </a:tc>
                <a:tc>
                  <a:txBody>
                    <a:bodyPr/>
                    <a:lstStyle/>
                    <a:p>
                      <a:pPr algn="ctr"/>
                      <a:r>
                        <a:rPr lang="el-GR" dirty="0" smtClean="0"/>
                        <a:t>Μέσο Έδαφος</a:t>
                      </a:r>
                      <a:endParaRPr lang="en-US" dirty="0"/>
                    </a:p>
                  </a:txBody>
                  <a:tcPr/>
                </a:tc>
                <a:tc>
                  <a:txBody>
                    <a:bodyPr/>
                    <a:lstStyle/>
                    <a:p>
                      <a:pPr algn="ctr"/>
                      <a:r>
                        <a:rPr lang="el-GR" dirty="0" smtClean="0"/>
                        <a:t>Βαρύ Έδαφος</a:t>
                      </a:r>
                      <a:endParaRPr lang="en-US" dirty="0"/>
                    </a:p>
                  </a:txBody>
                  <a:tcPr/>
                </a:tc>
              </a:tr>
              <a:tr h="370840">
                <a:tc>
                  <a:txBody>
                    <a:bodyPr/>
                    <a:lstStyle/>
                    <a:p>
                      <a:r>
                        <a:rPr lang="el-GR" dirty="0" smtClean="0"/>
                        <a:t>1,5</a:t>
                      </a:r>
                      <a:endParaRPr lang="en-US" dirty="0"/>
                    </a:p>
                  </a:txBody>
                  <a:tcPr/>
                </a:tc>
                <a:tc>
                  <a:txBody>
                    <a:bodyPr/>
                    <a:lstStyle/>
                    <a:p>
                      <a:pPr algn="ctr"/>
                      <a:r>
                        <a:rPr lang="el-GR" dirty="0" smtClean="0"/>
                        <a:t>0,25</a:t>
                      </a:r>
                      <a:endParaRPr lang="en-US" dirty="0"/>
                    </a:p>
                  </a:txBody>
                  <a:tcPr/>
                </a:tc>
                <a:tc>
                  <a:txBody>
                    <a:bodyPr/>
                    <a:lstStyle/>
                    <a:p>
                      <a:pPr algn="ctr"/>
                      <a:r>
                        <a:rPr lang="el-GR" dirty="0" smtClean="0"/>
                        <a:t>0,60</a:t>
                      </a:r>
                      <a:endParaRPr lang="en-US" dirty="0"/>
                    </a:p>
                  </a:txBody>
                  <a:tcPr/>
                </a:tc>
                <a:tc>
                  <a:txBody>
                    <a:bodyPr/>
                    <a:lstStyle/>
                    <a:p>
                      <a:pPr algn="ctr"/>
                      <a:r>
                        <a:rPr lang="el-GR" dirty="0" smtClean="0"/>
                        <a:t>1,10</a:t>
                      </a:r>
                      <a:endParaRPr lang="en-US" dirty="0"/>
                    </a:p>
                  </a:txBody>
                  <a:tcPr/>
                </a:tc>
              </a:tr>
              <a:tr h="370840">
                <a:tc>
                  <a:txBody>
                    <a:bodyPr/>
                    <a:lstStyle/>
                    <a:p>
                      <a:r>
                        <a:rPr lang="el-GR" dirty="0" smtClean="0"/>
                        <a:t>2,0</a:t>
                      </a:r>
                      <a:endParaRPr lang="en-US" dirty="0"/>
                    </a:p>
                  </a:txBody>
                  <a:tcPr/>
                </a:tc>
                <a:tc>
                  <a:txBody>
                    <a:bodyPr/>
                    <a:lstStyle/>
                    <a:p>
                      <a:pPr algn="ctr"/>
                      <a:r>
                        <a:rPr lang="el-GR" dirty="0" smtClean="0"/>
                        <a:t>0,40</a:t>
                      </a:r>
                      <a:endParaRPr lang="en-US" dirty="0"/>
                    </a:p>
                  </a:txBody>
                  <a:tcPr/>
                </a:tc>
                <a:tc>
                  <a:txBody>
                    <a:bodyPr/>
                    <a:lstStyle/>
                    <a:p>
                      <a:pPr algn="ctr"/>
                      <a:r>
                        <a:rPr lang="el-GR" dirty="0" smtClean="0"/>
                        <a:t>0,40</a:t>
                      </a:r>
                      <a:endParaRPr lang="en-US" dirty="0"/>
                    </a:p>
                  </a:txBody>
                  <a:tcPr/>
                </a:tc>
                <a:tc>
                  <a:txBody>
                    <a:bodyPr/>
                    <a:lstStyle/>
                    <a:p>
                      <a:pPr algn="ctr"/>
                      <a:r>
                        <a:rPr lang="el-GR" dirty="0" smtClean="0"/>
                        <a:t>1,20</a:t>
                      </a:r>
                      <a:endParaRPr lang="en-US" dirty="0"/>
                    </a:p>
                  </a:txBody>
                  <a:tcPr/>
                </a:tc>
              </a:tr>
              <a:tr h="370840">
                <a:tc>
                  <a:txBody>
                    <a:bodyPr/>
                    <a:lstStyle/>
                    <a:p>
                      <a:r>
                        <a:rPr lang="el-GR" dirty="0" smtClean="0"/>
                        <a:t>4,0</a:t>
                      </a:r>
                      <a:endParaRPr lang="en-US" dirty="0"/>
                    </a:p>
                  </a:txBody>
                  <a:tcPr/>
                </a:tc>
                <a:tc>
                  <a:txBody>
                    <a:bodyPr/>
                    <a:lstStyle/>
                    <a:p>
                      <a:pPr algn="ctr"/>
                      <a:r>
                        <a:rPr lang="el-GR" dirty="0" smtClean="0"/>
                        <a:t>0,75</a:t>
                      </a:r>
                      <a:endParaRPr lang="en-US" dirty="0"/>
                    </a:p>
                  </a:txBody>
                  <a:tcPr/>
                </a:tc>
                <a:tc>
                  <a:txBody>
                    <a:bodyPr/>
                    <a:lstStyle/>
                    <a:p>
                      <a:pPr algn="ctr"/>
                      <a:r>
                        <a:rPr lang="el-GR" dirty="0" smtClean="0"/>
                        <a:t>1,25</a:t>
                      </a:r>
                      <a:endParaRPr lang="en-US" dirty="0"/>
                    </a:p>
                  </a:txBody>
                  <a:tcPr/>
                </a:tc>
                <a:tc>
                  <a:txBody>
                    <a:bodyPr/>
                    <a:lstStyle/>
                    <a:p>
                      <a:pPr algn="ctr"/>
                      <a:r>
                        <a:rPr lang="el-GR" dirty="0" smtClean="0"/>
                        <a:t>1,60</a:t>
                      </a:r>
                      <a:endParaRPr lang="en-US" dirty="0"/>
                    </a:p>
                  </a:txBody>
                  <a:tcPr/>
                </a:tc>
              </a:tr>
              <a:tr h="370840">
                <a:tc>
                  <a:txBody>
                    <a:bodyPr/>
                    <a:lstStyle/>
                    <a:p>
                      <a:r>
                        <a:rPr lang="el-GR" dirty="0" smtClean="0"/>
                        <a:t>8,0</a:t>
                      </a:r>
                      <a:endParaRPr lang="en-US" dirty="0"/>
                    </a:p>
                  </a:txBody>
                  <a:tcPr/>
                </a:tc>
                <a:tc>
                  <a:txBody>
                    <a:bodyPr/>
                    <a:lstStyle/>
                    <a:p>
                      <a:pPr algn="ctr"/>
                      <a:r>
                        <a:rPr lang="el-GR" dirty="0" smtClean="0"/>
                        <a:t>1,25</a:t>
                      </a:r>
                      <a:endParaRPr lang="en-US" dirty="0"/>
                    </a:p>
                  </a:txBody>
                  <a:tcPr/>
                </a:tc>
                <a:tc>
                  <a:txBody>
                    <a:bodyPr/>
                    <a:lstStyle/>
                    <a:p>
                      <a:pPr algn="ctr"/>
                      <a:r>
                        <a:rPr lang="el-GR" dirty="0" smtClean="0"/>
                        <a:t>1,60</a:t>
                      </a:r>
                      <a:endParaRPr lang="en-US" dirty="0"/>
                    </a:p>
                  </a:txBody>
                  <a:tcPr/>
                </a:tc>
                <a:tc>
                  <a:txBody>
                    <a:bodyPr/>
                    <a:lstStyle/>
                    <a:p>
                      <a:pPr algn="ctr"/>
                      <a:r>
                        <a:rPr lang="el-GR" dirty="0" smtClean="0"/>
                        <a:t>2,10</a:t>
                      </a:r>
                      <a:endParaRPr lang="en-US" dirty="0"/>
                    </a:p>
                  </a:txBody>
                  <a:tcPr/>
                </a:tc>
              </a:tr>
              <a:tr h="370840">
                <a:tc>
                  <a:txBody>
                    <a:bodyPr/>
                    <a:lstStyle/>
                    <a:p>
                      <a:r>
                        <a:rPr lang="el-GR" dirty="0" smtClean="0"/>
                        <a:t>12,0</a:t>
                      </a:r>
                      <a:endParaRPr lang="en-US" dirty="0"/>
                    </a:p>
                  </a:txBody>
                  <a:tcPr/>
                </a:tc>
                <a:tc>
                  <a:txBody>
                    <a:bodyPr/>
                    <a:lstStyle/>
                    <a:p>
                      <a:pPr algn="ctr"/>
                      <a:r>
                        <a:rPr lang="el-GR" dirty="0" smtClean="0"/>
                        <a:t>1,60</a:t>
                      </a:r>
                      <a:endParaRPr lang="en-US" dirty="0"/>
                    </a:p>
                  </a:txBody>
                  <a:tcPr/>
                </a:tc>
                <a:tc>
                  <a:txBody>
                    <a:bodyPr/>
                    <a:lstStyle/>
                    <a:p>
                      <a:pPr algn="ctr"/>
                      <a:r>
                        <a:rPr lang="el-GR" dirty="0" smtClean="0"/>
                        <a:t>2,00</a:t>
                      </a:r>
                      <a:endParaRPr lang="en-US" dirty="0"/>
                    </a:p>
                  </a:txBody>
                  <a:tcPr/>
                </a:tc>
                <a:tc>
                  <a:txBody>
                    <a:bodyPr/>
                    <a:lstStyle/>
                    <a:p>
                      <a:pPr algn="ctr"/>
                      <a:r>
                        <a:rPr lang="el-GR" dirty="0" smtClean="0"/>
                        <a:t>2,50</a:t>
                      </a:r>
                      <a:endParaRPr lang="en-US" dirty="0"/>
                    </a:p>
                  </a:txBody>
                  <a:tcPr/>
                </a:tc>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6" name="Rectangle 5"/>
          <p:cNvSpPr/>
          <p:nvPr/>
        </p:nvSpPr>
        <p:spPr>
          <a:xfrm>
            <a:off x="1043608" y="5085184"/>
            <a:ext cx="705678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u="sng" dirty="0" smtClean="0">
                <a:solidFill>
                  <a:schemeClr val="tx1"/>
                </a:solidFill>
              </a:rPr>
              <a:t>Ερώτηση: </a:t>
            </a:r>
            <a:r>
              <a:rPr lang="el-GR" dirty="0" smtClean="0">
                <a:solidFill>
                  <a:schemeClr val="tx1"/>
                </a:solidFill>
              </a:rPr>
              <a:t>Με βάση τις παραπάνω τιμές μπορείτε να βγάλετε συμπεράσματα για την κατηγορία βασικής ή τελικής διήθητικότητας για κάθε κατηγορία εδάφους?</a:t>
            </a:r>
            <a:r>
              <a:rPr lang="el-GR" dirty="0" smtClean="0"/>
              <a:t>:</a:t>
            </a:r>
            <a:endParaRPr lang="en-US" dirty="0"/>
          </a:p>
        </p:txBody>
      </p:sp>
    </p:spTree>
    <p:extLst>
      <p:ext uri="{BB962C8B-B14F-4D97-AF65-F5344CB8AC3E}">
        <p14:creationId xmlns:p14="http://schemas.microsoft.com/office/powerpoint/2010/main" val="883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4" name="Content Placeholder 3"/>
          <p:cNvSpPr>
            <a:spLocks noGrp="1"/>
          </p:cNvSpPr>
          <p:nvPr>
            <p:ph sz="quarter" idx="1"/>
          </p:nvPr>
        </p:nvSpPr>
        <p:spPr/>
        <p:txBody>
          <a:bodyPr>
            <a:normAutofit fontScale="85000" lnSpcReduction="20000"/>
          </a:bodyPr>
          <a:lstStyle/>
          <a:p>
            <a:pPr>
              <a:buNone/>
            </a:pPr>
            <a:r>
              <a:rPr lang="el-GR" b="1" u="sng" dirty="0" smtClean="0"/>
              <a:t>Ερώτηση</a:t>
            </a:r>
            <a:r>
              <a:rPr lang="el-GR" dirty="0" smtClean="0"/>
              <a:t>: τι γνωρίζεται για το ρόλο του νερού στην ανάπτυξη των φυτών?</a:t>
            </a:r>
          </a:p>
          <a:p>
            <a:r>
              <a:rPr lang="el-GR" dirty="0" smtClean="0"/>
              <a:t>Το νερό αντιπροσωπεύει το 60 έως και το 95 % του βάρους των φυτών.</a:t>
            </a:r>
          </a:p>
          <a:p>
            <a:r>
              <a:rPr lang="el-GR" dirty="0" smtClean="0"/>
              <a:t>Απαιτούνται ιδιαίτερα σημαντικές ποσότητες νερού για την παραγωγή 1,0 </a:t>
            </a:r>
            <a:r>
              <a:rPr lang="en-US" dirty="0" smtClean="0"/>
              <a:t>kg </a:t>
            </a:r>
            <a:r>
              <a:rPr lang="el-GR" dirty="0" smtClean="0"/>
              <a:t>φυτικής ξηρής ουσίας  </a:t>
            </a:r>
          </a:p>
          <a:p>
            <a:r>
              <a:rPr lang="el-GR" dirty="0" smtClean="0"/>
              <a:t>Το νερό αποτελεί το μέσο μεταφοράς όλων των θρεπτικών στοιχειών από τη ρίζα στα φύλλα </a:t>
            </a:r>
          </a:p>
          <a:p>
            <a:r>
              <a:rPr lang="el-GR" dirty="0" smtClean="0"/>
              <a:t>Αποτελεί ρυθμιστικό παράγοντα θερμοκρασίας για τα φυτά – φαινόμενο διαπνοής </a:t>
            </a:r>
          </a:p>
          <a:p>
            <a:r>
              <a:rPr lang="el-GR" dirty="0" smtClean="0"/>
              <a:t>Συμμετέχει στη φωτοσύνθεση</a:t>
            </a:r>
          </a:p>
          <a:p>
            <a:r>
              <a:rPr lang="el-GR" dirty="0" smtClean="0"/>
              <a:t>Αναβαθμίζει προβληματικά ως προς την </a:t>
            </a:r>
            <a:r>
              <a:rPr lang="el-GR" dirty="0" err="1" smtClean="0"/>
              <a:t>αλατότητα</a:t>
            </a:r>
            <a:r>
              <a:rPr lang="el-GR" dirty="0" smtClean="0"/>
              <a:t> εδάφη </a:t>
            </a:r>
          </a:p>
          <a:p>
            <a:pPr>
              <a:buNone/>
            </a:pPr>
            <a:r>
              <a:rPr lang="el-GR" b="1" u="sng" dirty="0" smtClean="0"/>
              <a:t>Ερώτηση:</a:t>
            </a:r>
            <a:r>
              <a:rPr lang="el-GR" dirty="0" smtClean="0"/>
              <a:t> ποια είναι η χημική αντίδραση της φωτοσύνθεσης?</a:t>
            </a:r>
          </a:p>
          <a:p>
            <a:pPr>
              <a:buNone/>
            </a:pPr>
            <a:r>
              <a:rPr lang="el-GR" dirty="0" smtClean="0"/>
              <a:t>6 </a:t>
            </a:r>
            <a:r>
              <a:rPr lang="en-US" dirty="0" smtClean="0"/>
              <a:t>CO</a:t>
            </a:r>
            <a:r>
              <a:rPr lang="en-US" baseline="-25000" dirty="0" smtClean="0"/>
              <a:t>2</a:t>
            </a:r>
            <a:r>
              <a:rPr lang="en-US" dirty="0" smtClean="0"/>
              <a:t> + 12 H</a:t>
            </a:r>
            <a:r>
              <a:rPr lang="en-US" baseline="-25000" dirty="0" smtClean="0"/>
              <a:t>2</a:t>
            </a:r>
            <a:r>
              <a:rPr lang="en-US" dirty="0" smtClean="0"/>
              <a:t>O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+ 6O</a:t>
            </a:r>
            <a:r>
              <a:rPr lang="en-US" baseline="-25000" dirty="0" smtClean="0"/>
              <a:t>2</a:t>
            </a:r>
            <a:r>
              <a:rPr lang="en-US" dirty="0" smtClean="0"/>
              <a:t> + 6H</a:t>
            </a:r>
            <a:r>
              <a:rPr lang="en-US" baseline="-25000" dirty="0" smtClean="0"/>
              <a:t>2</a:t>
            </a:r>
            <a:r>
              <a:rPr lang="en-US" dirty="0" smtClean="0"/>
              <a:t>O</a:t>
            </a:r>
            <a:endParaRPr lang="el-GR" dirty="0" smtClean="0"/>
          </a:p>
          <a:p>
            <a:endParaRPr lang="el-GR" dirty="0" smtClean="0"/>
          </a:p>
          <a:p>
            <a:endParaRPr lang="el-GR" dirty="0" smtClean="0"/>
          </a:p>
          <a:p>
            <a:endParaRPr lang="el-GR" dirty="0" smtClean="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 Ρόλος τ</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ου Νερού στην Ανάπτυξη των Φυτών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7" name="6 - Ευθύγραμμο βέλος σύνδεσης"/>
          <p:cNvCxnSpPr/>
          <p:nvPr/>
        </p:nvCxnSpPr>
        <p:spPr>
          <a:xfrm>
            <a:off x="3059832" y="5733256"/>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3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586174936"/>
              </p:ext>
            </p:extLst>
          </p:nvPr>
        </p:nvGraphicFramePr>
        <p:xfrm>
          <a:off x="1524000" y="1561192"/>
          <a:ext cx="6096000" cy="32359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4">
                  <a:txBody>
                    <a:bodyPr/>
                    <a:lstStyle/>
                    <a:p>
                      <a:pPr algn="ctr"/>
                      <a:r>
                        <a:rPr lang="el-GR" dirty="0" smtClean="0"/>
                        <a:t>Ανάγκες</a:t>
                      </a:r>
                      <a:r>
                        <a:rPr lang="el-GR" baseline="0" dirty="0" smtClean="0"/>
                        <a:t> των Καλλιεργειών σε Νερό  για Παραγωγή 1 </a:t>
                      </a:r>
                      <a:r>
                        <a:rPr lang="en-US" baseline="0" dirty="0" smtClean="0"/>
                        <a:t>kg </a:t>
                      </a:r>
                      <a:r>
                        <a:rPr lang="el-GR" baseline="0" dirty="0" smtClean="0"/>
                        <a:t>ξηρής ουσίας</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l-GR" dirty="0" smtClean="0"/>
                        <a:t>Καλλιέργεια</a:t>
                      </a:r>
                      <a:endParaRPr lang="en-US" dirty="0"/>
                    </a:p>
                  </a:txBody>
                  <a:tcPr/>
                </a:tc>
                <a:tc>
                  <a:txBody>
                    <a:bodyPr/>
                    <a:lstStyle/>
                    <a:p>
                      <a:pPr algn="ctr"/>
                      <a:r>
                        <a:rPr lang="el-GR" dirty="0" smtClean="0"/>
                        <a:t>Λίτρα Νερού</a:t>
                      </a:r>
                      <a:endParaRPr lang="en-US" dirty="0"/>
                    </a:p>
                  </a:txBody>
                  <a:tcPr/>
                </a:tc>
                <a:tc>
                  <a:txBody>
                    <a:bodyPr/>
                    <a:lstStyle/>
                    <a:p>
                      <a:r>
                        <a:rPr lang="el-GR" dirty="0" smtClean="0"/>
                        <a:t>Καλλιέργεια</a:t>
                      </a:r>
                      <a:endParaRPr lang="en-US" dirty="0"/>
                    </a:p>
                  </a:txBody>
                  <a:tcPr/>
                </a:tc>
                <a:tc>
                  <a:txBody>
                    <a:bodyPr/>
                    <a:lstStyle/>
                    <a:p>
                      <a:pPr algn="ctr"/>
                      <a:r>
                        <a:rPr lang="el-GR" dirty="0" smtClean="0"/>
                        <a:t>Λίτρα Νερού</a:t>
                      </a:r>
                      <a:endParaRPr lang="en-US" dirty="0"/>
                    </a:p>
                  </a:txBody>
                  <a:tcPr/>
                </a:tc>
              </a:tr>
              <a:tr h="370840">
                <a:tc>
                  <a:txBody>
                    <a:bodyPr/>
                    <a:lstStyle/>
                    <a:p>
                      <a:r>
                        <a:rPr lang="el-GR" dirty="0" smtClean="0"/>
                        <a:t>Βαμβάκι</a:t>
                      </a:r>
                      <a:endParaRPr lang="en-US" dirty="0"/>
                    </a:p>
                  </a:txBody>
                  <a:tcPr/>
                </a:tc>
                <a:tc>
                  <a:txBody>
                    <a:bodyPr/>
                    <a:lstStyle/>
                    <a:p>
                      <a:pPr algn="ctr"/>
                      <a:r>
                        <a:rPr lang="el-GR" dirty="0" smtClean="0"/>
                        <a:t>350 – 500</a:t>
                      </a:r>
                      <a:endParaRPr lang="en-US" dirty="0"/>
                    </a:p>
                  </a:txBody>
                  <a:tcPr/>
                </a:tc>
                <a:tc>
                  <a:txBody>
                    <a:bodyPr/>
                    <a:lstStyle/>
                    <a:p>
                      <a:pPr algn="ctr"/>
                      <a:r>
                        <a:rPr lang="el-GR" dirty="0" smtClean="0"/>
                        <a:t>Τριφύλλι </a:t>
                      </a:r>
                      <a:endParaRPr lang="en-US" dirty="0"/>
                    </a:p>
                  </a:txBody>
                  <a:tcPr/>
                </a:tc>
                <a:tc>
                  <a:txBody>
                    <a:bodyPr/>
                    <a:lstStyle/>
                    <a:p>
                      <a:pPr algn="ctr"/>
                      <a:r>
                        <a:rPr lang="el-GR" dirty="0" smtClean="0"/>
                        <a:t>500 – 600</a:t>
                      </a:r>
                      <a:endParaRPr lang="en-US" dirty="0"/>
                    </a:p>
                  </a:txBody>
                  <a:tcPr/>
                </a:tc>
              </a:tr>
              <a:tr h="370840">
                <a:tc>
                  <a:txBody>
                    <a:bodyPr/>
                    <a:lstStyle/>
                    <a:p>
                      <a:r>
                        <a:rPr lang="el-GR" dirty="0" smtClean="0"/>
                        <a:t>Φράουλα </a:t>
                      </a:r>
                      <a:endParaRPr lang="en-US" dirty="0"/>
                    </a:p>
                  </a:txBody>
                  <a:tcPr/>
                </a:tc>
                <a:tc>
                  <a:txBody>
                    <a:bodyPr/>
                    <a:lstStyle/>
                    <a:p>
                      <a:pPr algn="ctr"/>
                      <a:r>
                        <a:rPr lang="el-GR" dirty="0" smtClean="0"/>
                        <a:t>450 – 550</a:t>
                      </a:r>
                      <a:endParaRPr lang="en-US" dirty="0"/>
                    </a:p>
                  </a:txBody>
                  <a:tcPr/>
                </a:tc>
                <a:tc>
                  <a:txBody>
                    <a:bodyPr/>
                    <a:lstStyle/>
                    <a:p>
                      <a:pPr algn="ctr"/>
                      <a:r>
                        <a:rPr lang="el-GR" dirty="0" smtClean="0"/>
                        <a:t>Μηδική </a:t>
                      </a:r>
                      <a:endParaRPr lang="en-US" dirty="0"/>
                    </a:p>
                  </a:txBody>
                  <a:tcPr/>
                </a:tc>
                <a:tc>
                  <a:txBody>
                    <a:bodyPr/>
                    <a:lstStyle/>
                    <a:p>
                      <a:pPr algn="ctr"/>
                      <a:r>
                        <a:rPr lang="el-GR" dirty="0" smtClean="0"/>
                        <a:t>550 – 900</a:t>
                      </a:r>
                      <a:endParaRPr lang="en-US" dirty="0"/>
                    </a:p>
                  </a:txBody>
                  <a:tcPr/>
                </a:tc>
              </a:tr>
              <a:tr h="370840">
                <a:tc>
                  <a:txBody>
                    <a:bodyPr/>
                    <a:lstStyle/>
                    <a:p>
                      <a:r>
                        <a:rPr lang="el-GR" dirty="0" smtClean="0"/>
                        <a:t>Μπιζέλια</a:t>
                      </a:r>
                      <a:endParaRPr lang="en-US" dirty="0"/>
                    </a:p>
                  </a:txBody>
                  <a:tcPr/>
                </a:tc>
                <a:tc>
                  <a:txBody>
                    <a:bodyPr/>
                    <a:lstStyle/>
                    <a:p>
                      <a:pPr algn="ctr"/>
                      <a:r>
                        <a:rPr lang="el-GR" dirty="0" smtClean="0"/>
                        <a:t>450 – 550</a:t>
                      </a:r>
                      <a:endParaRPr lang="en-US" dirty="0"/>
                    </a:p>
                  </a:txBody>
                  <a:tcPr/>
                </a:tc>
                <a:tc>
                  <a:txBody>
                    <a:bodyPr/>
                    <a:lstStyle/>
                    <a:p>
                      <a:pPr algn="ctr"/>
                      <a:r>
                        <a:rPr lang="el-GR" dirty="0" smtClean="0"/>
                        <a:t>Αραβόσιτος </a:t>
                      </a:r>
                      <a:endParaRPr lang="en-US" dirty="0"/>
                    </a:p>
                  </a:txBody>
                  <a:tcPr/>
                </a:tc>
                <a:tc>
                  <a:txBody>
                    <a:bodyPr/>
                    <a:lstStyle/>
                    <a:p>
                      <a:pPr algn="ctr"/>
                      <a:r>
                        <a:rPr lang="el-GR" dirty="0" smtClean="0"/>
                        <a:t>200 – 400</a:t>
                      </a:r>
                      <a:endParaRPr lang="en-US" dirty="0"/>
                    </a:p>
                  </a:txBody>
                  <a:tcPr/>
                </a:tc>
              </a:tr>
              <a:tr h="370840">
                <a:tc>
                  <a:txBody>
                    <a:bodyPr/>
                    <a:lstStyle/>
                    <a:p>
                      <a:r>
                        <a:rPr lang="el-GR" dirty="0" smtClean="0"/>
                        <a:t>Φιστίκια </a:t>
                      </a:r>
                      <a:endParaRPr lang="en-US" dirty="0"/>
                    </a:p>
                  </a:txBody>
                  <a:tcPr/>
                </a:tc>
                <a:tc>
                  <a:txBody>
                    <a:bodyPr/>
                    <a:lstStyle/>
                    <a:p>
                      <a:pPr algn="ctr"/>
                      <a:r>
                        <a:rPr lang="el-GR" dirty="0" smtClean="0"/>
                        <a:t>300 – 500</a:t>
                      </a:r>
                      <a:endParaRPr lang="en-US" dirty="0"/>
                    </a:p>
                  </a:txBody>
                  <a:tcPr/>
                </a:tc>
                <a:tc>
                  <a:txBody>
                    <a:bodyPr/>
                    <a:lstStyle/>
                    <a:p>
                      <a:pPr algn="ctr"/>
                      <a:r>
                        <a:rPr lang="el-GR" dirty="0" smtClean="0"/>
                        <a:t>Σόργο</a:t>
                      </a:r>
                      <a:endParaRPr lang="en-US" dirty="0"/>
                    </a:p>
                  </a:txBody>
                  <a:tcPr/>
                </a:tc>
                <a:tc>
                  <a:txBody>
                    <a:bodyPr/>
                    <a:lstStyle/>
                    <a:p>
                      <a:pPr algn="ctr"/>
                      <a:r>
                        <a:rPr lang="el-GR" dirty="0" smtClean="0"/>
                        <a:t>250 – 350</a:t>
                      </a:r>
                      <a:endParaRPr lang="en-US" dirty="0"/>
                    </a:p>
                  </a:txBody>
                  <a:tcPr/>
                </a:tc>
              </a:tr>
              <a:tr h="370840">
                <a:tc>
                  <a:txBody>
                    <a:bodyPr/>
                    <a:lstStyle/>
                    <a:p>
                      <a:r>
                        <a:rPr lang="el-GR" dirty="0" smtClean="0"/>
                        <a:t>Σιτηρά </a:t>
                      </a:r>
                      <a:endParaRPr lang="en-US" dirty="0"/>
                    </a:p>
                  </a:txBody>
                  <a:tcPr/>
                </a:tc>
                <a:tc>
                  <a:txBody>
                    <a:bodyPr/>
                    <a:lstStyle/>
                    <a:p>
                      <a:pPr algn="ctr"/>
                      <a:r>
                        <a:rPr lang="el-GR" dirty="0" smtClean="0"/>
                        <a:t>350 – 500</a:t>
                      </a:r>
                      <a:endParaRPr lang="en-US" dirty="0"/>
                    </a:p>
                  </a:txBody>
                  <a:tcPr/>
                </a:tc>
                <a:tc>
                  <a:txBody>
                    <a:bodyPr/>
                    <a:lstStyle/>
                    <a:p>
                      <a:pPr algn="ctr"/>
                      <a:r>
                        <a:rPr lang="el-GR" dirty="0" smtClean="0"/>
                        <a:t>Καπνός</a:t>
                      </a:r>
                      <a:endParaRPr lang="en-US" dirty="0"/>
                    </a:p>
                  </a:txBody>
                  <a:tcPr/>
                </a:tc>
                <a:tc>
                  <a:txBody>
                    <a:bodyPr/>
                    <a:lstStyle/>
                    <a:p>
                      <a:pPr algn="ctr"/>
                      <a:r>
                        <a:rPr lang="el-GR" dirty="0" smtClean="0"/>
                        <a:t>800 – 900</a:t>
                      </a:r>
                      <a:endParaRPr lang="en-US" dirty="0"/>
                    </a:p>
                  </a:txBody>
                  <a:tcPr/>
                </a:tc>
              </a:tr>
              <a:tr h="370840">
                <a:tc>
                  <a:txBody>
                    <a:bodyPr/>
                    <a:lstStyle/>
                    <a:p>
                      <a:r>
                        <a:rPr lang="el-GR" dirty="0" smtClean="0"/>
                        <a:t>Γεώμηλα </a:t>
                      </a:r>
                      <a:endParaRPr lang="en-US" dirty="0"/>
                    </a:p>
                  </a:txBody>
                  <a:tcPr/>
                </a:tc>
                <a:tc>
                  <a:txBody>
                    <a:bodyPr/>
                    <a:lstStyle/>
                    <a:p>
                      <a:pPr algn="ctr"/>
                      <a:r>
                        <a:rPr lang="el-GR" dirty="0" smtClean="0"/>
                        <a:t>300 - 600</a:t>
                      </a:r>
                      <a:endParaRPr lang="en-US" dirty="0"/>
                    </a:p>
                  </a:txBody>
                  <a:tcPr/>
                </a:tc>
                <a:tc>
                  <a:txBody>
                    <a:bodyPr/>
                    <a:lstStyle/>
                    <a:p>
                      <a:pPr algn="ctr"/>
                      <a:r>
                        <a:rPr lang="el-GR" sz="1600" dirty="0" smtClean="0"/>
                        <a:t>Ζαχαροκάλαμο </a:t>
                      </a:r>
                      <a:endParaRPr lang="en-US" sz="1600" dirty="0"/>
                    </a:p>
                  </a:txBody>
                  <a:tcPr/>
                </a:tc>
                <a:tc>
                  <a:txBody>
                    <a:bodyPr/>
                    <a:lstStyle/>
                    <a:p>
                      <a:pPr algn="ctr"/>
                      <a:r>
                        <a:rPr lang="el-GR" dirty="0" smtClean="0"/>
                        <a:t>700 - 1000</a:t>
                      </a:r>
                      <a:endParaRPr lang="en-US" dirty="0"/>
                    </a:p>
                  </a:txBody>
                  <a:tcPr/>
                </a:tc>
              </a:tr>
            </a:tbl>
          </a:graphicData>
        </a:graphic>
      </p:graphicFrame>
      <p:sp>
        <p:nvSpPr>
          <p:cNvPr id="6" name="Rectangle 5"/>
          <p:cNvSpPr/>
          <p:nvPr/>
        </p:nvSpPr>
        <p:spPr>
          <a:xfrm>
            <a:off x="1043608" y="5085184"/>
            <a:ext cx="705678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u="sng" dirty="0" smtClean="0">
                <a:solidFill>
                  <a:schemeClr val="tx1"/>
                </a:solidFill>
              </a:rPr>
              <a:t>Ερώτηση: </a:t>
            </a:r>
            <a:r>
              <a:rPr lang="el-GR" dirty="0" smtClean="0">
                <a:solidFill>
                  <a:schemeClr val="tx1"/>
                </a:solidFill>
              </a:rPr>
              <a:t>Με βάση τις παραπάνω ΜΕΣΕΣ τιμές μπορείτε να υπολογίσετε τις ετήσιες ανάγκες σε νερό καλλιέργειας τριφυλλιού, με βάση μια μέση παραγωγή ανά στρέμμα της τάξης των  2,250</a:t>
            </a:r>
            <a:r>
              <a:rPr lang="en-US" dirty="0" smtClean="0">
                <a:solidFill>
                  <a:schemeClr val="tx1"/>
                </a:solidFill>
              </a:rPr>
              <a:t> kg </a:t>
            </a:r>
            <a:r>
              <a:rPr lang="el-GR" dirty="0" smtClean="0">
                <a:solidFill>
                  <a:schemeClr val="tx1"/>
                </a:solidFill>
              </a:rPr>
              <a:t>ΞΟ?</a:t>
            </a:r>
            <a:r>
              <a:rPr lang="el-GR" dirty="0" smtClean="0"/>
              <a:t>:</a:t>
            </a:r>
            <a:endParaRPr lang="en-US" dirty="0"/>
          </a:p>
        </p:txBody>
      </p:sp>
      <p:sp>
        <p:nvSpPr>
          <p:cNvPr id="8"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 Ρόλος τ</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ου Νερού στην Ανάπτυξη των Φυτών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83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Αρδεύσεις - Στραγγίσεις</a:t>
            </a:r>
            <a:endParaRPr lang="el-GR" dirty="0"/>
          </a:p>
        </p:txBody>
      </p:sp>
      <p:sp>
        <p:nvSpPr>
          <p:cNvPr id="4" name="Content Placeholder 3"/>
          <p:cNvSpPr>
            <a:spLocks noGrp="1"/>
          </p:cNvSpPr>
          <p:nvPr>
            <p:ph sz="quarter" idx="1"/>
          </p:nvPr>
        </p:nvSpPr>
        <p:spPr/>
        <p:txBody>
          <a:bodyPr>
            <a:normAutofit/>
          </a:bodyPr>
          <a:lstStyle/>
          <a:p>
            <a:pPr>
              <a:buNone/>
            </a:pPr>
            <a:r>
              <a:rPr lang="el-GR" sz="1800" b="1" u="sng" dirty="0" smtClean="0"/>
              <a:t>Ερώτηση</a:t>
            </a:r>
            <a:r>
              <a:rPr lang="el-GR" sz="1800" dirty="0" smtClean="0"/>
              <a:t>: Καθώς το νερό στο έδαφος μειώνεται – λόγο κατανάλωσης από το φυτό – από την </a:t>
            </a:r>
            <a:r>
              <a:rPr lang="el-GR" sz="1800" dirty="0" err="1" smtClean="0"/>
              <a:t>υδατοϊκανότητα</a:t>
            </a:r>
            <a:r>
              <a:rPr lang="el-GR" sz="1800" dirty="0" smtClean="0"/>
              <a:t> προς το σημείο μόνιμης μάρανσης, ποια εκτιμάτε ότι είναι η επίδραση στο ρυθμό ανάπτυξης?</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endParaRPr lang="el-GR" dirty="0" smtClean="0"/>
          </a:p>
          <a:p>
            <a:endParaRPr lang="el-GR" dirty="0" smtClean="0"/>
          </a:p>
          <a:p>
            <a:endParaRPr lang="el-GR" dirty="0" smtClean="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 Ρόλος τ</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ου Νερού στην Ανάπτυξη των Φυτών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3 - Γράφημα"/>
          <p:cNvGraphicFramePr/>
          <p:nvPr/>
        </p:nvGraphicFramePr>
        <p:xfrm>
          <a:off x="1619672" y="2492896"/>
          <a:ext cx="5832648"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53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p:txBody>
          <a:bodyPr/>
          <a:lstStyle/>
          <a:p>
            <a:r>
              <a:rPr lang="el-GR" dirty="0" smtClean="0"/>
              <a:t>Ζώνη </a:t>
            </a:r>
            <a:r>
              <a:rPr lang="el-GR" dirty="0" err="1" smtClean="0"/>
              <a:t>Ριζοστρώματος</a:t>
            </a:r>
            <a:r>
              <a:rPr lang="el-GR" dirty="0" smtClean="0"/>
              <a:t>: Κατανομή, πυκνότητα και βάθος κύριου όγκου των ριζών</a:t>
            </a:r>
          </a:p>
          <a:p>
            <a:endParaRPr lang="el-GR"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 Ρόλος τ</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ου Νερού στην Ανάπτυξη των Φυτών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1259632" y="2636912"/>
            <a:ext cx="2687736" cy="238274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067943" y="2924944"/>
            <a:ext cx="4151287"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Μηχανική Σύσταση Εδάφους </a:t>
            </a:r>
            <a:br>
              <a:rPr lang="el-GR" sz="3600" dirty="0" smtClean="0"/>
            </a:br>
            <a:endParaRPr lang="el-GR" sz="3600" dirty="0"/>
          </a:p>
        </p:txBody>
      </p:sp>
      <p:sp>
        <p:nvSpPr>
          <p:cNvPr id="3" name="2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4" name="3 - Θέση περιεχομένου"/>
          <p:cNvSpPr>
            <a:spLocks noGrp="1"/>
          </p:cNvSpPr>
          <p:nvPr>
            <p:ph sz="quarter" idx="1"/>
          </p:nvPr>
        </p:nvSpPr>
        <p:spPr/>
        <p:txBody>
          <a:bodyPr>
            <a:normAutofit/>
          </a:bodyPr>
          <a:lstStyle/>
          <a:p>
            <a:pPr>
              <a:buNone/>
            </a:pPr>
            <a:r>
              <a:rPr lang="el-GR" dirty="0" smtClean="0"/>
              <a:t>Κοινοί χαρακτηρισμοί:</a:t>
            </a:r>
          </a:p>
          <a:p>
            <a:r>
              <a:rPr lang="el-GR" dirty="0" smtClean="0"/>
              <a:t>Λεπτόκοκκα (βαριά)</a:t>
            </a:r>
          </a:p>
          <a:p>
            <a:r>
              <a:rPr lang="el-GR" dirty="0" smtClean="0"/>
              <a:t>Μέσης σύστασης (μέσα)</a:t>
            </a:r>
          </a:p>
          <a:p>
            <a:r>
              <a:rPr lang="el-GR" dirty="0" err="1" smtClean="0"/>
              <a:t>Χονδρόκοκκα</a:t>
            </a:r>
            <a:r>
              <a:rPr lang="el-GR" dirty="0" smtClean="0"/>
              <a:t>  (ελαφρά)</a:t>
            </a:r>
          </a:p>
          <a:p>
            <a:pPr>
              <a:buNone/>
            </a:pPr>
            <a:endParaRPr lang="el-GR" dirty="0" smtClean="0"/>
          </a:p>
          <a:p>
            <a:pPr marL="0" indent="0">
              <a:buNone/>
            </a:pPr>
            <a:r>
              <a:rPr lang="el-GR" b="1" u="sng" dirty="0" smtClean="0"/>
              <a:t>Ερώτηση</a:t>
            </a:r>
            <a:r>
              <a:rPr lang="el-GR" dirty="0" smtClean="0"/>
              <a:t>: Πως η σύσταση του εδάφους επηρεάζει τις αρδεύσεις? </a:t>
            </a:r>
          </a:p>
          <a:p>
            <a:pPr marL="0" indent="0">
              <a:buNone/>
            </a:pPr>
            <a:r>
              <a:rPr lang="el-GR" b="1" u="sng" dirty="0" smtClean="0"/>
              <a:t>Ερώτηση</a:t>
            </a:r>
            <a:r>
              <a:rPr lang="el-GR" dirty="0" smtClean="0"/>
              <a:t>: Με ποιο κριτήριο έχουν δοθεί οι χαρακτηρισμοί στις παρενθέσεις?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p:txBody>
          <a:bodyPr/>
          <a:lstStyle/>
          <a:p>
            <a:r>
              <a:rPr lang="el-GR" dirty="0" smtClean="0"/>
              <a:t>Ζώνη </a:t>
            </a:r>
            <a:r>
              <a:rPr lang="el-GR" dirty="0" err="1" smtClean="0"/>
              <a:t>Ριζοστρώματος</a:t>
            </a:r>
            <a:r>
              <a:rPr lang="el-GR" dirty="0" smtClean="0"/>
              <a:t>: Κατανομή, πυκνότητα και βάθος κύριου όγκου των ριζών</a:t>
            </a:r>
          </a:p>
          <a:p>
            <a:endParaRPr lang="el-GR"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 Ρόλος τ</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ου Νερού στην Ανάπτυξη των Φυτών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rot="21428252">
            <a:off x="5839564" y="2040992"/>
            <a:ext cx="2720687" cy="448787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rot="21441599">
            <a:off x="3152767" y="2327974"/>
            <a:ext cx="2313128" cy="4088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122914" y="786970"/>
            <a:ext cx="4905470" cy="3290102"/>
          </a:xfrm>
          <a:prstGeom prst="rect">
            <a:avLst/>
          </a:prstGeom>
          <a:noFill/>
          <a:ln w="9525">
            <a:noFill/>
            <a:miter lim="800000"/>
            <a:headEnd/>
            <a:tailEnd/>
          </a:ln>
        </p:spPr>
      </p:pic>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4005064"/>
            <a:ext cx="7772400" cy="2014736"/>
          </a:xfrm>
        </p:spPr>
        <p:txBody>
          <a:bodyPr>
            <a:normAutofit fontScale="77500" lnSpcReduction="20000"/>
          </a:bodyPr>
          <a:lstStyle/>
          <a:p>
            <a:r>
              <a:rPr lang="el-GR" dirty="0" smtClean="0"/>
              <a:t>Βάθος 0 – 10 </a:t>
            </a:r>
            <a:r>
              <a:rPr lang="en-US" dirty="0" smtClean="0"/>
              <a:t>cm :</a:t>
            </a:r>
            <a:r>
              <a:rPr lang="el-GR" dirty="0" smtClean="0"/>
              <a:t> αντλούν το 32 %</a:t>
            </a:r>
          </a:p>
          <a:p>
            <a:r>
              <a:rPr lang="el-GR" dirty="0" smtClean="0"/>
              <a:t>Βάθος 10 – 20 </a:t>
            </a:r>
            <a:r>
              <a:rPr lang="en-US" dirty="0" smtClean="0"/>
              <a:t>cm :</a:t>
            </a:r>
            <a:r>
              <a:rPr lang="el-GR" dirty="0" smtClean="0"/>
              <a:t> αντλούν το 22 %</a:t>
            </a:r>
          </a:p>
          <a:p>
            <a:r>
              <a:rPr lang="el-GR" dirty="0" smtClean="0"/>
              <a:t>Βάθος 20 – 30 </a:t>
            </a:r>
            <a:r>
              <a:rPr lang="en-US" dirty="0" smtClean="0"/>
              <a:t>cm :</a:t>
            </a:r>
            <a:r>
              <a:rPr lang="el-GR" dirty="0" smtClean="0"/>
              <a:t> αντλούν το 18 %</a:t>
            </a:r>
          </a:p>
          <a:p>
            <a:r>
              <a:rPr lang="el-GR" dirty="0" smtClean="0"/>
              <a:t>Βάθος 30 – 40 </a:t>
            </a:r>
            <a:r>
              <a:rPr lang="en-US" dirty="0" smtClean="0"/>
              <a:t>cm :</a:t>
            </a:r>
            <a:r>
              <a:rPr lang="el-GR" dirty="0" smtClean="0"/>
              <a:t> αντλούν το 14 %</a:t>
            </a:r>
          </a:p>
          <a:p>
            <a:r>
              <a:rPr lang="el-GR" dirty="0" smtClean="0"/>
              <a:t>Βάθος 40 – 50 </a:t>
            </a:r>
            <a:r>
              <a:rPr lang="en-US" dirty="0" smtClean="0"/>
              <a:t>cm :</a:t>
            </a:r>
            <a:r>
              <a:rPr lang="el-GR" dirty="0" smtClean="0"/>
              <a:t> αντλούν το 11 %</a:t>
            </a:r>
          </a:p>
          <a:p>
            <a:r>
              <a:rPr lang="el-GR" dirty="0" smtClean="0"/>
              <a:t>Βάθος &gt; 50 </a:t>
            </a:r>
            <a:r>
              <a:rPr lang="en-US" dirty="0" smtClean="0"/>
              <a:t>cm :</a:t>
            </a:r>
            <a:r>
              <a:rPr lang="el-GR" dirty="0" smtClean="0"/>
              <a:t> αντλούν το 3 %</a:t>
            </a:r>
            <a:endParaRPr lang="el-GR"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 Ρόλος τ</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ου Νερού στην Ανάπτυξη των Φυτών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r>
              <a:rPr lang="el-GR" sz="2050" u="sng" dirty="0" err="1" smtClean="0"/>
              <a:t>Εξατμισοδιαπνοή</a:t>
            </a:r>
            <a:r>
              <a:rPr lang="el-GR" sz="2050" dirty="0" smtClean="0"/>
              <a:t>: το νερό που απομακρύνεται από την καλλιέργεια (έδαφος + φυτό) είτε μέσω εξάτμισης (από την επιφάνεια του εδάφους και των φυτών) είτε μέσω διαπνοής.</a:t>
            </a:r>
          </a:p>
          <a:p>
            <a:pPr marL="0" indent="0">
              <a:buNone/>
            </a:pPr>
            <a:r>
              <a:rPr lang="en-US" sz="2050" dirty="0"/>
              <a:t> </a:t>
            </a:r>
            <a:r>
              <a:rPr lang="en-US" sz="2050" dirty="0" smtClean="0"/>
              <a:t>    </a:t>
            </a:r>
            <a:r>
              <a:rPr lang="el-GR" sz="2050" dirty="0" smtClean="0"/>
              <a:t>Επίσης </a:t>
            </a:r>
            <a:r>
              <a:rPr lang="el-GR" sz="2050" dirty="0" smtClean="0"/>
              <a:t>ονομάζεται και </a:t>
            </a:r>
            <a:r>
              <a:rPr lang="el-GR" sz="2050" dirty="0" err="1" smtClean="0"/>
              <a:t>υδατοκατανάλωση</a:t>
            </a:r>
            <a:endParaRPr lang="el-GR" sz="2050" dirty="0" smtClean="0"/>
          </a:p>
          <a:p>
            <a:r>
              <a:rPr lang="el-GR" sz="2050" u="sng" dirty="0" smtClean="0"/>
              <a:t>Συστατικό νερό</a:t>
            </a:r>
            <a:r>
              <a:rPr lang="el-GR" sz="2050" dirty="0" smtClean="0"/>
              <a:t>: αποτελεί το εξαιρετικά μικρό ποσοστό του νερού που διέρχεται μέσα από τα φυτά και δεσμεύεται σε αυτά</a:t>
            </a:r>
          </a:p>
          <a:p>
            <a:r>
              <a:rPr lang="el-GR" sz="2050" u="sng" dirty="0" smtClean="0"/>
              <a:t>Νερό βλάστησης</a:t>
            </a:r>
            <a:r>
              <a:rPr lang="el-GR" sz="2050" dirty="0" smtClean="0"/>
              <a:t>: αποτελεί την πλειονότητα του νερού που διέρχεται μέσα από τα φυτά και διαπνέεται </a:t>
            </a:r>
          </a:p>
          <a:p>
            <a:r>
              <a:rPr lang="el-GR" sz="2050" u="sng" dirty="0" smtClean="0"/>
              <a:t>Δυναμική </a:t>
            </a:r>
            <a:r>
              <a:rPr lang="el-GR" sz="2050" u="sng" dirty="0" err="1" smtClean="0"/>
              <a:t>Εξατμισοδιαπνοή</a:t>
            </a:r>
            <a:r>
              <a:rPr lang="el-GR" sz="2050" dirty="0" smtClean="0"/>
              <a:t>: αποτελεί μια μέτρηση της διαπνοής σε «σταθερές» καταστάσεις, δηλαδή την υγρασία του εδάφους στην </a:t>
            </a:r>
            <a:r>
              <a:rPr lang="el-GR" sz="2050" dirty="0" err="1" smtClean="0"/>
              <a:t>υδατοϊκανότητα</a:t>
            </a:r>
            <a:r>
              <a:rPr lang="el-GR" sz="2050" dirty="0" smtClean="0"/>
              <a:t> και την ανάπτυξη σε μέγιστο ρυθμό</a:t>
            </a:r>
          </a:p>
          <a:p>
            <a:r>
              <a:rPr lang="el-GR" sz="2050" u="sng" dirty="0" smtClean="0"/>
              <a:t>Πραγματική </a:t>
            </a:r>
            <a:r>
              <a:rPr lang="el-GR" sz="2050" u="sng" dirty="0" err="1" smtClean="0"/>
              <a:t>εξατμισοδιαπνοή</a:t>
            </a:r>
            <a:r>
              <a:rPr lang="el-GR" sz="2050" dirty="0" smtClean="0"/>
              <a:t>: αναφέρεται στις πραγματικές καταστάσεις της καλλιέργειας, με μείωση της εδαφικής υγρασίας στο στρώμα ενδιαφέροντος κάτω από την </a:t>
            </a:r>
            <a:r>
              <a:rPr lang="el-GR" sz="2050" dirty="0" err="1" smtClean="0"/>
              <a:t>υδατοϊκανότητα</a:t>
            </a:r>
            <a:r>
              <a:rPr lang="el-GR" sz="2050" dirty="0" smtClean="0"/>
              <a:t>. </a:t>
            </a:r>
            <a:endParaRPr lang="el-GR" sz="2050"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Οι Ανάγκες των Καλλιεργειών σε Νερό</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marL="0" indent="0">
              <a:buNone/>
            </a:pPr>
            <a:r>
              <a:rPr lang="el-GR" sz="2200" dirty="0" smtClean="0"/>
              <a:t>Παράγοντες που επηρεάζουν την </a:t>
            </a:r>
            <a:r>
              <a:rPr lang="el-GR" sz="2200" dirty="0" err="1" smtClean="0"/>
              <a:t>εξατμισοδιαπνοή</a:t>
            </a:r>
            <a:r>
              <a:rPr lang="el-GR" sz="2200" dirty="0" smtClean="0"/>
              <a:t>. Για την απάντηση των ερωτήσεων θα θεωρείτε ότι με εξαίρεση την </a:t>
            </a:r>
            <a:r>
              <a:rPr lang="el-GR" sz="2200" dirty="0" err="1" smtClean="0"/>
              <a:t>υπο</a:t>
            </a:r>
            <a:r>
              <a:rPr lang="el-GR" sz="2200" dirty="0" smtClean="0"/>
              <a:t>-αξιολόγηση παράμετρο ΟΛΕΣ οι άλλες παραμένουν σταθερές και ισότιμες. </a:t>
            </a:r>
          </a:p>
          <a:p>
            <a:r>
              <a:rPr lang="el-GR" sz="2200" dirty="0" smtClean="0"/>
              <a:t>Εδαφικοί</a:t>
            </a:r>
            <a:r>
              <a:rPr lang="en-US" sz="2200" dirty="0" smtClean="0"/>
              <a:t>. </a:t>
            </a:r>
            <a:endParaRPr lang="el-GR" sz="2200" dirty="0" smtClean="0"/>
          </a:p>
          <a:p>
            <a:pPr lvl="1">
              <a:buFont typeface="Wingdings" pitchFamily="2" charset="2"/>
              <a:buChar char="Ø"/>
            </a:pPr>
            <a:r>
              <a:rPr lang="el-GR" sz="2000" b="1" u="sng" dirty="0" smtClean="0"/>
              <a:t>Ερώτηση:</a:t>
            </a:r>
            <a:r>
              <a:rPr lang="el-GR" sz="2000" dirty="0" smtClean="0"/>
              <a:t> Με ποιο τρόπο εδαφικοί παράγοντες επηρεάζουν την </a:t>
            </a:r>
            <a:r>
              <a:rPr lang="el-GR" sz="2000" dirty="0" err="1" smtClean="0"/>
              <a:t>εξατμισοδιαπνοή</a:t>
            </a:r>
            <a:r>
              <a:rPr lang="el-GR" sz="2000" dirty="0" smtClean="0"/>
              <a:t>?</a:t>
            </a:r>
          </a:p>
          <a:p>
            <a:r>
              <a:rPr lang="el-GR" sz="2200" dirty="0" smtClean="0"/>
              <a:t>Φυτικοί</a:t>
            </a:r>
          </a:p>
          <a:p>
            <a:pPr lvl="1">
              <a:buFont typeface="Wingdings" pitchFamily="2" charset="2"/>
              <a:buChar char="Ø"/>
            </a:pPr>
            <a:r>
              <a:rPr lang="el-GR" sz="2000" b="1" u="sng" dirty="0" smtClean="0"/>
              <a:t>Ερώτηση</a:t>
            </a:r>
            <a:r>
              <a:rPr lang="el-GR" sz="2200" b="1" u="sng" dirty="0" smtClean="0"/>
              <a:t>:</a:t>
            </a:r>
            <a:r>
              <a:rPr lang="el-GR" sz="2200" dirty="0" smtClean="0"/>
              <a:t> Με ποιο τρόπο φυτικοί παράγοντες επηρεάζουν την </a:t>
            </a:r>
            <a:r>
              <a:rPr lang="el-GR" sz="2200" dirty="0" err="1" smtClean="0"/>
              <a:t>εξατμισοδιαπνοή</a:t>
            </a:r>
            <a:r>
              <a:rPr lang="el-GR" sz="2200" dirty="0" smtClean="0"/>
              <a:t>?</a:t>
            </a:r>
            <a:endParaRPr lang="el-GR" sz="2000" dirty="0" smtClean="0"/>
          </a:p>
          <a:p>
            <a:r>
              <a:rPr lang="el-GR" sz="2200" dirty="0" smtClean="0"/>
              <a:t>Κλιματικοί</a:t>
            </a:r>
          </a:p>
          <a:p>
            <a:pPr lvl="1">
              <a:buFont typeface="Wingdings" pitchFamily="2" charset="2"/>
              <a:buChar char="Ø"/>
            </a:pPr>
            <a:r>
              <a:rPr lang="el-GR" sz="1800" b="1" u="sng" dirty="0" smtClean="0"/>
              <a:t>Ερώτηση</a:t>
            </a:r>
            <a:r>
              <a:rPr lang="el-GR" sz="2200" b="1" u="sng" dirty="0" smtClean="0"/>
              <a:t>:</a:t>
            </a:r>
            <a:r>
              <a:rPr lang="el-GR" sz="2200" dirty="0" smtClean="0"/>
              <a:t> Με ποιο τρόπο κλιματικοί παράγοντες επηρεάζουν την </a:t>
            </a:r>
            <a:r>
              <a:rPr lang="el-GR" sz="2200" dirty="0" err="1" smtClean="0"/>
              <a:t>εξατμισοδιαπνοή</a:t>
            </a:r>
            <a:r>
              <a:rPr lang="el-GR" sz="2200" dirty="0" smtClean="0"/>
              <a:t>?</a:t>
            </a:r>
            <a:endParaRPr lang="el-GR" sz="2000"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Οι Ανάγκες των Καλλιεργειών σε Νερό</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Υπολογισμός της </a:t>
            </a:r>
            <a:r>
              <a:rPr lang="el-GR" sz="2200" dirty="0" err="1" smtClean="0"/>
              <a:t>Εξατμισοδιαπνοής</a:t>
            </a:r>
            <a:r>
              <a:rPr lang="el-GR" sz="2200" dirty="0" smtClean="0"/>
              <a:t>, τι θα πρέπει να καταγραφεί / παρατηρηθεί:</a:t>
            </a:r>
          </a:p>
          <a:p>
            <a:pPr lvl="1">
              <a:buFont typeface="Wingdings" pitchFamily="2" charset="2"/>
              <a:buChar char="Ø"/>
            </a:pPr>
            <a:r>
              <a:rPr lang="el-GR" sz="2200" dirty="0" smtClean="0"/>
              <a:t>Εισερχόμενη ποσότητα νερού στο χρόνο (βροχόπτωση κ άρδευση)</a:t>
            </a:r>
          </a:p>
          <a:p>
            <a:pPr lvl="1">
              <a:buFont typeface="Wingdings" pitchFamily="2" charset="2"/>
              <a:buChar char="Ø"/>
            </a:pPr>
            <a:r>
              <a:rPr lang="el-GR" sz="2200" dirty="0" smtClean="0"/>
              <a:t>Ποσότητα νερού που απορρέει (ελεύθερο νερό)</a:t>
            </a:r>
          </a:p>
          <a:p>
            <a:pPr lvl="1">
              <a:buFont typeface="Wingdings" pitchFamily="2" charset="2"/>
              <a:buChar char="Ø"/>
            </a:pPr>
            <a:r>
              <a:rPr lang="el-GR" sz="2200" dirty="0" smtClean="0"/>
              <a:t>Κατάσταση εδάφους σε σχέση με την υγρασία (πχ </a:t>
            </a:r>
            <a:r>
              <a:rPr lang="el-GR" sz="2200" dirty="0" err="1" smtClean="0"/>
              <a:t>υδατοικανότητα</a:t>
            </a:r>
            <a:r>
              <a:rPr lang="el-GR" sz="2200" dirty="0" smtClean="0"/>
              <a:t>)</a:t>
            </a:r>
          </a:p>
          <a:p>
            <a:pPr lvl="1">
              <a:buFont typeface="Wingdings" pitchFamily="2" charset="2"/>
              <a:buChar char="Ø"/>
            </a:pPr>
            <a:r>
              <a:rPr lang="el-GR" sz="2200" dirty="0" smtClean="0"/>
              <a:t>Ανάπτυξη φυτών και καλλιεργητικές τεχνικές  </a:t>
            </a:r>
          </a:p>
          <a:p>
            <a:pPr>
              <a:buNone/>
            </a:pPr>
            <a:endParaRPr lang="el-GR" sz="2200" dirty="0" smtClean="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Οι Ανάγκες των Καλλιεργειών σε Νερό</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000" dirty="0" smtClean="0"/>
              <a:t>Υπολογισμός της </a:t>
            </a:r>
            <a:r>
              <a:rPr lang="el-GR" sz="2000" dirty="0" err="1" smtClean="0"/>
              <a:t>Εξατμισοδιαπνοής</a:t>
            </a:r>
            <a:r>
              <a:rPr lang="el-GR" sz="2000" dirty="0" smtClean="0"/>
              <a:t>: Μέθοδος των </a:t>
            </a:r>
            <a:r>
              <a:rPr lang="el-GR" sz="2000" dirty="0" err="1" smtClean="0"/>
              <a:t>Λυσίμετρων</a:t>
            </a:r>
            <a:r>
              <a:rPr lang="el-GR" sz="2000" dirty="0" smtClean="0"/>
              <a:t> </a:t>
            </a:r>
            <a:endParaRPr lang="el-GR" sz="2000"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Οι Ανάγκες των Καλλιεργειών σε Νερό</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50178" name="Picture 2" descr="https://coyotegulch.files.wordpress.com/2010/08/lysimeter.jpg">
            <a:hlinkClick r:id="rId2"/>
          </p:cNvPr>
          <p:cNvPicPr>
            <a:picLocks noChangeAspect="1" noChangeArrowheads="1"/>
          </p:cNvPicPr>
          <p:nvPr/>
        </p:nvPicPr>
        <p:blipFill>
          <a:blip r:embed="rId3" cstate="print"/>
          <a:srcRect/>
          <a:stretch>
            <a:fillRect/>
          </a:stretch>
        </p:blipFill>
        <p:spPr bwMode="auto">
          <a:xfrm>
            <a:off x="1763688" y="1700808"/>
            <a:ext cx="6120680" cy="4530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000" dirty="0" smtClean="0"/>
              <a:t>Υπολογισμός της </a:t>
            </a:r>
            <a:r>
              <a:rPr lang="el-GR" sz="2000" dirty="0" err="1" smtClean="0"/>
              <a:t>Εξατμισοδιαπνοής</a:t>
            </a:r>
            <a:r>
              <a:rPr lang="el-GR" sz="2000" dirty="0" smtClean="0"/>
              <a:t>: Μέθοδος των </a:t>
            </a:r>
            <a:r>
              <a:rPr lang="el-GR" sz="2000" dirty="0" err="1" smtClean="0"/>
              <a:t>Λυσιμέτρων</a:t>
            </a:r>
            <a:r>
              <a:rPr lang="el-GR" sz="2000" dirty="0" smtClean="0"/>
              <a:t> </a:t>
            </a:r>
            <a:endParaRPr lang="el-GR" sz="2000" dirty="0"/>
          </a:p>
        </p:txBody>
      </p:sp>
      <p:sp>
        <p:nvSpPr>
          <p:cNvPr id="5" name="1 - Τίτλος"/>
          <p:cNvSpPr txBox="1">
            <a:spLocks/>
          </p:cNvSpPr>
          <p:nvPr/>
        </p:nvSpPr>
        <p:spPr>
          <a:xfrm>
            <a:off x="914400" y="274638"/>
            <a:ext cx="77724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Οι Ανάγκες των Καλλιεργειών σε Νερό</a:t>
            </a:r>
            <a:r>
              <a:rPr kumimoji="0" lang="el-GR" sz="3600" b="0" i="0" u="none" strike="noStrike" kern="1200" cap="none" spc="0" normalizeH="0" baseline="0" noProof="0" dirty="0" smtClean="0">
                <a:ln>
                  <a:noFill/>
                </a:ln>
                <a:solidFill>
                  <a:schemeClr val="tx2"/>
                </a:solidFill>
                <a:effectLst/>
                <a:uLnTx/>
                <a:uFillTx/>
                <a:latin typeface="+mj-lt"/>
                <a:ea typeface="+mj-ea"/>
                <a:cs typeface="+mj-cs"/>
              </a:rPr>
              <a:t>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descr="https://crops.confex.com/crops/wc2006/techprogram/images/14033-0.jpg">
            <a:hlinkClick r:id="rId2"/>
          </p:cNvPr>
          <p:cNvPicPr>
            <a:picLocks noChangeAspect="1" noChangeArrowheads="1"/>
          </p:cNvPicPr>
          <p:nvPr/>
        </p:nvPicPr>
        <p:blipFill>
          <a:blip r:embed="rId3" cstate="print"/>
          <a:srcRect/>
          <a:stretch>
            <a:fillRect/>
          </a:stretch>
        </p:blipFill>
        <p:spPr bwMode="auto">
          <a:xfrm>
            <a:off x="899592" y="1700808"/>
            <a:ext cx="7771426" cy="37444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Λάθος?</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a:t>
            </a:r>
            <a:r>
              <a:rPr lang="el-GR" sz="1800" b="1" u="sng" dirty="0" smtClean="0"/>
              <a:t>Λάθος</a:t>
            </a:r>
            <a:r>
              <a:rPr lang="el-GR" sz="1800" dirty="0" smtClean="0"/>
              <a:t>?</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Λάθος?</a:t>
            </a:r>
          </a:p>
          <a:p>
            <a:pPr lvl="2">
              <a:buFont typeface="Wingdings" pitchFamily="2" charset="2"/>
              <a:buChar char="Ø"/>
            </a:pPr>
            <a:r>
              <a:rPr lang="el-GR" sz="1800" dirty="0" smtClean="0"/>
              <a:t>Είναι μικρότερη όταν χρησιμοποιούνται τοπικά / σημειακά συστήματα άρδευσης (στάγδην) παρά γενικής διαβροχής: Σωστό ή λάθος? Και γιατί? </a:t>
            </a:r>
          </a:p>
          <a:p>
            <a:pPr lvl="2">
              <a:buFont typeface="Wingdings" pitchFamily="2" charset="2"/>
              <a:buChar char="Ø"/>
            </a:pPr>
            <a:r>
              <a:rPr lang="el-GR" sz="1800" dirty="0" smtClean="0"/>
              <a:t>Όσο μεγαλύτερο το επιθυμητό βάθος ύγρανσης, τόσο μικρότερη η δόση άρδευσης. Σωστό ή λάθος? </a:t>
            </a:r>
          </a:p>
          <a:p>
            <a:pPr lvl="2">
              <a:buFont typeface="Wingdings" pitchFamily="2" charset="2"/>
              <a:buChar char="Ø"/>
            </a:pPr>
            <a:r>
              <a:rPr lang="el-GR" sz="1800" dirty="0" smtClean="0"/>
              <a:t>Καθορίζεται και από το επιθυμητό σημείο εδαφικής υγρασίας, μεταξύ </a:t>
            </a:r>
            <a:r>
              <a:rPr lang="el-GR" sz="1800" dirty="0" err="1" smtClean="0"/>
              <a:t>υδατοϊκανότητας</a:t>
            </a:r>
            <a:r>
              <a:rPr lang="el-GR" sz="1800" dirty="0" smtClean="0"/>
              <a:t> και  σημείου μάρανσης. Σωστό ή Λάθος?</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7" name="1 - Τίτλος"/>
          <p:cNvSpPr>
            <a:spLocks noGrp="1"/>
          </p:cNvSpPr>
          <p:nvPr>
            <p:ph type="title"/>
          </p:nvPr>
        </p:nvSpPr>
        <p:spPr>
          <a:xfrm>
            <a:off x="914400" y="274638"/>
            <a:ext cx="7772400" cy="1143000"/>
          </a:xfrm>
        </p:spPr>
        <p:txBody>
          <a:bodyPr>
            <a:noAutofit/>
          </a:bodyPr>
          <a:lstStyle/>
          <a:p>
            <a:r>
              <a:rPr lang="el-GR" sz="3600" dirty="0" smtClean="0"/>
              <a:t>Μηχανική Σύσταση Εδάφους </a:t>
            </a:r>
            <a:br>
              <a:rPr lang="el-GR" sz="3600" dirty="0" smtClean="0"/>
            </a:br>
            <a:endParaRPr lang="el-GR" sz="3600" dirty="0"/>
          </a:p>
        </p:txBody>
      </p:sp>
      <p:pic>
        <p:nvPicPr>
          <p:cNvPr id="53251" name="Picture 3"/>
          <p:cNvPicPr>
            <a:picLocks noChangeAspect="1" noChangeArrowheads="1"/>
          </p:cNvPicPr>
          <p:nvPr/>
        </p:nvPicPr>
        <p:blipFill>
          <a:blip r:embed="rId2" cstate="print"/>
          <a:srcRect/>
          <a:stretch>
            <a:fillRect/>
          </a:stretch>
        </p:blipFill>
        <p:spPr bwMode="auto">
          <a:xfrm>
            <a:off x="1328738" y="800100"/>
            <a:ext cx="64865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Λάθος?</a:t>
            </a:r>
          </a:p>
          <a:p>
            <a:pPr lvl="2">
              <a:buFont typeface="Wingdings" pitchFamily="2" charset="2"/>
              <a:buChar char="Ø"/>
            </a:pPr>
            <a:r>
              <a:rPr lang="el-GR" sz="1800" dirty="0" smtClean="0"/>
              <a:t>Είναι μικρότερη όταν χρησιμοποιούνται τοπικά / σημειακά συστήματα άρδευσης (στάγδην) παρά γενικής διαβροχής: </a:t>
            </a:r>
            <a:r>
              <a:rPr lang="el-GR" sz="1800" b="1" u="sng" dirty="0" smtClean="0"/>
              <a:t>Σωστό</a:t>
            </a:r>
            <a:r>
              <a:rPr lang="el-GR" sz="1800" dirty="0" smtClean="0"/>
              <a:t> ή λάθος? Και γιατί? </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Λάθος?</a:t>
            </a:r>
          </a:p>
          <a:p>
            <a:pPr lvl="2">
              <a:buFont typeface="Wingdings" pitchFamily="2" charset="2"/>
              <a:buChar char="Ø"/>
            </a:pPr>
            <a:r>
              <a:rPr lang="el-GR" sz="1800" dirty="0" smtClean="0"/>
              <a:t>Είναι μικρότερη όταν χρησιμοποιούνται τοπικά / σημειακά συστήματα άρδευσης (στάγδην) παρά γενικής διαβροχής: Σωστό ή λάθος? Και γιατί? </a:t>
            </a:r>
          </a:p>
          <a:p>
            <a:pPr lvl="2">
              <a:buFont typeface="Wingdings" pitchFamily="2" charset="2"/>
              <a:buChar char="Ø"/>
            </a:pPr>
            <a:r>
              <a:rPr lang="el-GR" sz="1800" dirty="0" smtClean="0"/>
              <a:t>Όσο μεγαλύτερο το επιθυμητό βάθος ύγρανσης, τόσο μικρότερη η δόση άρδευσης. Σωστό ή λάθος? </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Λάθος?</a:t>
            </a:r>
          </a:p>
          <a:p>
            <a:pPr lvl="2">
              <a:buFont typeface="Wingdings" pitchFamily="2" charset="2"/>
              <a:buChar char="Ø"/>
            </a:pPr>
            <a:r>
              <a:rPr lang="el-GR" sz="1800" dirty="0" smtClean="0"/>
              <a:t>Είναι μικρότερη όταν χρησιμοποιούνται τοπικά / σημειακά συστήματα άρδευσης (στάγδην) παρά γενικής διαβροχής: Σωστό ή λάθος? Και γιατί? </a:t>
            </a:r>
          </a:p>
          <a:p>
            <a:pPr lvl="2">
              <a:buFont typeface="Wingdings" pitchFamily="2" charset="2"/>
              <a:buChar char="Ø"/>
            </a:pPr>
            <a:r>
              <a:rPr lang="el-GR" sz="1800" dirty="0" smtClean="0"/>
              <a:t>Όσο μεγαλύτερο το επιθυμητό βάθος ύγρανσης, τόσο μικρότερη η δόση άρδευσης. Σωστό ή </a:t>
            </a:r>
            <a:r>
              <a:rPr lang="el-GR" sz="1800" b="1" u="sng" dirty="0" smtClean="0"/>
              <a:t>λάθος</a:t>
            </a:r>
            <a:r>
              <a:rPr lang="el-GR" sz="1800" dirty="0" smtClean="0"/>
              <a:t>? </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Λάθος?</a:t>
            </a:r>
          </a:p>
          <a:p>
            <a:pPr lvl="2">
              <a:buFont typeface="Wingdings" pitchFamily="2" charset="2"/>
              <a:buChar char="Ø"/>
            </a:pPr>
            <a:r>
              <a:rPr lang="el-GR" sz="1800" dirty="0" smtClean="0"/>
              <a:t>Είναι μικρότερη όταν χρησιμοποιούνται τοπικά / σημειακά συστήματα άρδευσης (στάγδην) παρά γενικής διαβροχής: Σωστό ή λάθος? Και γιατί? </a:t>
            </a:r>
          </a:p>
          <a:p>
            <a:pPr lvl="2">
              <a:buFont typeface="Wingdings" pitchFamily="2" charset="2"/>
              <a:buChar char="Ø"/>
            </a:pPr>
            <a:r>
              <a:rPr lang="el-GR" sz="1800" dirty="0" smtClean="0"/>
              <a:t>Όσο μεγαλύτερο το επιθυμητό βάθος ύγρανσης, τόσο μικρότερη η δόση άρδευσης. Σωστό ή λάθος? </a:t>
            </a:r>
          </a:p>
          <a:p>
            <a:pPr lvl="2">
              <a:buFont typeface="Wingdings" pitchFamily="2" charset="2"/>
              <a:buChar char="Ø"/>
            </a:pPr>
            <a:r>
              <a:rPr lang="el-GR" sz="1800" dirty="0" smtClean="0"/>
              <a:t>Καθορίζεται και από το επιθυμητό σημείο εδαφικής υγρασίας, μεταξύ </a:t>
            </a:r>
            <a:r>
              <a:rPr lang="el-GR" sz="1800" dirty="0" err="1" smtClean="0"/>
              <a:t>υδατοϊκανότητας</a:t>
            </a:r>
            <a:r>
              <a:rPr lang="el-GR" sz="1800" dirty="0" smtClean="0"/>
              <a:t> και  σημείου μάρανσης. Σωστό ή Λάθος?</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2200" dirty="0" smtClean="0"/>
              <a:t>Ορισμοί:</a:t>
            </a:r>
          </a:p>
          <a:p>
            <a:pPr lvl="1">
              <a:buFont typeface="Arial" pitchFamily="34" charset="0"/>
              <a:buChar char="•"/>
            </a:pPr>
            <a:r>
              <a:rPr lang="el-GR" sz="2200" dirty="0" smtClean="0"/>
              <a:t>Δόση άρδευσης ή καθαρό ύψος νερού, εννοούμε την ποσότητα ή τον όγκο του νερού που απαιτείται για την κάλυψη των αναγκών των φυτών:</a:t>
            </a:r>
          </a:p>
          <a:p>
            <a:pPr lvl="2">
              <a:buFont typeface="Wingdings" pitchFamily="2" charset="2"/>
              <a:buChar char="Ø"/>
            </a:pPr>
            <a:r>
              <a:rPr lang="el-GR" sz="1800" dirty="0" smtClean="0"/>
              <a:t>Αυτή εξαρτάται, από την </a:t>
            </a:r>
            <a:r>
              <a:rPr lang="el-GR" sz="1800" dirty="0" err="1" smtClean="0"/>
              <a:t>υδατοκατανάλωση</a:t>
            </a:r>
            <a:r>
              <a:rPr lang="el-GR" sz="1800" dirty="0" smtClean="0"/>
              <a:t> των περισσότερων τροφοδοτούμενων φυτών. Σωστό ή Λάθος?</a:t>
            </a:r>
          </a:p>
          <a:p>
            <a:pPr lvl="2">
              <a:buFont typeface="Wingdings" pitchFamily="2" charset="2"/>
              <a:buChar char="Ø"/>
            </a:pPr>
            <a:r>
              <a:rPr lang="el-GR" sz="1800" dirty="0" smtClean="0"/>
              <a:t>Είναι μικρότερη όταν χρησιμοποιούνται τοπικά / σημειακά συστήματα άρδευσης (στάγδην) παρά γενικής διαβροχής: Σωστό ή λάθος? Και γιατί? </a:t>
            </a:r>
          </a:p>
          <a:p>
            <a:pPr lvl="2">
              <a:buFont typeface="Wingdings" pitchFamily="2" charset="2"/>
              <a:buChar char="Ø"/>
            </a:pPr>
            <a:r>
              <a:rPr lang="el-GR" sz="1800" dirty="0" smtClean="0"/>
              <a:t>Όσο μεγαλύτερο το επιθυμητό βάθος ύγρανσης, τόσο μικρότερη η δόση άρδευσης. Σωστό ή λάθος? </a:t>
            </a:r>
          </a:p>
          <a:p>
            <a:pPr lvl="2">
              <a:buFont typeface="Wingdings" pitchFamily="2" charset="2"/>
              <a:buChar char="Ø"/>
            </a:pPr>
            <a:r>
              <a:rPr lang="el-GR" sz="1800" dirty="0" smtClean="0"/>
              <a:t>Καθορίζεται και από το επιθυμητό σημείο εδαφικής υγρασίας, μεταξύ </a:t>
            </a:r>
            <a:r>
              <a:rPr lang="el-GR" sz="1800" dirty="0" err="1" smtClean="0"/>
              <a:t>υδατοϊκανότητας</a:t>
            </a:r>
            <a:r>
              <a:rPr lang="el-GR" sz="1800" dirty="0" smtClean="0"/>
              <a:t> και  σημείου μάρανσης. </a:t>
            </a:r>
            <a:r>
              <a:rPr lang="el-GR" sz="1800" b="1" u="sng" dirty="0" smtClean="0"/>
              <a:t>Σωστό</a:t>
            </a:r>
            <a:r>
              <a:rPr lang="el-GR" sz="1800" dirty="0" smtClean="0"/>
              <a:t> ή Λάθος?</a:t>
            </a:r>
          </a:p>
          <a:p>
            <a:pPr>
              <a:buNone/>
            </a:pPr>
            <a:endParaRPr lang="el-GR" sz="22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1800" dirty="0" smtClean="0"/>
              <a:t>Ορισμοί:</a:t>
            </a:r>
          </a:p>
          <a:p>
            <a:pPr lvl="1">
              <a:buFont typeface="Arial" pitchFamily="34" charset="0"/>
              <a:buChar char="•"/>
            </a:pPr>
            <a:r>
              <a:rPr lang="el-GR" sz="1800" dirty="0" smtClean="0"/>
              <a:t>Δόση εφαρμογής, είναι η ποσότητα του νερού που απαιτείται να εφαρμοστεί ώστε να καλυφθεί η </a:t>
            </a:r>
            <a:r>
              <a:rPr lang="el-GR" sz="1800" dirty="0" err="1" smtClean="0"/>
              <a:t>υδατοκατανάλωση</a:t>
            </a:r>
            <a:r>
              <a:rPr lang="el-GR" sz="1800" dirty="0" smtClean="0"/>
              <a:t> και των λιγότερο τροφοδοτούμενων φυτών.</a:t>
            </a:r>
          </a:p>
          <a:p>
            <a:pPr lvl="1">
              <a:buFont typeface="Arial" pitchFamily="34" charset="0"/>
              <a:buChar char="•"/>
            </a:pPr>
            <a:r>
              <a:rPr lang="el-GR" sz="1800" dirty="0" smtClean="0"/>
              <a:t>Εύρος άρδευσης (ή συχνότητα ή διάστημα άρδευσης) είναι το μεταξύ δύο διαδοχικών αρδεύσεων διάστημα. </a:t>
            </a:r>
          </a:p>
          <a:p>
            <a:pPr lvl="1">
              <a:buFont typeface="Arial" pitchFamily="34" charset="0"/>
              <a:buChar char="•"/>
            </a:pPr>
            <a:r>
              <a:rPr lang="el-GR" sz="1800" dirty="0" smtClean="0"/>
              <a:t>Διάρκεια άρδευσης, εννοούμε το χρόνο που μεσολαβεί από την έναρξη μέχρι τη λήξη της άρδευσης </a:t>
            </a:r>
          </a:p>
          <a:p>
            <a:pPr lvl="1">
              <a:buFont typeface="Arial" pitchFamily="34" charset="0"/>
              <a:buChar char="•"/>
            </a:pPr>
            <a:r>
              <a:rPr lang="el-GR" sz="1800" b="1" u="sng" dirty="0" smtClean="0"/>
              <a:t>Ερώτηση</a:t>
            </a:r>
            <a:r>
              <a:rPr lang="el-GR" sz="1800" dirty="0" smtClean="0"/>
              <a:t>: Ποια η διαφορά μεταξύ δόσης άρδευσης και δόσης εφαρμογής?</a:t>
            </a:r>
          </a:p>
          <a:p>
            <a:pPr lvl="2">
              <a:buFont typeface="Arial" pitchFamily="34" charset="0"/>
              <a:buChar char="•"/>
            </a:pPr>
            <a:r>
              <a:rPr lang="el-GR" sz="1800" dirty="0" smtClean="0"/>
              <a:t>Βλέπε όρο ημερήσιο υδατικό </a:t>
            </a:r>
            <a:r>
              <a:rPr lang="el-GR" sz="1800" dirty="0" err="1" smtClean="0"/>
              <a:t>έλλειμα</a:t>
            </a:r>
            <a:r>
              <a:rPr lang="el-GR" sz="1800" dirty="0" smtClean="0"/>
              <a:t> </a:t>
            </a:r>
          </a:p>
          <a:p>
            <a:pPr lvl="1">
              <a:buFont typeface="Arial" pitchFamily="34" charset="0"/>
              <a:buChar char="•"/>
            </a:pPr>
            <a:r>
              <a:rPr lang="el-GR" sz="1800" b="1" u="sng" dirty="0" smtClean="0"/>
              <a:t>Ερώτηση</a:t>
            </a:r>
            <a:r>
              <a:rPr lang="el-GR" sz="1800" dirty="0" smtClean="0"/>
              <a:t>: Πέρα από την </a:t>
            </a:r>
            <a:r>
              <a:rPr lang="el-GR" sz="1800" dirty="0" err="1" smtClean="0"/>
              <a:t>εξατμισοδιαπνοή</a:t>
            </a:r>
            <a:r>
              <a:rPr lang="el-GR" sz="1800" dirty="0" smtClean="0"/>
              <a:t> ποιές παράμετροι καθορίζουν περισσότερο το εύρος άρδευσης για την ίδια καλλιέργεια?</a:t>
            </a:r>
          </a:p>
          <a:p>
            <a:pPr lvl="1">
              <a:buFont typeface="Arial" pitchFamily="34" charset="0"/>
              <a:buChar char="•"/>
            </a:pPr>
            <a:r>
              <a:rPr lang="el-GR" sz="1800" b="1" u="sng" dirty="0" smtClean="0"/>
              <a:t>Ερώτηση</a:t>
            </a:r>
            <a:r>
              <a:rPr lang="el-GR" sz="1800" dirty="0" smtClean="0"/>
              <a:t>: Στην πράξη δύο βασικές παράμετροι καθορίζουν τη διάρκεια της άρδευσης, ποιες είναι αυτές? </a:t>
            </a:r>
          </a:p>
          <a:p>
            <a:pPr>
              <a:buNone/>
            </a:pPr>
            <a:endParaRPr lang="el-GR" sz="1800" dirty="0" smtClean="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Ποσότητα και Συχνότητα των Αρδεύσεων</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r>
              <a:rPr lang="el-GR" sz="1900" dirty="0" smtClean="0"/>
              <a:t>Με βάση τη διαβροχή του εδάφους:</a:t>
            </a:r>
          </a:p>
          <a:p>
            <a:pPr lvl="1">
              <a:buFont typeface="Wingdings" pitchFamily="2" charset="2"/>
              <a:buChar char="q"/>
            </a:pPr>
            <a:r>
              <a:rPr lang="el-GR" sz="1900" dirty="0" smtClean="0"/>
              <a:t>Ολική</a:t>
            </a:r>
          </a:p>
          <a:p>
            <a:pPr lvl="1">
              <a:buFont typeface="Wingdings" pitchFamily="2" charset="2"/>
              <a:buChar char="q"/>
            </a:pPr>
            <a:r>
              <a:rPr lang="el-GR" sz="1900" dirty="0" smtClean="0"/>
              <a:t>Τοπική</a:t>
            </a:r>
          </a:p>
          <a:p>
            <a:r>
              <a:rPr lang="el-GR" sz="1900" dirty="0" smtClean="0"/>
              <a:t>Με βάση τη θέση χορήγησης νερού:</a:t>
            </a:r>
          </a:p>
          <a:p>
            <a:pPr lvl="1">
              <a:buFont typeface="Wingdings" pitchFamily="2" charset="2"/>
              <a:buChar char="q"/>
            </a:pPr>
            <a:r>
              <a:rPr lang="el-GR" sz="1900" dirty="0" smtClean="0"/>
              <a:t>Επιφανειακή </a:t>
            </a:r>
          </a:p>
          <a:p>
            <a:pPr lvl="1">
              <a:buFont typeface="Wingdings" pitchFamily="2" charset="2"/>
              <a:buChar char="q"/>
            </a:pPr>
            <a:r>
              <a:rPr lang="el-GR" sz="1900" dirty="0" smtClean="0"/>
              <a:t>Υπόγεια / </a:t>
            </a:r>
            <a:r>
              <a:rPr lang="el-GR" sz="1900" dirty="0" err="1" smtClean="0"/>
              <a:t>Υπο</a:t>
            </a:r>
            <a:r>
              <a:rPr lang="el-GR" sz="1900" dirty="0" smtClean="0"/>
              <a:t>-επιφανειακή </a:t>
            </a:r>
          </a:p>
          <a:p>
            <a:r>
              <a:rPr lang="el-GR" sz="1900" dirty="0" smtClean="0"/>
              <a:t>Με βάση το είδος ροής:</a:t>
            </a:r>
          </a:p>
          <a:p>
            <a:pPr lvl="1">
              <a:buFont typeface="Wingdings" pitchFamily="2" charset="2"/>
              <a:buChar char="q"/>
            </a:pPr>
            <a:r>
              <a:rPr lang="el-GR" sz="1900" dirty="0" smtClean="0"/>
              <a:t>Ελεύθερη</a:t>
            </a:r>
          </a:p>
          <a:p>
            <a:pPr lvl="1">
              <a:buFont typeface="Wingdings" pitchFamily="2" charset="2"/>
              <a:buChar char="q"/>
            </a:pPr>
            <a:r>
              <a:rPr lang="el-GR" sz="1900" dirty="0" smtClean="0"/>
              <a:t>Υπό πίεση </a:t>
            </a:r>
          </a:p>
          <a:p>
            <a:r>
              <a:rPr lang="el-GR" sz="1900" dirty="0" smtClean="0"/>
              <a:t>Με βάση τη μέθοδο άρδευσης:</a:t>
            </a:r>
          </a:p>
          <a:p>
            <a:pPr lvl="1">
              <a:buFont typeface="Wingdings" pitchFamily="2" charset="2"/>
              <a:buChar char="q"/>
            </a:pPr>
            <a:r>
              <a:rPr lang="el-GR" sz="1900" dirty="0" err="1" smtClean="0"/>
              <a:t>Κατάκλυση</a:t>
            </a:r>
            <a:r>
              <a:rPr lang="el-GR" sz="1900" dirty="0" smtClean="0"/>
              <a:t> </a:t>
            </a:r>
          </a:p>
          <a:p>
            <a:pPr lvl="1">
              <a:buFont typeface="Wingdings" pitchFamily="2" charset="2"/>
              <a:buChar char="q"/>
            </a:pPr>
            <a:r>
              <a:rPr lang="el-GR" sz="1900" dirty="0" err="1" smtClean="0"/>
              <a:t>Κατιονισμός</a:t>
            </a:r>
            <a:endParaRPr lang="el-GR" sz="1900" dirty="0" smtClean="0"/>
          </a:p>
          <a:p>
            <a:pPr lvl="1">
              <a:buFont typeface="Wingdings" pitchFamily="2" charset="2"/>
              <a:buChar char="q"/>
            </a:pPr>
            <a:r>
              <a:rPr lang="el-GR" sz="1900" dirty="0" smtClean="0"/>
              <a:t>Στάγδην</a:t>
            </a:r>
          </a:p>
          <a:p>
            <a:pPr lvl="1">
              <a:buFont typeface="Wingdings" pitchFamily="2" charset="2"/>
              <a:buChar char="q"/>
            </a:pPr>
            <a:r>
              <a:rPr lang="el-GR" sz="1900" dirty="0" smtClean="0"/>
              <a:t>Πορώδεις / διάτρητοι σωλήνες</a:t>
            </a:r>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Κατάταξη Μεθόδων Άρδευσης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1900" b="1" u="sng" dirty="0" smtClean="0"/>
              <a:t>Ερώτηση</a:t>
            </a:r>
            <a:r>
              <a:rPr lang="el-GR" sz="1900" dirty="0" smtClean="0"/>
              <a:t>: Με βάση τις μεθόδους κατάταξης των αρδεύσεων, κατατάξτε τη στάγδην άρδευση. </a:t>
            </a:r>
          </a:p>
          <a:p>
            <a:r>
              <a:rPr lang="el-GR" sz="1900" dirty="0" smtClean="0"/>
              <a:t>Με βάση τη διαβροχή του εδάφους:</a:t>
            </a:r>
          </a:p>
          <a:p>
            <a:pPr lvl="1">
              <a:buFont typeface="Wingdings" pitchFamily="2" charset="2"/>
              <a:buChar char="q"/>
            </a:pPr>
            <a:r>
              <a:rPr lang="el-GR" sz="1900" dirty="0" smtClean="0"/>
              <a:t>Ολική</a:t>
            </a:r>
          </a:p>
          <a:p>
            <a:pPr lvl="1">
              <a:buFont typeface="Wingdings" pitchFamily="2" charset="2"/>
              <a:buChar char="q"/>
            </a:pPr>
            <a:r>
              <a:rPr lang="el-GR" sz="1900" dirty="0" smtClean="0"/>
              <a:t>Τοπική</a:t>
            </a:r>
          </a:p>
          <a:p>
            <a:r>
              <a:rPr lang="el-GR" sz="1900" dirty="0" smtClean="0"/>
              <a:t>Με βάση τη θέση χορήγησης νερού:</a:t>
            </a:r>
          </a:p>
          <a:p>
            <a:pPr lvl="1">
              <a:buFont typeface="Wingdings" pitchFamily="2" charset="2"/>
              <a:buChar char="q"/>
            </a:pPr>
            <a:r>
              <a:rPr lang="el-GR" sz="1900" dirty="0" smtClean="0"/>
              <a:t>Επιφανειακή </a:t>
            </a:r>
          </a:p>
          <a:p>
            <a:pPr lvl="1">
              <a:buFont typeface="Wingdings" pitchFamily="2" charset="2"/>
              <a:buChar char="q"/>
            </a:pPr>
            <a:r>
              <a:rPr lang="el-GR" sz="1900" dirty="0" smtClean="0"/>
              <a:t>Υπόγεια / </a:t>
            </a:r>
            <a:r>
              <a:rPr lang="el-GR" sz="1900" dirty="0" err="1" smtClean="0"/>
              <a:t>Υπο</a:t>
            </a:r>
            <a:r>
              <a:rPr lang="el-GR" sz="1900" dirty="0" smtClean="0"/>
              <a:t>-επιφανειακή </a:t>
            </a:r>
          </a:p>
          <a:p>
            <a:r>
              <a:rPr lang="el-GR" sz="1900" dirty="0" smtClean="0"/>
              <a:t>Με βάση το είδος ροής:</a:t>
            </a:r>
          </a:p>
          <a:p>
            <a:pPr lvl="1">
              <a:buFont typeface="Wingdings" pitchFamily="2" charset="2"/>
              <a:buChar char="q"/>
            </a:pPr>
            <a:r>
              <a:rPr lang="el-GR" sz="1900" dirty="0" smtClean="0"/>
              <a:t>Ελεύθερη</a:t>
            </a:r>
          </a:p>
          <a:p>
            <a:pPr lvl="1">
              <a:buFont typeface="Wingdings" pitchFamily="2" charset="2"/>
              <a:buChar char="q"/>
            </a:pPr>
            <a:r>
              <a:rPr lang="el-GR" sz="1900" dirty="0" smtClean="0"/>
              <a:t>Υπό πίεση </a:t>
            </a:r>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Κατάταξη Μεθόδων Άρδευσης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1900" b="1" u="sng" dirty="0" smtClean="0"/>
              <a:t>Ερώτηση</a:t>
            </a:r>
            <a:r>
              <a:rPr lang="el-GR" sz="1900" dirty="0" smtClean="0"/>
              <a:t>: Με βάση τις μεθόδους κατάταξης των αρδεύσεων, κατατάξτε τη στάγδην άρδευση. </a:t>
            </a:r>
          </a:p>
          <a:p>
            <a:r>
              <a:rPr lang="el-GR" sz="1900" dirty="0" smtClean="0"/>
              <a:t>Με βάση τη διαβροχή του εδάφους:</a:t>
            </a:r>
          </a:p>
          <a:p>
            <a:pPr lvl="1">
              <a:buFont typeface="Wingdings" pitchFamily="2" charset="2"/>
              <a:buChar char="q"/>
            </a:pPr>
            <a:r>
              <a:rPr lang="el-GR" sz="1900" dirty="0" smtClean="0"/>
              <a:t>Ολική</a:t>
            </a:r>
          </a:p>
          <a:p>
            <a:pPr lvl="1">
              <a:buFont typeface="Wingdings" pitchFamily="2" charset="2"/>
              <a:buChar char="q"/>
            </a:pPr>
            <a:r>
              <a:rPr lang="el-GR" sz="1900" b="1" u="sng" dirty="0" smtClean="0"/>
              <a:t>Τοπική</a:t>
            </a:r>
          </a:p>
          <a:p>
            <a:r>
              <a:rPr lang="el-GR" sz="1900" dirty="0" smtClean="0"/>
              <a:t>Με βάση τη θέση χορήγησης νερού:</a:t>
            </a:r>
          </a:p>
          <a:p>
            <a:pPr lvl="1">
              <a:buFont typeface="Wingdings" pitchFamily="2" charset="2"/>
              <a:buChar char="q"/>
            </a:pPr>
            <a:r>
              <a:rPr lang="el-GR" sz="1900" dirty="0" smtClean="0"/>
              <a:t>Επιφανειακή </a:t>
            </a:r>
          </a:p>
          <a:p>
            <a:pPr lvl="1">
              <a:buFont typeface="Wingdings" pitchFamily="2" charset="2"/>
              <a:buChar char="q"/>
            </a:pPr>
            <a:r>
              <a:rPr lang="el-GR" sz="1900" dirty="0" smtClean="0"/>
              <a:t>Υπόγεια / </a:t>
            </a:r>
            <a:r>
              <a:rPr lang="el-GR" sz="1900" dirty="0" err="1" smtClean="0"/>
              <a:t>Υπο</a:t>
            </a:r>
            <a:r>
              <a:rPr lang="el-GR" sz="1900" dirty="0" smtClean="0"/>
              <a:t>-επιφανειακή </a:t>
            </a:r>
          </a:p>
          <a:p>
            <a:r>
              <a:rPr lang="el-GR" sz="1900" dirty="0" smtClean="0"/>
              <a:t>Με βάση το είδος ροής:</a:t>
            </a:r>
          </a:p>
          <a:p>
            <a:pPr lvl="1">
              <a:buFont typeface="Wingdings" pitchFamily="2" charset="2"/>
              <a:buChar char="q"/>
            </a:pPr>
            <a:r>
              <a:rPr lang="el-GR" sz="1900" dirty="0" smtClean="0"/>
              <a:t>Ελεύθερη</a:t>
            </a:r>
          </a:p>
          <a:p>
            <a:pPr lvl="1">
              <a:buFont typeface="Wingdings" pitchFamily="2" charset="2"/>
              <a:buChar char="q"/>
            </a:pPr>
            <a:r>
              <a:rPr lang="el-GR" sz="1900" dirty="0" smtClean="0"/>
              <a:t>Υπό πίεση </a:t>
            </a:r>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Κατάταξη Μεθόδων Άρδευσης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1900" b="1" u="sng" dirty="0" smtClean="0"/>
              <a:t>Ερώτηση</a:t>
            </a:r>
            <a:r>
              <a:rPr lang="el-GR" sz="1900" dirty="0" smtClean="0"/>
              <a:t>: Με βάση τις μεθόδους κατάταξης των αρδεύσεων, κατατάξτε τη στάγδην άρδευση. </a:t>
            </a:r>
          </a:p>
          <a:p>
            <a:r>
              <a:rPr lang="el-GR" sz="1900" dirty="0" smtClean="0"/>
              <a:t>Με βάση τη διαβροχή του εδάφους:</a:t>
            </a:r>
          </a:p>
          <a:p>
            <a:pPr lvl="1">
              <a:buFont typeface="Wingdings" pitchFamily="2" charset="2"/>
              <a:buChar char="q"/>
            </a:pPr>
            <a:r>
              <a:rPr lang="el-GR" sz="1900" dirty="0" smtClean="0"/>
              <a:t>Ολική</a:t>
            </a:r>
          </a:p>
          <a:p>
            <a:pPr lvl="1">
              <a:buFont typeface="Wingdings" pitchFamily="2" charset="2"/>
              <a:buChar char="q"/>
            </a:pPr>
            <a:r>
              <a:rPr lang="el-GR" sz="1900" b="1" u="sng" dirty="0" smtClean="0"/>
              <a:t>Τοπική</a:t>
            </a:r>
          </a:p>
          <a:p>
            <a:r>
              <a:rPr lang="el-GR" sz="1900" dirty="0" smtClean="0"/>
              <a:t>Με βάση τη θέση χορήγησης νερού:</a:t>
            </a:r>
          </a:p>
          <a:p>
            <a:pPr lvl="1">
              <a:buFont typeface="Wingdings" pitchFamily="2" charset="2"/>
              <a:buChar char="q"/>
            </a:pPr>
            <a:r>
              <a:rPr lang="el-GR" sz="1900" b="1" u="sng" dirty="0" smtClean="0"/>
              <a:t>Επιφανειακή </a:t>
            </a:r>
          </a:p>
          <a:p>
            <a:pPr lvl="1">
              <a:buFont typeface="Wingdings" pitchFamily="2" charset="2"/>
              <a:buChar char="q"/>
            </a:pPr>
            <a:r>
              <a:rPr lang="el-GR" sz="1900" dirty="0" smtClean="0"/>
              <a:t>Υπόγεια / </a:t>
            </a:r>
            <a:r>
              <a:rPr lang="el-GR" sz="1900" dirty="0" err="1" smtClean="0"/>
              <a:t>Υπο</a:t>
            </a:r>
            <a:r>
              <a:rPr lang="el-GR" sz="1900" dirty="0" smtClean="0"/>
              <a:t>-επιφανειακή </a:t>
            </a:r>
          </a:p>
          <a:p>
            <a:r>
              <a:rPr lang="el-GR" sz="1900" dirty="0" smtClean="0"/>
              <a:t>Με βάση το είδος ροής:</a:t>
            </a:r>
          </a:p>
          <a:p>
            <a:pPr lvl="1">
              <a:buFont typeface="Wingdings" pitchFamily="2" charset="2"/>
              <a:buChar char="q"/>
            </a:pPr>
            <a:r>
              <a:rPr lang="el-GR" sz="1900" dirty="0" smtClean="0"/>
              <a:t>Ελεύθερη</a:t>
            </a:r>
          </a:p>
          <a:p>
            <a:pPr lvl="1">
              <a:buFont typeface="Wingdings" pitchFamily="2" charset="2"/>
              <a:buChar char="q"/>
            </a:pPr>
            <a:r>
              <a:rPr lang="el-GR" sz="1900" dirty="0" smtClean="0"/>
              <a:t>Υπό πίεση </a:t>
            </a:r>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Κατάταξη Μεθόδων Άρδευσης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dirty="0" smtClean="0"/>
              <a:t>Αρδεύσεις - Στραγγίσεις</a:t>
            </a:r>
            <a:endParaRPr lang="el-GR" dirty="0"/>
          </a:p>
        </p:txBody>
      </p:sp>
      <p:sp>
        <p:nvSpPr>
          <p:cNvPr id="4" name="3 - Θέση περιεχομένου"/>
          <p:cNvSpPr>
            <a:spLocks noGrp="1"/>
          </p:cNvSpPr>
          <p:nvPr>
            <p:ph sz="quarter" idx="1"/>
          </p:nvPr>
        </p:nvSpPr>
        <p:spPr/>
        <p:txBody>
          <a:bodyPr/>
          <a:lstStyle/>
          <a:p>
            <a:pPr>
              <a:buNone/>
            </a:pPr>
            <a:r>
              <a:rPr lang="el-GR" dirty="0" smtClean="0"/>
              <a:t>Άσκηση:</a:t>
            </a:r>
          </a:p>
          <a:p>
            <a:pPr>
              <a:buFontTx/>
              <a:buChar char="-"/>
            </a:pPr>
            <a:r>
              <a:rPr lang="el-GR" dirty="0" smtClean="0"/>
              <a:t>Έδαφος έχει:</a:t>
            </a:r>
          </a:p>
          <a:p>
            <a:pPr marL="541338" indent="-273050">
              <a:buFontTx/>
              <a:buChar char="-"/>
            </a:pPr>
            <a:r>
              <a:rPr lang="el-GR" dirty="0" smtClean="0"/>
              <a:t>15 % άργιλο</a:t>
            </a:r>
          </a:p>
          <a:p>
            <a:pPr marL="541338" indent="-273050">
              <a:buFontTx/>
              <a:buChar char="-"/>
            </a:pPr>
            <a:r>
              <a:rPr lang="el-GR" dirty="0" smtClean="0"/>
              <a:t>65 % άμμος</a:t>
            </a:r>
          </a:p>
          <a:p>
            <a:pPr marL="541338" indent="-273050">
              <a:buFontTx/>
              <a:buChar char="-"/>
            </a:pPr>
            <a:r>
              <a:rPr lang="el-GR" dirty="0" smtClean="0"/>
              <a:t>20 % ιλύς </a:t>
            </a:r>
          </a:p>
          <a:p>
            <a:pPr marL="541338" indent="-273050">
              <a:buNone/>
            </a:pPr>
            <a:r>
              <a:rPr lang="el-GR" dirty="0" smtClean="0"/>
              <a:t>Να ευρεθεί ο τύπος του εδάφους?</a:t>
            </a:r>
          </a:p>
          <a:p>
            <a:pPr marL="541338" indent="-273050">
              <a:buNone/>
            </a:pPr>
            <a:endParaRPr lang="el-GR" dirty="0" smtClean="0"/>
          </a:p>
          <a:p>
            <a:pPr marL="273050" indent="-273050">
              <a:buNone/>
            </a:pPr>
            <a:r>
              <a:rPr lang="el-GR" dirty="0" smtClean="0"/>
              <a:t> </a:t>
            </a:r>
          </a:p>
          <a:p>
            <a:pPr>
              <a:buNone/>
            </a:pPr>
            <a:endParaRPr lang="el-GR" dirty="0" smtClean="0"/>
          </a:p>
          <a:p>
            <a:endParaRPr lang="el-GR" dirty="0"/>
          </a:p>
        </p:txBody>
      </p:sp>
      <p:sp>
        <p:nvSpPr>
          <p:cNvPr id="6" name="1 - Τίτλος"/>
          <p:cNvSpPr>
            <a:spLocks noGrp="1"/>
          </p:cNvSpPr>
          <p:nvPr>
            <p:ph type="title"/>
          </p:nvPr>
        </p:nvSpPr>
        <p:spPr>
          <a:xfrm>
            <a:off x="914400" y="274638"/>
            <a:ext cx="7772400" cy="1143000"/>
          </a:xfrm>
        </p:spPr>
        <p:txBody>
          <a:bodyPr>
            <a:noAutofit/>
          </a:bodyPr>
          <a:lstStyle/>
          <a:p>
            <a:r>
              <a:rPr lang="el-GR" sz="3600" dirty="0" smtClean="0"/>
              <a:t>Μηχανική Σύσταση Εδάφους </a:t>
            </a:r>
            <a:br>
              <a:rPr lang="el-GR" sz="3600" dirty="0" smtClean="0"/>
            </a:br>
            <a:endParaRPr lang="el-GR"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1900" b="1" u="sng" dirty="0" smtClean="0"/>
              <a:t>Ερώτηση</a:t>
            </a:r>
            <a:r>
              <a:rPr lang="el-GR" sz="1900" dirty="0" smtClean="0"/>
              <a:t>: Με βάση τις μεθόδους κατάταξης των αρδεύσεων, κατατάξτε τη στάγδην άρδευση. </a:t>
            </a:r>
          </a:p>
          <a:p>
            <a:r>
              <a:rPr lang="el-GR" sz="1900" dirty="0" smtClean="0"/>
              <a:t>Με βάση τη διαβροχή του εδάφους:</a:t>
            </a:r>
          </a:p>
          <a:p>
            <a:pPr lvl="1">
              <a:buFont typeface="Wingdings" pitchFamily="2" charset="2"/>
              <a:buChar char="q"/>
            </a:pPr>
            <a:r>
              <a:rPr lang="el-GR" sz="1900" dirty="0" smtClean="0"/>
              <a:t>Ολική</a:t>
            </a:r>
          </a:p>
          <a:p>
            <a:pPr lvl="1">
              <a:buFont typeface="Wingdings" pitchFamily="2" charset="2"/>
              <a:buChar char="q"/>
            </a:pPr>
            <a:r>
              <a:rPr lang="el-GR" sz="1900" dirty="0" smtClean="0"/>
              <a:t>Τοπική</a:t>
            </a:r>
          </a:p>
          <a:p>
            <a:r>
              <a:rPr lang="el-GR" sz="1900" dirty="0" smtClean="0"/>
              <a:t>Με βάση τη θέση χορήγησης νερού:</a:t>
            </a:r>
          </a:p>
          <a:p>
            <a:pPr lvl="1">
              <a:buFont typeface="Wingdings" pitchFamily="2" charset="2"/>
              <a:buChar char="q"/>
            </a:pPr>
            <a:r>
              <a:rPr lang="el-GR" sz="1900" dirty="0" smtClean="0"/>
              <a:t>Επιφανειακή </a:t>
            </a:r>
          </a:p>
          <a:p>
            <a:pPr lvl="1">
              <a:buFont typeface="Wingdings" pitchFamily="2" charset="2"/>
              <a:buChar char="q"/>
            </a:pPr>
            <a:r>
              <a:rPr lang="el-GR" sz="1900" dirty="0" smtClean="0"/>
              <a:t>Υπόγεια / </a:t>
            </a:r>
            <a:r>
              <a:rPr lang="el-GR" sz="1900" dirty="0" err="1" smtClean="0"/>
              <a:t>Υπο</a:t>
            </a:r>
            <a:r>
              <a:rPr lang="el-GR" sz="1900" dirty="0" smtClean="0"/>
              <a:t>-επιφανειακή </a:t>
            </a:r>
          </a:p>
          <a:p>
            <a:r>
              <a:rPr lang="el-GR" sz="1900" dirty="0" smtClean="0"/>
              <a:t>Με βάση το είδος ροής:</a:t>
            </a:r>
          </a:p>
          <a:p>
            <a:pPr lvl="1">
              <a:buFont typeface="Wingdings" pitchFamily="2" charset="2"/>
              <a:buChar char="q"/>
            </a:pPr>
            <a:r>
              <a:rPr lang="el-GR" sz="1900" dirty="0" smtClean="0"/>
              <a:t>Ελεύθερη</a:t>
            </a:r>
          </a:p>
          <a:p>
            <a:pPr lvl="1">
              <a:buFont typeface="Wingdings" pitchFamily="2" charset="2"/>
              <a:buChar char="q"/>
            </a:pPr>
            <a:r>
              <a:rPr lang="el-GR" sz="1900" dirty="0" smtClean="0"/>
              <a:t>Υπό πίεση </a:t>
            </a:r>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Κατάταξη Μεθόδων Άρδευσης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a:xfrm>
            <a:off x="914400" y="1196752"/>
            <a:ext cx="7772400" cy="4572000"/>
          </a:xfrm>
        </p:spPr>
        <p:txBody>
          <a:bodyPr>
            <a:noAutofit/>
          </a:bodyPr>
          <a:lstStyle/>
          <a:p>
            <a:pPr>
              <a:buNone/>
            </a:pPr>
            <a:r>
              <a:rPr lang="el-GR" sz="1900" b="1" u="sng" dirty="0" smtClean="0"/>
              <a:t>Ερώτηση</a:t>
            </a:r>
            <a:r>
              <a:rPr lang="el-GR" sz="1900" dirty="0" smtClean="0"/>
              <a:t>: Με βάση τις μεθόδους κατάταξης των αρδεύσεων, κατατάξτε τη στάγδην άρδευση. </a:t>
            </a:r>
          </a:p>
          <a:p>
            <a:r>
              <a:rPr lang="el-GR" sz="1900" dirty="0" smtClean="0"/>
              <a:t>Με βάση τη διαβροχή του εδάφους:</a:t>
            </a:r>
          </a:p>
          <a:p>
            <a:pPr lvl="1">
              <a:buFont typeface="Wingdings" pitchFamily="2" charset="2"/>
              <a:buChar char="q"/>
            </a:pPr>
            <a:r>
              <a:rPr lang="el-GR" sz="1900" dirty="0" smtClean="0"/>
              <a:t>Ολική</a:t>
            </a:r>
          </a:p>
          <a:p>
            <a:pPr lvl="1">
              <a:buFont typeface="Wingdings" pitchFamily="2" charset="2"/>
              <a:buChar char="q"/>
            </a:pPr>
            <a:r>
              <a:rPr lang="el-GR" sz="1900" b="1" u="sng" dirty="0" smtClean="0"/>
              <a:t>Τοπική</a:t>
            </a:r>
          </a:p>
          <a:p>
            <a:r>
              <a:rPr lang="el-GR" sz="1900" dirty="0" smtClean="0"/>
              <a:t>Με βάση τη θέση χορήγησης νερού:</a:t>
            </a:r>
          </a:p>
          <a:p>
            <a:pPr lvl="1">
              <a:buFont typeface="Wingdings" pitchFamily="2" charset="2"/>
              <a:buChar char="q"/>
            </a:pPr>
            <a:r>
              <a:rPr lang="el-GR" sz="1900" b="1" u="sng" dirty="0" smtClean="0"/>
              <a:t>Επιφανειακή </a:t>
            </a:r>
          </a:p>
          <a:p>
            <a:pPr lvl="1">
              <a:buFont typeface="Wingdings" pitchFamily="2" charset="2"/>
              <a:buChar char="q"/>
            </a:pPr>
            <a:r>
              <a:rPr lang="el-GR" sz="1900" dirty="0" smtClean="0"/>
              <a:t>Υπόγεια / </a:t>
            </a:r>
            <a:r>
              <a:rPr lang="el-GR" sz="1900" dirty="0" err="1" smtClean="0"/>
              <a:t>Υπο</a:t>
            </a:r>
            <a:r>
              <a:rPr lang="el-GR" sz="1900" dirty="0" smtClean="0"/>
              <a:t>-επιφανειακή </a:t>
            </a:r>
          </a:p>
          <a:p>
            <a:r>
              <a:rPr lang="el-GR" sz="1900" dirty="0" smtClean="0"/>
              <a:t>Με βάση το είδος ροής:</a:t>
            </a:r>
          </a:p>
          <a:p>
            <a:pPr lvl="1">
              <a:buFont typeface="Wingdings" pitchFamily="2" charset="2"/>
              <a:buChar char="q"/>
            </a:pPr>
            <a:r>
              <a:rPr lang="el-GR" sz="1900" dirty="0" smtClean="0"/>
              <a:t>Ελεύθερη</a:t>
            </a:r>
          </a:p>
          <a:p>
            <a:pPr lvl="1">
              <a:buFont typeface="Wingdings" pitchFamily="2" charset="2"/>
              <a:buChar char="q"/>
            </a:pPr>
            <a:r>
              <a:rPr lang="el-GR" sz="1900" b="1" u="sng" dirty="0" smtClean="0"/>
              <a:t>Υπό πίεση </a:t>
            </a:r>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Κατάταξη Μεθόδων Άρδευσης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Κατάκλυση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rot="154657">
            <a:off x="1423647" y="1548967"/>
            <a:ext cx="6151793" cy="423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Κατάκλυση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1691680" y="1657349"/>
            <a:ext cx="5688856" cy="42409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Κατάκλυση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718458" y="1628800"/>
            <a:ext cx="7724149" cy="4209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Κατάκλυση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347863" y="908720"/>
            <a:ext cx="5204633"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Κατάκλυση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1115616" y="1772816"/>
            <a:ext cx="6549728" cy="3891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6" name="5 - Θέση περιεχομένου"/>
          <p:cNvSpPr>
            <a:spLocks noGrp="1"/>
          </p:cNvSpPr>
          <p:nvPr>
            <p:ph sz="quarter" idx="1"/>
          </p:nvPr>
        </p:nvSpPr>
        <p:spPr/>
        <p:txBody>
          <a:bodyPr>
            <a:normAutofit lnSpcReduction="10000"/>
          </a:bodyPr>
          <a:lstStyle/>
          <a:p>
            <a:pPr>
              <a:buNone/>
            </a:pPr>
            <a:r>
              <a:rPr lang="el-GR" sz="2400" dirty="0" smtClean="0"/>
              <a:t>Πλεονεκτήματα</a:t>
            </a:r>
          </a:p>
          <a:p>
            <a:pPr lvl="1"/>
            <a:r>
              <a:rPr lang="el-GR" dirty="0" smtClean="0"/>
              <a:t>Χαμηλό κόστος υποδομών</a:t>
            </a:r>
          </a:p>
          <a:p>
            <a:pPr lvl="1"/>
            <a:r>
              <a:rPr lang="el-GR" dirty="0" smtClean="0"/>
              <a:t>Χαμηλή κατανάλωση ενέργειας</a:t>
            </a:r>
          </a:p>
          <a:p>
            <a:pPr lvl="1"/>
            <a:r>
              <a:rPr lang="el-GR" dirty="0" smtClean="0"/>
              <a:t>Μικρή εξάρτηση από μηχανικά / κινούμενα συστήματα</a:t>
            </a:r>
          </a:p>
          <a:p>
            <a:pPr>
              <a:buNone/>
            </a:pPr>
            <a:r>
              <a:rPr lang="el-GR" dirty="0" smtClean="0"/>
              <a:t> </a:t>
            </a:r>
            <a:r>
              <a:rPr lang="el-GR" sz="2400" dirty="0" smtClean="0"/>
              <a:t>Μειονεκτήματα</a:t>
            </a:r>
          </a:p>
          <a:p>
            <a:pPr lvl="1"/>
            <a:r>
              <a:rPr lang="el-GR" dirty="0" smtClean="0"/>
              <a:t>Υψηλό κόστος συντήρησης / διαμόρφωσης</a:t>
            </a:r>
          </a:p>
          <a:p>
            <a:pPr lvl="1"/>
            <a:r>
              <a:rPr lang="el-GR" dirty="0" smtClean="0"/>
              <a:t>Χαμηλή απόδοση - Υψηλές απώλειες νερού </a:t>
            </a:r>
          </a:p>
          <a:p>
            <a:pPr lvl="1"/>
            <a:r>
              <a:rPr lang="el-GR" dirty="0" smtClean="0"/>
              <a:t>Προβλήματα με διάβρωση – υψηλός κίνδυνος</a:t>
            </a:r>
          </a:p>
          <a:p>
            <a:pPr lvl="1"/>
            <a:r>
              <a:rPr lang="el-GR" dirty="0" smtClean="0"/>
              <a:t>Πιθανά προβλήματα με παγετούς </a:t>
            </a:r>
          </a:p>
          <a:p>
            <a:pPr lvl="1"/>
            <a:r>
              <a:rPr lang="el-GR" dirty="0" smtClean="0"/>
              <a:t>Υψηλή εξάρτηση από ανθρώπινο δυναμικό – εμπειρική διαδικασία</a:t>
            </a:r>
          </a:p>
          <a:p>
            <a:pPr lvl="1"/>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Κατάκλυση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Καταιονισμός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1475656" y="1800224"/>
            <a:ext cx="6308505" cy="4149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Καταιονισμός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7170" name="Picture 2"/>
          <p:cNvPicPr>
            <a:picLocks noChangeAspect="1" noChangeArrowheads="1"/>
          </p:cNvPicPr>
          <p:nvPr/>
        </p:nvPicPr>
        <p:blipFill>
          <a:blip r:embed="rId2" cstate="print"/>
          <a:srcRect/>
          <a:stretch>
            <a:fillRect/>
          </a:stretch>
        </p:blipFill>
        <p:spPr bwMode="auto">
          <a:xfrm>
            <a:off x="1732367" y="1484784"/>
            <a:ext cx="5935977" cy="441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p:txBody>
          <a:bodyPr>
            <a:normAutofit lnSpcReduction="10000"/>
          </a:bodyPr>
          <a:lstStyle/>
          <a:p>
            <a:r>
              <a:rPr lang="el-GR" dirty="0" err="1" smtClean="0"/>
              <a:t>Αργιλοϊλύες</a:t>
            </a:r>
            <a:r>
              <a:rPr lang="el-GR" dirty="0" smtClean="0"/>
              <a:t> </a:t>
            </a:r>
          </a:p>
          <a:p>
            <a:r>
              <a:rPr lang="el-GR" dirty="0" smtClean="0"/>
              <a:t>Ιλυώδεις άργιλοι </a:t>
            </a:r>
          </a:p>
          <a:p>
            <a:r>
              <a:rPr lang="el-GR" dirty="0" err="1" smtClean="0"/>
              <a:t>Αμμούχες</a:t>
            </a:r>
            <a:r>
              <a:rPr lang="el-GR" dirty="0" smtClean="0"/>
              <a:t> άργιλοι </a:t>
            </a:r>
          </a:p>
          <a:p>
            <a:r>
              <a:rPr lang="el-GR" dirty="0" err="1" smtClean="0"/>
              <a:t>Αμμοϊλύες</a:t>
            </a:r>
            <a:r>
              <a:rPr lang="el-GR" dirty="0" smtClean="0"/>
              <a:t> </a:t>
            </a:r>
          </a:p>
          <a:p>
            <a:r>
              <a:rPr lang="el-GR" dirty="0" err="1" smtClean="0"/>
              <a:t>Ιλιώδεις</a:t>
            </a:r>
            <a:r>
              <a:rPr lang="el-GR" dirty="0" smtClean="0"/>
              <a:t> άμμοι </a:t>
            </a:r>
          </a:p>
          <a:p>
            <a:r>
              <a:rPr lang="el-GR" dirty="0" smtClean="0"/>
              <a:t>Αμμοχάλικα  </a:t>
            </a:r>
          </a:p>
          <a:p>
            <a:pPr>
              <a:buNone/>
            </a:pPr>
            <a:endParaRPr lang="el-GR" dirty="0" smtClean="0"/>
          </a:p>
          <a:p>
            <a:pPr marL="0" indent="0">
              <a:buNone/>
            </a:pPr>
            <a:r>
              <a:rPr lang="el-GR" b="1" u="sng" dirty="0" smtClean="0"/>
              <a:t>Ερώτηση</a:t>
            </a:r>
            <a:r>
              <a:rPr lang="el-GR" dirty="0" smtClean="0"/>
              <a:t>: Χρησιμοποιείστε την πυραμίδα που σας δόθηκε για να εκτιμήσετε τη σύσταση ενός εδάφους που χαρακτηρίζεται ως αργιλώδης πηλός</a:t>
            </a:r>
            <a:endParaRPr lang="el-GR" dirty="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Μηχανική Σύσταση Εδάφους </a:t>
            </a:r>
            <a:br>
              <a:rPr lang="el-GR" sz="3600" dirty="0" smtClean="0"/>
            </a:b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Καταιονισμός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8194" name="Picture 2"/>
          <p:cNvPicPr>
            <a:picLocks noChangeAspect="1" noChangeArrowheads="1"/>
          </p:cNvPicPr>
          <p:nvPr/>
        </p:nvPicPr>
        <p:blipFill>
          <a:blip r:embed="rId2" cstate="print"/>
          <a:srcRect/>
          <a:stretch>
            <a:fillRect/>
          </a:stretch>
        </p:blipFill>
        <p:spPr bwMode="auto">
          <a:xfrm>
            <a:off x="1331640" y="1700808"/>
            <a:ext cx="7058861" cy="4078758"/>
          </a:xfrm>
          <a:prstGeom prst="rect">
            <a:avLst/>
          </a:prstGeom>
          <a:noFill/>
          <a:ln w="9525">
            <a:noFill/>
            <a:miter lim="800000"/>
            <a:headEnd/>
            <a:tailEnd/>
          </a:ln>
        </p:spPr>
      </p:pic>
      <p:sp>
        <p:nvSpPr>
          <p:cNvPr id="6" name="5 - Ορθογώνιο"/>
          <p:cNvSpPr/>
          <p:nvPr/>
        </p:nvSpPr>
        <p:spPr>
          <a:xfrm>
            <a:off x="827584" y="5805264"/>
            <a:ext cx="43204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Μεταφερόμενο Σύστημα</a:t>
            </a: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Καταιονισμός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3635896" y="925555"/>
            <a:ext cx="5019675" cy="5334000"/>
          </a:xfrm>
          <a:prstGeom prst="rect">
            <a:avLst/>
          </a:prstGeom>
          <a:noFill/>
          <a:ln w="9525">
            <a:noFill/>
            <a:miter lim="800000"/>
            <a:headEnd/>
            <a:tailEnd/>
          </a:ln>
        </p:spPr>
      </p:pic>
      <p:sp>
        <p:nvSpPr>
          <p:cNvPr id="6" name="5 - Ορθογώνιο"/>
          <p:cNvSpPr/>
          <p:nvPr/>
        </p:nvSpPr>
        <p:spPr>
          <a:xfrm>
            <a:off x="323528" y="2060848"/>
            <a:ext cx="2088232" cy="11521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Σύστημα</a:t>
            </a:r>
          </a:p>
          <a:p>
            <a:pPr algn="ctr"/>
            <a:r>
              <a:rPr lang="el-GR" dirty="0" err="1" smtClean="0"/>
              <a:t>Ορθογωνικής</a:t>
            </a:r>
            <a:endParaRPr lang="el-GR" dirty="0" smtClean="0"/>
          </a:p>
          <a:p>
            <a:pPr algn="ctr"/>
            <a:r>
              <a:rPr lang="el-GR" dirty="0" smtClean="0"/>
              <a:t>Διάταξης </a:t>
            </a:r>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Καταιονισμός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44" name="Picture 4"/>
          <p:cNvPicPr>
            <a:picLocks noChangeAspect="1" noChangeArrowheads="1"/>
          </p:cNvPicPr>
          <p:nvPr/>
        </p:nvPicPr>
        <p:blipFill>
          <a:blip r:embed="rId2" cstate="print"/>
          <a:srcRect/>
          <a:stretch>
            <a:fillRect/>
          </a:stretch>
        </p:blipFill>
        <p:spPr bwMode="auto">
          <a:xfrm rot="170852">
            <a:off x="3038425" y="1368000"/>
            <a:ext cx="5133975" cy="4610100"/>
          </a:xfrm>
          <a:prstGeom prst="rect">
            <a:avLst/>
          </a:prstGeom>
          <a:noFill/>
          <a:ln w="9525">
            <a:noFill/>
            <a:miter lim="800000"/>
            <a:headEnd/>
            <a:tailEnd/>
          </a:ln>
        </p:spPr>
      </p:pic>
      <p:sp>
        <p:nvSpPr>
          <p:cNvPr id="7" name="6 - Ορθογώνιο"/>
          <p:cNvSpPr/>
          <p:nvPr/>
        </p:nvSpPr>
        <p:spPr>
          <a:xfrm>
            <a:off x="323528" y="2060848"/>
            <a:ext cx="2088232" cy="21602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Αγωγός Εφαρμογής Μετακινούμενος κατά μήκος του Αγωγού Μεταφοράς </a:t>
            </a: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7463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Καταιονισμός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5 - Ορθογώνιο"/>
          <p:cNvSpPr/>
          <p:nvPr/>
        </p:nvSpPr>
        <p:spPr>
          <a:xfrm>
            <a:off x="323528" y="2060848"/>
            <a:ext cx="2232248" cy="11521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Σύστημα </a:t>
            </a:r>
            <a:r>
              <a:rPr lang="el-GR" dirty="0" err="1" smtClean="0"/>
              <a:t>Αυτοπροωθούμενου</a:t>
            </a:r>
            <a:r>
              <a:rPr lang="el-GR" dirty="0" smtClean="0"/>
              <a:t> Εκτοξευτήρα</a:t>
            </a:r>
            <a:endParaRPr lang="el-GR" dirty="0"/>
          </a:p>
        </p:txBody>
      </p:sp>
      <p:pic>
        <p:nvPicPr>
          <p:cNvPr id="11267" name="Picture 3"/>
          <p:cNvPicPr>
            <a:picLocks noChangeAspect="1" noChangeArrowheads="1"/>
          </p:cNvPicPr>
          <p:nvPr/>
        </p:nvPicPr>
        <p:blipFill>
          <a:blip r:embed="rId2" cstate="print"/>
          <a:srcRect/>
          <a:stretch>
            <a:fillRect/>
          </a:stretch>
        </p:blipFill>
        <p:spPr bwMode="auto">
          <a:xfrm>
            <a:off x="2987824" y="1268760"/>
            <a:ext cx="5112568" cy="505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6" name="5 - Θέση περιεχομένου"/>
          <p:cNvSpPr>
            <a:spLocks noGrp="1"/>
          </p:cNvSpPr>
          <p:nvPr>
            <p:ph sz="quarter" idx="1"/>
          </p:nvPr>
        </p:nvSpPr>
        <p:spPr/>
        <p:txBody>
          <a:bodyPr>
            <a:normAutofit fontScale="92500" lnSpcReduction="10000"/>
          </a:bodyPr>
          <a:lstStyle/>
          <a:p>
            <a:pPr>
              <a:buNone/>
            </a:pPr>
            <a:r>
              <a:rPr lang="el-GR" sz="2400" dirty="0" smtClean="0"/>
              <a:t>Πλεονεκτήματα</a:t>
            </a:r>
          </a:p>
          <a:p>
            <a:pPr lvl="1"/>
            <a:r>
              <a:rPr lang="el-GR" dirty="0" smtClean="0"/>
              <a:t>Οικονομία νερού σε σχέση με την </a:t>
            </a:r>
            <a:r>
              <a:rPr lang="el-GR" dirty="0" err="1" smtClean="0"/>
              <a:t>κατάκλυση</a:t>
            </a:r>
            <a:endParaRPr lang="el-GR" dirty="0" smtClean="0"/>
          </a:p>
          <a:p>
            <a:pPr lvl="1"/>
            <a:r>
              <a:rPr lang="el-GR" dirty="0" smtClean="0"/>
              <a:t>Δεν καταστρέφεται καλλιεργήσιμη γη</a:t>
            </a:r>
          </a:p>
          <a:p>
            <a:pPr lvl="1"/>
            <a:r>
              <a:rPr lang="el-GR" dirty="0" smtClean="0"/>
              <a:t>Δεν απαιτούνται ισοπεδώσεις</a:t>
            </a:r>
          </a:p>
          <a:p>
            <a:pPr lvl="1"/>
            <a:r>
              <a:rPr lang="el-GR" dirty="0" smtClean="0"/>
              <a:t>Αποφεύγονται οι διαβρώσεις του εδάφους</a:t>
            </a:r>
          </a:p>
          <a:p>
            <a:pPr lvl="1"/>
            <a:r>
              <a:rPr lang="el-GR" dirty="0" smtClean="0"/>
              <a:t>Δυνατότητα αξιοποίησης μικρών παροχών </a:t>
            </a:r>
          </a:p>
          <a:p>
            <a:pPr lvl="1"/>
            <a:r>
              <a:rPr lang="el-GR" dirty="0" smtClean="0"/>
              <a:t>Ελάττωση της απαίτησης σε ανθρώπινο δυναμικό</a:t>
            </a:r>
          </a:p>
          <a:p>
            <a:pPr lvl="1"/>
            <a:r>
              <a:rPr lang="el-GR" dirty="0" smtClean="0"/>
              <a:t>Προστασία από τους παγετούς</a:t>
            </a:r>
          </a:p>
          <a:p>
            <a:pPr lvl="1"/>
            <a:r>
              <a:rPr lang="el-GR" dirty="0" smtClean="0"/>
              <a:t>Δυνατότητα εφαρμογής λιπάνσεων </a:t>
            </a:r>
          </a:p>
          <a:p>
            <a:pPr>
              <a:buNone/>
            </a:pPr>
            <a:r>
              <a:rPr lang="el-GR" dirty="0" smtClean="0"/>
              <a:t> </a:t>
            </a:r>
            <a:r>
              <a:rPr lang="el-GR" sz="2400" dirty="0" smtClean="0"/>
              <a:t>Μειονεκτήματα</a:t>
            </a:r>
          </a:p>
          <a:p>
            <a:pPr lvl="1"/>
            <a:r>
              <a:rPr lang="el-GR" dirty="0" smtClean="0"/>
              <a:t>Υψηλό κόστος λειτουργίας (ενέργεια)</a:t>
            </a:r>
          </a:p>
          <a:p>
            <a:pPr lvl="1"/>
            <a:r>
              <a:rPr lang="el-GR" dirty="0" smtClean="0"/>
              <a:t>Υψηλό κόστος εξοπλισμούς </a:t>
            </a:r>
          </a:p>
          <a:p>
            <a:pPr lvl="1"/>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Καταιονισμός</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Μικροάρδευση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2627784" y="1412776"/>
            <a:ext cx="4536504" cy="4832492"/>
          </a:xfrm>
          <a:prstGeom prst="rect">
            <a:avLst/>
          </a:prstGeom>
        </p:spPr>
      </p:pic>
    </p:spTree>
    <p:extLst>
      <p:ext uri="{BB962C8B-B14F-4D97-AF65-F5344CB8AC3E}">
        <p14:creationId xmlns:p14="http://schemas.microsoft.com/office/powerpoint/2010/main" val="14359897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Μικροάρδευση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2" name="Picture 1"/>
          <p:cNvPicPr>
            <a:picLocks noChangeAspect="1"/>
          </p:cNvPicPr>
          <p:nvPr/>
        </p:nvPicPr>
        <p:blipFill>
          <a:blip r:embed="rId2"/>
          <a:stretch>
            <a:fillRect/>
          </a:stretch>
        </p:blipFill>
        <p:spPr>
          <a:xfrm>
            <a:off x="2023396" y="1628800"/>
            <a:ext cx="5572940" cy="4358125"/>
          </a:xfrm>
          <a:prstGeom prst="rect">
            <a:avLst/>
          </a:prstGeom>
        </p:spPr>
      </p:pic>
    </p:spTree>
    <p:extLst>
      <p:ext uri="{BB962C8B-B14F-4D97-AF65-F5344CB8AC3E}">
        <p14:creationId xmlns:p14="http://schemas.microsoft.com/office/powerpoint/2010/main" val="724870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Μικροάρδευση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1255958" y="1484784"/>
            <a:ext cx="6700418" cy="4611559"/>
          </a:xfrm>
          <a:prstGeom prst="rect">
            <a:avLst/>
          </a:prstGeom>
        </p:spPr>
      </p:pic>
    </p:spTree>
    <p:extLst>
      <p:ext uri="{BB962C8B-B14F-4D97-AF65-F5344CB8AC3E}">
        <p14:creationId xmlns:p14="http://schemas.microsoft.com/office/powerpoint/2010/main" val="21556505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Μικροάρδευση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1043608" y="1455870"/>
            <a:ext cx="7118917" cy="4781442"/>
          </a:xfrm>
          <a:prstGeom prst="rect">
            <a:avLst/>
          </a:prstGeom>
        </p:spPr>
      </p:pic>
    </p:spTree>
    <p:extLst>
      <p:ext uri="{BB962C8B-B14F-4D97-AF65-F5344CB8AC3E}">
        <p14:creationId xmlns:p14="http://schemas.microsoft.com/office/powerpoint/2010/main" val="1761198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6" name="5 - Θέση περιεχομένου"/>
          <p:cNvSpPr>
            <a:spLocks noGrp="1"/>
          </p:cNvSpPr>
          <p:nvPr>
            <p:ph sz="quarter" idx="1"/>
          </p:nvPr>
        </p:nvSpPr>
        <p:spPr/>
        <p:txBody>
          <a:bodyPr>
            <a:normAutofit fontScale="92500" lnSpcReduction="20000"/>
          </a:bodyPr>
          <a:lstStyle/>
          <a:p>
            <a:pPr>
              <a:buNone/>
            </a:pPr>
            <a:r>
              <a:rPr lang="el-GR" sz="2400" dirty="0" smtClean="0"/>
              <a:t>Πλεονεκτήματα</a:t>
            </a:r>
          </a:p>
          <a:p>
            <a:pPr lvl="1"/>
            <a:r>
              <a:rPr lang="el-GR" dirty="0" smtClean="0"/>
              <a:t>Οικονομία νερού σε σχέση με την </a:t>
            </a:r>
            <a:r>
              <a:rPr lang="el-GR" dirty="0" err="1" smtClean="0"/>
              <a:t>κατάκλυση</a:t>
            </a:r>
            <a:r>
              <a:rPr lang="el-GR" dirty="0" smtClean="0"/>
              <a:t> και καταιονισμό </a:t>
            </a:r>
          </a:p>
          <a:p>
            <a:pPr lvl="1"/>
            <a:r>
              <a:rPr lang="el-GR" dirty="0" smtClean="0"/>
              <a:t>Μείωση στην ανάπτυξη ζιζανίων </a:t>
            </a:r>
          </a:p>
          <a:p>
            <a:pPr lvl="1"/>
            <a:r>
              <a:rPr lang="el-GR" dirty="0" smtClean="0"/>
              <a:t>Δεν καταστρέφεται καλλιεργήσιμη γη</a:t>
            </a:r>
          </a:p>
          <a:p>
            <a:pPr lvl="1"/>
            <a:r>
              <a:rPr lang="el-GR" dirty="0" smtClean="0"/>
              <a:t>Δεν απαιτούνται ισοπεδώσεις</a:t>
            </a:r>
          </a:p>
          <a:p>
            <a:pPr lvl="1"/>
            <a:r>
              <a:rPr lang="el-GR" dirty="0" smtClean="0"/>
              <a:t>Αποφεύγονται οι διαβρώσεις του εδάφους</a:t>
            </a:r>
          </a:p>
          <a:p>
            <a:pPr lvl="1"/>
            <a:r>
              <a:rPr lang="el-GR" dirty="0" smtClean="0"/>
              <a:t>Δυνατότητα αξιοποίησης μικρών παροχών </a:t>
            </a:r>
          </a:p>
          <a:p>
            <a:pPr lvl="1"/>
            <a:r>
              <a:rPr lang="el-GR" dirty="0" smtClean="0"/>
              <a:t>Ελάττωση της απαίτησης σε ανθρώπινο δυναμικό</a:t>
            </a:r>
          </a:p>
          <a:p>
            <a:pPr lvl="1"/>
            <a:r>
              <a:rPr lang="el-GR" dirty="0" smtClean="0"/>
              <a:t>Δυνατότητα εφαρμογής λιπάνσεων</a:t>
            </a:r>
          </a:p>
          <a:p>
            <a:pPr lvl="1"/>
            <a:r>
              <a:rPr lang="el-GR" dirty="0" smtClean="0"/>
              <a:t>Βελτίωση δυνατότητας κίνησης μέσα στην καλλιέργεια</a:t>
            </a:r>
          </a:p>
          <a:p>
            <a:pPr lvl="1"/>
            <a:r>
              <a:rPr lang="el-GR" dirty="0" smtClean="0"/>
              <a:t>Μείωση μυκητολογικών και εντομολογικών προβλημάτων</a:t>
            </a:r>
          </a:p>
          <a:p>
            <a:pPr lvl="1"/>
            <a:r>
              <a:rPr lang="el-GR" dirty="0" smtClean="0"/>
              <a:t>Δυνατότητα αξιοποίησης αλατούχων νερών</a:t>
            </a:r>
          </a:p>
          <a:p>
            <a:pPr>
              <a:buNone/>
            </a:pPr>
            <a:r>
              <a:rPr lang="el-GR" dirty="0" smtClean="0"/>
              <a:t> </a:t>
            </a:r>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Μικροάρδευση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9229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a:p>
        </p:txBody>
      </p:sp>
      <p:sp>
        <p:nvSpPr>
          <p:cNvPr id="4" name="3 - Θέση περιεχομένου"/>
          <p:cNvSpPr>
            <a:spLocks noGrp="1"/>
          </p:cNvSpPr>
          <p:nvPr>
            <p:ph sz="quarter" idx="1"/>
          </p:nvPr>
        </p:nvSpPr>
        <p:spPr/>
        <p:txBody>
          <a:bodyPr/>
          <a:lstStyle/>
          <a:p>
            <a:r>
              <a:rPr lang="el-GR" dirty="0" smtClean="0"/>
              <a:t>Πραγματικό Ειδικό Βάρος</a:t>
            </a:r>
          </a:p>
          <a:p>
            <a:pPr>
              <a:buNone/>
            </a:pPr>
            <a:endParaRPr lang="el-GR" dirty="0" smtClean="0"/>
          </a:p>
          <a:p>
            <a:pPr>
              <a:buNone/>
            </a:pPr>
            <a:r>
              <a:rPr lang="el-GR" dirty="0" smtClean="0"/>
              <a:t>ΕΠ = </a:t>
            </a:r>
          </a:p>
          <a:p>
            <a:pPr>
              <a:buNone/>
            </a:pPr>
            <a:endParaRPr lang="el-GR" dirty="0" smtClean="0"/>
          </a:p>
          <a:p>
            <a:r>
              <a:rPr lang="el-GR" dirty="0" smtClean="0"/>
              <a:t>Φαινόμενο Ειδικό Βάρος</a:t>
            </a:r>
          </a:p>
          <a:p>
            <a:pPr>
              <a:buNone/>
            </a:pPr>
            <a:endParaRPr lang="el-GR" dirty="0" smtClean="0"/>
          </a:p>
          <a:p>
            <a:pPr>
              <a:buNone/>
            </a:pPr>
            <a:r>
              <a:rPr lang="el-GR" dirty="0" smtClean="0"/>
              <a:t>ΕΦ = </a:t>
            </a:r>
          </a:p>
          <a:p>
            <a:pPr>
              <a:buNone/>
            </a:pPr>
            <a:endParaRPr lang="el-GR" dirty="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Μηχανική Σύσταση Εδάφους </a:t>
            </a:r>
            <a:br>
              <a:rPr lang="el-GR" sz="3600" dirty="0" smtClean="0"/>
            </a:br>
            <a:endParaRPr lang="el-GR" sz="3600" dirty="0"/>
          </a:p>
        </p:txBody>
      </p:sp>
      <p:sp>
        <p:nvSpPr>
          <p:cNvPr id="6" name="5 - Ορθογώνιο"/>
          <p:cNvSpPr/>
          <p:nvPr/>
        </p:nvSpPr>
        <p:spPr>
          <a:xfrm>
            <a:off x="2123728" y="2060848"/>
            <a:ext cx="47525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Βάρος Ξηρού Εδάφους </a:t>
            </a:r>
            <a:endParaRPr lang="el-GR" dirty="0"/>
          </a:p>
        </p:txBody>
      </p:sp>
      <p:sp>
        <p:nvSpPr>
          <p:cNvPr id="7" name="6 - Ορθογώνιο"/>
          <p:cNvSpPr/>
          <p:nvPr/>
        </p:nvSpPr>
        <p:spPr>
          <a:xfrm>
            <a:off x="2123728" y="2852936"/>
            <a:ext cx="47525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Όγκος Εδάφους Χωρίς Πόρους</a:t>
            </a:r>
            <a:endParaRPr lang="el-GR" dirty="0"/>
          </a:p>
        </p:txBody>
      </p:sp>
      <p:cxnSp>
        <p:nvCxnSpPr>
          <p:cNvPr id="9" name="8 - Ευθεία γραμμή σύνδεσης"/>
          <p:cNvCxnSpPr/>
          <p:nvPr/>
        </p:nvCxnSpPr>
        <p:spPr>
          <a:xfrm>
            <a:off x="1907704" y="2708920"/>
            <a:ext cx="5328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2132112" y="3933056"/>
            <a:ext cx="47525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Βάρος Ξηρού Εδάφους </a:t>
            </a:r>
            <a:endParaRPr lang="el-GR" dirty="0"/>
          </a:p>
        </p:txBody>
      </p:sp>
      <p:sp>
        <p:nvSpPr>
          <p:cNvPr id="11" name="10 - Ορθογώνιο"/>
          <p:cNvSpPr/>
          <p:nvPr/>
        </p:nvSpPr>
        <p:spPr>
          <a:xfrm>
            <a:off x="2132112" y="4725144"/>
            <a:ext cx="47525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Όγκος Εδάφους Μαζί με τους Πόρους</a:t>
            </a:r>
            <a:endParaRPr lang="el-GR" dirty="0"/>
          </a:p>
        </p:txBody>
      </p:sp>
      <p:cxnSp>
        <p:nvCxnSpPr>
          <p:cNvPr id="12" name="11 - Ευθεία γραμμή σύνδεσης"/>
          <p:cNvCxnSpPr/>
          <p:nvPr/>
        </p:nvCxnSpPr>
        <p:spPr>
          <a:xfrm>
            <a:off x="1916088" y="4581128"/>
            <a:ext cx="5328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6" grpId="1" animBg="1"/>
      <p:bldP spid="7" grpId="0"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6" name="5 - Θέση περιεχομένου"/>
          <p:cNvSpPr>
            <a:spLocks noGrp="1"/>
          </p:cNvSpPr>
          <p:nvPr>
            <p:ph sz="quarter" idx="1"/>
          </p:nvPr>
        </p:nvSpPr>
        <p:spPr/>
        <p:txBody>
          <a:bodyPr>
            <a:normAutofit/>
          </a:bodyPr>
          <a:lstStyle/>
          <a:p>
            <a:pPr>
              <a:buNone/>
            </a:pPr>
            <a:r>
              <a:rPr lang="el-GR" sz="2400" dirty="0" smtClean="0"/>
              <a:t>Μειονεκτήματα</a:t>
            </a:r>
          </a:p>
          <a:p>
            <a:pPr lvl="1"/>
            <a:r>
              <a:rPr lang="el-GR" dirty="0" smtClean="0"/>
              <a:t>Φραξίματα </a:t>
            </a:r>
          </a:p>
          <a:p>
            <a:pPr lvl="1"/>
            <a:r>
              <a:rPr lang="el-GR" dirty="0" smtClean="0"/>
              <a:t>Συγκέντρωση αλάτων στο έδαφος</a:t>
            </a:r>
          </a:p>
          <a:p>
            <a:pPr lvl="1"/>
            <a:r>
              <a:rPr lang="el-GR" dirty="0" smtClean="0"/>
              <a:t>Αδυναμία προστασίας από παγετούς </a:t>
            </a:r>
          </a:p>
          <a:p>
            <a:pPr lvl="1"/>
            <a:r>
              <a:rPr lang="el-GR" dirty="0" smtClean="0"/>
              <a:t>Εκτεθειμένα συστήματα σε κίνηση μηχανήματων και ζώων</a:t>
            </a:r>
          </a:p>
          <a:p>
            <a:pPr>
              <a:buNone/>
            </a:pPr>
            <a:r>
              <a:rPr lang="el-GR" dirty="0" smtClean="0"/>
              <a:t> </a:t>
            </a:r>
            <a:endParaRPr lang="el-GR" dirty="0"/>
          </a:p>
        </p:txBody>
      </p:sp>
      <p:sp>
        <p:nvSpPr>
          <p:cNvPr id="5" name="1 - Τίτλος"/>
          <p:cNvSpPr txBox="1">
            <a:spLocks/>
          </p:cNvSpPr>
          <p:nvPr/>
        </p:nvSpPr>
        <p:spPr>
          <a:xfrm>
            <a:off x="914400" y="260648"/>
            <a:ext cx="790607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dirty="0" smtClean="0">
                <a:solidFill>
                  <a:schemeClr val="tx2"/>
                </a:solidFill>
                <a:latin typeface="+mj-lt"/>
                <a:ea typeface="+mj-ea"/>
                <a:cs typeface="+mj-cs"/>
              </a:rPr>
              <a:t>Επιφανειακές Μέθοδοι Άρδευσης - </a:t>
            </a:r>
            <a:r>
              <a:rPr lang="el-GR" sz="3600" dirty="0" err="1" smtClean="0">
                <a:solidFill>
                  <a:schemeClr val="tx2"/>
                </a:solidFill>
                <a:latin typeface="+mj-lt"/>
                <a:ea typeface="+mj-ea"/>
                <a:cs typeface="+mj-cs"/>
              </a:rPr>
              <a:t>Μικροάρδευση</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0879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p:txBody>
          <a:bodyPr>
            <a:normAutofit fontScale="85000" lnSpcReduction="20000"/>
          </a:bodyPr>
          <a:lstStyle/>
          <a:p>
            <a:r>
              <a:rPr lang="el-GR" dirty="0" smtClean="0"/>
              <a:t>Πορώδες Εδάφους:</a:t>
            </a:r>
          </a:p>
          <a:p>
            <a:pPr marL="0" indent="0">
              <a:buNone/>
            </a:pPr>
            <a:r>
              <a:rPr lang="el-GR" dirty="0" smtClean="0"/>
              <a:t>Το ποσοστό του όγκου του εδάφους που δεν καταλαμβάνεται από τα στερεά συστατικά (δηλαδή περιέχει αέρα). </a:t>
            </a:r>
          </a:p>
          <a:p>
            <a:pPr>
              <a:buFont typeface="Wingdings" panose="05000000000000000000" pitchFamily="2" charset="2"/>
              <a:buChar char="§"/>
            </a:pPr>
            <a:r>
              <a:rPr lang="el-GR" dirty="0" smtClean="0"/>
              <a:t>Ένα </a:t>
            </a:r>
            <a:r>
              <a:rPr lang="el-GR" dirty="0"/>
              <a:t>μέτρο πορώδους του εδάφους είναι η φαινομενική πυκνότητα αυτού. Όσο μικρότερη η φαινομενική πυκνότητα τόσο μεγαλύτερο το πορώδες</a:t>
            </a:r>
            <a:r>
              <a:rPr lang="el-GR" dirty="0" smtClean="0"/>
              <a:t>.</a:t>
            </a:r>
          </a:p>
          <a:p>
            <a:pPr>
              <a:buFont typeface="Wingdings" panose="05000000000000000000" pitchFamily="2" charset="2"/>
              <a:buChar char="§"/>
            </a:pPr>
            <a:r>
              <a:rPr lang="el-GR" dirty="0"/>
              <a:t>Η φαινομενική πυκνότητα του εδάφους εξαρτάται: Ορυκτολογική και </a:t>
            </a:r>
            <a:r>
              <a:rPr lang="el-GR" dirty="0" err="1"/>
              <a:t>κοκκομετρική</a:t>
            </a:r>
            <a:r>
              <a:rPr lang="el-GR" dirty="0"/>
              <a:t> σύσταση και δομή Οργανική ουσία </a:t>
            </a:r>
            <a:endParaRPr lang="el-GR" dirty="0" smtClean="0"/>
          </a:p>
          <a:p>
            <a:pPr marL="0" indent="0">
              <a:buNone/>
            </a:pPr>
            <a:endParaRPr lang="el-GR" b="1" u="sng" dirty="0" smtClean="0"/>
          </a:p>
          <a:p>
            <a:pPr marL="0" indent="0">
              <a:buNone/>
            </a:pPr>
            <a:r>
              <a:rPr lang="el-GR" b="1" u="sng" dirty="0" smtClean="0"/>
              <a:t>Ερώτηση</a:t>
            </a:r>
            <a:r>
              <a:rPr lang="el-GR" dirty="0" smtClean="0"/>
              <a:t>:  Ένα αργιλώδες έδαφος έχει μεγαλύτερο πορώδες από ένα αμμώδες ή το αντίθετο?</a:t>
            </a:r>
          </a:p>
          <a:p>
            <a:pPr marL="0" indent="0">
              <a:buNone/>
            </a:pPr>
            <a:r>
              <a:rPr lang="el-GR" b="1" u="sng" dirty="0" smtClean="0"/>
              <a:t>Ερώτηση:</a:t>
            </a:r>
            <a:r>
              <a:rPr lang="el-GR" dirty="0" smtClean="0"/>
              <a:t> Συνδέστε το πορώδες ενός εδάφους με το φαινόμενο ειδικό βάρος  </a:t>
            </a:r>
            <a:endParaRPr lang="el-GR" dirty="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Χαρακτηριστικά Εδάφους </a:t>
            </a:r>
            <a:br>
              <a:rPr lang="el-GR" sz="3600" dirty="0" smtClean="0"/>
            </a:b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r>
              <a:rPr lang="el-GR" smtClean="0"/>
              <a:t>Αρδεύσεις - Στραγγίσεις</a:t>
            </a:r>
            <a:endParaRPr lang="el-GR" dirty="0"/>
          </a:p>
        </p:txBody>
      </p:sp>
      <p:sp>
        <p:nvSpPr>
          <p:cNvPr id="4" name="3 - Θέση περιεχομένου"/>
          <p:cNvSpPr>
            <a:spLocks noGrp="1"/>
          </p:cNvSpPr>
          <p:nvPr>
            <p:ph sz="quarter" idx="1"/>
          </p:nvPr>
        </p:nvSpPr>
        <p:spPr/>
        <p:txBody>
          <a:bodyPr>
            <a:normAutofit/>
          </a:bodyPr>
          <a:lstStyle/>
          <a:p>
            <a:r>
              <a:rPr lang="el-GR" dirty="0" smtClean="0"/>
              <a:t>Αερισμός Εδάφους:</a:t>
            </a:r>
          </a:p>
          <a:p>
            <a:pPr marL="0" indent="0">
              <a:buNone/>
            </a:pPr>
            <a:r>
              <a:rPr lang="el-GR" dirty="0" smtClean="0"/>
              <a:t>Απαραίτητη διαδικασία ανανέωση του αέρα στου πόρους του εδάφους, μέσα από μια σειρά φυσικές και βιολογικές διεργασίες. </a:t>
            </a:r>
          </a:p>
          <a:p>
            <a:pPr marL="0" indent="0">
              <a:buNone/>
            </a:pPr>
            <a:endParaRPr lang="el-GR" dirty="0" smtClean="0"/>
          </a:p>
        </p:txBody>
      </p:sp>
      <p:sp>
        <p:nvSpPr>
          <p:cNvPr id="5" name="1 - Τίτλος"/>
          <p:cNvSpPr>
            <a:spLocks noGrp="1"/>
          </p:cNvSpPr>
          <p:nvPr>
            <p:ph type="title"/>
          </p:nvPr>
        </p:nvSpPr>
        <p:spPr>
          <a:xfrm>
            <a:off x="914400" y="274638"/>
            <a:ext cx="7772400" cy="1143000"/>
          </a:xfrm>
        </p:spPr>
        <p:txBody>
          <a:bodyPr>
            <a:noAutofit/>
          </a:bodyPr>
          <a:lstStyle/>
          <a:p>
            <a:r>
              <a:rPr lang="el-GR" sz="3600" dirty="0" smtClean="0"/>
              <a:t>Χαρακτηριστικά Εδάφους </a:t>
            </a:r>
            <a:br>
              <a:rPr lang="el-GR" sz="3600" dirty="0" smtClean="0"/>
            </a:br>
            <a:endParaRPr lang="el-GR" sz="3600" dirty="0"/>
          </a:p>
        </p:txBody>
      </p:sp>
    </p:spTree>
    <p:extLst>
      <p:ext uri="{BB962C8B-B14F-4D97-AF65-F5344CB8AC3E}">
        <p14:creationId xmlns:p14="http://schemas.microsoft.com/office/powerpoint/2010/main" val="417517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2693</TotalTime>
  <Words>3218</Words>
  <Application>Microsoft Office PowerPoint</Application>
  <PresentationFormat>Προβολή στην οθόνη (4:3)</PresentationFormat>
  <Paragraphs>540</Paragraphs>
  <Slides>70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70</vt:i4>
      </vt:variant>
    </vt:vector>
  </HeadingPairs>
  <TitlesOfParts>
    <vt:vector size="78" baseType="lpstr">
      <vt:lpstr>Arial</vt:lpstr>
      <vt:lpstr>Calibri</vt:lpstr>
      <vt:lpstr>Cambria</vt:lpstr>
      <vt:lpstr>Franklin Gothic Book</vt:lpstr>
      <vt:lpstr>Perpetua</vt:lpstr>
      <vt:lpstr>Wingdings</vt:lpstr>
      <vt:lpstr>Wingdings 2</vt:lpstr>
      <vt:lpstr>Δικαιοσύνη</vt:lpstr>
      <vt:lpstr>Αρδεύσεις – Στραγγίσεις </vt:lpstr>
      <vt:lpstr>Μηχανική Σύσταση Εδάφους  </vt:lpstr>
      <vt:lpstr>Μηχανική Σύσταση Εδάφους  </vt:lpstr>
      <vt:lpstr>Μηχανική Σύσταση Εδάφους  </vt:lpstr>
      <vt:lpstr>Μηχανική Σύσταση Εδάφους  </vt:lpstr>
      <vt:lpstr>Μηχανική Σύσταση Εδάφους  </vt:lpstr>
      <vt:lpstr>Μηχανική Σύσταση Εδάφους  </vt:lpstr>
      <vt:lpstr>Χαρακτηριστικά Εδάφους  </vt:lpstr>
      <vt:lpstr>Χαρακτηριστικά Εδάφους  </vt:lpstr>
      <vt:lpstr>Υγρασία του Εδάφους  </vt:lpstr>
      <vt:lpstr>Υγρασία του Εδάφους  </vt:lpstr>
      <vt:lpstr>Υγρασία του Εδάφους  </vt:lpstr>
      <vt:lpstr>Υγρασία του Εδάφους  </vt:lpstr>
      <vt:lpstr>Υγρασία του Εδάφους  </vt:lpstr>
      <vt:lpstr>Υγρασία του Εδάφους  </vt:lpstr>
      <vt:lpstr>Υγρασία του Εδάφους  </vt:lpstr>
      <vt:lpstr>Υγρασία του Εδάφους  </vt:lpstr>
      <vt:lpstr>Υγρασία του Εδάφους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Ενεργειακή Αξιοποίηση Βιομάζας</dc:title>
  <dc:creator>tmanios</dc:creator>
  <cp:lastModifiedBy>Thakis Manios</cp:lastModifiedBy>
  <cp:revision>99</cp:revision>
  <cp:lastPrinted>2015-06-04T13:58:26Z</cp:lastPrinted>
  <dcterms:created xsi:type="dcterms:W3CDTF">2013-12-27T11:31:01Z</dcterms:created>
  <dcterms:modified xsi:type="dcterms:W3CDTF">2016-04-04T07:23:40Z</dcterms:modified>
</cp:coreProperties>
</file>