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81" r:id="rId3"/>
    <p:sldId id="265" r:id="rId4"/>
    <p:sldId id="283" r:id="rId5"/>
    <p:sldId id="266" r:id="rId6"/>
    <p:sldId id="284" r:id="rId7"/>
    <p:sldId id="267" r:id="rId8"/>
    <p:sldId id="268" r:id="rId9"/>
    <p:sldId id="269" r:id="rId10"/>
    <p:sldId id="270" r:id="rId11"/>
    <p:sldId id="285" r:id="rId12"/>
    <p:sldId id="271" r:id="rId13"/>
    <p:sldId id="286" r:id="rId14"/>
    <p:sldId id="272" r:id="rId15"/>
    <p:sldId id="292" r:id="rId16"/>
    <p:sldId id="294" r:id="rId17"/>
    <p:sldId id="287" r:id="rId18"/>
    <p:sldId id="282" r:id="rId19"/>
    <p:sldId id="296" r:id="rId20"/>
    <p:sldId id="291" r:id="rId21"/>
    <p:sldId id="273" r:id="rId22"/>
    <p:sldId id="274" r:id="rId23"/>
    <p:sldId id="293" r:id="rId24"/>
    <p:sldId id="275" r:id="rId25"/>
    <p:sldId id="276" r:id="rId26"/>
    <p:sldId id="277" r:id="rId27"/>
    <p:sldId id="288" r:id="rId28"/>
    <p:sldId id="278" r:id="rId29"/>
    <p:sldId id="289" r:id="rId30"/>
    <p:sldId id="297" r:id="rId31"/>
    <p:sldId id="280" r:id="rId32"/>
    <p:sldId id="290" r:id="rId33"/>
  </p:sldIdLst>
  <p:sldSz cx="9145588" cy="6859588"/>
  <p:notesSz cx="7556500" cy="10693400"/>
  <p:defaultTextStyle>
    <a:defPPr>
      <a:defRPr lang="en-US"/>
    </a:defPPr>
    <a:lvl1pPr marL="0" algn="l" defTabSz="8015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0793" algn="l" defTabSz="8015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1586" algn="l" defTabSz="8015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2378" algn="l" defTabSz="8015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3170" algn="l" defTabSz="8015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3963" algn="l" defTabSz="8015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4756" algn="l" defTabSz="8015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5551" algn="l" defTabSz="8015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6344" algn="l" defTabSz="8015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79" d="100"/>
          <a:sy n="79" d="100"/>
        </p:scale>
        <p:origin x="-1188" y="-90"/>
      </p:cViewPr>
      <p:guideLst>
        <p:guide orient="horz" pos="1848"/>
        <p:guide pos="26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919" y="2130923"/>
            <a:ext cx="7773750" cy="147036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838" y="3887100"/>
            <a:ext cx="6401912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30551" y="274702"/>
            <a:ext cx="2057757" cy="585288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84" y="274702"/>
            <a:ext cx="6020845" cy="585288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438" y="4407921"/>
            <a:ext cx="777375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438" y="2907391"/>
            <a:ext cx="7773750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84" y="1600575"/>
            <a:ext cx="4039301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9007" y="1600575"/>
            <a:ext cx="4039301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79" y="1535469"/>
            <a:ext cx="4040890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6" indent="0">
              <a:buNone/>
              <a:defRPr sz="2000" b="1"/>
            </a:lvl2pPr>
            <a:lvl3pPr marL="914123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7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4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79" y="2175383"/>
            <a:ext cx="4040890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836" y="1535469"/>
            <a:ext cx="4042477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6" indent="0">
              <a:buNone/>
              <a:defRPr sz="2000" b="1"/>
            </a:lvl2pPr>
            <a:lvl3pPr marL="914123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7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4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836" y="2175383"/>
            <a:ext cx="4042477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84" y="273113"/>
            <a:ext cx="3008835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671" y="273118"/>
            <a:ext cx="5112638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84" y="1435437"/>
            <a:ext cx="3008835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066" indent="0">
              <a:buNone/>
              <a:defRPr sz="1200"/>
            </a:lvl2pPr>
            <a:lvl3pPr marL="914123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7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4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599" y="4801716"/>
            <a:ext cx="5487353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599" y="612921"/>
            <a:ext cx="5487353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066" indent="0">
              <a:buNone/>
              <a:defRPr sz="2800"/>
            </a:lvl2pPr>
            <a:lvl3pPr marL="914123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7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066" indent="0">
              <a:buNone/>
              <a:defRPr sz="1200"/>
            </a:lvl2pPr>
            <a:lvl3pPr marL="914123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7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4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84" y="274701"/>
            <a:ext cx="8231029" cy="1143265"/>
          </a:xfrm>
          <a:prstGeom prst="rect">
            <a:avLst/>
          </a:prstGeom>
        </p:spPr>
        <p:txBody>
          <a:bodyPr vert="horz" lIns="91413" tIns="45709" rIns="91413" bIns="45709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84" y="1600575"/>
            <a:ext cx="8231029" cy="4527011"/>
          </a:xfrm>
          <a:prstGeom prst="rect">
            <a:avLst/>
          </a:prstGeom>
        </p:spPr>
        <p:txBody>
          <a:bodyPr vert="horz" lIns="91413" tIns="45709" rIns="91413" bIns="45709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13" tIns="45709" rIns="91413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747" y="6357822"/>
            <a:ext cx="2896103" cy="365210"/>
          </a:xfrm>
          <a:prstGeom prst="rect">
            <a:avLst/>
          </a:prstGeom>
        </p:spPr>
        <p:txBody>
          <a:bodyPr vert="horz" lIns="91413" tIns="45709" rIns="91413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4342" y="6357822"/>
            <a:ext cx="2133971" cy="365210"/>
          </a:xfrm>
          <a:prstGeom prst="rect">
            <a:avLst/>
          </a:prstGeom>
        </p:spPr>
        <p:txBody>
          <a:bodyPr vert="horz" lIns="91413" tIns="45709" rIns="91413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12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2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4" indent="-285667" algn="l" defTabSz="91412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4" indent="-228531" algn="l" defTabSz="9141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5" indent="-228531" algn="l" defTabSz="91412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3" indent="-228531" algn="l" defTabSz="9141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31" algn="l" defTabSz="9141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6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3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7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4" algn="l" defTabSz="9141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395" y="1600994"/>
            <a:ext cx="7723620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3" marR="6681">
              <a:spcBef>
                <a:spcPts val="22"/>
              </a:spcBef>
            </a:pPr>
            <a:r>
              <a:rPr sz="2000" i="1" spc="18" dirty="0" smtClean="0">
                <a:latin typeface="Times New Roman"/>
                <a:cs typeface="Times New Roman"/>
              </a:rPr>
              <a:t>Ο </a:t>
            </a:r>
            <a:r>
              <a:rPr sz="2000" i="1" spc="18" dirty="0">
                <a:latin typeface="Times New Roman"/>
                <a:cs typeface="Times New Roman"/>
              </a:rPr>
              <a:t>καπνός </a:t>
            </a:r>
            <a:r>
              <a:rPr sz="2000" i="1" spc="13" dirty="0">
                <a:latin typeface="Times New Roman"/>
                <a:cs typeface="Times New Roman"/>
              </a:rPr>
              <a:t>ανήκει στα </a:t>
            </a:r>
            <a:r>
              <a:rPr sz="2000" i="1" spc="9" dirty="0">
                <a:latin typeface="Times New Roman"/>
                <a:cs typeface="Times New Roman"/>
              </a:rPr>
              <a:t>βιοµηχανικά </a:t>
            </a:r>
            <a:r>
              <a:rPr sz="2000" i="1" spc="13" dirty="0">
                <a:latin typeface="Times New Roman"/>
                <a:cs typeface="Times New Roman"/>
              </a:rPr>
              <a:t>φυτά και είναι φυτό </a:t>
            </a:r>
            <a:r>
              <a:rPr sz="2000" i="1" spc="4" dirty="0">
                <a:latin typeface="Times New Roman"/>
                <a:cs typeface="Times New Roman"/>
              </a:rPr>
              <a:t>µεγάλης </a:t>
            </a:r>
            <a:r>
              <a:rPr sz="2000" i="1" spc="9" dirty="0">
                <a:latin typeface="Times New Roman"/>
                <a:cs typeface="Times New Roman"/>
              </a:rPr>
              <a:t>οικονοµικής σηµασίας παγκοσµίως. </a:t>
            </a:r>
            <a:r>
              <a:rPr sz="2000" i="1" spc="22" dirty="0">
                <a:latin typeface="Times New Roman"/>
                <a:cs typeface="Times New Roman"/>
              </a:rPr>
              <a:t>Τα  </a:t>
            </a:r>
            <a:r>
              <a:rPr sz="2000" i="1" spc="18" dirty="0">
                <a:latin typeface="Times New Roman"/>
                <a:cs typeface="Times New Roman"/>
              </a:rPr>
              <a:t>βοτανικά χαρακτηριστικά </a:t>
            </a:r>
            <a:r>
              <a:rPr sz="2000" i="1" spc="13" dirty="0">
                <a:latin typeface="Times New Roman"/>
                <a:cs typeface="Times New Roman"/>
              </a:rPr>
              <a:t>του </a:t>
            </a:r>
            <a:r>
              <a:rPr sz="2000" i="1" spc="18" dirty="0">
                <a:latin typeface="Times New Roman"/>
                <a:cs typeface="Times New Roman"/>
              </a:rPr>
              <a:t>φυτού </a:t>
            </a:r>
            <a:r>
              <a:rPr sz="2000" i="1" spc="13" dirty="0">
                <a:latin typeface="Times New Roman"/>
                <a:cs typeface="Times New Roman"/>
              </a:rPr>
              <a:t>και ο βιολογικός του </a:t>
            </a:r>
            <a:r>
              <a:rPr sz="2000" i="1" spc="18" dirty="0">
                <a:latin typeface="Times New Roman"/>
                <a:cs typeface="Times New Roman"/>
              </a:rPr>
              <a:t>κύκλος </a:t>
            </a:r>
            <a:r>
              <a:rPr sz="2000" i="1" spc="13" dirty="0">
                <a:latin typeface="Times New Roman"/>
                <a:cs typeface="Times New Roman"/>
              </a:rPr>
              <a:t>σχετίζονται </a:t>
            </a:r>
            <a:r>
              <a:rPr sz="2000" i="1" spc="4" dirty="0">
                <a:latin typeface="Times New Roman"/>
                <a:cs typeface="Times New Roman"/>
              </a:rPr>
              <a:t>άµεσα </a:t>
            </a:r>
            <a:r>
              <a:rPr sz="2000" i="1" spc="-22" dirty="0">
                <a:latin typeface="Times New Roman"/>
                <a:cs typeface="Times New Roman"/>
              </a:rPr>
              <a:t>µε </a:t>
            </a:r>
            <a:r>
              <a:rPr sz="2000" i="1" spc="13" dirty="0">
                <a:latin typeface="Times New Roman"/>
                <a:cs typeface="Times New Roman"/>
              </a:rPr>
              <a:t>την  </a:t>
            </a:r>
            <a:r>
              <a:rPr sz="2000" i="1" spc="167" dirty="0">
                <a:latin typeface="Times New Roman"/>
                <a:cs typeface="Times New Roman"/>
              </a:rPr>
              <a:t> </a:t>
            </a:r>
            <a:r>
              <a:rPr sz="2000" i="1" spc="13" dirty="0">
                <a:latin typeface="Times New Roman"/>
                <a:cs typeface="Times New Roman"/>
              </a:rPr>
              <a:t>προσαρµοστικότητά</a:t>
            </a:r>
            <a:endParaRPr sz="2000" dirty="0">
              <a:latin typeface="Times New Roman"/>
              <a:cs typeface="Times New Roman"/>
            </a:endParaRPr>
          </a:p>
          <a:p>
            <a:pPr marL="11133" marR="6681">
              <a:spcBef>
                <a:spcPts val="13"/>
              </a:spcBef>
            </a:pPr>
            <a:r>
              <a:rPr sz="2000" i="1" spc="13" dirty="0">
                <a:latin typeface="Times New Roman"/>
                <a:cs typeface="Times New Roman"/>
              </a:rPr>
              <a:t>του και την </a:t>
            </a:r>
            <a:r>
              <a:rPr sz="2000" i="1" spc="18" dirty="0">
                <a:latin typeface="Times New Roman"/>
                <a:cs typeface="Times New Roman"/>
              </a:rPr>
              <a:t>ορθή </a:t>
            </a:r>
            <a:r>
              <a:rPr sz="2000" i="1" spc="13" dirty="0">
                <a:latin typeface="Times New Roman"/>
                <a:cs typeface="Times New Roman"/>
              </a:rPr>
              <a:t>καλλιεργητική τεχνική. Στο </a:t>
            </a:r>
            <a:r>
              <a:rPr sz="2000" i="1" spc="18" dirty="0">
                <a:latin typeface="Times New Roman"/>
                <a:cs typeface="Times New Roman"/>
              </a:rPr>
              <a:t>κεφάλαιο </a:t>
            </a:r>
            <a:r>
              <a:rPr sz="2000" i="1" spc="9" dirty="0">
                <a:latin typeface="Times New Roman"/>
                <a:cs typeface="Times New Roman"/>
              </a:rPr>
              <a:t>περιλαµβάνεται η </a:t>
            </a:r>
            <a:r>
              <a:rPr sz="2000" i="1" spc="13" dirty="0">
                <a:latin typeface="Times New Roman"/>
                <a:cs typeface="Times New Roman"/>
              </a:rPr>
              <a:t>περιγραφή του ριζικού </a:t>
            </a:r>
            <a:r>
              <a:rPr sz="2000" i="1" spc="9" dirty="0">
                <a:latin typeface="Times New Roman"/>
                <a:cs typeface="Times New Roman"/>
              </a:rPr>
              <a:t>συστήµατος, </a:t>
            </a:r>
            <a:r>
              <a:rPr sz="2000" i="1" spc="13" dirty="0">
                <a:latin typeface="Times New Roman"/>
                <a:cs typeface="Times New Roman"/>
              </a:rPr>
              <a:t>του  στελέχους,  </a:t>
            </a:r>
            <a:r>
              <a:rPr sz="2000" i="1" spc="18" dirty="0">
                <a:latin typeface="Times New Roman"/>
                <a:cs typeface="Times New Roman"/>
              </a:rPr>
              <a:t>των  </a:t>
            </a:r>
            <a:r>
              <a:rPr sz="2000" i="1" spc="13" dirty="0">
                <a:latin typeface="Times New Roman"/>
                <a:cs typeface="Times New Roman"/>
              </a:rPr>
              <a:t>φύλλων,  </a:t>
            </a:r>
            <a:r>
              <a:rPr sz="2000" i="1" spc="18" dirty="0">
                <a:latin typeface="Times New Roman"/>
                <a:cs typeface="Times New Roman"/>
              </a:rPr>
              <a:t>των  </a:t>
            </a:r>
            <a:r>
              <a:rPr sz="2000" i="1" spc="13" dirty="0">
                <a:latin typeface="Times New Roman"/>
                <a:cs typeface="Times New Roman"/>
              </a:rPr>
              <a:t>ταξιανθιών  και  </a:t>
            </a:r>
            <a:r>
              <a:rPr sz="2000" i="1" spc="18" dirty="0">
                <a:latin typeface="Times New Roman"/>
                <a:cs typeface="Times New Roman"/>
              </a:rPr>
              <a:t>των  καρπών  </a:t>
            </a:r>
            <a:r>
              <a:rPr sz="2000" i="1" spc="13" dirty="0">
                <a:latin typeface="Times New Roman"/>
                <a:cs typeface="Times New Roman"/>
              </a:rPr>
              <a:t>του  φυτού.  </a:t>
            </a:r>
            <a:r>
              <a:rPr sz="2000" i="1" spc="18" dirty="0" err="1">
                <a:latin typeface="Times New Roman"/>
                <a:cs typeface="Times New Roman"/>
              </a:rPr>
              <a:t>Περιγράφονται</a:t>
            </a:r>
            <a:r>
              <a:rPr sz="2000" i="1" spc="18" dirty="0">
                <a:latin typeface="Times New Roman"/>
                <a:cs typeface="Times New Roman"/>
              </a:rPr>
              <a:t>  </a:t>
            </a:r>
            <a:r>
              <a:rPr sz="2000" i="1" spc="13" dirty="0" smtClean="0">
                <a:latin typeface="Times New Roman"/>
                <a:cs typeface="Times New Roman"/>
              </a:rPr>
              <a:t> </a:t>
            </a:r>
            <a:r>
              <a:rPr sz="2000" i="1" spc="13" dirty="0" err="1">
                <a:latin typeface="Times New Roman"/>
                <a:cs typeface="Times New Roman"/>
              </a:rPr>
              <a:t>τα</a:t>
            </a:r>
            <a:r>
              <a:rPr sz="2000" i="1" spc="-53" dirty="0">
                <a:latin typeface="Times New Roman"/>
                <a:cs typeface="Times New Roman"/>
              </a:rPr>
              <a:t> </a:t>
            </a:r>
            <a:r>
              <a:rPr sz="2000" i="1" spc="13" dirty="0" err="1">
                <a:latin typeface="Times New Roman"/>
                <a:cs typeface="Times New Roman"/>
              </a:rPr>
              <a:t>στάδια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sz="2000" i="1" spc="18" dirty="0" err="1">
                <a:latin typeface="Times New Roman"/>
                <a:cs typeface="Times New Roman"/>
              </a:rPr>
              <a:t>ανάπτυξης</a:t>
            </a:r>
            <a:r>
              <a:rPr sz="2000" i="1" spc="18" dirty="0">
                <a:latin typeface="Times New Roman"/>
                <a:cs typeface="Times New Roman"/>
              </a:rPr>
              <a:t> από </a:t>
            </a:r>
            <a:r>
              <a:rPr sz="2000" i="1" spc="13" dirty="0">
                <a:latin typeface="Times New Roman"/>
                <a:cs typeface="Times New Roman"/>
              </a:rPr>
              <a:t>το </a:t>
            </a:r>
            <a:r>
              <a:rPr sz="2000" i="1" spc="9" dirty="0">
                <a:latin typeface="Times New Roman"/>
                <a:cs typeface="Times New Roman"/>
              </a:rPr>
              <a:t>φύτρωµα </a:t>
            </a:r>
            <a:r>
              <a:rPr sz="2000" i="1" spc="18" dirty="0">
                <a:latin typeface="Times New Roman"/>
                <a:cs typeface="Times New Roman"/>
              </a:rPr>
              <a:t>έως </a:t>
            </a:r>
            <a:r>
              <a:rPr sz="2000" i="1" spc="13" dirty="0">
                <a:latin typeface="Times New Roman"/>
                <a:cs typeface="Times New Roman"/>
              </a:rPr>
              <a:t>την </a:t>
            </a:r>
            <a:r>
              <a:rPr sz="2000" i="1" spc="9" dirty="0">
                <a:latin typeface="Times New Roman"/>
                <a:cs typeface="Times New Roman"/>
              </a:rPr>
              <a:t>ωρίµανση </a:t>
            </a:r>
            <a:r>
              <a:rPr sz="2000" i="1" spc="13" dirty="0">
                <a:latin typeface="Times New Roman"/>
                <a:cs typeface="Times New Roman"/>
              </a:rPr>
              <a:t>του φυτού.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31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1133" marR="6681"/>
            <a:r>
              <a:rPr sz="2000" i="1" spc="18" dirty="0">
                <a:latin typeface="Times New Roman"/>
                <a:cs typeface="Times New Roman"/>
              </a:rPr>
              <a:t>Βοτανικά χαρακτηριστικά </a:t>
            </a:r>
            <a:r>
              <a:rPr sz="2000" i="1" spc="13" dirty="0">
                <a:latin typeface="Times New Roman"/>
                <a:cs typeface="Times New Roman"/>
              </a:rPr>
              <a:t>σχετικά </a:t>
            </a:r>
            <a:r>
              <a:rPr sz="2000" i="1" spc="-22" dirty="0">
                <a:latin typeface="Times New Roman"/>
                <a:cs typeface="Times New Roman"/>
              </a:rPr>
              <a:t>µε </a:t>
            </a:r>
            <a:r>
              <a:rPr sz="2000" i="1" spc="13" dirty="0">
                <a:latin typeface="Times New Roman"/>
                <a:cs typeface="Times New Roman"/>
              </a:rPr>
              <a:t>το ριζικό </a:t>
            </a:r>
            <a:r>
              <a:rPr sz="2000" i="1" spc="4" dirty="0">
                <a:latin typeface="Times New Roman"/>
                <a:cs typeface="Times New Roman"/>
              </a:rPr>
              <a:t>σύστηµα, </a:t>
            </a:r>
            <a:r>
              <a:rPr sz="2000" i="1" spc="13" dirty="0">
                <a:latin typeface="Times New Roman"/>
                <a:cs typeface="Times New Roman"/>
              </a:rPr>
              <a:t>το στέλεχος, τα φύλλα, τη διάταξη και τα </a:t>
            </a:r>
            <a:r>
              <a:rPr sz="2000" i="1" spc="-4" dirty="0">
                <a:latin typeface="Times New Roman"/>
                <a:cs typeface="Times New Roman"/>
              </a:rPr>
              <a:t>µέρη </a:t>
            </a:r>
            <a:r>
              <a:rPr sz="2000" i="1" spc="18" dirty="0">
                <a:latin typeface="Times New Roman"/>
                <a:cs typeface="Times New Roman"/>
              </a:rPr>
              <a:t>των  </a:t>
            </a:r>
            <a:r>
              <a:rPr sz="2000" i="1" spc="18" dirty="0" err="1">
                <a:latin typeface="Times New Roman"/>
                <a:cs typeface="Times New Roman"/>
              </a:rPr>
              <a:t>ανθέων</a:t>
            </a:r>
            <a:r>
              <a:rPr sz="2000" i="1" spc="18" dirty="0">
                <a:latin typeface="Times New Roman"/>
                <a:cs typeface="Times New Roman"/>
              </a:rPr>
              <a:t> </a:t>
            </a:r>
            <a:endParaRPr lang="en-US" sz="2000" i="1" spc="13" dirty="0" smtClean="0">
              <a:latin typeface="Times New Roman"/>
              <a:cs typeface="Times New Roman"/>
            </a:endParaRPr>
          </a:p>
          <a:p>
            <a:pPr marL="11133" marR="6681"/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86594" y="534194"/>
            <a:ext cx="2133600" cy="63094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l-GR" sz="3500" b="1" dirty="0"/>
              <a:t>Κ</a:t>
            </a:r>
            <a:r>
              <a:rPr lang="el-GR" sz="3500" b="1" spc="18" dirty="0">
                <a:latin typeface="Times New Roman"/>
                <a:cs typeface="Times New Roman"/>
              </a:rPr>
              <a:t>απνός</a:t>
            </a:r>
            <a:endParaRPr lang="en-GB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794" y="534195"/>
            <a:ext cx="4572000" cy="6463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l-GR" sz="3500" b="1" dirty="0"/>
              <a:t>Βοτ</a:t>
            </a:r>
            <a:r>
              <a:rPr lang="el-GR" sz="3600" b="1" spc="13" dirty="0">
                <a:latin typeface="Times New Roman"/>
                <a:cs typeface="Times New Roman"/>
              </a:rPr>
              <a:t>ανική Περιγραφή</a:t>
            </a:r>
            <a:endParaRPr lang="el-GR" sz="3500" b="1" dirty="0"/>
          </a:p>
        </p:txBody>
      </p:sp>
      <p:sp>
        <p:nvSpPr>
          <p:cNvPr id="10" name="object 9"/>
          <p:cNvSpPr txBox="1"/>
          <p:nvPr/>
        </p:nvSpPr>
        <p:spPr>
          <a:xfrm>
            <a:off x="457996" y="1219994"/>
            <a:ext cx="8381998" cy="4755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6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1133" algn="just"/>
            <a:r>
              <a:rPr sz="2400" b="1" dirty="0" err="1">
                <a:latin typeface="Times New Roman"/>
                <a:cs typeface="Times New Roman"/>
              </a:rPr>
              <a:t>Ριζικό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4" dirty="0">
                <a:latin typeface="Times New Roman"/>
                <a:cs typeface="Times New Roman"/>
              </a:rPr>
              <a:t>σύστηµα</a:t>
            </a:r>
            <a:endParaRPr sz="2400" dirty="0">
              <a:latin typeface="Times New Roman"/>
              <a:cs typeface="Times New Roman"/>
            </a:endParaRPr>
          </a:p>
          <a:p>
            <a:pPr marL="11133" algn="just"/>
            <a:r>
              <a:rPr sz="2400" spc="18" dirty="0">
                <a:latin typeface="Times New Roman"/>
                <a:cs typeface="Times New Roman"/>
              </a:rPr>
              <a:t>Το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13" dirty="0">
                <a:latin typeface="Times New Roman"/>
                <a:cs typeface="Times New Roman"/>
              </a:rPr>
              <a:t>ριζικό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13" dirty="0">
                <a:latin typeface="Times New Roman"/>
                <a:cs typeface="Times New Roman"/>
              </a:rPr>
              <a:t>σύστηµα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13" dirty="0">
                <a:latin typeface="Times New Roman"/>
                <a:cs typeface="Times New Roman"/>
              </a:rPr>
              <a:t>του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18" dirty="0">
                <a:latin typeface="Times New Roman"/>
                <a:cs typeface="Times New Roman"/>
              </a:rPr>
              <a:t>καπνού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13" dirty="0">
                <a:latin typeface="Times New Roman"/>
                <a:cs typeface="Times New Roman"/>
              </a:rPr>
              <a:t>αποτελείται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18" dirty="0">
                <a:latin typeface="Times New Roman"/>
                <a:cs typeface="Times New Roman"/>
              </a:rPr>
              <a:t>από</a:t>
            </a:r>
            <a:r>
              <a:rPr sz="2400" spc="17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µία</a:t>
            </a:r>
            <a:r>
              <a:rPr sz="2400" spc="171" dirty="0">
                <a:latin typeface="Times New Roman"/>
                <a:cs typeface="Times New Roman"/>
              </a:rPr>
              <a:t> </a:t>
            </a:r>
            <a:r>
              <a:rPr sz="2400" spc="13" dirty="0">
                <a:latin typeface="Times New Roman"/>
                <a:cs typeface="Times New Roman"/>
              </a:rPr>
              <a:t>κεντρική,</a:t>
            </a:r>
            <a:r>
              <a:rPr sz="2400" spc="162" dirty="0">
                <a:latin typeface="Times New Roman"/>
                <a:cs typeface="Times New Roman"/>
              </a:rPr>
              <a:t> </a:t>
            </a:r>
            <a:r>
              <a:rPr sz="2400" spc="18" dirty="0">
                <a:latin typeface="Times New Roman"/>
                <a:cs typeface="Times New Roman"/>
              </a:rPr>
              <a:t>πασσαλώδη</a:t>
            </a:r>
            <a:r>
              <a:rPr sz="2400" spc="171" dirty="0">
                <a:latin typeface="Times New Roman"/>
                <a:cs typeface="Times New Roman"/>
              </a:rPr>
              <a:t> </a:t>
            </a:r>
            <a:r>
              <a:rPr sz="2400" spc="13" dirty="0">
                <a:latin typeface="Times New Roman"/>
                <a:cs typeface="Times New Roman"/>
              </a:rPr>
              <a:t>ρίζα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18" dirty="0">
                <a:latin typeface="Times New Roman"/>
                <a:cs typeface="Times New Roman"/>
              </a:rPr>
              <a:t>που</a:t>
            </a:r>
            <a:r>
              <a:rPr sz="2400" spc="171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µπορεί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13" dirty="0">
                <a:latin typeface="Times New Roman"/>
                <a:cs typeface="Times New Roman"/>
              </a:rPr>
              <a:t>να</a:t>
            </a:r>
            <a:r>
              <a:rPr sz="2400" spc="171" dirty="0">
                <a:latin typeface="Times New Roman"/>
                <a:cs typeface="Times New Roman"/>
              </a:rPr>
              <a:t> </a:t>
            </a:r>
            <a:r>
              <a:rPr sz="2400" spc="18" dirty="0" err="1">
                <a:latin typeface="Times New Roman"/>
                <a:cs typeface="Times New Roman"/>
              </a:rPr>
              <a:t>φτάσει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18" dirty="0" err="1">
                <a:latin typeface="Times New Roman"/>
                <a:cs typeface="Times New Roman"/>
              </a:rPr>
              <a:t>σε</a:t>
            </a:r>
            <a:r>
              <a:rPr lang="el-GR" sz="2400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µ</a:t>
            </a:r>
            <a:r>
              <a:rPr sz="2400" spc="9" dirty="0" err="1">
                <a:latin typeface="Times New Roman"/>
                <a:cs typeface="Times New Roman"/>
              </a:rPr>
              <a:t>εγάλο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18" dirty="0">
                <a:latin typeface="Times New Roman"/>
                <a:cs typeface="Times New Roman"/>
              </a:rPr>
              <a:t>βάθος. Από αυτή εκφύονται πολλές </a:t>
            </a:r>
            <a:r>
              <a:rPr sz="2400" spc="13" dirty="0">
                <a:latin typeface="Times New Roman"/>
                <a:cs typeface="Times New Roman"/>
              </a:rPr>
              <a:t>οριζόντιες, δευτερεύουσες, λεπτότερες ρίζες. Επειδή ο </a:t>
            </a:r>
            <a:r>
              <a:rPr sz="2400" spc="18" dirty="0">
                <a:latin typeface="Times New Roman"/>
                <a:cs typeface="Times New Roman"/>
              </a:rPr>
              <a:t>καπνός  </a:t>
            </a:r>
            <a:r>
              <a:rPr sz="2400" spc="13" dirty="0">
                <a:latin typeface="Times New Roman"/>
                <a:cs typeface="Times New Roman"/>
              </a:rPr>
              <a:t>είναι µεταφυτευόµενη καλλιέργεια, </a:t>
            </a:r>
            <a:r>
              <a:rPr sz="2400" spc="18" dirty="0">
                <a:latin typeface="Times New Roman"/>
                <a:cs typeface="Times New Roman"/>
              </a:rPr>
              <a:t>στους αγρούς αναπτύσσεται </a:t>
            </a:r>
            <a:r>
              <a:rPr sz="2400" spc="13" dirty="0">
                <a:latin typeface="Times New Roman"/>
                <a:cs typeface="Times New Roman"/>
              </a:rPr>
              <a:t>δευτερογενές </a:t>
            </a:r>
            <a:r>
              <a:rPr sz="2400" spc="18" dirty="0">
                <a:latin typeface="Times New Roman"/>
                <a:cs typeface="Times New Roman"/>
              </a:rPr>
              <a:t>θυσανώδες </a:t>
            </a:r>
            <a:r>
              <a:rPr sz="2400" spc="13" dirty="0">
                <a:latin typeface="Times New Roman"/>
                <a:cs typeface="Times New Roman"/>
              </a:rPr>
              <a:t>ριζικό σύστηµα  χωρίς την κεντρική ρίζα. </a:t>
            </a:r>
            <a:r>
              <a:rPr sz="2400" spc="18" dirty="0">
                <a:latin typeface="Times New Roman"/>
                <a:cs typeface="Times New Roman"/>
              </a:rPr>
              <a:t>Η βιοσύνθεση </a:t>
            </a:r>
            <a:r>
              <a:rPr sz="2400" spc="13" dirty="0">
                <a:latin typeface="Times New Roman"/>
                <a:cs typeface="Times New Roman"/>
              </a:rPr>
              <a:t>της νικοτίνης γίνεται στη ρίζα και µεταφέρεται </a:t>
            </a:r>
            <a:r>
              <a:rPr sz="2400" spc="9" dirty="0">
                <a:latin typeface="Times New Roman"/>
                <a:cs typeface="Times New Roman"/>
              </a:rPr>
              <a:t>µέσω </a:t>
            </a:r>
            <a:r>
              <a:rPr sz="2400" spc="18" dirty="0">
                <a:latin typeface="Times New Roman"/>
                <a:cs typeface="Times New Roman"/>
              </a:rPr>
              <a:t>των </a:t>
            </a:r>
            <a:r>
              <a:rPr sz="2400" spc="13" dirty="0">
                <a:latin typeface="Times New Roman"/>
                <a:cs typeface="Times New Roman"/>
              </a:rPr>
              <a:t>αγγείων του  στελέχους στα </a:t>
            </a:r>
            <a:r>
              <a:rPr sz="2400" spc="18" dirty="0">
                <a:latin typeface="Times New Roman"/>
                <a:cs typeface="Times New Roman"/>
              </a:rPr>
              <a:t>φύλλα. Η </a:t>
            </a:r>
            <a:r>
              <a:rPr sz="2400" spc="13" dirty="0">
                <a:latin typeface="Times New Roman"/>
                <a:cs typeface="Times New Roman"/>
              </a:rPr>
              <a:t>αυξηµένη περιεκτικότητα σε νικοτίνη σχετίζεται </a:t>
            </a:r>
            <a:r>
              <a:rPr sz="2400" spc="-4" dirty="0">
                <a:latin typeface="Times New Roman"/>
                <a:cs typeface="Times New Roman"/>
              </a:rPr>
              <a:t>µε </a:t>
            </a:r>
            <a:r>
              <a:rPr sz="2400" spc="13" dirty="0">
                <a:latin typeface="Times New Roman"/>
                <a:cs typeface="Times New Roman"/>
              </a:rPr>
              <a:t>την </a:t>
            </a:r>
            <a:r>
              <a:rPr sz="2400" spc="18" dirty="0">
                <a:latin typeface="Times New Roman"/>
                <a:cs typeface="Times New Roman"/>
              </a:rPr>
              <a:t>ανάπτυξη </a:t>
            </a:r>
            <a:r>
              <a:rPr sz="2400" spc="13" dirty="0">
                <a:latin typeface="Times New Roman"/>
                <a:cs typeface="Times New Roman"/>
              </a:rPr>
              <a:t>του ριζικού  συστήµατος και την ποικιλία </a:t>
            </a:r>
            <a:r>
              <a:rPr sz="2400" spc="18" dirty="0">
                <a:latin typeface="Times New Roman"/>
                <a:cs typeface="Times New Roman"/>
              </a:rPr>
              <a:t>(Παπακώστα-Τασοπούλου,</a:t>
            </a:r>
            <a:r>
              <a:rPr sz="2400" spc="61" dirty="0">
                <a:latin typeface="Times New Roman"/>
                <a:cs typeface="Times New Roman"/>
              </a:rPr>
              <a:t> </a:t>
            </a:r>
            <a:r>
              <a:rPr sz="2400" spc="18" dirty="0">
                <a:latin typeface="Times New Roman"/>
                <a:cs typeface="Times New Roman"/>
              </a:rPr>
              <a:t>2013:161-316).</a:t>
            </a:r>
            <a:endParaRPr lang="el-GR" sz="2400" spc="18" dirty="0">
              <a:latin typeface="Times New Roman"/>
              <a:cs typeface="Times New Roman"/>
            </a:endParaRPr>
          </a:p>
          <a:p>
            <a:pPr marL="11133" algn="just"/>
            <a:endParaRPr lang="el-GR" sz="1500" dirty="0">
              <a:latin typeface="Times New Roman"/>
              <a:cs typeface="Times New Roman"/>
            </a:endParaRPr>
          </a:p>
          <a:p>
            <a:pPr marL="11133" algn="just"/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9"/>
          <p:cNvSpPr txBox="1"/>
          <p:nvPr/>
        </p:nvSpPr>
        <p:spPr>
          <a:xfrm>
            <a:off x="457996" y="0"/>
            <a:ext cx="8381998" cy="6601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6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1133" algn="just"/>
            <a:endParaRPr lang="el-GR" sz="1500" dirty="0">
              <a:latin typeface="Times New Roman"/>
              <a:cs typeface="Times New Roman"/>
            </a:endParaRPr>
          </a:p>
          <a:p>
            <a:pPr marL="11133" algn="just"/>
            <a:r>
              <a:rPr lang="el-GR" sz="2400" b="1" dirty="0">
                <a:latin typeface="Times New Roman"/>
                <a:cs typeface="Times New Roman"/>
              </a:rPr>
              <a:t>Στέλεχος</a:t>
            </a:r>
          </a:p>
          <a:p>
            <a:pPr marL="11133" algn="just"/>
            <a:r>
              <a:rPr lang="el-GR" sz="2400" dirty="0">
                <a:latin typeface="Times New Roman"/>
                <a:cs typeface="Times New Roman"/>
              </a:rPr>
              <a:t>Ο καπνός είναι φυτό ποώδες. Το στέλεχός του είναι σχεδόν κυλινδρικό και µ</a:t>
            </a:r>
            <a:r>
              <a:rPr lang="el-GR" sz="2400" dirty="0" err="1">
                <a:latin typeface="Times New Roman"/>
                <a:cs typeface="Times New Roman"/>
              </a:rPr>
              <a:t>πορεί</a:t>
            </a:r>
            <a:r>
              <a:rPr lang="el-GR" sz="2400" dirty="0">
                <a:latin typeface="Times New Roman"/>
                <a:cs typeface="Times New Roman"/>
              </a:rPr>
              <a:t> να φθάσει σε ύψος 2-3 m.  Οι ποικιλίες ανατολικού τύπου φθάνουν σε ύψος 50-150 cm ενώ οι </a:t>
            </a:r>
            <a:r>
              <a:rPr lang="el-GR" sz="2400" dirty="0" err="1">
                <a:latin typeface="Times New Roman"/>
                <a:cs typeface="Times New Roman"/>
              </a:rPr>
              <a:t>αµερικάνικου</a:t>
            </a:r>
            <a:r>
              <a:rPr lang="el-GR" sz="2400" dirty="0">
                <a:latin typeface="Times New Roman"/>
                <a:cs typeface="Times New Roman"/>
              </a:rPr>
              <a:t> τύπου είναι συνήθως  αρκετά ψηλότερες (180-200cm). Τα µ</a:t>
            </a:r>
            <a:r>
              <a:rPr lang="el-GR" sz="2400" dirty="0" err="1">
                <a:latin typeface="Times New Roman"/>
                <a:cs typeface="Times New Roman"/>
              </a:rPr>
              <a:t>εσογονάτια</a:t>
            </a:r>
            <a:r>
              <a:rPr lang="el-GR" sz="2400" dirty="0">
                <a:latin typeface="Times New Roman"/>
                <a:cs typeface="Times New Roman"/>
              </a:rPr>
              <a:t> του στελέχους µ</a:t>
            </a:r>
            <a:r>
              <a:rPr lang="el-GR" sz="2400" dirty="0" err="1">
                <a:latin typeface="Times New Roman"/>
                <a:cs typeface="Times New Roman"/>
              </a:rPr>
              <a:t>πορεί</a:t>
            </a:r>
            <a:r>
              <a:rPr lang="el-GR" sz="2400" dirty="0">
                <a:latin typeface="Times New Roman"/>
                <a:cs typeface="Times New Roman"/>
              </a:rPr>
              <a:t> να είναι µ</a:t>
            </a:r>
            <a:r>
              <a:rPr lang="el-GR" sz="2400" dirty="0" err="1">
                <a:latin typeface="Times New Roman"/>
                <a:cs typeface="Times New Roman"/>
              </a:rPr>
              <a:t>ικρότερα</a:t>
            </a:r>
            <a:r>
              <a:rPr lang="el-GR" sz="2400" dirty="0">
                <a:latin typeface="Times New Roman"/>
                <a:cs typeface="Times New Roman"/>
              </a:rPr>
              <a:t> στη βάση και</a:t>
            </a:r>
          </a:p>
          <a:p>
            <a:pPr marL="11133" algn="just"/>
            <a:r>
              <a:rPr lang="el-GR" sz="2400" dirty="0">
                <a:latin typeface="Times New Roman"/>
                <a:cs typeface="Times New Roman"/>
              </a:rPr>
              <a:t>µ</a:t>
            </a:r>
            <a:r>
              <a:rPr lang="el-GR" sz="2400" dirty="0" err="1">
                <a:latin typeface="Times New Roman"/>
                <a:cs typeface="Times New Roman"/>
              </a:rPr>
              <a:t>εγαλύτερα</a:t>
            </a:r>
            <a:r>
              <a:rPr lang="el-GR" sz="2400" dirty="0">
                <a:latin typeface="Times New Roman"/>
                <a:cs typeface="Times New Roman"/>
              </a:rPr>
              <a:t> προς την κορυφή ή να έχουν το ίδιο µ</a:t>
            </a:r>
            <a:r>
              <a:rPr lang="el-GR" sz="2400" dirty="0" err="1">
                <a:latin typeface="Times New Roman"/>
                <a:cs typeface="Times New Roman"/>
              </a:rPr>
              <a:t>ήκος</a:t>
            </a:r>
            <a:r>
              <a:rPr lang="el-GR" sz="2400" dirty="0">
                <a:latin typeface="Times New Roman"/>
                <a:cs typeface="Times New Roman"/>
              </a:rPr>
              <a:t> σε όλο το στέλεχος. Οι </a:t>
            </a:r>
            <a:r>
              <a:rPr lang="el-GR" sz="2400" dirty="0" err="1">
                <a:latin typeface="Times New Roman"/>
                <a:cs typeface="Times New Roman"/>
              </a:rPr>
              <a:t>κόµβοι</a:t>
            </a:r>
            <a:r>
              <a:rPr lang="el-GR" sz="2400" dirty="0">
                <a:latin typeface="Times New Roman"/>
                <a:cs typeface="Times New Roman"/>
              </a:rPr>
              <a:t> του στελέχους στις</a:t>
            </a:r>
          </a:p>
          <a:p>
            <a:pPr marL="11133" algn="just"/>
            <a:r>
              <a:rPr lang="el-GR" sz="2400" dirty="0">
                <a:latin typeface="Times New Roman"/>
                <a:cs typeface="Times New Roman"/>
              </a:rPr>
              <a:t>µ</a:t>
            </a:r>
            <a:r>
              <a:rPr lang="el-GR" sz="2400" dirty="0" err="1">
                <a:latin typeface="Times New Roman"/>
                <a:cs typeface="Times New Roman"/>
              </a:rPr>
              <a:t>ασχάλες</a:t>
            </a:r>
            <a:r>
              <a:rPr lang="el-GR" sz="2400" dirty="0">
                <a:latin typeface="Times New Roman"/>
                <a:cs typeface="Times New Roman"/>
              </a:rPr>
              <a:t> των φύλλων φέρουν </a:t>
            </a:r>
            <a:r>
              <a:rPr lang="el-GR" sz="2400" dirty="0" err="1">
                <a:latin typeface="Times New Roman"/>
                <a:cs typeface="Times New Roman"/>
              </a:rPr>
              <a:t>οφθαλµούς</a:t>
            </a:r>
            <a:r>
              <a:rPr lang="el-GR" sz="2400" dirty="0">
                <a:latin typeface="Times New Roman"/>
                <a:cs typeface="Times New Roman"/>
              </a:rPr>
              <a:t> οι οποίοι συνήθως </a:t>
            </a:r>
            <a:r>
              <a:rPr lang="el-GR" sz="2400" dirty="0" err="1">
                <a:latin typeface="Times New Roman"/>
                <a:cs typeface="Times New Roman"/>
              </a:rPr>
              <a:t>παραµένουν</a:t>
            </a:r>
            <a:r>
              <a:rPr lang="el-GR" sz="2400" dirty="0">
                <a:latin typeface="Times New Roman"/>
                <a:cs typeface="Times New Roman"/>
              </a:rPr>
              <a:t> σε λήθαργο και δεν εκπτύσσονται  κατά τη διάρκεια της ανάπτυξης των φυτών. Σε περίπτωση </a:t>
            </a:r>
            <a:r>
              <a:rPr lang="el-GR" sz="2400" dirty="0" err="1">
                <a:latin typeface="Times New Roman"/>
                <a:cs typeface="Times New Roman"/>
              </a:rPr>
              <a:t>όµως</a:t>
            </a:r>
            <a:r>
              <a:rPr lang="el-GR" sz="2400" dirty="0">
                <a:latin typeface="Times New Roman"/>
                <a:cs typeface="Times New Roman"/>
              </a:rPr>
              <a:t> καταστροφής του κορυφαίου </a:t>
            </a:r>
            <a:r>
              <a:rPr lang="el-GR" sz="2400" dirty="0" err="1">
                <a:latin typeface="Times New Roman"/>
                <a:cs typeface="Times New Roman"/>
              </a:rPr>
              <a:t>οφθαλµού</a:t>
            </a:r>
            <a:r>
              <a:rPr lang="el-GR" sz="2400" dirty="0">
                <a:latin typeface="Times New Roman"/>
                <a:cs typeface="Times New Roman"/>
              </a:rPr>
              <a:t>, οι</a:t>
            </a:r>
          </a:p>
          <a:p>
            <a:pPr marL="11133" algn="just"/>
            <a:r>
              <a:rPr lang="el-GR" sz="2400" dirty="0" err="1">
                <a:latin typeface="Times New Roman"/>
                <a:cs typeface="Times New Roman"/>
              </a:rPr>
              <a:t>οφθαλµοί</a:t>
            </a:r>
            <a:r>
              <a:rPr lang="el-GR" sz="2400" dirty="0">
                <a:latin typeface="Times New Roman"/>
                <a:cs typeface="Times New Roman"/>
              </a:rPr>
              <a:t> αυτοί αναπτύσσονται και </a:t>
            </a:r>
            <a:r>
              <a:rPr lang="el-GR" sz="2400" dirty="0" err="1">
                <a:latin typeface="Times New Roman"/>
                <a:cs typeface="Times New Roman"/>
              </a:rPr>
              <a:t>σχηµατίζουν</a:t>
            </a:r>
            <a:r>
              <a:rPr lang="el-GR" sz="2400" dirty="0">
                <a:latin typeface="Times New Roman"/>
                <a:cs typeface="Times New Roman"/>
              </a:rPr>
              <a:t> στη βάση του φυτού πλάγιους δευτερεύοντες βλαστούς που  </a:t>
            </a:r>
            <a:r>
              <a:rPr lang="el-GR" sz="2400" dirty="0" err="1">
                <a:latin typeface="Times New Roman"/>
                <a:cs typeface="Times New Roman"/>
              </a:rPr>
              <a:t>ονοµάζονται</a:t>
            </a:r>
            <a:r>
              <a:rPr lang="el-GR" sz="2400" dirty="0">
                <a:latin typeface="Times New Roman"/>
                <a:cs typeface="Times New Roman"/>
              </a:rPr>
              <a:t> </a:t>
            </a:r>
            <a:r>
              <a:rPr lang="el-GR" sz="2400" dirty="0" err="1">
                <a:latin typeface="Times New Roman"/>
                <a:cs typeface="Times New Roman"/>
              </a:rPr>
              <a:t>φυλλίζια</a:t>
            </a:r>
            <a:r>
              <a:rPr lang="el-GR" sz="2400" dirty="0">
                <a:latin typeface="Times New Roman"/>
                <a:cs typeface="Times New Roman"/>
              </a:rPr>
              <a:t> (Λόλας, 1996:127).</a:t>
            </a:r>
          </a:p>
          <a:p>
            <a:pPr marL="11133" algn="just"/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794" y="534195"/>
            <a:ext cx="4572000" cy="6463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l-GR" sz="3500" b="1" dirty="0"/>
              <a:t>Φύλλ</a:t>
            </a:r>
            <a:r>
              <a:rPr lang="el-GR" sz="3600" b="1" spc="13" dirty="0">
                <a:latin typeface="Times New Roman"/>
                <a:cs typeface="Times New Roman"/>
              </a:rPr>
              <a:t>α</a:t>
            </a:r>
            <a:endParaRPr lang="el-GR" sz="3500" b="1" dirty="0"/>
          </a:p>
        </p:txBody>
      </p:sp>
      <p:sp>
        <p:nvSpPr>
          <p:cNvPr id="10" name="object 9"/>
          <p:cNvSpPr txBox="1"/>
          <p:nvPr/>
        </p:nvSpPr>
        <p:spPr>
          <a:xfrm>
            <a:off x="457996" y="1219995"/>
            <a:ext cx="8381998" cy="4231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6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1133" marR="5568" algn="just">
              <a:spcBef>
                <a:spcPts val="4"/>
              </a:spcBef>
            </a:pPr>
            <a:r>
              <a:rPr lang="el-GR" sz="2000" spc="18" dirty="0">
                <a:latin typeface="Times New Roman"/>
                <a:cs typeface="Times New Roman"/>
              </a:rPr>
              <a:t>Τα καπνόφυλλα </a:t>
            </a:r>
            <a:r>
              <a:rPr lang="el-GR" sz="2000" spc="13" dirty="0">
                <a:latin typeface="Times New Roman"/>
                <a:cs typeface="Times New Roman"/>
              </a:rPr>
              <a:t>είναι </a:t>
            </a:r>
            <a:r>
              <a:rPr lang="el-GR" sz="2000" spc="13" dirty="0" err="1">
                <a:latin typeface="Times New Roman"/>
                <a:cs typeface="Times New Roman"/>
              </a:rPr>
              <a:t>διατεταγµένα</a:t>
            </a:r>
            <a:r>
              <a:rPr lang="el-GR" sz="2000" spc="13" dirty="0">
                <a:latin typeface="Times New Roman"/>
                <a:cs typeface="Times New Roman"/>
              </a:rPr>
              <a:t> κατ’ </a:t>
            </a:r>
            <a:r>
              <a:rPr lang="el-GR" sz="2000" spc="18" dirty="0">
                <a:latin typeface="Times New Roman"/>
                <a:cs typeface="Times New Roman"/>
              </a:rPr>
              <a:t>εναλλαγή </a:t>
            </a:r>
            <a:r>
              <a:rPr lang="el-GR" sz="2000" spc="13" dirty="0">
                <a:latin typeface="Times New Roman"/>
                <a:cs typeface="Times New Roman"/>
              </a:rPr>
              <a:t>στο στέλεχος. </a:t>
            </a:r>
            <a:r>
              <a:rPr lang="el-GR" sz="2000" spc="18" dirty="0">
                <a:latin typeface="Times New Roman"/>
                <a:cs typeface="Times New Roman"/>
              </a:rPr>
              <a:t>Ο </a:t>
            </a:r>
            <a:r>
              <a:rPr lang="el-GR" sz="2000" spc="13" dirty="0" err="1">
                <a:latin typeface="Times New Roman"/>
                <a:cs typeface="Times New Roman"/>
              </a:rPr>
              <a:t>αριθµός</a:t>
            </a:r>
            <a:r>
              <a:rPr lang="el-GR" sz="2000" spc="13" dirty="0">
                <a:latin typeface="Times New Roman"/>
                <a:cs typeface="Times New Roman"/>
              </a:rPr>
              <a:t> τους ποικίλλει </a:t>
            </a:r>
            <a:r>
              <a:rPr lang="el-GR" sz="2000" spc="18" dirty="0">
                <a:latin typeface="Times New Roman"/>
                <a:cs typeface="Times New Roman"/>
              </a:rPr>
              <a:t>ανάλογα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3" dirty="0">
                <a:latin typeface="Times New Roman"/>
                <a:cs typeface="Times New Roman"/>
              </a:rPr>
              <a:t>το  είδος και την ποικιλία. </a:t>
            </a:r>
            <a:r>
              <a:rPr lang="el-GR" sz="2000" spc="18" dirty="0">
                <a:latin typeface="Times New Roman"/>
                <a:cs typeface="Times New Roman"/>
              </a:rPr>
              <a:t>Τα φύλλα </a:t>
            </a:r>
            <a:r>
              <a:rPr lang="el-GR" sz="2000" spc="13" dirty="0">
                <a:latin typeface="Times New Roman"/>
                <a:cs typeface="Times New Roman"/>
              </a:rPr>
              <a:t>έχουν </a:t>
            </a:r>
            <a:r>
              <a:rPr lang="el-GR" sz="2000" spc="18" dirty="0">
                <a:latin typeface="Times New Roman"/>
                <a:cs typeface="Times New Roman"/>
              </a:rPr>
              <a:t>διάφορα </a:t>
            </a:r>
            <a:r>
              <a:rPr lang="el-GR" sz="2000" spc="13" dirty="0" err="1">
                <a:latin typeface="Times New Roman"/>
                <a:cs typeface="Times New Roman"/>
              </a:rPr>
              <a:t>σχήµατα</a:t>
            </a:r>
            <a:r>
              <a:rPr lang="el-GR" sz="2000" spc="13" dirty="0">
                <a:latin typeface="Times New Roman"/>
                <a:cs typeface="Times New Roman"/>
              </a:rPr>
              <a:t> (ωοειδή, ελλειπτικά, </a:t>
            </a:r>
            <a:r>
              <a:rPr lang="el-GR" sz="2000" spc="13" dirty="0" err="1">
                <a:latin typeface="Times New Roman"/>
                <a:cs typeface="Times New Roman"/>
              </a:rPr>
              <a:t>καρδιόσχηµα</a:t>
            </a:r>
            <a:r>
              <a:rPr lang="el-GR" sz="2000" spc="13" dirty="0">
                <a:latin typeface="Times New Roman"/>
                <a:cs typeface="Times New Roman"/>
              </a:rPr>
              <a:t>), είναι </a:t>
            </a:r>
            <a:r>
              <a:rPr lang="el-GR" sz="2000" spc="4" dirty="0" err="1">
                <a:latin typeface="Times New Roman"/>
                <a:cs typeface="Times New Roman"/>
              </a:rPr>
              <a:t>έµµισχα</a:t>
            </a:r>
            <a:r>
              <a:rPr lang="el-GR" sz="2000" spc="4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ή  </a:t>
            </a:r>
            <a:r>
              <a:rPr lang="el-GR" sz="2000" spc="9" dirty="0" err="1">
                <a:latin typeface="Times New Roman"/>
                <a:cs typeface="Times New Roman"/>
              </a:rPr>
              <a:t>άµισχα</a:t>
            </a:r>
            <a:r>
              <a:rPr lang="el-GR" sz="2000" spc="9" dirty="0">
                <a:latin typeface="Times New Roman"/>
                <a:cs typeface="Times New Roman"/>
              </a:rPr>
              <a:t>, </a:t>
            </a:r>
            <a:r>
              <a:rPr lang="el-GR" sz="2000" spc="18" dirty="0">
                <a:latin typeface="Times New Roman"/>
                <a:cs typeface="Times New Roman"/>
              </a:rPr>
              <a:t>πτερυγιοφόρα </a:t>
            </a:r>
            <a:r>
              <a:rPr lang="el-GR" sz="2000" spc="13" dirty="0">
                <a:latin typeface="Times New Roman"/>
                <a:cs typeface="Times New Roman"/>
              </a:rPr>
              <a:t>ή όχι και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ερικές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φορές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3" dirty="0">
                <a:latin typeface="Times New Roman"/>
                <a:cs typeface="Times New Roman"/>
              </a:rPr>
              <a:t>τα πτερύγια </a:t>
            </a:r>
            <a:r>
              <a:rPr lang="el-GR" sz="2000" spc="18" dirty="0">
                <a:latin typeface="Times New Roman"/>
                <a:cs typeface="Times New Roman"/>
              </a:rPr>
              <a:t>υπάρχουν </a:t>
            </a:r>
            <a:r>
              <a:rPr lang="el-GR" sz="2000" spc="13" dirty="0">
                <a:latin typeface="Times New Roman"/>
                <a:cs typeface="Times New Roman"/>
              </a:rPr>
              <a:t>και </a:t>
            </a:r>
            <a:r>
              <a:rPr lang="el-GR" sz="2000" spc="13" dirty="0" err="1">
                <a:latin typeface="Times New Roman"/>
                <a:cs typeface="Times New Roman"/>
              </a:rPr>
              <a:t>ωτία</a:t>
            </a:r>
            <a:r>
              <a:rPr lang="el-GR" sz="2000" spc="13" dirty="0">
                <a:latin typeface="Times New Roman"/>
                <a:cs typeface="Times New Roman"/>
              </a:rPr>
              <a:t>. </a:t>
            </a:r>
            <a:r>
              <a:rPr lang="el-GR" sz="2000" spc="18" dirty="0">
                <a:latin typeface="Times New Roman"/>
                <a:cs typeface="Times New Roman"/>
              </a:rPr>
              <a:t>Το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έγεθός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τους ποικίλλει,  </a:t>
            </a:r>
            <a:r>
              <a:rPr lang="el-GR" sz="2000" spc="18" dirty="0">
                <a:latin typeface="Times New Roman"/>
                <a:cs typeface="Times New Roman"/>
              </a:rPr>
              <a:t>από </a:t>
            </a:r>
            <a:r>
              <a:rPr lang="el-GR" sz="2000" spc="13" dirty="0">
                <a:latin typeface="Times New Roman"/>
                <a:cs typeface="Times New Roman"/>
              </a:rPr>
              <a:t>λίγα </a:t>
            </a:r>
            <a:r>
              <a:rPr lang="el-GR" sz="2000" spc="18" dirty="0">
                <a:latin typeface="Times New Roman"/>
                <a:cs typeface="Times New Roman"/>
              </a:rPr>
              <a:t>εκατοστά </a:t>
            </a:r>
            <a:r>
              <a:rPr lang="el-GR" sz="2000" spc="13" dirty="0">
                <a:latin typeface="Times New Roman"/>
                <a:cs typeface="Times New Roman"/>
              </a:rPr>
              <a:t>του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έτρου</a:t>
            </a:r>
            <a:r>
              <a:rPr lang="el-GR" sz="2000" spc="9" dirty="0">
                <a:latin typeface="Times New Roman"/>
                <a:cs typeface="Times New Roman"/>
              </a:rPr>
              <a:t> µ</a:t>
            </a:r>
            <a:r>
              <a:rPr lang="el-GR" sz="2000" spc="9" dirty="0" err="1">
                <a:latin typeface="Times New Roman"/>
                <a:cs typeface="Times New Roman"/>
              </a:rPr>
              <a:t>έχρι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και ένα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έτρο</a:t>
            </a:r>
            <a:r>
              <a:rPr lang="el-GR" sz="2000" spc="9" dirty="0">
                <a:latin typeface="Times New Roman"/>
                <a:cs typeface="Times New Roman"/>
              </a:rPr>
              <a:t>, </a:t>
            </a:r>
            <a:r>
              <a:rPr lang="el-GR" sz="2000" spc="18" dirty="0">
                <a:latin typeface="Times New Roman"/>
                <a:cs typeface="Times New Roman"/>
              </a:rPr>
              <a:t>ανάλογα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3" dirty="0">
                <a:latin typeface="Times New Roman"/>
                <a:cs typeface="Times New Roman"/>
              </a:rPr>
              <a:t>τον γονότυπο. Οι ποικιλίες </a:t>
            </a:r>
            <a:r>
              <a:rPr lang="el-GR" sz="2000" spc="18" dirty="0">
                <a:latin typeface="Times New Roman"/>
                <a:cs typeface="Times New Roman"/>
              </a:rPr>
              <a:t>των ανατολικών  καπνών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διακρίνονται</a:t>
            </a:r>
            <a:r>
              <a:rPr lang="el-GR" sz="2000" spc="175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σε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ικρόφυλλες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9" dirty="0">
                <a:latin typeface="Times New Roman"/>
                <a:cs typeface="Times New Roman"/>
              </a:rPr>
              <a:t>(µ</a:t>
            </a:r>
            <a:r>
              <a:rPr lang="el-GR" sz="2000" spc="9" dirty="0" err="1">
                <a:latin typeface="Times New Roman"/>
                <a:cs typeface="Times New Roman"/>
              </a:rPr>
              <a:t>ήκος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εσαίων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φύλλων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έως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20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cm),</a:t>
            </a:r>
            <a:r>
              <a:rPr lang="el-GR" sz="2000" spc="175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ετριόφυλλες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(20-30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cm)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8" dirty="0" smtClean="0">
                <a:latin typeface="Times New Roman"/>
                <a:cs typeface="Times New Roman"/>
              </a:rPr>
              <a:t>και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l-GR" sz="2000" spc="13" dirty="0" smtClean="0">
                <a:latin typeface="Times New Roman"/>
                <a:cs typeface="Times New Roman"/>
              </a:rPr>
              <a:t>µ</a:t>
            </a:r>
            <a:r>
              <a:rPr lang="el-GR" sz="2000" spc="13" dirty="0" err="1" smtClean="0">
                <a:latin typeface="Times New Roman"/>
                <a:cs typeface="Times New Roman"/>
              </a:rPr>
              <a:t>εγαλόφυλλες</a:t>
            </a:r>
            <a:r>
              <a:rPr lang="el-GR" sz="2000" spc="13" dirty="0" smtClean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(30-45 cm). </a:t>
            </a:r>
            <a:r>
              <a:rPr lang="el-GR" sz="2000" spc="18" dirty="0">
                <a:latin typeface="Times New Roman"/>
                <a:cs typeface="Times New Roman"/>
              </a:rPr>
              <a:t>Το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έγεθος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των φύλλων διαφοροποιείται ανάλογα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3" dirty="0">
                <a:latin typeface="Times New Roman"/>
                <a:cs typeface="Times New Roman"/>
              </a:rPr>
              <a:t>τη </a:t>
            </a:r>
            <a:r>
              <a:rPr lang="el-GR" sz="2000" spc="18" dirty="0">
                <a:latin typeface="Times New Roman"/>
                <a:cs typeface="Times New Roman"/>
              </a:rPr>
              <a:t>θέση πάνω </a:t>
            </a:r>
            <a:r>
              <a:rPr lang="el-GR" sz="2000" spc="13" dirty="0">
                <a:latin typeface="Times New Roman"/>
                <a:cs typeface="Times New Roman"/>
              </a:rPr>
              <a:t>στο στέλεχος.  </a:t>
            </a:r>
            <a:r>
              <a:rPr lang="el-GR" sz="2000" spc="18" dirty="0">
                <a:latin typeface="Times New Roman"/>
                <a:cs typeface="Times New Roman"/>
              </a:rPr>
              <a:t>Τα φύλλα προς </a:t>
            </a:r>
            <a:r>
              <a:rPr lang="el-GR" sz="2000" spc="13" dirty="0">
                <a:latin typeface="Times New Roman"/>
                <a:cs typeface="Times New Roman"/>
              </a:rPr>
              <a:t>τη </a:t>
            </a:r>
            <a:r>
              <a:rPr lang="el-GR" sz="2000" spc="18" dirty="0">
                <a:latin typeface="Times New Roman"/>
                <a:cs typeface="Times New Roman"/>
              </a:rPr>
              <a:t>βάση </a:t>
            </a:r>
            <a:r>
              <a:rPr lang="el-GR" sz="2000" spc="13" dirty="0">
                <a:latin typeface="Times New Roman"/>
                <a:cs typeface="Times New Roman"/>
              </a:rPr>
              <a:t>του </a:t>
            </a:r>
            <a:r>
              <a:rPr lang="el-GR" sz="2000" spc="18" dirty="0">
                <a:latin typeface="Times New Roman"/>
                <a:cs typeface="Times New Roman"/>
              </a:rPr>
              <a:t>φυτού </a:t>
            </a:r>
            <a:r>
              <a:rPr lang="el-GR" sz="2000" spc="13" dirty="0">
                <a:latin typeface="Times New Roman"/>
                <a:cs typeface="Times New Roman"/>
              </a:rPr>
              <a:t>είναι µ</a:t>
            </a:r>
            <a:r>
              <a:rPr lang="el-GR" sz="2000" spc="13" dirty="0" err="1">
                <a:latin typeface="Times New Roman"/>
                <a:cs typeface="Times New Roman"/>
              </a:rPr>
              <a:t>εγαλύτερα</a:t>
            </a:r>
            <a:r>
              <a:rPr lang="el-GR" sz="2000" spc="13" dirty="0">
                <a:latin typeface="Times New Roman"/>
                <a:cs typeface="Times New Roman"/>
              </a:rPr>
              <a:t> και </a:t>
            </a:r>
            <a:r>
              <a:rPr lang="el-GR" sz="2000" spc="18" dirty="0">
                <a:latin typeface="Times New Roman"/>
                <a:cs typeface="Times New Roman"/>
              </a:rPr>
              <a:t>προς </a:t>
            </a:r>
            <a:r>
              <a:rPr lang="el-GR" sz="2000" spc="13" dirty="0">
                <a:latin typeface="Times New Roman"/>
                <a:cs typeface="Times New Roman"/>
              </a:rPr>
              <a:t>την </a:t>
            </a:r>
            <a:r>
              <a:rPr lang="el-GR" sz="2000" spc="18" dirty="0">
                <a:latin typeface="Times New Roman"/>
                <a:cs typeface="Times New Roman"/>
              </a:rPr>
              <a:t>κορυφή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ικρότερα</a:t>
            </a:r>
            <a:r>
              <a:rPr lang="el-GR" sz="2000" spc="13" dirty="0">
                <a:latin typeface="Times New Roman"/>
                <a:cs typeface="Times New Roman"/>
              </a:rPr>
              <a:t>. </a:t>
            </a:r>
            <a:r>
              <a:rPr lang="el-GR" sz="2000" spc="18" dirty="0">
                <a:latin typeface="Times New Roman"/>
                <a:cs typeface="Times New Roman"/>
              </a:rPr>
              <a:t>Ανάλογα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3" dirty="0">
                <a:latin typeface="Times New Roman"/>
                <a:cs typeface="Times New Roman"/>
              </a:rPr>
              <a:t>την  </a:t>
            </a:r>
            <a:r>
              <a:rPr lang="el-GR" sz="2000" spc="18" dirty="0">
                <a:latin typeface="Times New Roman"/>
                <a:cs typeface="Times New Roman"/>
              </a:rPr>
              <a:t>αναλογία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ήκους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προς πλάτος </a:t>
            </a:r>
            <a:r>
              <a:rPr lang="el-GR" sz="2000" spc="13" dirty="0">
                <a:latin typeface="Times New Roman"/>
                <a:cs typeface="Times New Roman"/>
              </a:rPr>
              <a:t>του </a:t>
            </a:r>
            <a:r>
              <a:rPr lang="el-GR" sz="2000" spc="13" dirty="0" err="1">
                <a:latin typeface="Times New Roman"/>
                <a:cs typeface="Times New Roman"/>
              </a:rPr>
              <a:t>ελάσµατος</a:t>
            </a:r>
            <a:r>
              <a:rPr lang="el-GR" sz="2000" spc="13" dirty="0">
                <a:latin typeface="Times New Roman"/>
                <a:cs typeface="Times New Roman"/>
              </a:rPr>
              <a:t> του </a:t>
            </a:r>
            <a:r>
              <a:rPr lang="el-GR" sz="2000" spc="18" dirty="0">
                <a:latin typeface="Times New Roman"/>
                <a:cs typeface="Times New Roman"/>
              </a:rPr>
              <a:t>φύλλου, </a:t>
            </a:r>
            <a:r>
              <a:rPr lang="el-GR" sz="2000" spc="13" dirty="0">
                <a:latin typeface="Times New Roman"/>
                <a:cs typeface="Times New Roman"/>
              </a:rPr>
              <a:t>οι ποικιλίες διακρίνονται σε στενόφυλλες,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έσου</a:t>
            </a:r>
            <a:r>
              <a:rPr lang="el-GR" sz="2000" spc="9" dirty="0">
                <a:latin typeface="Times New Roman"/>
                <a:cs typeface="Times New Roman"/>
              </a:rPr>
              <a:t>  </a:t>
            </a:r>
            <a:r>
              <a:rPr lang="el-GR" sz="2000" spc="18" dirty="0">
                <a:latin typeface="Times New Roman"/>
                <a:cs typeface="Times New Roman"/>
              </a:rPr>
              <a:t>πλάτους </a:t>
            </a:r>
            <a:r>
              <a:rPr lang="el-GR" sz="2000" spc="13" dirty="0">
                <a:latin typeface="Times New Roman"/>
                <a:cs typeface="Times New Roman"/>
              </a:rPr>
              <a:t>και </a:t>
            </a:r>
            <a:r>
              <a:rPr lang="el-GR" sz="2000" spc="18" dirty="0">
                <a:latin typeface="Times New Roman"/>
                <a:cs typeface="Times New Roman"/>
              </a:rPr>
              <a:t>πλατύφυλλες. Η </a:t>
            </a:r>
            <a:r>
              <a:rPr lang="el-GR" sz="2000" spc="13" dirty="0">
                <a:latin typeface="Times New Roman"/>
                <a:cs typeface="Times New Roman"/>
              </a:rPr>
              <a:t>επιφάνεια και η περιφέρεια του </a:t>
            </a:r>
            <a:r>
              <a:rPr lang="el-GR" sz="2000" spc="13" dirty="0" err="1">
                <a:latin typeface="Times New Roman"/>
                <a:cs typeface="Times New Roman"/>
              </a:rPr>
              <a:t>ελάσµατος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πορεί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να είναι λεία ή </a:t>
            </a:r>
            <a:r>
              <a:rPr lang="el-GR" sz="2000" spc="18" dirty="0">
                <a:latin typeface="Times New Roman"/>
                <a:cs typeface="Times New Roman"/>
              </a:rPr>
              <a:t>σχετικά  </a:t>
            </a:r>
            <a:r>
              <a:rPr lang="el-GR" sz="2000" spc="13" dirty="0" err="1">
                <a:latin typeface="Times New Roman"/>
                <a:cs typeface="Times New Roman"/>
              </a:rPr>
              <a:t>κυµατοειδής</a:t>
            </a:r>
            <a:r>
              <a:rPr lang="el-GR" sz="2000" spc="13" dirty="0">
                <a:latin typeface="Times New Roman"/>
                <a:cs typeface="Times New Roman"/>
              </a:rPr>
              <a:t>. 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9"/>
          <p:cNvSpPr txBox="1"/>
          <p:nvPr/>
        </p:nvSpPr>
        <p:spPr>
          <a:xfrm>
            <a:off x="457996" y="305595"/>
            <a:ext cx="8381998" cy="6001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6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1133" marR="5568" algn="just">
              <a:spcBef>
                <a:spcPts val="4"/>
              </a:spcBef>
            </a:pPr>
            <a:r>
              <a:rPr lang="el-GR" sz="1400" spc="13" dirty="0" smtClean="0">
                <a:latin typeface="Times New Roman"/>
                <a:cs typeface="Times New Roman"/>
              </a:rPr>
              <a:t>. </a:t>
            </a:r>
            <a:r>
              <a:rPr lang="el-GR" sz="2400" spc="18" dirty="0">
                <a:latin typeface="Times New Roman"/>
                <a:cs typeface="Times New Roman"/>
              </a:rPr>
              <a:t>Η </a:t>
            </a:r>
            <a:r>
              <a:rPr lang="el-GR" sz="2400" spc="13" dirty="0">
                <a:latin typeface="Times New Roman"/>
                <a:cs typeface="Times New Roman"/>
              </a:rPr>
              <a:t>γωνία </a:t>
            </a:r>
            <a:r>
              <a:rPr lang="el-GR" sz="2400" spc="18" dirty="0" err="1">
                <a:latin typeface="Times New Roman"/>
                <a:cs typeface="Times New Roman"/>
              </a:rPr>
              <a:t>έκφυσης</a:t>
            </a:r>
            <a:r>
              <a:rPr lang="el-GR" sz="2400" spc="18" dirty="0">
                <a:latin typeface="Times New Roman"/>
                <a:cs typeface="Times New Roman"/>
              </a:rPr>
              <a:t> των φύλλων </a:t>
            </a:r>
            <a:r>
              <a:rPr lang="el-GR" sz="2400" spc="13" dirty="0">
                <a:latin typeface="Times New Roman"/>
                <a:cs typeface="Times New Roman"/>
              </a:rPr>
              <a:t>είναι </a:t>
            </a:r>
            <a:r>
              <a:rPr lang="el-GR" sz="2400" spc="9" dirty="0">
                <a:latin typeface="Times New Roman"/>
                <a:cs typeface="Times New Roman"/>
              </a:rPr>
              <a:t>µ</a:t>
            </a:r>
            <a:r>
              <a:rPr lang="el-GR" sz="2400" spc="9" dirty="0" err="1">
                <a:latin typeface="Times New Roman"/>
                <a:cs typeface="Times New Roman"/>
              </a:rPr>
              <a:t>ικρή</a:t>
            </a:r>
            <a:r>
              <a:rPr lang="el-GR" sz="2400" spc="9" dirty="0">
                <a:latin typeface="Times New Roman"/>
                <a:cs typeface="Times New Roman"/>
              </a:rPr>
              <a:t> (µ</a:t>
            </a:r>
            <a:r>
              <a:rPr lang="el-GR" sz="2400" spc="9" dirty="0" err="1">
                <a:latin typeface="Times New Roman"/>
                <a:cs typeface="Times New Roman"/>
              </a:rPr>
              <a:t>έχρι</a:t>
            </a:r>
            <a:r>
              <a:rPr lang="el-GR" sz="2400" spc="9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20°) προς </a:t>
            </a:r>
            <a:r>
              <a:rPr lang="el-GR" sz="2400" spc="13" dirty="0">
                <a:latin typeface="Times New Roman"/>
                <a:cs typeface="Times New Roman"/>
              </a:rPr>
              <a:t>την </a:t>
            </a:r>
            <a:r>
              <a:rPr lang="el-GR" sz="2400" spc="18" dirty="0">
                <a:latin typeface="Times New Roman"/>
                <a:cs typeface="Times New Roman"/>
              </a:rPr>
              <a:t>κορυφή, </a:t>
            </a:r>
            <a:r>
              <a:rPr lang="el-GR" sz="2400" spc="13" dirty="0">
                <a:latin typeface="Times New Roman"/>
                <a:cs typeface="Times New Roman"/>
              </a:rPr>
              <a:t>ενώ στα </a:t>
            </a:r>
            <a:r>
              <a:rPr lang="el-GR" sz="2400" spc="18" dirty="0">
                <a:latin typeface="Times New Roman"/>
                <a:cs typeface="Times New Roman"/>
              </a:rPr>
              <a:t>φύλλα </a:t>
            </a:r>
            <a:r>
              <a:rPr lang="el-GR" sz="2400" spc="13" dirty="0">
                <a:latin typeface="Times New Roman"/>
                <a:cs typeface="Times New Roman"/>
              </a:rPr>
              <a:t>της  </a:t>
            </a:r>
            <a:r>
              <a:rPr lang="el-GR" sz="2400" spc="18" dirty="0">
                <a:latin typeface="Times New Roman"/>
                <a:cs typeface="Times New Roman"/>
              </a:rPr>
              <a:t>βάσης </a:t>
            </a:r>
            <a:r>
              <a:rPr lang="el-GR" sz="2400" spc="13" dirty="0">
                <a:latin typeface="Times New Roman"/>
                <a:cs typeface="Times New Roman"/>
              </a:rPr>
              <a:t>είναι </a:t>
            </a:r>
            <a:r>
              <a:rPr lang="el-GR" sz="2400" spc="18" dirty="0">
                <a:latin typeface="Times New Roman"/>
                <a:cs typeface="Times New Roman"/>
              </a:rPr>
              <a:t>πολύ </a:t>
            </a:r>
            <a:r>
              <a:rPr lang="el-GR" sz="2400" spc="13" dirty="0">
                <a:latin typeface="Times New Roman"/>
                <a:cs typeface="Times New Roman"/>
              </a:rPr>
              <a:t>µ</a:t>
            </a:r>
            <a:r>
              <a:rPr lang="el-GR" sz="2400" spc="13" dirty="0" err="1">
                <a:latin typeface="Times New Roman"/>
                <a:cs typeface="Times New Roman"/>
              </a:rPr>
              <a:t>εγαλύτερη</a:t>
            </a:r>
            <a:r>
              <a:rPr lang="el-GR" sz="2400" spc="13" dirty="0">
                <a:latin typeface="Times New Roman"/>
                <a:cs typeface="Times New Roman"/>
              </a:rPr>
              <a:t> </a:t>
            </a:r>
            <a:r>
              <a:rPr lang="el-GR" sz="2400" spc="9" dirty="0">
                <a:latin typeface="Times New Roman"/>
                <a:cs typeface="Times New Roman"/>
              </a:rPr>
              <a:t>(µ</a:t>
            </a:r>
            <a:r>
              <a:rPr lang="el-GR" sz="2400" spc="9" dirty="0" err="1">
                <a:latin typeface="Times New Roman"/>
                <a:cs typeface="Times New Roman"/>
              </a:rPr>
              <a:t>έχρι</a:t>
            </a:r>
            <a:r>
              <a:rPr lang="el-GR" sz="2400" spc="9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πάνω από </a:t>
            </a:r>
            <a:r>
              <a:rPr lang="el-GR" sz="2400" spc="13" dirty="0">
                <a:latin typeface="Times New Roman"/>
                <a:cs typeface="Times New Roman"/>
              </a:rPr>
              <a:t>80°).Τα </a:t>
            </a:r>
            <a:r>
              <a:rPr lang="el-GR" sz="2400" spc="18" dirty="0">
                <a:latin typeface="Times New Roman"/>
                <a:cs typeface="Times New Roman"/>
              </a:rPr>
              <a:t>φύλλα </a:t>
            </a:r>
            <a:r>
              <a:rPr lang="el-GR" sz="2400" spc="13" dirty="0">
                <a:latin typeface="Times New Roman"/>
                <a:cs typeface="Times New Roman"/>
              </a:rPr>
              <a:t>και ο </a:t>
            </a:r>
            <a:r>
              <a:rPr lang="el-GR" sz="2400" spc="18" dirty="0">
                <a:latin typeface="Times New Roman"/>
                <a:cs typeface="Times New Roman"/>
              </a:rPr>
              <a:t>βλαστός καλύπτονται από </a:t>
            </a:r>
            <a:r>
              <a:rPr lang="el-GR" sz="2400" spc="13" dirty="0" err="1">
                <a:latin typeface="Times New Roman"/>
                <a:cs typeface="Times New Roman"/>
              </a:rPr>
              <a:t>πολυάριθµες</a:t>
            </a:r>
            <a:r>
              <a:rPr lang="el-GR" sz="2400" spc="13" dirty="0">
                <a:latin typeface="Times New Roman"/>
                <a:cs typeface="Times New Roman"/>
              </a:rPr>
              <a:t>  αδενώδεις τρίχες, οι οποίες </a:t>
            </a:r>
            <a:r>
              <a:rPr lang="el-GR" sz="2400" spc="18" dirty="0">
                <a:latin typeface="Times New Roman"/>
                <a:cs typeface="Times New Roman"/>
              </a:rPr>
              <a:t>εκκρίνουν </a:t>
            </a:r>
            <a:r>
              <a:rPr lang="el-GR" sz="2400" spc="13" dirty="0">
                <a:latin typeface="Times New Roman"/>
                <a:cs typeface="Times New Roman"/>
              </a:rPr>
              <a:t>αιθέρια έλαια, ρητίνες και </a:t>
            </a:r>
            <a:r>
              <a:rPr lang="el-GR" sz="2400" spc="18" dirty="0">
                <a:latin typeface="Times New Roman"/>
                <a:cs typeface="Times New Roman"/>
              </a:rPr>
              <a:t>κηρούς </a:t>
            </a:r>
            <a:r>
              <a:rPr lang="el-GR" sz="2400" spc="13" dirty="0">
                <a:latin typeface="Times New Roman"/>
                <a:cs typeface="Times New Roman"/>
              </a:rPr>
              <a:t>και </a:t>
            </a:r>
            <a:r>
              <a:rPr lang="el-GR" sz="2400" spc="18" dirty="0">
                <a:latin typeface="Times New Roman"/>
                <a:cs typeface="Times New Roman"/>
              </a:rPr>
              <a:t>προσδίδουν </a:t>
            </a:r>
            <a:r>
              <a:rPr lang="el-GR" sz="2400" dirty="0">
                <a:latin typeface="Times New Roman"/>
                <a:cs typeface="Times New Roman"/>
              </a:rPr>
              <a:t>µία </a:t>
            </a:r>
            <a:r>
              <a:rPr lang="el-GR" sz="2400" spc="18" dirty="0">
                <a:latin typeface="Times New Roman"/>
                <a:cs typeface="Times New Roman"/>
              </a:rPr>
              <a:t>κολλώδη  </a:t>
            </a:r>
            <a:r>
              <a:rPr lang="el-GR" sz="2400" spc="13" dirty="0">
                <a:latin typeface="Times New Roman"/>
                <a:cs typeface="Times New Roman"/>
              </a:rPr>
              <a:t>επιφάνεια στα </a:t>
            </a:r>
            <a:r>
              <a:rPr lang="el-GR" sz="2400" spc="18" dirty="0">
                <a:latin typeface="Times New Roman"/>
                <a:cs typeface="Times New Roman"/>
              </a:rPr>
              <a:t>φύλλα </a:t>
            </a:r>
            <a:r>
              <a:rPr lang="el-GR" sz="2400" spc="13" dirty="0">
                <a:latin typeface="Times New Roman"/>
                <a:cs typeface="Times New Roman"/>
              </a:rPr>
              <a:t>του </a:t>
            </a:r>
            <a:r>
              <a:rPr lang="el-GR" sz="2400" spc="18" dirty="0" smtClean="0">
                <a:latin typeface="Times New Roman"/>
                <a:cs typeface="Times New Roman"/>
              </a:rPr>
              <a:t>φυτού, η οποία χάνει τις κολλητικές τις ιδιότητές καθώς ξηραίνεται το φύλλο. </a:t>
            </a:r>
            <a:r>
              <a:rPr lang="el-GR" sz="2400" spc="18" dirty="0">
                <a:latin typeface="Times New Roman"/>
                <a:cs typeface="Times New Roman"/>
              </a:rPr>
              <a:t>Το </a:t>
            </a:r>
            <a:r>
              <a:rPr lang="el-GR" sz="2400" spc="13" dirty="0">
                <a:latin typeface="Times New Roman"/>
                <a:cs typeface="Times New Roman"/>
              </a:rPr>
              <a:t>είδος, η µ</a:t>
            </a:r>
            <a:r>
              <a:rPr lang="el-GR" sz="2400" spc="13" dirty="0" err="1">
                <a:latin typeface="Times New Roman"/>
                <a:cs typeface="Times New Roman"/>
              </a:rPr>
              <a:t>ορφολογία</a:t>
            </a:r>
            <a:r>
              <a:rPr lang="el-GR" sz="2400" spc="13" dirty="0">
                <a:latin typeface="Times New Roman"/>
                <a:cs typeface="Times New Roman"/>
              </a:rPr>
              <a:t> και η </a:t>
            </a:r>
            <a:r>
              <a:rPr lang="el-GR" sz="2400" spc="18" dirty="0">
                <a:latin typeface="Times New Roman"/>
                <a:cs typeface="Times New Roman"/>
              </a:rPr>
              <a:t>πυκνότητα των </a:t>
            </a:r>
            <a:r>
              <a:rPr lang="el-GR" sz="2400" spc="13" dirty="0">
                <a:latin typeface="Times New Roman"/>
                <a:cs typeface="Times New Roman"/>
              </a:rPr>
              <a:t>τριχών </a:t>
            </a:r>
            <a:r>
              <a:rPr lang="el-GR" sz="2400" spc="18" dirty="0">
                <a:latin typeface="Times New Roman"/>
                <a:cs typeface="Times New Roman"/>
              </a:rPr>
              <a:t>καθώς </a:t>
            </a:r>
            <a:r>
              <a:rPr lang="el-GR" sz="2400" spc="13" dirty="0">
                <a:latin typeface="Times New Roman"/>
                <a:cs typeface="Times New Roman"/>
              </a:rPr>
              <a:t>και οι ουσίες </a:t>
            </a:r>
            <a:r>
              <a:rPr lang="el-GR" sz="2400" spc="18" dirty="0">
                <a:latin typeface="Times New Roman"/>
                <a:cs typeface="Times New Roman"/>
              </a:rPr>
              <a:t>οι  </a:t>
            </a:r>
            <a:r>
              <a:rPr lang="el-GR" sz="2400" spc="13" dirty="0">
                <a:latin typeface="Times New Roman"/>
                <a:cs typeface="Times New Roman"/>
              </a:rPr>
              <a:t>οποίες εκκρίνονται </a:t>
            </a:r>
            <a:r>
              <a:rPr lang="el-GR" sz="2400" spc="18" dirty="0">
                <a:latin typeface="Times New Roman"/>
                <a:cs typeface="Times New Roman"/>
              </a:rPr>
              <a:t>από </a:t>
            </a:r>
            <a:r>
              <a:rPr lang="el-GR" sz="2400" spc="13" dirty="0">
                <a:latin typeface="Times New Roman"/>
                <a:cs typeface="Times New Roman"/>
              </a:rPr>
              <a:t>αυτές </a:t>
            </a:r>
            <a:r>
              <a:rPr lang="el-GR" sz="2400" spc="18" dirty="0">
                <a:latin typeface="Times New Roman"/>
                <a:cs typeface="Times New Roman"/>
              </a:rPr>
              <a:t>καθορίζονται από </a:t>
            </a:r>
            <a:r>
              <a:rPr lang="el-GR" sz="2400" spc="13" dirty="0">
                <a:latin typeface="Times New Roman"/>
                <a:cs typeface="Times New Roman"/>
              </a:rPr>
              <a:t>τον </a:t>
            </a:r>
            <a:r>
              <a:rPr lang="el-GR" sz="2400" spc="18" dirty="0">
                <a:latin typeface="Times New Roman"/>
                <a:cs typeface="Times New Roman"/>
              </a:rPr>
              <a:t>γονότυπο, </a:t>
            </a:r>
            <a:r>
              <a:rPr lang="el-GR" sz="2400" spc="13" dirty="0">
                <a:latin typeface="Times New Roman"/>
                <a:cs typeface="Times New Roman"/>
              </a:rPr>
              <a:t>το στάδιο </a:t>
            </a:r>
            <a:r>
              <a:rPr lang="el-GR" sz="2400" spc="18" dirty="0">
                <a:latin typeface="Times New Roman"/>
                <a:cs typeface="Times New Roman"/>
              </a:rPr>
              <a:t>ανάπτυξης </a:t>
            </a:r>
            <a:r>
              <a:rPr lang="el-GR" sz="2400" spc="13" dirty="0">
                <a:latin typeface="Times New Roman"/>
                <a:cs typeface="Times New Roman"/>
              </a:rPr>
              <a:t>και </a:t>
            </a:r>
            <a:r>
              <a:rPr lang="el-GR" sz="2400" spc="9" dirty="0">
                <a:latin typeface="Times New Roman"/>
                <a:cs typeface="Times New Roman"/>
              </a:rPr>
              <a:t>τις </a:t>
            </a:r>
            <a:r>
              <a:rPr lang="el-GR" sz="2400" spc="18" dirty="0">
                <a:latin typeface="Times New Roman"/>
                <a:cs typeface="Times New Roman"/>
              </a:rPr>
              <a:t>περιβαλλοντικές  συνθήκες. Εκτός από </a:t>
            </a:r>
            <a:r>
              <a:rPr lang="el-GR" sz="2400" spc="13" dirty="0">
                <a:latin typeface="Times New Roman"/>
                <a:cs typeface="Times New Roman"/>
              </a:rPr>
              <a:t>τα </a:t>
            </a:r>
            <a:r>
              <a:rPr lang="el-GR" sz="2400" spc="18" dirty="0">
                <a:latin typeface="Times New Roman"/>
                <a:cs typeface="Times New Roman"/>
              </a:rPr>
              <a:t>παραπάνω </a:t>
            </a:r>
            <a:r>
              <a:rPr lang="el-GR" sz="2400" spc="13" dirty="0" err="1">
                <a:latin typeface="Times New Roman"/>
                <a:cs typeface="Times New Roman"/>
              </a:rPr>
              <a:t>γνωρίσµατα</a:t>
            </a:r>
            <a:r>
              <a:rPr lang="el-GR" sz="2400" spc="13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των φύλλων, </a:t>
            </a:r>
            <a:r>
              <a:rPr lang="el-GR" sz="2400" spc="13" dirty="0">
                <a:latin typeface="Times New Roman"/>
                <a:cs typeface="Times New Roman"/>
              </a:rPr>
              <a:t>ενδιαφέρον </a:t>
            </a:r>
            <a:r>
              <a:rPr lang="el-GR" sz="2400" spc="18" dirty="0">
                <a:latin typeface="Times New Roman"/>
                <a:cs typeface="Times New Roman"/>
              </a:rPr>
              <a:t>παρουσιάζεται </a:t>
            </a:r>
            <a:r>
              <a:rPr lang="el-GR" sz="2400" spc="13" dirty="0">
                <a:latin typeface="Times New Roman"/>
                <a:cs typeface="Times New Roman"/>
              </a:rPr>
              <a:t>και για </a:t>
            </a:r>
            <a:r>
              <a:rPr lang="el-GR" sz="2400" spc="18" dirty="0">
                <a:latin typeface="Times New Roman"/>
                <a:cs typeface="Times New Roman"/>
              </a:rPr>
              <a:t>άλλα  χαρακτηριστικά</a:t>
            </a:r>
            <a:r>
              <a:rPr lang="el-GR" sz="2400" spc="83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όπως</a:t>
            </a:r>
            <a:r>
              <a:rPr lang="el-GR" sz="2400" spc="79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το</a:t>
            </a:r>
            <a:r>
              <a:rPr lang="el-GR" sz="2400" spc="83" dirty="0">
                <a:latin typeface="Times New Roman"/>
                <a:cs typeface="Times New Roman"/>
              </a:rPr>
              <a:t> </a:t>
            </a:r>
            <a:r>
              <a:rPr lang="el-GR" sz="2400" spc="9" dirty="0" err="1">
                <a:latin typeface="Times New Roman"/>
                <a:cs typeface="Times New Roman"/>
              </a:rPr>
              <a:t>χρώµα</a:t>
            </a:r>
            <a:r>
              <a:rPr lang="el-GR" sz="2400" spc="83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τους</a:t>
            </a:r>
            <a:r>
              <a:rPr lang="el-GR" sz="2400" spc="79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και</a:t>
            </a:r>
            <a:r>
              <a:rPr lang="el-GR" sz="2400" spc="79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ο</a:t>
            </a:r>
            <a:r>
              <a:rPr lang="el-GR" sz="2400" spc="83" dirty="0">
                <a:latin typeface="Times New Roman"/>
                <a:cs typeface="Times New Roman"/>
              </a:rPr>
              <a:t> </a:t>
            </a:r>
            <a:r>
              <a:rPr lang="el-GR" sz="2400" spc="9" dirty="0" err="1">
                <a:latin typeface="Times New Roman"/>
                <a:cs typeface="Times New Roman"/>
              </a:rPr>
              <a:t>αριθµός</a:t>
            </a:r>
            <a:r>
              <a:rPr lang="el-GR" sz="2400" spc="79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των</a:t>
            </a:r>
            <a:r>
              <a:rPr lang="el-GR" sz="2400" spc="83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νευρώσεων</a:t>
            </a:r>
            <a:r>
              <a:rPr lang="el-GR" sz="2400" spc="83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του</a:t>
            </a:r>
            <a:r>
              <a:rPr lang="el-GR" sz="2400" spc="83" dirty="0">
                <a:latin typeface="Times New Roman"/>
                <a:cs typeface="Times New Roman"/>
              </a:rPr>
              <a:t> </a:t>
            </a:r>
            <a:r>
              <a:rPr lang="el-GR" sz="2400" spc="13" dirty="0" err="1">
                <a:latin typeface="Times New Roman"/>
                <a:cs typeface="Times New Roman"/>
              </a:rPr>
              <a:t>ελάσµατος</a:t>
            </a:r>
            <a:r>
              <a:rPr lang="el-GR" sz="2400" spc="13" dirty="0">
                <a:latin typeface="Times New Roman"/>
                <a:cs typeface="Times New Roman"/>
              </a:rPr>
              <a:t>,</a:t>
            </a:r>
            <a:r>
              <a:rPr lang="el-GR" sz="2400" spc="79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γιατί</a:t>
            </a:r>
            <a:r>
              <a:rPr lang="el-GR" sz="2400" spc="79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συνδέονται</a:t>
            </a:r>
            <a:r>
              <a:rPr lang="el-GR" sz="2400" spc="79" dirty="0">
                <a:latin typeface="Times New Roman"/>
                <a:cs typeface="Times New Roman"/>
              </a:rPr>
              <a:t> </a:t>
            </a:r>
            <a:r>
              <a:rPr lang="el-GR" sz="2400" spc="9" dirty="0" err="1">
                <a:latin typeface="Times New Roman"/>
                <a:cs typeface="Times New Roman"/>
              </a:rPr>
              <a:t>άµεσα</a:t>
            </a:r>
            <a:endParaRPr lang="el-GR" sz="2400" dirty="0">
              <a:latin typeface="Times New Roman"/>
              <a:cs typeface="Times New Roman"/>
            </a:endParaRPr>
          </a:p>
          <a:p>
            <a:pPr marL="11133" algn="just">
              <a:spcBef>
                <a:spcPts val="9"/>
              </a:spcBef>
            </a:pPr>
            <a:r>
              <a:rPr lang="el-GR" sz="2400" spc="-4" dirty="0">
                <a:latin typeface="Times New Roman"/>
                <a:cs typeface="Times New Roman"/>
              </a:rPr>
              <a:t>µε </a:t>
            </a:r>
            <a:r>
              <a:rPr lang="el-GR" sz="2400" spc="13" dirty="0">
                <a:latin typeface="Times New Roman"/>
                <a:cs typeface="Times New Roman"/>
              </a:rPr>
              <a:t>τα ποιοτικά </a:t>
            </a:r>
            <a:r>
              <a:rPr lang="el-GR" sz="2400" spc="18" dirty="0">
                <a:latin typeface="Times New Roman"/>
                <a:cs typeface="Times New Roman"/>
              </a:rPr>
              <a:t>χαρακτηριστικά </a:t>
            </a:r>
            <a:r>
              <a:rPr lang="el-GR" sz="2400" spc="13" dirty="0">
                <a:latin typeface="Times New Roman"/>
                <a:cs typeface="Times New Roman"/>
              </a:rPr>
              <a:t>του </a:t>
            </a:r>
            <a:r>
              <a:rPr lang="el-GR" sz="2400" spc="18" dirty="0">
                <a:latin typeface="Times New Roman"/>
                <a:cs typeface="Times New Roman"/>
              </a:rPr>
              <a:t>φύλλου κατά </a:t>
            </a:r>
            <a:r>
              <a:rPr lang="el-GR" sz="2400" spc="13" dirty="0">
                <a:latin typeface="Times New Roman"/>
                <a:cs typeface="Times New Roman"/>
              </a:rPr>
              <a:t>την </a:t>
            </a:r>
            <a:r>
              <a:rPr lang="el-GR" sz="2400" spc="18" dirty="0">
                <a:latin typeface="Times New Roman"/>
                <a:cs typeface="Times New Roman"/>
              </a:rPr>
              <a:t>ξήρανση (</a:t>
            </a:r>
            <a:r>
              <a:rPr lang="el-GR" sz="2400" spc="18" dirty="0" err="1">
                <a:latin typeface="Times New Roman"/>
                <a:cs typeface="Times New Roman"/>
              </a:rPr>
              <a:t>Γαλανοπούλου</a:t>
            </a:r>
            <a:r>
              <a:rPr lang="el-GR" sz="2400" spc="18" dirty="0">
                <a:latin typeface="Times New Roman"/>
                <a:cs typeface="Times New Roman"/>
              </a:rPr>
              <a:t>-</a:t>
            </a:r>
            <a:r>
              <a:rPr lang="el-GR" sz="2400" spc="18" dirty="0" err="1">
                <a:latin typeface="Times New Roman"/>
                <a:cs typeface="Times New Roman"/>
              </a:rPr>
              <a:t>Σενδουκά</a:t>
            </a:r>
            <a:r>
              <a:rPr lang="el-GR" sz="2400" spc="18" dirty="0">
                <a:latin typeface="Times New Roman"/>
                <a:cs typeface="Times New Roman"/>
              </a:rPr>
              <a:t>,</a:t>
            </a:r>
            <a:r>
              <a:rPr lang="el-GR" sz="2400" spc="70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2002:309-412).</a:t>
            </a:r>
            <a:endParaRPr lang="el-GR" sz="2400" dirty="0">
              <a:latin typeface="Times New Roman"/>
              <a:cs typeface="Times New Roman"/>
            </a:endParaRPr>
          </a:p>
          <a:p>
            <a:pPr marL="11133" algn="just"/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9"/>
          <p:cNvSpPr txBox="1"/>
          <p:nvPr/>
        </p:nvSpPr>
        <p:spPr>
          <a:xfrm>
            <a:off x="457996" y="1219995"/>
            <a:ext cx="8381998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3" marR="5011" indent="400793" algn="just">
              <a:lnSpc>
                <a:spcPct val="100400"/>
              </a:lnSpc>
              <a:spcBef>
                <a:spcPts val="4"/>
              </a:spcBef>
            </a:pPr>
            <a:r>
              <a:rPr lang="el-GR" sz="2400" spc="18" dirty="0">
                <a:latin typeface="Times New Roman"/>
                <a:cs typeface="Times New Roman"/>
              </a:rPr>
              <a:t>Η </a:t>
            </a:r>
            <a:r>
              <a:rPr lang="el-GR" sz="2400" spc="13" dirty="0" err="1">
                <a:latin typeface="Times New Roman"/>
                <a:cs typeface="Times New Roman"/>
              </a:rPr>
              <a:t>συγκοµιδή</a:t>
            </a:r>
            <a:r>
              <a:rPr lang="el-GR" sz="2400" spc="13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των καπνόφυλλων </a:t>
            </a:r>
            <a:r>
              <a:rPr lang="el-GR" sz="2400" spc="13" dirty="0">
                <a:latin typeface="Times New Roman"/>
                <a:cs typeface="Times New Roman"/>
              </a:rPr>
              <a:t>για τα </a:t>
            </a:r>
            <a:r>
              <a:rPr lang="el-GR" sz="2400" spc="18" dirty="0">
                <a:latin typeface="Times New Roman"/>
                <a:cs typeface="Times New Roman"/>
              </a:rPr>
              <a:t>ανατολικού </a:t>
            </a:r>
            <a:r>
              <a:rPr lang="el-GR" sz="2400" spc="13" dirty="0">
                <a:latin typeface="Times New Roman"/>
                <a:cs typeface="Times New Roman"/>
              </a:rPr>
              <a:t>τύπου </a:t>
            </a:r>
            <a:r>
              <a:rPr lang="el-GR" sz="2400" spc="18" dirty="0">
                <a:latin typeface="Times New Roman"/>
                <a:cs typeface="Times New Roman"/>
              </a:rPr>
              <a:t>καπνά </a:t>
            </a:r>
            <a:r>
              <a:rPr lang="el-GR" sz="2400" spc="13" dirty="0">
                <a:latin typeface="Times New Roman"/>
                <a:cs typeface="Times New Roman"/>
              </a:rPr>
              <a:t>γίνεται </a:t>
            </a:r>
            <a:r>
              <a:rPr lang="el-GR" sz="2400" spc="13" dirty="0" err="1">
                <a:latin typeface="Times New Roman"/>
                <a:cs typeface="Times New Roman"/>
              </a:rPr>
              <a:t>κλιµακωτά</a:t>
            </a:r>
            <a:r>
              <a:rPr lang="el-GR" sz="2400" spc="13" dirty="0">
                <a:latin typeface="Times New Roman"/>
                <a:cs typeface="Times New Roman"/>
              </a:rPr>
              <a:t>, σε </a:t>
            </a:r>
            <a:r>
              <a:rPr lang="el-GR" sz="2400" spc="18" dirty="0">
                <a:latin typeface="Times New Roman"/>
                <a:cs typeface="Times New Roman"/>
              </a:rPr>
              <a:t>διάφορες  </a:t>
            </a:r>
            <a:r>
              <a:rPr lang="el-GR" sz="2400" spc="9" dirty="0" err="1">
                <a:latin typeface="Times New Roman"/>
                <a:cs typeface="Times New Roman"/>
              </a:rPr>
              <a:t>οµάδες</a:t>
            </a:r>
            <a:r>
              <a:rPr lang="el-GR" sz="2400" spc="9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«χέρια» </a:t>
            </a:r>
            <a:r>
              <a:rPr lang="el-GR" sz="2400" spc="18" dirty="0">
                <a:latin typeface="Times New Roman"/>
                <a:cs typeface="Times New Roman"/>
              </a:rPr>
              <a:t>(από </a:t>
            </a:r>
            <a:r>
              <a:rPr lang="el-GR" sz="2400" spc="13" dirty="0">
                <a:latin typeface="Times New Roman"/>
                <a:cs typeface="Times New Roman"/>
              </a:rPr>
              <a:t>τη </a:t>
            </a:r>
            <a:r>
              <a:rPr lang="el-GR" sz="2400" spc="18" dirty="0">
                <a:latin typeface="Times New Roman"/>
                <a:cs typeface="Times New Roman"/>
              </a:rPr>
              <a:t>βάση προς </a:t>
            </a:r>
            <a:r>
              <a:rPr lang="el-GR" sz="2400" spc="13" dirty="0">
                <a:latin typeface="Times New Roman"/>
                <a:cs typeface="Times New Roman"/>
              </a:rPr>
              <a:t>την </a:t>
            </a:r>
            <a:r>
              <a:rPr lang="el-GR" sz="2400" spc="18" dirty="0">
                <a:latin typeface="Times New Roman"/>
                <a:cs typeface="Times New Roman"/>
              </a:rPr>
              <a:t>κορυφή). Ανάλογα </a:t>
            </a:r>
            <a:r>
              <a:rPr lang="el-GR" sz="2400" spc="-4" dirty="0">
                <a:latin typeface="Times New Roman"/>
                <a:cs typeface="Times New Roman"/>
              </a:rPr>
              <a:t>µε </a:t>
            </a:r>
            <a:r>
              <a:rPr lang="el-GR" sz="2400" spc="13" dirty="0">
                <a:latin typeface="Times New Roman"/>
                <a:cs typeface="Times New Roman"/>
              </a:rPr>
              <a:t>τη </a:t>
            </a:r>
            <a:r>
              <a:rPr lang="el-GR" sz="2400" spc="18" dirty="0">
                <a:latin typeface="Times New Roman"/>
                <a:cs typeface="Times New Roman"/>
              </a:rPr>
              <a:t>θέση των φύλλων πάνω </a:t>
            </a:r>
            <a:r>
              <a:rPr lang="el-GR" sz="2400" spc="13" dirty="0">
                <a:latin typeface="Times New Roman"/>
                <a:cs typeface="Times New Roman"/>
              </a:rPr>
              <a:t>στο φυτό, οι χεριές  </a:t>
            </a:r>
            <a:r>
              <a:rPr lang="el-GR" sz="2400" spc="13" dirty="0" err="1">
                <a:latin typeface="Times New Roman"/>
                <a:cs typeface="Times New Roman"/>
              </a:rPr>
              <a:t>περιλαµβάνουν</a:t>
            </a:r>
            <a:r>
              <a:rPr lang="el-GR" sz="2400" spc="13" dirty="0">
                <a:latin typeface="Times New Roman"/>
                <a:cs typeface="Times New Roman"/>
              </a:rPr>
              <a:t> 4-5 </a:t>
            </a:r>
            <a:r>
              <a:rPr lang="el-GR" sz="2400" spc="18" dirty="0">
                <a:latin typeface="Times New Roman"/>
                <a:cs typeface="Times New Roman"/>
              </a:rPr>
              <a:t>φύλλα που </a:t>
            </a:r>
            <a:r>
              <a:rPr lang="el-GR" sz="2400" spc="13" dirty="0" err="1">
                <a:latin typeface="Times New Roman"/>
                <a:cs typeface="Times New Roman"/>
              </a:rPr>
              <a:t>συγκοµίζονται</a:t>
            </a:r>
            <a:r>
              <a:rPr lang="el-GR" sz="2400" spc="13" dirty="0">
                <a:latin typeface="Times New Roman"/>
                <a:cs typeface="Times New Roman"/>
              </a:rPr>
              <a:t> </a:t>
            </a:r>
            <a:r>
              <a:rPr lang="el-GR" sz="2400" spc="4" dirty="0">
                <a:latin typeface="Times New Roman"/>
                <a:cs typeface="Times New Roman"/>
              </a:rPr>
              <a:t>µ</a:t>
            </a:r>
            <a:r>
              <a:rPr lang="el-GR" sz="2400" spc="4" dirty="0" err="1">
                <a:latin typeface="Times New Roman"/>
                <a:cs typeface="Times New Roman"/>
              </a:rPr>
              <a:t>αζί</a:t>
            </a:r>
            <a:r>
              <a:rPr lang="el-GR" sz="2400" spc="4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και έχουν χαρακτηριστικές </a:t>
            </a:r>
            <a:r>
              <a:rPr lang="el-GR" sz="2400" spc="13" dirty="0" err="1">
                <a:latin typeface="Times New Roman"/>
                <a:cs typeface="Times New Roman"/>
              </a:rPr>
              <a:t>ονοµασίες</a:t>
            </a:r>
            <a:r>
              <a:rPr lang="el-GR" sz="2400" spc="13" dirty="0">
                <a:latin typeface="Times New Roman"/>
                <a:cs typeface="Times New Roman"/>
              </a:rPr>
              <a:t>. </a:t>
            </a:r>
            <a:r>
              <a:rPr lang="el-GR" sz="2400" spc="18" dirty="0">
                <a:latin typeface="Times New Roman"/>
                <a:cs typeface="Times New Roman"/>
              </a:rPr>
              <a:t>Οι </a:t>
            </a:r>
            <a:r>
              <a:rPr lang="el-GR" sz="2400" spc="13" dirty="0" err="1">
                <a:latin typeface="Times New Roman"/>
                <a:cs typeface="Times New Roman"/>
              </a:rPr>
              <a:t>ονοµασίες</a:t>
            </a:r>
            <a:r>
              <a:rPr lang="el-GR" sz="2400" spc="13" dirty="0">
                <a:latin typeface="Times New Roman"/>
                <a:cs typeface="Times New Roman"/>
              </a:rPr>
              <a:t> αυτές  </a:t>
            </a:r>
            <a:r>
              <a:rPr lang="el-GR" sz="2400" spc="18" dirty="0">
                <a:latin typeface="Times New Roman"/>
                <a:cs typeface="Times New Roman"/>
              </a:rPr>
              <a:t>από </a:t>
            </a:r>
            <a:r>
              <a:rPr lang="el-GR" sz="2400" spc="13" dirty="0">
                <a:latin typeface="Times New Roman"/>
                <a:cs typeface="Times New Roman"/>
              </a:rPr>
              <a:t>τη </a:t>
            </a:r>
            <a:r>
              <a:rPr lang="el-GR" sz="2400" spc="18" dirty="0">
                <a:latin typeface="Times New Roman"/>
                <a:cs typeface="Times New Roman"/>
              </a:rPr>
              <a:t>βάση προς στην κορυφή </a:t>
            </a:r>
            <a:r>
              <a:rPr lang="el-GR" sz="2400" spc="13" dirty="0">
                <a:latin typeface="Times New Roman"/>
                <a:cs typeface="Times New Roman"/>
              </a:rPr>
              <a:t>είναι: </a:t>
            </a:r>
            <a:r>
              <a:rPr lang="el-GR" sz="2400" spc="13" dirty="0" err="1">
                <a:latin typeface="Times New Roman"/>
                <a:cs typeface="Times New Roman"/>
              </a:rPr>
              <a:t>πρωτοµάνα</a:t>
            </a:r>
            <a:r>
              <a:rPr lang="el-GR" sz="2400" spc="13" dirty="0">
                <a:latin typeface="Times New Roman"/>
                <a:cs typeface="Times New Roman"/>
              </a:rPr>
              <a:t>, </a:t>
            </a:r>
            <a:r>
              <a:rPr lang="el-GR" sz="2400" spc="13" dirty="0" err="1">
                <a:latin typeface="Times New Roman"/>
                <a:cs typeface="Times New Roman"/>
              </a:rPr>
              <a:t>δευτεροµάνα</a:t>
            </a:r>
            <a:r>
              <a:rPr lang="el-GR" sz="2400" spc="13" dirty="0">
                <a:latin typeface="Times New Roman"/>
                <a:cs typeface="Times New Roman"/>
              </a:rPr>
              <a:t>, </a:t>
            </a:r>
            <a:r>
              <a:rPr lang="el-GR" sz="2400" spc="13" dirty="0" err="1">
                <a:latin typeface="Times New Roman"/>
                <a:cs typeface="Times New Roman"/>
              </a:rPr>
              <a:t>τριτοµάνα</a:t>
            </a:r>
            <a:r>
              <a:rPr lang="el-GR" sz="2400" spc="13" dirty="0">
                <a:latin typeface="Times New Roman"/>
                <a:cs typeface="Times New Roman"/>
              </a:rPr>
              <a:t>, </a:t>
            </a:r>
            <a:r>
              <a:rPr lang="el-GR" sz="2400" spc="13" dirty="0" err="1">
                <a:latin typeface="Times New Roman"/>
                <a:cs typeface="Times New Roman"/>
              </a:rPr>
              <a:t>κουβαλαµάς</a:t>
            </a:r>
            <a:r>
              <a:rPr lang="el-GR" sz="2400" spc="13" dirty="0">
                <a:latin typeface="Times New Roman"/>
                <a:cs typeface="Times New Roman"/>
              </a:rPr>
              <a:t>, </a:t>
            </a:r>
            <a:r>
              <a:rPr lang="el-GR" sz="2400" spc="18" dirty="0" err="1">
                <a:latin typeface="Times New Roman"/>
                <a:cs typeface="Times New Roman"/>
              </a:rPr>
              <a:t>υποκορυφόφυλλα</a:t>
            </a:r>
            <a:r>
              <a:rPr lang="el-GR" sz="2400" spc="18" dirty="0">
                <a:latin typeface="Times New Roman"/>
                <a:cs typeface="Times New Roman"/>
              </a:rPr>
              <a:t>  </a:t>
            </a:r>
            <a:r>
              <a:rPr lang="el-GR" sz="2400" spc="13" dirty="0">
                <a:latin typeface="Times New Roman"/>
                <a:cs typeface="Times New Roman"/>
              </a:rPr>
              <a:t>(</a:t>
            </a:r>
            <a:r>
              <a:rPr lang="el-GR" sz="2400" spc="13" dirty="0" err="1">
                <a:latin typeface="Times New Roman"/>
                <a:cs typeface="Times New Roman"/>
              </a:rPr>
              <a:t>ουτς</a:t>
            </a:r>
            <a:r>
              <a:rPr lang="el-GR" sz="2400" spc="13" dirty="0">
                <a:latin typeface="Times New Roman"/>
                <a:cs typeface="Times New Roman"/>
              </a:rPr>
              <a:t>-</a:t>
            </a:r>
            <a:r>
              <a:rPr lang="el-GR" sz="2400" spc="13" dirty="0" err="1">
                <a:latin typeface="Times New Roman"/>
                <a:cs typeface="Times New Roman"/>
              </a:rPr>
              <a:t>αλτί</a:t>
            </a:r>
            <a:r>
              <a:rPr lang="el-GR" sz="2400" spc="13" dirty="0">
                <a:latin typeface="Times New Roman"/>
                <a:cs typeface="Times New Roman"/>
              </a:rPr>
              <a:t>) και </a:t>
            </a:r>
            <a:r>
              <a:rPr lang="el-GR" sz="2400" spc="18" dirty="0" err="1">
                <a:latin typeface="Times New Roman"/>
                <a:cs typeface="Times New Roman"/>
              </a:rPr>
              <a:t>κορυφόφυλλα</a:t>
            </a:r>
            <a:r>
              <a:rPr lang="el-GR" sz="2400" spc="18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(</a:t>
            </a:r>
            <a:r>
              <a:rPr lang="el-GR" sz="2400" spc="13" dirty="0" err="1">
                <a:latin typeface="Times New Roman"/>
                <a:cs typeface="Times New Roman"/>
              </a:rPr>
              <a:t>ουτσ</a:t>
            </a:r>
            <a:r>
              <a:rPr lang="el-GR" sz="2400" spc="13" dirty="0">
                <a:latin typeface="Times New Roman"/>
                <a:cs typeface="Times New Roman"/>
              </a:rPr>
              <a:t>-</a:t>
            </a:r>
            <a:r>
              <a:rPr lang="el-GR" sz="2400" spc="13" dirty="0" err="1">
                <a:latin typeface="Times New Roman"/>
                <a:cs typeface="Times New Roman"/>
              </a:rPr>
              <a:t>ιστί</a:t>
            </a:r>
            <a:r>
              <a:rPr lang="el-GR" sz="2400" spc="13" dirty="0">
                <a:latin typeface="Times New Roman"/>
                <a:cs typeface="Times New Roman"/>
              </a:rPr>
              <a:t>). </a:t>
            </a:r>
            <a:r>
              <a:rPr lang="el-GR" sz="2400" spc="18" dirty="0">
                <a:latin typeface="Times New Roman"/>
                <a:cs typeface="Times New Roman"/>
              </a:rPr>
              <a:t>Ακολουθεί </a:t>
            </a:r>
            <a:r>
              <a:rPr lang="el-GR" sz="2400" spc="13" dirty="0">
                <a:latin typeface="Times New Roman"/>
                <a:cs typeface="Times New Roman"/>
              </a:rPr>
              <a:t>η </a:t>
            </a:r>
            <a:r>
              <a:rPr lang="el-GR" sz="2400" spc="18" dirty="0">
                <a:latin typeface="Times New Roman"/>
                <a:cs typeface="Times New Roman"/>
              </a:rPr>
              <a:t>ξήρανσή </a:t>
            </a:r>
            <a:r>
              <a:rPr lang="el-GR" sz="2400" spc="13" dirty="0">
                <a:latin typeface="Times New Roman"/>
                <a:cs typeface="Times New Roman"/>
              </a:rPr>
              <a:t>τους </a:t>
            </a:r>
            <a:r>
              <a:rPr lang="el-GR" sz="2400" spc="18" dirty="0">
                <a:latin typeface="Times New Roman"/>
                <a:cs typeface="Times New Roman"/>
              </a:rPr>
              <a:t>στον </a:t>
            </a:r>
            <a:r>
              <a:rPr lang="el-GR" sz="2400" spc="13" dirty="0">
                <a:latin typeface="Times New Roman"/>
                <a:cs typeface="Times New Roman"/>
              </a:rPr>
              <a:t>ήλιο (στις </a:t>
            </a:r>
            <a:r>
              <a:rPr lang="el-GR" sz="2400" spc="18" dirty="0">
                <a:latin typeface="Times New Roman"/>
                <a:cs typeface="Times New Roman"/>
              </a:rPr>
              <a:t>«λιάστρες») </a:t>
            </a:r>
            <a:r>
              <a:rPr lang="el-GR" sz="2400" spc="22" dirty="0">
                <a:latin typeface="Times New Roman"/>
                <a:cs typeface="Times New Roman"/>
              </a:rPr>
              <a:t>αφού  </a:t>
            </a:r>
            <a:r>
              <a:rPr lang="el-GR" sz="2400" spc="18" dirty="0">
                <a:latin typeface="Times New Roman"/>
                <a:cs typeface="Times New Roman"/>
              </a:rPr>
              <a:t>προηγηθεί </a:t>
            </a:r>
            <a:r>
              <a:rPr lang="el-GR" sz="2400" spc="13" dirty="0">
                <a:latin typeface="Times New Roman"/>
                <a:cs typeface="Times New Roman"/>
              </a:rPr>
              <a:t>το </a:t>
            </a:r>
            <a:r>
              <a:rPr lang="el-GR" sz="2400" spc="13" dirty="0" err="1">
                <a:latin typeface="Times New Roman"/>
                <a:cs typeface="Times New Roman"/>
              </a:rPr>
              <a:t>λεγόµενο</a:t>
            </a:r>
            <a:r>
              <a:rPr lang="el-GR" sz="2400" spc="13" dirty="0">
                <a:latin typeface="Times New Roman"/>
                <a:cs typeface="Times New Roman"/>
              </a:rPr>
              <a:t> «</a:t>
            </a:r>
            <a:r>
              <a:rPr lang="el-GR" sz="2400" spc="13" dirty="0" err="1">
                <a:latin typeface="Times New Roman"/>
                <a:cs typeface="Times New Roman"/>
              </a:rPr>
              <a:t>αρµάθιασµα</a:t>
            </a:r>
            <a:r>
              <a:rPr lang="el-GR" sz="2400" spc="13" dirty="0">
                <a:latin typeface="Times New Roman"/>
                <a:cs typeface="Times New Roman"/>
              </a:rPr>
              <a:t>», δηλαδή το </a:t>
            </a:r>
            <a:r>
              <a:rPr lang="el-GR" sz="2400" spc="13" dirty="0" err="1">
                <a:latin typeface="Times New Roman"/>
                <a:cs typeface="Times New Roman"/>
              </a:rPr>
              <a:t>πέρασµα</a:t>
            </a:r>
            <a:r>
              <a:rPr lang="el-GR" sz="2400" spc="13" dirty="0">
                <a:latin typeface="Times New Roman"/>
                <a:cs typeface="Times New Roman"/>
              </a:rPr>
              <a:t> </a:t>
            </a:r>
            <a:r>
              <a:rPr lang="el-GR" sz="2400" spc="-4" dirty="0">
                <a:latin typeface="Times New Roman"/>
                <a:cs typeface="Times New Roman"/>
              </a:rPr>
              <a:t>µε </a:t>
            </a:r>
            <a:r>
              <a:rPr lang="el-GR" sz="2400" dirty="0">
                <a:latin typeface="Times New Roman"/>
                <a:cs typeface="Times New Roman"/>
              </a:rPr>
              <a:t>µια </a:t>
            </a:r>
            <a:r>
              <a:rPr lang="el-GR" sz="2400" spc="18" dirty="0">
                <a:latin typeface="Times New Roman"/>
                <a:cs typeface="Times New Roman"/>
              </a:rPr>
              <a:t>βελόνα </a:t>
            </a:r>
            <a:r>
              <a:rPr lang="el-GR" sz="2400" spc="13" dirty="0">
                <a:latin typeface="Times New Roman"/>
                <a:cs typeface="Times New Roman"/>
              </a:rPr>
              <a:t>σε </a:t>
            </a:r>
            <a:r>
              <a:rPr lang="el-GR" sz="2400" spc="18" dirty="0" err="1">
                <a:latin typeface="Times New Roman"/>
                <a:cs typeface="Times New Roman"/>
              </a:rPr>
              <a:t>σπάγγο</a:t>
            </a:r>
            <a:r>
              <a:rPr lang="el-GR" sz="2400" spc="18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στο κεντρικό νεύρο </a:t>
            </a:r>
            <a:r>
              <a:rPr lang="el-GR" sz="2400" spc="18" dirty="0">
                <a:latin typeface="Times New Roman"/>
                <a:cs typeface="Times New Roman"/>
              </a:rPr>
              <a:t>των  φύλλων. </a:t>
            </a:r>
            <a:r>
              <a:rPr lang="el-GR" sz="2400" spc="13" dirty="0">
                <a:latin typeface="Times New Roman"/>
                <a:cs typeface="Times New Roman"/>
              </a:rPr>
              <a:t>Για την </a:t>
            </a:r>
            <a:r>
              <a:rPr lang="el-GR" sz="2400" spc="18" dirty="0">
                <a:latin typeface="Times New Roman"/>
                <a:cs typeface="Times New Roman"/>
              </a:rPr>
              <a:t>αποξήρανση των </a:t>
            </a:r>
            <a:r>
              <a:rPr lang="el-GR" sz="2400" spc="13" dirty="0" err="1">
                <a:latin typeface="Times New Roman"/>
                <a:cs typeface="Times New Roman"/>
              </a:rPr>
              <a:t>αµερικάνικων</a:t>
            </a:r>
            <a:r>
              <a:rPr lang="el-GR" sz="2400" spc="13" dirty="0">
                <a:latin typeface="Times New Roman"/>
                <a:cs typeface="Times New Roman"/>
              </a:rPr>
              <a:t> ποικιλιών που καλλιεργούνται στη </a:t>
            </a:r>
            <a:r>
              <a:rPr lang="el-GR" sz="2400" spc="18" dirty="0">
                <a:latin typeface="Times New Roman"/>
                <a:cs typeface="Times New Roman"/>
              </a:rPr>
              <a:t>χώρα </a:t>
            </a:r>
            <a:r>
              <a:rPr lang="el-GR" sz="2400" spc="9" dirty="0">
                <a:latin typeface="Times New Roman"/>
                <a:cs typeface="Times New Roman"/>
              </a:rPr>
              <a:t>µας  </a:t>
            </a:r>
            <a:r>
              <a:rPr lang="el-GR" sz="2400" spc="13" dirty="0" err="1">
                <a:latin typeface="Times New Roman"/>
                <a:cs typeface="Times New Roman"/>
              </a:rPr>
              <a:t>χρησιµοποιείται</a:t>
            </a:r>
            <a:r>
              <a:rPr lang="el-GR" sz="2400" spc="13" dirty="0">
                <a:latin typeface="Times New Roman"/>
                <a:cs typeface="Times New Roman"/>
              </a:rPr>
              <a:t> η </a:t>
            </a:r>
            <a:r>
              <a:rPr lang="el-GR" sz="2400" spc="9" dirty="0">
                <a:latin typeface="Times New Roman"/>
                <a:cs typeface="Times New Roman"/>
              </a:rPr>
              <a:t>µ</a:t>
            </a:r>
            <a:r>
              <a:rPr lang="el-GR" sz="2400" spc="9" dirty="0" err="1">
                <a:latin typeface="Times New Roman"/>
                <a:cs typeface="Times New Roman"/>
              </a:rPr>
              <a:t>έθοδος</a:t>
            </a:r>
            <a:r>
              <a:rPr lang="el-GR" sz="2400" spc="9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ξήρανσης </a:t>
            </a:r>
            <a:r>
              <a:rPr lang="el-GR" sz="2400" spc="13" dirty="0">
                <a:latin typeface="Times New Roman"/>
                <a:cs typeface="Times New Roman"/>
              </a:rPr>
              <a:t>σε φούρνους </a:t>
            </a:r>
            <a:r>
              <a:rPr lang="el-GR" sz="2400" spc="-4" dirty="0">
                <a:latin typeface="Times New Roman"/>
                <a:cs typeface="Times New Roman"/>
              </a:rPr>
              <a:t>µε </a:t>
            </a:r>
            <a:r>
              <a:rPr lang="el-GR" sz="2400" spc="9" dirty="0" err="1">
                <a:latin typeface="Times New Roman"/>
                <a:cs typeface="Times New Roman"/>
              </a:rPr>
              <a:t>ρεύµα</a:t>
            </a:r>
            <a:r>
              <a:rPr lang="el-GR" sz="2400" spc="9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ζεστού </a:t>
            </a:r>
            <a:r>
              <a:rPr lang="el-GR" sz="2400" spc="18" dirty="0">
                <a:latin typeface="Times New Roman"/>
                <a:cs typeface="Times New Roman"/>
              </a:rPr>
              <a:t>αέρα (καπνά </a:t>
            </a:r>
            <a:r>
              <a:rPr lang="el-GR" sz="2400" spc="13" dirty="0" err="1">
                <a:latin typeface="Times New Roman"/>
                <a:cs typeface="Times New Roman"/>
              </a:rPr>
              <a:t>αεροξηραινόµενα</a:t>
            </a:r>
            <a:r>
              <a:rPr lang="el-GR" sz="2400" spc="13" dirty="0">
                <a:latin typeface="Times New Roman"/>
                <a:cs typeface="Times New Roman"/>
              </a:rPr>
              <a:t>). </a:t>
            </a:r>
            <a:endParaRPr lang="el-GR" sz="2400" dirty="0">
              <a:latin typeface="Times New Roman"/>
              <a:cs typeface="Times New Roman"/>
            </a:endParaRPr>
          </a:p>
          <a:p>
            <a:pPr marL="11133" algn="just"/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794" y="838994"/>
            <a:ext cx="36671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Αποτέλεσμα εικόνας για nicotiana tabacum 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94" y="229394"/>
            <a:ext cx="7162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9"/>
          <p:cNvSpPr txBox="1"/>
          <p:nvPr/>
        </p:nvSpPr>
        <p:spPr>
          <a:xfrm>
            <a:off x="457996" y="1219995"/>
            <a:ext cx="8381998" cy="4293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3" marR="5011" indent="400793" algn="just">
              <a:lnSpc>
                <a:spcPct val="100400"/>
              </a:lnSpc>
              <a:spcBef>
                <a:spcPts val="4"/>
              </a:spcBef>
            </a:pPr>
            <a:r>
              <a:rPr lang="el-GR" sz="2400" spc="18" dirty="0" smtClean="0">
                <a:latin typeface="Times New Roman"/>
                <a:cs typeface="Times New Roman"/>
              </a:rPr>
              <a:t>Εκτός  </a:t>
            </a:r>
            <a:r>
              <a:rPr lang="el-GR" sz="2400" spc="18" dirty="0">
                <a:latin typeface="Times New Roman"/>
                <a:cs typeface="Times New Roman"/>
              </a:rPr>
              <a:t>από </a:t>
            </a:r>
            <a:r>
              <a:rPr lang="el-GR" sz="2400" spc="13" dirty="0">
                <a:latin typeface="Times New Roman"/>
                <a:cs typeface="Times New Roman"/>
              </a:rPr>
              <a:t>τα κύρια </a:t>
            </a:r>
            <a:r>
              <a:rPr lang="el-GR" sz="2400" spc="18" dirty="0">
                <a:latin typeface="Times New Roman"/>
                <a:cs typeface="Times New Roman"/>
              </a:rPr>
              <a:t>φύλλα </a:t>
            </a:r>
            <a:r>
              <a:rPr lang="el-GR" sz="2400" spc="13" dirty="0">
                <a:latin typeface="Times New Roman"/>
                <a:cs typeface="Times New Roman"/>
              </a:rPr>
              <a:t>του στελέχους </a:t>
            </a:r>
            <a:r>
              <a:rPr lang="el-GR" sz="2400" spc="18" dirty="0">
                <a:latin typeface="Times New Roman"/>
                <a:cs typeface="Times New Roman"/>
              </a:rPr>
              <a:t>υπάρχουν </a:t>
            </a:r>
            <a:r>
              <a:rPr lang="el-GR" sz="2400" spc="9" dirty="0">
                <a:latin typeface="Times New Roman"/>
                <a:cs typeface="Times New Roman"/>
              </a:rPr>
              <a:t>µ</a:t>
            </a:r>
            <a:r>
              <a:rPr lang="el-GR" sz="2400" spc="9" dirty="0" err="1">
                <a:latin typeface="Times New Roman"/>
                <a:cs typeface="Times New Roman"/>
              </a:rPr>
              <a:t>ερικές</a:t>
            </a:r>
            <a:r>
              <a:rPr lang="el-GR" sz="2400" spc="9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φορές </a:t>
            </a:r>
            <a:r>
              <a:rPr lang="el-GR" sz="2400" spc="13" dirty="0">
                <a:latin typeface="Times New Roman"/>
                <a:cs typeface="Times New Roman"/>
              </a:rPr>
              <a:t>και τα </a:t>
            </a:r>
            <a:r>
              <a:rPr lang="el-GR" sz="2400" spc="18" dirty="0">
                <a:latin typeface="Times New Roman"/>
                <a:cs typeface="Times New Roman"/>
              </a:rPr>
              <a:t>φύλλα </a:t>
            </a:r>
            <a:r>
              <a:rPr lang="el-GR" sz="2400" spc="13" dirty="0">
                <a:latin typeface="Times New Roman"/>
                <a:cs typeface="Times New Roman"/>
              </a:rPr>
              <a:t>της </a:t>
            </a:r>
            <a:r>
              <a:rPr lang="el-GR" sz="2400" spc="18" dirty="0">
                <a:latin typeface="Times New Roman"/>
                <a:cs typeface="Times New Roman"/>
              </a:rPr>
              <a:t>δευτερογενούς βλαστήσεως  </a:t>
            </a:r>
            <a:r>
              <a:rPr lang="el-GR" sz="2400" spc="13" dirty="0">
                <a:latin typeface="Times New Roman"/>
                <a:cs typeface="Times New Roman"/>
              </a:rPr>
              <a:t>(</a:t>
            </a:r>
            <a:r>
              <a:rPr lang="el-GR" sz="2400" spc="13" dirty="0" err="1">
                <a:latin typeface="Times New Roman"/>
                <a:cs typeface="Times New Roman"/>
              </a:rPr>
              <a:t>γκιούζια</a:t>
            </a:r>
            <a:r>
              <a:rPr lang="el-GR" sz="2400" spc="13" dirty="0">
                <a:latin typeface="Times New Roman"/>
                <a:cs typeface="Times New Roman"/>
              </a:rPr>
              <a:t> ή </a:t>
            </a:r>
            <a:r>
              <a:rPr lang="el-GR" sz="2400" spc="13" dirty="0" err="1">
                <a:latin typeface="Times New Roman"/>
                <a:cs typeface="Times New Roman"/>
              </a:rPr>
              <a:t>φυλλίζια</a:t>
            </a:r>
            <a:r>
              <a:rPr lang="el-GR" sz="2400" spc="13" dirty="0">
                <a:latin typeface="Times New Roman"/>
                <a:cs typeface="Times New Roman"/>
              </a:rPr>
              <a:t>) </a:t>
            </a:r>
            <a:r>
              <a:rPr lang="el-GR" sz="2400" spc="18" dirty="0">
                <a:latin typeface="Times New Roman"/>
                <a:cs typeface="Times New Roman"/>
              </a:rPr>
              <a:t>που συνήθως αναπτύσσονται </a:t>
            </a:r>
            <a:r>
              <a:rPr lang="el-GR" sz="2400" spc="13" dirty="0">
                <a:latin typeface="Times New Roman"/>
                <a:cs typeface="Times New Roman"/>
              </a:rPr>
              <a:t>το </a:t>
            </a:r>
            <a:r>
              <a:rPr lang="el-GR" sz="2400" spc="18" dirty="0">
                <a:latin typeface="Times New Roman"/>
                <a:cs typeface="Times New Roman"/>
              </a:rPr>
              <a:t>φθινόπωρο </a:t>
            </a:r>
            <a:r>
              <a:rPr lang="el-GR" sz="2400" spc="4" dirty="0">
                <a:latin typeface="Times New Roman"/>
                <a:cs typeface="Times New Roman"/>
              </a:rPr>
              <a:t>µ</a:t>
            </a:r>
            <a:r>
              <a:rPr lang="el-GR" sz="2400" spc="4" dirty="0" err="1">
                <a:latin typeface="Times New Roman"/>
                <a:cs typeface="Times New Roman"/>
              </a:rPr>
              <a:t>ετά</a:t>
            </a:r>
            <a:r>
              <a:rPr lang="el-GR" sz="2400" spc="4" dirty="0">
                <a:latin typeface="Times New Roman"/>
                <a:cs typeface="Times New Roman"/>
              </a:rPr>
              <a:t> </a:t>
            </a:r>
            <a:r>
              <a:rPr lang="el-GR" sz="2400" spc="9" dirty="0">
                <a:latin typeface="Times New Roman"/>
                <a:cs typeface="Times New Roman"/>
              </a:rPr>
              <a:t>τις </a:t>
            </a:r>
            <a:r>
              <a:rPr lang="el-GR" sz="2400" spc="18" dirty="0">
                <a:latin typeface="Times New Roman"/>
                <a:cs typeface="Times New Roman"/>
              </a:rPr>
              <a:t>πρώτες βροχές </a:t>
            </a:r>
            <a:r>
              <a:rPr lang="el-GR" sz="2400" spc="13" dirty="0">
                <a:latin typeface="Times New Roman"/>
                <a:cs typeface="Times New Roman"/>
              </a:rPr>
              <a:t>στις </a:t>
            </a:r>
            <a:r>
              <a:rPr lang="el-GR" sz="2400" spc="18" dirty="0" err="1">
                <a:latin typeface="Times New Roman"/>
                <a:cs typeface="Times New Roman"/>
              </a:rPr>
              <a:t>ξηρικές</a:t>
            </a:r>
            <a:r>
              <a:rPr lang="el-GR" sz="2400" spc="18" dirty="0">
                <a:latin typeface="Times New Roman"/>
                <a:cs typeface="Times New Roman"/>
              </a:rPr>
              <a:t>  </a:t>
            </a:r>
            <a:r>
              <a:rPr lang="el-GR" sz="2400" spc="13" dirty="0">
                <a:latin typeface="Times New Roman"/>
                <a:cs typeface="Times New Roman"/>
              </a:rPr>
              <a:t>καλλιέργειες. </a:t>
            </a:r>
            <a:r>
              <a:rPr lang="el-GR" sz="2400" spc="18" dirty="0">
                <a:latin typeface="Times New Roman"/>
                <a:cs typeface="Times New Roman"/>
              </a:rPr>
              <a:t>Τα φύλλα αυτά </a:t>
            </a:r>
            <a:r>
              <a:rPr lang="el-GR" sz="2400" spc="13" dirty="0">
                <a:latin typeface="Times New Roman"/>
                <a:cs typeface="Times New Roman"/>
              </a:rPr>
              <a:t>είναι χωρίς </a:t>
            </a:r>
            <a:r>
              <a:rPr lang="el-GR" sz="2400" spc="13" dirty="0" err="1">
                <a:latin typeface="Times New Roman"/>
                <a:cs typeface="Times New Roman"/>
              </a:rPr>
              <a:t>εµπορική</a:t>
            </a:r>
            <a:r>
              <a:rPr lang="el-GR" sz="2400" spc="13" dirty="0">
                <a:latin typeface="Times New Roman"/>
                <a:cs typeface="Times New Roman"/>
              </a:rPr>
              <a:t> </a:t>
            </a:r>
            <a:r>
              <a:rPr lang="el-GR" sz="2400" spc="13" dirty="0" err="1">
                <a:latin typeface="Times New Roman"/>
                <a:cs typeface="Times New Roman"/>
              </a:rPr>
              <a:t>σηµασία</a:t>
            </a:r>
            <a:r>
              <a:rPr lang="el-GR" sz="2400" spc="13" dirty="0">
                <a:latin typeface="Times New Roman"/>
                <a:cs typeface="Times New Roman"/>
              </a:rPr>
              <a:t> και δεν </a:t>
            </a:r>
            <a:r>
              <a:rPr lang="el-GR" sz="2400" spc="13" dirty="0" err="1">
                <a:latin typeface="Times New Roman"/>
                <a:cs typeface="Times New Roman"/>
              </a:rPr>
              <a:t>συγκοµίζονται</a:t>
            </a:r>
            <a:r>
              <a:rPr lang="el-GR" sz="2400" spc="13" dirty="0">
                <a:latin typeface="Times New Roman"/>
                <a:cs typeface="Times New Roman"/>
              </a:rPr>
              <a:t> επειδή </a:t>
            </a:r>
            <a:r>
              <a:rPr lang="el-GR" sz="2400" spc="13" dirty="0" err="1">
                <a:latin typeface="Times New Roman"/>
                <a:cs typeface="Times New Roman"/>
              </a:rPr>
              <a:t>υποβαθµίζουν</a:t>
            </a:r>
            <a:r>
              <a:rPr lang="el-GR" sz="2400" spc="13" dirty="0">
                <a:latin typeface="Times New Roman"/>
                <a:cs typeface="Times New Roman"/>
              </a:rPr>
              <a:t> την  </a:t>
            </a:r>
            <a:r>
              <a:rPr lang="el-GR" sz="2400" spc="18" dirty="0">
                <a:latin typeface="Times New Roman"/>
                <a:cs typeface="Times New Roman"/>
              </a:rPr>
              <a:t>ποιότητα </a:t>
            </a:r>
            <a:r>
              <a:rPr lang="el-GR" sz="2400" spc="13" dirty="0">
                <a:latin typeface="Times New Roman"/>
                <a:cs typeface="Times New Roman"/>
              </a:rPr>
              <a:t>του </a:t>
            </a:r>
            <a:r>
              <a:rPr lang="el-GR" sz="2400" spc="18" dirty="0">
                <a:latin typeface="Times New Roman"/>
                <a:cs typeface="Times New Roman"/>
              </a:rPr>
              <a:t>καπνού. Μετά </a:t>
            </a:r>
            <a:r>
              <a:rPr lang="el-GR" sz="2400" spc="13" dirty="0">
                <a:latin typeface="Times New Roman"/>
                <a:cs typeface="Times New Roman"/>
              </a:rPr>
              <a:t>την </a:t>
            </a:r>
            <a:r>
              <a:rPr lang="el-GR" sz="2400" spc="18" dirty="0">
                <a:latin typeface="Times New Roman"/>
                <a:cs typeface="Times New Roman"/>
              </a:rPr>
              <a:t>ξήρανση ακολουθεί </a:t>
            </a:r>
            <a:r>
              <a:rPr lang="el-GR" sz="2400" spc="13" dirty="0">
                <a:latin typeface="Times New Roman"/>
                <a:cs typeface="Times New Roman"/>
              </a:rPr>
              <a:t>η </a:t>
            </a:r>
            <a:r>
              <a:rPr lang="el-GR" sz="2400" spc="18" dirty="0">
                <a:latin typeface="Times New Roman"/>
                <a:cs typeface="Times New Roman"/>
              </a:rPr>
              <a:t>χωρική </a:t>
            </a:r>
            <a:r>
              <a:rPr lang="el-GR" sz="2400" spc="13" dirty="0">
                <a:latin typeface="Times New Roman"/>
                <a:cs typeface="Times New Roman"/>
              </a:rPr>
              <a:t>επεξεργασία, </a:t>
            </a:r>
            <a:r>
              <a:rPr lang="el-GR" sz="2400" spc="-4" dirty="0">
                <a:latin typeface="Times New Roman"/>
                <a:cs typeface="Times New Roman"/>
              </a:rPr>
              <a:t>µε </a:t>
            </a:r>
            <a:r>
              <a:rPr lang="el-GR" sz="2400" spc="13" dirty="0">
                <a:latin typeface="Times New Roman"/>
                <a:cs typeface="Times New Roman"/>
              </a:rPr>
              <a:t>τα </a:t>
            </a:r>
            <a:r>
              <a:rPr lang="el-GR" sz="2400" spc="18" dirty="0">
                <a:latin typeface="Times New Roman"/>
                <a:cs typeface="Times New Roman"/>
              </a:rPr>
              <a:t>φύλλα </a:t>
            </a:r>
            <a:r>
              <a:rPr lang="el-GR" sz="2400" spc="13" dirty="0">
                <a:latin typeface="Times New Roman"/>
                <a:cs typeface="Times New Roman"/>
              </a:rPr>
              <a:t>να </a:t>
            </a:r>
            <a:r>
              <a:rPr lang="el-GR" sz="2400" spc="18" dirty="0">
                <a:latin typeface="Times New Roman"/>
                <a:cs typeface="Times New Roman"/>
              </a:rPr>
              <a:t>συγκεντρώνονται  </a:t>
            </a:r>
            <a:r>
              <a:rPr lang="el-GR" sz="2400" spc="13" dirty="0">
                <a:latin typeface="Times New Roman"/>
                <a:cs typeface="Times New Roman"/>
              </a:rPr>
              <a:t>σε διάφορες </a:t>
            </a:r>
            <a:r>
              <a:rPr lang="el-GR" sz="2400" spc="18" dirty="0">
                <a:latin typeface="Times New Roman"/>
                <a:cs typeface="Times New Roman"/>
              </a:rPr>
              <a:t>αποθήκες </a:t>
            </a:r>
            <a:r>
              <a:rPr lang="el-GR" sz="2400" spc="13" dirty="0">
                <a:latin typeface="Times New Roman"/>
                <a:cs typeface="Times New Roman"/>
              </a:rPr>
              <a:t>και σκιερούς αποθηκευτικούς </a:t>
            </a:r>
            <a:r>
              <a:rPr lang="el-GR" sz="2400" spc="18" dirty="0">
                <a:latin typeface="Times New Roman"/>
                <a:cs typeface="Times New Roman"/>
              </a:rPr>
              <a:t>χώρους </a:t>
            </a:r>
            <a:r>
              <a:rPr lang="el-GR" sz="2400" spc="4" dirty="0">
                <a:latin typeface="Times New Roman"/>
                <a:cs typeface="Times New Roman"/>
              </a:rPr>
              <a:t>µ</a:t>
            </a:r>
            <a:r>
              <a:rPr lang="el-GR" sz="2400" spc="4" dirty="0" err="1">
                <a:latin typeface="Times New Roman"/>
                <a:cs typeface="Times New Roman"/>
              </a:rPr>
              <a:t>έχρι</a:t>
            </a:r>
            <a:r>
              <a:rPr lang="el-GR" sz="2400" spc="4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να </a:t>
            </a:r>
            <a:r>
              <a:rPr lang="el-GR" sz="2400" spc="9" dirty="0" err="1">
                <a:latin typeface="Times New Roman"/>
                <a:cs typeface="Times New Roman"/>
              </a:rPr>
              <a:t>ρυθµιστεί</a:t>
            </a:r>
            <a:r>
              <a:rPr lang="el-GR" sz="2400" spc="9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κατάλληλα </a:t>
            </a:r>
            <a:r>
              <a:rPr lang="el-GR" sz="2400" spc="13" dirty="0">
                <a:latin typeface="Times New Roman"/>
                <a:cs typeface="Times New Roman"/>
              </a:rPr>
              <a:t>η υγρασία τους  και στη συνέχεια </a:t>
            </a:r>
            <a:r>
              <a:rPr lang="el-GR" sz="2400" spc="18" dirty="0">
                <a:latin typeface="Times New Roman"/>
                <a:cs typeface="Times New Roman"/>
              </a:rPr>
              <a:t>συλλέγονται </a:t>
            </a:r>
            <a:r>
              <a:rPr lang="el-GR" sz="2400" spc="13" dirty="0">
                <a:latin typeface="Times New Roman"/>
                <a:cs typeface="Times New Roman"/>
              </a:rPr>
              <a:t>σε </a:t>
            </a:r>
            <a:r>
              <a:rPr lang="el-GR" sz="2400" spc="9" dirty="0" err="1">
                <a:latin typeface="Times New Roman"/>
                <a:cs typeface="Times New Roman"/>
              </a:rPr>
              <a:t>δεµάτια</a:t>
            </a:r>
            <a:r>
              <a:rPr lang="el-GR" sz="2400" spc="9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(Παπακώστα-</a:t>
            </a:r>
            <a:r>
              <a:rPr lang="el-GR" sz="2400" spc="18" dirty="0" err="1">
                <a:latin typeface="Times New Roman"/>
                <a:cs typeface="Times New Roman"/>
              </a:rPr>
              <a:t>Τασοπούλο</a:t>
            </a:r>
            <a:r>
              <a:rPr lang="el-GR" sz="2400" spc="18" dirty="0">
                <a:latin typeface="Times New Roman"/>
                <a:cs typeface="Times New Roman"/>
              </a:rPr>
              <a:t>υ,</a:t>
            </a:r>
            <a:r>
              <a:rPr lang="el-GR" sz="2400" spc="83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2013:560).</a:t>
            </a:r>
            <a:endParaRPr lang="el-GR" sz="2400" dirty="0">
              <a:latin typeface="Times New Roman"/>
              <a:cs typeface="Times New Roman"/>
            </a:endParaRPr>
          </a:p>
          <a:p>
            <a:pPr marL="11133" algn="just"/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85" y="229395"/>
            <a:ext cx="3048710" cy="58981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Virginia. </a:t>
            </a:r>
            <a:r>
              <a:rPr lang="el-GR" dirty="0" smtClean="0"/>
              <a:t>Γενικά είναι </a:t>
            </a:r>
            <a:r>
              <a:rPr lang="el-GR" dirty="0" err="1" smtClean="0"/>
              <a:t>μεγαλόφυλλα</a:t>
            </a:r>
            <a:r>
              <a:rPr lang="el-GR" dirty="0" smtClean="0"/>
              <a:t> καπνά με μήκος φύλλου μεγαλύτερο από 60 </a:t>
            </a:r>
            <a:r>
              <a:rPr lang="en-US" dirty="0" smtClean="0"/>
              <a:t>cm </a:t>
            </a:r>
            <a:r>
              <a:rPr lang="el-GR" dirty="0" smtClean="0"/>
              <a:t>και πλάτος 25-30 </a:t>
            </a:r>
            <a:r>
              <a:rPr lang="en-US" dirty="0" smtClean="0"/>
              <a:t>cm,</a:t>
            </a:r>
            <a:r>
              <a:rPr lang="el-GR" dirty="0" smtClean="0"/>
              <a:t> με βάση στενή αλλά χωρίς μίσχο και περιφέρεια λεία και πτυχωτή</a:t>
            </a:r>
            <a:r>
              <a:rPr lang="el-GR" dirty="0" smtClean="0"/>
              <a:t>.</a:t>
            </a:r>
            <a:endParaRPr lang="el-GR" dirty="0" smtClean="0"/>
          </a:p>
        </p:txBody>
      </p:sp>
      <p:pic>
        <p:nvPicPr>
          <p:cNvPr id="12290" name="Picture 2" descr="Αποτέλεσμα εικόνας για nicotiana tabacum plant  virgi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4594" y="610394"/>
            <a:ext cx="5029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85" y="153195"/>
            <a:ext cx="2972510" cy="59743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Burley</a:t>
            </a:r>
            <a:r>
              <a:rPr lang="en-US" dirty="0" smtClean="0"/>
              <a:t>.  </a:t>
            </a:r>
            <a:r>
              <a:rPr lang="el-GR" dirty="0" smtClean="0"/>
              <a:t>Είναι </a:t>
            </a:r>
            <a:r>
              <a:rPr lang="el-GR" dirty="0" err="1" smtClean="0"/>
              <a:t>μεγαλόφυλλα</a:t>
            </a:r>
            <a:r>
              <a:rPr lang="el-GR" dirty="0" smtClean="0"/>
              <a:t>, όπως και τα </a:t>
            </a:r>
            <a:r>
              <a:rPr lang="en-US" dirty="0" smtClean="0"/>
              <a:t>Virginia</a:t>
            </a:r>
            <a:r>
              <a:rPr lang="el-GR" dirty="0" smtClean="0"/>
              <a:t>. Τα φύλλα υπερβαίνουν πολλές φορές τα 50</a:t>
            </a:r>
            <a:r>
              <a:rPr lang="en-US" dirty="0" smtClean="0"/>
              <a:t>cm </a:t>
            </a:r>
            <a:r>
              <a:rPr lang="el-GR" dirty="0" smtClean="0"/>
              <a:t>σε μήκος, έχουν πλάτος 25-30 </a:t>
            </a:r>
            <a:r>
              <a:rPr lang="en-US" dirty="0" smtClean="0"/>
              <a:t>cm,</a:t>
            </a:r>
            <a:r>
              <a:rPr lang="el-GR" dirty="0" smtClean="0"/>
              <a:t> είναι λογχοειδή, με βάση μάλλον στενή, άμισχα και με περιφέρεια λεία ή πτυχωτή</a:t>
            </a:r>
            <a:endParaRPr lang="el-GR" dirty="0"/>
          </a:p>
        </p:txBody>
      </p:sp>
      <p:pic>
        <p:nvPicPr>
          <p:cNvPr id="45058" name="Picture 2" descr="Αποτέλεσμα εικόνας για nicotiana tabacum plant  bur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194" y="1677194"/>
            <a:ext cx="52578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3195" y="381795"/>
            <a:ext cx="5105399" cy="5745792"/>
          </a:xfrm>
        </p:spPr>
        <p:txBody>
          <a:bodyPr/>
          <a:lstStyle/>
          <a:p>
            <a:r>
              <a:rPr lang="el-GR" dirty="0" smtClean="0"/>
              <a:t>Το χρήσιμο τμήμα του φυτού είναι τα </a:t>
            </a:r>
            <a:r>
              <a:rPr lang="el-GR" dirty="0" err="1" smtClean="0"/>
              <a:t>ξηρανθέντα</a:t>
            </a:r>
            <a:r>
              <a:rPr lang="el-GR" dirty="0" smtClean="0"/>
              <a:t> φύλλα</a:t>
            </a:r>
          </a:p>
          <a:p>
            <a:r>
              <a:rPr lang="el-GR" dirty="0" smtClean="0"/>
              <a:t>Χώρα καταγωγής του καπνού και της συνήθειας του καπνίσματος είναι η Κεντρική Αμερική</a:t>
            </a:r>
            <a:endParaRPr lang="el-GR" dirty="0"/>
          </a:p>
        </p:txBody>
      </p:sp>
      <p:pic>
        <p:nvPicPr>
          <p:cNvPr id="27650" name="Picture 2" descr="Αποτέλεσμα εικόνας για nicotiana tabacum 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8594" y="762794"/>
            <a:ext cx="3657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098">
            <a:off x="334131" y="1756961"/>
            <a:ext cx="34099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4594" y="2058194"/>
            <a:ext cx="50387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794" y="153195"/>
            <a:ext cx="4572000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l-GR" sz="3500" b="1" dirty="0"/>
              <a:t>Φύλλ</a:t>
            </a:r>
            <a:r>
              <a:rPr lang="el-GR" sz="3600" b="1" spc="13" dirty="0">
                <a:latin typeface="Times New Roman"/>
                <a:cs typeface="Times New Roman"/>
              </a:rPr>
              <a:t>α</a:t>
            </a:r>
            <a:endParaRPr lang="el-GR" sz="3500" b="1" dirty="0"/>
          </a:p>
        </p:txBody>
      </p:sp>
      <p:sp>
        <p:nvSpPr>
          <p:cNvPr id="4" name="object 2"/>
          <p:cNvSpPr txBox="1"/>
          <p:nvPr/>
        </p:nvSpPr>
        <p:spPr>
          <a:xfrm>
            <a:off x="899823" y="3492729"/>
            <a:ext cx="168155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3"/>
            <a:r>
              <a:rPr sz="1500" b="1" i="1" spc="18" dirty="0">
                <a:latin typeface="Times New Roman"/>
                <a:cs typeface="Times New Roman"/>
              </a:rPr>
              <a:t>Εικόνα </a:t>
            </a:r>
            <a:r>
              <a:rPr sz="1500" b="1" i="1" spc="13" dirty="0">
                <a:latin typeface="Times New Roman"/>
                <a:cs typeface="Times New Roman"/>
              </a:rPr>
              <a:t>5.2. </a:t>
            </a:r>
            <a:r>
              <a:rPr sz="1500" i="1" spc="18" dirty="0">
                <a:latin typeface="Times New Roman"/>
                <a:cs typeface="Times New Roman"/>
              </a:rPr>
              <a:t>Φύλλα</a:t>
            </a:r>
            <a:r>
              <a:rPr sz="1500" i="1" spc="-48" dirty="0">
                <a:latin typeface="Times New Roman"/>
                <a:cs typeface="Times New Roman"/>
              </a:rPr>
              <a:t> </a:t>
            </a:r>
            <a:r>
              <a:rPr sz="1500" i="1" spc="18" dirty="0">
                <a:latin typeface="Times New Roman"/>
                <a:cs typeface="Times New Roman"/>
              </a:rPr>
              <a:t>καπνού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899823" y="6065808"/>
            <a:ext cx="751705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3"/>
            <a:r>
              <a:rPr sz="1500" b="1" i="1" spc="18" dirty="0">
                <a:latin typeface="Times New Roman"/>
                <a:cs typeface="Times New Roman"/>
              </a:rPr>
              <a:t>Εικόνα </a:t>
            </a:r>
            <a:r>
              <a:rPr sz="1500" b="1" i="1" spc="13" dirty="0">
                <a:latin typeface="Times New Roman"/>
                <a:cs typeface="Times New Roman"/>
              </a:rPr>
              <a:t>5.3. </a:t>
            </a:r>
            <a:r>
              <a:rPr sz="1500" i="1" spc="18" dirty="0">
                <a:latin typeface="Times New Roman"/>
                <a:cs typeface="Times New Roman"/>
              </a:rPr>
              <a:t>Ηλιοξήρανση</a:t>
            </a:r>
            <a:r>
              <a:rPr sz="1500" i="1" spc="-39" dirty="0">
                <a:latin typeface="Times New Roman"/>
                <a:cs typeface="Times New Roman"/>
              </a:rPr>
              <a:t> </a:t>
            </a:r>
            <a:r>
              <a:rPr sz="1500" i="1" spc="18" dirty="0">
                <a:latin typeface="Times New Roman"/>
                <a:cs typeface="Times New Roman"/>
              </a:rPr>
              <a:t>καπνόφυλλων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915195" y="762794"/>
            <a:ext cx="6097879" cy="2682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7" name="object 5"/>
          <p:cNvSpPr/>
          <p:nvPr/>
        </p:nvSpPr>
        <p:spPr>
          <a:xfrm>
            <a:off x="915194" y="3736319"/>
            <a:ext cx="6101567" cy="2283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794" y="153194"/>
            <a:ext cx="4572000" cy="118493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l-GR" sz="3600" b="1" dirty="0">
                <a:latin typeface="Times New Roman"/>
                <a:cs typeface="Times New Roman"/>
              </a:rPr>
              <a:t>Ταξιανθία και</a:t>
            </a:r>
            <a:r>
              <a:rPr lang="el-GR" sz="3600" b="1" spc="-88" dirty="0">
                <a:latin typeface="Times New Roman"/>
                <a:cs typeface="Times New Roman"/>
              </a:rPr>
              <a:t> </a:t>
            </a:r>
            <a:r>
              <a:rPr lang="el-GR" sz="3600" b="1" dirty="0">
                <a:latin typeface="Times New Roman"/>
                <a:cs typeface="Times New Roman"/>
              </a:rPr>
              <a:t>άνθη</a:t>
            </a:r>
            <a:endParaRPr lang="el-GR" sz="3600" dirty="0">
              <a:latin typeface="Times New Roman"/>
              <a:cs typeface="Times New Roman"/>
            </a:endParaRPr>
          </a:p>
          <a:p>
            <a:endParaRPr lang="el-GR" sz="3500" b="1" dirty="0"/>
          </a:p>
        </p:txBody>
      </p:sp>
      <p:sp>
        <p:nvSpPr>
          <p:cNvPr id="8" name="object 4"/>
          <p:cNvSpPr/>
          <p:nvPr/>
        </p:nvSpPr>
        <p:spPr>
          <a:xfrm>
            <a:off x="762794" y="3734594"/>
            <a:ext cx="4669223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8 - Ορθογώνιο"/>
          <p:cNvSpPr/>
          <p:nvPr/>
        </p:nvSpPr>
        <p:spPr>
          <a:xfrm>
            <a:off x="229394" y="762794"/>
            <a:ext cx="8916194" cy="255453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11133"/>
            <a:r>
              <a:rPr lang="el-GR" spc="18" dirty="0">
                <a:latin typeface="Times New Roman"/>
                <a:cs typeface="Times New Roman"/>
              </a:rPr>
              <a:t>Η  </a:t>
            </a:r>
            <a:r>
              <a:rPr lang="el-GR" spc="13" dirty="0">
                <a:latin typeface="Times New Roman"/>
                <a:cs typeface="Times New Roman"/>
              </a:rPr>
              <a:t>ταξιανθία  του  </a:t>
            </a:r>
            <a:r>
              <a:rPr lang="el-GR" spc="18" dirty="0">
                <a:latin typeface="Times New Roman"/>
                <a:cs typeface="Times New Roman"/>
              </a:rPr>
              <a:t>καπνού  </a:t>
            </a:r>
            <a:r>
              <a:rPr lang="el-GR" spc="13" dirty="0">
                <a:latin typeface="Times New Roman"/>
                <a:cs typeface="Times New Roman"/>
              </a:rPr>
              <a:t>είναι  </a:t>
            </a:r>
            <a:r>
              <a:rPr lang="el-GR" spc="18" dirty="0" err="1">
                <a:latin typeface="Times New Roman"/>
                <a:cs typeface="Times New Roman"/>
              </a:rPr>
              <a:t>επάκρια</a:t>
            </a:r>
            <a:r>
              <a:rPr lang="el-GR" spc="18" dirty="0">
                <a:latin typeface="Times New Roman"/>
                <a:cs typeface="Times New Roman"/>
              </a:rPr>
              <a:t>,  βοτρυώδης,  </a:t>
            </a:r>
            <a:r>
              <a:rPr lang="el-GR" spc="-4" dirty="0">
                <a:latin typeface="Times New Roman"/>
                <a:cs typeface="Times New Roman"/>
              </a:rPr>
              <a:t>µε  </a:t>
            </a:r>
            <a:r>
              <a:rPr lang="el-GR" spc="18" dirty="0">
                <a:latin typeface="Times New Roman"/>
                <a:cs typeface="Times New Roman"/>
              </a:rPr>
              <a:t>πολλούς  </a:t>
            </a:r>
            <a:r>
              <a:rPr lang="el-GR" spc="13" dirty="0">
                <a:latin typeface="Times New Roman"/>
                <a:cs typeface="Times New Roman"/>
              </a:rPr>
              <a:t>δευτερεύοντες  </a:t>
            </a:r>
            <a:r>
              <a:rPr lang="el-GR" spc="18" dirty="0">
                <a:latin typeface="Times New Roman"/>
                <a:cs typeface="Times New Roman"/>
              </a:rPr>
              <a:t>κλάδους  </a:t>
            </a:r>
            <a:r>
              <a:rPr lang="el-GR" spc="13" dirty="0">
                <a:latin typeface="Times New Roman"/>
                <a:cs typeface="Times New Roman"/>
              </a:rPr>
              <a:t>µ</a:t>
            </a:r>
            <a:r>
              <a:rPr lang="el-GR" spc="13" dirty="0" err="1">
                <a:latin typeface="Times New Roman"/>
                <a:cs typeface="Times New Roman"/>
              </a:rPr>
              <a:t>ικρότερους</a:t>
            </a:r>
            <a:r>
              <a:rPr lang="el-GR" spc="35" dirty="0">
                <a:latin typeface="Times New Roman"/>
                <a:cs typeface="Times New Roman"/>
              </a:rPr>
              <a:t> </a:t>
            </a:r>
            <a:r>
              <a:rPr lang="el-GR" spc="18" dirty="0" smtClean="0">
                <a:latin typeface="Times New Roman"/>
                <a:cs typeface="Times New Roman"/>
              </a:rPr>
              <a:t>σε </a:t>
            </a:r>
            <a:r>
              <a:rPr lang="el-GR" spc="9" dirty="0" smtClean="0">
                <a:latin typeface="Times New Roman"/>
                <a:cs typeface="Times New Roman"/>
              </a:rPr>
              <a:t>µ</a:t>
            </a:r>
            <a:r>
              <a:rPr lang="el-GR" spc="9" dirty="0" err="1" smtClean="0">
                <a:latin typeface="Times New Roman"/>
                <a:cs typeface="Times New Roman"/>
              </a:rPr>
              <a:t>ήκος</a:t>
            </a:r>
            <a:r>
              <a:rPr lang="el-GR" spc="9" dirty="0" smtClean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από </a:t>
            </a:r>
            <a:r>
              <a:rPr lang="el-GR" spc="13" dirty="0">
                <a:latin typeface="Times New Roman"/>
                <a:cs typeface="Times New Roman"/>
              </a:rPr>
              <a:t>τον κεντρικό άξονα. Είναι </a:t>
            </a:r>
            <a:r>
              <a:rPr lang="el-GR" spc="18" dirty="0">
                <a:latin typeface="Times New Roman"/>
                <a:cs typeface="Times New Roman"/>
              </a:rPr>
              <a:t>αραιή </a:t>
            </a:r>
            <a:r>
              <a:rPr lang="el-GR" spc="13" dirty="0">
                <a:latin typeface="Times New Roman"/>
                <a:cs typeface="Times New Roman"/>
              </a:rPr>
              <a:t>ή </a:t>
            </a:r>
            <a:r>
              <a:rPr lang="el-GR" spc="18" dirty="0">
                <a:latin typeface="Times New Roman"/>
                <a:cs typeface="Times New Roman"/>
              </a:rPr>
              <a:t>πυκνότερη </a:t>
            </a:r>
            <a:r>
              <a:rPr lang="el-GR" spc="13" dirty="0">
                <a:latin typeface="Times New Roman"/>
                <a:cs typeface="Times New Roman"/>
              </a:rPr>
              <a:t>και </a:t>
            </a:r>
            <a:r>
              <a:rPr lang="el-GR" spc="13" dirty="0" err="1">
                <a:latin typeface="Times New Roman"/>
                <a:cs typeface="Times New Roman"/>
              </a:rPr>
              <a:t>περιλαµβάνει</a:t>
            </a:r>
            <a:r>
              <a:rPr lang="el-GR" spc="13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περίπου150 σωληνοειδή </a:t>
            </a:r>
            <a:r>
              <a:rPr lang="el-GR" spc="13" dirty="0">
                <a:latin typeface="Times New Roman"/>
                <a:cs typeface="Times New Roman"/>
              </a:rPr>
              <a:t>άνθη </a:t>
            </a:r>
            <a:r>
              <a:rPr lang="el-GR" spc="-4" dirty="0">
                <a:latin typeface="Times New Roman"/>
                <a:cs typeface="Times New Roman"/>
              </a:rPr>
              <a:t>µε  </a:t>
            </a:r>
            <a:r>
              <a:rPr lang="el-GR" spc="18" dirty="0" smtClean="0">
                <a:latin typeface="Times New Roman"/>
                <a:cs typeface="Times New Roman"/>
              </a:rPr>
              <a:t>ποδίσκους.</a:t>
            </a:r>
            <a:endParaRPr lang="el-GR" dirty="0" smtClean="0">
              <a:latin typeface="Times New Roman"/>
              <a:cs typeface="Times New Roman"/>
            </a:endParaRPr>
          </a:p>
          <a:p>
            <a:pPr marL="11133" marR="5568" indent="400793">
              <a:spcBef>
                <a:spcPts val="18"/>
              </a:spcBef>
            </a:pPr>
            <a:r>
              <a:rPr lang="el-GR" spc="18" dirty="0">
                <a:latin typeface="Times New Roman"/>
                <a:cs typeface="Times New Roman"/>
              </a:rPr>
              <a:t>Κάθε άνθος </a:t>
            </a:r>
            <a:r>
              <a:rPr lang="el-GR" spc="13" dirty="0">
                <a:latin typeface="Times New Roman"/>
                <a:cs typeface="Times New Roman"/>
              </a:rPr>
              <a:t>αποτελείται </a:t>
            </a:r>
            <a:r>
              <a:rPr lang="el-GR" spc="18" dirty="0">
                <a:latin typeface="Times New Roman"/>
                <a:cs typeface="Times New Roman"/>
              </a:rPr>
              <a:t>από </a:t>
            </a:r>
            <a:r>
              <a:rPr lang="el-GR" spc="18" dirty="0" err="1">
                <a:latin typeface="Times New Roman"/>
                <a:cs typeface="Times New Roman"/>
              </a:rPr>
              <a:t>συσσέπαλο</a:t>
            </a:r>
            <a:r>
              <a:rPr lang="el-GR" spc="18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κυλινδρικό έως </a:t>
            </a:r>
            <a:r>
              <a:rPr lang="el-GR" spc="18" dirty="0" err="1">
                <a:latin typeface="Times New Roman"/>
                <a:cs typeface="Times New Roman"/>
              </a:rPr>
              <a:t>κωδονοειδή</a:t>
            </a:r>
            <a:r>
              <a:rPr lang="el-GR" spc="18" dirty="0">
                <a:latin typeface="Times New Roman"/>
                <a:cs typeface="Times New Roman"/>
              </a:rPr>
              <a:t> </a:t>
            </a:r>
            <a:r>
              <a:rPr lang="el-GR" spc="18">
                <a:latin typeface="Times New Roman"/>
                <a:cs typeface="Times New Roman"/>
              </a:rPr>
              <a:t>κάλυκα </a:t>
            </a:r>
            <a:r>
              <a:rPr lang="el-GR" spc="18" smtClean="0">
                <a:latin typeface="Times New Roman"/>
                <a:cs typeface="Times New Roman"/>
              </a:rPr>
              <a:t>, </a:t>
            </a:r>
            <a:r>
              <a:rPr lang="el-GR" spc="-4" dirty="0">
                <a:latin typeface="Times New Roman"/>
                <a:cs typeface="Times New Roman"/>
              </a:rPr>
              <a:t>µε  </a:t>
            </a:r>
            <a:r>
              <a:rPr lang="el-GR" spc="13" dirty="0">
                <a:latin typeface="Times New Roman"/>
                <a:cs typeface="Times New Roman"/>
              </a:rPr>
              <a:t>πέντε  τριγωνικά,  άνισα  </a:t>
            </a:r>
            <a:r>
              <a:rPr lang="el-GR" spc="18" dirty="0">
                <a:latin typeface="Times New Roman"/>
                <a:cs typeface="Times New Roman"/>
              </a:rPr>
              <a:t>σέπαλα  </a:t>
            </a:r>
            <a:r>
              <a:rPr lang="el-GR" spc="13" dirty="0">
                <a:latin typeface="Times New Roman"/>
                <a:cs typeface="Times New Roman"/>
              </a:rPr>
              <a:t>και  </a:t>
            </a:r>
            <a:r>
              <a:rPr lang="el-GR" spc="13" dirty="0" err="1">
                <a:latin typeface="Times New Roman"/>
                <a:cs typeface="Times New Roman"/>
              </a:rPr>
              <a:t>συµπέταλη</a:t>
            </a:r>
            <a:r>
              <a:rPr lang="el-GR" spc="13" dirty="0">
                <a:latin typeface="Times New Roman"/>
                <a:cs typeface="Times New Roman"/>
              </a:rPr>
              <a:t>  χοανοειδή  έως  </a:t>
            </a:r>
            <a:r>
              <a:rPr lang="el-GR" spc="18" dirty="0">
                <a:latin typeface="Times New Roman"/>
                <a:cs typeface="Times New Roman"/>
              </a:rPr>
              <a:t>σωληνοειδή  στεφάνη  </a:t>
            </a:r>
            <a:r>
              <a:rPr lang="el-GR" spc="-4" dirty="0">
                <a:latin typeface="Times New Roman"/>
                <a:cs typeface="Times New Roman"/>
              </a:rPr>
              <a:t>µε   </a:t>
            </a:r>
            <a:r>
              <a:rPr lang="el-GR" spc="13" dirty="0">
                <a:latin typeface="Times New Roman"/>
                <a:cs typeface="Times New Roman"/>
              </a:rPr>
              <a:t>πέντε    </a:t>
            </a:r>
            <a:r>
              <a:rPr lang="el-GR" spc="79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πέταλα</a:t>
            </a:r>
            <a:endParaRPr lang="el-GR" dirty="0" smtClean="0">
              <a:latin typeface="Times New Roman"/>
              <a:cs typeface="Times New Roman"/>
            </a:endParaRPr>
          </a:p>
          <a:p>
            <a:pPr marL="11133" marR="4452" algn="just"/>
            <a:r>
              <a:rPr lang="el-GR" spc="18" dirty="0">
                <a:latin typeface="Times New Roman"/>
                <a:cs typeface="Times New Roman"/>
              </a:rPr>
              <a:t>(συνήθως </a:t>
            </a:r>
            <a:r>
              <a:rPr lang="el-GR" spc="13" dirty="0">
                <a:latin typeface="Times New Roman"/>
                <a:cs typeface="Times New Roman"/>
              </a:rPr>
              <a:t>λευκά ή ροζ). </a:t>
            </a:r>
            <a:r>
              <a:rPr lang="el-GR" spc="18" dirty="0">
                <a:latin typeface="Times New Roman"/>
                <a:cs typeface="Times New Roman"/>
              </a:rPr>
              <a:t>Η στεφάνη </a:t>
            </a:r>
            <a:r>
              <a:rPr lang="el-GR" spc="13" dirty="0">
                <a:latin typeface="Times New Roman"/>
                <a:cs typeface="Times New Roman"/>
              </a:rPr>
              <a:t>έχει </a:t>
            </a:r>
            <a:r>
              <a:rPr lang="el-GR" spc="9" dirty="0">
                <a:latin typeface="Times New Roman"/>
                <a:cs typeface="Times New Roman"/>
              </a:rPr>
              <a:t>µ</a:t>
            </a:r>
            <a:r>
              <a:rPr lang="el-GR" spc="9" dirty="0" err="1">
                <a:latin typeface="Times New Roman"/>
                <a:cs typeface="Times New Roman"/>
              </a:rPr>
              <a:t>ήκος</a:t>
            </a:r>
            <a:r>
              <a:rPr lang="el-GR" spc="9" dirty="0">
                <a:latin typeface="Times New Roman"/>
                <a:cs typeface="Times New Roman"/>
              </a:rPr>
              <a:t> </a:t>
            </a:r>
            <a:r>
              <a:rPr lang="el-GR" spc="18" dirty="0" smtClean="0">
                <a:latin typeface="Times New Roman"/>
                <a:cs typeface="Times New Roman"/>
              </a:rPr>
              <a:t>6-10 </a:t>
            </a:r>
            <a:r>
              <a:rPr lang="el-GR" spc="18" dirty="0">
                <a:latin typeface="Times New Roman"/>
                <a:cs typeface="Times New Roman"/>
              </a:rPr>
              <a:t>cm </a:t>
            </a:r>
            <a:r>
              <a:rPr lang="el-GR" spc="13" dirty="0">
                <a:latin typeface="Times New Roman"/>
                <a:cs typeface="Times New Roman"/>
              </a:rPr>
              <a:t>και είναι 3-5 </a:t>
            </a:r>
            <a:r>
              <a:rPr lang="el-GR" spc="18" dirty="0">
                <a:latin typeface="Times New Roman"/>
                <a:cs typeface="Times New Roman"/>
              </a:rPr>
              <a:t>φορές </a:t>
            </a:r>
            <a:r>
              <a:rPr lang="el-GR" spc="13" dirty="0">
                <a:latin typeface="Times New Roman"/>
                <a:cs typeface="Times New Roman"/>
              </a:rPr>
              <a:t>µ</a:t>
            </a:r>
            <a:r>
              <a:rPr lang="el-GR" spc="13" dirty="0" err="1">
                <a:latin typeface="Times New Roman"/>
                <a:cs typeface="Times New Roman"/>
              </a:rPr>
              <a:t>ακρύτερη</a:t>
            </a:r>
            <a:r>
              <a:rPr lang="el-GR" spc="13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από </a:t>
            </a:r>
            <a:r>
              <a:rPr lang="el-GR" spc="13" dirty="0">
                <a:latin typeface="Times New Roman"/>
                <a:cs typeface="Times New Roman"/>
              </a:rPr>
              <a:t>τον </a:t>
            </a:r>
            <a:r>
              <a:rPr lang="el-GR" spc="18" dirty="0">
                <a:latin typeface="Times New Roman"/>
                <a:cs typeface="Times New Roman"/>
              </a:rPr>
              <a:t>κάλυκα. Οι  </a:t>
            </a:r>
            <a:r>
              <a:rPr lang="el-GR" spc="13" dirty="0">
                <a:latin typeface="Times New Roman"/>
                <a:cs typeface="Times New Roman"/>
              </a:rPr>
              <a:t>πέντε </a:t>
            </a:r>
            <a:r>
              <a:rPr lang="el-GR" spc="13" dirty="0" err="1">
                <a:latin typeface="Times New Roman"/>
                <a:cs typeface="Times New Roman"/>
              </a:rPr>
              <a:t>στήµονες</a:t>
            </a:r>
            <a:r>
              <a:rPr lang="el-GR" spc="13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εκφύονται από </a:t>
            </a:r>
            <a:r>
              <a:rPr lang="el-GR" spc="13" dirty="0">
                <a:latin typeface="Times New Roman"/>
                <a:cs typeface="Times New Roman"/>
              </a:rPr>
              <a:t>τη </a:t>
            </a:r>
            <a:r>
              <a:rPr lang="el-GR" spc="18" dirty="0">
                <a:latin typeface="Times New Roman"/>
                <a:cs typeface="Times New Roman"/>
              </a:rPr>
              <a:t>βάση </a:t>
            </a:r>
            <a:r>
              <a:rPr lang="el-GR" spc="13" dirty="0">
                <a:latin typeface="Times New Roman"/>
                <a:cs typeface="Times New Roman"/>
              </a:rPr>
              <a:t>της </a:t>
            </a:r>
            <a:r>
              <a:rPr lang="el-GR" spc="18" dirty="0">
                <a:latin typeface="Times New Roman"/>
                <a:cs typeface="Times New Roman"/>
              </a:rPr>
              <a:t>στεφάνης, φέρουν </a:t>
            </a:r>
            <a:r>
              <a:rPr lang="el-GR" spc="13" dirty="0">
                <a:latin typeface="Times New Roman"/>
                <a:cs typeface="Times New Roman"/>
              </a:rPr>
              <a:t>λεπτό και µ</a:t>
            </a:r>
            <a:r>
              <a:rPr lang="el-GR" spc="13" dirty="0" err="1">
                <a:latin typeface="Times New Roman"/>
                <a:cs typeface="Times New Roman"/>
              </a:rPr>
              <a:t>ακρύ</a:t>
            </a:r>
            <a:r>
              <a:rPr lang="el-GR" spc="13" dirty="0">
                <a:latin typeface="Times New Roman"/>
                <a:cs typeface="Times New Roman"/>
              </a:rPr>
              <a:t> </a:t>
            </a:r>
            <a:r>
              <a:rPr lang="el-GR" spc="9" dirty="0" smtClean="0">
                <a:latin typeface="Times New Roman"/>
                <a:cs typeface="Times New Roman"/>
              </a:rPr>
              <a:t>νήμα </a:t>
            </a:r>
            <a:r>
              <a:rPr lang="el-GR" spc="13" dirty="0">
                <a:latin typeface="Times New Roman"/>
                <a:cs typeface="Times New Roman"/>
              </a:rPr>
              <a:t>και </a:t>
            </a:r>
            <a:r>
              <a:rPr lang="el-GR" spc="18" dirty="0">
                <a:latin typeface="Times New Roman"/>
                <a:cs typeface="Times New Roman"/>
              </a:rPr>
              <a:t>συνήθως </a:t>
            </a:r>
            <a:r>
              <a:rPr lang="el-GR" spc="13" dirty="0">
                <a:latin typeface="Times New Roman"/>
                <a:cs typeface="Times New Roman"/>
              </a:rPr>
              <a:t>οι  </a:t>
            </a:r>
            <a:r>
              <a:rPr lang="el-GR" spc="18" dirty="0">
                <a:latin typeface="Times New Roman"/>
                <a:cs typeface="Times New Roman"/>
              </a:rPr>
              <a:t>περισσότεροι βρίσκονται </a:t>
            </a:r>
            <a:r>
              <a:rPr lang="el-GR" spc="13" dirty="0">
                <a:latin typeface="Times New Roman"/>
                <a:cs typeface="Times New Roman"/>
              </a:rPr>
              <a:t>στο ίδιο </a:t>
            </a:r>
            <a:r>
              <a:rPr lang="el-GR" spc="18" dirty="0">
                <a:latin typeface="Times New Roman"/>
                <a:cs typeface="Times New Roman"/>
              </a:rPr>
              <a:t>ύψος </a:t>
            </a:r>
            <a:r>
              <a:rPr lang="el-GR" spc="-4" dirty="0">
                <a:latin typeface="Times New Roman"/>
                <a:cs typeface="Times New Roman"/>
              </a:rPr>
              <a:t>µε </a:t>
            </a:r>
            <a:r>
              <a:rPr lang="el-GR" spc="13" dirty="0">
                <a:latin typeface="Times New Roman"/>
                <a:cs typeface="Times New Roman"/>
              </a:rPr>
              <a:t>το </a:t>
            </a:r>
            <a:r>
              <a:rPr lang="el-GR" spc="9" dirty="0" err="1">
                <a:latin typeface="Times New Roman"/>
                <a:cs typeface="Times New Roman"/>
              </a:rPr>
              <a:t>στίγµα</a:t>
            </a:r>
            <a:r>
              <a:rPr lang="el-GR" spc="9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του υπέρου. </a:t>
            </a:r>
            <a:r>
              <a:rPr lang="el-GR" spc="18" dirty="0">
                <a:latin typeface="Times New Roman"/>
                <a:cs typeface="Times New Roman"/>
              </a:rPr>
              <a:t>Ο ύπερος </a:t>
            </a:r>
            <a:r>
              <a:rPr lang="el-GR" spc="13" dirty="0">
                <a:latin typeface="Times New Roman"/>
                <a:cs typeface="Times New Roman"/>
              </a:rPr>
              <a:t>αποτελείται </a:t>
            </a:r>
            <a:r>
              <a:rPr lang="el-GR" spc="18" dirty="0">
                <a:latin typeface="Times New Roman"/>
                <a:cs typeface="Times New Roman"/>
              </a:rPr>
              <a:t>από </a:t>
            </a:r>
            <a:r>
              <a:rPr lang="el-GR" spc="13" dirty="0">
                <a:latin typeface="Times New Roman"/>
                <a:cs typeface="Times New Roman"/>
              </a:rPr>
              <a:t>την </a:t>
            </a:r>
            <a:r>
              <a:rPr lang="el-GR" spc="18" dirty="0">
                <a:latin typeface="Times New Roman"/>
                <a:cs typeface="Times New Roman"/>
              </a:rPr>
              <a:t>ωοθήκη, </a:t>
            </a:r>
            <a:r>
              <a:rPr lang="el-GR" spc="13" dirty="0">
                <a:latin typeface="Times New Roman"/>
                <a:cs typeface="Times New Roman"/>
              </a:rPr>
              <a:t>τον  στύλο και το </a:t>
            </a:r>
            <a:r>
              <a:rPr lang="el-GR" spc="9" dirty="0" err="1">
                <a:latin typeface="Times New Roman"/>
                <a:cs typeface="Times New Roman"/>
              </a:rPr>
              <a:t>στίγµα</a:t>
            </a:r>
            <a:r>
              <a:rPr lang="el-GR" spc="9" dirty="0">
                <a:latin typeface="Times New Roman"/>
                <a:cs typeface="Times New Roman"/>
              </a:rPr>
              <a:t>. </a:t>
            </a:r>
            <a:r>
              <a:rPr lang="el-GR" spc="18" dirty="0">
                <a:latin typeface="Times New Roman"/>
                <a:cs typeface="Times New Roman"/>
              </a:rPr>
              <a:t>Ο </a:t>
            </a:r>
            <a:r>
              <a:rPr lang="el-GR" spc="13" dirty="0">
                <a:latin typeface="Times New Roman"/>
                <a:cs typeface="Times New Roman"/>
              </a:rPr>
              <a:t>καπνός είναι φυτό </a:t>
            </a:r>
            <a:r>
              <a:rPr lang="el-GR" spc="13" dirty="0" err="1">
                <a:latin typeface="Times New Roman"/>
                <a:cs typeface="Times New Roman"/>
              </a:rPr>
              <a:t>αυτογονιµοποιούµενο</a:t>
            </a:r>
            <a:r>
              <a:rPr lang="el-GR" spc="13" dirty="0">
                <a:latin typeface="Times New Roman"/>
                <a:cs typeface="Times New Roman"/>
              </a:rPr>
              <a:t>, </a:t>
            </a:r>
            <a:r>
              <a:rPr lang="el-GR" spc="9" dirty="0" err="1">
                <a:latin typeface="Times New Roman"/>
                <a:cs typeface="Times New Roman"/>
              </a:rPr>
              <a:t>όµως</a:t>
            </a:r>
            <a:r>
              <a:rPr lang="el-GR" spc="9" dirty="0">
                <a:latin typeface="Times New Roman"/>
                <a:cs typeface="Times New Roman"/>
              </a:rPr>
              <a:t> µ</a:t>
            </a:r>
            <a:r>
              <a:rPr lang="el-GR" spc="9" dirty="0" err="1">
                <a:latin typeface="Times New Roman"/>
                <a:cs typeface="Times New Roman"/>
              </a:rPr>
              <a:t>πορεί</a:t>
            </a:r>
            <a:r>
              <a:rPr lang="el-GR" spc="9" dirty="0">
                <a:latin typeface="Times New Roman"/>
                <a:cs typeface="Times New Roman"/>
              </a:rPr>
              <a:t> να </a:t>
            </a:r>
            <a:r>
              <a:rPr lang="el-GR" spc="13" dirty="0" err="1">
                <a:latin typeface="Times New Roman"/>
                <a:cs typeface="Times New Roman"/>
              </a:rPr>
              <a:t>σταυρογονιµοποιηθεί</a:t>
            </a:r>
            <a:r>
              <a:rPr lang="el-GR" spc="13" dirty="0">
                <a:latin typeface="Times New Roman"/>
                <a:cs typeface="Times New Roman"/>
              </a:rPr>
              <a:t> </a:t>
            </a:r>
            <a:r>
              <a:rPr lang="el-GR" spc="-4" dirty="0">
                <a:latin typeface="Times New Roman"/>
                <a:cs typeface="Times New Roman"/>
              </a:rPr>
              <a:t>µε  </a:t>
            </a:r>
            <a:r>
              <a:rPr lang="el-GR" spc="9" dirty="0" err="1">
                <a:latin typeface="Times New Roman"/>
                <a:cs typeface="Times New Roman"/>
              </a:rPr>
              <a:t>έντοµα</a:t>
            </a:r>
            <a:r>
              <a:rPr lang="el-GR" spc="9" dirty="0">
                <a:latin typeface="Times New Roman"/>
                <a:cs typeface="Times New Roman"/>
              </a:rPr>
              <a:t>, </a:t>
            </a:r>
            <a:r>
              <a:rPr lang="el-GR" spc="13" dirty="0">
                <a:latin typeface="Times New Roman"/>
                <a:cs typeface="Times New Roman"/>
              </a:rPr>
              <a:t>ενώ η </a:t>
            </a:r>
            <a:r>
              <a:rPr lang="el-GR" spc="18" dirty="0">
                <a:latin typeface="Times New Roman"/>
                <a:cs typeface="Times New Roman"/>
              </a:rPr>
              <a:t>γύρη σπάνια </a:t>
            </a:r>
            <a:r>
              <a:rPr lang="el-GR" spc="13" dirty="0">
                <a:latin typeface="Times New Roman"/>
                <a:cs typeface="Times New Roman"/>
              </a:rPr>
              <a:t>µ</a:t>
            </a:r>
            <a:r>
              <a:rPr lang="el-GR" spc="13" dirty="0" err="1">
                <a:latin typeface="Times New Roman"/>
                <a:cs typeface="Times New Roman"/>
              </a:rPr>
              <a:t>εταφέρεται</a:t>
            </a:r>
            <a:r>
              <a:rPr lang="el-GR" spc="13" dirty="0">
                <a:latin typeface="Times New Roman"/>
                <a:cs typeface="Times New Roman"/>
              </a:rPr>
              <a:t> </a:t>
            </a:r>
            <a:r>
              <a:rPr lang="el-GR" spc="-4" dirty="0">
                <a:latin typeface="Times New Roman"/>
                <a:cs typeface="Times New Roman"/>
              </a:rPr>
              <a:t>µε </a:t>
            </a:r>
            <a:r>
              <a:rPr lang="el-GR" spc="13" dirty="0">
                <a:latin typeface="Times New Roman"/>
                <a:cs typeface="Times New Roman"/>
              </a:rPr>
              <a:t>τον αέρα </a:t>
            </a:r>
            <a:r>
              <a:rPr lang="el-GR" spc="18" dirty="0">
                <a:latin typeface="Times New Roman"/>
                <a:cs typeface="Times New Roman"/>
              </a:rPr>
              <a:t>(</a:t>
            </a:r>
            <a:r>
              <a:rPr lang="el-GR" spc="18" dirty="0" err="1">
                <a:latin typeface="Times New Roman"/>
                <a:cs typeface="Times New Roman"/>
              </a:rPr>
              <a:t>Καββάδας</a:t>
            </a:r>
            <a:r>
              <a:rPr lang="el-GR" spc="18" dirty="0">
                <a:latin typeface="Times New Roman"/>
                <a:cs typeface="Times New Roman"/>
              </a:rPr>
              <a:t>,</a:t>
            </a:r>
            <a:r>
              <a:rPr lang="el-GR" spc="66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1956).</a:t>
            </a:r>
            <a:endParaRPr lang="el-GR" dirty="0"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795" y="3658394"/>
            <a:ext cx="2590800" cy="290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Αποτέλεσμα εικόνας για nicotiana tabacum 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994" y="534194"/>
            <a:ext cx="4267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794" y="0"/>
            <a:ext cx="4572000" cy="118493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l-GR" sz="3600" b="1" spc="-4" dirty="0">
                <a:latin typeface="Times New Roman"/>
                <a:cs typeface="Times New Roman"/>
              </a:rPr>
              <a:t>Καρπός και</a:t>
            </a:r>
            <a:r>
              <a:rPr lang="el-GR" sz="3600" b="1" spc="-48" dirty="0">
                <a:latin typeface="Times New Roman"/>
                <a:cs typeface="Times New Roman"/>
              </a:rPr>
              <a:t> </a:t>
            </a:r>
            <a:r>
              <a:rPr lang="el-GR" sz="3600" b="1" spc="-4" dirty="0">
                <a:latin typeface="Times New Roman"/>
                <a:cs typeface="Times New Roman"/>
              </a:rPr>
              <a:t>σπόρος</a:t>
            </a:r>
            <a:endParaRPr lang="el-GR" sz="3600" dirty="0">
              <a:latin typeface="Times New Roman"/>
              <a:cs typeface="Times New Roman"/>
            </a:endParaRPr>
          </a:p>
          <a:p>
            <a:endParaRPr lang="el-GR" sz="35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305594" y="762795"/>
            <a:ext cx="8458200" cy="281358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endParaRPr lang="el-GR" dirty="0" smtClean="0">
              <a:latin typeface="Times New Roman"/>
              <a:cs typeface="Times New Roman"/>
            </a:endParaRPr>
          </a:p>
          <a:p>
            <a:pPr marL="11133" marR="5568">
              <a:spcBef>
                <a:spcPts val="53"/>
              </a:spcBef>
            </a:pPr>
            <a:r>
              <a:rPr lang="el-GR" spc="18" dirty="0">
                <a:latin typeface="Times New Roman"/>
                <a:cs typeface="Times New Roman"/>
              </a:rPr>
              <a:t>Ο καρπός </a:t>
            </a:r>
            <a:r>
              <a:rPr lang="el-GR" spc="13" dirty="0">
                <a:latin typeface="Times New Roman"/>
                <a:cs typeface="Times New Roman"/>
              </a:rPr>
              <a:t>είναι κυλινδρική ή </a:t>
            </a:r>
            <a:r>
              <a:rPr lang="el-GR" spc="18" dirty="0">
                <a:latin typeface="Times New Roman"/>
                <a:cs typeface="Times New Roman"/>
              </a:rPr>
              <a:t>κωνική κάψα </a:t>
            </a:r>
            <a:r>
              <a:rPr lang="el-GR" spc="13" dirty="0">
                <a:latin typeface="Times New Roman"/>
                <a:cs typeface="Times New Roman"/>
              </a:rPr>
              <a:t>(</a:t>
            </a:r>
            <a:r>
              <a:rPr lang="el-GR" spc="13" dirty="0" err="1">
                <a:latin typeface="Times New Roman"/>
                <a:cs typeface="Times New Roman"/>
              </a:rPr>
              <a:t>δίχωρη</a:t>
            </a:r>
            <a:r>
              <a:rPr lang="el-GR" spc="13" dirty="0">
                <a:latin typeface="Times New Roman"/>
                <a:cs typeface="Times New Roman"/>
              </a:rPr>
              <a:t> ή </a:t>
            </a:r>
            <a:r>
              <a:rPr lang="el-GR" spc="18" dirty="0" err="1">
                <a:latin typeface="Times New Roman"/>
                <a:cs typeface="Times New Roman"/>
              </a:rPr>
              <a:t>τετράχωρη</a:t>
            </a:r>
            <a:r>
              <a:rPr lang="el-GR" spc="18" dirty="0">
                <a:latin typeface="Times New Roman"/>
                <a:cs typeface="Times New Roman"/>
              </a:rPr>
              <a:t>) </a:t>
            </a:r>
            <a:r>
              <a:rPr lang="el-GR" spc="13" dirty="0">
                <a:latin typeface="Times New Roman"/>
                <a:cs typeface="Times New Roman"/>
              </a:rPr>
              <a:t>και περιέχει 4.000 έως 8.000 σπόρους. </a:t>
            </a:r>
            <a:r>
              <a:rPr lang="el-GR" spc="18" dirty="0">
                <a:latin typeface="Times New Roman"/>
                <a:cs typeface="Times New Roman"/>
              </a:rPr>
              <a:t>Ένα  </a:t>
            </a:r>
            <a:r>
              <a:rPr lang="el-GR" spc="18" dirty="0" err="1">
                <a:latin typeface="Times New Roman"/>
                <a:cs typeface="Times New Roman"/>
              </a:rPr>
              <a:t>καπνόφυτο</a:t>
            </a:r>
            <a:r>
              <a:rPr lang="el-GR" spc="18" dirty="0">
                <a:latin typeface="Times New Roman"/>
                <a:cs typeface="Times New Roman"/>
              </a:rPr>
              <a:t> παράγει </a:t>
            </a:r>
            <a:r>
              <a:rPr lang="el-GR" spc="9" dirty="0">
                <a:latin typeface="Times New Roman"/>
                <a:cs typeface="Times New Roman"/>
              </a:rPr>
              <a:t>µ</a:t>
            </a:r>
            <a:r>
              <a:rPr lang="el-GR" spc="9" dirty="0" err="1">
                <a:latin typeface="Times New Roman"/>
                <a:cs typeface="Times New Roman"/>
              </a:rPr>
              <a:t>έχρι</a:t>
            </a:r>
            <a:r>
              <a:rPr lang="el-GR" spc="9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ένα </a:t>
            </a:r>
            <a:r>
              <a:rPr lang="el-GR" spc="9" dirty="0" err="1">
                <a:latin typeface="Times New Roman"/>
                <a:cs typeface="Times New Roman"/>
              </a:rPr>
              <a:t>εκατοµµύριο</a:t>
            </a:r>
            <a:r>
              <a:rPr lang="el-GR" spc="13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σπόρους.</a:t>
            </a:r>
            <a:endParaRPr lang="el-GR" dirty="0" smtClean="0">
              <a:latin typeface="Times New Roman"/>
              <a:cs typeface="Times New Roman"/>
            </a:endParaRPr>
          </a:p>
          <a:p>
            <a:pPr marL="11133" marR="4452" indent="400793">
              <a:spcBef>
                <a:spcPts val="4"/>
              </a:spcBef>
            </a:pPr>
            <a:r>
              <a:rPr lang="el-GR" spc="18" dirty="0">
                <a:latin typeface="Times New Roman"/>
                <a:cs typeface="Times New Roman"/>
              </a:rPr>
              <a:t>Ο σπόρος </a:t>
            </a:r>
            <a:r>
              <a:rPr lang="el-GR" spc="13" dirty="0">
                <a:latin typeface="Times New Roman"/>
                <a:cs typeface="Times New Roman"/>
              </a:rPr>
              <a:t>του </a:t>
            </a:r>
            <a:r>
              <a:rPr lang="el-GR" spc="18" dirty="0">
                <a:latin typeface="Times New Roman"/>
                <a:cs typeface="Times New Roman"/>
              </a:rPr>
              <a:t>καπνού </a:t>
            </a:r>
            <a:r>
              <a:rPr lang="el-GR" spc="13" dirty="0">
                <a:latin typeface="Times New Roman"/>
                <a:cs typeface="Times New Roman"/>
              </a:rPr>
              <a:t>είναι </a:t>
            </a:r>
            <a:r>
              <a:rPr lang="el-GR" spc="18" dirty="0">
                <a:latin typeface="Times New Roman"/>
                <a:cs typeface="Times New Roman"/>
              </a:rPr>
              <a:t>πολύ </a:t>
            </a:r>
            <a:r>
              <a:rPr lang="el-GR" spc="9" dirty="0">
                <a:latin typeface="Times New Roman"/>
                <a:cs typeface="Times New Roman"/>
              </a:rPr>
              <a:t>µ</a:t>
            </a:r>
            <a:r>
              <a:rPr lang="el-GR" spc="9" dirty="0" err="1">
                <a:latin typeface="Times New Roman"/>
                <a:cs typeface="Times New Roman"/>
              </a:rPr>
              <a:t>ικρού</a:t>
            </a:r>
            <a:r>
              <a:rPr lang="el-GR" spc="9" dirty="0">
                <a:latin typeface="Times New Roman"/>
                <a:cs typeface="Times New Roman"/>
              </a:rPr>
              <a:t> µ</a:t>
            </a:r>
            <a:r>
              <a:rPr lang="el-GR" spc="9" dirty="0" err="1">
                <a:latin typeface="Times New Roman"/>
                <a:cs typeface="Times New Roman"/>
              </a:rPr>
              <a:t>εγέθους</a:t>
            </a:r>
            <a:r>
              <a:rPr lang="el-GR" spc="9" dirty="0">
                <a:latin typeface="Times New Roman"/>
                <a:cs typeface="Times New Roman"/>
              </a:rPr>
              <a:t>. </a:t>
            </a:r>
            <a:r>
              <a:rPr lang="el-GR" spc="18" dirty="0">
                <a:latin typeface="Times New Roman"/>
                <a:cs typeface="Times New Roman"/>
              </a:rPr>
              <a:t>Το βάρος </a:t>
            </a:r>
            <a:r>
              <a:rPr lang="el-GR" spc="13" dirty="0">
                <a:latin typeface="Times New Roman"/>
                <a:cs typeface="Times New Roman"/>
              </a:rPr>
              <a:t>χιλίων </a:t>
            </a:r>
            <a:r>
              <a:rPr lang="el-GR" spc="18" dirty="0">
                <a:latin typeface="Times New Roman"/>
                <a:cs typeface="Times New Roman"/>
              </a:rPr>
              <a:t>κόκκων </a:t>
            </a:r>
            <a:r>
              <a:rPr lang="el-GR" spc="13" dirty="0">
                <a:latin typeface="Times New Roman"/>
                <a:cs typeface="Times New Roman"/>
              </a:rPr>
              <a:t>είναι 0,1-0,05 g, δηλ.  ένα </a:t>
            </a:r>
            <a:r>
              <a:rPr lang="el-GR" spc="171" dirty="0">
                <a:latin typeface="Times New Roman"/>
                <a:cs typeface="Times New Roman"/>
              </a:rPr>
              <a:t> </a:t>
            </a:r>
            <a:r>
              <a:rPr lang="el-GR" spc="9" dirty="0" err="1">
                <a:latin typeface="Times New Roman"/>
                <a:cs typeface="Times New Roman"/>
              </a:rPr>
              <a:t>γραµµάριο</a:t>
            </a:r>
            <a:r>
              <a:rPr lang="el-GR" spc="9" dirty="0">
                <a:latin typeface="Times New Roman"/>
                <a:cs typeface="Times New Roman"/>
              </a:rPr>
              <a:t> </a:t>
            </a:r>
            <a:r>
              <a:rPr lang="el-GR" spc="175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περιέχει </a:t>
            </a:r>
            <a:r>
              <a:rPr lang="el-GR" spc="167" dirty="0">
                <a:latin typeface="Times New Roman"/>
                <a:cs typeface="Times New Roman"/>
              </a:rPr>
              <a:t> </a:t>
            </a:r>
            <a:r>
              <a:rPr lang="el-GR" spc="167" dirty="0" smtClean="0">
                <a:latin typeface="Times New Roman"/>
                <a:cs typeface="Times New Roman"/>
              </a:rPr>
              <a:t>περίπου </a:t>
            </a:r>
            <a:r>
              <a:rPr lang="el-GR" spc="18" dirty="0" smtClean="0">
                <a:latin typeface="Times New Roman"/>
                <a:cs typeface="Times New Roman"/>
              </a:rPr>
              <a:t>10.000 </a:t>
            </a:r>
            <a:r>
              <a:rPr lang="el-GR" spc="13" dirty="0" smtClean="0">
                <a:latin typeface="Times New Roman"/>
                <a:cs typeface="Times New Roman"/>
              </a:rPr>
              <a:t>. </a:t>
            </a:r>
            <a:r>
              <a:rPr lang="el-GR" spc="167" dirty="0" smtClean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Το </a:t>
            </a:r>
            <a:r>
              <a:rPr lang="el-GR" spc="167" dirty="0">
                <a:latin typeface="Times New Roman"/>
                <a:cs typeface="Times New Roman"/>
              </a:rPr>
              <a:t> </a:t>
            </a:r>
            <a:r>
              <a:rPr lang="el-GR" spc="9" dirty="0" err="1">
                <a:latin typeface="Times New Roman"/>
                <a:cs typeface="Times New Roman"/>
              </a:rPr>
              <a:t>σχήµα</a:t>
            </a:r>
            <a:r>
              <a:rPr lang="el-GR" spc="9" dirty="0">
                <a:latin typeface="Times New Roman"/>
                <a:cs typeface="Times New Roman"/>
              </a:rPr>
              <a:t> </a:t>
            </a:r>
            <a:r>
              <a:rPr lang="el-GR" spc="175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του </a:t>
            </a:r>
            <a:r>
              <a:rPr lang="el-GR" spc="171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είναι </a:t>
            </a:r>
            <a:r>
              <a:rPr lang="el-GR" spc="167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ακανόνιστο </a:t>
            </a:r>
            <a:r>
              <a:rPr lang="el-GR" spc="167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σφαιροειδές,</a:t>
            </a:r>
            <a:r>
              <a:rPr lang="el-GR" dirty="0">
                <a:latin typeface="Times New Roman"/>
                <a:cs typeface="Times New Roman"/>
              </a:rPr>
              <a:t> </a:t>
            </a:r>
            <a:r>
              <a:rPr lang="el-GR" spc="13" dirty="0" err="1">
                <a:latin typeface="Times New Roman"/>
                <a:cs typeface="Times New Roman"/>
              </a:rPr>
              <a:t>απιόµορφο</a:t>
            </a:r>
            <a:r>
              <a:rPr lang="el-GR" spc="13" dirty="0">
                <a:latin typeface="Times New Roman"/>
                <a:cs typeface="Times New Roman"/>
              </a:rPr>
              <a:t>, </a:t>
            </a:r>
            <a:r>
              <a:rPr lang="el-GR" spc="18" dirty="0">
                <a:latin typeface="Times New Roman"/>
                <a:cs typeface="Times New Roman"/>
              </a:rPr>
              <a:t>πολυεδρικό, απολήγει </a:t>
            </a:r>
            <a:r>
              <a:rPr lang="el-GR" spc="13" dirty="0">
                <a:latin typeface="Times New Roman"/>
                <a:cs typeface="Times New Roman"/>
              </a:rPr>
              <a:t>σε ένα χαρακτηριστικό </a:t>
            </a:r>
            <a:r>
              <a:rPr lang="el-GR" spc="9" dirty="0" err="1">
                <a:latin typeface="Times New Roman"/>
                <a:cs typeface="Times New Roman"/>
              </a:rPr>
              <a:t>ράµφος</a:t>
            </a:r>
            <a:r>
              <a:rPr lang="el-GR" spc="9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και η επιφάνειά του είναι </a:t>
            </a:r>
            <a:r>
              <a:rPr lang="el-GR" spc="13" dirty="0" err="1">
                <a:latin typeface="Times New Roman"/>
                <a:cs typeface="Times New Roman"/>
              </a:rPr>
              <a:t>ανώµαλη</a:t>
            </a:r>
            <a:r>
              <a:rPr lang="el-GR" spc="13" dirty="0">
                <a:latin typeface="Times New Roman"/>
                <a:cs typeface="Times New Roman"/>
              </a:rPr>
              <a:t>. </a:t>
            </a:r>
            <a:r>
              <a:rPr lang="el-GR" spc="22" dirty="0">
                <a:latin typeface="Times New Roman"/>
                <a:cs typeface="Times New Roman"/>
              </a:rPr>
              <a:t>Το  </a:t>
            </a:r>
            <a:r>
              <a:rPr lang="el-GR" spc="9" dirty="0" err="1">
                <a:latin typeface="Times New Roman"/>
                <a:cs typeface="Times New Roman"/>
              </a:rPr>
              <a:t>χρώµα</a:t>
            </a:r>
            <a:r>
              <a:rPr lang="el-GR" spc="123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του</a:t>
            </a:r>
            <a:r>
              <a:rPr lang="el-GR" spc="123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σπόρου</a:t>
            </a:r>
            <a:r>
              <a:rPr lang="el-GR" spc="123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είναι</a:t>
            </a:r>
            <a:r>
              <a:rPr lang="el-GR" spc="118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καστανό</a:t>
            </a:r>
            <a:r>
              <a:rPr lang="el-GR" spc="123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έως</a:t>
            </a:r>
            <a:r>
              <a:rPr lang="el-GR" spc="118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σκούρο</a:t>
            </a:r>
            <a:r>
              <a:rPr lang="el-GR" spc="123" dirty="0">
                <a:latin typeface="Times New Roman"/>
                <a:cs typeface="Times New Roman"/>
              </a:rPr>
              <a:t> </a:t>
            </a:r>
            <a:r>
              <a:rPr lang="el-GR" spc="9" dirty="0">
                <a:latin typeface="Times New Roman"/>
                <a:cs typeface="Times New Roman"/>
              </a:rPr>
              <a:t>µ</a:t>
            </a:r>
            <a:r>
              <a:rPr lang="el-GR" spc="9" dirty="0" err="1">
                <a:latin typeface="Times New Roman"/>
                <a:cs typeface="Times New Roman"/>
              </a:rPr>
              <a:t>αύρο</a:t>
            </a:r>
            <a:r>
              <a:rPr lang="el-GR" spc="9" dirty="0">
                <a:latin typeface="Times New Roman"/>
                <a:cs typeface="Times New Roman"/>
              </a:rPr>
              <a:t>.</a:t>
            </a:r>
            <a:r>
              <a:rPr lang="el-GR" spc="118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Ο</a:t>
            </a:r>
            <a:r>
              <a:rPr lang="el-GR" spc="127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σπόρος</a:t>
            </a:r>
            <a:r>
              <a:rPr lang="el-GR" spc="123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περικλείεται</a:t>
            </a:r>
            <a:r>
              <a:rPr lang="el-GR" spc="118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εξωτερικά</a:t>
            </a:r>
            <a:r>
              <a:rPr lang="el-GR" spc="123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από</a:t>
            </a:r>
            <a:r>
              <a:rPr lang="el-GR" spc="123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το</a:t>
            </a:r>
            <a:r>
              <a:rPr lang="el-GR" spc="123" dirty="0">
                <a:latin typeface="Times New Roman"/>
                <a:cs typeface="Times New Roman"/>
              </a:rPr>
              <a:t> </a:t>
            </a:r>
            <a:r>
              <a:rPr lang="el-GR" spc="13" dirty="0" err="1">
                <a:latin typeface="Times New Roman"/>
                <a:cs typeface="Times New Roman"/>
              </a:rPr>
              <a:t>περίβληµα</a:t>
            </a:r>
            <a:r>
              <a:rPr lang="el-GR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και</a:t>
            </a:r>
            <a:r>
              <a:rPr lang="el-GR" spc="92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την</a:t>
            </a:r>
            <a:r>
              <a:rPr lang="el-GR" spc="96" dirty="0">
                <a:latin typeface="Times New Roman"/>
                <a:cs typeface="Times New Roman"/>
              </a:rPr>
              <a:t> </a:t>
            </a:r>
            <a:r>
              <a:rPr lang="el-GR" spc="13" dirty="0" err="1">
                <a:latin typeface="Times New Roman"/>
                <a:cs typeface="Times New Roman"/>
              </a:rPr>
              <a:t>επιδερµίδα</a:t>
            </a:r>
            <a:r>
              <a:rPr lang="el-GR" spc="96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και</a:t>
            </a:r>
            <a:r>
              <a:rPr lang="el-GR" spc="92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στο</a:t>
            </a:r>
            <a:r>
              <a:rPr lang="el-GR" spc="96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εσωτερικό</a:t>
            </a:r>
            <a:r>
              <a:rPr lang="el-GR" spc="96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το</a:t>
            </a:r>
            <a:r>
              <a:rPr lang="el-GR" spc="96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µ</a:t>
            </a:r>
            <a:r>
              <a:rPr lang="el-GR" spc="13" dirty="0" err="1">
                <a:latin typeface="Times New Roman"/>
                <a:cs typeface="Times New Roman"/>
              </a:rPr>
              <a:t>εγαλύτερο</a:t>
            </a:r>
            <a:r>
              <a:rPr lang="el-GR" spc="96" dirty="0">
                <a:latin typeface="Times New Roman"/>
                <a:cs typeface="Times New Roman"/>
              </a:rPr>
              <a:t> </a:t>
            </a:r>
            <a:r>
              <a:rPr lang="el-GR" spc="4" dirty="0" err="1">
                <a:latin typeface="Times New Roman"/>
                <a:cs typeface="Times New Roman"/>
              </a:rPr>
              <a:t>τµήµα</a:t>
            </a:r>
            <a:r>
              <a:rPr lang="el-GR" spc="96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του</a:t>
            </a:r>
            <a:r>
              <a:rPr lang="el-GR" spc="96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καλύπτεται</a:t>
            </a:r>
            <a:r>
              <a:rPr lang="el-GR" spc="92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από</a:t>
            </a:r>
            <a:r>
              <a:rPr lang="el-GR" spc="96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το</a:t>
            </a:r>
            <a:r>
              <a:rPr lang="el-GR" spc="96" dirty="0">
                <a:latin typeface="Times New Roman"/>
                <a:cs typeface="Times New Roman"/>
              </a:rPr>
              <a:t> </a:t>
            </a:r>
            <a:r>
              <a:rPr lang="el-GR" spc="13" dirty="0" err="1">
                <a:latin typeface="Times New Roman"/>
                <a:cs typeface="Times New Roman"/>
              </a:rPr>
              <a:t>ενδοσπέρµιο</a:t>
            </a:r>
            <a:r>
              <a:rPr lang="el-GR" spc="13" dirty="0">
                <a:latin typeface="Times New Roman"/>
                <a:cs typeface="Times New Roman"/>
              </a:rPr>
              <a:t>,</a:t>
            </a:r>
            <a:r>
              <a:rPr lang="el-GR" spc="92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που</a:t>
            </a:r>
            <a:r>
              <a:rPr lang="el-GR" spc="96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είναι</a:t>
            </a:r>
            <a:r>
              <a:rPr lang="el-GR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πλούσιο </a:t>
            </a:r>
            <a:r>
              <a:rPr lang="el-GR" spc="13" dirty="0">
                <a:latin typeface="Times New Roman"/>
                <a:cs typeface="Times New Roman"/>
              </a:rPr>
              <a:t>σε </a:t>
            </a:r>
            <a:r>
              <a:rPr lang="el-GR" spc="18" dirty="0" err="1">
                <a:latin typeface="Times New Roman"/>
                <a:cs typeface="Times New Roman"/>
              </a:rPr>
              <a:t>αλευρώνη</a:t>
            </a:r>
            <a:r>
              <a:rPr lang="el-GR" spc="18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και λάδι. </a:t>
            </a:r>
            <a:r>
              <a:rPr lang="el-GR" spc="18" dirty="0">
                <a:latin typeface="Times New Roman"/>
                <a:cs typeface="Times New Roman"/>
              </a:rPr>
              <a:t>Το </a:t>
            </a:r>
            <a:r>
              <a:rPr lang="el-GR" spc="13" dirty="0" err="1">
                <a:latin typeface="Times New Roman"/>
                <a:cs typeface="Times New Roman"/>
              </a:rPr>
              <a:t>έµβρυο</a:t>
            </a:r>
            <a:r>
              <a:rPr lang="el-GR" spc="13" dirty="0">
                <a:latin typeface="Times New Roman"/>
                <a:cs typeface="Times New Roman"/>
              </a:rPr>
              <a:t> αποτελείται </a:t>
            </a:r>
            <a:r>
              <a:rPr lang="el-GR" spc="18" dirty="0">
                <a:latin typeface="Times New Roman"/>
                <a:cs typeface="Times New Roman"/>
              </a:rPr>
              <a:t>από </a:t>
            </a:r>
            <a:r>
              <a:rPr lang="el-GR" spc="9" dirty="0">
                <a:latin typeface="Times New Roman"/>
                <a:cs typeface="Times New Roman"/>
              </a:rPr>
              <a:t>τις </a:t>
            </a:r>
            <a:r>
              <a:rPr lang="el-GR" spc="13" dirty="0">
                <a:latin typeface="Times New Roman"/>
                <a:cs typeface="Times New Roman"/>
              </a:rPr>
              <a:t>δύο κοτύλες και τον </a:t>
            </a:r>
            <a:r>
              <a:rPr lang="el-GR" spc="13" dirty="0" err="1">
                <a:latin typeface="Times New Roman"/>
                <a:cs typeface="Times New Roman"/>
              </a:rPr>
              <a:t>εµβρυακό</a:t>
            </a:r>
            <a:r>
              <a:rPr lang="el-GR" spc="13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άξονα </a:t>
            </a:r>
            <a:r>
              <a:rPr lang="el-GR" spc="-4" dirty="0">
                <a:latin typeface="Times New Roman"/>
                <a:cs typeface="Times New Roman"/>
              </a:rPr>
              <a:t>µε </a:t>
            </a:r>
            <a:r>
              <a:rPr lang="el-GR" spc="13" dirty="0">
                <a:latin typeface="Times New Roman"/>
                <a:cs typeface="Times New Roman"/>
              </a:rPr>
              <a:t>το  </a:t>
            </a:r>
            <a:r>
              <a:rPr lang="el-GR" spc="13" dirty="0" err="1">
                <a:latin typeface="Times New Roman"/>
                <a:cs typeface="Times New Roman"/>
              </a:rPr>
              <a:t>επικοτύλιο</a:t>
            </a:r>
            <a:r>
              <a:rPr lang="el-GR" spc="13" dirty="0">
                <a:latin typeface="Times New Roman"/>
                <a:cs typeface="Times New Roman"/>
              </a:rPr>
              <a:t>, το ευδιάκριτο </a:t>
            </a:r>
            <a:r>
              <a:rPr lang="el-GR" spc="18" dirty="0" err="1">
                <a:latin typeface="Times New Roman"/>
                <a:cs typeface="Times New Roman"/>
              </a:rPr>
              <a:t>υποκοτύλιο</a:t>
            </a:r>
            <a:r>
              <a:rPr lang="el-GR" spc="18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και το ριζίδιο </a:t>
            </a:r>
            <a:r>
              <a:rPr lang="el-GR" spc="18" dirty="0">
                <a:latin typeface="Times New Roman"/>
                <a:cs typeface="Times New Roman"/>
              </a:rPr>
              <a:t>(</a:t>
            </a:r>
            <a:r>
              <a:rPr lang="el-GR" spc="18" dirty="0" err="1">
                <a:latin typeface="Times New Roman"/>
                <a:cs typeface="Times New Roman"/>
              </a:rPr>
              <a:t>Γαλανοπούλου</a:t>
            </a:r>
            <a:r>
              <a:rPr lang="el-GR" spc="18" dirty="0">
                <a:latin typeface="Times New Roman"/>
                <a:cs typeface="Times New Roman"/>
              </a:rPr>
              <a:t>-</a:t>
            </a:r>
            <a:r>
              <a:rPr lang="el-GR" spc="18" dirty="0" err="1">
                <a:latin typeface="Times New Roman"/>
                <a:cs typeface="Times New Roman"/>
              </a:rPr>
              <a:t>Σενδουκά</a:t>
            </a:r>
            <a:r>
              <a:rPr lang="el-GR" spc="18" dirty="0">
                <a:latin typeface="Times New Roman"/>
                <a:cs typeface="Times New Roman"/>
              </a:rPr>
              <a:t>, </a:t>
            </a:r>
            <a:r>
              <a:rPr lang="el-GR" spc="13" dirty="0">
                <a:latin typeface="Times New Roman"/>
                <a:cs typeface="Times New Roman"/>
              </a:rPr>
              <a:t>2002:</a:t>
            </a:r>
            <a:r>
              <a:rPr lang="el-GR" spc="100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412).</a:t>
            </a:r>
            <a:endParaRPr lang="el-GR" dirty="0">
              <a:latin typeface="Times New Roman"/>
              <a:cs typeface="Times New Roman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296194" y="3658394"/>
            <a:ext cx="5571574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794" y="534195"/>
            <a:ext cx="4572000" cy="6463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l-GR" sz="3600" b="1" spc="-4" dirty="0">
                <a:latin typeface="Times New Roman"/>
                <a:cs typeface="Times New Roman"/>
              </a:rPr>
              <a:t>Στάδια ανάπτυξης  </a:t>
            </a:r>
            <a:endParaRPr lang="el-GR" sz="35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305594" y="1219994"/>
            <a:ext cx="8458200" cy="494494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11133" algn="just"/>
            <a:r>
              <a:rPr lang="el-GR" spc="18" dirty="0">
                <a:latin typeface="Times New Roman"/>
                <a:cs typeface="Times New Roman"/>
              </a:rPr>
              <a:t>Η</a:t>
            </a:r>
            <a:r>
              <a:rPr lang="el-GR" spc="193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διάρκεια</a:t>
            </a:r>
            <a:r>
              <a:rPr lang="el-GR" spc="189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του</a:t>
            </a:r>
            <a:r>
              <a:rPr lang="el-GR" spc="189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βιολογικού</a:t>
            </a:r>
            <a:r>
              <a:rPr lang="el-GR" spc="189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κύκλου</a:t>
            </a:r>
            <a:r>
              <a:rPr lang="el-GR" spc="189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ποικίλλει</a:t>
            </a:r>
            <a:r>
              <a:rPr lang="el-GR" spc="184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ανάλογα</a:t>
            </a:r>
            <a:r>
              <a:rPr lang="el-GR" spc="189" dirty="0">
                <a:latin typeface="Times New Roman"/>
                <a:cs typeface="Times New Roman"/>
              </a:rPr>
              <a:t> </a:t>
            </a:r>
            <a:r>
              <a:rPr lang="el-GR" spc="-4" dirty="0">
                <a:latin typeface="Times New Roman"/>
                <a:cs typeface="Times New Roman"/>
              </a:rPr>
              <a:t>µε</a:t>
            </a:r>
            <a:r>
              <a:rPr lang="el-GR" spc="189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τον</a:t>
            </a:r>
            <a:r>
              <a:rPr lang="el-GR" spc="189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τύπο,</a:t>
            </a:r>
            <a:r>
              <a:rPr lang="el-GR" spc="184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την</a:t>
            </a:r>
            <a:r>
              <a:rPr lang="el-GR" spc="189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ποικιλία</a:t>
            </a:r>
            <a:r>
              <a:rPr lang="el-GR" spc="189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και</a:t>
            </a:r>
            <a:r>
              <a:rPr lang="el-GR" spc="184" dirty="0">
                <a:latin typeface="Times New Roman"/>
                <a:cs typeface="Times New Roman"/>
              </a:rPr>
              <a:t> </a:t>
            </a:r>
            <a:r>
              <a:rPr lang="el-GR" spc="9" dirty="0">
                <a:latin typeface="Times New Roman"/>
                <a:cs typeface="Times New Roman"/>
              </a:rPr>
              <a:t>τις</a:t>
            </a:r>
            <a:r>
              <a:rPr lang="el-GR" spc="189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περιβαλλοντικές</a:t>
            </a:r>
            <a:r>
              <a:rPr lang="el-GR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συνθήκες. </a:t>
            </a:r>
            <a:r>
              <a:rPr lang="el-GR" spc="18" dirty="0">
                <a:latin typeface="Times New Roman"/>
                <a:cs typeface="Times New Roman"/>
              </a:rPr>
              <a:t>Στη χώρα </a:t>
            </a:r>
            <a:r>
              <a:rPr lang="el-GR" spc="4" dirty="0">
                <a:latin typeface="Times New Roman"/>
                <a:cs typeface="Times New Roman"/>
              </a:rPr>
              <a:t>µας, </a:t>
            </a:r>
            <a:r>
              <a:rPr lang="el-GR" spc="13" dirty="0">
                <a:latin typeface="Times New Roman"/>
                <a:cs typeface="Times New Roman"/>
              </a:rPr>
              <a:t>η </a:t>
            </a:r>
            <a:r>
              <a:rPr lang="el-GR" spc="18" dirty="0">
                <a:latin typeface="Times New Roman"/>
                <a:cs typeface="Times New Roman"/>
              </a:rPr>
              <a:t>εγκατάσταση των </a:t>
            </a:r>
            <a:r>
              <a:rPr lang="el-GR" spc="18" dirty="0" err="1">
                <a:latin typeface="Times New Roman"/>
                <a:cs typeface="Times New Roman"/>
              </a:rPr>
              <a:t>καπνοσπορείων</a:t>
            </a:r>
            <a:r>
              <a:rPr lang="el-GR" spc="18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αρχίζει </a:t>
            </a:r>
            <a:r>
              <a:rPr lang="el-GR" spc="18" dirty="0">
                <a:latin typeface="Times New Roman"/>
                <a:cs typeface="Times New Roman"/>
              </a:rPr>
              <a:t>από </a:t>
            </a:r>
            <a:r>
              <a:rPr lang="el-GR" spc="13" dirty="0">
                <a:latin typeface="Times New Roman"/>
                <a:cs typeface="Times New Roman"/>
              </a:rPr>
              <a:t>τον Ιανουάριο στις </a:t>
            </a:r>
            <a:r>
              <a:rPr lang="el-GR" spc="9" dirty="0" err="1">
                <a:latin typeface="Times New Roman"/>
                <a:cs typeface="Times New Roman"/>
              </a:rPr>
              <a:t>πρώιµες</a:t>
            </a:r>
            <a:r>
              <a:rPr lang="el-GR" spc="9" dirty="0">
                <a:latin typeface="Times New Roman"/>
                <a:cs typeface="Times New Roman"/>
              </a:rPr>
              <a:t>  </a:t>
            </a:r>
            <a:r>
              <a:rPr lang="el-GR" spc="13" dirty="0">
                <a:latin typeface="Times New Roman"/>
                <a:cs typeface="Times New Roman"/>
              </a:rPr>
              <a:t>περιοχές, ενώ στις </a:t>
            </a:r>
            <a:r>
              <a:rPr lang="el-GR" spc="9" dirty="0" err="1">
                <a:latin typeface="Times New Roman"/>
                <a:cs typeface="Times New Roman"/>
              </a:rPr>
              <a:t>όψιµες</a:t>
            </a:r>
            <a:r>
              <a:rPr lang="el-GR" spc="9" dirty="0">
                <a:latin typeface="Times New Roman"/>
                <a:cs typeface="Times New Roman"/>
              </a:rPr>
              <a:t>, </a:t>
            </a:r>
            <a:r>
              <a:rPr lang="el-GR" spc="13" dirty="0">
                <a:latin typeface="Times New Roman"/>
                <a:cs typeface="Times New Roman"/>
              </a:rPr>
              <a:t>η </a:t>
            </a:r>
            <a:r>
              <a:rPr lang="el-GR" spc="13" dirty="0" err="1">
                <a:latin typeface="Times New Roman"/>
                <a:cs typeface="Times New Roman"/>
              </a:rPr>
              <a:t>ωρίµανση</a:t>
            </a:r>
            <a:r>
              <a:rPr lang="el-GR" spc="13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των φύλλων ολοκληρώνεται </a:t>
            </a:r>
            <a:r>
              <a:rPr lang="el-GR" spc="9" dirty="0">
                <a:latin typeface="Times New Roman"/>
                <a:cs typeface="Times New Roman"/>
              </a:rPr>
              <a:t>µ</a:t>
            </a:r>
            <a:r>
              <a:rPr lang="el-GR" spc="9" dirty="0" err="1">
                <a:latin typeface="Times New Roman"/>
                <a:cs typeface="Times New Roman"/>
              </a:rPr>
              <a:t>έχρι</a:t>
            </a:r>
            <a:r>
              <a:rPr lang="el-GR" spc="9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και 4 </a:t>
            </a:r>
            <a:r>
              <a:rPr lang="el-GR" spc="9" dirty="0">
                <a:latin typeface="Times New Roman"/>
                <a:cs typeface="Times New Roman"/>
              </a:rPr>
              <a:t>µ</a:t>
            </a:r>
            <a:r>
              <a:rPr lang="el-GR" spc="9" dirty="0" err="1">
                <a:latin typeface="Times New Roman"/>
                <a:cs typeface="Times New Roman"/>
              </a:rPr>
              <a:t>ήνες</a:t>
            </a:r>
            <a:r>
              <a:rPr lang="el-GR" spc="9" dirty="0">
                <a:latin typeface="Times New Roman"/>
                <a:cs typeface="Times New Roman"/>
              </a:rPr>
              <a:t> </a:t>
            </a:r>
            <a:r>
              <a:rPr lang="el-GR" spc="4" dirty="0">
                <a:latin typeface="Times New Roman"/>
                <a:cs typeface="Times New Roman"/>
              </a:rPr>
              <a:t>µ</a:t>
            </a:r>
            <a:r>
              <a:rPr lang="el-GR" spc="4" dirty="0" err="1">
                <a:latin typeface="Times New Roman"/>
                <a:cs typeface="Times New Roman"/>
              </a:rPr>
              <a:t>ετά</a:t>
            </a:r>
            <a:r>
              <a:rPr lang="el-GR" spc="4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τη µ</a:t>
            </a:r>
            <a:r>
              <a:rPr lang="el-GR" spc="13" dirty="0" err="1">
                <a:latin typeface="Times New Roman"/>
                <a:cs typeface="Times New Roman"/>
              </a:rPr>
              <a:t>εταφύτευση</a:t>
            </a:r>
            <a:r>
              <a:rPr lang="el-GR" spc="13" dirty="0">
                <a:latin typeface="Times New Roman"/>
                <a:cs typeface="Times New Roman"/>
              </a:rPr>
              <a:t>  </a:t>
            </a:r>
            <a:r>
              <a:rPr lang="el-GR" spc="18" dirty="0">
                <a:latin typeface="Times New Roman"/>
                <a:cs typeface="Times New Roman"/>
              </a:rPr>
              <a:t>των </a:t>
            </a:r>
            <a:r>
              <a:rPr lang="el-GR" spc="18" dirty="0" err="1">
                <a:latin typeface="Times New Roman"/>
                <a:cs typeface="Times New Roman"/>
              </a:rPr>
              <a:t>καπνοφυταρίων</a:t>
            </a:r>
            <a:r>
              <a:rPr lang="el-GR" spc="18" dirty="0">
                <a:latin typeface="Times New Roman"/>
                <a:cs typeface="Times New Roman"/>
              </a:rPr>
              <a:t>, </a:t>
            </a:r>
            <a:r>
              <a:rPr lang="el-GR" spc="13" dirty="0">
                <a:latin typeface="Times New Roman"/>
                <a:cs typeface="Times New Roman"/>
              </a:rPr>
              <a:t>δηλαδή τον </a:t>
            </a:r>
            <a:r>
              <a:rPr lang="el-GR" spc="13" dirty="0" err="1">
                <a:latin typeface="Times New Roman"/>
                <a:cs typeface="Times New Roman"/>
              </a:rPr>
              <a:t>Σεπτέµβριο</a:t>
            </a:r>
            <a:r>
              <a:rPr lang="el-GR" spc="13" dirty="0">
                <a:latin typeface="Times New Roman"/>
                <a:cs typeface="Times New Roman"/>
              </a:rPr>
              <a:t>. </a:t>
            </a:r>
            <a:r>
              <a:rPr lang="el-GR" spc="18" dirty="0">
                <a:latin typeface="Times New Roman"/>
                <a:cs typeface="Times New Roman"/>
              </a:rPr>
              <a:t>Ο καπνός </a:t>
            </a:r>
            <a:r>
              <a:rPr lang="el-GR" spc="13" dirty="0">
                <a:latin typeface="Times New Roman"/>
                <a:cs typeface="Times New Roman"/>
              </a:rPr>
              <a:t>είναι </a:t>
            </a:r>
            <a:r>
              <a:rPr lang="el-GR" spc="18" dirty="0">
                <a:latin typeface="Times New Roman"/>
                <a:cs typeface="Times New Roman"/>
              </a:rPr>
              <a:t>φυτό </a:t>
            </a:r>
            <a:r>
              <a:rPr lang="el-GR" spc="13" dirty="0" err="1">
                <a:latin typeface="Times New Roman"/>
                <a:cs typeface="Times New Roman"/>
              </a:rPr>
              <a:t>καθορισµένης</a:t>
            </a:r>
            <a:r>
              <a:rPr lang="el-GR" spc="13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ανάπτυξης </a:t>
            </a:r>
            <a:r>
              <a:rPr lang="el-GR" spc="-4" dirty="0">
                <a:latin typeface="Times New Roman"/>
                <a:cs typeface="Times New Roman"/>
              </a:rPr>
              <a:t>µε </a:t>
            </a:r>
            <a:r>
              <a:rPr lang="el-GR" spc="13" dirty="0">
                <a:latin typeface="Times New Roman"/>
                <a:cs typeface="Times New Roman"/>
              </a:rPr>
              <a:t>διακριτά  στάδια </a:t>
            </a:r>
            <a:r>
              <a:rPr lang="el-GR" spc="18" dirty="0">
                <a:latin typeface="Times New Roman"/>
                <a:cs typeface="Times New Roman"/>
              </a:rPr>
              <a:t>βλαστικής </a:t>
            </a:r>
            <a:r>
              <a:rPr lang="el-GR" spc="13" dirty="0">
                <a:latin typeface="Times New Roman"/>
                <a:cs typeface="Times New Roman"/>
              </a:rPr>
              <a:t>και </a:t>
            </a:r>
            <a:r>
              <a:rPr lang="el-GR" spc="18" dirty="0">
                <a:latin typeface="Times New Roman"/>
                <a:cs typeface="Times New Roman"/>
              </a:rPr>
              <a:t>αναπαραγωγικής</a:t>
            </a:r>
            <a:r>
              <a:rPr lang="el-GR" spc="26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ανάπτυξης.</a:t>
            </a:r>
            <a:endParaRPr lang="el-GR" dirty="0" smtClean="0">
              <a:latin typeface="Times New Roman"/>
              <a:cs typeface="Times New Roman"/>
            </a:endParaRPr>
          </a:p>
          <a:p>
            <a:pPr marL="411926"/>
            <a:r>
              <a:rPr lang="el-GR" spc="18" dirty="0">
                <a:latin typeface="Times New Roman"/>
                <a:cs typeface="Times New Roman"/>
              </a:rPr>
              <a:t>Αναγνωρίζονται </a:t>
            </a:r>
            <a:r>
              <a:rPr lang="el-GR" spc="13" dirty="0">
                <a:latin typeface="Times New Roman"/>
                <a:cs typeface="Times New Roman"/>
              </a:rPr>
              <a:t>τα </a:t>
            </a:r>
            <a:r>
              <a:rPr lang="el-GR" spc="18" dirty="0">
                <a:latin typeface="Times New Roman"/>
                <a:cs typeface="Times New Roman"/>
              </a:rPr>
              <a:t>παρακάτω βασικά </a:t>
            </a:r>
            <a:r>
              <a:rPr lang="el-GR" spc="13" dirty="0">
                <a:latin typeface="Times New Roman"/>
                <a:cs typeface="Times New Roman"/>
              </a:rPr>
              <a:t>στάδια του </a:t>
            </a:r>
            <a:r>
              <a:rPr lang="el-GR" spc="18" dirty="0">
                <a:latin typeface="Times New Roman"/>
                <a:cs typeface="Times New Roman"/>
              </a:rPr>
              <a:t>βιολογικού </a:t>
            </a:r>
            <a:r>
              <a:rPr lang="el-GR" spc="13" dirty="0">
                <a:latin typeface="Times New Roman"/>
                <a:cs typeface="Times New Roman"/>
              </a:rPr>
              <a:t>του</a:t>
            </a:r>
            <a:r>
              <a:rPr lang="el-GR" spc="48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κύκλου:</a:t>
            </a:r>
            <a:endParaRPr lang="el-GR" dirty="0" smtClean="0">
              <a:latin typeface="Times New Roman"/>
              <a:cs typeface="Times New Roman"/>
            </a:endParaRPr>
          </a:p>
          <a:p>
            <a:pPr marL="812717" lvl="2" indent="-200396">
              <a:spcBef>
                <a:spcPts val="601"/>
              </a:spcBef>
              <a:buFont typeface="Symbol"/>
              <a:buChar char=""/>
              <a:tabLst>
                <a:tab pos="812163" algn="l"/>
                <a:tab pos="812717" algn="l"/>
              </a:tabLst>
            </a:pPr>
            <a:r>
              <a:rPr lang="el-GR" spc="18" dirty="0">
                <a:latin typeface="Times New Roman"/>
                <a:cs typeface="Times New Roman"/>
              </a:rPr>
              <a:t>Βλαστικό </a:t>
            </a:r>
            <a:r>
              <a:rPr lang="el-GR" spc="13" dirty="0">
                <a:latin typeface="Times New Roman"/>
                <a:cs typeface="Times New Roman"/>
              </a:rPr>
              <a:t>στάδιο</a:t>
            </a:r>
            <a:r>
              <a:rPr lang="el-GR" spc="-35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ανάπτυξης,</a:t>
            </a:r>
            <a:endParaRPr lang="el-GR" dirty="0" smtClean="0">
              <a:latin typeface="Times New Roman"/>
              <a:cs typeface="Times New Roman"/>
            </a:endParaRPr>
          </a:p>
          <a:p>
            <a:pPr marL="1213510" lvl="3" indent="-200396">
              <a:spcBef>
                <a:spcPts val="535"/>
              </a:spcBef>
              <a:buFont typeface="Courier New"/>
              <a:buChar char="o"/>
              <a:tabLst>
                <a:tab pos="1212953" algn="l"/>
                <a:tab pos="1213510" algn="l"/>
              </a:tabLst>
            </a:pPr>
            <a:r>
              <a:rPr lang="el-GR" spc="18" dirty="0">
                <a:latin typeface="Times New Roman"/>
                <a:cs typeface="Times New Roman"/>
              </a:rPr>
              <a:t>Σπορά </a:t>
            </a:r>
            <a:r>
              <a:rPr lang="el-GR" spc="13" dirty="0">
                <a:latin typeface="Times New Roman"/>
                <a:cs typeface="Times New Roman"/>
              </a:rPr>
              <a:t>–</a:t>
            </a:r>
            <a:r>
              <a:rPr lang="el-GR" spc="-61" dirty="0">
                <a:latin typeface="Times New Roman"/>
                <a:cs typeface="Times New Roman"/>
              </a:rPr>
              <a:t> </a:t>
            </a:r>
            <a:r>
              <a:rPr lang="el-GR" spc="13" dirty="0" err="1">
                <a:latin typeface="Times New Roman"/>
                <a:cs typeface="Times New Roman"/>
              </a:rPr>
              <a:t>φύτρωµα</a:t>
            </a:r>
            <a:r>
              <a:rPr lang="el-GR" spc="13" dirty="0">
                <a:latin typeface="Times New Roman"/>
                <a:cs typeface="Times New Roman"/>
              </a:rPr>
              <a:t>,</a:t>
            </a:r>
            <a:endParaRPr lang="el-GR" dirty="0" smtClean="0">
              <a:latin typeface="Times New Roman"/>
              <a:cs typeface="Times New Roman"/>
            </a:endParaRPr>
          </a:p>
          <a:p>
            <a:pPr marL="1213510" lvl="3" indent="-200396">
              <a:spcBef>
                <a:spcPts val="535"/>
              </a:spcBef>
              <a:buFont typeface="Courier New"/>
              <a:buChar char="o"/>
              <a:tabLst>
                <a:tab pos="1212953" algn="l"/>
                <a:tab pos="1213510" algn="l"/>
              </a:tabLst>
            </a:pPr>
            <a:r>
              <a:rPr lang="el-GR" spc="18" dirty="0">
                <a:latin typeface="Times New Roman"/>
                <a:cs typeface="Times New Roman"/>
              </a:rPr>
              <a:t>Ανάπτυξη </a:t>
            </a:r>
            <a:r>
              <a:rPr lang="el-GR" spc="13" dirty="0">
                <a:latin typeface="Times New Roman"/>
                <a:cs typeface="Times New Roman"/>
              </a:rPr>
              <a:t>ριζικού</a:t>
            </a:r>
            <a:r>
              <a:rPr lang="el-GR" spc="-13" dirty="0">
                <a:latin typeface="Times New Roman"/>
                <a:cs typeface="Times New Roman"/>
              </a:rPr>
              <a:t> </a:t>
            </a:r>
            <a:r>
              <a:rPr lang="el-GR" spc="13" dirty="0" err="1">
                <a:latin typeface="Times New Roman"/>
                <a:cs typeface="Times New Roman"/>
              </a:rPr>
              <a:t>συστήµατος</a:t>
            </a:r>
            <a:r>
              <a:rPr lang="el-GR" spc="13" dirty="0">
                <a:latin typeface="Times New Roman"/>
                <a:cs typeface="Times New Roman"/>
              </a:rPr>
              <a:t>,</a:t>
            </a:r>
            <a:endParaRPr lang="el-GR" dirty="0" smtClean="0">
              <a:latin typeface="Times New Roman"/>
              <a:cs typeface="Times New Roman"/>
            </a:endParaRPr>
          </a:p>
          <a:p>
            <a:pPr marL="1213510" lvl="3" indent="-200396">
              <a:spcBef>
                <a:spcPts val="513"/>
              </a:spcBef>
              <a:buFont typeface="Courier New"/>
              <a:buChar char="o"/>
              <a:tabLst>
                <a:tab pos="1212953" algn="l"/>
                <a:tab pos="1213510" algn="l"/>
              </a:tabLst>
            </a:pPr>
            <a:r>
              <a:rPr lang="el-GR" spc="18" dirty="0">
                <a:latin typeface="Times New Roman"/>
                <a:cs typeface="Times New Roman"/>
              </a:rPr>
              <a:t>Ανάπτυξη </a:t>
            </a:r>
            <a:r>
              <a:rPr lang="el-GR" spc="13" dirty="0">
                <a:latin typeface="Times New Roman"/>
                <a:cs typeface="Times New Roman"/>
              </a:rPr>
              <a:t>υπέργειου</a:t>
            </a:r>
            <a:r>
              <a:rPr lang="el-GR" spc="-9" dirty="0">
                <a:latin typeface="Times New Roman"/>
                <a:cs typeface="Times New Roman"/>
              </a:rPr>
              <a:t> </a:t>
            </a:r>
            <a:r>
              <a:rPr lang="el-GR" spc="9" dirty="0" err="1">
                <a:latin typeface="Times New Roman"/>
                <a:cs typeface="Times New Roman"/>
              </a:rPr>
              <a:t>τµήµατος</a:t>
            </a:r>
            <a:r>
              <a:rPr lang="el-GR" spc="9" dirty="0">
                <a:latin typeface="Times New Roman"/>
                <a:cs typeface="Times New Roman"/>
              </a:rPr>
              <a:t>.</a:t>
            </a:r>
            <a:endParaRPr lang="el-GR" dirty="0" smtClean="0">
              <a:latin typeface="Times New Roman"/>
              <a:cs typeface="Times New Roman"/>
            </a:endParaRPr>
          </a:p>
          <a:p>
            <a:pPr marL="812717" lvl="2" indent="-200396">
              <a:spcBef>
                <a:spcPts val="601"/>
              </a:spcBef>
              <a:buFont typeface="Symbol"/>
              <a:buChar char=""/>
              <a:tabLst>
                <a:tab pos="812163" algn="l"/>
                <a:tab pos="812717" algn="l"/>
              </a:tabLst>
            </a:pPr>
            <a:r>
              <a:rPr lang="el-GR" spc="18" dirty="0">
                <a:latin typeface="Times New Roman"/>
                <a:cs typeface="Times New Roman"/>
              </a:rPr>
              <a:t>Αναπαραγωγική</a:t>
            </a:r>
            <a:r>
              <a:rPr lang="el-GR" spc="-35" dirty="0">
                <a:latin typeface="Times New Roman"/>
                <a:cs typeface="Times New Roman"/>
              </a:rPr>
              <a:t> </a:t>
            </a:r>
            <a:r>
              <a:rPr lang="el-GR" spc="18" dirty="0">
                <a:latin typeface="Times New Roman"/>
                <a:cs typeface="Times New Roman"/>
              </a:rPr>
              <a:t>ανάπτυξη</a:t>
            </a:r>
            <a:endParaRPr lang="el-GR" dirty="0" smtClean="0">
              <a:latin typeface="Times New Roman"/>
              <a:cs typeface="Times New Roman"/>
            </a:endParaRPr>
          </a:p>
          <a:p>
            <a:pPr marL="1213510" lvl="3" indent="-200396">
              <a:spcBef>
                <a:spcPts val="535"/>
              </a:spcBef>
              <a:buFont typeface="Courier New"/>
              <a:buChar char="o"/>
              <a:tabLst>
                <a:tab pos="1212953" algn="l"/>
                <a:tab pos="1213510" algn="l"/>
              </a:tabLst>
            </a:pPr>
            <a:r>
              <a:rPr lang="el-GR" spc="18" dirty="0" err="1">
                <a:latin typeface="Times New Roman"/>
                <a:cs typeface="Times New Roman"/>
              </a:rPr>
              <a:t>Έκπτυξη</a:t>
            </a:r>
            <a:r>
              <a:rPr lang="el-GR" spc="-35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ταξιανθίας,</a:t>
            </a:r>
            <a:endParaRPr lang="el-GR" dirty="0" smtClean="0">
              <a:latin typeface="Times New Roman"/>
              <a:cs typeface="Times New Roman"/>
            </a:endParaRPr>
          </a:p>
          <a:p>
            <a:pPr marL="1213510" lvl="3" indent="-200396">
              <a:spcBef>
                <a:spcPts val="535"/>
              </a:spcBef>
              <a:buFont typeface="Courier New"/>
              <a:buChar char="o"/>
              <a:tabLst>
                <a:tab pos="1212953" algn="l"/>
                <a:tab pos="1213510" algn="l"/>
              </a:tabLst>
            </a:pPr>
            <a:r>
              <a:rPr lang="el-GR" spc="18" dirty="0">
                <a:latin typeface="Times New Roman"/>
                <a:cs typeface="Times New Roman"/>
              </a:rPr>
              <a:t>Άνθηση,</a:t>
            </a:r>
            <a:endParaRPr lang="el-GR" dirty="0" smtClean="0">
              <a:latin typeface="Times New Roman"/>
              <a:cs typeface="Times New Roman"/>
            </a:endParaRPr>
          </a:p>
          <a:p>
            <a:pPr marL="1213510" lvl="3" indent="-200396">
              <a:spcBef>
                <a:spcPts val="535"/>
              </a:spcBef>
              <a:buFont typeface="Courier New"/>
              <a:buChar char="o"/>
              <a:tabLst>
                <a:tab pos="1212953" algn="l"/>
                <a:tab pos="1213510" algn="l"/>
              </a:tabLst>
            </a:pPr>
            <a:r>
              <a:rPr lang="el-GR" spc="13" dirty="0" err="1">
                <a:latin typeface="Times New Roman"/>
                <a:cs typeface="Times New Roman"/>
              </a:rPr>
              <a:t>Γονιµοποίηση</a:t>
            </a:r>
            <a:r>
              <a:rPr lang="el-GR" spc="13" dirty="0">
                <a:latin typeface="Times New Roman"/>
                <a:cs typeface="Times New Roman"/>
              </a:rPr>
              <a:t>,</a:t>
            </a:r>
            <a:endParaRPr lang="el-GR" dirty="0" smtClean="0">
              <a:latin typeface="Times New Roman"/>
              <a:cs typeface="Times New Roman"/>
            </a:endParaRPr>
          </a:p>
          <a:p>
            <a:pPr marL="1213510" lvl="3" indent="-200396">
              <a:spcBef>
                <a:spcPts val="513"/>
              </a:spcBef>
              <a:buFont typeface="Courier New"/>
              <a:buChar char="o"/>
              <a:tabLst>
                <a:tab pos="1212953" algn="l"/>
                <a:tab pos="1213510" algn="l"/>
              </a:tabLst>
            </a:pPr>
            <a:r>
              <a:rPr lang="el-GR" spc="13" dirty="0" err="1">
                <a:latin typeface="Times New Roman"/>
                <a:cs typeface="Times New Roman"/>
              </a:rPr>
              <a:t>Ωρίµανση</a:t>
            </a:r>
            <a:r>
              <a:rPr lang="el-GR" spc="13" dirty="0">
                <a:latin typeface="Times New Roman"/>
                <a:cs typeface="Times New Roman"/>
              </a:rPr>
              <a:t>,</a:t>
            </a:r>
            <a:endParaRPr lang="el-GR" dirty="0" smtClean="0">
              <a:latin typeface="Times New Roman"/>
              <a:cs typeface="Times New Roman"/>
            </a:endParaRPr>
          </a:p>
          <a:p>
            <a:pPr marL="1213510" lvl="3" indent="-200396">
              <a:spcBef>
                <a:spcPts val="535"/>
              </a:spcBef>
              <a:buFont typeface="Courier New"/>
              <a:buChar char="o"/>
              <a:tabLst>
                <a:tab pos="1212953" algn="l"/>
                <a:tab pos="1213510" algn="l"/>
              </a:tabLst>
            </a:pPr>
            <a:r>
              <a:rPr lang="el-GR" spc="18" dirty="0">
                <a:latin typeface="Times New Roman"/>
                <a:cs typeface="Times New Roman"/>
              </a:rPr>
              <a:t>Γήρανση </a:t>
            </a:r>
            <a:r>
              <a:rPr lang="el-GR" spc="9" dirty="0">
                <a:latin typeface="Times New Roman"/>
                <a:cs typeface="Times New Roman"/>
              </a:rPr>
              <a:t>- </a:t>
            </a:r>
            <a:r>
              <a:rPr lang="el-GR" spc="18" dirty="0">
                <a:latin typeface="Times New Roman"/>
                <a:cs typeface="Times New Roman"/>
              </a:rPr>
              <a:t>Ξήρανση </a:t>
            </a:r>
            <a:r>
              <a:rPr lang="el-GR" spc="13" dirty="0">
                <a:latin typeface="Times New Roman"/>
                <a:cs typeface="Times New Roman"/>
              </a:rPr>
              <a:t>του</a:t>
            </a:r>
            <a:r>
              <a:rPr lang="el-GR" spc="-9" dirty="0">
                <a:latin typeface="Times New Roman"/>
                <a:cs typeface="Times New Roman"/>
              </a:rPr>
              <a:t> </a:t>
            </a:r>
            <a:r>
              <a:rPr lang="el-GR" spc="13" dirty="0">
                <a:latin typeface="Times New Roman"/>
                <a:cs typeface="Times New Roman"/>
              </a:rPr>
              <a:t>φυτού.</a:t>
            </a:r>
            <a:endParaRPr lang="el-GR" dirty="0" smtClean="0">
              <a:latin typeface="Times New Roman"/>
              <a:cs typeface="Times New Roman"/>
            </a:endParaRPr>
          </a:p>
          <a:p>
            <a:endParaRPr lang="el-GR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794" y="534195"/>
            <a:ext cx="4572000" cy="6463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l-GR" sz="3600" b="1" spc="-4" dirty="0">
                <a:latin typeface="Times New Roman"/>
                <a:cs typeface="Times New Roman"/>
              </a:rPr>
              <a:t>Στάδια ανάπτυξης  </a:t>
            </a:r>
            <a:endParaRPr lang="el-GR" sz="35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305594" y="1219995"/>
            <a:ext cx="8458200" cy="55117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11133" marR="5568" indent="400793" algn="just">
              <a:lnSpc>
                <a:spcPct val="100200"/>
              </a:lnSpc>
              <a:spcBef>
                <a:spcPts val="535"/>
              </a:spcBef>
            </a:pPr>
            <a:r>
              <a:rPr lang="el-GR" sz="2000" spc="18" dirty="0">
                <a:latin typeface="Times New Roman"/>
                <a:cs typeface="Times New Roman"/>
              </a:rPr>
              <a:t>Το πρώτο </a:t>
            </a:r>
            <a:r>
              <a:rPr lang="el-GR" sz="2000" spc="13" dirty="0">
                <a:latin typeface="Times New Roman"/>
                <a:cs typeface="Times New Roman"/>
              </a:rPr>
              <a:t>στάδιο του </a:t>
            </a:r>
            <a:r>
              <a:rPr lang="el-GR" sz="2000" spc="18" dirty="0">
                <a:latin typeface="Times New Roman"/>
                <a:cs typeface="Times New Roman"/>
              </a:rPr>
              <a:t>βιολογικού κύκλου </a:t>
            </a:r>
            <a:r>
              <a:rPr lang="el-GR" sz="2000" spc="13" dirty="0" err="1">
                <a:latin typeface="Times New Roman"/>
                <a:cs typeface="Times New Roman"/>
              </a:rPr>
              <a:t>περιλαµβάνει</a:t>
            </a:r>
            <a:r>
              <a:rPr lang="el-GR" sz="2000" spc="13" dirty="0">
                <a:latin typeface="Times New Roman"/>
                <a:cs typeface="Times New Roman"/>
              </a:rPr>
              <a:t> τη </a:t>
            </a:r>
            <a:r>
              <a:rPr lang="el-GR" sz="2000" spc="18" dirty="0">
                <a:latin typeface="Times New Roman"/>
                <a:cs typeface="Times New Roman"/>
              </a:rPr>
              <a:t>βλάστηση </a:t>
            </a:r>
            <a:r>
              <a:rPr lang="el-GR" sz="2000" spc="13" dirty="0">
                <a:latin typeface="Times New Roman"/>
                <a:cs typeface="Times New Roman"/>
              </a:rPr>
              <a:t>του </a:t>
            </a:r>
            <a:r>
              <a:rPr lang="el-GR" sz="2000" spc="18" dirty="0">
                <a:latin typeface="Times New Roman"/>
                <a:cs typeface="Times New Roman"/>
              </a:rPr>
              <a:t>σπόρου, </a:t>
            </a:r>
            <a:r>
              <a:rPr lang="el-GR" sz="2000" spc="13" dirty="0">
                <a:latin typeface="Times New Roman"/>
                <a:cs typeface="Times New Roman"/>
              </a:rPr>
              <a:t>το </a:t>
            </a:r>
            <a:r>
              <a:rPr lang="el-GR" sz="2000" spc="13" dirty="0" err="1">
                <a:latin typeface="Times New Roman"/>
                <a:cs typeface="Times New Roman"/>
              </a:rPr>
              <a:t>φύτρωµα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και  </a:t>
            </a:r>
            <a:r>
              <a:rPr lang="el-GR" sz="2000" spc="13" dirty="0">
                <a:latin typeface="Times New Roman"/>
                <a:cs typeface="Times New Roman"/>
              </a:rPr>
              <a:t>την </a:t>
            </a:r>
            <a:r>
              <a:rPr lang="el-GR" sz="2000" spc="13" dirty="0" err="1">
                <a:latin typeface="Times New Roman"/>
                <a:cs typeface="Times New Roman"/>
              </a:rPr>
              <a:t>εµφάνιση</a:t>
            </a:r>
            <a:r>
              <a:rPr lang="el-GR" sz="2000" spc="13" dirty="0">
                <a:latin typeface="Times New Roman"/>
                <a:cs typeface="Times New Roman"/>
              </a:rPr>
              <a:t> του </a:t>
            </a:r>
            <a:r>
              <a:rPr lang="el-GR" sz="2000" spc="18" dirty="0">
                <a:latin typeface="Times New Roman"/>
                <a:cs typeface="Times New Roman"/>
              </a:rPr>
              <a:t>νεαρού </a:t>
            </a:r>
            <a:r>
              <a:rPr lang="el-GR" sz="2000" spc="18" dirty="0" err="1">
                <a:latin typeface="Times New Roman"/>
                <a:cs typeface="Times New Roman"/>
              </a:rPr>
              <a:t>φυταρίου</a:t>
            </a:r>
            <a:r>
              <a:rPr lang="el-GR" sz="2000" spc="18" dirty="0">
                <a:latin typeface="Times New Roman"/>
                <a:cs typeface="Times New Roman"/>
              </a:rPr>
              <a:t>. Το </a:t>
            </a:r>
            <a:r>
              <a:rPr lang="el-GR" sz="2000" spc="13" dirty="0" err="1">
                <a:latin typeface="Times New Roman"/>
                <a:cs typeface="Times New Roman"/>
              </a:rPr>
              <a:t>φύτρωµα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στον καπνό </a:t>
            </a:r>
            <a:r>
              <a:rPr lang="el-GR" sz="2000" spc="13" dirty="0">
                <a:latin typeface="Times New Roman"/>
                <a:cs typeface="Times New Roman"/>
              </a:rPr>
              <a:t>είναι υπέργειο, </a:t>
            </a:r>
            <a:r>
              <a:rPr lang="el-GR" sz="2000" spc="18" dirty="0">
                <a:latin typeface="Times New Roman"/>
                <a:cs typeface="Times New Roman"/>
              </a:rPr>
              <a:t>αρχικά αναπτύσσεται </a:t>
            </a:r>
            <a:r>
              <a:rPr lang="el-GR" sz="2000" spc="13" dirty="0">
                <a:latin typeface="Times New Roman"/>
                <a:cs typeface="Times New Roman"/>
              </a:rPr>
              <a:t>το ριζίδιο  </a:t>
            </a:r>
            <a:r>
              <a:rPr lang="el-GR" sz="2000" spc="18" dirty="0">
                <a:latin typeface="Times New Roman"/>
                <a:cs typeface="Times New Roman"/>
              </a:rPr>
              <a:t>προς </a:t>
            </a:r>
            <a:r>
              <a:rPr lang="el-GR" sz="2000" spc="13" dirty="0">
                <a:latin typeface="Times New Roman"/>
                <a:cs typeface="Times New Roman"/>
              </a:rPr>
              <a:t>τα </a:t>
            </a:r>
            <a:r>
              <a:rPr lang="el-GR" sz="2000" spc="18" dirty="0">
                <a:latin typeface="Times New Roman"/>
                <a:cs typeface="Times New Roman"/>
              </a:rPr>
              <a:t>βαθύτερα </a:t>
            </a:r>
            <a:r>
              <a:rPr lang="el-GR" sz="2000" spc="13" dirty="0" err="1">
                <a:latin typeface="Times New Roman"/>
                <a:cs typeface="Times New Roman"/>
              </a:rPr>
              <a:t>στρώµατα</a:t>
            </a:r>
            <a:r>
              <a:rPr lang="el-GR" sz="2000" spc="13" dirty="0">
                <a:latin typeface="Times New Roman"/>
                <a:cs typeface="Times New Roman"/>
              </a:rPr>
              <a:t> του </a:t>
            </a:r>
            <a:r>
              <a:rPr lang="el-GR" sz="2000" spc="18" dirty="0">
                <a:latin typeface="Times New Roman"/>
                <a:cs typeface="Times New Roman"/>
              </a:rPr>
              <a:t>εδάφους </a:t>
            </a:r>
            <a:r>
              <a:rPr lang="el-GR" sz="2000" spc="13" dirty="0">
                <a:latin typeface="Times New Roman"/>
                <a:cs typeface="Times New Roman"/>
              </a:rPr>
              <a:t>και το </a:t>
            </a:r>
            <a:r>
              <a:rPr lang="el-GR" sz="2000" spc="13" dirty="0" err="1">
                <a:latin typeface="Times New Roman"/>
                <a:cs typeface="Times New Roman"/>
              </a:rPr>
              <a:t>υποκοτύλιο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προς την </a:t>
            </a:r>
            <a:r>
              <a:rPr lang="el-GR" sz="2000" spc="13" dirty="0">
                <a:latin typeface="Times New Roman"/>
                <a:cs typeface="Times New Roman"/>
              </a:rPr>
              <a:t>αντίθετη </a:t>
            </a:r>
            <a:r>
              <a:rPr lang="el-GR" sz="2000" spc="18" dirty="0">
                <a:latin typeface="Times New Roman"/>
                <a:cs typeface="Times New Roman"/>
              </a:rPr>
              <a:t>κατεύθυνση. </a:t>
            </a:r>
            <a:r>
              <a:rPr lang="el-GR" sz="2000" spc="13" dirty="0">
                <a:latin typeface="Times New Roman"/>
                <a:cs typeface="Times New Roman"/>
              </a:rPr>
              <a:t>Οι </a:t>
            </a:r>
            <a:r>
              <a:rPr lang="el-GR" sz="2000" spc="18" dirty="0">
                <a:latin typeface="Times New Roman"/>
                <a:cs typeface="Times New Roman"/>
              </a:rPr>
              <a:t>κοτυληδόνες  </a:t>
            </a:r>
            <a:r>
              <a:rPr lang="el-GR" sz="2000" spc="13" dirty="0" err="1">
                <a:latin typeface="Times New Roman"/>
                <a:cs typeface="Times New Roman"/>
              </a:rPr>
              <a:t>εµφανίζονται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πάνω από </a:t>
            </a:r>
            <a:r>
              <a:rPr lang="el-GR" sz="2000" spc="13" dirty="0">
                <a:latin typeface="Times New Roman"/>
                <a:cs typeface="Times New Roman"/>
              </a:rPr>
              <a:t>την επιφάνεια του </a:t>
            </a:r>
            <a:r>
              <a:rPr lang="el-GR" sz="2000" spc="18" dirty="0">
                <a:latin typeface="Times New Roman"/>
                <a:cs typeface="Times New Roman"/>
              </a:rPr>
              <a:t>εδάφους </a:t>
            </a:r>
            <a:r>
              <a:rPr lang="el-GR" sz="2000" spc="13" dirty="0">
                <a:latin typeface="Times New Roman"/>
                <a:cs typeface="Times New Roman"/>
              </a:rPr>
              <a:t>και στη συνέχεια </a:t>
            </a:r>
            <a:r>
              <a:rPr lang="el-GR" sz="2000" spc="13" dirty="0" err="1">
                <a:latin typeface="Times New Roman"/>
                <a:cs typeface="Times New Roman"/>
              </a:rPr>
              <a:t>επιµηκύνεται</a:t>
            </a:r>
            <a:r>
              <a:rPr lang="el-GR" sz="2000" spc="13" dirty="0">
                <a:latin typeface="Times New Roman"/>
                <a:cs typeface="Times New Roman"/>
              </a:rPr>
              <a:t> το </a:t>
            </a:r>
            <a:r>
              <a:rPr lang="el-GR" sz="2000" spc="13" dirty="0" err="1">
                <a:latin typeface="Times New Roman"/>
                <a:cs typeface="Times New Roman"/>
              </a:rPr>
              <a:t>επικοτύλιο</a:t>
            </a:r>
            <a:r>
              <a:rPr lang="el-GR" sz="2000" spc="13" dirty="0">
                <a:latin typeface="Times New Roman"/>
                <a:cs typeface="Times New Roman"/>
              </a:rPr>
              <a:t>. </a:t>
            </a:r>
            <a:r>
              <a:rPr lang="el-GR" sz="2000" spc="18" dirty="0">
                <a:latin typeface="Times New Roman"/>
                <a:cs typeface="Times New Roman"/>
              </a:rPr>
              <a:t>Η  </a:t>
            </a:r>
            <a:r>
              <a:rPr lang="el-GR" sz="2000" spc="13" dirty="0" err="1">
                <a:latin typeface="Times New Roman"/>
                <a:cs typeface="Times New Roman"/>
              </a:rPr>
              <a:t>θερµοκρασία</a:t>
            </a:r>
            <a:r>
              <a:rPr lang="el-GR" sz="2000" spc="13" dirty="0">
                <a:latin typeface="Times New Roman"/>
                <a:cs typeface="Times New Roman"/>
              </a:rPr>
              <a:t>, η υγρασία, ο </a:t>
            </a:r>
            <a:r>
              <a:rPr lang="el-GR" sz="2000" spc="13" dirty="0" err="1">
                <a:latin typeface="Times New Roman"/>
                <a:cs typeface="Times New Roman"/>
              </a:rPr>
              <a:t>φωτισµός</a:t>
            </a:r>
            <a:r>
              <a:rPr lang="el-GR" sz="2000" spc="13" dirty="0">
                <a:latin typeface="Times New Roman"/>
                <a:cs typeface="Times New Roman"/>
              </a:rPr>
              <a:t>, η πυκνότητα και το βάθος </a:t>
            </a:r>
            <a:r>
              <a:rPr lang="el-GR" sz="2000" spc="18" dirty="0">
                <a:latin typeface="Times New Roman"/>
                <a:cs typeface="Times New Roman"/>
              </a:rPr>
              <a:t>σποράς </a:t>
            </a:r>
            <a:r>
              <a:rPr lang="el-GR" sz="2000" spc="13" dirty="0">
                <a:latin typeface="Times New Roman"/>
                <a:cs typeface="Times New Roman"/>
              </a:rPr>
              <a:t>και το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έγεθος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του </a:t>
            </a:r>
            <a:r>
              <a:rPr lang="el-GR" sz="2000" spc="18" dirty="0">
                <a:latin typeface="Times New Roman"/>
                <a:cs typeface="Times New Roman"/>
              </a:rPr>
              <a:t>σπόρου  επηρεάζουν  </a:t>
            </a:r>
            <a:r>
              <a:rPr lang="el-GR" sz="2000" spc="13" dirty="0">
                <a:latin typeface="Times New Roman"/>
                <a:cs typeface="Times New Roman"/>
              </a:rPr>
              <a:t>το  </a:t>
            </a:r>
            <a:r>
              <a:rPr lang="el-GR" sz="2000" spc="13" dirty="0" err="1">
                <a:latin typeface="Times New Roman"/>
                <a:cs typeface="Times New Roman"/>
              </a:rPr>
              <a:t>φύτρωµα</a:t>
            </a:r>
            <a:r>
              <a:rPr lang="el-GR" sz="2000" spc="13" dirty="0">
                <a:latin typeface="Times New Roman"/>
                <a:cs typeface="Times New Roman"/>
              </a:rPr>
              <a:t>.  </a:t>
            </a:r>
            <a:r>
              <a:rPr lang="el-GR" sz="2000" spc="18" dirty="0">
                <a:latin typeface="Times New Roman"/>
                <a:cs typeface="Times New Roman"/>
              </a:rPr>
              <a:t>Η  </a:t>
            </a:r>
            <a:r>
              <a:rPr lang="el-GR" sz="2000" spc="13" dirty="0">
                <a:latin typeface="Times New Roman"/>
                <a:cs typeface="Times New Roman"/>
              </a:rPr>
              <a:t>άριστη  </a:t>
            </a:r>
            <a:r>
              <a:rPr lang="el-GR" sz="2000" spc="13" dirty="0" err="1">
                <a:latin typeface="Times New Roman"/>
                <a:cs typeface="Times New Roman"/>
              </a:rPr>
              <a:t>θερµοκρασία</a:t>
            </a:r>
            <a:r>
              <a:rPr lang="el-GR" sz="2000" spc="13" dirty="0">
                <a:latin typeface="Times New Roman"/>
                <a:cs typeface="Times New Roman"/>
              </a:rPr>
              <a:t>  </a:t>
            </a:r>
            <a:r>
              <a:rPr lang="el-GR" sz="2000" spc="13" dirty="0" err="1">
                <a:latin typeface="Times New Roman"/>
                <a:cs typeface="Times New Roman"/>
              </a:rPr>
              <a:t>κυµαίνεται</a:t>
            </a:r>
            <a:r>
              <a:rPr lang="el-GR" sz="2000" spc="13" dirty="0">
                <a:latin typeface="Times New Roman"/>
                <a:cs typeface="Times New Roman"/>
              </a:rPr>
              <a:t>  </a:t>
            </a:r>
            <a:r>
              <a:rPr lang="el-GR" sz="2000" spc="18" dirty="0">
                <a:latin typeface="Times New Roman"/>
                <a:cs typeface="Times New Roman"/>
              </a:rPr>
              <a:t>από  18-23  </a:t>
            </a:r>
            <a:r>
              <a:rPr lang="el-GR" sz="2000" spc="13" dirty="0">
                <a:latin typeface="Times New Roman"/>
                <a:cs typeface="Times New Roman"/>
              </a:rPr>
              <a:t>°C,  </a:t>
            </a:r>
            <a:r>
              <a:rPr lang="el-GR" sz="2000" spc="13" dirty="0" err="1">
                <a:latin typeface="Times New Roman"/>
                <a:cs typeface="Times New Roman"/>
              </a:rPr>
              <a:t>σταµατά</a:t>
            </a:r>
            <a:r>
              <a:rPr lang="el-GR" sz="2000" spc="13" dirty="0">
                <a:latin typeface="Times New Roman"/>
                <a:cs typeface="Times New Roman"/>
              </a:rPr>
              <a:t>  σε  </a:t>
            </a:r>
            <a:r>
              <a:rPr lang="el-GR" sz="2000" spc="162" dirty="0">
                <a:latin typeface="Times New Roman"/>
                <a:cs typeface="Times New Roman"/>
              </a:rPr>
              <a:t> </a:t>
            </a:r>
            <a:r>
              <a:rPr lang="el-GR" sz="2000" spc="13" dirty="0" err="1">
                <a:latin typeface="Times New Roman"/>
                <a:cs typeface="Times New Roman"/>
              </a:rPr>
              <a:t>θερµοκρασίες</a:t>
            </a:r>
            <a:r>
              <a:rPr lang="el-GR" sz="2000" dirty="0">
                <a:latin typeface="Times New Roman"/>
                <a:cs typeface="Times New Roman"/>
              </a:rPr>
              <a:t>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ικρότερες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από </a:t>
            </a:r>
            <a:r>
              <a:rPr lang="el-GR" sz="2000" spc="13" dirty="0">
                <a:latin typeface="Times New Roman"/>
                <a:cs typeface="Times New Roman"/>
              </a:rPr>
              <a:t>7 °C και µ</a:t>
            </a:r>
            <a:r>
              <a:rPr lang="el-GR" sz="2000" spc="13" dirty="0" err="1">
                <a:latin typeface="Times New Roman"/>
                <a:cs typeface="Times New Roman"/>
              </a:rPr>
              <a:t>εγαλύτερες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από 32°C. Το βάθος σποράς επηρεάζει </a:t>
            </a:r>
            <a:r>
              <a:rPr lang="el-GR" sz="2000" spc="13" dirty="0">
                <a:latin typeface="Times New Roman"/>
                <a:cs typeface="Times New Roman"/>
              </a:rPr>
              <a:t>την </a:t>
            </a:r>
            <a:r>
              <a:rPr lang="el-GR" sz="2000" spc="18" dirty="0">
                <a:latin typeface="Times New Roman"/>
                <a:cs typeface="Times New Roman"/>
              </a:rPr>
              <a:t>ανάδυση των νεαρών  </a:t>
            </a:r>
            <a:r>
              <a:rPr lang="el-GR" sz="2000" spc="13" dirty="0" err="1">
                <a:latin typeface="Times New Roman"/>
                <a:cs typeface="Times New Roman"/>
              </a:rPr>
              <a:t>φυταρίων</a:t>
            </a:r>
            <a:r>
              <a:rPr lang="el-GR" sz="2000" spc="13" dirty="0">
                <a:latin typeface="Times New Roman"/>
                <a:cs typeface="Times New Roman"/>
              </a:rPr>
              <a:t>, η οποία </a:t>
            </a:r>
            <a:r>
              <a:rPr lang="el-GR" sz="2000" spc="13" dirty="0" err="1">
                <a:latin typeface="Times New Roman"/>
                <a:cs typeface="Times New Roman"/>
              </a:rPr>
              <a:t>παρεµποδίζεται</a:t>
            </a:r>
            <a:r>
              <a:rPr lang="el-GR" sz="2000" spc="13" dirty="0">
                <a:latin typeface="Times New Roman"/>
                <a:cs typeface="Times New Roman"/>
              </a:rPr>
              <a:t> όταν ο σπόρος τοποθετείται βαθύτερα </a:t>
            </a:r>
            <a:r>
              <a:rPr lang="el-GR" sz="2000" spc="18" dirty="0">
                <a:latin typeface="Times New Roman"/>
                <a:cs typeface="Times New Roman"/>
              </a:rPr>
              <a:t>από 5-10 </a:t>
            </a:r>
            <a:r>
              <a:rPr lang="el-GR" sz="2000" spc="22" dirty="0">
                <a:latin typeface="Times New Roman"/>
                <a:cs typeface="Times New Roman"/>
              </a:rPr>
              <a:t>mm. </a:t>
            </a:r>
            <a:r>
              <a:rPr lang="el-GR" sz="2000" spc="18" dirty="0">
                <a:latin typeface="Times New Roman"/>
                <a:cs typeface="Times New Roman"/>
              </a:rPr>
              <a:t>Ο καπνός </a:t>
            </a:r>
            <a:r>
              <a:rPr lang="el-GR" sz="2000" spc="13" dirty="0">
                <a:latin typeface="Times New Roman"/>
                <a:cs typeface="Times New Roman"/>
              </a:rPr>
              <a:t>έχει </a:t>
            </a:r>
            <a:r>
              <a:rPr lang="el-GR" sz="2000" spc="18" dirty="0">
                <a:latin typeface="Times New Roman"/>
                <a:cs typeface="Times New Roman"/>
              </a:rPr>
              <a:t>την  </a:t>
            </a:r>
            <a:r>
              <a:rPr lang="el-GR" sz="2000" spc="13" dirty="0">
                <a:latin typeface="Times New Roman"/>
                <a:cs typeface="Times New Roman"/>
              </a:rPr>
              <a:t>ικανότητα να </a:t>
            </a:r>
            <a:r>
              <a:rPr lang="el-GR" sz="2000" spc="18" dirty="0">
                <a:latin typeface="Times New Roman"/>
                <a:cs typeface="Times New Roman"/>
              </a:rPr>
              <a:t>αναπτύσσεται </a:t>
            </a:r>
            <a:r>
              <a:rPr lang="el-GR" sz="2000" spc="13" dirty="0">
                <a:latin typeface="Times New Roman"/>
                <a:cs typeface="Times New Roman"/>
              </a:rPr>
              <a:t>γρήγορα, </a:t>
            </a:r>
            <a:r>
              <a:rPr lang="el-GR" sz="2000" spc="13" dirty="0" err="1">
                <a:latin typeface="Times New Roman"/>
                <a:cs typeface="Times New Roman"/>
              </a:rPr>
              <a:t>σχηµατίζοντας</a:t>
            </a:r>
            <a:r>
              <a:rPr lang="el-GR" sz="2000" spc="13" dirty="0">
                <a:latin typeface="Times New Roman"/>
                <a:cs typeface="Times New Roman"/>
              </a:rPr>
              <a:t> πλούσιο ριζικό </a:t>
            </a:r>
            <a:r>
              <a:rPr lang="el-GR" sz="2000" spc="13" dirty="0" err="1">
                <a:latin typeface="Times New Roman"/>
                <a:cs typeface="Times New Roman"/>
              </a:rPr>
              <a:t>σύστηµα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εγάλο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9" dirty="0" err="1">
                <a:latin typeface="Times New Roman"/>
                <a:cs typeface="Times New Roman"/>
              </a:rPr>
              <a:t>αριθµό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ριζών και  έντονη </a:t>
            </a:r>
            <a:r>
              <a:rPr lang="el-GR" sz="2000" spc="18" dirty="0">
                <a:latin typeface="Times New Roman"/>
                <a:cs typeface="Times New Roman"/>
              </a:rPr>
              <a:t>δράση </a:t>
            </a:r>
            <a:r>
              <a:rPr lang="el-GR" sz="2000" spc="13" dirty="0">
                <a:latin typeface="Times New Roman"/>
                <a:cs typeface="Times New Roman"/>
              </a:rPr>
              <a:t>του </a:t>
            </a:r>
            <a:r>
              <a:rPr lang="el-GR" sz="2000" spc="18" dirty="0">
                <a:latin typeface="Times New Roman"/>
                <a:cs typeface="Times New Roman"/>
              </a:rPr>
              <a:t>κορυφαίου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εριστώµατος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για την </a:t>
            </a:r>
            <a:r>
              <a:rPr lang="el-GR" sz="2000" spc="13" dirty="0" err="1">
                <a:latin typeface="Times New Roman"/>
                <a:cs typeface="Times New Roman"/>
              </a:rPr>
              <a:t>επιµήκυνση</a:t>
            </a:r>
            <a:r>
              <a:rPr lang="el-GR" sz="2000" spc="13" dirty="0">
                <a:latin typeface="Times New Roman"/>
                <a:cs typeface="Times New Roman"/>
              </a:rPr>
              <a:t> του </a:t>
            </a:r>
            <a:r>
              <a:rPr lang="el-GR" sz="2000" spc="13" dirty="0" err="1">
                <a:latin typeface="Times New Roman"/>
                <a:cs typeface="Times New Roman"/>
              </a:rPr>
              <a:t>στέλεχους</a:t>
            </a:r>
            <a:r>
              <a:rPr lang="el-GR" sz="2000" spc="13" dirty="0">
                <a:latin typeface="Times New Roman"/>
                <a:cs typeface="Times New Roman"/>
              </a:rPr>
              <a:t> και την </a:t>
            </a:r>
            <a:r>
              <a:rPr lang="el-GR" sz="2000" spc="18" dirty="0">
                <a:latin typeface="Times New Roman"/>
                <a:cs typeface="Times New Roman"/>
              </a:rPr>
              <a:t>ανάπτυξη των  φύλλων. </a:t>
            </a:r>
            <a:endParaRPr lang="el-GR" sz="2000" dirty="0">
              <a:latin typeface="Times New Roman"/>
              <a:cs typeface="Times New Roman"/>
            </a:endParaRPr>
          </a:p>
          <a:p>
            <a:pPr marL="11133" marR="5568" indent="400793" algn="just">
              <a:lnSpc>
                <a:spcPct val="100200"/>
              </a:lnSpc>
              <a:spcBef>
                <a:spcPts val="535"/>
              </a:spcBef>
            </a:pPr>
            <a:endParaRPr lang="el-GR" dirty="0" smtClean="0">
              <a:latin typeface="Times New Roman"/>
              <a:cs typeface="Times New Roman"/>
            </a:endParaRPr>
          </a:p>
          <a:p>
            <a:pPr marL="11133" algn="just"/>
            <a:endParaRPr lang="el-GR" dirty="0" smtClean="0">
              <a:latin typeface="Times New Roman"/>
              <a:cs typeface="Times New Roman"/>
            </a:endParaRPr>
          </a:p>
          <a:p>
            <a:endParaRPr lang="el-GR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305594" y="1219995"/>
            <a:ext cx="8458200" cy="581953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11133" marR="5568" indent="400793" algn="just">
              <a:lnSpc>
                <a:spcPct val="100200"/>
              </a:lnSpc>
              <a:spcBef>
                <a:spcPts val="535"/>
              </a:spcBef>
            </a:pPr>
            <a:r>
              <a:rPr lang="el-GR" sz="2000" spc="18" dirty="0" smtClean="0">
                <a:latin typeface="Times New Roman"/>
                <a:cs typeface="Times New Roman"/>
              </a:rPr>
              <a:t>Η </a:t>
            </a:r>
            <a:r>
              <a:rPr lang="el-GR" sz="2000" spc="13" dirty="0">
                <a:latin typeface="Times New Roman"/>
                <a:cs typeface="Times New Roman"/>
              </a:rPr>
              <a:t>περίοδος της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έγιστης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ανάπτυξης </a:t>
            </a:r>
            <a:r>
              <a:rPr lang="el-GR" sz="2000" spc="13" dirty="0">
                <a:latin typeface="Times New Roman"/>
                <a:cs typeface="Times New Roman"/>
              </a:rPr>
              <a:t>του φυτού είναι </a:t>
            </a:r>
            <a:r>
              <a:rPr lang="el-GR" sz="2000" spc="18" dirty="0">
                <a:latin typeface="Times New Roman"/>
                <a:cs typeface="Times New Roman"/>
              </a:rPr>
              <a:t>συνήθως 30-60 </a:t>
            </a:r>
            <a:r>
              <a:rPr lang="el-GR" sz="2000" spc="9" dirty="0" err="1">
                <a:latin typeface="Times New Roman"/>
                <a:cs typeface="Times New Roman"/>
              </a:rPr>
              <a:t>ηµέρες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4" dirty="0">
                <a:latin typeface="Times New Roman"/>
                <a:cs typeface="Times New Roman"/>
              </a:rPr>
              <a:t>µ</a:t>
            </a:r>
            <a:r>
              <a:rPr lang="el-GR" sz="2000" spc="4" dirty="0" err="1">
                <a:latin typeface="Times New Roman"/>
                <a:cs typeface="Times New Roman"/>
              </a:rPr>
              <a:t>ετά</a:t>
            </a:r>
            <a:r>
              <a:rPr lang="el-GR" sz="2000" spc="4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τη µ</a:t>
            </a:r>
            <a:r>
              <a:rPr lang="el-GR" sz="2000" spc="13" dirty="0" err="1">
                <a:latin typeface="Times New Roman"/>
                <a:cs typeface="Times New Roman"/>
              </a:rPr>
              <a:t>εταφύτευση</a:t>
            </a:r>
            <a:r>
              <a:rPr lang="el-GR" sz="2000" spc="13" dirty="0">
                <a:latin typeface="Times New Roman"/>
                <a:cs typeface="Times New Roman"/>
              </a:rPr>
              <a:t>  και ευνοείται σε </a:t>
            </a:r>
            <a:r>
              <a:rPr lang="el-GR" sz="2000" spc="13" dirty="0" err="1">
                <a:latin typeface="Times New Roman"/>
                <a:cs typeface="Times New Roman"/>
              </a:rPr>
              <a:t>θερµοκρασίες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25-27 </a:t>
            </a:r>
            <a:r>
              <a:rPr lang="el-GR" sz="2000" spc="13" dirty="0">
                <a:latin typeface="Times New Roman"/>
                <a:cs typeface="Times New Roman"/>
              </a:rPr>
              <a:t>°C. </a:t>
            </a:r>
            <a:r>
              <a:rPr lang="el-GR" sz="2000" spc="18" dirty="0">
                <a:latin typeface="Times New Roman"/>
                <a:cs typeface="Times New Roman"/>
              </a:rPr>
              <a:t>Το </a:t>
            </a:r>
            <a:r>
              <a:rPr lang="el-GR" sz="2000" spc="18" dirty="0" err="1">
                <a:latin typeface="Times New Roman"/>
                <a:cs typeface="Times New Roman"/>
              </a:rPr>
              <a:t>κορυφολόγηµα</a:t>
            </a:r>
            <a:r>
              <a:rPr lang="el-GR" sz="2000" spc="18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και το </a:t>
            </a:r>
            <a:r>
              <a:rPr lang="el-GR" sz="2000" spc="13" dirty="0" err="1">
                <a:latin typeface="Times New Roman"/>
                <a:cs typeface="Times New Roman"/>
              </a:rPr>
              <a:t>βλαστολόγηµα</a:t>
            </a:r>
            <a:r>
              <a:rPr lang="el-GR" sz="2000" spc="13" dirty="0">
                <a:latin typeface="Times New Roman"/>
                <a:cs typeface="Times New Roman"/>
              </a:rPr>
              <a:t>, </a:t>
            </a:r>
            <a:r>
              <a:rPr lang="el-GR" sz="2000" spc="18" dirty="0">
                <a:latin typeface="Times New Roman"/>
                <a:cs typeface="Times New Roman"/>
              </a:rPr>
              <a:t>πρακτικές </a:t>
            </a:r>
            <a:r>
              <a:rPr lang="el-GR" sz="2000" spc="22" dirty="0">
                <a:latin typeface="Times New Roman"/>
                <a:cs typeface="Times New Roman"/>
              </a:rPr>
              <a:t>που  </a:t>
            </a:r>
            <a:r>
              <a:rPr lang="el-GR" sz="2000" spc="13" dirty="0" err="1">
                <a:latin typeface="Times New Roman"/>
                <a:cs typeface="Times New Roman"/>
              </a:rPr>
              <a:t>εφαρµόζονται</a:t>
            </a:r>
            <a:r>
              <a:rPr lang="el-GR" sz="2000" spc="13" dirty="0">
                <a:latin typeface="Times New Roman"/>
                <a:cs typeface="Times New Roman"/>
              </a:rPr>
              <a:t> στα </a:t>
            </a:r>
            <a:r>
              <a:rPr lang="el-GR" sz="2000" spc="18" dirty="0">
                <a:latin typeface="Times New Roman"/>
                <a:cs typeface="Times New Roman"/>
              </a:rPr>
              <a:t>καπνά </a:t>
            </a:r>
            <a:r>
              <a:rPr lang="el-GR" sz="2000" spc="13" dirty="0" err="1">
                <a:latin typeface="Times New Roman"/>
                <a:cs typeface="Times New Roman"/>
              </a:rPr>
              <a:t>αµερικανικού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τύπου </a:t>
            </a:r>
            <a:r>
              <a:rPr lang="el-GR" sz="2000" spc="13" dirty="0">
                <a:latin typeface="Times New Roman"/>
                <a:cs typeface="Times New Roman"/>
              </a:rPr>
              <a:t>(</a:t>
            </a:r>
            <a:r>
              <a:rPr lang="el-GR" sz="2000" spc="13" dirty="0" err="1">
                <a:latin typeface="Times New Roman"/>
                <a:cs typeface="Times New Roman"/>
              </a:rPr>
              <a:t>Virginia</a:t>
            </a:r>
            <a:r>
              <a:rPr lang="el-GR" sz="2000" spc="13" dirty="0">
                <a:latin typeface="Times New Roman"/>
                <a:cs typeface="Times New Roman"/>
              </a:rPr>
              <a:t> και </a:t>
            </a:r>
            <a:r>
              <a:rPr lang="el-GR" sz="2000" spc="13" dirty="0" err="1">
                <a:latin typeface="Times New Roman"/>
                <a:cs typeface="Times New Roman"/>
              </a:rPr>
              <a:t>Burley</a:t>
            </a:r>
            <a:r>
              <a:rPr lang="el-GR" sz="2000" spc="13" dirty="0">
                <a:latin typeface="Times New Roman"/>
                <a:cs typeface="Times New Roman"/>
              </a:rPr>
              <a:t>), </a:t>
            </a:r>
            <a:r>
              <a:rPr lang="el-GR" sz="2000" spc="18" dirty="0">
                <a:latin typeface="Times New Roman"/>
                <a:cs typeface="Times New Roman"/>
              </a:rPr>
              <a:t>επηρεάζουν </a:t>
            </a:r>
            <a:r>
              <a:rPr lang="el-GR" sz="2000" spc="13" dirty="0" err="1">
                <a:latin typeface="Times New Roman"/>
                <a:cs typeface="Times New Roman"/>
              </a:rPr>
              <a:t>σηµαντικά</a:t>
            </a:r>
            <a:r>
              <a:rPr lang="el-GR" sz="2000" spc="13" dirty="0">
                <a:latin typeface="Times New Roman"/>
                <a:cs typeface="Times New Roman"/>
              </a:rPr>
              <a:t> την </a:t>
            </a:r>
            <a:r>
              <a:rPr lang="el-GR" sz="2000" spc="18" dirty="0">
                <a:latin typeface="Times New Roman"/>
                <a:cs typeface="Times New Roman"/>
              </a:rPr>
              <a:t>ανάπτυξη  </a:t>
            </a:r>
            <a:r>
              <a:rPr lang="el-GR" sz="2000" spc="13" dirty="0">
                <a:latin typeface="Times New Roman"/>
                <a:cs typeface="Times New Roman"/>
              </a:rPr>
              <a:t>του </a:t>
            </a:r>
            <a:r>
              <a:rPr lang="el-GR" sz="2000" spc="18" dirty="0">
                <a:latin typeface="Times New Roman"/>
                <a:cs typeface="Times New Roman"/>
              </a:rPr>
              <a:t>φυτού, </a:t>
            </a:r>
            <a:r>
              <a:rPr lang="el-GR" sz="2000" spc="9" dirty="0">
                <a:latin typeface="Times New Roman"/>
                <a:cs typeface="Times New Roman"/>
              </a:rPr>
              <a:t>µέσω </a:t>
            </a:r>
            <a:r>
              <a:rPr lang="el-GR" sz="2000" spc="13" dirty="0">
                <a:latin typeface="Times New Roman"/>
                <a:cs typeface="Times New Roman"/>
              </a:rPr>
              <a:t>της </a:t>
            </a:r>
            <a:r>
              <a:rPr lang="el-GR" sz="2000" spc="18" dirty="0">
                <a:latin typeface="Times New Roman"/>
                <a:cs typeface="Times New Roman"/>
              </a:rPr>
              <a:t>αύξησης </a:t>
            </a:r>
            <a:r>
              <a:rPr lang="el-GR" sz="2000" spc="13" dirty="0">
                <a:latin typeface="Times New Roman"/>
                <a:cs typeface="Times New Roman"/>
              </a:rPr>
              <a:t>του </a:t>
            </a:r>
            <a:r>
              <a:rPr lang="el-GR" sz="2000" spc="18" dirty="0">
                <a:latin typeface="Times New Roman"/>
                <a:cs typeface="Times New Roman"/>
              </a:rPr>
              <a:t>πάχους των ανώτερων φύλλων, </a:t>
            </a:r>
            <a:r>
              <a:rPr lang="el-GR" sz="2000" spc="13" dirty="0">
                <a:latin typeface="Times New Roman"/>
                <a:cs typeface="Times New Roman"/>
              </a:rPr>
              <a:t>την </a:t>
            </a:r>
            <a:r>
              <a:rPr lang="el-GR" sz="2000" spc="18" dirty="0">
                <a:latin typeface="Times New Roman"/>
                <a:cs typeface="Times New Roman"/>
              </a:rPr>
              <a:t>επέκταση </a:t>
            </a:r>
            <a:r>
              <a:rPr lang="el-GR" sz="2000" spc="13" dirty="0">
                <a:latin typeface="Times New Roman"/>
                <a:cs typeface="Times New Roman"/>
              </a:rPr>
              <a:t>του ριζικού </a:t>
            </a:r>
            <a:r>
              <a:rPr lang="el-GR" sz="2000" spc="13" dirty="0" err="1">
                <a:latin typeface="Times New Roman"/>
                <a:cs typeface="Times New Roman"/>
              </a:rPr>
              <a:t>συστήµατος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και  </a:t>
            </a:r>
            <a:r>
              <a:rPr lang="el-GR" sz="2000" spc="13" dirty="0">
                <a:latin typeface="Times New Roman"/>
                <a:cs typeface="Times New Roman"/>
              </a:rPr>
              <a:t>την </a:t>
            </a:r>
            <a:r>
              <a:rPr lang="el-GR" sz="2000" spc="18" dirty="0">
                <a:latin typeface="Times New Roman"/>
                <a:cs typeface="Times New Roman"/>
              </a:rPr>
              <a:t>αύξηση </a:t>
            </a:r>
            <a:r>
              <a:rPr lang="el-GR" sz="2000" spc="13" dirty="0">
                <a:latin typeface="Times New Roman"/>
                <a:cs typeface="Times New Roman"/>
              </a:rPr>
              <a:t>της </a:t>
            </a:r>
            <a:r>
              <a:rPr lang="el-GR" sz="2000" spc="18" dirty="0">
                <a:latin typeface="Times New Roman"/>
                <a:cs typeface="Times New Roman"/>
              </a:rPr>
              <a:t>περιεκτικότητας των φύλλων </a:t>
            </a:r>
            <a:r>
              <a:rPr lang="el-GR" sz="2000" spc="13" dirty="0">
                <a:latin typeface="Times New Roman"/>
                <a:cs typeface="Times New Roman"/>
              </a:rPr>
              <a:t>σε νικοτίνη, ενώ </a:t>
            </a:r>
            <a:r>
              <a:rPr lang="el-GR" sz="2000" spc="18" dirty="0">
                <a:latin typeface="Times New Roman"/>
                <a:cs typeface="Times New Roman"/>
              </a:rPr>
              <a:t>παρατηρείται </a:t>
            </a:r>
            <a:r>
              <a:rPr lang="el-GR" sz="2000" spc="13" dirty="0" err="1">
                <a:latin typeface="Times New Roman"/>
                <a:cs typeface="Times New Roman"/>
              </a:rPr>
              <a:t>αυξηµένη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αντοχή των φυτών σε  συνθήκες ξηρασίας (Λόλας,</a:t>
            </a:r>
            <a:r>
              <a:rPr lang="el-GR" sz="2000" spc="-3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1996:127). </a:t>
            </a:r>
            <a:r>
              <a:rPr lang="el-GR" sz="2000" spc="18" dirty="0">
                <a:latin typeface="Times New Roman"/>
                <a:cs typeface="Times New Roman"/>
              </a:rPr>
              <a:t>Η </a:t>
            </a:r>
            <a:r>
              <a:rPr lang="el-GR" sz="2000" spc="13" dirty="0" err="1">
                <a:latin typeface="Times New Roman"/>
                <a:cs typeface="Times New Roman"/>
              </a:rPr>
              <a:t>εµφάνιση</a:t>
            </a:r>
            <a:r>
              <a:rPr lang="el-GR" sz="2000" spc="13" dirty="0">
                <a:latin typeface="Times New Roman"/>
                <a:cs typeface="Times New Roman"/>
              </a:rPr>
              <a:t> της ταξιανθίας τοποθετείται χρονικά </a:t>
            </a:r>
            <a:r>
              <a:rPr lang="el-GR" sz="2000" spc="18" dirty="0">
                <a:latin typeface="Times New Roman"/>
                <a:cs typeface="Times New Roman"/>
              </a:rPr>
              <a:t>50-60 </a:t>
            </a:r>
            <a:r>
              <a:rPr lang="el-GR" sz="2000" spc="9" dirty="0" err="1">
                <a:latin typeface="Times New Roman"/>
                <a:cs typeface="Times New Roman"/>
              </a:rPr>
              <a:t>ηµέρες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από </a:t>
            </a:r>
            <a:r>
              <a:rPr lang="el-GR" sz="2000" spc="13" dirty="0">
                <a:latin typeface="Times New Roman"/>
                <a:cs typeface="Times New Roman"/>
              </a:rPr>
              <a:t>τη µ</a:t>
            </a:r>
            <a:r>
              <a:rPr lang="el-GR" sz="2000" spc="13" dirty="0" err="1">
                <a:latin typeface="Times New Roman"/>
                <a:cs typeface="Times New Roman"/>
              </a:rPr>
              <a:t>εταφύτευση</a:t>
            </a:r>
            <a:r>
              <a:rPr lang="el-GR" sz="2000" spc="13" dirty="0">
                <a:latin typeface="Times New Roman"/>
                <a:cs typeface="Times New Roman"/>
              </a:rPr>
              <a:t>. </a:t>
            </a:r>
            <a:r>
              <a:rPr lang="el-GR" sz="2000" spc="18" dirty="0">
                <a:latin typeface="Times New Roman"/>
                <a:cs typeface="Times New Roman"/>
              </a:rPr>
              <a:t>Η </a:t>
            </a:r>
            <a:r>
              <a:rPr lang="el-GR" sz="2000" spc="22" dirty="0">
                <a:latin typeface="Times New Roman"/>
                <a:cs typeface="Times New Roman"/>
              </a:rPr>
              <a:t>πρόωρη  </a:t>
            </a:r>
            <a:r>
              <a:rPr lang="el-GR" sz="2000" spc="18" dirty="0">
                <a:latin typeface="Times New Roman"/>
                <a:cs typeface="Times New Roman"/>
              </a:rPr>
              <a:t>άνθηση </a:t>
            </a:r>
            <a:r>
              <a:rPr lang="el-GR" sz="2000" spc="13" dirty="0">
                <a:latin typeface="Times New Roman"/>
                <a:cs typeface="Times New Roman"/>
              </a:rPr>
              <a:t>είναι </a:t>
            </a:r>
            <a:r>
              <a:rPr lang="el-GR" sz="2000" spc="13" dirty="0" err="1">
                <a:latin typeface="Times New Roman"/>
                <a:cs typeface="Times New Roman"/>
              </a:rPr>
              <a:t>ανεπιθύµητο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3" dirty="0" err="1">
                <a:latin typeface="Times New Roman"/>
                <a:cs typeface="Times New Roman"/>
              </a:rPr>
              <a:t>φαινόµενο</a:t>
            </a:r>
            <a:r>
              <a:rPr lang="el-GR" sz="2000" spc="13" dirty="0">
                <a:latin typeface="Times New Roman"/>
                <a:cs typeface="Times New Roman"/>
              </a:rPr>
              <a:t> γιατί τα </a:t>
            </a:r>
            <a:r>
              <a:rPr lang="el-GR" sz="2000" spc="18" dirty="0">
                <a:latin typeface="Times New Roman"/>
                <a:cs typeface="Times New Roman"/>
              </a:rPr>
              <a:t>φυτά </a:t>
            </a:r>
            <a:r>
              <a:rPr lang="el-GR" sz="2000" spc="13" dirty="0" err="1">
                <a:latin typeface="Times New Roman"/>
                <a:cs typeface="Times New Roman"/>
              </a:rPr>
              <a:t>σχηµατίζουν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φύλλα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ικρότερα</a:t>
            </a:r>
            <a:r>
              <a:rPr lang="el-GR" sz="2000" spc="13" dirty="0">
                <a:latin typeface="Times New Roman"/>
                <a:cs typeface="Times New Roman"/>
              </a:rPr>
              <a:t> σε </a:t>
            </a:r>
            <a:r>
              <a:rPr lang="el-GR" sz="2000" spc="9" dirty="0" err="1">
                <a:latin typeface="Times New Roman"/>
                <a:cs typeface="Times New Roman"/>
              </a:rPr>
              <a:t>αριθµό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και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έγεθος</a:t>
            </a:r>
            <a:r>
              <a:rPr lang="el-GR" sz="2000" spc="9" dirty="0">
                <a:latin typeface="Times New Roman"/>
                <a:cs typeface="Times New Roman"/>
              </a:rPr>
              <a:t>. </a:t>
            </a:r>
            <a:r>
              <a:rPr lang="el-GR" sz="2000" spc="18" dirty="0">
                <a:latin typeface="Times New Roman"/>
                <a:cs typeface="Times New Roman"/>
              </a:rPr>
              <a:t>Ο  καπνός </a:t>
            </a:r>
            <a:r>
              <a:rPr lang="el-GR" sz="2000" spc="13" dirty="0">
                <a:latin typeface="Times New Roman"/>
                <a:cs typeface="Times New Roman"/>
              </a:rPr>
              <a:t>είναι φυτό </a:t>
            </a:r>
            <a:r>
              <a:rPr lang="el-GR" sz="2000" spc="18" dirty="0">
                <a:latin typeface="Times New Roman"/>
                <a:cs typeface="Times New Roman"/>
              </a:rPr>
              <a:t>κυρίως </a:t>
            </a:r>
            <a:r>
              <a:rPr lang="el-GR" sz="2000" spc="13" dirty="0" err="1">
                <a:latin typeface="Times New Roman"/>
                <a:cs typeface="Times New Roman"/>
              </a:rPr>
              <a:t>αυτογονιµοποιούµενο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8" dirty="0">
                <a:latin typeface="Times New Roman"/>
                <a:cs typeface="Times New Roman"/>
              </a:rPr>
              <a:t>ποσοστά </a:t>
            </a:r>
            <a:r>
              <a:rPr lang="el-GR" sz="2000" spc="13" dirty="0" err="1">
                <a:latin typeface="Times New Roman"/>
                <a:cs typeface="Times New Roman"/>
              </a:rPr>
              <a:t>σταυρογονιµοποίησης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κάτω </a:t>
            </a:r>
            <a:r>
              <a:rPr lang="el-GR" sz="2000" spc="13" dirty="0">
                <a:latin typeface="Times New Roman"/>
                <a:cs typeface="Times New Roman"/>
              </a:rPr>
              <a:t>του </a:t>
            </a:r>
            <a:r>
              <a:rPr lang="el-GR" sz="2000" spc="18" dirty="0">
                <a:latin typeface="Times New Roman"/>
                <a:cs typeface="Times New Roman"/>
              </a:rPr>
              <a:t>5%. Η  </a:t>
            </a:r>
            <a:r>
              <a:rPr lang="el-GR" sz="2000" spc="13" dirty="0" err="1">
                <a:latin typeface="Times New Roman"/>
                <a:cs typeface="Times New Roman"/>
              </a:rPr>
              <a:t>γονιµοποίηση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3" dirty="0" err="1">
                <a:latin typeface="Times New Roman"/>
                <a:cs typeface="Times New Roman"/>
              </a:rPr>
              <a:t>πραγµατοποιείται</a:t>
            </a:r>
            <a:r>
              <a:rPr lang="el-GR" sz="2000" spc="13" dirty="0">
                <a:latin typeface="Times New Roman"/>
                <a:cs typeface="Times New Roman"/>
              </a:rPr>
              <a:t> 4 </a:t>
            </a:r>
            <a:r>
              <a:rPr lang="el-GR" sz="2000" spc="9" dirty="0" err="1">
                <a:latin typeface="Times New Roman"/>
                <a:cs typeface="Times New Roman"/>
              </a:rPr>
              <a:t>ηµέρες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4" dirty="0">
                <a:latin typeface="Times New Roman"/>
                <a:cs typeface="Times New Roman"/>
              </a:rPr>
              <a:t>µ</a:t>
            </a:r>
            <a:r>
              <a:rPr lang="el-GR" sz="2000" spc="4" dirty="0" err="1">
                <a:latin typeface="Times New Roman"/>
                <a:cs typeface="Times New Roman"/>
              </a:rPr>
              <a:t>ετά</a:t>
            </a:r>
            <a:r>
              <a:rPr lang="el-GR" sz="2000" spc="4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την </a:t>
            </a:r>
            <a:r>
              <a:rPr lang="el-GR" sz="2000" spc="18" dirty="0">
                <a:latin typeface="Times New Roman"/>
                <a:cs typeface="Times New Roman"/>
              </a:rPr>
              <a:t>επικονίαση </a:t>
            </a:r>
            <a:r>
              <a:rPr lang="el-GR" sz="2000" spc="13" dirty="0">
                <a:latin typeface="Times New Roman"/>
                <a:cs typeface="Times New Roman"/>
              </a:rPr>
              <a:t>και η </a:t>
            </a:r>
            <a:r>
              <a:rPr lang="el-GR" sz="2000" spc="13" dirty="0" err="1">
                <a:latin typeface="Times New Roman"/>
                <a:cs typeface="Times New Roman"/>
              </a:rPr>
              <a:t>ωρίµανση</a:t>
            </a:r>
            <a:r>
              <a:rPr lang="el-GR" sz="2000" spc="13" dirty="0">
                <a:latin typeface="Times New Roman"/>
                <a:cs typeface="Times New Roman"/>
              </a:rPr>
              <a:t> του </a:t>
            </a:r>
            <a:r>
              <a:rPr lang="el-GR" sz="2000" spc="18" dirty="0">
                <a:latin typeface="Times New Roman"/>
                <a:cs typeface="Times New Roman"/>
              </a:rPr>
              <a:t>σπόρου ολοκληρώνεται  21-24 </a:t>
            </a:r>
            <a:r>
              <a:rPr lang="el-GR" sz="2000" spc="9" dirty="0" err="1">
                <a:latin typeface="Times New Roman"/>
                <a:cs typeface="Times New Roman"/>
              </a:rPr>
              <a:t>ηµέρες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αργότερα. Η </a:t>
            </a:r>
            <a:r>
              <a:rPr lang="el-GR" sz="2000" spc="13" dirty="0" err="1">
                <a:latin typeface="Times New Roman"/>
                <a:cs typeface="Times New Roman"/>
              </a:rPr>
              <a:t>συγκοµιδή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των σπόρων </a:t>
            </a:r>
            <a:r>
              <a:rPr lang="el-GR" sz="2000" spc="13" dirty="0">
                <a:latin typeface="Times New Roman"/>
                <a:cs typeface="Times New Roman"/>
              </a:rPr>
              <a:t>γίνεται </a:t>
            </a:r>
            <a:r>
              <a:rPr lang="el-GR" sz="2000" spc="4" dirty="0">
                <a:latin typeface="Times New Roman"/>
                <a:cs typeface="Times New Roman"/>
              </a:rPr>
              <a:t>µ</a:t>
            </a:r>
            <a:r>
              <a:rPr lang="el-GR" sz="2000" spc="4" dirty="0" err="1">
                <a:latin typeface="Times New Roman"/>
                <a:cs typeface="Times New Roman"/>
              </a:rPr>
              <a:t>ετά</a:t>
            </a:r>
            <a:r>
              <a:rPr lang="el-GR" sz="2000" spc="4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τη </a:t>
            </a:r>
            <a:r>
              <a:rPr lang="el-GR" sz="2000" spc="18" dirty="0">
                <a:latin typeface="Times New Roman"/>
                <a:cs typeface="Times New Roman"/>
              </a:rPr>
              <a:t>φυσιολογική </a:t>
            </a:r>
            <a:r>
              <a:rPr lang="el-GR" sz="2000" spc="13" dirty="0" err="1">
                <a:latin typeface="Times New Roman"/>
                <a:cs typeface="Times New Roman"/>
              </a:rPr>
              <a:t>ωρίµανση</a:t>
            </a:r>
            <a:r>
              <a:rPr lang="el-GR" sz="2000" spc="13" dirty="0">
                <a:latin typeface="Times New Roman"/>
                <a:cs typeface="Times New Roman"/>
              </a:rPr>
              <a:t>, </a:t>
            </a:r>
            <a:r>
              <a:rPr lang="el-GR" sz="2000" spc="18" dirty="0">
                <a:latin typeface="Times New Roman"/>
                <a:cs typeface="Times New Roman"/>
              </a:rPr>
              <a:t>όταν </a:t>
            </a:r>
            <a:r>
              <a:rPr lang="el-GR" sz="2000" spc="13" dirty="0">
                <a:latin typeface="Times New Roman"/>
                <a:cs typeface="Times New Roman"/>
              </a:rPr>
              <a:t>οι </a:t>
            </a:r>
            <a:r>
              <a:rPr lang="el-GR" sz="2000" spc="18" dirty="0">
                <a:latin typeface="Times New Roman"/>
                <a:cs typeface="Times New Roman"/>
              </a:rPr>
              <a:t>σπόροι  </a:t>
            </a:r>
            <a:r>
              <a:rPr lang="el-GR" sz="2000" spc="13" dirty="0">
                <a:latin typeface="Times New Roman"/>
                <a:cs typeface="Times New Roman"/>
              </a:rPr>
              <a:t>έχουν χάσει την </a:t>
            </a:r>
            <a:r>
              <a:rPr lang="el-GR" sz="2000" spc="18" dirty="0">
                <a:latin typeface="Times New Roman"/>
                <a:cs typeface="Times New Roman"/>
              </a:rPr>
              <a:t>περισσότερη υγρασία (Παπακώστα-</a:t>
            </a:r>
            <a:r>
              <a:rPr lang="el-GR" sz="2000" spc="18" dirty="0" err="1">
                <a:latin typeface="Times New Roman"/>
                <a:cs typeface="Times New Roman"/>
              </a:rPr>
              <a:t>Τασοπούλο</a:t>
            </a:r>
            <a:r>
              <a:rPr lang="el-GR" sz="2000" spc="18" dirty="0">
                <a:latin typeface="Times New Roman"/>
                <a:cs typeface="Times New Roman"/>
              </a:rPr>
              <a:t>υ, 2013:</a:t>
            </a:r>
            <a:r>
              <a:rPr lang="el-GR" sz="2000" spc="7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161-316).</a:t>
            </a:r>
            <a:endParaRPr lang="el-GR" sz="2000" dirty="0">
              <a:latin typeface="Times New Roman"/>
              <a:cs typeface="Times New Roman"/>
            </a:endParaRPr>
          </a:p>
          <a:p>
            <a:pPr marL="11133" marR="5568" indent="400793" algn="just">
              <a:lnSpc>
                <a:spcPct val="100200"/>
              </a:lnSpc>
              <a:spcBef>
                <a:spcPts val="535"/>
              </a:spcBef>
            </a:pPr>
            <a:endParaRPr lang="el-GR" dirty="0" smtClean="0">
              <a:latin typeface="Times New Roman"/>
              <a:cs typeface="Times New Roman"/>
            </a:endParaRPr>
          </a:p>
          <a:p>
            <a:pPr marL="11133" algn="just"/>
            <a:endParaRPr lang="el-GR" dirty="0" smtClean="0">
              <a:latin typeface="Times New Roman"/>
              <a:cs typeface="Times New Roman"/>
            </a:endParaRPr>
          </a:p>
          <a:p>
            <a:endParaRPr lang="el-GR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305594" y="915195"/>
            <a:ext cx="8458200" cy="674286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11133" marR="4452" algn="just">
              <a:lnSpc>
                <a:spcPct val="100299"/>
              </a:lnSpc>
              <a:spcBef>
                <a:spcPts val="4"/>
              </a:spcBef>
            </a:pPr>
            <a:r>
              <a:rPr lang="el-GR" sz="2000" spc="18" dirty="0">
                <a:latin typeface="Times New Roman"/>
                <a:cs typeface="Times New Roman"/>
              </a:rPr>
              <a:t>Ένα </a:t>
            </a:r>
            <a:r>
              <a:rPr lang="el-GR" sz="2000" spc="9" dirty="0" err="1">
                <a:latin typeface="Times New Roman"/>
                <a:cs typeface="Times New Roman"/>
              </a:rPr>
              <a:t>κρίσιµο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9" dirty="0" err="1">
                <a:latin typeface="Times New Roman"/>
                <a:cs typeface="Times New Roman"/>
              </a:rPr>
              <a:t>σηµείο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για την καπνοκαλλιέργεια αποτελεί η </a:t>
            </a:r>
            <a:r>
              <a:rPr lang="el-GR" sz="2000" spc="13" dirty="0" err="1">
                <a:latin typeface="Times New Roman"/>
                <a:cs typeface="Times New Roman"/>
              </a:rPr>
              <a:t>δηµιουργία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των σπορείων </a:t>
            </a:r>
            <a:r>
              <a:rPr lang="el-GR" sz="2000" spc="13" dirty="0">
                <a:latin typeface="Times New Roman"/>
                <a:cs typeface="Times New Roman"/>
              </a:rPr>
              <a:t>για την </a:t>
            </a:r>
            <a:r>
              <a:rPr lang="el-GR" sz="2000" spc="13" dirty="0" err="1">
                <a:latin typeface="Times New Roman"/>
                <a:cs typeface="Times New Roman"/>
              </a:rPr>
              <a:t>προετοιµασία</a:t>
            </a:r>
            <a:r>
              <a:rPr lang="el-GR" sz="2000" spc="13" dirty="0">
                <a:latin typeface="Times New Roman"/>
                <a:cs typeface="Times New Roman"/>
              </a:rPr>
              <a:t>  </a:t>
            </a:r>
            <a:r>
              <a:rPr lang="el-GR" sz="2000" spc="18" dirty="0">
                <a:latin typeface="Times New Roman"/>
                <a:cs typeface="Times New Roman"/>
              </a:rPr>
              <a:t>των </a:t>
            </a:r>
            <a:r>
              <a:rPr lang="el-GR" sz="2000" spc="18" dirty="0" err="1">
                <a:latin typeface="Times New Roman"/>
                <a:cs typeface="Times New Roman"/>
              </a:rPr>
              <a:t>καπνοφυταρίων</a:t>
            </a:r>
            <a:r>
              <a:rPr lang="el-GR" sz="2000" spc="18" dirty="0">
                <a:latin typeface="Times New Roman"/>
                <a:cs typeface="Times New Roman"/>
              </a:rPr>
              <a:t> που θα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εταφυτευτούν</a:t>
            </a:r>
            <a:r>
              <a:rPr lang="el-GR" sz="2000" spc="13" dirty="0">
                <a:latin typeface="Times New Roman"/>
                <a:cs typeface="Times New Roman"/>
              </a:rPr>
              <a:t> στο </a:t>
            </a:r>
            <a:r>
              <a:rPr lang="el-GR" sz="2000" spc="18" dirty="0">
                <a:latin typeface="Times New Roman"/>
                <a:cs typeface="Times New Roman"/>
              </a:rPr>
              <a:t>χωράφι. Όπως προαναφέρθηκε, </a:t>
            </a:r>
            <a:r>
              <a:rPr lang="el-GR" sz="2000" spc="13" dirty="0">
                <a:latin typeface="Times New Roman"/>
                <a:cs typeface="Times New Roman"/>
              </a:rPr>
              <a:t>ο σπόρος του καπνού είναι  </a:t>
            </a:r>
            <a:r>
              <a:rPr lang="el-GR" sz="2000" spc="18" dirty="0">
                <a:latin typeface="Times New Roman"/>
                <a:cs typeface="Times New Roman"/>
              </a:rPr>
              <a:t>πολύ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ικρού</a:t>
            </a:r>
            <a:r>
              <a:rPr lang="el-GR" sz="2000" spc="9" dirty="0">
                <a:latin typeface="Times New Roman"/>
                <a:cs typeface="Times New Roman"/>
              </a:rPr>
              <a:t> µ</a:t>
            </a:r>
            <a:r>
              <a:rPr lang="el-GR" sz="2000" spc="9" dirty="0" err="1">
                <a:latin typeface="Times New Roman"/>
                <a:cs typeface="Times New Roman"/>
              </a:rPr>
              <a:t>εγέθους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και </a:t>
            </a:r>
            <a:r>
              <a:rPr lang="el-GR" sz="2000" spc="9" dirty="0">
                <a:latin typeface="Times New Roman"/>
                <a:cs typeface="Times New Roman"/>
              </a:rPr>
              <a:t>γι’ </a:t>
            </a:r>
            <a:r>
              <a:rPr lang="el-GR" sz="2000" spc="18" dirty="0">
                <a:latin typeface="Times New Roman"/>
                <a:cs typeface="Times New Roman"/>
              </a:rPr>
              <a:t>αυτό </a:t>
            </a:r>
            <a:r>
              <a:rPr lang="el-GR" sz="2000" spc="13" dirty="0" err="1">
                <a:latin typeface="Times New Roman"/>
                <a:cs typeface="Times New Roman"/>
              </a:rPr>
              <a:t>αναµιγνύεται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dirty="0" err="1">
                <a:latin typeface="Times New Roman"/>
                <a:cs typeface="Times New Roman"/>
              </a:rPr>
              <a:t>άµµο</a:t>
            </a:r>
            <a:r>
              <a:rPr lang="el-GR" sz="2000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για την </a:t>
            </a:r>
            <a:r>
              <a:rPr lang="el-GR" sz="2000" spc="13" dirty="0" err="1">
                <a:latin typeface="Times New Roman"/>
                <a:cs typeface="Times New Roman"/>
              </a:rPr>
              <a:t>οµοιόµορφη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διασπορά </a:t>
            </a:r>
            <a:r>
              <a:rPr lang="el-GR" sz="2000" spc="13" dirty="0">
                <a:latin typeface="Times New Roman"/>
                <a:cs typeface="Times New Roman"/>
              </a:rPr>
              <a:t>του στα </a:t>
            </a:r>
            <a:r>
              <a:rPr lang="el-GR" sz="2000" spc="18" dirty="0">
                <a:latin typeface="Times New Roman"/>
                <a:cs typeface="Times New Roman"/>
              </a:rPr>
              <a:t>σπορεία  (σπορά «πεταχτά»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3" dirty="0">
                <a:latin typeface="Times New Roman"/>
                <a:cs typeface="Times New Roman"/>
              </a:rPr>
              <a:t>το χέρι). </a:t>
            </a:r>
            <a:r>
              <a:rPr lang="el-GR" sz="2000" spc="18" dirty="0">
                <a:latin typeface="Times New Roman"/>
                <a:cs typeface="Times New Roman"/>
              </a:rPr>
              <a:t>Το έδαφος </a:t>
            </a:r>
            <a:r>
              <a:rPr lang="el-GR" sz="2000" spc="13" dirty="0">
                <a:latin typeface="Times New Roman"/>
                <a:cs typeface="Times New Roman"/>
              </a:rPr>
              <a:t>του </a:t>
            </a:r>
            <a:r>
              <a:rPr lang="el-GR" sz="2000" spc="18" dirty="0" err="1">
                <a:latin typeface="Times New Roman"/>
                <a:cs typeface="Times New Roman"/>
              </a:rPr>
              <a:t>καπνοσπορείου</a:t>
            </a:r>
            <a:r>
              <a:rPr lang="el-GR" sz="2000" spc="18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πρέπει να είναι </a:t>
            </a:r>
            <a:r>
              <a:rPr lang="el-GR" sz="2000" spc="18" dirty="0">
                <a:latin typeface="Times New Roman"/>
                <a:cs typeface="Times New Roman"/>
              </a:rPr>
              <a:t>ελαφρύ, </a:t>
            </a:r>
            <a:r>
              <a:rPr lang="el-GR" sz="2000" spc="9" dirty="0" err="1">
                <a:latin typeface="Times New Roman"/>
                <a:cs typeface="Times New Roman"/>
              </a:rPr>
              <a:t>γόνιµο</a:t>
            </a:r>
            <a:r>
              <a:rPr lang="el-GR" sz="2000" spc="9" dirty="0">
                <a:latin typeface="Times New Roman"/>
                <a:cs typeface="Times New Roman"/>
              </a:rPr>
              <a:t>,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22" dirty="0">
                <a:latin typeface="Times New Roman"/>
                <a:cs typeface="Times New Roman"/>
              </a:rPr>
              <a:t>καλή  </a:t>
            </a:r>
            <a:r>
              <a:rPr lang="el-GR" sz="2000" spc="18" dirty="0">
                <a:latin typeface="Times New Roman"/>
                <a:cs typeface="Times New Roman"/>
              </a:rPr>
              <a:t>αποστράγγιση </a:t>
            </a:r>
            <a:r>
              <a:rPr lang="el-GR" sz="2000" spc="13" dirty="0">
                <a:latin typeface="Times New Roman"/>
                <a:cs typeface="Times New Roman"/>
              </a:rPr>
              <a:t>και </a:t>
            </a:r>
            <a:r>
              <a:rPr lang="el-GR" sz="2000" spc="18" dirty="0">
                <a:latin typeface="Times New Roman"/>
                <a:cs typeface="Times New Roman"/>
              </a:rPr>
              <a:t>οπωσδήποτε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ακριά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8" dirty="0" err="1">
                <a:latin typeface="Times New Roman"/>
                <a:cs typeface="Times New Roman"/>
              </a:rPr>
              <a:t>απο</a:t>
            </a:r>
            <a:r>
              <a:rPr lang="el-GR" sz="2000" spc="18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καλλιέργειες </a:t>
            </a:r>
            <a:r>
              <a:rPr lang="el-GR" sz="2000" spc="18" dirty="0" err="1">
                <a:latin typeface="Times New Roman"/>
                <a:cs typeface="Times New Roman"/>
              </a:rPr>
              <a:t>σολανωδών</a:t>
            </a:r>
            <a:r>
              <a:rPr lang="el-GR" sz="2000" spc="18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(πατάτας, </a:t>
            </a:r>
            <a:r>
              <a:rPr lang="el-GR" sz="2000" spc="9" dirty="0" err="1">
                <a:latin typeface="Times New Roman"/>
                <a:cs typeface="Times New Roman"/>
              </a:rPr>
              <a:t>τοµάτας</a:t>
            </a:r>
            <a:r>
              <a:rPr lang="el-GR" sz="2000" spc="9" dirty="0">
                <a:latin typeface="Times New Roman"/>
                <a:cs typeface="Times New Roman"/>
              </a:rPr>
              <a:t>,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ελιτζάνας</a:t>
            </a:r>
            <a:r>
              <a:rPr lang="el-GR" sz="2000" spc="13" dirty="0">
                <a:latin typeface="Times New Roman"/>
                <a:cs typeface="Times New Roman"/>
              </a:rPr>
              <a:t> κ.ά.),  </a:t>
            </a:r>
            <a:r>
              <a:rPr lang="el-GR" sz="2000" spc="18" dirty="0">
                <a:latin typeface="Times New Roman"/>
                <a:cs typeface="Times New Roman"/>
              </a:rPr>
              <a:t>ώστε </a:t>
            </a:r>
            <a:r>
              <a:rPr lang="el-GR" sz="2000" spc="13" dirty="0">
                <a:latin typeface="Times New Roman"/>
                <a:cs typeface="Times New Roman"/>
              </a:rPr>
              <a:t>να </a:t>
            </a:r>
            <a:r>
              <a:rPr lang="el-GR" sz="2000" spc="18" dirty="0">
                <a:latin typeface="Times New Roman"/>
                <a:cs typeface="Times New Roman"/>
              </a:rPr>
              <a:t>αποφευχθούν </a:t>
            </a:r>
            <a:r>
              <a:rPr lang="el-GR" sz="2000" spc="13" dirty="0">
                <a:latin typeface="Times New Roman"/>
                <a:cs typeface="Times New Roman"/>
              </a:rPr>
              <a:t>οι </a:t>
            </a:r>
            <a:r>
              <a:rPr lang="el-GR" sz="2000" spc="18" dirty="0">
                <a:latin typeface="Times New Roman"/>
                <a:cs typeface="Times New Roman"/>
              </a:rPr>
              <a:t>σοβαρές </a:t>
            </a:r>
            <a:r>
              <a:rPr lang="el-GR" sz="2000" spc="13" dirty="0">
                <a:latin typeface="Times New Roman"/>
                <a:cs typeface="Times New Roman"/>
              </a:rPr>
              <a:t>για τον </a:t>
            </a:r>
            <a:r>
              <a:rPr lang="el-GR" sz="2000" spc="18" dirty="0">
                <a:latin typeface="Times New Roman"/>
                <a:cs typeface="Times New Roman"/>
              </a:rPr>
              <a:t>καπνό </a:t>
            </a:r>
            <a:r>
              <a:rPr lang="el-GR" sz="2000" spc="13" dirty="0">
                <a:latin typeface="Times New Roman"/>
                <a:cs typeface="Times New Roman"/>
              </a:rPr>
              <a:t>ιώσεις. Για την </a:t>
            </a:r>
            <a:r>
              <a:rPr lang="el-GR" sz="2000" spc="13" dirty="0" err="1">
                <a:latin typeface="Times New Roman"/>
                <a:cs typeface="Times New Roman"/>
              </a:rPr>
              <a:t>προετοιµασία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των </a:t>
            </a:r>
            <a:r>
              <a:rPr lang="el-GR" sz="2000" spc="13" dirty="0">
                <a:latin typeface="Times New Roman"/>
                <a:cs typeface="Times New Roman"/>
              </a:rPr>
              <a:t>κοινών </a:t>
            </a:r>
            <a:r>
              <a:rPr lang="el-GR" sz="2000" spc="18" dirty="0" err="1">
                <a:latin typeface="Times New Roman"/>
                <a:cs typeface="Times New Roman"/>
              </a:rPr>
              <a:t>καπνοσπορείων</a:t>
            </a:r>
            <a:r>
              <a:rPr lang="el-GR" sz="2000" spc="18" dirty="0">
                <a:latin typeface="Times New Roman"/>
                <a:cs typeface="Times New Roman"/>
              </a:rPr>
              <a:t>  </a:t>
            </a:r>
            <a:r>
              <a:rPr lang="el-GR" sz="2000" spc="13" dirty="0">
                <a:latin typeface="Times New Roman"/>
                <a:cs typeface="Times New Roman"/>
              </a:rPr>
              <a:t>απαιτείται </a:t>
            </a:r>
            <a:r>
              <a:rPr lang="el-GR" sz="2000" spc="13" dirty="0" err="1">
                <a:latin typeface="Times New Roman"/>
                <a:cs typeface="Times New Roman"/>
              </a:rPr>
              <a:t>φρεζάρισµα</a:t>
            </a:r>
            <a:r>
              <a:rPr lang="el-GR" sz="2000" spc="13" dirty="0">
                <a:latin typeface="Times New Roman"/>
                <a:cs typeface="Times New Roman"/>
              </a:rPr>
              <a:t> για τον </a:t>
            </a:r>
            <a:r>
              <a:rPr lang="el-GR" sz="2000" spc="9" dirty="0" err="1">
                <a:latin typeface="Times New Roman"/>
                <a:cs typeface="Times New Roman"/>
              </a:rPr>
              <a:t>λεπτοτεµαχισµό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του </a:t>
            </a:r>
            <a:r>
              <a:rPr lang="el-GR" sz="2000" spc="18" dirty="0">
                <a:latin typeface="Times New Roman"/>
                <a:cs typeface="Times New Roman"/>
              </a:rPr>
              <a:t>εδάφους </a:t>
            </a:r>
            <a:r>
              <a:rPr lang="el-GR" sz="2000" spc="13" dirty="0">
                <a:latin typeface="Times New Roman"/>
                <a:cs typeface="Times New Roman"/>
              </a:rPr>
              <a:t>και </a:t>
            </a:r>
            <a:r>
              <a:rPr lang="el-GR" sz="2000" spc="13" dirty="0" err="1">
                <a:latin typeface="Times New Roman"/>
                <a:cs typeface="Times New Roman"/>
              </a:rPr>
              <a:t>διαµόρφωσή</a:t>
            </a:r>
            <a:r>
              <a:rPr lang="el-GR" sz="2000" spc="13" dirty="0">
                <a:latin typeface="Times New Roman"/>
                <a:cs typeface="Times New Roman"/>
              </a:rPr>
              <a:t> του σε λωρίδες (πρασιές)  </a:t>
            </a:r>
            <a:r>
              <a:rPr lang="el-GR" sz="2000" spc="18" dirty="0">
                <a:latin typeface="Times New Roman"/>
                <a:cs typeface="Times New Roman"/>
              </a:rPr>
              <a:t>πλάτους συνήθως </a:t>
            </a:r>
            <a:r>
              <a:rPr lang="el-GR" sz="2000" spc="13" dirty="0">
                <a:latin typeface="Times New Roman"/>
                <a:cs typeface="Times New Roman"/>
              </a:rPr>
              <a:t>ενός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έτρου</a:t>
            </a:r>
            <a:r>
              <a:rPr lang="el-GR" sz="2000" spc="9" dirty="0">
                <a:latin typeface="Times New Roman"/>
                <a:cs typeface="Times New Roman"/>
              </a:rPr>
              <a:t>,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ήκους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5-10 m </a:t>
            </a:r>
            <a:r>
              <a:rPr lang="el-GR" sz="2000" spc="13" dirty="0">
                <a:latin typeface="Times New Roman"/>
                <a:cs typeface="Times New Roman"/>
              </a:rPr>
              <a:t>και </a:t>
            </a:r>
            <a:r>
              <a:rPr lang="el-GR" sz="2000" spc="18" dirty="0">
                <a:latin typeface="Times New Roman"/>
                <a:cs typeface="Times New Roman"/>
              </a:rPr>
              <a:t>ύψους 15-20 cm από </a:t>
            </a:r>
            <a:r>
              <a:rPr lang="el-GR" sz="2000" spc="13" dirty="0">
                <a:latin typeface="Times New Roman"/>
                <a:cs typeface="Times New Roman"/>
              </a:rPr>
              <a:t>την επιφάνεια του </a:t>
            </a:r>
            <a:r>
              <a:rPr lang="el-GR" sz="2000" spc="18" dirty="0">
                <a:latin typeface="Times New Roman"/>
                <a:cs typeface="Times New Roman"/>
              </a:rPr>
              <a:t>εδάφους, </a:t>
            </a:r>
            <a:r>
              <a:rPr lang="el-GR" sz="2000" spc="22" dirty="0">
                <a:latin typeface="Times New Roman"/>
                <a:cs typeface="Times New Roman"/>
              </a:rPr>
              <a:t>που  </a:t>
            </a:r>
            <a:r>
              <a:rPr lang="el-GR" sz="2000" spc="13" dirty="0">
                <a:latin typeface="Times New Roman"/>
                <a:cs typeface="Times New Roman"/>
              </a:rPr>
              <a:t>χωρίζονται </a:t>
            </a:r>
            <a:r>
              <a:rPr lang="el-GR" sz="2000" spc="18" dirty="0">
                <a:latin typeface="Times New Roman"/>
                <a:cs typeface="Times New Roman"/>
              </a:rPr>
              <a:t>από </a:t>
            </a:r>
            <a:r>
              <a:rPr lang="el-GR" sz="2000" spc="13" dirty="0" err="1">
                <a:latin typeface="Times New Roman"/>
                <a:cs typeface="Times New Roman"/>
              </a:rPr>
              <a:t>διαδρόµους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πλάτους </a:t>
            </a:r>
            <a:r>
              <a:rPr lang="el-GR" sz="2000" spc="13" dirty="0">
                <a:latin typeface="Times New Roman"/>
                <a:cs typeface="Times New Roman"/>
              </a:rPr>
              <a:t>50 </a:t>
            </a:r>
            <a:r>
              <a:rPr lang="el-GR" sz="2000" spc="18" dirty="0">
                <a:latin typeface="Times New Roman"/>
                <a:cs typeface="Times New Roman"/>
              </a:rPr>
              <a:t>cm </a:t>
            </a:r>
            <a:r>
              <a:rPr lang="el-GR" sz="2000" spc="13" dirty="0">
                <a:latin typeface="Times New Roman"/>
                <a:cs typeface="Times New Roman"/>
              </a:rPr>
              <a:t>για τη διευκόλυνση </a:t>
            </a:r>
            <a:r>
              <a:rPr lang="el-GR" sz="2000" spc="18" dirty="0">
                <a:latin typeface="Times New Roman"/>
                <a:cs typeface="Times New Roman"/>
              </a:rPr>
              <a:t>των </a:t>
            </a:r>
            <a:r>
              <a:rPr lang="el-GR" sz="2000" spc="13" dirty="0">
                <a:latin typeface="Times New Roman"/>
                <a:cs typeface="Times New Roman"/>
              </a:rPr>
              <a:t>καλλιεργητικών εργασιών. Ακολουθεί η  </a:t>
            </a:r>
            <a:r>
              <a:rPr lang="el-GR" sz="2000" spc="18" dirty="0">
                <a:latin typeface="Times New Roman"/>
                <a:cs typeface="Times New Roman"/>
              </a:rPr>
              <a:t>ισοπέδωση </a:t>
            </a:r>
            <a:r>
              <a:rPr lang="el-GR" sz="2000" spc="13" dirty="0">
                <a:latin typeface="Times New Roman"/>
                <a:cs typeface="Times New Roman"/>
              </a:rPr>
              <a:t>και ο περαιτέρω </a:t>
            </a:r>
            <a:r>
              <a:rPr lang="el-GR" sz="2000" spc="13" dirty="0" err="1">
                <a:latin typeface="Times New Roman"/>
                <a:cs typeface="Times New Roman"/>
              </a:rPr>
              <a:t>ψιλοχωµατισµός</a:t>
            </a:r>
            <a:r>
              <a:rPr lang="el-GR" sz="2000" spc="13" dirty="0">
                <a:latin typeface="Times New Roman"/>
                <a:cs typeface="Times New Roman"/>
              </a:rPr>
              <a:t> της επιφάνειας του </a:t>
            </a:r>
            <a:r>
              <a:rPr lang="el-GR" sz="2000" spc="13" dirty="0" err="1">
                <a:latin typeface="Times New Roman"/>
                <a:cs typeface="Times New Roman"/>
              </a:rPr>
              <a:t>καπνοσπορείου</a:t>
            </a:r>
            <a:r>
              <a:rPr lang="el-GR" sz="2000" spc="13" dirty="0">
                <a:latin typeface="Times New Roman"/>
                <a:cs typeface="Times New Roman"/>
              </a:rPr>
              <a:t> και η </a:t>
            </a:r>
            <a:r>
              <a:rPr lang="el-GR" sz="2000" spc="13" dirty="0" err="1">
                <a:latin typeface="Times New Roman"/>
                <a:cs typeface="Times New Roman"/>
              </a:rPr>
              <a:t>απολύµανση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3" dirty="0">
                <a:latin typeface="Times New Roman"/>
                <a:cs typeface="Times New Roman"/>
              </a:rPr>
              <a:t>τα  </a:t>
            </a:r>
            <a:r>
              <a:rPr lang="el-GR" sz="2000" spc="18" dirty="0">
                <a:latin typeface="Times New Roman"/>
                <a:cs typeface="Times New Roman"/>
              </a:rPr>
              <a:t>κατάλληλα </a:t>
            </a:r>
            <a:r>
              <a:rPr lang="el-GR" sz="2000" spc="13" dirty="0" err="1">
                <a:latin typeface="Times New Roman"/>
                <a:cs typeface="Times New Roman"/>
              </a:rPr>
              <a:t>σκευάσµατα</a:t>
            </a:r>
            <a:r>
              <a:rPr lang="el-GR" sz="2000" spc="13" dirty="0">
                <a:latin typeface="Times New Roman"/>
                <a:cs typeface="Times New Roman"/>
              </a:rPr>
              <a:t> για την </a:t>
            </a:r>
            <a:r>
              <a:rPr lang="el-GR" sz="2000" spc="18" dirty="0">
                <a:latin typeface="Times New Roman"/>
                <a:cs typeface="Times New Roman"/>
              </a:rPr>
              <a:t>αποφυγή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υκητολογικών</a:t>
            </a:r>
            <a:r>
              <a:rPr lang="el-GR" sz="2000" spc="13" dirty="0">
                <a:latin typeface="Times New Roman"/>
                <a:cs typeface="Times New Roman"/>
              </a:rPr>
              <a:t> και </a:t>
            </a:r>
            <a:r>
              <a:rPr lang="el-GR" sz="2000" spc="18" dirty="0">
                <a:latin typeface="Times New Roman"/>
                <a:cs typeface="Times New Roman"/>
              </a:rPr>
              <a:t>άλλων προσβολών </a:t>
            </a:r>
            <a:r>
              <a:rPr lang="el-GR" sz="2000" spc="13" dirty="0">
                <a:latin typeface="Times New Roman"/>
                <a:cs typeface="Times New Roman"/>
              </a:rPr>
              <a:t>στα νεαρά </a:t>
            </a:r>
            <a:r>
              <a:rPr lang="el-GR" sz="2000" spc="18" dirty="0" err="1">
                <a:latin typeface="Times New Roman"/>
                <a:cs typeface="Times New Roman"/>
              </a:rPr>
              <a:t>καπνόφυτα</a:t>
            </a:r>
            <a:r>
              <a:rPr lang="el-GR" sz="2000" spc="18" dirty="0">
                <a:latin typeface="Times New Roman"/>
                <a:cs typeface="Times New Roman"/>
              </a:rPr>
              <a:t>.  Επιπλέον, </a:t>
            </a:r>
            <a:r>
              <a:rPr lang="el-GR" sz="2000" spc="13" dirty="0">
                <a:latin typeface="Times New Roman"/>
                <a:cs typeface="Times New Roman"/>
              </a:rPr>
              <a:t>αν υπάρχει χρόνος, </a:t>
            </a:r>
            <a:r>
              <a:rPr lang="el-GR" sz="2000" spc="18" dirty="0">
                <a:latin typeface="Times New Roman"/>
                <a:cs typeface="Times New Roman"/>
              </a:rPr>
              <a:t>καλό </a:t>
            </a:r>
            <a:r>
              <a:rPr lang="el-GR" sz="2000" spc="13" dirty="0">
                <a:latin typeface="Times New Roman"/>
                <a:cs typeface="Times New Roman"/>
              </a:rPr>
              <a:t>είναι πριν τη </a:t>
            </a:r>
            <a:r>
              <a:rPr lang="el-GR" sz="2000" spc="18" dirty="0">
                <a:latin typeface="Times New Roman"/>
                <a:cs typeface="Times New Roman"/>
              </a:rPr>
              <a:t>σπορά </a:t>
            </a:r>
            <a:r>
              <a:rPr lang="el-GR" sz="2000" spc="13" dirty="0">
                <a:latin typeface="Times New Roman"/>
                <a:cs typeface="Times New Roman"/>
              </a:rPr>
              <a:t>να </a:t>
            </a:r>
            <a:r>
              <a:rPr lang="el-GR" sz="2000" spc="18" dirty="0">
                <a:latin typeface="Times New Roman"/>
                <a:cs typeface="Times New Roman"/>
              </a:rPr>
              <a:t>προηγηθεί καλό </a:t>
            </a:r>
            <a:r>
              <a:rPr lang="el-GR" sz="2000" spc="13" dirty="0" err="1">
                <a:latin typeface="Times New Roman"/>
                <a:cs typeface="Times New Roman"/>
              </a:rPr>
              <a:t>πότισµα</a:t>
            </a:r>
            <a:r>
              <a:rPr lang="el-GR" sz="2000" spc="13" dirty="0">
                <a:latin typeface="Times New Roman"/>
                <a:cs typeface="Times New Roman"/>
              </a:rPr>
              <a:t> και </a:t>
            </a:r>
            <a:r>
              <a:rPr lang="el-GR" sz="2000" spc="18" dirty="0">
                <a:latin typeface="Times New Roman"/>
                <a:cs typeface="Times New Roman"/>
              </a:rPr>
              <a:t>καταστροφή-  </a:t>
            </a:r>
            <a:r>
              <a:rPr lang="el-GR" sz="2000" spc="13" dirty="0" err="1">
                <a:latin typeface="Times New Roman"/>
                <a:cs typeface="Times New Roman"/>
              </a:rPr>
              <a:t>σκάλισµα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των </a:t>
            </a:r>
            <a:r>
              <a:rPr lang="el-GR" sz="2000" spc="13" dirty="0" err="1">
                <a:latin typeface="Times New Roman"/>
                <a:cs typeface="Times New Roman"/>
              </a:rPr>
              <a:t>φυτρωµένων</a:t>
            </a:r>
            <a:r>
              <a:rPr lang="el-GR" sz="2000" spc="13" dirty="0">
                <a:latin typeface="Times New Roman"/>
                <a:cs typeface="Times New Roman"/>
              </a:rPr>
              <a:t> ζιζανίων </a:t>
            </a:r>
            <a:r>
              <a:rPr lang="el-GR" sz="2000" spc="18" dirty="0">
                <a:latin typeface="Times New Roman"/>
                <a:cs typeface="Times New Roman"/>
              </a:rPr>
              <a:t>ώστε </a:t>
            </a:r>
            <a:r>
              <a:rPr lang="el-GR" sz="2000" spc="13" dirty="0">
                <a:latin typeface="Times New Roman"/>
                <a:cs typeface="Times New Roman"/>
              </a:rPr>
              <a:t>να </a:t>
            </a:r>
            <a:r>
              <a:rPr lang="el-GR" sz="2000" spc="13" dirty="0" err="1">
                <a:latin typeface="Times New Roman"/>
                <a:cs typeface="Times New Roman"/>
              </a:rPr>
              <a:t>αποδυναµωθεί</a:t>
            </a:r>
            <a:r>
              <a:rPr lang="el-GR" sz="2000" spc="13" dirty="0">
                <a:latin typeface="Times New Roman"/>
                <a:cs typeface="Times New Roman"/>
              </a:rPr>
              <a:t> η </a:t>
            </a:r>
            <a:r>
              <a:rPr lang="el-GR" sz="2000" spc="9" dirty="0" err="1">
                <a:latin typeface="Times New Roman"/>
                <a:cs typeface="Times New Roman"/>
              </a:rPr>
              <a:t>λεγόµενη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τράπεζα </a:t>
            </a:r>
            <a:r>
              <a:rPr lang="el-GR" sz="2000" spc="18" dirty="0">
                <a:latin typeface="Times New Roman"/>
                <a:cs typeface="Times New Roman"/>
              </a:rPr>
              <a:t>σπόρων </a:t>
            </a:r>
            <a:r>
              <a:rPr lang="el-GR" sz="2000" spc="13" dirty="0">
                <a:latin typeface="Times New Roman"/>
                <a:cs typeface="Times New Roman"/>
              </a:rPr>
              <a:t>τους στο έδαφος. </a:t>
            </a:r>
            <a:endParaRPr lang="el-GR" sz="2000" dirty="0">
              <a:latin typeface="Times New Roman"/>
              <a:cs typeface="Times New Roman"/>
            </a:endParaRPr>
          </a:p>
          <a:p>
            <a:pPr marL="11133" marR="5568" indent="400793" algn="just">
              <a:lnSpc>
                <a:spcPct val="100200"/>
              </a:lnSpc>
              <a:spcBef>
                <a:spcPts val="535"/>
              </a:spcBef>
            </a:pPr>
            <a:endParaRPr lang="el-GR" dirty="0" smtClean="0">
              <a:latin typeface="Times New Roman"/>
              <a:cs typeface="Times New Roman"/>
            </a:endParaRPr>
          </a:p>
          <a:p>
            <a:pPr marL="11133" algn="just"/>
            <a:endParaRPr lang="el-GR" dirty="0" smtClean="0">
              <a:latin typeface="Times New Roman"/>
              <a:cs typeface="Times New Roman"/>
            </a:endParaRPr>
          </a:p>
          <a:p>
            <a:endParaRPr lang="el-GR" dirty="0" smtClean="0">
              <a:latin typeface="Times New Roman"/>
              <a:cs typeface="Times New Roman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81794" y="229395"/>
            <a:ext cx="4572000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l-GR" sz="3600" b="1" spc="-4" dirty="0" err="1">
                <a:latin typeface="Times New Roman"/>
                <a:cs typeface="Times New Roman"/>
              </a:rPr>
              <a:t>Καπνοσπορεία</a:t>
            </a:r>
            <a:endParaRPr lang="el-GR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305594" y="153195"/>
            <a:ext cx="8458200" cy="643508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11133" marR="4452" algn="just">
              <a:lnSpc>
                <a:spcPct val="100299"/>
              </a:lnSpc>
              <a:spcBef>
                <a:spcPts val="4"/>
              </a:spcBef>
            </a:pPr>
            <a:r>
              <a:rPr lang="el-GR" sz="2000" spc="18" dirty="0" smtClean="0">
                <a:latin typeface="Times New Roman"/>
                <a:cs typeface="Times New Roman"/>
              </a:rPr>
              <a:t>Η  </a:t>
            </a:r>
            <a:r>
              <a:rPr lang="el-GR" sz="2000" spc="18" dirty="0">
                <a:latin typeface="Times New Roman"/>
                <a:cs typeface="Times New Roman"/>
              </a:rPr>
              <a:t>σπορά </a:t>
            </a:r>
            <a:r>
              <a:rPr lang="el-GR" sz="2000" spc="13" dirty="0">
                <a:latin typeface="Times New Roman"/>
                <a:cs typeface="Times New Roman"/>
              </a:rPr>
              <a:t>γίνεται τους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ήνες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Φεβρουάριο-Μάρτιο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3" dirty="0">
                <a:latin typeface="Times New Roman"/>
                <a:cs typeface="Times New Roman"/>
              </a:rPr>
              <a:t>0,5 έως 0,8 g σπόρου/m</a:t>
            </a:r>
            <a:r>
              <a:rPr lang="el-GR" sz="2000" spc="19" baseline="39682" dirty="0">
                <a:latin typeface="Times New Roman"/>
                <a:cs typeface="Times New Roman"/>
              </a:rPr>
              <a:t>2 </a:t>
            </a:r>
            <a:r>
              <a:rPr lang="el-GR" sz="2000" spc="13" dirty="0">
                <a:latin typeface="Times New Roman"/>
                <a:cs typeface="Times New Roman"/>
              </a:rPr>
              <a:t>σπορείου για τα </a:t>
            </a:r>
            <a:r>
              <a:rPr lang="el-GR" sz="2000" spc="18" dirty="0">
                <a:latin typeface="Times New Roman"/>
                <a:cs typeface="Times New Roman"/>
              </a:rPr>
              <a:t>καπνά  ανατολικού τύπου. </a:t>
            </a:r>
            <a:r>
              <a:rPr lang="el-GR" sz="2000" spc="13" dirty="0">
                <a:latin typeface="Times New Roman"/>
                <a:cs typeface="Times New Roman"/>
              </a:rPr>
              <a:t>Για </a:t>
            </a:r>
            <a:r>
              <a:rPr lang="el-GR" sz="2000" spc="9" dirty="0">
                <a:latin typeface="Times New Roman"/>
                <a:cs typeface="Times New Roman"/>
              </a:rPr>
              <a:t>τις </a:t>
            </a:r>
            <a:r>
              <a:rPr lang="el-GR" sz="2000" spc="13" dirty="0" err="1">
                <a:latin typeface="Times New Roman"/>
                <a:cs typeface="Times New Roman"/>
              </a:rPr>
              <a:t>αµερικάνικου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τύπου </a:t>
            </a:r>
            <a:r>
              <a:rPr lang="el-GR" sz="2000" spc="13" dirty="0">
                <a:latin typeface="Times New Roman"/>
                <a:cs typeface="Times New Roman"/>
              </a:rPr>
              <a:t>ποικιλίες </a:t>
            </a:r>
            <a:r>
              <a:rPr lang="el-GR" sz="2000" spc="13" dirty="0" err="1">
                <a:latin typeface="Times New Roman"/>
                <a:cs typeface="Times New Roman"/>
              </a:rPr>
              <a:t>χρησιµοποιείται</a:t>
            </a:r>
            <a:r>
              <a:rPr lang="el-GR" sz="2000" spc="13" dirty="0">
                <a:latin typeface="Times New Roman"/>
                <a:cs typeface="Times New Roman"/>
              </a:rPr>
              <a:t> λιγότερη </a:t>
            </a:r>
            <a:r>
              <a:rPr lang="el-GR" sz="2000" spc="18" dirty="0">
                <a:latin typeface="Times New Roman"/>
                <a:cs typeface="Times New Roman"/>
              </a:rPr>
              <a:t>από </a:t>
            </a:r>
            <a:r>
              <a:rPr lang="el-GR" sz="2000" spc="13" dirty="0">
                <a:latin typeface="Times New Roman"/>
                <a:cs typeface="Times New Roman"/>
              </a:rPr>
              <a:t>τη </a:t>
            </a:r>
            <a:r>
              <a:rPr lang="el-GR" sz="2000" spc="4" dirty="0">
                <a:latin typeface="Times New Roman"/>
                <a:cs typeface="Times New Roman"/>
              </a:rPr>
              <a:t>µ</a:t>
            </a:r>
            <a:r>
              <a:rPr lang="el-GR" sz="2000" spc="4" dirty="0" err="1">
                <a:latin typeface="Times New Roman"/>
                <a:cs typeface="Times New Roman"/>
              </a:rPr>
              <a:t>ισή</a:t>
            </a:r>
            <a:r>
              <a:rPr lang="el-GR" sz="2000" spc="237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της  </a:t>
            </a:r>
            <a:r>
              <a:rPr lang="el-GR" sz="2000" spc="13" dirty="0" err="1">
                <a:latin typeface="Times New Roman"/>
                <a:cs typeface="Times New Roman"/>
              </a:rPr>
              <a:t>προαναφερόµενης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ποσότητας. </a:t>
            </a:r>
            <a:r>
              <a:rPr lang="el-GR" sz="2000" spc="13" dirty="0">
                <a:latin typeface="Times New Roman"/>
                <a:cs typeface="Times New Roman"/>
              </a:rPr>
              <a:t>Ιδιαίτερη </a:t>
            </a:r>
            <a:r>
              <a:rPr lang="el-GR" sz="2000" spc="18" dirty="0">
                <a:latin typeface="Times New Roman"/>
                <a:cs typeface="Times New Roman"/>
              </a:rPr>
              <a:t>προσοχή </a:t>
            </a:r>
            <a:r>
              <a:rPr lang="el-GR" sz="2000" spc="13" dirty="0">
                <a:latin typeface="Times New Roman"/>
                <a:cs typeface="Times New Roman"/>
              </a:rPr>
              <a:t>χρειάζεται </a:t>
            </a:r>
            <a:r>
              <a:rPr lang="el-GR" sz="2000" spc="18" dirty="0">
                <a:latin typeface="Times New Roman"/>
                <a:cs typeface="Times New Roman"/>
              </a:rPr>
              <a:t>στην ποσότητα </a:t>
            </a:r>
            <a:r>
              <a:rPr lang="el-GR" sz="2000" spc="13" dirty="0">
                <a:latin typeface="Times New Roman"/>
                <a:cs typeface="Times New Roman"/>
              </a:rPr>
              <a:t>του </a:t>
            </a:r>
            <a:r>
              <a:rPr lang="el-GR" sz="2000" spc="18" dirty="0">
                <a:latin typeface="Times New Roman"/>
                <a:cs typeface="Times New Roman"/>
              </a:rPr>
              <a:t>σπόρου καθώς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εγάλη</a:t>
            </a:r>
            <a:r>
              <a:rPr lang="el-GR" sz="2000" spc="9" dirty="0">
                <a:latin typeface="Times New Roman"/>
                <a:cs typeface="Times New Roman"/>
              </a:rPr>
              <a:t>  </a:t>
            </a:r>
            <a:r>
              <a:rPr lang="el-GR" sz="2000" spc="18" dirty="0">
                <a:latin typeface="Times New Roman"/>
                <a:cs typeface="Times New Roman"/>
              </a:rPr>
              <a:t>πυκνότητα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πορεί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να </a:t>
            </a:r>
            <a:r>
              <a:rPr lang="el-GR" sz="2000" spc="18" dirty="0">
                <a:latin typeface="Times New Roman"/>
                <a:cs typeface="Times New Roman"/>
              </a:rPr>
              <a:t>οδηγήσει </a:t>
            </a:r>
            <a:r>
              <a:rPr lang="el-GR" sz="2000" spc="13" dirty="0">
                <a:latin typeface="Times New Roman"/>
                <a:cs typeface="Times New Roman"/>
              </a:rPr>
              <a:t>σε </a:t>
            </a:r>
            <a:r>
              <a:rPr lang="el-GR" sz="2000" spc="13" dirty="0" err="1">
                <a:latin typeface="Times New Roman"/>
                <a:cs typeface="Times New Roman"/>
              </a:rPr>
              <a:t>αδύναµα</a:t>
            </a:r>
            <a:r>
              <a:rPr lang="el-GR" sz="2000" spc="13" dirty="0">
                <a:latin typeface="Times New Roman"/>
                <a:cs typeface="Times New Roman"/>
              </a:rPr>
              <a:t> φυτά, τήξεις </a:t>
            </a:r>
            <a:r>
              <a:rPr lang="el-GR" sz="2000" spc="18" dirty="0">
                <a:latin typeface="Times New Roman"/>
                <a:cs typeface="Times New Roman"/>
              </a:rPr>
              <a:t>σπορείων </a:t>
            </a:r>
            <a:r>
              <a:rPr lang="el-GR" sz="2000" spc="13" dirty="0">
                <a:latin typeface="Times New Roman"/>
                <a:cs typeface="Times New Roman"/>
              </a:rPr>
              <a:t>και </a:t>
            </a:r>
            <a:r>
              <a:rPr lang="el-GR" sz="2000" spc="18" dirty="0">
                <a:latin typeface="Times New Roman"/>
                <a:cs typeface="Times New Roman"/>
              </a:rPr>
              <a:t>φτωχό </a:t>
            </a:r>
            <a:r>
              <a:rPr lang="el-GR" sz="2000" spc="13" dirty="0">
                <a:latin typeface="Times New Roman"/>
                <a:cs typeface="Times New Roman"/>
              </a:rPr>
              <a:t>ριζικό </a:t>
            </a:r>
            <a:r>
              <a:rPr lang="el-GR" sz="2000" spc="13" dirty="0" err="1">
                <a:latin typeface="Times New Roman"/>
                <a:cs typeface="Times New Roman"/>
              </a:rPr>
              <a:t>σύστηµα</a:t>
            </a:r>
            <a:r>
              <a:rPr lang="el-GR" sz="2000" spc="13" dirty="0">
                <a:latin typeface="Times New Roman"/>
                <a:cs typeface="Times New Roman"/>
              </a:rPr>
              <a:t>, ενώ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ικρή</a:t>
            </a:r>
            <a:r>
              <a:rPr lang="el-GR" sz="2000" spc="9" dirty="0">
                <a:latin typeface="Times New Roman"/>
                <a:cs typeface="Times New Roman"/>
              </a:rPr>
              <a:t>  </a:t>
            </a:r>
            <a:r>
              <a:rPr lang="el-GR" sz="2000" spc="18" dirty="0">
                <a:latin typeface="Times New Roman"/>
                <a:cs typeface="Times New Roman"/>
              </a:rPr>
              <a:t>πυκνότητα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πορεί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να </a:t>
            </a:r>
            <a:r>
              <a:rPr lang="el-GR" sz="2000" spc="18" dirty="0">
                <a:latin typeface="Times New Roman"/>
                <a:cs typeface="Times New Roman"/>
              </a:rPr>
              <a:t>οδηγήσει </a:t>
            </a:r>
            <a:r>
              <a:rPr lang="el-GR" sz="2000" spc="13" dirty="0">
                <a:latin typeface="Times New Roman"/>
                <a:cs typeface="Times New Roman"/>
              </a:rPr>
              <a:t>σε </a:t>
            </a:r>
            <a:r>
              <a:rPr lang="el-GR" sz="2000" spc="18" dirty="0">
                <a:latin typeface="Times New Roman"/>
                <a:cs typeface="Times New Roman"/>
              </a:rPr>
              <a:t>κοντά φυτά που συνήθως </a:t>
            </a:r>
            <a:r>
              <a:rPr lang="el-GR" sz="2000" spc="18" dirty="0" err="1">
                <a:latin typeface="Times New Roman"/>
                <a:cs typeface="Times New Roman"/>
              </a:rPr>
              <a:t>χαρακτηριζονται</a:t>
            </a:r>
            <a:r>
              <a:rPr lang="el-GR" sz="2000" spc="18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και </a:t>
            </a:r>
            <a:r>
              <a:rPr lang="el-GR" sz="2000" spc="18" dirty="0">
                <a:latin typeface="Times New Roman"/>
                <a:cs typeface="Times New Roman"/>
              </a:rPr>
              <a:t>από </a:t>
            </a:r>
            <a:r>
              <a:rPr lang="el-GR" sz="2000" spc="13" dirty="0" err="1">
                <a:latin typeface="Times New Roman"/>
                <a:cs typeface="Times New Roman"/>
              </a:rPr>
              <a:t>πρώιµη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άνθηση. Μετά  </a:t>
            </a:r>
            <a:r>
              <a:rPr lang="el-GR" sz="2000" spc="13" dirty="0">
                <a:latin typeface="Times New Roman"/>
                <a:cs typeface="Times New Roman"/>
              </a:rPr>
              <a:t>τη </a:t>
            </a:r>
            <a:r>
              <a:rPr lang="el-GR" sz="2000" spc="18" dirty="0">
                <a:latin typeface="Times New Roman"/>
                <a:cs typeface="Times New Roman"/>
              </a:rPr>
              <a:t>σπορά </a:t>
            </a:r>
            <a:r>
              <a:rPr lang="el-GR" sz="2000" spc="13" dirty="0">
                <a:latin typeface="Times New Roman"/>
                <a:cs typeface="Times New Roman"/>
              </a:rPr>
              <a:t>ο </a:t>
            </a:r>
            <a:r>
              <a:rPr lang="el-GR" sz="2000" spc="18" dirty="0">
                <a:latin typeface="Times New Roman"/>
                <a:cs typeface="Times New Roman"/>
              </a:rPr>
              <a:t>σπόρος σκεπάζεται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3" dirty="0">
                <a:latin typeface="Times New Roman"/>
                <a:cs typeface="Times New Roman"/>
              </a:rPr>
              <a:t>λεπτό </a:t>
            </a:r>
            <a:r>
              <a:rPr lang="el-GR" sz="2000" spc="13" dirty="0" err="1">
                <a:latin typeface="Times New Roman"/>
                <a:cs typeface="Times New Roman"/>
              </a:rPr>
              <a:t>στρώµα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3" dirty="0" err="1">
                <a:latin typeface="Times New Roman"/>
                <a:cs typeface="Times New Roman"/>
              </a:rPr>
              <a:t>χωνεµένης</a:t>
            </a:r>
            <a:r>
              <a:rPr lang="el-GR" sz="2000" spc="13" dirty="0">
                <a:latin typeface="Times New Roman"/>
                <a:cs typeface="Times New Roman"/>
              </a:rPr>
              <a:t> και </a:t>
            </a:r>
            <a:r>
              <a:rPr lang="el-GR" sz="2000" spc="13" dirty="0" err="1">
                <a:latin typeface="Times New Roman"/>
                <a:cs typeface="Times New Roman"/>
              </a:rPr>
              <a:t>απολυµασµένης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κοπριάς, </a:t>
            </a:r>
            <a:r>
              <a:rPr lang="el-GR" sz="2000" spc="13" dirty="0">
                <a:latin typeface="Times New Roman"/>
                <a:cs typeface="Times New Roman"/>
              </a:rPr>
              <a:t>ενώ </a:t>
            </a:r>
            <a:r>
              <a:rPr lang="el-GR" sz="2000" spc="18" dirty="0">
                <a:latin typeface="Times New Roman"/>
                <a:cs typeface="Times New Roman"/>
              </a:rPr>
              <a:t>προσθήκη  κοπριάς </a:t>
            </a:r>
            <a:r>
              <a:rPr lang="el-GR" sz="2000" spc="13" dirty="0">
                <a:latin typeface="Times New Roman"/>
                <a:cs typeface="Times New Roman"/>
              </a:rPr>
              <a:t>συνιστάται και λίγο πριν </a:t>
            </a:r>
            <a:r>
              <a:rPr lang="el-GR" sz="2000" spc="18" dirty="0">
                <a:latin typeface="Times New Roman"/>
                <a:cs typeface="Times New Roman"/>
              </a:rPr>
              <a:t>από </a:t>
            </a:r>
            <a:r>
              <a:rPr lang="el-GR" sz="2000" spc="13" dirty="0">
                <a:latin typeface="Times New Roman"/>
                <a:cs typeface="Times New Roman"/>
              </a:rPr>
              <a:t>τη µ</a:t>
            </a:r>
            <a:r>
              <a:rPr lang="el-GR" sz="2000" spc="13" dirty="0" err="1">
                <a:latin typeface="Times New Roman"/>
                <a:cs typeface="Times New Roman"/>
              </a:rPr>
              <a:t>εταφύτευση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των </a:t>
            </a:r>
            <a:r>
              <a:rPr lang="el-GR" sz="2000" spc="18" dirty="0" err="1">
                <a:latin typeface="Times New Roman"/>
                <a:cs typeface="Times New Roman"/>
              </a:rPr>
              <a:t>καπνόφυτων</a:t>
            </a:r>
            <a:r>
              <a:rPr lang="el-GR" sz="2000" spc="18" dirty="0">
                <a:latin typeface="Times New Roman"/>
                <a:cs typeface="Times New Roman"/>
              </a:rPr>
              <a:t>,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8" dirty="0">
                <a:latin typeface="Times New Roman"/>
                <a:cs typeface="Times New Roman"/>
              </a:rPr>
              <a:t>σκοπό </a:t>
            </a:r>
            <a:r>
              <a:rPr lang="el-GR" sz="2000" spc="13" dirty="0">
                <a:latin typeface="Times New Roman"/>
                <a:cs typeface="Times New Roman"/>
              </a:rPr>
              <a:t>τη </a:t>
            </a:r>
            <a:r>
              <a:rPr lang="el-GR" sz="2000" spc="13" dirty="0" err="1">
                <a:latin typeface="Times New Roman"/>
                <a:cs typeface="Times New Roman"/>
              </a:rPr>
              <a:t>δηµιουργία</a:t>
            </a:r>
            <a:r>
              <a:rPr lang="el-GR" sz="2000" spc="13" dirty="0">
                <a:latin typeface="Times New Roman"/>
                <a:cs typeface="Times New Roman"/>
              </a:rPr>
              <a:t>  </a:t>
            </a:r>
            <a:r>
              <a:rPr lang="el-GR" sz="2000" spc="18" dirty="0">
                <a:latin typeface="Times New Roman"/>
                <a:cs typeface="Times New Roman"/>
              </a:rPr>
              <a:t>περισσότερων </a:t>
            </a:r>
            <a:r>
              <a:rPr lang="el-GR" sz="2000" spc="13" dirty="0">
                <a:latin typeface="Times New Roman"/>
                <a:cs typeface="Times New Roman"/>
              </a:rPr>
              <a:t>ριζών (καπάκι). Οι </a:t>
            </a:r>
            <a:r>
              <a:rPr lang="el-GR" sz="2000" spc="18" dirty="0">
                <a:latin typeface="Times New Roman"/>
                <a:cs typeface="Times New Roman"/>
              </a:rPr>
              <a:t>παραγωγοί </a:t>
            </a:r>
            <a:r>
              <a:rPr lang="el-GR" sz="2000" spc="13" dirty="0">
                <a:latin typeface="Times New Roman"/>
                <a:cs typeface="Times New Roman"/>
              </a:rPr>
              <a:t>πρέπει να </a:t>
            </a:r>
            <a:r>
              <a:rPr lang="el-GR" sz="2000" spc="13" dirty="0" err="1">
                <a:latin typeface="Times New Roman"/>
                <a:cs typeface="Times New Roman"/>
              </a:rPr>
              <a:t>χρησιµοποιούν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σπόρο </a:t>
            </a:r>
            <a:r>
              <a:rPr lang="el-GR" sz="2000" spc="13" dirty="0">
                <a:latin typeface="Times New Roman"/>
                <a:cs typeface="Times New Roman"/>
              </a:rPr>
              <a:t>γενετικά </a:t>
            </a:r>
            <a:r>
              <a:rPr lang="el-GR" sz="2000" spc="18" dirty="0">
                <a:latin typeface="Times New Roman"/>
                <a:cs typeface="Times New Roman"/>
              </a:rPr>
              <a:t>καθαρό, καλά  </a:t>
            </a:r>
            <a:r>
              <a:rPr lang="el-GR" sz="2000" spc="13" dirty="0" err="1">
                <a:latin typeface="Times New Roman"/>
                <a:cs typeface="Times New Roman"/>
              </a:rPr>
              <a:t>ανεπτυγµένο</a:t>
            </a:r>
            <a:r>
              <a:rPr lang="el-GR" sz="2000" spc="13" dirty="0">
                <a:latin typeface="Times New Roman"/>
                <a:cs typeface="Times New Roman"/>
              </a:rPr>
              <a:t>, </a:t>
            </a:r>
            <a:r>
              <a:rPr lang="el-GR" sz="2000" spc="9" dirty="0" err="1">
                <a:latin typeface="Times New Roman"/>
                <a:cs typeface="Times New Roman"/>
              </a:rPr>
              <a:t>ώριµο</a:t>
            </a:r>
            <a:r>
              <a:rPr lang="el-GR" sz="2000" spc="9" dirty="0">
                <a:latin typeface="Times New Roman"/>
                <a:cs typeface="Times New Roman"/>
              </a:rPr>
              <a:t>, </a:t>
            </a:r>
            <a:r>
              <a:rPr lang="el-GR" sz="2000" spc="18" dirty="0">
                <a:latin typeface="Times New Roman"/>
                <a:cs typeface="Times New Roman"/>
              </a:rPr>
              <a:t>ακέραιο </a:t>
            </a:r>
            <a:r>
              <a:rPr lang="el-GR" sz="2000" spc="13" dirty="0">
                <a:latin typeface="Times New Roman"/>
                <a:cs typeface="Times New Roman"/>
              </a:rPr>
              <a:t>και </a:t>
            </a:r>
            <a:r>
              <a:rPr lang="el-GR" sz="2000" spc="18" dirty="0">
                <a:latin typeface="Times New Roman"/>
                <a:cs typeface="Times New Roman"/>
              </a:rPr>
              <a:t>υψηλής βλαστικής </a:t>
            </a:r>
            <a:r>
              <a:rPr lang="el-GR" sz="2000" spc="13" dirty="0">
                <a:latin typeface="Times New Roman"/>
                <a:cs typeface="Times New Roman"/>
              </a:rPr>
              <a:t>ικανότητας. </a:t>
            </a:r>
            <a:r>
              <a:rPr lang="el-GR" sz="2000" spc="18" dirty="0">
                <a:latin typeface="Times New Roman"/>
                <a:cs typeface="Times New Roman"/>
              </a:rPr>
              <a:t>Τα </a:t>
            </a:r>
            <a:r>
              <a:rPr lang="el-GR" sz="2000" spc="18" dirty="0" err="1">
                <a:latin typeface="Times New Roman"/>
                <a:cs typeface="Times New Roman"/>
              </a:rPr>
              <a:t>καπνοσπορεία</a:t>
            </a:r>
            <a:r>
              <a:rPr lang="el-GR" sz="2000" spc="18" dirty="0">
                <a:latin typeface="Times New Roman"/>
                <a:cs typeface="Times New Roman"/>
              </a:rPr>
              <a:t> απαιτούν </a:t>
            </a:r>
            <a:r>
              <a:rPr lang="el-GR" sz="2000" spc="13" dirty="0">
                <a:latin typeface="Times New Roman"/>
                <a:cs typeface="Times New Roman"/>
              </a:rPr>
              <a:t>συχνό </a:t>
            </a:r>
            <a:r>
              <a:rPr lang="el-GR" sz="2000" spc="13" dirty="0" err="1">
                <a:latin typeface="Times New Roman"/>
                <a:cs typeface="Times New Roman"/>
              </a:rPr>
              <a:t>πότισµα</a:t>
            </a:r>
            <a:r>
              <a:rPr lang="el-GR" sz="2000" spc="13" dirty="0">
                <a:latin typeface="Times New Roman"/>
                <a:cs typeface="Times New Roman"/>
              </a:rPr>
              <a:t>  και </a:t>
            </a:r>
            <a:r>
              <a:rPr lang="el-GR" sz="2000" spc="18" dirty="0">
                <a:latin typeface="Times New Roman"/>
                <a:cs typeface="Times New Roman"/>
              </a:rPr>
              <a:t>επαρκή </a:t>
            </a:r>
            <a:r>
              <a:rPr lang="el-GR" sz="2000" spc="13" dirty="0" err="1">
                <a:latin typeface="Times New Roman"/>
                <a:cs typeface="Times New Roman"/>
              </a:rPr>
              <a:t>αερισµό</a:t>
            </a:r>
            <a:r>
              <a:rPr lang="el-GR" sz="2000" spc="13" dirty="0">
                <a:latin typeface="Times New Roman"/>
                <a:cs typeface="Times New Roman"/>
              </a:rPr>
              <a:t>, ενώ </a:t>
            </a:r>
            <a:r>
              <a:rPr lang="el-GR" sz="2000" spc="18" dirty="0">
                <a:latin typeface="Times New Roman"/>
                <a:cs typeface="Times New Roman"/>
              </a:rPr>
              <a:t>όταν </a:t>
            </a:r>
            <a:r>
              <a:rPr lang="el-GR" sz="2000" spc="13" dirty="0">
                <a:latin typeface="Times New Roman"/>
                <a:cs typeface="Times New Roman"/>
              </a:rPr>
              <a:t>τα </a:t>
            </a:r>
            <a:r>
              <a:rPr lang="el-GR" sz="2000" spc="18" dirty="0" err="1">
                <a:latin typeface="Times New Roman"/>
                <a:cs typeface="Times New Roman"/>
              </a:rPr>
              <a:t>φυτάρια</a:t>
            </a:r>
            <a:r>
              <a:rPr lang="el-GR" sz="2000" spc="18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είναι </a:t>
            </a:r>
            <a:r>
              <a:rPr lang="el-GR" sz="2000" spc="9" dirty="0" err="1">
                <a:latin typeface="Times New Roman"/>
                <a:cs typeface="Times New Roman"/>
              </a:rPr>
              <a:t>έτοιµα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για µ</a:t>
            </a:r>
            <a:r>
              <a:rPr lang="el-GR" sz="2000" spc="13" dirty="0" err="1">
                <a:latin typeface="Times New Roman"/>
                <a:cs typeface="Times New Roman"/>
              </a:rPr>
              <a:t>εταφύτευση</a:t>
            </a:r>
            <a:r>
              <a:rPr lang="el-GR" sz="2000" spc="13" dirty="0">
                <a:latin typeface="Times New Roman"/>
                <a:cs typeface="Times New Roman"/>
              </a:rPr>
              <a:t> (2-3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ήνες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4" dirty="0">
                <a:latin typeface="Times New Roman"/>
                <a:cs typeface="Times New Roman"/>
              </a:rPr>
              <a:t>µ</a:t>
            </a:r>
            <a:r>
              <a:rPr lang="el-GR" sz="2000" spc="4" dirty="0" err="1">
                <a:latin typeface="Times New Roman"/>
                <a:cs typeface="Times New Roman"/>
              </a:rPr>
              <a:t>ετά</a:t>
            </a:r>
            <a:r>
              <a:rPr lang="el-GR" sz="2000" spc="4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τη </a:t>
            </a:r>
            <a:r>
              <a:rPr lang="el-GR" sz="2000" spc="18" dirty="0">
                <a:latin typeface="Times New Roman"/>
                <a:cs typeface="Times New Roman"/>
              </a:rPr>
              <a:t>σπορά) </a:t>
            </a:r>
            <a:r>
              <a:rPr lang="el-GR" sz="2000" spc="13" dirty="0">
                <a:latin typeface="Times New Roman"/>
                <a:cs typeface="Times New Roman"/>
              </a:rPr>
              <a:t>το  </a:t>
            </a:r>
            <a:r>
              <a:rPr lang="el-GR" sz="2000" spc="13" dirty="0" err="1">
                <a:latin typeface="Times New Roman"/>
                <a:cs typeface="Times New Roman"/>
              </a:rPr>
              <a:t>πότισµα</a:t>
            </a:r>
            <a:r>
              <a:rPr lang="el-GR" sz="2000" spc="13" dirty="0">
                <a:latin typeface="Times New Roman"/>
                <a:cs typeface="Times New Roman"/>
              </a:rPr>
              <a:t> διακόπτεται για λίγες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έρες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έτσι </a:t>
            </a:r>
            <a:r>
              <a:rPr lang="el-GR" sz="2000" spc="18" dirty="0">
                <a:latin typeface="Times New Roman"/>
                <a:cs typeface="Times New Roman"/>
              </a:rPr>
              <a:t>ώστε </a:t>
            </a:r>
            <a:r>
              <a:rPr lang="el-GR" sz="2000" spc="13" dirty="0">
                <a:latin typeface="Times New Roman"/>
                <a:cs typeface="Times New Roman"/>
              </a:rPr>
              <a:t>τα </a:t>
            </a:r>
            <a:r>
              <a:rPr lang="el-GR" sz="2000" spc="18" dirty="0">
                <a:latin typeface="Times New Roman"/>
                <a:cs typeface="Times New Roman"/>
              </a:rPr>
              <a:t>φυτά </a:t>
            </a:r>
            <a:r>
              <a:rPr lang="el-GR" sz="2000" spc="13" dirty="0">
                <a:latin typeface="Times New Roman"/>
                <a:cs typeface="Times New Roman"/>
              </a:rPr>
              <a:t>να </a:t>
            </a:r>
            <a:r>
              <a:rPr lang="el-GR" sz="2000" spc="18" dirty="0">
                <a:latin typeface="Times New Roman"/>
                <a:cs typeface="Times New Roman"/>
              </a:rPr>
              <a:t>σκληραγωγηθούν. </a:t>
            </a:r>
            <a:r>
              <a:rPr lang="el-GR" sz="2000" spc="13" dirty="0">
                <a:latin typeface="Times New Roman"/>
                <a:cs typeface="Times New Roman"/>
              </a:rPr>
              <a:t>Αξίζει να </a:t>
            </a:r>
            <a:r>
              <a:rPr lang="el-GR" sz="2000" spc="13" dirty="0" err="1">
                <a:latin typeface="Times New Roman"/>
                <a:cs typeface="Times New Roman"/>
              </a:rPr>
              <a:t>σηµειωθεί</a:t>
            </a:r>
            <a:r>
              <a:rPr lang="el-GR" sz="2000" spc="13" dirty="0">
                <a:latin typeface="Times New Roman"/>
                <a:cs typeface="Times New Roman"/>
              </a:rPr>
              <a:t> ότι για τον  </a:t>
            </a:r>
            <a:r>
              <a:rPr lang="el-GR" sz="2000" spc="18" dirty="0">
                <a:latin typeface="Times New Roman"/>
                <a:cs typeface="Times New Roman"/>
              </a:rPr>
              <a:t>καπνό </a:t>
            </a:r>
            <a:r>
              <a:rPr lang="el-GR" sz="2000" spc="13" dirty="0">
                <a:latin typeface="Times New Roman"/>
                <a:cs typeface="Times New Roman"/>
              </a:rPr>
              <a:t>υπάρχει και η </a:t>
            </a:r>
            <a:r>
              <a:rPr lang="el-GR" sz="2000" spc="18" dirty="0">
                <a:latin typeface="Times New Roman"/>
                <a:cs typeface="Times New Roman"/>
              </a:rPr>
              <a:t>δυνατότητα παραγωγής </a:t>
            </a:r>
            <a:r>
              <a:rPr lang="el-GR" sz="2000" spc="18" dirty="0" err="1">
                <a:latin typeface="Times New Roman"/>
                <a:cs typeface="Times New Roman"/>
              </a:rPr>
              <a:t>σποροφύτων</a:t>
            </a:r>
            <a:r>
              <a:rPr lang="el-GR" sz="2000" spc="18" dirty="0">
                <a:latin typeface="Times New Roman"/>
                <a:cs typeface="Times New Roman"/>
              </a:rPr>
              <a:t> </a:t>
            </a:r>
            <a:r>
              <a:rPr lang="el-GR" sz="2000" spc="9" dirty="0">
                <a:latin typeface="Times New Roman"/>
                <a:cs typeface="Times New Roman"/>
              </a:rPr>
              <a:t>µέσω </a:t>
            </a:r>
            <a:r>
              <a:rPr lang="el-GR" sz="2000" spc="13" dirty="0">
                <a:latin typeface="Times New Roman"/>
                <a:cs typeface="Times New Roman"/>
              </a:rPr>
              <a:t>της υδροπονίας,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3" dirty="0">
                <a:latin typeface="Times New Roman"/>
                <a:cs typeface="Times New Roman"/>
              </a:rPr>
              <a:t>τη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έθοδο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της  </a:t>
            </a:r>
            <a:r>
              <a:rPr lang="el-GR" sz="2000" spc="18" dirty="0">
                <a:latin typeface="Times New Roman"/>
                <a:cs typeface="Times New Roman"/>
              </a:rPr>
              <a:t>επίπλευσης </a:t>
            </a:r>
            <a:r>
              <a:rPr lang="el-GR" sz="2000" spc="13" dirty="0">
                <a:latin typeface="Times New Roman"/>
                <a:cs typeface="Times New Roman"/>
              </a:rPr>
              <a:t>(</a:t>
            </a:r>
            <a:r>
              <a:rPr lang="el-GR" sz="2000" spc="13" dirty="0" err="1">
                <a:latin typeface="Times New Roman"/>
                <a:cs typeface="Times New Roman"/>
              </a:rPr>
              <a:t>float</a:t>
            </a:r>
            <a:r>
              <a:rPr lang="el-GR" sz="2000" spc="-39" dirty="0">
                <a:latin typeface="Times New Roman"/>
                <a:cs typeface="Times New Roman"/>
              </a:rPr>
              <a:t> </a:t>
            </a:r>
            <a:r>
              <a:rPr lang="el-GR" sz="2000" spc="13" dirty="0" err="1">
                <a:latin typeface="Times New Roman"/>
                <a:cs typeface="Times New Roman"/>
              </a:rPr>
              <a:t>system</a:t>
            </a:r>
            <a:r>
              <a:rPr lang="el-GR" sz="2000" spc="13" dirty="0">
                <a:latin typeface="Times New Roman"/>
                <a:cs typeface="Times New Roman"/>
              </a:rPr>
              <a:t>).</a:t>
            </a:r>
            <a:endParaRPr lang="el-GR" sz="2000" dirty="0">
              <a:latin typeface="Times New Roman"/>
              <a:cs typeface="Times New Roman"/>
            </a:endParaRPr>
          </a:p>
          <a:p>
            <a:pPr marL="11133" marR="5568" indent="400793" algn="just">
              <a:lnSpc>
                <a:spcPct val="100200"/>
              </a:lnSpc>
              <a:spcBef>
                <a:spcPts val="535"/>
              </a:spcBef>
            </a:pPr>
            <a:endParaRPr lang="el-GR" dirty="0" smtClean="0">
              <a:latin typeface="Times New Roman"/>
              <a:cs typeface="Times New Roman"/>
            </a:endParaRPr>
          </a:p>
          <a:p>
            <a:pPr marL="11133" algn="just"/>
            <a:endParaRPr lang="el-GR" dirty="0" smtClean="0">
              <a:latin typeface="Times New Roman"/>
              <a:cs typeface="Times New Roman"/>
            </a:endParaRPr>
          </a:p>
          <a:p>
            <a:endParaRPr lang="el-GR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57994" y="1448594"/>
            <a:ext cx="8229600" cy="520141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11133" algn="just"/>
            <a:r>
              <a:rPr lang="el-GR" sz="2000" spc="18" dirty="0">
                <a:latin typeface="Times New Roman"/>
                <a:cs typeface="Times New Roman"/>
              </a:rPr>
              <a:t>Ο καπνός ανήκει στην </a:t>
            </a:r>
            <a:r>
              <a:rPr lang="el-GR" sz="2000" spc="13" dirty="0">
                <a:latin typeface="Times New Roman"/>
                <a:cs typeface="Times New Roman"/>
              </a:rPr>
              <a:t>οικογένεια </a:t>
            </a:r>
            <a:r>
              <a:rPr lang="el-GR" sz="2000" i="1" spc="18" dirty="0" err="1">
                <a:latin typeface="Times New Roman"/>
                <a:cs typeface="Times New Roman"/>
              </a:rPr>
              <a:t>Solanaceae</a:t>
            </a:r>
            <a:r>
              <a:rPr lang="el-GR" sz="2000" i="1" spc="18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και στο γένος </a:t>
            </a:r>
            <a:r>
              <a:rPr lang="el-GR" sz="2000" i="1" spc="13" dirty="0" err="1">
                <a:latin typeface="Times New Roman"/>
                <a:cs typeface="Times New Roman"/>
              </a:rPr>
              <a:t>Nicotiana</a:t>
            </a:r>
            <a:r>
              <a:rPr lang="el-GR" sz="2000" spc="13" dirty="0">
                <a:latin typeface="Times New Roman"/>
                <a:cs typeface="Times New Roman"/>
              </a:rPr>
              <a:t>. </a:t>
            </a:r>
            <a:r>
              <a:rPr lang="el-GR" sz="2000" spc="18" dirty="0">
                <a:latin typeface="Times New Roman"/>
                <a:cs typeface="Times New Roman"/>
              </a:rPr>
              <a:t>Στην Ελλάδα καλλιεργούνται </a:t>
            </a:r>
            <a:r>
              <a:rPr lang="el-GR" sz="2000" spc="13" dirty="0">
                <a:latin typeface="Times New Roman"/>
                <a:cs typeface="Times New Roman"/>
              </a:rPr>
              <a:t>δύο</a:t>
            </a:r>
            <a:r>
              <a:rPr lang="el-GR" sz="2000" spc="110" dirty="0">
                <a:latin typeface="Times New Roman"/>
                <a:cs typeface="Times New Roman"/>
              </a:rPr>
              <a:t> </a:t>
            </a:r>
            <a:r>
              <a:rPr lang="el-GR" sz="2000" spc="13" dirty="0" smtClean="0">
                <a:latin typeface="Times New Roman"/>
                <a:cs typeface="Times New Roman"/>
              </a:rPr>
              <a:t>είδη</a:t>
            </a:r>
            <a:r>
              <a:rPr lang="el-GR" sz="2000" dirty="0">
                <a:latin typeface="Times New Roman"/>
                <a:cs typeface="Times New Roman"/>
              </a:rPr>
              <a:t> </a:t>
            </a:r>
            <a:r>
              <a:rPr lang="el-GR" sz="2000" spc="18" dirty="0" smtClean="0">
                <a:latin typeface="Times New Roman"/>
                <a:cs typeface="Times New Roman"/>
              </a:rPr>
              <a:t>(κυρίως </a:t>
            </a:r>
            <a:r>
              <a:rPr lang="el-GR" sz="2000" spc="13" dirty="0">
                <a:latin typeface="Times New Roman"/>
                <a:cs typeface="Times New Roman"/>
              </a:rPr>
              <a:t>το </a:t>
            </a:r>
            <a:r>
              <a:rPr lang="el-GR" sz="2000" i="1" spc="13" dirty="0" err="1">
                <a:latin typeface="Times New Roman"/>
                <a:cs typeface="Times New Roman"/>
              </a:rPr>
              <a:t>Nicotiana</a:t>
            </a:r>
            <a:r>
              <a:rPr lang="el-GR" sz="2000" i="1" spc="13" dirty="0">
                <a:latin typeface="Times New Roman"/>
                <a:cs typeface="Times New Roman"/>
              </a:rPr>
              <a:t> </a:t>
            </a:r>
            <a:r>
              <a:rPr lang="el-GR" sz="2000" i="1" spc="13" dirty="0" err="1">
                <a:latin typeface="Times New Roman"/>
                <a:cs typeface="Times New Roman"/>
              </a:rPr>
              <a:t>tabacum</a:t>
            </a:r>
            <a:r>
              <a:rPr lang="el-GR" sz="2000" i="1" spc="13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και ελάχιστα το </a:t>
            </a:r>
            <a:r>
              <a:rPr lang="el-GR" sz="2000" i="1" spc="13" dirty="0">
                <a:latin typeface="Times New Roman"/>
                <a:cs typeface="Times New Roman"/>
              </a:rPr>
              <a:t>N. </a:t>
            </a:r>
            <a:r>
              <a:rPr lang="el-GR" sz="2000" i="1" spc="13" dirty="0" err="1">
                <a:latin typeface="Times New Roman"/>
                <a:cs typeface="Times New Roman"/>
              </a:rPr>
              <a:t>rustica</a:t>
            </a:r>
            <a:r>
              <a:rPr lang="el-GR" sz="2000" spc="13" dirty="0">
                <a:latin typeface="Times New Roman"/>
                <a:cs typeface="Times New Roman"/>
              </a:rPr>
              <a:t>), ενώ ένα </a:t>
            </a:r>
            <a:r>
              <a:rPr lang="el-GR" sz="2000" spc="18" dirty="0">
                <a:latin typeface="Times New Roman"/>
                <a:cs typeface="Times New Roman"/>
              </a:rPr>
              <a:t>άλλο </a:t>
            </a:r>
            <a:r>
              <a:rPr lang="el-GR" sz="2000" spc="13" dirty="0">
                <a:latin typeface="Times New Roman"/>
                <a:cs typeface="Times New Roman"/>
              </a:rPr>
              <a:t>(</a:t>
            </a:r>
            <a:r>
              <a:rPr lang="el-GR" sz="2000" i="1" spc="13" dirty="0">
                <a:latin typeface="Times New Roman"/>
                <a:cs typeface="Times New Roman"/>
              </a:rPr>
              <a:t>N. </a:t>
            </a:r>
            <a:r>
              <a:rPr lang="el-GR" sz="2000" i="1" spc="13" dirty="0" err="1">
                <a:latin typeface="Times New Roman"/>
                <a:cs typeface="Times New Roman"/>
              </a:rPr>
              <a:t>glauca</a:t>
            </a:r>
            <a:r>
              <a:rPr lang="el-GR" sz="2000" spc="13" dirty="0">
                <a:latin typeface="Times New Roman"/>
                <a:cs typeface="Times New Roman"/>
              </a:rPr>
              <a:t>) </a:t>
            </a:r>
            <a:r>
              <a:rPr lang="el-GR" sz="2000" spc="18" dirty="0" err="1">
                <a:latin typeface="Times New Roman"/>
                <a:cs typeface="Times New Roman"/>
              </a:rPr>
              <a:t>αυτοφύεται</a:t>
            </a:r>
            <a:r>
              <a:rPr lang="el-GR" sz="2000" spc="18" dirty="0">
                <a:latin typeface="Times New Roman"/>
                <a:cs typeface="Times New Roman"/>
              </a:rPr>
              <a:t>. Ο καπνός  </a:t>
            </a:r>
            <a:r>
              <a:rPr lang="el-GR" sz="2000" spc="13" dirty="0">
                <a:latin typeface="Times New Roman"/>
                <a:cs typeface="Times New Roman"/>
              </a:rPr>
              <a:t>καλλιεργείται εδώ και </a:t>
            </a:r>
            <a:r>
              <a:rPr lang="el-GR" sz="2000" spc="18" dirty="0">
                <a:latin typeface="Times New Roman"/>
                <a:cs typeface="Times New Roman"/>
              </a:rPr>
              <a:t>πολλά </a:t>
            </a:r>
            <a:r>
              <a:rPr lang="el-GR" sz="2000" spc="13" dirty="0">
                <a:latin typeface="Times New Roman"/>
                <a:cs typeface="Times New Roman"/>
              </a:rPr>
              <a:t>χρόνια στη </a:t>
            </a:r>
            <a:r>
              <a:rPr lang="el-GR" sz="2000" spc="18" dirty="0">
                <a:latin typeface="Times New Roman"/>
                <a:cs typeface="Times New Roman"/>
              </a:rPr>
              <a:t>χώρα </a:t>
            </a:r>
            <a:r>
              <a:rPr lang="el-GR" sz="2000" spc="4" dirty="0">
                <a:latin typeface="Times New Roman"/>
                <a:cs typeface="Times New Roman"/>
              </a:rPr>
              <a:t>µας </a:t>
            </a:r>
            <a:r>
              <a:rPr lang="el-GR" sz="2000" spc="18" dirty="0">
                <a:latin typeface="Times New Roman"/>
                <a:cs typeface="Times New Roman"/>
              </a:rPr>
              <a:t>(κυρίως </a:t>
            </a:r>
            <a:r>
              <a:rPr lang="el-GR" sz="2000" spc="13" dirty="0">
                <a:latin typeface="Times New Roman"/>
                <a:cs typeface="Times New Roman"/>
              </a:rPr>
              <a:t>σε </a:t>
            </a:r>
            <a:r>
              <a:rPr lang="el-GR" sz="2000" spc="18" dirty="0">
                <a:latin typeface="Times New Roman"/>
                <a:cs typeface="Times New Roman"/>
              </a:rPr>
              <a:t>Μακεδονία, Θράκη </a:t>
            </a:r>
            <a:r>
              <a:rPr lang="el-GR" sz="2000" spc="13" dirty="0">
                <a:latin typeface="Times New Roman"/>
                <a:cs typeface="Times New Roman"/>
              </a:rPr>
              <a:t>και </a:t>
            </a:r>
            <a:r>
              <a:rPr lang="el-GR" sz="2000" spc="18" dirty="0">
                <a:latin typeface="Times New Roman"/>
                <a:cs typeface="Times New Roman"/>
              </a:rPr>
              <a:t>Στερεά Ελλάδα),  αποτελώντας </a:t>
            </a:r>
            <a:r>
              <a:rPr lang="el-GR" sz="2000" dirty="0">
                <a:latin typeface="Times New Roman"/>
                <a:cs typeface="Times New Roman"/>
              </a:rPr>
              <a:t>µια </a:t>
            </a:r>
            <a:r>
              <a:rPr lang="el-GR" sz="2000" spc="13" dirty="0" err="1">
                <a:latin typeface="Times New Roman"/>
                <a:cs typeface="Times New Roman"/>
              </a:rPr>
              <a:t>σηµαντική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πηγή εσόδων </a:t>
            </a:r>
            <a:r>
              <a:rPr lang="el-GR" sz="2000" spc="13" dirty="0">
                <a:latin typeface="Times New Roman"/>
                <a:cs typeface="Times New Roman"/>
              </a:rPr>
              <a:t>για την ελληνική </a:t>
            </a:r>
            <a:r>
              <a:rPr lang="el-GR" sz="2000" spc="13" dirty="0" err="1">
                <a:latin typeface="Times New Roman"/>
                <a:cs typeface="Times New Roman"/>
              </a:rPr>
              <a:t>οικονοµία</a:t>
            </a:r>
            <a:r>
              <a:rPr lang="el-GR" sz="2000" spc="13" dirty="0">
                <a:latin typeface="Times New Roman"/>
                <a:cs typeface="Times New Roman"/>
              </a:rPr>
              <a:t> και έχοντας ποικίλες κοινωνικές </a:t>
            </a:r>
            <a:r>
              <a:rPr lang="el-GR" sz="2000" spc="18" dirty="0">
                <a:latin typeface="Times New Roman"/>
                <a:cs typeface="Times New Roman"/>
              </a:rPr>
              <a:t>και  </a:t>
            </a:r>
            <a:r>
              <a:rPr lang="el-GR" sz="2000" spc="13" dirty="0">
                <a:latin typeface="Times New Roman"/>
                <a:cs typeface="Times New Roman"/>
              </a:rPr>
              <a:t>ιστορικές προεκτάσεις </a:t>
            </a:r>
            <a:r>
              <a:rPr lang="el-GR" sz="2000" spc="18" dirty="0">
                <a:latin typeface="Times New Roman"/>
                <a:cs typeface="Times New Roman"/>
              </a:rPr>
              <a:t>(Βασιλειάδης &amp; Λόλας,</a:t>
            </a:r>
            <a:r>
              <a:rPr lang="el-GR" sz="2000" spc="4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1996:127).</a:t>
            </a:r>
            <a:endParaRPr lang="el-GR" sz="2000" dirty="0">
              <a:latin typeface="Times New Roman"/>
              <a:cs typeface="Times New Roman"/>
            </a:endParaRPr>
          </a:p>
          <a:p>
            <a:pPr marL="11133" marR="5011" indent="400793" algn="just">
              <a:spcBef>
                <a:spcPts val="4"/>
              </a:spcBef>
            </a:pPr>
            <a:r>
              <a:rPr lang="el-GR" sz="2000" spc="13" dirty="0">
                <a:latin typeface="Times New Roman"/>
                <a:cs typeface="Times New Roman"/>
              </a:rPr>
              <a:t>Οι </a:t>
            </a:r>
            <a:r>
              <a:rPr lang="el-GR" sz="2000" spc="18" dirty="0">
                <a:latin typeface="Times New Roman"/>
                <a:cs typeface="Times New Roman"/>
              </a:rPr>
              <a:t>τύποι καπνού που καλλιεργούνται </a:t>
            </a:r>
            <a:r>
              <a:rPr lang="el-GR" sz="2000" spc="13" dirty="0" err="1">
                <a:latin typeface="Times New Roman"/>
                <a:cs typeface="Times New Roman"/>
              </a:rPr>
              <a:t>σήµερα</a:t>
            </a:r>
            <a:r>
              <a:rPr lang="el-GR" sz="2000" spc="13" dirty="0">
                <a:latin typeface="Times New Roman"/>
                <a:cs typeface="Times New Roman"/>
              </a:rPr>
              <a:t> στη </a:t>
            </a:r>
            <a:r>
              <a:rPr lang="el-GR" sz="2000" spc="18" dirty="0">
                <a:latin typeface="Times New Roman"/>
                <a:cs typeface="Times New Roman"/>
              </a:rPr>
              <a:t>χώρα </a:t>
            </a:r>
            <a:r>
              <a:rPr lang="el-GR" sz="2000" spc="4" dirty="0">
                <a:latin typeface="Times New Roman"/>
                <a:cs typeface="Times New Roman"/>
              </a:rPr>
              <a:t>µας </a:t>
            </a:r>
            <a:r>
              <a:rPr lang="el-GR" sz="2000" spc="13" dirty="0">
                <a:latin typeface="Times New Roman"/>
                <a:cs typeface="Times New Roman"/>
              </a:rPr>
              <a:t>σε </a:t>
            </a:r>
            <a:r>
              <a:rPr lang="el-GR" sz="2000" spc="13" dirty="0" err="1">
                <a:latin typeface="Times New Roman"/>
                <a:cs typeface="Times New Roman"/>
              </a:rPr>
              <a:t>εµπορική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3" dirty="0" err="1">
                <a:latin typeface="Times New Roman"/>
                <a:cs typeface="Times New Roman"/>
              </a:rPr>
              <a:t>κλίµακα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ανήκουν </a:t>
            </a:r>
            <a:r>
              <a:rPr lang="el-GR" sz="2000" spc="13" dirty="0">
                <a:latin typeface="Times New Roman"/>
                <a:cs typeface="Times New Roman"/>
              </a:rPr>
              <a:t>στο </a:t>
            </a:r>
            <a:r>
              <a:rPr lang="el-GR" sz="2000" i="1" spc="18" dirty="0">
                <a:latin typeface="Times New Roman"/>
                <a:cs typeface="Times New Roman"/>
              </a:rPr>
              <a:t>N.  </a:t>
            </a:r>
            <a:r>
              <a:rPr lang="el-GR" sz="2000" i="1" spc="13" dirty="0" err="1">
                <a:latin typeface="Times New Roman"/>
                <a:cs typeface="Times New Roman"/>
              </a:rPr>
              <a:t>tabacum</a:t>
            </a:r>
            <a:r>
              <a:rPr lang="el-GR" sz="2000" i="1" spc="13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και είναι τα </a:t>
            </a:r>
            <a:r>
              <a:rPr lang="el-GR" sz="2000" spc="18" dirty="0" smtClean="0">
                <a:latin typeface="Times New Roman"/>
                <a:cs typeface="Times New Roman"/>
              </a:rPr>
              <a:t>ανατολικά</a:t>
            </a:r>
            <a:r>
              <a:rPr lang="en-US" sz="2000" spc="18" dirty="0" smtClean="0">
                <a:latin typeface="Times New Roman"/>
                <a:cs typeface="Times New Roman"/>
              </a:rPr>
              <a:t> (</a:t>
            </a:r>
            <a:r>
              <a:rPr lang="el-GR" sz="2000" spc="18" dirty="0" smtClean="0">
                <a:latin typeface="Times New Roman"/>
                <a:cs typeface="Times New Roman"/>
              </a:rPr>
              <a:t>οι κλιματολογικές συνθήκες και το έδαφος στα παράλια της </a:t>
            </a:r>
            <a:r>
              <a:rPr lang="el-GR" sz="2000" spc="18" dirty="0" err="1" smtClean="0">
                <a:latin typeface="Times New Roman"/>
                <a:cs typeface="Times New Roman"/>
              </a:rPr>
              <a:t>Μ.Ασίας</a:t>
            </a:r>
            <a:r>
              <a:rPr lang="el-GR" sz="2000" spc="18" dirty="0" smtClean="0">
                <a:latin typeface="Times New Roman"/>
                <a:cs typeface="Times New Roman"/>
              </a:rPr>
              <a:t>, της Μαύρης Θάλασσας, στα </a:t>
            </a:r>
            <a:r>
              <a:rPr lang="el-GR" sz="2000" spc="18" dirty="0" err="1" smtClean="0">
                <a:latin typeface="Times New Roman"/>
                <a:cs typeface="Times New Roman"/>
              </a:rPr>
              <a:t>νησια</a:t>
            </a:r>
            <a:r>
              <a:rPr lang="el-GR" sz="2000" spc="18" dirty="0" smtClean="0">
                <a:latin typeface="Times New Roman"/>
                <a:cs typeface="Times New Roman"/>
              </a:rPr>
              <a:t> και στις περιοχές της σύγχρονης Ελλάδας ευνόησαν τις καπνοκαλλιέργειες και δημιουργήθηκαν, </a:t>
            </a:r>
            <a:r>
              <a:rPr lang="el-GR" sz="2000" spc="18" dirty="0" err="1" smtClean="0">
                <a:latin typeface="Times New Roman"/>
                <a:cs typeface="Times New Roman"/>
              </a:rPr>
              <a:t>μικρόφυλλες</a:t>
            </a:r>
            <a:r>
              <a:rPr lang="el-GR" sz="2000" spc="18" dirty="0" smtClean="0">
                <a:latin typeface="Times New Roman"/>
                <a:cs typeface="Times New Roman"/>
              </a:rPr>
              <a:t> </a:t>
            </a:r>
            <a:r>
              <a:rPr lang="el-GR" sz="2000" spc="18" dirty="0" err="1" smtClean="0">
                <a:latin typeface="Times New Roman"/>
                <a:cs typeface="Times New Roman"/>
              </a:rPr>
              <a:t>γευτικές</a:t>
            </a:r>
            <a:r>
              <a:rPr lang="el-GR" sz="2000" spc="18" dirty="0" smtClean="0">
                <a:latin typeface="Times New Roman"/>
                <a:cs typeface="Times New Roman"/>
              </a:rPr>
              <a:t> και αρωματικές ποικιλίες καπνού τα περίφημα ανατολικά καπνά) </a:t>
            </a:r>
            <a:r>
              <a:rPr lang="el-GR" sz="2000" spc="13" dirty="0">
                <a:latin typeface="Times New Roman"/>
                <a:cs typeface="Times New Roman"/>
              </a:rPr>
              <a:t>και τα </a:t>
            </a:r>
            <a:r>
              <a:rPr lang="el-GR" sz="2000" spc="13" dirty="0" err="1">
                <a:latin typeface="Times New Roman"/>
                <a:cs typeface="Times New Roman"/>
              </a:rPr>
              <a:t>αµερικανικά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καπνά </a:t>
            </a:r>
            <a:r>
              <a:rPr lang="el-GR" sz="2000" spc="13" dirty="0">
                <a:latin typeface="Times New Roman"/>
                <a:cs typeface="Times New Roman"/>
              </a:rPr>
              <a:t>(</a:t>
            </a:r>
            <a:r>
              <a:rPr lang="el-GR" sz="2000" spc="13" dirty="0" err="1">
                <a:latin typeface="Times New Roman"/>
                <a:cs typeface="Times New Roman"/>
              </a:rPr>
              <a:t>Virginia</a:t>
            </a:r>
            <a:r>
              <a:rPr lang="el-GR" sz="2000" spc="13" dirty="0">
                <a:latin typeface="Times New Roman"/>
                <a:cs typeface="Times New Roman"/>
              </a:rPr>
              <a:t> και </a:t>
            </a:r>
            <a:r>
              <a:rPr lang="el-GR" sz="2000" spc="13" dirty="0" err="1">
                <a:latin typeface="Times New Roman"/>
                <a:cs typeface="Times New Roman"/>
              </a:rPr>
              <a:t>Burley</a:t>
            </a:r>
            <a:r>
              <a:rPr lang="el-GR" sz="2000" spc="13" dirty="0">
                <a:latin typeface="Times New Roman"/>
                <a:cs typeface="Times New Roman"/>
              </a:rPr>
              <a:t>). </a:t>
            </a:r>
            <a:r>
              <a:rPr lang="el-GR" sz="2000" spc="18" dirty="0">
                <a:latin typeface="Times New Roman"/>
                <a:cs typeface="Times New Roman"/>
              </a:rPr>
              <a:t>Στα </a:t>
            </a:r>
            <a:r>
              <a:rPr lang="el-GR" sz="2000" spc="13" dirty="0">
                <a:latin typeface="Times New Roman"/>
                <a:cs typeface="Times New Roman"/>
              </a:rPr>
              <a:t>ανατολικού τύπου  </a:t>
            </a:r>
            <a:r>
              <a:rPr lang="el-GR" sz="2000" spc="18" dirty="0">
                <a:latin typeface="Times New Roman"/>
                <a:cs typeface="Times New Roman"/>
              </a:rPr>
              <a:t>καπνά ανήκουν </a:t>
            </a:r>
            <a:r>
              <a:rPr lang="el-GR" sz="2000" spc="13" dirty="0">
                <a:latin typeface="Times New Roman"/>
                <a:cs typeface="Times New Roman"/>
              </a:rPr>
              <a:t>ποικιλίες </a:t>
            </a:r>
            <a:r>
              <a:rPr lang="el-GR" sz="2000" spc="18" dirty="0">
                <a:latin typeface="Times New Roman"/>
                <a:cs typeface="Times New Roman"/>
              </a:rPr>
              <a:t>διάφορων τύπων όπως </a:t>
            </a:r>
            <a:r>
              <a:rPr lang="el-GR" sz="2000" spc="13" dirty="0" err="1">
                <a:latin typeface="Times New Roman"/>
                <a:cs typeface="Times New Roman"/>
              </a:rPr>
              <a:t>Μπασµάς</a:t>
            </a:r>
            <a:r>
              <a:rPr lang="el-GR" sz="2000" spc="13" dirty="0">
                <a:latin typeface="Times New Roman"/>
                <a:cs typeface="Times New Roman"/>
              </a:rPr>
              <a:t>, </a:t>
            </a:r>
            <a:r>
              <a:rPr lang="el-GR" sz="2000" spc="18" dirty="0">
                <a:latin typeface="Times New Roman"/>
                <a:cs typeface="Times New Roman"/>
              </a:rPr>
              <a:t>Κατερίνης (όπως </a:t>
            </a:r>
            <a:r>
              <a:rPr lang="el-GR" sz="2000" spc="13" dirty="0">
                <a:latin typeface="Times New Roman"/>
                <a:cs typeface="Times New Roman"/>
              </a:rPr>
              <a:t>η </a:t>
            </a:r>
            <a:r>
              <a:rPr lang="el-GR" sz="2000" spc="18" dirty="0">
                <a:latin typeface="Times New Roman"/>
                <a:cs typeface="Times New Roman"/>
              </a:rPr>
              <a:t>Σ79), </a:t>
            </a:r>
            <a:r>
              <a:rPr lang="el-GR" sz="2000" spc="18" dirty="0" err="1">
                <a:latin typeface="Times New Roman"/>
                <a:cs typeface="Times New Roman"/>
              </a:rPr>
              <a:t>Καµπά</a:t>
            </a:r>
            <a:r>
              <a:rPr lang="el-GR" sz="2000" spc="18" dirty="0">
                <a:latin typeface="Times New Roman"/>
                <a:cs typeface="Times New Roman"/>
              </a:rPr>
              <a:t>-</a:t>
            </a:r>
            <a:r>
              <a:rPr lang="el-GR" sz="2000" spc="18" dirty="0" err="1">
                <a:latin typeface="Times New Roman"/>
                <a:cs typeface="Times New Roman"/>
              </a:rPr>
              <a:t>Κουλάκ</a:t>
            </a:r>
            <a:r>
              <a:rPr lang="el-GR" sz="2000" spc="18" dirty="0">
                <a:latin typeface="Times New Roman"/>
                <a:cs typeface="Times New Roman"/>
              </a:rPr>
              <a:t>,  Μυρωδάτα </a:t>
            </a:r>
            <a:r>
              <a:rPr lang="el-GR" sz="2000" spc="13" dirty="0">
                <a:latin typeface="Times New Roman"/>
                <a:cs typeface="Times New Roman"/>
              </a:rPr>
              <a:t>Αγρινίου, </a:t>
            </a:r>
            <a:r>
              <a:rPr lang="el-GR" sz="2000" spc="13" dirty="0" err="1">
                <a:latin typeface="Times New Roman"/>
                <a:cs typeface="Times New Roman"/>
              </a:rPr>
              <a:t>Τσεµπέλια</a:t>
            </a:r>
            <a:r>
              <a:rPr lang="el-GR" sz="2000" spc="13" dirty="0">
                <a:latin typeface="Times New Roman"/>
                <a:cs typeface="Times New Roman"/>
              </a:rPr>
              <a:t>, </a:t>
            </a:r>
            <a:r>
              <a:rPr lang="el-GR" sz="2000" spc="22" dirty="0">
                <a:latin typeface="Times New Roman"/>
                <a:cs typeface="Times New Roman"/>
              </a:rPr>
              <a:t>Μαύρα</a:t>
            </a:r>
            <a:r>
              <a:rPr lang="el-GR" sz="2000" spc="26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κ.ά.</a:t>
            </a:r>
            <a:endParaRPr lang="el-GR" sz="2000" dirty="0">
              <a:latin typeface="Times New Roman"/>
              <a:cs typeface="Times New Roman"/>
            </a:endParaRPr>
          </a:p>
          <a:p>
            <a:pPr marL="11133" marR="4452" indent="400793" algn="just">
              <a:lnSpc>
                <a:spcPct val="100400"/>
              </a:lnSpc>
              <a:spcBef>
                <a:spcPts val="4"/>
              </a:spcBef>
            </a:pPr>
            <a:endParaRPr lang="el-GR" sz="1200" dirty="0">
              <a:latin typeface="Times New Roman"/>
              <a:cs typeface="Times New Roman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81795" y="534194"/>
            <a:ext cx="2514600" cy="63094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l-GR" sz="3500" b="1" dirty="0"/>
              <a:t>Τ</a:t>
            </a:r>
            <a:r>
              <a:rPr lang="el-GR" sz="3500" b="1" spc="18" dirty="0">
                <a:latin typeface="Times New Roman"/>
                <a:cs typeface="Times New Roman"/>
              </a:rPr>
              <a:t>αξινόμηση</a:t>
            </a:r>
            <a:endParaRPr lang="en-GB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Αποτέλεσμα εικόνας για nicotiana tabacum float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594" y="1067594"/>
            <a:ext cx="6248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53988" y="305594"/>
            <a:ext cx="8991600" cy="532709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11133" marR="4452" indent="400793" algn="just">
              <a:lnSpc>
                <a:spcPct val="100299"/>
              </a:lnSpc>
              <a:spcBef>
                <a:spcPts val="4"/>
              </a:spcBef>
            </a:pPr>
            <a:r>
              <a:rPr lang="el-GR" sz="2000" spc="13" dirty="0">
                <a:latin typeface="Times New Roman"/>
                <a:cs typeface="Times New Roman"/>
              </a:rPr>
              <a:t>Για την </a:t>
            </a:r>
            <a:r>
              <a:rPr lang="el-GR" sz="2000" spc="13" dirty="0" err="1">
                <a:latin typeface="Times New Roman"/>
                <a:cs typeface="Times New Roman"/>
              </a:rPr>
              <a:t>προετοιµασία</a:t>
            </a:r>
            <a:r>
              <a:rPr lang="el-GR" sz="2000" spc="13" dirty="0">
                <a:latin typeface="Times New Roman"/>
                <a:cs typeface="Times New Roman"/>
              </a:rPr>
              <a:t> του </a:t>
            </a:r>
            <a:r>
              <a:rPr lang="el-GR" sz="2000" spc="18" dirty="0">
                <a:latin typeface="Times New Roman"/>
                <a:cs typeface="Times New Roman"/>
              </a:rPr>
              <a:t>χωραφιού </a:t>
            </a:r>
            <a:r>
              <a:rPr lang="el-GR" sz="2000" spc="13" dirty="0">
                <a:latin typeface="Times New Roman"/>
                <a:cs typeface="Times New Roman"/>
              </a:rPr>
              <a:t>συνιστάται αρχικά ένα </a:t>
            </a:r>
            <a:r>
              <a:rPr lang="el-GR" sz="2000" spc="9" dirty="0" err="1">
                <a:latin typeface="Times New Roman"/>
                <a:cs typeface="Times New Roman"/>
              </a:rPr>
              <a:t>όργωµα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και ένα </a:t>
            </a:r>
            <a:r>
              <a:rPr lang="el-GR" sz="2000" spc="13" dirty="0" err="1">
                <a:latin typeface="Times New Roman"/>
                <a:cs typeface="Times New Roman"/>
              </a:rPr>
              <a:t>πέρασµα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4" dirty="0">
                <a:latin typeface="Times New Roman"/>
                <a:cs typeface="Times New Roman"/>
              </a:rPr>
              <a:t>µε </a:t>
            </a:r>
            <a:r>
              <a:rPr lang="el-GR" sz="2000" spc="18" dirty="0">
                <a:latin typeface="Times New Roman"/>
                <a:cs typeface="Times New Roman"/>
              </a:rPr>
              <a:t>καλλιεργητή  (επιφανειακή </a:t>
            </a:r>
            <a:r>
              <a:rPr lang="el-GR" sz="2000" spc="18" dirty="0" err="1">
                <a:latin typeface="Times New Roman"/>
                <a:cs typeface="Times New Roman"/>
              </a:rPr>
              <a:t>εδαφοκατεργασία</a:t>
            </a:r>
            <a:r>
              <a:rPr lang="el-GR" sz="2000" spc="18" dirty="0">
                <a:latin typeface="Times New Roman"/>
                <a:cs typeface="Times New Roman"/>
              </a:rPr>
              <a:t>) </a:t>
            </a:r>
            <a:r>
              <a:rPr lang="el-GR" sz="2000" spc="13" dirty="0">
                <a:latin typeface="Times New Roman"/>
                <a:cs typeface="Times New Roman"/>
              </a:rPr>
              <a:t>για την </a:t>
            </a:r>
            <a:r>
              <a:rPr lang="el-GR" sz="2000" spc="13" dirty="0" err="1">
                <a:latin typeface="Times New Roman"/>
                <a:cs typeface="Times New Roman"/>
              </a:rPr>
              <a:t>προετοιµασία</a:t>
            </a:r>
            <a:r>
              <a:rPr lang="el-GR" sz="2000" spc="13" dirty="0">
                <a:latin typeface="Times New Roman"/>
                <a:cs typeface="Times New Roman"/>
              </a:rPr>
              <a:t> της </a:t>
            </a:r>
            <a:r>
              <a:rPr lang="el-GR" sz="2000" spc="18" dirty="0" err="1">
                <a:latin typeface="Times New Roman"/>
                <a:cs typeface="Times New Roman"/>
              </a:rPr>
              <a:t>σποροκλίνης</a:t>
            </a:r>
            <a:r>
              <a:rPr lang="el-GR" sz="2000" spc="18" dirty="0">
                <a:latin typeface="Times New Roman"/>
                <a:cs typeface="Times New Roman"/>
              </a:rPr>
              <a:t> </a:t>
            </a:r>
            <a:r>
              <a:rPr lang="el-GR" sz="2000" spc="13" dirty="0" err="1">
                <a:latin typeface="Times New Roman"/>
                <a:cs typeface="Times New Roman"/>
              </a:rPr>
              <a:t>αµέσως</a:t>
            </a:r>
            <a:r>
              <a:rPr lang="el-GR" sz="2000" spc="13" dirty="0">
                <a:latin typeface="Times New Roman"/>
                <a:cs typeface="Times New Roman"/>
              </a:rPr>
              <a:t> πριν </a:t>
            </a:r>
            <a:r>
              <a:rPr lang="el-GR" sz="2000" spc="18" dirty="0">
                <a:latin typeface="Times New Roman"/>
                <a:cs typeface="Times New Roman"/>
              </a:rPr>
              <a:t>από </a:t>
            </a:r>
            <a:r>
              <a:rPr lang="el-GR" sz="2000" spc="13" dirty="0">
                <a:latin typeface="Times New Roman"/>
                <a:cs typeface="Times New Roman"/>
              </a:rPr>
              <a:t>τη µ</a:t>
            </a:r>
            <a:r>
              <a:rPr lang="el-GR" sz="2000" spc="13" dirty="0" err="1">
                <a:latin typeface="Times New Roman"/>
                <a:cs typeface="Times New Roman"/>
              </a:rPr>
              <a:t>εταφύτευση</a:t>
            </a:r>
            <a:r>
              <a:rPr lang="el-GR" sz="2000" spc="13" dirty="0">
                <a:latin typeface="Times New Roman"/>
                <a:cs typeface="Times New Roman"/>
              </a:rPr>
              <a:t>. </a:t>
            </a:r>
            <a:r>
              <a:rPr lang="el-GR" sz="2000" spc="22" dirty="0">
                <a:latin typeface="Times New Roman"/>
                <a:cs typeface="Times New Roman"/>
              </a:rPr>
              <a:t>Σε  </a:t>
            </a:r>
            <a:r>
              <a:rPr lang="el-GR" sz="2000" spc="13" dirty="0">
                <a:latin typeface="Times New Roman"/>
                <a:cs typeface="Times New Roman"/>
              </a:rPr>
              <a:t>γενικές </a:t>
            </a:r>
            <a:r>
              <a:rPr lang="el-GR" sz="2000" spc="4" dirty="0" err="1">
                <a:latin typeface="Times New Roman"/>
                <a:cs typeface="Times New Roman"/>
              </a:rPr>
              <a:t>γραµµές</a:t>
            </a:r>
            <a:r>
              <a:rPr lang="el-GR" sz="2000" spc="4" dirty="0">
                <a:latin typeface="Times New Roman"/>
                <a:cs typeface="Times New Roman"/>
              </a:rPr>
              <a:t>, </a:t>
            </a:r>
            <a:r>
              <a:rPr lang="el-GR" sz="2000" spc="13" dirty="0" err="1">
                <a:latin typeface="Times New Roman"/>
                <a:cs typeface="Times New Roman"/>
              </a:rPr>
              <a:t>φυτάρια</a:t>
            </a:r>
            <a:r>
              <a:rPr lang="el-GR" sz="2000" spc="13" dirty="0">
                <a:latin typeface="Times New Roman"/>
                <a:cs typeface="Times New Roman"/>
              </a:rPr>
              <a:t> υγιή, </a:t>
            </a:r>
            <a:r>
              <a:rPr lang="el-GR" sz="2000" spc="13" dirty="0" err="1">
                <a:latin typeface="Times New Roman"/>
                <a:cs typeface="Times New Roman"/>
              </a:rPr>
              <a:t>σκληραγωγηµένα</a:t>
            </a:r>
            <a:r>
              <a:rPr lang="el-GR" sz="2000" spc="13" dirty="0">
                <a:latin typeface="Times New Roman"/>
                <a:cs typeface="Times New Roman"/>
              </a:rPr>
              <a:t>,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8" dirty="0">
                <a:latin typeface="Times New Roman"/>
                <a:cs typeface="Times New Roman"/>
              </a:rPr>
              <a:t>ύψος </a:t>
            </a:r>
            <a:r>
              <a:rPr lang="el-GR" sz="2000" spc="13" dirty="0">
                <a:latin typeface="Times New Roman"/>
                <a:cs typeface="Times New Roman"/>
              </a:rPr>
              <a:t>14-20 </a:t>
            </a:r>
            <a:r>
              <a:rPr lang="el-GR" sz="2000" spc="18" dirty="0">
                <a:latin typeface="Times New Roman"/>
                <a:cs typeface="Times New Roman"/>
              </a:rPr>
              <a:t>cm, </a:t>
            </a:r>
            <a:r>
              <a:rPr lang="el-GR" sz="2000" spc="13" dirty="0">
                <a:latin typeface="Times New Roman"/>
                <a:cs typeface="Times New Roman"/>
              </a:rPr>
              <a:t>5-8 </a:t>
            </a:r>
            <a:r>
              <a:rPr lang="el-GR" sz="2000" spc="18" dirty="0">
                <a:latin typeface="Times New Roman"/>
                <a:cs typeface="Times New Roman"/>
              </a:rPr>
              <a:t>φύλλα </a:t>
            </a:r>
            <a:r>
              <a:rPr lang="el-GR" sz="2000" spc="13" dirty="0">
                <a:latin typeface="Times New Roman"/>
                <a:cs typeface="Times New Roman"/>
              </a:rPr>
              <a:t>και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8" dirty="0">
                <a:latin typeface="Times New Roman"/>
                <a:cs typeface="Times New Roman"/>
              </a:rPr>
              <a:t>καλά </a:t>
            </a:r>
            <a:r>
              <a:rPr lang="el-GR" sz="2000" spc="13" dirty="0" err="1">
                <a:latin typeface="Times New Roman"/>
                <a:cs typeface="Times New Roman"/>
              </a:rPr>
              <a:t>ανεπτυγµένο</a:t>
            </a:r>
            <a:r>
              <a:rPr lang="el-GR" sz="2000" spc="13" dirty="0">
                <a:latin typeface="Times New Roman"/>
                <a:cs typeface="Times New Roman"/>
              </a:rPr>
              <a:t>  ριζικό </a:t>
            </a:r>
            <a:r>
              <a:rPr lang="el-GR" sz="2000" spc="13" dirty="0" err="1">
                <a:latin typeface="Times New Roman"/>
                <a:cs typeface="Times New Roman"/>
              </a:rPr>
              <a:t>σύστηµα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θεωρούνται κατάλληλα προς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εταφύτευση</a:t>
            </a:r>
            <a:r>
              <a:rPr lang="el-GR" sz="2000" spc="13" dirty="0">
                <a:latin typeface="Times New Roman"/>
                <a:cs typeface="Times New Roman"/>
              </a:rPr>
              <a:t>. </a:t>
            </a:r>
            <a:r>
              <a:rPr lang="el-GR" sz="2000" spc="18" dirty="0">
                <a:latin typeface="Times New Roman"/>
                <a:cs typeface="Times New Roman"/>
              </a:rPr>
              <a:t>Σε κάθε περίπτωση, </a:t>
            </a:r>
            <a:r>
              <a:rPr lang="el-GR" sz="2000" spc="13" dirty="0">
                <a:latin typeface="Times New Roman"/>
                <a:cs typeface="Times New Roman"/>
              </a:rPr>
              <a:t>το σπορείο </a:t>
            </a:r>
            <a:r>
              <a:rPr lang="el-GR" sz="2000" spc="13" dirty="0" err="1">
                <a:latin typeface="Times New Roman"/>
                <a:cs typeface="Times New Roman"/>
              </a:rPr>
              <a:t>παραµένει</a:t>
            </a:r>
            <a:r>
              <a:rPr lang="el-GR" sz="2000" spc="13" dirty="0">
                <a:latin typeface="Times New Roman"/>
                <a:cs typeface="Times New Roman"/>
              </a:rPr>
              <a:t> για  λίγο καιρό </a:t>
            </a:r>
            <a:r>
              <a:rPr lang="el-GR" sz="2000" spc="9" dirty="0" err="1">
                <a:latin typeface="Times New Roman"/>
                <a:cs typeface="Times New Roman"/>
              </a:rPr>
              <a:t>ακόµη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και δεν εγκαταλείπεται, </a:t>
            </a:r>
            <a:r>
              <a:rPr lang="el-GR" sz="2000" spc="18" dirty="0">
                <a:latin typeface="Times New Roman"/>
                <a:cs typeface="Times New Roman"/>
              </a:rPr>
              <a:t>καθώς </a:t>
            </a:r>
            <a:r>
              <a:rPr lang="el-GR" sz="2000" spc="13" dirty="0">
                <a:latin typeface="Times New Roman"/>
                <a:cs typeface="Times New Roman"/>
              </a:rPr>
              <a:t>θα </a:t>
            </a:r>
            <a:r>
              <a:rPr lang="el-GR" sz="2000" spc="18" dirty="0">
                <a:latin typeface="Times New Roman"/>
                <a:cs typeface="Times New Roman"/>
              </a:rPr>
              <a:t>χρειαστούν </a:t>
            </a:r>
            <a:r>
              <a:rPr lang="el-GR" sz="2000" spc="13" dirty="0">
                <a:latin typeface="Times New Roman"/>
                <a:cs typeface="Times New Roman"/>
              </a:rPr>
              <a:t>επιπλέον </a:t>
            </a:r>
            <a:r>
              <a:rPr lang="el-GR" sz="2000" spc="18" dirty="0">
                <a:latin typeface="Times New Roman"/>
                <a:cs typeface="Times New Roman"/>
              </a:rPr>
              <a:t>φυτά </a:t>
            </a:r>
            <a:r>
              <a:rPr lang="el-GR" sz="2000" spc="13" dirty="0">
                <a:latin typeface="Times New Roman"/>
                <a:cs typeface="Times New Roman"/>
              </a:rPr>
              <a:t>για να </a:t>
            </a:r>
            <a:r>
              <a:rPr lang="el-GR" sz="2000" spc="18" dirty="0">
                <a:latin typeface="Times New Roman"/>
                <a:cs typeface="Times New Roman"/>
              </a:rPr>
              <a:t>αναπληρώσουν </a:t>
            </a:r>
            <a:r>
              <a:rPr lang="el-GR" sz="2000" spc="13" dirty="0">
                <a:latin typeface="Times New Roman"/>
                <a:cs typeface="Times New Roman"/>
              </a:rPr>
              <a:t>τα κενά  </a:t>
            </a:r>
            <a:r>
              <a:rPr lang="el-GR" sz="2000" spc="18" dirty="0">
                <a:latin typeface="Times New Roman"/>
                <a:cs typeface="Times New Roman"/>
              </a:rPr>
              <a:t>που πιθανώς θα προκύψουν </a:t>
            </a:r>
            <a:r>
              <a:rPr lang="el-GR" sz="2000" spc="13" dirty="0">
                <a:latin typeface="Times New Roman"/>
                <a:cs typeface="Times New Roman"/>
              </a:rPr>
              <a:t>σε </a:t>
            </a:r>
            <a:r>
              <a:rPr lang="el-GR" sz="2000" spc="13" dirty="0" err="1">
                <a:latin typeface="Times New Roman"/>
                <a:cs typeface="Times New Roman"/>
              </a:rPr>
              <a:t>ορισµένες</a:t>
            </a:r>
            <a:r>
              <a:rPr lang="el-GR" sz="2000" spc="13" dirty="0">
                <a:latin typeface="Times New Roman"/>
                <a:cs typeface="Times New Roman"/>
              </a:rPr>
              <a:t> θέσεις στο </a:t>
            </a:r>
            <a:r>
              <a:rPr lang="el-GR" sz="2000" spc="18" dirty="0">
                <a:latin typeface="Times New Roman"/>
                <a:cs typeface="Times New Roman"/>
              </a:rPr>
              <a:t>χωράφι (καθώς </a:t>
            </a:r>
            <a:r>
              <a:rPr lang="el-GR" sz="2000" spc="13" dirty="0">
                <a:latin typeface="Times New Roman"/>
                <a:cs typeface="Times New Roman"/>
              </a:rPr>
              <a:t>η </a:t>
            </a:r>
            <a:r>
              <a:rPr lang="el-GR" sz="2000" spc="18" dirty="0">
                <a:latin typeface="Times New Roman"/>
                <a:cs typeface="Times New Roman"/>
              </a:rPr>
              <a:t>πρώτη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εταφύτευση</a:t>
            </a:r>
            <a:r>
              <a:rPr lang="el-GR" sz="2000" spc="13" dirty="0">
                <a:latin typeface="Times New Roman"/>
                <a:cs typeface="Times New Roman"/>
              </a:rPr>
              <a:t> είναι </a:t>
            </a:r>
            <a:r>
              <a:rPr lang="el-GR" sz="2000" spc="18" dirty="0">
                <a:latin typeface="Times New Roman"/>
                <a:cs typeface="Times New Roman"/>
              </a:rPr>
              <a:t>ιδιαίτερα  δύσκολο </a:t>
            </a:r>
            <a:r>
              <a:rPr lang="el-GR" sz="2000" spc="13" dirty="0">
                <a:latin typeface="Times New Roman"/>
                <a:cs typeface="Times New Roman"/>
              </a:rPr>
              <a:t>να είναι απόλυτα </a:t>
            </a:r>
            <a:r>
              <a:rPr lang="el-GR" sz="2000" spc="13" dirty="0" err="1">
                <a:latin typeface="Times New Roman"/>
                <a:cs typeface="Times New Roman"/>
              </a:rPr>
              <a:t>επιτυχηµένη</a:t>
            </a:r>
            <a:r>
              <a:rPr lang="el-GR" sz="2000" spc="13" dirty="0">
                <a:latin typeface="Times New Roman"/>
                <a:cs typeface="Times New Roman"/>
              </a:rPr>
              <a:t>). </a:t>
            </a:r>
            <a:r>
              <a:rPr lang="el-GR" sz="2000" spc="18" dirty="0">
                <a:latin typeface="Times New Roman"/>
                <a:cs typeface="Times New Roman"/>
              </a:rPr>
              <a:t>Η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εταφύτευση</a:t>
            </a:r>
            <a:r>
              <a:rPr lang="el-GR" sz="2000" spc="13" dirty="0">
                <a:latin typeface="Times New Roman"/>
                <a:cs typeface="Times New Roman"/>
              </a:rPr>
              <a:t> για </a:t>
            </a:r>
            <a:r>
              <a:rPr lang="el-GR" sz="2000" spc="9" dirty="0">
                <a:latin typeface="Times New Roman"/>
                <a:cs typeface="Times New Roman"/>
              </a:rPr>
              <a:t>τις </a:t>
            </a:r>
            <a:r>
              <a:rPr lang="el-GR" sz="2000" spc="13" dirty="0">
                <a:latin typeface="Times New Roman"/>
                <a:cs typeface="Times New Roman"/>
              </a:rPr>
              <a:t>νότιες περιοχές της </a:t>
            </a:r>
            <a:r>
              <a:rPr lang="el-GR" sz="2000" spc="18" dirty="0">
                <a:latin typeface="Times New Roman"/>
                <a:cs typeface="Times New Roman"/>
              </a:rPr>
              <a:t>χώρας </a:t>
            </a:r>
            <a:r>
              <a:rPr lang="el-GR" sz="2000" spc="13" dirty="0">
                <a:latin typeface="Times New Roman"/>
                <a:cs typeface="Times New Roman"/>
              </a:rPr>
              <a:t>γίνεται </a:t>
            </a:r>
            <a:r>
              <a:rPr lang="el-GR" sz="2000" spc="18" dirty="0">
                <a:latin typeface="Times New Roman"/>
                <a:cs typeface="Times New Roman"/>
              </a:rPr>
              <a:t>Μάρτιο-  </a:t>
            </a:r>
            <a:r>
              <a:rPr lang="el-GR" sz="2000" spc="13" dirty="0">
                <a:latin typeface="Times New Roman"/>
                <a:cs typeface="Times New Roman"/>
              </a:rPr>
              <a:t>Απρίλιο, ενώ για </a:t>
            </a:r>
            <a:r>
              <a:rPr lang="el-GR" sz="2000" spc="9" dirty="0">
                <a:latin typeface="Times New Roman"/>
                <a:cs typeface="Times New Roman"/>
              </a:rPr>
              <a:t>τις </a:t>
            </a:r>
            <a:r>
              <a:rPr lang="el-GR" sz="2000" spc="13" dirty="0">
                <a:latin typeface="Times New Roman"/>
                <a:cs typeface="Times New Roman"/>
              </a:rPr>
              <a:t>βόρειες περιοχές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πορεί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να </a:t>
            </a:r>
            <a:r>
              <a:rPr lang="el-GR" sz="2000" spc="18" dirty="0">
                <a:latin typeface="Times New Roman"/>
                <a:cs typeface="Times New Roman"/>
              </a:rPr>
              <a:t>καθυστερήσει </a:t>
            </a:r>
            <a:r>
              <a:rPr lang="el-GR" sz="2000" spc="13" dirty="0">
                <a:latin typeface="Times New Roman"/>
                <a:cs typeface="Times New Roman"/>
              </a:rPr>
              <a:t>1-2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ήνες</a:t>
            </a:r>
            <a:r>
              <a:rPr lang="el-GR" sz="2000" spc="9" dirty="0">
                <a:latin typeface="Times New Roman"/>
                <a:cs typeface="Times New Roman"/>
              </a:rPr>
              <a:t>. </a:t>
            </a:r>
            <a:r>
              <a:rPr lang="el-GR" sz="2000" spc="18" dirty="0">
                <a:latin typeface="Times New Roman"/>
                <a:cs typeface="Times New Roman"/>
              </a:rPr>
              <a:t>Η φύτευση των </a:t>
            </a:r>
            <a:r>
              <a:rPr lang="el-GR" sz="2000" spc="18" dirty="0" err="1">
                <a:latin typeface="Times New Roman"/>
                <a:cs typeface="Times New Roman"/>
              </a:rPr>
              <a:t>καπνόφυτων</a:t>
            </a:r>
            <a:r>
              <a:rPr lang="el-GR" sz="2000" spc="18" dirty="0">
                <a:latin typeface="Times New Roman"/>
                <a:cs typeface="Times New Roman"/>
              </a:rPr>
              <a:t>  ανατολικού τύπου στον αγρό </a:t>
            </a:r>
            <a:r>
              <a:rPr lang="el-GR" sz="2000" spc="13" dirty="0">
                <a:latin typeface="Times New Roman"/>
                <a:cs typeface="Times New Roman"/>
              </a:rPr>
              <a:t>γίνεται σε </a:t>
            </a:r>
            <a:r>
              <a:rPr lang="el-GR" sz="2000" spc="4" dirty="0" err="1">
                <a:latin typeface="Times New Roman"/>
                <a:cs typeface="Times New Roman"/>
              </a:rPr>
              <a:t>γραµµές</a:t>
            </a:r>
            <a:r>
              <a:rPr lang="el-GR" sz="2000" spc="4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που απέχουν συνήθως 40-60 cm, </a:t>
            </a:r>
            <a:r>
              <a:rPr lang="el-GR" sz="2000" spc="13" dirty="0">
                <a:latin typeface="Times New Roman"/>
                <a:cs typeface="Times New Roman"/>
              </a:rPr>
              <a:t>ενώ επί της </a:t>
            </a:r>
            <a:r>
              <a:rPr lang="el-GR" sz="2000" spc="9" dirty="0" err="1">
                <a:latin typeface="Times New Roman"/>
                <a:cs typeface="Times New Roman"/>
              </a:rPr>
              <a:t>γραµµής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τα  </a:t>
            </a:r>
            <a:r>
              <a:rPr lang="el-GR" sz="2000" spc="18" dirty="0">
                <a:latin typeface="Times New Roman"/>
                <a:cs typeface="Times New Roman"/>
              </a:rPr>
              <a:t>φυτά</a:t>
            </a:r>
            <a:r>
              <a:rPr lang="el-GR" sz="2000" spc="193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απέχουν</a:t>
            </a:r>
            <a:r>
              <a:rPr lang="el-GR" sz="2000" spc="193" dirty="0">
                <a:latin typeface="Times New Roman"/>
                <a:cs typeface="Times New Roman"/>
              </a:rPr>
              <a:t>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εταξύ</a:t>
            </a:r>
            <a:r>
              <a:rPr lang="el-GR" sz="2000" spc="193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τους</a:t>
            </a:r>
            <a:r>
              <a:rPr lang="el-GR" sz="2000" spc="18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10-20</a:t>
            </a:r>
            <a:r>
              <a:rPr lang="el-GR" sz="2000" spc="193" dirty="0">
                <a:latin typeface="Times New Roman"/>
                <a:cs typeface="Times New Roman"/>
              </a:rPr>
              <a:t> </a:t>
            </a:r>
            <a:r>
              <a:rPr lang="el-GR" sz="2000" spc="18" dirty="0" err="1">
                <a:latin typeface="Times New Roman"/>
                <a:cs typeface="Times New Roman"/>
              </a:rPr>
              <a:t>cm</a:t>
            </a:r>
            <a:r>
              <a:rPr lang="el-GR" sz="2000" spc="18" dirty="0">
                <a:latin typeface="Times New Roman"/>
                <a:cs typeface="Times New Roman"/>
              </a:rPr>
              <a:t>.</a:t>
            </a:r>
            <a:r>
              <a:rPr lang="el-GR" sz="2000" spc="18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Για</a:t>
            </a:r>
            <a:r>
              <a:rPr lang="el-GR" sz="2000" spc="193" dirty="0">
                <a:latin typeface="Times New Roman"/>
                <a:cs typeface="Times New Roman"/>
              </a:rPr>
              <a:t> </a:t>
            </a:r>
            <a:r>
              <a:rPr lang="el-GR" sz="2000" spc="9" dirty="0">
                <a:latin typeface="Times New Roman"/>
                <a:cs typeface="Times New Roman"/>
              </a:rPr>
              <a:t>τις</a:t>
            </a:r>
            <a:r>
              <a:rPr lang="el-GR" sz="2000" spc="189" dirty="0">
                <a:latin typeface="Times New Roman"/>
                <a:cs typeface="Times New Roman"/>
              </a:rPr>
              <a:t> </a:t>
            </a:r>
            <a:r>
              <a:rPr lang="el-GR" sz="2000" spc="13" dirty="0" err="1">
                <a:latin typeface="Times New Roman"/>
                <a:cs typeface="Times New Roman"/>
              </a:rPr>
              <a:t>αµερικάνικες</a:t>
            </a:r>
            <a:r>
              <a:rPr lang="el-GR" sz="2000" spc="18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ποικιλίες</a:t>
            </a:r>
            <a:r>
              <a:rPr lang="el-GR" sz="2000" spc="18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οι</a:t>
            </a:r>
            <a:r>
              <a:rPr lang="el-GR" sz="2000" spc="18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αποστάσεις</a:t>
            </a:r>
            <a:r>
              <a:rPr lang="el-GR" sz="2000" spc="18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φύτευσης</a:t>
            </a:r>
            <a:r>
              <a:rPr lang="el-GR" sz="2000" spc="18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είναι</a:t>
            </a:r>
            <a:r>
              <a:rPr lang="el-GR" sz="2000" spc="18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πολύ</a:t>
            </a:r>
            <a:endParaRPr lang="el-GR" sz="2000" dirty="0" smtClean="0">
              <a:latin typeface="Times New Roman"/>
              <a:cs typeface="Times New Roman"/>
            </a:endParaRPr>
          </a:p>
          <a:p>
            <a:pPr marL="11133" algn="just">
              <a:spcBef>
                <a:spcPts val="9"/>
              </a:spcBef>
            </a:pP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εγαλύτερες</a:t>
            </a:r>
            <a:r>
              <a:rPr lang="el-GR" sz="2000" spc="13" dirty="0">
                <a:latin typeface="Times New Roman"/>
                <a:cs typeface="Times New Roman"/>
              </a:rPr>
              <a:t>, </a:t>
            </a:r>
            <a:r>
              <a:rPr lang="el-GR" sz="2000" spc="18" dirty="0">
                <a:latin typeface="Times New Roman"/>
                <a:cs typeface="Times New Roman"/>
              </a:rPr>
              <a:t>εφόσον πρόκειται </a:t>
            </a:r>
            <a:r>
              <a:rPr lang="el-GR" sz="2000" spc="13" dirty="0">
                <a:latin typeface="Times New Roman"/>
                <a:cs typeface="Times New Roman"/>
              </a:rPr>
              <a:t>για </a:t>
            </a:r>
            <a:r>
              <a:rPr lang="el-GR" sz="2000" spc="18" dirty="0">
                <a:latin typeface="Times New Roman"/>
                <a:cs typeface="Times New Roman"/>
              </a:rPr>
              <a:t>πολύ υψηλότερα φυτά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εγαλύτερη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 err="1">
                <a:latin typeface="Times New Roman"/>
                <a:cs typeface="Times New Roman"/>
              </a:rPr>
              <a:t>φυλλική</a:t>
            </a:r>
            <a:r>
              <a:rPr lang="el-GR" sz="2000" spc="48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επιφάνεια</a:t>
            </a:r>
            <a:r>
              <a:rPr lang="el-GR" spc="13" dirty="0">
                <a:latin typeface="Times New Roman"/>
                <a:cs typeface="Times New Roman"/>
              </a:rPr>
              <a:t>.</a:t>
            </a:r>
            <a:endParaRPr lang="el-GR" dirty="0" smtClean="0">
              <a:latin typeface="Times New Roman"/>
              <a:cs typeface="Times New Roman"/>
            </a:endParaRPr>
          </a:p>
          <a:p>
            <a:pPr marL="11133" marR="5568" indent="400793" algn="just">
              <a:lnSpc>
                <a:spcPct val="100200"/>
              </a:lnSpc>
              <a:spcBef>
                <a:spcPts val="535"/>
              </a:spcBef>
            </a:pPr>
            <a:endParaRPr lang="el-GR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53988" y="305594"/>
            <a:ext cx="8991600" cy="434220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11133" marR="4452" indent="400793" algn="just">
              <a:lnSpc>
                <a:spcPct val="100299"/>
              </a:lnSpc>
              <a:spcBef>
                <a:spcPts val="4"/>
              </a:spcBef>
            </a:pPr>
            <a:endParaRPr lang="el-GR" dirty="0" smtClean="0">
              <a:latin typeface="Times New Roman"/>
              <a:cs typeface="Times New Roman"/>
            </a:endParaRPr>
          </a:p>
          <a:p>
            <a:pPr marL="11133" marR="4452" indent="400793" algn="just">
              <a:lnSpc>
                <a:spcPct val="100200"/>
              </a:lnSpc>
              <a:spcBef>
                <a:spcPts val="9"/>
              </a:spcBef>
            </a:pPr>
            <a:r>
              <a:rPr lang="el-GR" sz="2400" spc="18" dirty="0">
                <a:latin typeface="Times New Roman"/>
                <a:cs typeface="Times New Roman"/>
              </a:rPr>
              <a:t>Όσον αφορά </a:t>
            </a:r>
            <a:r>
              <a:rPr lang="el-GR" sz="2400" spc="9" dirty="0">
                <a:latin typeface="Times New Roman"/>
                <a:cs typeface="Times New Roman"/>
              </a:rPr>
              <a:t>τις </a:t>
            </a:r>
            <a:r>
              <a:rPr lang="el-GR" sz="2400" spc="18" dirty="0">
                <a:latin typeface="Times New Roman"/>
                <a:cs typeface="Times New Roman"/>
              </a:rPr>
              <a:t>υπόλοιπες καλλιεργητικές </a:t>
            </a:r>
            <a:r>
              <a:rPr lang="el-GR" sz="2400" spc="13" dirty="0">
                <a:latin typeface="Times New Roman"/>
                <a:cs typeface="Times New Roman"/>
              </a:rPr>
              <a:t>απαιτήσεις, αξίζει να </a:t>
            </a:r>
            <a:r>
              <a:rPr lang="el-GR" sz="2400" spc="13" dirty="0" err="1">
                <a:latin typeface="Times New Roman"/>
                <a:cs typeface="Times New Roman"/>
              </a:rPr>
              <a:t>σηµειωθεί</a:t>
            </a:r>
            <a:r>
              <a:rPr lang="el-GR" sz="2400" spc="13" dirty="0">
                <a:latin typeface="Times New Roman"/>
                <a:cs typeface="Times New Roman"/>
              </a:rPr>
              <a:t> ότι </a:t>
            </a:r>
            <a:r>
              <a:rPr lang="el-GR" sz="2400" spc="18" dirty="0">
                <a:latin typeface="Times New Roman"/>
                <a:cs typeface="Times New Roman"/>
              </a:rPr>
              <a:t>από </a:t>
            </a:r>
            <a:r>
              <a:rPr lang="el-GR" sz="2400" spc="13" dirty="0">
                <a:latin typeface="Times New Roman"/>
                <a:cs typeface="Times New Roman"/>
              </a:rPr>
              <a:t>τους </a:t>
            </a:r>
            <a:r>
              <a:rPr lang="el-GR" sz="2400" spc="18" dirty="0">
                <a:latin typeface="Times New Roman"/>
                <a:cs typeface="Times New Roman"/>
              </a:rPr>
              <a:t>διάφορους  τύπους καπνού, </a:t>
            </a:r>
            <a:r>
              <a:rPr lang="el-GR" sz="2400" spc="13" dirty="0">
                <a:latin typeface="Times New Roman"/>
                <a:cs typeface="Times New Roman"/>
              </a:rPr>
              <a:t>οι ποικιλίες </a:t>
            </a:r>
            <a:r>
              <a:rPr lang="el-GR" sz="2400" spc="18" dirty="0">
                <a:latin typeface="Times New Roman"/>
                <a:cs typeface="Times New Roman"/>
              </a:rPr>
              <a:t>ανατολικού τύπου </a:t>
            </a:r>
            <a:r>
              <a:rPr lang="el-GR" sz="2400" spc="13" dirty="0">
                <a:latin typeface="Times New Roman"/>
                <a:cs typeface="Times New Roman"/>
              </a:rPr>
              <a:t>(</a:t>
            </a:r>
            <a:r>
              <a:rPr lang="el-GR" sz="2400" spc="13" dirty="0" err="1">
                <a:latin typeface="Times New Roman"/>
                <a:cs typeface="Times New Roman"/>
              </a:rPr>
              <a:t>oriental</a:t>
            </a:r>
            <a:r>
              <a:rPr lang="el-GR" sz="2400" spc="13" dirty="0">
                <a:latin typeface="Times New Roman"/>
                <a:cs typeface="Times New Roman"/>
              </a:rPr>
              <a:t>) είναι οι λιγότερο απαιτητικές σε </a:t>
            </a:r>
            <a:r>
              <a:rPr lang="el-GR" sz="2400" spc="18" dirty="0">
                <a:latin typeface="Times New Roman"/>
                <a:cs typeface="Times New Roman"/>
              </a:rPr>
              <a:t>αρδεύσεις και  </a:t>
            </a:r>
            <a:r>
              <a:rPr lang="el-GR" sz="2400" spc="13" dirty="0">
                <a:latin typeface="Times New Roman"/>
                <a:cs typeface="Times New Roman"/>
              </a:rPr>
              <a:t>λιπάνσεις, ενώ </a:t>
            </a:r>
            <a:r>
              <a:rPr lang="el-GR" sz="2400" spc="18" dirty="0">
                <a:latin typeface="Times New Roman"/>
                <a:cs typeface="Times New Roman"/>
              </a:rPr>
              <a:t>αναπτύσσονται </a:t>
            </a:r>
            <a:r>
              <a:rPr lang="el-GR" sz="2400" spc="13" dirty="0">
                <a:latin typeface="Times New Roman"/>
                <a:cs typeface="Times New Roman"/>
              </a:rPr>
              <a:t>ικανοποιητικά σε </a:t>
            </a:r>
            <a:r>
              <a:rPr lang="el-GR" sz="2400" spc="18" dirty="0">
                <a:latin typeface="Times New Roman"/>
                <a:cs typeface="Times New Roman"/>
              </a:rPr>
              <a:t>ξηρά, αβαθή, χαλικώδη εδάφη, </a:t>
            </a:r>
            <a:r>
              <a:rPr lang="el-GR" sz="2400" spc="9" dirty="0">
                <a:latin typeface="Times New Roman"/>
                <a:cs typeface="Times New Roman"/>
              </a:rPr>
              <a:t>µ</a:t>
            </a:r>
            <a:r>
              <a:rPr lang="el-GR" sz="2400" spc="9" dirty="0" err="1">
                <a:latin typeface="Times New Roman"/>
                <a:cs typeface="Times New Roman"/>
              </a:rPr>
              <a:t>ικρής</a:t>
            </a:r>
            <a:r>
              <a:rPr lang="el-GR" sz="2400" spc="9" dirty="0">
                <a:latin typeface="Times New Roman"/>
                <a:cs typeface="Times New Roman"/>
              </a:rPr>
              <a:t> </a:t>
            </a:r>
            <a:r>
              <a:rPr lang="el-GR" sz="2400" spc="13" dirty="0" err="1">
                <a:latin typeface="Times New Roman"/>
                <a:cs typeface="Times New Roman"/>
              </a:rPr>
              <a:t>γονιµότητας</a:t>
            </a:r>
            <a:r>
              <a:rPr lang="el-GR" sz="2400" spc="13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σε  </a:t>
            </a:r>
            <a:r>
              <a:rPr lang="el-GR" sz="2400" spc="13" dirty="0">
                <a:latin typeface="Times New Roman"/>
                <a:cs typeface="Times New Roman"/>
              </a:rPr>
              <a:t>ορεινές και </a:t>
            </a:r>
            <a:r>
              <a:rPr lang="el-GR" sz="2400" spc="13" dirty="0" err="1">
                <a:latin typeface="Times New Roman"/>
                <a:cs typeface="Times New Roman"/>
              </a:rPr>
              <a:t>ηµιορεινές</a:t>
            </a:r>
            <a:r>
              <a:rPr lang="el-GR" sz="2400" spc="13" dirty="0">
                <a:latin typeface="Times New Roman"/>
                <a:cs typeface="Times New Roman"/>
              </a:rPr>
              <a:t> περιοχές. </a:t>
            </a:r>
            <a:r>
              <a:rPr lang="el-GR" sz="2400" spc="18" dirty="0">
                <a:latin typeface="Times New Roman"/>
                <a:cs typeface="Times New Roman"/>
              </a:rPr>
              <a:t>Μάλιστα, εφόσον </a:t>
            </a:r>
            <a:r>
              <a:rPr lang="el-GR" sz="2400" spc="9" dirty="0" err="1">
                <a:latin typeface="Times New Roman"/>
                <a:cs typeface="Times New Roman"/>
              </a:rPr>
              <a:t>έχουµε</a:t>
            </a:r>
            <a:r>
              <a:rPr lang="el-GR" sz="2400" spc="9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υγιή και </a:t>
            </a:r>
            <a:r>
              <a:rPr lang="el-GR" sz="2400" spc="18" dirty="0">
                <a:latin typeface="Times New Roman"/>
                <a:cs typeface="Times New Roman"/>
              </a:rPr>
              <a:t>εύρωστα φυτά, καθαρό χωράφι </a:t>
            </a:r>
            <a:r>
              <a:rPr lang="el-GR" sz="2400" spc="13" dirty="0">
                <a:latin typeface="Times New Roman"/>
                <a:cs typeface="Times New Roman"/>
              </a:rPr>
              <a:t>και γίνουν  1-2 </a:t>
            </a:r>
            <a:r>
              <a:rPr lang="el-GR" sz="2400" spc="13" dirty="0" err="1">
                <a:latin typeface="Times New Roman"/>
                <a:cs typeface="Times New Roman"/>
              </a:rPr>
              <a:t>σκαλίσµατα</a:t>
            </a:r>
            <a:r>
              <a:rPr lang="el-GR" sz="2400" spc="13" dirty="0">
                <a:latin typeface="Times New Roman"/>
                <a:cs typeface="Times New Roman"/>
              </a:rPr>
              <a:t> </a:t>
            </a:r>
            <a:r>
              <a:rPr lang="el-GR" sz="2400" spc="9" dirty="0">
                <a:latin typeface="Times New Roman"/>
                <a:cs typeface="Times New Roman"/>
              </a:rPr>
              <a:t>τις </a:t>
            </a:r>
            <a:r>
              <a:rPr lang="el-GR" sz="2400" spc="18" dirty="0">
                <a:latin typeface="Times New Roman"/>
                <a:cs typeface="Times New Roman"/>
              </a:rPr>
              <a:t>πρώτες </a:t>
            </a:r>
            <a:r>
              <a:rPr lang="el-GR" sz="2400" spc="13" dirty="0" err="1">
                <a:latin typeface="Times New Roman"/>
                <a:cs typeface="Times New Roman"/>
              </a:rPr>
              <a:t>εβδοµάδες</a:t>
            </a:r>
            <a:r>
              <a:rPr lang="el-GR" sz="2400" spc="13" dirty="0">
                <a:latin typeface="Times New Roman"/>
                <a:cs typeface="Times New Roman"/>
              </a:rPr>
              <a:t> </a:t>
            </a:r>
            <a:r>
              <a:rPr lang="el-GR" sz="2400" spc="4" dirty="0">
                <a:latin typeface="Times New Roman"/>
                <a:cs typeface="Times New Roman"/>
              </a:rPr>
              <a:t>µ</a:t>
            </a:r>
            <a:r>
              <a:rPr lang="el-GR" sz="2400" spc="4" dirty="0" err="1">
                <a:latin typeface="Times New Roman"/>
                <a:cs typeface="Times New Roman"/>
              </a:rPr>
              <a:t>ετά</a:t>
            </a:r>
            <a:r>
              <a:rPr lang="el-GR" sz="2400" spc="4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τη µ</a:t>
            </a:r>
            <a:r>
              <a:rPr lang="el-GR" sz="2400" spc="13" dirty="0" err="1">
                <a:latin typeface="Times New Roman"/>
                <a:cs typeface="Times New Roman"/>
              </a:rPr>
              <a:t>εταφύτευση</a:t>
            </a:r>
            <a:r>
              <a:rPr lang="el-GR" sz="2400" spc="13" dirty="0">
                <a:latin typeface="Times New Roman"/>
                <a:cs typeface="Times New Roman"/>
              </a:rPr>
              <a:t>, </a:t>
            </a:r>
            <a:r>
              <a:rPr lang="el-GR" sz="2400" spc="18" dirty="0">
                <a:latin typeface="Times New Roman"/>
                <a:cs typeface="Times New Roman"/>
              </a:rPr>
              <a:t>υπάρχει </a:t>
            </a:r>
            <a:r>
              <a:rPr lang="el-GR" sz="2400" spc="13" dirty="0">
                <a:latin typeface="Times New Roman"/>
                <a:cs typeface="Times New Roman"/>
              </a:rPr>
              <a:t>η </a:t>
            </a:r>
            <a:r>
              <a:rPr lang="el-GR" sz="2400" spc="18" dirty="0">
                <a:latin typeface="Times New Roman"/>
                <a:cs typeface="Times New Roman"/>
              </a:rPr>
              <a:t>δυνατότητα ελαχιστοποίησης των  όποιων </a:t>
            </a:r>
            <a:r>
              <a:rPr lang="el-GR" sz="2400" spc="13" dirty="0" err="1">
                <a:latin typeface="Times New Roman"/>
                <a:cs typeface="Times New Roman"/>
              </a:rPr>
              <a:t>εφαρµογών</a:t>
            </a:r>
            <a:r>
              <a:rPr lang="el-GR" sz="2400" spc="13" dirty="0">
                <a:latin typeface="Times New Roman"/>
                <a:cs typeface="Times New Roman"/>
              </a:rPr>
              <a:t> </a:t>
            </a:r>
            <a:r>
              <a:rPr lang="el-GR" sz="2400" spc="-4" dirty="0">
                <a:latin typeface="Times New Roman"/>
                <a:cs typeface="Times New Roman"/>
              </a:rPr>
              <a:t>µε </a:t>
            </a:r>
            <a:r>
              <a:rPr lang="el-GR" sz="2400" spc="18" dirty="0" err="1">
                <a:latin typeface="Times New Roman"/>
                <a:cs typeface="Times New Roman"/>
              </a:rPr>
              <a:t>φυτοπροστατευτικά</a:t>
            </a:r>
            <a:r>
              <a:rPr lang="el-GR" sz="2400" spc="18" dirty="0">
                <a:latin typeface="Times New Roman"/>
                <a:cs typeface="Times New Roman"/>
              </a:rPr>
              <a:t> προϊόντα </a:t>
            </a:r>
            <a:r>
              <a:rPr lang="el-GR" sz="2400" spc="18" dirty="0" smtClean="0">
                <a:latin typeface="Times New Roman"/>
                <a:cs typeface="Times New Roman"/>
              </a:rPr>
              <a:t>.</a:t>
            </a:r>
            <a:endParaRPr lang="el-GR" sz="2400" dirty="0" smtClean="0">
              <a:latin typeface="Times New Roman"/>
              <a:cs typeface="Times New Roman"/>
            </a:endParaRPr>
          </a:p>
          <a:p>
            <a:pPr marL="11133" marR="5568" indent="400793" algn="just">
              <a:lnSpc>
                <a:spcPct val="100200"/>
              </a:lnSpc>
              <a:spcBef>
                <a:spcPts val="535"/>
              </a:spcBef>
            </a:pPr>
            <a:endParaRPr lang="el-GR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57994" y="1448594"/>
            <a:ext cx="8229600" cy="383181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11133" algn="just"/>
            <a:r>
              <a:rPr lang="el-GR" sz="1500" spc="13" dirty="0" smtClean="0">
                <a:latin typeface="Times New Roman"/>
                <a:cs typeface="Times New Roman"/>
              </a:rPr>
              <a:t>.</a:t>
            </a:r>
            <a:endParaRPr lang="el-GR" sz="1500" dirty="0">
              <a:latin typeface="Times New Roman"/>
              <a:cs typeface="Times New Roman"/>
            </a:endParaRPr>
          </a:p>
          <a:p>
            <a:pPr marL="11133" marR="5011" indent="400793" algn="just">
              <a:spcBef>
                <a:spcPts val="4"/>
              </a:spcBef>
            </a:pPr>
            <a:r>
              <a:rPr lang="el-GR" sz="2400" spc="18" dirty="0">
                <a:latin typeface="Times New Roman"/>
                <a:cs typeface="Times New Roman"/>
              </a:rPr>
              <a:t>Η </a:t>
            </a:r>
            <a:r>
              <a:rPr lang="el-GR" sz="2400" spc="13" dirty="0">
                <a:latin typeface="Times New Roman"/>
                <a:cs typeface="Times New Roman"/>
              </a:rPr>
              <a:t>καλλιέργεια </a:t>
            </a:r>
            <a:r>
              <a:rPr lang="el-GR" sz="2400" spc="18" dirty="0">
                <a:latin typeface="Times New Roman"/>
                <a:cs typeface="Times New Roman"/>
              </a:rPr>
              <a:t>καπνού ανατολικού τύπου </a:t>
            </a:r>
            <a:r>
              <a:rPr lang="el-GR" sz="2400" spc="13" dirty="0">
                <a:latin typeface="Times New Roman"/>
                <a:cs typeface="Times New Roman"/>
              </a:rPr>
              <a:t>γίνεται </a:t>
            </a:r>
            <a:r>
              <a:rPr lang="el-GR" sz="2400" spc="18" dirty="0">
                <a:latin typeface="Times New Roman"/>
                <a:cs typeface="Times New Roman"/>
              </a:rPr>
              <a:t>συνήθως </a:t>
            </a:r>
            <a:r>
              <a:rPr lang="el-GR" sz="2400" spc="13" dirty="0">
                <a:latin typeface="Times New Roman"/>
                <a:cs typeface="Times New Roman"/>
              </a:rPr>
              <a:t>σε </a:t>
            </a:r>
            <a:r>
              <a:rPr lang="el-GR" sz="2400" spc="18" dirty="0">
                <a:latin typeface="Times New Roman"/>
                <a:cs typeface="Times New Roman"/>
              </a:rPr>
              <a:t>χωράφια </a:t>
            </a:r>
            <a:r>
              <a:rPr lang="el-GR" sz="2400" spc="13" dirty="0" err="1">
                <a:latin typeface="Times New Roman"/>
                <a:cs typeface="Times New Roman"/>
              </a:rPr>
              <a:t>ξηρικά</a:t>
            </a:r>
            <a:r>
              <a:rPr lang="el-GR" sz="2400" spc="13" dirty="0">
                <a:latin typeface="Times New Roman"/>
                <a:cs typeface="Times New Roman"/>
              </a:rPr>
              <a:t>, </a:t>
            </a:r>
            <a:r>
              <a:rPr lang="el-GR" sz="2400" spc="9" dirty="0" err="1">
                <a:latin typeface="Times New Roman"/>
                <a:cs typeface="Times New Roman"/>
              </a:rPr>
              <a:t>ηµι</a:t>
            </a:r>
            <a:r>
              <a:rPr lang="el-GR" sz="2400" spc="9" dirty="0">
                <a:latin typeface="Times New Roman"/>
                <a:cs typeface="Times New Roman"/>
              </a:rPr>
              <a:t>-</a:t>
            </a:r>
            <a:r>
              <a:rPr lang="el-GR" sz="2400" spc="9" dirty="0" err="1">
                <a:latin typeface="Times New Roman"/>
                <a:cs typeface="Times New Roman"/>
              </a:rPr>
              <a:t>γόνιµα</a:t>
            </a:r>
            <a:r>
              <a:rPr lang="el-GR" sz="2400" spc="9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και συχνά  </a:t>
            </a:r>
            <a:r>
              <a:rPr lang="el-GR" sz="2400" spc="18" dirty="0">
                <a:latin typeface="Times New Roman"/>
                <a:cs typeface="Times New Roman"/>
              </a:rPr>
              <a:t>ακατάλληλα </a:t>
            </a:r>
            <a:r>
              <a:rPr lang="el-GR" sz="2400" spc="13" dirty="0">
                <a:latin typeface="Times New Roman"/>
                <a:cs typeface="Times New Roman"/>
              </a:rPr>
              <a:t>για άλλες καλλιέργειες, </a:t>
            </a:r>
            <a:r>
              <a:rPr lang="el-GR" sz="2400" spc="18" dirty="0">
                <a:latin typeface="Times New Roman"/>
                <a:cs typeface="Times New Roman"/>
              </a:rPr>
              <a:t>εξασφαλίζοντας ικανοποιητικό </a:t>
            </a:r>
            <a:r>
              <a:rPr lang="el-GR" sz="2400" spc="13" dirty="0" err="1">
                <a:latin typeface="Times New Roman"/>
                <a:cs typeface="Times New Roman"/>
              </a:rPr>
              <a:t>εισόδηµα</a:t>
            </a:r>
            <a:r>
              <a:rPr lang="el-GR" sz="2400" spc="13" dirty="0">
                <a:latin typeface="Times New Roman"/>
                <a:cs typeface="Times New Roman"/>
              </a:rPr>
              <a:t> για τους </a:t>
            </a:r>
            <a:r>
              <a:rPr lang="el-GR" sz="2400" spc="18" dirty="0">
                <a:latin typeface="Times New Roman"/>
                <a:cs typeface="Times New Roman"/>
              </a:rPr>
              <a:t>κατοίκους φτωχών </a:t>
            </a:r>
            <a:r>
              <a:rPr lang="el-GR" sz="2400" spc="13" dirty="0">
                <a:latin typeface="Times New Roman"/>
                <a:cs typeface="Times New Roman"/>
              </a:rPr>
              <a:t>και  </a:t>
            </a:r>
            <a:r>
              <a:rPr lang="el-GR" sz="2400" spc="13" dirty="0" err="1">
                <a:latin typeface="Times New Roman"/>
                <a:cs typeface="Times New Roman"/>
              </a:rPr>
              <a:t>ηµιορεινών</a:t>
            </a:r>
            <a:r>
              <a:rPr lang="el-GR" sz="2400" spc="13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περιοχών. </a:t>
            </a:r>
            <a:r>
              <a:rPr lang="el-GR" sz="2400" spc="13" dirty="0">
                <a:latin typeface="Times New Roman"/>
                <a:cs typeface="Times New Roman"/>
              </a:rPr>
              <a:t>Αντίθετα, οι </a:t>
            </a:r>
            <a:r>
              <a:rPr lang="el-GR" sz="2400" spc="13" dirty="0" err="1">
                <a:latin typeface="Times New Roman"/>
                <a:cs typeface="Times New Roman"/>
              </a:rPr>
              <a:t>αµερικάνικες</a:t>
            </a:r>
            <a:r>
              <a:rPr lang="el-GR" sz="2400" spc="13" dirty="0">
                <a:latin typeface="Times New Roman"/>
                <a:cs typeface="Times New Roman"/>
              </a:rPr>
              <a:t> ποικιλίες έχουν µ</a:t>
            </a:r>
            <a:r>
              <a:rPr lang="el-GR" sz="2400" spc="13" dirty="0" err="1">
                <a:latin typeface="Times New Roman"/>
                <a:cs typeface="Times New Roman"/>
              </a:rPr>
              <a:t>εγαλύτερες</a:t>
            </a:r>
            <a:r>
              <a:rPr lang="el-GR" sz="2400" spc="13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ανάγκες </a:t>
            </a:r>
            <a:r>
              <a:rPr lang="el-GR" sz="2400" spc="13" dirty="0">
                <a:latin typeface="Times New Roman"/>
                <a:cs typeface="Times New Roman"/>
              </a:rPr>
              <a:t>σε </a:t>
            </a:r>
            <a:r>
              <a:rPr lang="el-GR" sz="2400" spc="18" dirty="0">
                <a:latin typeface="Times New Roman"/>
                <a:cs typeface="Times New Roman"/>
              </a:rPr>
              <a:t>άρδευση και  αναπτύσσονται</a:t>
            </a:r>
            <a:r>
              <a:rPr lang="el-GR" sz="2400" spc="118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καλύτερα</a:t>
            </a:r>
            <a:r>
              <a:rPr lang="el-GR" sz="2400" spc="123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σε</a:t>
            </a:r>
            <a:r>
              <a:rPr lang="el-GR" sz="2400" spc="123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περισσότερο</a:t>
            </a:r>
            <a:r>
              <a:rPr lang="el-GR" sz="2400" spc="123" dirty="0">
                <a:latin typeface="Times New Roman"/>
                <a:cs typeface="Times New Roman"/>
              </a:rPr>
              <a:t> </a:t>
            </a:r>
            <a:r>
              <a:rPr lang="el-GR" sz="2400" spc="9" dirty="0" err="1">
                <a:latin typeface="Times New Roman"/>
                <a:cs typeface="Times New Roman"/>
              </a:rPr>
              <a:t>γόνιµα</a:t>
            </a:r>
            <a:r>
              <a:rPr lang="el-GR" sz="2400" spc="123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εδάφη.</a:t>
            </a:r>
            <a:r>
              <a:rPr lang="el-GR" sz="2400" spc="114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Η</a:t>
            </a:r>
            <a:r>
              <a:rPr lang="el-GR" sz="2400" spc="127" dirty="0">
                <a:latin typeface="Times New Roman"/>
                <a:cs typeface="Times New Roman"/>
              </a:rPr>
              <a:t> </a:t>
            </a:r>
            <a:r>
              <a:rPr lang="el-GR" sz="2400" spc="13" dirty="0" err="1">
                <a:latin typeface="Times New Roman"/>
                <a:cs typeface="Times New Roman"/>
              </a:rPr>
              <a:t>οικονοµική</a:t>
            </a:r>
            <a:r>
              <a:rPr lang="el-GR" sz="2400" spc="123" dirty="0">
                <a:latin typeface="Times New Roman"/>
                <a:cs typeface="Times New Roman"/>
              </a:rPr>
              <a:t> </a:t>
            </a:r>
            <a:r>
              <a:rPr lang="el-GR" sz="2400" spc="13" dirty="0" err="1">
                <a:latin typeface="Times New Roman"/>
                <a:cs typeface="Times New Roman"/>
              </a:rPr>
              <a:t>σηµασία</a:t>
            </a:r>
            <a:r>
              <a:rPr lang="el-GR" sz="2400" spc="123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του</a:t>
            </a:r>
            <a:r>
              <a:rPr lang="el-GR" sz="2400" spc="123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καπνού</a:t>
            </a:r>
            <a:r>
              <a:rPr lang="el-GR" sz="2400" spc="123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γίνεται</a:t>
            </a:r>
            <a:r>
              <a:rPr lang="el-GR" sz="2400" spc="118" dirty="0">
                <a:latin typeface="Times New Roman"/>
                <a:cs typeface="Times New Roman"/>
              </a:rPr>
              <a:t> </a:t>
            </a:r>
            <a:r>
              <a:rPr lang="el-GR" sz="2400" spc="9" dirty="0" err="1">
                <a:latin typeface="Times New Roman"/>
                <a:cs typeface="Times New Roman"/>
              </a:rPr>
              <a:t>ακόµη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µ</a:t>
            </a:r>
            <a:r>
              <a:rPr lang="el-GR" sz="2400" spc="13" dirty="0" err="1">
                <a:latin typeface="Times New Roman"/>
                <a:cs typeface="Times New Roman"/>
              </a:rPr>
              <a:t>εγαλύτερη</a:t>
            </a:r>
            <a:r>
              <a:rPr lang="el-GR" sz="2400" spc="13" dirty="0">
                <a:latin typeface="Times New Roman"/>
                <a:cs typeface="Times New Roman"/>
              </a:rPr>
              <a:t> εξαιτίας </a:t>
            </a:r>
            <a:r>
              <a:rPr lang="el-GR" sz="2400" spc="18" dirty="0">
                <a:latin typeface="Times New Roman"/>
                <a:cs typeface="Times New Roman"/>
              </a:rPr>
              <a:t>των </a:t>
            </a:r>
            <a:r>
              <a:rPr lang="el-GR" sz="2400" spc="13" dirty="0">
                <a:latin typeface="Times New Roman"/>
                <a:cs typeface="Times New Roman"/>
              </a:rPr>
              <a:t>δυνατοτήτων µ</a:t>
            </a:r>
            <a:r>
              <a:rPr lang="el-GR" sz="2400" spc="13" dirty="0" err="1">
                <a:latin typeface="Times New Roman"/>
                <a:cs typeface="Times New Roman"/>
              </a:rPr>
              <a:t>εταποίησης</a:t>
            </a:r>
            <a:r>
              <a:rPr lang="el-GR" sz="2400" spc="13" dirty="0">
                <a:latin typeface="Times New Roman"/>
                <a:cs typeface="Times New Roman"/>
              </a:rPr>
              <a:t> και </a:t>
            </a:r>
            <a:r>
              <a:rPr lang="el-GR" sz="2400" spc="13" dirty="0" err="1">
                <a:latin typeface="Times New Roman"/>
                <a:cs typeface="Times New Roman"/>
              </a:rPr>
              <a:t>βιοµηχανικής</a:t>
            </a:r>
            <a:r>
              <a:rPr lang="el-GR" sz="2400" spc="13" dirty="0">
                <a:latin typeface="Times New Roman"/>
                <a:cs typeface="Times New Roman"/>
              </a:rPr>
              <a:t> </a:t>
            </a:r>
            <a:r>
              <a:rPr lang="el-GR" sz="2400" spc="18" dirty="0">
                <a:latin typeface="Times New Roman"/>
                <a:cs typeface="Times New Roman"/>
              </a:rPr>
              <a:t>επεξεργασίας </a:t>
            </a:r>
            <a:r>
              <a:rPr lang="el-GR" sz="2400" spc="13" dirty="0">
                <a:latin typeface="Times New Roman"/>
                <a:cs typeface="Times New Roman"/>
              </a:rPr>
              <a:t>του</a:t>
            </a:r>
            <a:r>
              <a:rPr lang="el-GR" sz="2400" spc="92" dirty="0">
                <a:latin typeface="Times New Roman"/>
                <a:cs typeface="Times New Roman"/>
              </a:rPr>
              <a:t> </a:t>
            </a:r>
            <a:r>
              <a:rPr lang="el-GR" sz="2400" spc="13" dirty="0">
                <a:latin typeface="Times New Roman"/>
                <a:cs typeface="Times New Roman"/>
              </a:rPr>
              <a:t>προϊόντος.</a:t>
            </a:r>
            <a:endParaRPr lang="el-GR" sz="2400" dirty="0">
              <a:latin typeface="Times New Roman"/>
              <a:cs typeface="Times New Roman"/>
            </a:endParaRPr>
          </a:p>
          <a:p>
            <a:pPr marL="11133" marR="4452" indent="400793" algn="just">
              <a:lnSpc>
                <a:spcPct val="100400"/>
              </a:lnSpc>
              <a:spcBef>
                <a:spcPts val="4"/>
              </a:spcBef>
            </a:pPr>
            <a:endParaRPr lang="el-GR"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5595" y="1143794"/>
            <a:ext cx="8229600" cy="501675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11133" marR="4452" indent="400793" algn="just">
              <a:spcBef>
                <a:spcPts val="4"/>
              </a:spcBef>
            </a:pPr>
            <a:r>
              <a:rPr lang="el-GR" sz="2000" spc="22" dirty="0">
                <a:latin typeface="Times New Roman"/>
                <a:cs typeface="Times New Roman"/>
              </a:rPr>
              <a:t>Με </a:t>
            </a:r>
            <a:r>
              <a:rPr lang="el-GR" sz="2000" spc="18" dirty="0">
                <a:latin typeface="Times New Roman"/>
                <a:cs typeface="Times New Roman"/>
              </a:rPr>
              <a:t>βάση </a:t>
            </a:r>
            <a:r>
              <a:rPr lang="el-GR" sz="2000" spc="13" dirty="0">
                <a:latin typeface="Times New Roman"/>
                <a:cs typeface="Times New Roman"/>
              </a:rPr>
              <a:t>τον </a:t>
            </a:r>
            <a:r>
              <a:rPr lang="el-GR" sz="2000" spc="18" dirty="0">
                <a:latin typeface="Times New Roman"/>
                <a:cs typeface="Times New Roman"/>
              </a:rPr>
              <a:t>τρόπο ξήρανσης </a:t>
            </a:r>
            <a:r>
              <a:rPr lang="el-GR" sz="2000" spc="13" dirty="0">
                <a:latin typeface="Times New Roman"/>
                <a:cs typeface="Times New Roman"/>
              </a:rPr>
              <a:t>(διαδικασία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εγάλη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τεχνολογική και </a:t>
            </a:r>
            <a:r>
              <a:rPr lang="el-GR" sz="2000" spc="13" dirty="0" err="1">
                <a:latin typeface="Times New Roman"/>
                <a:cs typeface="Times New Roman"/>
              </a:rPr>
              <a:t>οικονοµική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3" dirty="0" err="1">
                <a:latin typeface="Times New Roman"/>
                <a:cs typeface="Times New Roman"/>
              </a:rPr>
              <a:t>σηµασία</a:t>
            </a:r>
            <a:r>
              <a:rPr lang="el-GR" sz="2000" spc="13" dirty="0">
                <a:latin typeface="Times New Roman"/>
                <a:cs typeface="Times New Roman"/>
              </a:rPr>
              <a:t> για το  τελικό </a:t>
            </a:r>
            <a:r>
              <a:rPr lang="el-GR" sz="2000" spc="18" dirty="0">
                <a:latin typeface="Times New Roman"/>
                <a:cs typeface="Times New Roman"/>
              </a:rPr>
              <a:t>προϊόν) </a:t>
            </a:r>
            <a:r>
              <a:rPr lang="el-GR" sz="2000" spc="13" dirty="0">
                <a:latin typeface="Times New Roman"/>
                <a:cs typeface="Times New Roman"/>
              </a:rPr>
              <a:t>τα </a:t>
            </a:r>
            <a:r>
              <a:rPr lang="el-GR" sz="2000" spc="18" dirty="0">
                <a:latin typeface="Times New Roman"/>
                <a:cs typeface="Times New Roman"/>
              </a:rPr>
              <a:t>καπνά κατατάσσονται </a:t>
            </a:r>
            <a:r>
              <a:rPr lang="el-GR" sz="2000" spc="13" dirty="0">
                <a:latin typeface="Times New Roman"/>
                <a:cs typeface="Times New Roman"/>
              </a:rPr>
              <a:t>σε οκτώ διαφορετικές </a:t>
            </a:r>
            <a:r>
              <a:rPr lang="el-GR" sz="2000" spc="9" dirty="0" err="1">
                <a:latin typeface="Times New Roman"/>
                <a:cs typeface="Times New Roman"/>
              </a:rPr>
              <a:t>οµάδες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 err="1">
                <a:latin typeface="Times New Roman"/>
                <a:cs typeface="Times New Roman"/>
              </a:rPr>
              <a:t>σύµφωνα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3" dirty="0">
                <a:latin typeface="Times New Roman"/>
                <a:cs typeface="Times New Roman"/>
              </a:rPr>
              <a:t>τον </a:t>
            </a:r>
            <a:r>
              <a:rPr lang="el-GR" sz="2000" spc="13" dirty="0" err="1">
                <a:latin typeface="Times New Roman"/>
                <a:cs typeface="Times New Roman"/>
              </a:rPr>
              <a:t>Κανονισµό</a:t>
            </a:r>
            <a:r>
              <a:rPr lang="el-GR" sz="2000" spc="13" dirty="0">
                <a:latin typeface="Times New Roman"/>
                <a:cs typeface="Times New Roman"/>
              </a:rPr>
              <a:t> της </a:t>
            </a:r>
            <a:r>
              <a:rPr lang="el-GR" sz="2000" spc="22" dirty="0">
                <a:latin typeface="Times New Roman"/>
                <a:cs typeface="Times New Roman"/>
              </a:rPr>
              <a:t>ΕΕ  </a:t>
            </a:r>
            <a:r>
              <a:rPr lang="el-GR" sz="2000" spc="18" dirty="0">
                <a:latin typeface="Times New Roman"/>
                <a:cs typeface="Times New Roman"/>
              </a:rPr>
              <a:t>2075/92. Τα </a:t>
            </a:r>
            <a:r>
              <a:rPr lang="el-GR" sz="2000" spc="13" dirty="0">
                <a:latin typeface="Times New Roman"/>
                <a:cs typeface="Times New Roman"/>
              </a:rPr>
              <a:t>ελληνικά </a:t>
            </a:r>
            <a:r>
              <a:rPr lang="el-GR" sz="2000" spc="18" dirty="0">
                <a:latin typeface="Times New Roman"/>
                <a:cs typeface="Times New Roman"/>
              </a:rPr>
              <a:t>καπνά ανατολικού τύπου κατατάσσονται στην </a:t>
            </a:r>
            <a:r>
              <a:rPr lang="el-GR" sz="2000" spc="9" dirty="0" err="1">
                <a:latin typeface="Times New Roman"/>
                <a:cs typeface="Times New Roman"/>
              </a:rPr>
              <a:t>οµάδα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των </a:t>
            </a:r>
            <a:r>
              <a:rPr lang="el-GR" sz="2000" spc="13" dirty="0" err="1">
                <a:latin typeface="Times New Roman"/>
                <a:cs typeface="Times New Roman"/>
              </a:rPr>
              <a:t>ηλιοξηραινόµενων</a:t>
            </a:r>
            <a:r>
              <a:rPr lang="el-GR" sz="2000" spc="13" dirty="0">
                <a:latin typeface="Times New Roman"/>
                <a:cs typeface="Times New Roman"/>
              </a:rPr>
              <a:t> (</a:t>
            </a:r>
            <a:r>
              <a:rPr lang="el-GR" sz="2000" spc="13" dirty="0" err="1">
                <a:latin typeface="Times New Roman"/>
                <a:cs typeface="Times New Roman"/>
              </a:rPr>
              <a:t>sun</a:t>
            </a:r>
            <a:r>
              <a:rPr lang="el-GR" sz="2000" spc="13" dirty="0">
                <a:latin typeface="Times New Roman"/>
                <a:cs typeface="Times New Roman"/>
              </a:rPr>
              <a:t>  </a:t>
            </a:r>
            <a:r>
              <a:rPr lang="el-GR" sz="2000" spc="13" dirty="0" err="1">
                <a:latin typeface="Times New Roman"/>
                <a:cs typeface="Times New Roman"/>
              </a:rPr>
              <a:t>cured</a:t>
            </a:r>
            <a:r>
              <a:rPr lang="el-GR" sz="2000" spc="13" dirty="0">
                <a:latin typeface="Times New Roman"/>
                <a:cs typeface="Times New Roman"/>
              </a:rPr>
              <a:t>). </a:t>
            </a:r>
            <a:r>
              <a:rPr lang="el-GR" sz="2000" spc="18" dirty="0">
                <a:latin typeface="Times New Roman"/>
                <a:cs typeface="Times New Roman"/>
              </a:rPr>
              <a:t>Στη χώρα </a:t>
            </a:r>
            <a:r>
              <a:rPr lang="el-GR" sz="2000" spc="4" dirty="0">
                <a:latin typeface="Times New Roman"/>
                <a:cs typeface="Times New Roman"/>
              </a:rPr>
              <a:t>µας </a:t>
            </a:r>
            <a:r>
              <a:rPr lang="el-GR" sz="2000" spc="18" dirty="0">
                <a:latin typeface="Times New Roman"/>
                <a:cs typeface="Times New Roman"/>
              </a:rPr>
              <a:t>καλλιεργούνται </a:t>
            </a:r>
            <a:r>
              <a:rPr lang="el-GR" sz="2000" spc="13" dirty="0">
                <a:latin typeface="Times New Roman"/>
                <a:cs typeface="Times New Roman"/>
              </a:rPr>
              <a:t>πολλές ποικιλίες και </a:t>
            </a:r>
            <a:r>
              <a:rPr lang="el-GR" sz="2000" spc="18" dirty="0">
                <a:latin typeface="Times New Roman"/>
                <a:cs typeface="Times New Roman"/>
              </a:rPr>
              <a:t>βιότυποι </a:t>
            </a:r>
            <a:r>
              <a:rPr lang="el-GR" sz="2000" spc="-4" dirty="0">
                <a:latin typeface="Times New Roman"/>
                <a:cs typeface="Times New Roman"/>
              </a:rPr>
              <a:t>µε </a:t>
            </a:r>
            <a:r>
              <a:rPr lang="el-GR" sz="2000" spc="18" dirty="0">
                <a:latin typeface="Times New Roman"/>
                <a:cs typeface="Times New Roman"/>
              </a:rPr>
              <a:t>διαφορετικά </a:t>
            </a:r>
            <a:r>
              <a:rPr lang="el-GR" sz="2000" spc="13" dirty="0">
                <a:latin typeface="Times New Roman"/>
                <a:cs typeface="Times New Roman"/>
              </a:rPr>
              <a:t>µ</a:t>
            </a:r>
            <a:r>
              <a:rPr lang="el-GR" sz="2000" spc="13" dirty="0" err="1">
                <a:latin typeface="Times New Roman"/>
                <a:cs typeface="Times New Roman"/>
              </a:rPr>
              <a:t>ορφολογικά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και  φυσιολογικά χαρακτηριστικά, </a:t>
            </a:r>
            <a:r>
              <a:rPr lang="el-GR" sz="2000" spc="13" dirty="0" err="1">
                <a:latin typeface="Times New Roman"/>
                <a:cs typeface="Times New Roman"/>
              </a:rPr>
              <a:t>εδαφοκλιµατικές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απαιτήσεις </a:t>
            </a:r>
            <a:r>
              <a:rPr lang="el-GR" sz="2000" spc="13" dirty="0">
                <a:latin typeface="Times New Roman"/>
                <a:cs typeface="Times New Roman"/>
              </a:rPr>
              <a:t>και ποιοτικά </a:t>
            </a:r>
            <a:r>
              <a:rPr lang="el-GR" sz="2000" spc="18" dirty="0">
                <a:latin typeface="Times New Roman"/>
                <a:cs typeface="Times New Roman"/>
              </a:rPr>
              <a:t>χαρακτηριστικά. </a:t>
            </a:r>
            <a:r>
              <a:rPr lang="el-GR" sz="2000" spc="13" dirty="0">
                <a:latin typeface="Times New Roman"/>
                <a:cs typeface="Times New Roman"/>
              </a:rPr>
              <a:t>Οι </a:t>
            </a:r>
            <a:r>
              <a:rPr lang="el-GR" sz="2000" spc="13" dirty="0" err="1">
                <a:latin typeface="Times New Roman"/>
                <a:cs typeface="Times New Roman"/>
              </a:rPr>
              <a:t>ονοµασίες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των  διαφόρων </a:t>
            </a:r>
            <a:r>
              <a:rPr lang="el-GR" sz="2000" spc="13" dirty="0">
                <a:latin typeface="Times New Roman"/>
                <a:cs typeface="Times New Roman"/>
              </a:rPr>
              <a:t>ποικιλιών </a:t>
            </a:r>
            <a:r>
              <a:rPr lang="el-GR" sz="2000" spc="18" dirty="0">
                <a:latin typeface="Times New Roman"/>
                <a:cs typeface="Times New Roman"/>
              </a:rPr>
              <a:t>όπως </a:t>
            </a:r>
            <a:r>
              <a:rPr lang="el-GR" sz="2000" spc="13" dirty="0">
                <a:latin typeface="Times New Roman"/>
                <a:cs typeface="Times New Roman"/>
              </a:rPr>
              <a:t>είναι γνωστές στο διεθνές και εγχώριο </a:t>
            </a:r>
            <a:r>
              <a:rPr lang="el-GR" sz="2000" spc="9" dirty="0" err="1">
                <a:latin typeface="Times New Roman"/>
                <a:cs typeface="Times New Roman"/>
              </a:rPr>
              <a:t>εµπόριο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αναφέρονται </a:t>
            </a:r>
            <a:r>
              <a:rPr lang="el-GR" sz="2000" spc="13" dirty="0">
                <a:latin typeface="Times New Roman"/>
                <a:cs typeface="Times New Roman"/>
              </a:rPr>
              <a:t>σε µ</a:t>
            </a:r>
            <a:r>
              <a:rPr lang="el-GR" sz="2000" spc="13" dirty="0" err="1">
                <a:latin typeface="Times New Roman"/>
                <a:cs typeface="Times New Roman"/>
              </a:rPr>
              <a:t>ορφολογικά</a:t>
            </a:r>
            <a:r>
              <a:rPr lang="el-GR" sz="2000" spc="13" dirty="0">
                <a:latin typeface="Times New Roman"/>
                <a:cs typeface="Times New Roman"/>
              </a:rPr>
              <a:t>  </a:t>
            </a:r>
            <a:r>
              <a:rPr lang="el-GR" sz="2000" spc="18" dirty="0">
                <a:latin typeface="Times New Roman"/>
                <a:cs typeface="Times New Roman"/>
              </a:rPr>
              <a:t>χαρακτηριστικά, </a:t>
            </a:r>
            <a:r>
              <a:rPr lang="el-GR" sz="2000" spc="13" dirty="0">
                <a:latin typeface="Times New Roman"/>
                <a:cs typeface="Times New Roman"/>
              </a:rPr>
              <a:t>στον τρόπο </a:t>
            </a:r>
            <a:r>
              <a:rPr lang="el-GR" sz="2000" spc="18" dirty="0">
                <a:latin typeface="Times New Roman"/>
                <a:cs typeface="Times New Roman"/>
              </a:rPr>
              <a:t>επεξεργασίας </a:t>
            </a:r>
            <a:r>
              <a:rPr lang="el-GR" sz="2000" spc="13" dirty="0">
                <a:latin typeface="Times New Roman"/>
                <a:cs typeface="Times New Roman"/>
              </a:rPr>
              <a:t>και </a:t>
            </a:r>
            <a:r>
              <a:rPr lang="el-GR" sz="2000" spc="18" dirty="0">
                <a:latin typeface="Times New Roman"/>
                <a:cs typeface="Times New Roman"/>
              </a:rPr>
              <a:t>στην </a:t>
            </a:r>
            <a:r>
              <a:rPr lang="el-GR" sz="2000" spc="13" dirty="0">
                <a:latin typeface="Times New Roman"/>
                <a:cs typeface="Times New Roman"/>
              </a:rPr>
              <a:t>περιοχή </a:t>
            </a:r>
            <a:r>
              <a:rPr lang="el-GR" sz="2000" spc="18" dirty="0">
                <a:latin typeface="Times New Roman"/>
                <a:cs typeface="Times New Roman"/>
              </a:rPr>
              <a:t>στην οποία </a:t>
            </a:r>
            <a:r>
              <a:rPr lang="el-GR" sz="2000" spc="13" dirty="0">
                <a:latin typeface="Times New Roman"/>
                <a:cs typeface="Times New Roman"/>
              </a:rPr>
              <a:t>καλλιεργούνται. </a:t>
            </a:r>
            <a:r>
              <a:rPr lang="el-GR" sz="2000" spc="18" dirty="0">
                <a:latin typeface="Times New Roman"/>
                <a:cs typeface="Times New Roman"/>
              </a:rPr>
              <a:t>Η </a:t>
            </a:r>
            <a:r>
              <a:rPr lang="el-GR" sz="2000" spc="13" dirty="0" err="1">
                <a:latin typeface="Times New Roman"/>
                <a:cs typeface="Times New Roman"/>
              </a:rPr>
              <a:t>ταξινόµηση</a:t>
            </a:r>
            <a:r>
              <a:rPr lang="el-GR" sz="2000" spc="13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των  ποικιλιών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που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καλλιεργούνται</a:t>
            </a:r>
            <a:r>
              <a:rPr lang="el-GR" sz="2000" spc="175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στη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χώρα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4" dirty="0">
                <a:latin typeface="Times New Roman"/>
                <a:cs typeface="Times New Roman"/>
              </a:rPr>
              <a:t>µας</a:t>
            </a:r>
            <a:r>
              <a:rPr lang="el-GR" sz="2000" spc="175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βασίστηκε</a:t>
            </a:r>
            <a:r>
              <a:rPr lang="el-GR" sz="2000" spc="175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σε</a:t>
            </a:r>
            <a:r>
              <a:rPr lang="el-GR" sz="2000" spc="175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βοτανικά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χαρακτηριστικά,</a:t>
            </a:r>
            <a:r>
              <a:rPr lang="el-GR" sz="2000" spc="175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όπως</a:t>
            </a:r>
            <a:r>
              <a:rPr lang="el-GR" sz="2000" spc="175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στην</a:t>
            </a:r>
            <a:r>
              <a:rPr lang="el-GR" sz="2000" spc="17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ύπαρξη</a:t>
            </a:r>
            <a:endParaRPr lang="el-GR" sz="2000" dirty="0">
              <a:latin typeface="Times New Roman"/>
              <a:cs typeface="Times New Roman"/>
            </a:endParaRPr>
          </a:p>
          <a:p>
            <a:pPr marL="11133" algn="just">
              <a:spcBef>
                <a:spcPts val="9"/>
              </a:spcBef>
            </a:pP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ίσχου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στα </a:t>
            </a:r>
            <a:r>
              <a:rPr lang="el-GR" sz="2000" spc="18" dirty="0">
                <a:latin typeface="Times New Roman"/>
                <a:cs typeface="Times New Roman"/>
              </a:rPr>
              <a:t>φύλλα </a:t>
            </a:r>
            <a:r>
              <a:rPr lang="el-GR" sz="2000" spc="4" dirty="0">
                <a:latin typeface="Times New Roman"/>
                <a:cs typeface="Times New Roman"/>
              </a:rPr>
              <a:t>(</a:t>
            </a:r>
            <a:r>
              <a:rPr lang="el-GR" sz="2000" spc="4" dirty="0" err="1">
                <a:latin typeface="Times New Roman"/>
                <a:cs typeface="Times New Roman"/>
              </a:rPr>
              <a:t>έµµισχοι</a:t>
            </a:r>
            <a:r>
              <a:rPr lang="el-GR" sz="2000" spc="4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και </a:t>
            </a:r>
            <a:r>
              <a:rPr lang="el-GR" sz="2000" spc="9" dirty="0" err="1">
                <a:latin typeface="Times New Roman"/>
                <a:cs typeface="Times New Roman"/>
              </a:rPr>
              <a:t>άµισχοι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τύποι), στο </a:t>
            </a:r>
            <a:r>
              <a:rPr lang="el-GR" sz="2000" spc="18" dirty="0">
                <a:latin typeface="Times New Roman"/>
                <a:cs typeface="Times New Roman"/>
              </a:rPr>
              <a:t>ύψος των φυτών </a:t>
            </a:r>
            <a:r>
              <a:rPr lang="el-GR" sz="2000" spc="13" dirty="0">
                <a:latin typeface="Times New Roman"/>
                <a:cs typeface="Times New Roman"/>
              </a:rPr>
              <a:t>(</a:t>
            </a:r>
            <a:r>
              <a:rPr lang="el-GR" sz="2000" spc="13" dirty="0" err="1">
                <a:latin typeface="Times New Roman"/>
                <a:cs typeface="Times New Roman"/>
              </a:rPr>
              <a:t>υψηλόσωµα</a:t>
            </a:r>
            <a:r>
              <a:rPr lang="el-GR" sz="2000" spc="13" dirty="0">
                <a:latin typeface="Times New Roman"/>
                <a:cs typeface="Times New Roman"/>
              </a:rPr>
              <a:t> και </a:t>
            </a:r>
            <a:r>
              <a:rPr lang="el-GR" sz="2000" spc="9" dirty="0" err="1">
                <a:latin typeface="Times New Roman"/>
                <a:cs typeface="Times New Roman"/>
              </a:rPr>
              <a:t>χαµηλόσωµα</a:t>
            </a:r>
            <a:r>
              <a:rPr lang="el-GR" sz="2000" spc="9" dirty="0">
                <a:latin typeface="Times New Roman"/>
                <a:cs typeface="Times New Roman"/>
              </a:rPr>
              <a:t>) </a:t>
            </a:r>
            <a:r>
              <a:rPr lang="el-GR" sz="2000" spc="13" dirty="0">
                <a:latin typeface="Times New Roman"/>
                <a:cs typeface="Times New Roman"/>
              </a:rPr>
              <a:t>και  </a:t>
            </a:r>
            <a:r>
              <a:rPr lang="el-GR" sz="2000" spc="31" dirty="0">
                <a:latin typeface="Times New Roman"/>
                <a:cs typeface="Times New Roman"/>
              </a:rPr>
              <a:t> </a:t>
            </a:r>
            <a:r>
              <a:rPr lang="el-GR" sz="2000" spc="13" dirty="0">
                <a:latin typeface="Times New Roman"/>
                <a:cs typeface="Times New Roman"/>
              </a:rPr>
              <a:t>στο</a:t>
            </a:r>
            <a:r>
              <a:rPr lang="el-GR" sz="2000" dirty="0">
                <a:latin typeface="Times New Roman"/>
                <a:cs typeface="Times New Roman"/>
              </a:rPr>
              <a:t> </a:t>
            </a:r>
            <a:r>
              <a:rPr lang="el-GR" sz="2000" spc="9" dirty="0">
                <a:latin typeface="Times New Roman"/>
                <a:cs typeface="Times New Roman"/>
              </a:rPr>
              <a:t>µ</a:t>
            </a:r>
            <a:r>
              <a:rPr lang="el-GR" sz="2000" spc="9" dirty="0" err="1">
                <a:latin typeface="Times New Roman"/>
                <a:cs typeface="Times New Roman"/>
              </a:rPr>
              <a:t>έγεθος</a:t>
            </a:r>
            <a:r>
              <a:rPr lang="el-GR" sz="2000" spc="9" dirty="0">
                <a:latin typeface="Times New Roman"/>
                <a:cs typeface="Times New Roman"/>
              </a:rPr>
              <a:t> </a:t>
            </a:r>
            <a:r>
              <a:rPr lang="el-GR" sz="2000" spc="18" dirty="0">
                <a:latin typeface="Times New Roman"/>
                <a:cs typeface="Times New Roman"/>
              </a:rPr>
              <a:t>των φύλλων </a:t>
            </a:r>
            <a:r>
              <a:rPr lang="el-GR" sz="2000" spc="13" dirty="0">
                <a:latin typeface="Times New Roman"/>
                <a:cs typeface="Times New Roman"/>
              </a:rPr>
              <a:t>(µ</a:t>
            </a:r>
            <a:r>
              <a:rPr lang="el-GR" sz="2000" spc="13" dirty="0" err="1">
                <a:latin typeface="Times New Roman"/>
                <a:cs typeface="Times New Roman"/>
              </a:rPr>
              <a:t>ικρόφυλλοι</a:t>
            </a:r>
            <a:r>
              <a:rPr lang="el-GR" sz="2000" spc="13" dirty="0">
                <a:latin typeface="Times New Roman"/>
                <a:cs typeface="Times New Roman"/>
              </a:rPr>
              <a:t>, µ</a:t>
            </a:r>
            <a:r>
              <a:rPr lang="el-GR" sz="2000" spc="13" dirty="0" err="1">
                <a:latin typeface="Times New Roman"/>
                <a:cs typeface="Times New Roman"/>
              </a:rPr>
              <a:t>ετριόφυλλοι</a:t>
            </a:r>
            <a:r>
              <a:rPr lang="el-GR" sz="2000" spc="13" dirty="0">
                <a:latin typeface="Times New Roman"/>
                <a:cs typeface="Times New Roman"/>
              </a:rPr>
              <a:t> και µ</a:t>
            </a:r>
            <a:r>
              <a:rPr lang="el-GR" sz="2000" spc="13" dirty="0" err="1">
                <a:latin typeface="Times New Roman"/>
                <a:cs typeface="Times New Roman"/>
              </a:rPr>
              <a:t>εγαλόφυλλοι</a:t>
            </a:r>
            <a:r>
              <a:rPr lang="el-GR" sz="2000" spc="13" dirty="0">
                <a:latin typeface="Times New Roman"/>
                <a:cs typeface="Times New Roman"/>
              </a:rPr>
              <a:t> τύποι). </a:t>
            </a:r>
            <a:endParaRPr lang="el-GR" sz="2000" dirty="0"/>
          </a:p>
          <a:p>
            <a:pPr marL="812717" marR="4452" lvl="2" indent="-200396" algn="just">
              <a:spcBef>
                <a:spcPts val="592"/>
              </a:spcBef>
              <a:buFont typeface="Symbol"/>
              <a:buChar char=""/>
              <a:tabLst>
                <a:tab pos="812717" algn="l"/>
              </a:tabLst>
            </a:pP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5595" y="610394"/>
            <a:ext cx="8229600" cy="59708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11133" marR="4452" indent="400793" algn="just">
              <a:spcBef>
                <a:spcPts val="4"/>
              </a:spcBef>
            </a:pPr>
            <a:r>
              <a:rPr lang="el-GR" sz="1800" spc="22" dirty="0" smtClean="0">
                <a:latin typeface="Times New Roman"/>
                <a:cs typeface="Times New Roman"/>
              </a:rPr>
              <a:t>Με </a:t>
            </a:r>
            <a:r>
              <a:rPr lang="el-GR" sz="1800" spc="18" dirty="0">
                <a:latin typeface="Times New Roman"/>
                <a:cs typeface="Times New Roman"/>
              </a:rPr>
              <a:t>βάση </a:t>
            </a:r>
            <a:r>
              <a:rPr lang="el-GR" sz="1800" spc="13" dirty="0">
                <a:latin typeface="Times New Roman"/>
                <a:cs typeface="Times New Roman"/>
              </a:rPr>
              <a:t>τη </a:t>
            </a:r>
            <a:r>
              <a:rPr lang="el-GR" sz="1800" spc="13" dirty="0" smtClean="0">
                <a:latin typeface="Times New Roman"/>
                <a:cs typeface="Times New Roman"/>
              </a:rPr>
              <a:t>εμπορική </a:t>
            </a:r>
            <a:r>
              <a:rPr lang="el-GR" sz="1800" spc="13" dirty="0">
                <a:latin typeface="Times New Roman"/>
                <a:cs typeface="Times New Roman"/>
              </a:rPr>
              <a:t>τους  </a:t>
            </a:r>
            <a:r>
              <a:rPr lang="el-GR" sz="1800" spc="18" dirty="0">
                <a:latin typeface="Times New Roman"/>
                <a:cs typeface="Times New Roman"/>
              </a:rPr>
              <a:t>χρήση κατατάσσονται </a:t>
            </a:r>
            <a:r>
              <a:rPr lang="el-GR" sz="1800" spc="13" dirty="0">
                <a:latin typeface="Times New Roman"/>
                <a:cs typeface="Times New Roman"/>
              </a:rPr>
              <a:t>σε τρεις</a:t>
            </a:r>
            <a:r>
              <a:rPr lang="el-GR" sz="1800" spc="-9" dirty="0">
                <a:latin typeface="Times New Roman"/>
                <a:cs typeface="Times New Roman"/>
              </a:rPr>
              <a:t> </a:t>
            </a:r>
            <a:r>
              <a:rPr lang="el-GR" sz="1800" spc="13" dirty="0">
                <a:latin typeface="Times New Roman"/>
                <a:cs typeface="Times New Roman"/>
              </a:rPr>
              <a:t>κατηγορίες:</a:t>
            </a:r>
            <a:endParaRPr lang="el-GR" sz="1800" dirty="0">
              <a:latin typeface="Times New Roman"/>
              <a:cs typeface="Times New Roman"/>
            </a:endParaRPr>
          </a:p>
          <a:p>
            <a:pPr marL="812717" marR="5568" lvl="2" indent="-200396" algn="just">
              <a:spcBef>
                <a:spcPts val="557"/>
              </a:spcBef>
              <a:buFont typeface="Symbol"/>
              <a:buChar char=""/>
              <a:tabLst>
                <a:tab pos="812717" algn="l"/>
              </a:tabLst>
            </a:pPr>
            <a:r>
              <a:rPr lang="el-GR" sz="1800" spc="13" dirty="0" err="1">
                <a:latin typeface="Times New Roman"/>
                <a:cs typeface="Times New Roman"/>
              </a:rPr>
              <a:t>Αρωµατικά</a:t>
            </a:r>
            <a:r>
              <a:rPr lang="el-GR" sz="1800" spc="13" dirty="0">
                <a:latin typeface="Times New Roman"/>
                <a:cs typeface="Times New Roman"/>
              </a:rPr>
              <a:t> </a:t>
            </a:r>
            <a:r>
              <a:rPr lang="el-GR" sz="1800" spc="18" dirty="0">
                <a:latin typeface="Times New Roman"/>
                <a:cs typeface="Times New Roman"/>
              </a:rPr>
              <a:t>καπνά. Χαρακτηριστικό </a:t>
            </a:r>
            <a:r>
              <a:rPr lang="el-GR" sz="1800" spc="13" dirty="0">
                <a:latin typeface="Times New Roman"/>
                <a:cs typeface="Times New Roman"/>
              </a:rPr>
              <a:t>τους </a:t>
            </a:r>
            <a:r>
              <a:rPr lang="el-GR" sz="1800" spc="13" dirty="0" err="1">
                <a:latin typeface="Times New Roman"/>
                <a:cs typeface="Times New Roman"/>
              </a:rPr>
              <a:t>γνώρισµα</a:t>
            </a:r>
            <a:r>
              <a:rPr lang="el-GR" sz="1800" spc="13" dirty="0">
                <a:latin typeface="Times New Roman"/>
                <a:cs typeface="Times New Roman"/>
              </a:rPr>
              <a:t> είναι το έντονο και ευχάριστο </a:t>
            </a:r>
            <a:r>
              <a:rPr lang="el-GR" sz="1800" spc="13" dirty="0" err="1">
                <a:latin typeface="Times New Roman"/>
                <a:cs typeface="Times New Roman"/>
              </a:rPr>
              <a:t>άρωµα</a:t>
            </a:r>
            <a:r>
              <a:rPr lang="el-GR" sz="1800" spc="13" dirty="0">
                <a:latin typeface="Times New Roman"/>
                <a:cs typeface="Times New Roman"/>
              </a:rPr>
              <a:t>  </a:t>
            </a:r>
            <a:r>
              <a:rPr lang="el-GR" sz="1800" spc="18" dirty="0">
                <a:latin typeface="Times New Roman"/>
                <a:cs typeface="Times New Roman"/>
              </a:rPr>
              <a:t>που προσδίδουν </a:t>
            </a:r>
            <a:r>
              <a:rPr lang="el-GR" sz="1800" spc="13" dirty="0">
                <a:latin typeface="Times New Roman"/>
                <a:cs typeface="Times New Roman"/>
              </a:rPr>
              <a:t>στο τσιγάρο, ενώ </a:t>
            </a:r>
            <a:r>
              <a:rPr lang="el-GR" sz="1800" spc="18" dirty="0">
                <a:latin typeface="Times New Roman"/>
                <a:cs typeface="Times New Roman"/>
              </a:rPr>
              <a:t>παράλληλα </a:t>
            </a:r>
            <a:r>
              <a:rPr lang="el-GR" sz="1800" spc="13" dirty="0" err="1">
                <a:latin typeface="Times New Roman"/>
                <a:cs typeface="Times New Roman"/>
              </a:rPr>
              <a:t>συµβάλλουν</a:t>
            </a:r>
            <a:r>
              <a:rPr lang="el-GR" sz="1800" spc="13" dirty="0">
                <a:latin typeface="Times New Roman"/>
                <a:cs typeface="Times New Roman"/>
              </a:rPr>
              <a:t> </a:t>
            </a:r>
            <a:r>
              <a:rPr lang="el-GR" sz="1800" spc="18" dirty="0">
                <a:latin typeface="Times New Roman"/>
                <a:cs typeface="Times New Roman"/>
              </a:rPr>
              <a:t>στην </a:t>
            </a:r>
            <a:r>
              <a:rPr lang="el-GR" sz="1800" spc="13" dirty="0">
                <a:latin typeface="Times New Roman"/>
                <a:cs typeface="Times New Roman"/>
              </a:rPr>
              <a:t>καλύτερη γεύση του. </a:t>
            </a:r>
            <a:r>
              <a:rPr lang="el-GR" sz="1800" spc="18" dirty="0">
                <a:latin typeface="Times New Roman"/>
                <a:cs typeface="Times New Roman"/>
              </a:rPr>
              <a:t>Έχουν  </a:t>
            </a:r>
            <a:r>
              <a:rPr lang="el-GR" sz="1800" spc="13" dirty="0">
                <a:latin typeface="Times New Roman"/>
                <a:cs typeface="Times New Roman"/>
              </a:rPr>
              <a:t>σχετικά </a:t>
            </a:r>
            <a:r>
              <a:rPr lang="el-GR" sz="1800" spc="18" dirty="0">
                <a:latin typeface="Times New Roman"/>
                <a:cs typeface="Times New Roman"/>
              </a:rPr>
              <a:t>υψηλή </a:t>
            </a:r>
            <a:r>
              <a:rPr lang="el-GR" sz="1800" spc="13" dirty="0">
                <a:latin typeface="Times New Roman"/>
                <a:cs typeface="Times New Roman"/>
              </a:rPr>
              <a:t>περιεκτικότητα σε νικοτίνη. </a:t>
            </a:r>
            <a:r>
              <a:rPr lang="el-GR" sz="1800" spc="18" dirty="0">
                <a:latin typeface="Times New Roman"/>
                <a:cs typeface="Times New Roman"/>
              </a:rPr>
              <a:t>Στην </a:t>
            </a:r>
            <a:r>
              <a:rPr lang="el-GR" sz="1800" spc="13" dirty="0">
                <a:latin typeface="Times New Roman"/>
                <a:cs typeface="Times New Roman"/>
              </a:rPr>
              <a:t>κατηγορία αυτή </a:t>
            </a:r>
            <a:r>
              <a:rPr lang="el-GR" sz="1800" spc="18" dirty="0">
                <a:latin typeface="Times New Roman"/>
                <a:cs typeface="Times New Roman"/>
              </a:rPr>
              <a:t>ανήκουν </a:t>
            </a:r>
            <a:r>
              <a:rPr lang="el-GR" sz="1800" spc="13" dirty="0">
                <a:latin typeface="Times New Roman"/>
                <a:cs typeface="Times New Roman"/>
              </a:rPr>
              <a:t>ο </a:t>
            </a:r>
            <a:r>
              <a:rPr lang="el-GR" sz="1800" spc="18" dirty="0" err="1">
                <a:latin typeface="Times New Roman"/>
                <a:cs typeface="Times New Roman"/>
              </a:rPr>
              <a:t>Μπασµάς</a:t>
            </a:r>
            <a:r>
              <a:rPr lang="el-GR" sz="1800" spc="18" dirty="0">
                <a:latin typeface="Times New Roman"/>
                <a:cs typeface="Times New Roman"/>
              </a:rPr>
              <a:t>  Ξάνθης, </a:t>
            </a:r>
            <a:r>
              <a:rPr lang="el-GR" sz="1800" spc="13" dirty="0">
                <a:latin typeface="Times New Roman"/>
                <a:cs typeface="Times New Roman"/>
              </a:rPr>
              <a:t>ο </a:t>
            </a:r>
            <a:r>
              <a:rPr lang="el-GR" sz="1800" spc="13" dirty="0" err="1">
                <a:latin typeface="Times New Roman"/>
                <a:cs typeface="Times New Roman"/>
              </a:rPr>
              <a:t>Μπασµάς</a:t>
            </a:r>
            <a:r>
              <a:rPr lang="el-GR" sz="1800" spc="13" dirty="0">
                <a:latin typeface="Times New Roman"/>
                <a:cs typeface="Times New Roman"/>
              </a:rPr>
              <a:t> </a:t>
            </a:r>
            <a:r>
              <a:rPr lang="el-GR" sz="1800" spc="18" dirty="0">
                <a:latin typeface="Times New Roman"/>
                <a:cs typeface="Times New Roman"/>
              </a:rPr>
              <a:t>Μακεδονίας </a:t>
            </a:r>
            <a:r>
              <a:rPr lang="el-GR" sz="1800" spc="13" dirty="0">
                <a:latin typeface="Times New Roman"/>
                <a:cs typeface="Times New Roman"/>
              </a:rPr>
              <a:t>και η</a:t>
            </a:r>
            <a:r>
              <a:rPr lang="el-GR" sz="1800" dirty="0">
                <a:latin typeface="Times New Roman"/>
                <a:cs typeface="Times New Roman"/>
              </a:rPr>
              <a:t> </a:t>
            </a:r>
            <a:r>
              <a:rPr lang="el-GR" sz="1800" spc="13" dirty="0" err="1">
                <a:latin typeface="Times New Roman"/>
                <a:cs typeface="Times New Roman"/>
              </a:rPr>
              <a:t>Ζίχνα</a:t>
            </a:r>
            <a:r>
              <a:rPr lang="el-GR" sz="1800" spc="13" dirty="0">
                <a:latin typeface="Times New Roman"/>
                <a:cs typeface="Times New Roman"/>
              </a:rPr>
              <a:t>.</a:t>
            </a:r>
            <a:endParaRPr lang="el-GR" sz="1800" dirty="0">
              <a:latin typeface="Times New Roman"/>
              <a:cs typeface="Times New Roman"/>
            </a:endParaRPr>
          </a:p>
          <a:p>
            <a:pPr marL="812717" marR="4452" lvl="2" indent="-200396" algn="just">
              <a:spcBef>
                <a:spcPts val="592"/>
              </a:spcBef>
              <a:buFont typeface="Symbol"/>
              <a:buChar char=""/>
              <a:tabLst>
                <a:tab pos="812717" algn="l"/>
              </a:tabLst>
            </a:pPr>
            <a:r>
              <a:rPr lang="el-GR" sz="1800" spc="18" dirty="0">
                <a:latin typeface="Times New Roman"/>
                <a:cs typeface="Times New Roman"/>
              </a:rPr>
              <a:t>Βασικά </a:t>
            </a:r>
            <a:r>
              <a:rPr lang="el-GR" sz="1800" spc="13" dirty="0">
                <a:latin typeface="Times New Roman"/>
                <a:cs typeface="Times New Roman"/>
              </a:rPr>
              <a:t>ή γεύσεως. </a:t>
            </a:r>
            <a:r>
              <a:rPr lang="el-GR" sz="1800" spc="18" dirty="0">
                <a:latin typeface="Times New Roman"/>
                <a:cs typeface="Times New Roman"/>
              </a:rPr>
              <a:t>Κύριο χαρακτηριστικό αυτής </a:t>
            </a:r>
            <a:r>
              <a:rPr lang="el-GR" sz="1800" spc="13" dirty="0">
                <a:latin typeface="Times New Roman"/>
                <a:cs typeface="Times New Roman"/>
              </a:rPr>
              <a:t>της </a:t>
            </a:r>
            <a:r>
              <a:rPr lang="el-GR" sz="1800" spc="18" dirty="0">
                <a:latin typeface="Times New Roman"/>
                <a:cs typeface="Times New Roman"/>
              </a:rPr>
              <a:t>κατηγορίας </a:t>
            </a:r>
            <a:r>
              <a:rPr lang="el-GR" sz="1800" spc="13" dirty="0">
                <a:latin typeface="Times New Roman"/>
                <a:cs typeface="Times New Roman"/>
              </a:rPr>
              <a:t>είναι η </a:t>
            </a:r>
            <a:r>
              <a:rPr lang="el-GR" sz="1800" spc="18" dirty="0">
                <a:latin typeface="Times New Roman"/>
                <a:cs typeface="Times New Roman"/>
              </a:rPr>
              <a:t>ευχάριστη γεύση και  </a:t>
            </a:r>
            <a:r>
              <a:rPr lang="el-GR" sz="1800" spc="13" dirty="0">
                <a:latin typeface="Times New Roman"/>
                <a:cs typeface="Times New Roman"/>
              </a:rPr>
              <a:t>το </a:t>
            </a:r>
            <a:r>
              <a:rPr lang="el-GR" sz="1800" spc="18" dirty="0">
                <a:latin typeface="Times New Roman"/>
                <a:cs typeface="Times New Roman"/>
              </a:rPr>
              <a:t>ελαφρό </a:t>
            </a:r>
            <a:r>
              <a:rPr lang="el-GR" sz="1800" spc="13" dirty="0" err="1">
                <a:latin typeface="Times New Roman"/>
                <a:cs typeface="Times New Roman"/>
              </a:rPr>
              <a:t>άρωµα</a:t>
            </a:r>
            <a:r>
              <a:rPr lang="el-GR" sz="1800" spc="13" dirty="0">
                <a:latin typeface="Times New Roman"/>
                <a:cs typeface="Times New Roman"/>
              </a:rPr>
              <a:t>. </a:t>
            </a:r>
            <a:r>
              <a:rPr lang="el-GR" sz="1800" spc="18" dirty="0">
                <a:latin typeface="Times New Roman"/>
                <a:cs typeface="Times New Roman"/>
              </a:rPr>
              <a:t>Η περιεκτικότητα </a:t>
            </a:r>
            <a:r>
              <a:rPr lang="el-GR" sz="1800" spc="13" dirty="0">
                <a:latin typeface="Times New Roman"/>
                <a:cs typeface="Times New Roman"/>
              </a:rPr>
              <a:t>σε νικοτίνη είναι </a:t>
            </a:r>
            <a:r>
              <a:rPr lang="el-GR" sz="1800" spc="13" dirty="0" err="1">
                <a:latin typeface="Times New Roman"/>
                <a:cs typeface="Times New Roman"/>
              </a:rPr>
              <a:t>ενδιάµεση</a:t>
            </a:r>
            <a:r>
              <a:rPr lang="el-GR" sz="1800" spc="13" dirty="0">
                <a:latin typeface="Times New Roman"/>
                <a:cs typeface="Times New Roman"/>
              </a:rPr>
              <a:t> </a:t>
            </a:r>
            <a:r>
              <a:rPr lang="el-GR" sz="1800" spc="9" dirty="0">
                <a:latin typeface="Times New Roman"/>
                <a:cs typeface="Times New Roman"/>
              </a:rPr>
              <a:t>µ</a:t>
            </a:r>
            <a:r>
              <a:rPr lang="el-GR" sz="1800" spc="9" dirty="0" err="1">
                <a:latin typeface="Times New Roman"/>
                <a:cs typeface="Times New Roman"/>
              </a:rPr>
              <a:t>εταξύ</a:t>
            </a:r>
            <a:r>
              <a:rPr lang="el-GR" sz="1800" spc="9" dirty="0">
                <a:latin typeface="Times New Roman"/>
                <a:cs typeface="Times New Roman"/>
              </a:rPr>
              <a:t> </a:t>
            </a:r>
            <a:r>
              <a:rPr lang="el-GR" sz="1800" spc="18" dirty="0">
                <a:latin typeface="Times New Roman"/>
                <a:cs typeface="Times New Roman"/>
              </a:rPr>
              <a:t>των </a:t>
            </a:r>
            <a:r>
              <a:rPr lang="el-GR" sz="1800" spc="13" dirty="0" err="1">
                <a:latin typeface="Times New Roman"/>
                <a:cs typeface="Times New Roman"/>
              </a:rPr>
              <a:t>αρωµατικών</a:t>
            </a:r>
            <a:r>
              <a:rPr lang="el-GR" sz="1800" spc="13" dirty="0">
                <a:latin typeface="Times New Roman"/>
                <a:cs typeface="Times New Roman"/>
              </a:rPr>
              <a:t>  και </a:t>
            </a:r>
            <a:r>
              <a:rPr lang="el-GR" sz="1800" spc="18" dirty="0">
                <a:latin typeface="Times New Roman"/>
                <a:cs typeface="Times New Roman"/>
              </a:rPr>
              <a:t>των ουδέτερων. Αποτελούν </a:t>
            </a:r>
            <a:r>
              <a:rPr lang="el-GR" sz="1800" spc="13" dirty="0">
                <a:latin typeface="Times New Roman"/>
                <a:cs typeface="Times New Roman"/>
              </a:rPr>
              <a:t>τη </a:t>
            </a:r>
            <a:r>
              <a:rPr lang="el-GR" sz="1800" spc="18" dirty="0">
                <a:latin typeface="Times New Roman"/>
                <a:cs typeface="Times New Roman"/>
              </a:rPr>
              <a:t>βάση </a:t>
            </a:r>
            <a:r>
              <a:rPr lang="el-GR" sz="1800" spc="13" dirty="0">
                <a:latin typeface="Times New Roman"/>
                <a:cs typeface="Times New Roman"/>
              </a:rPr>
              <a:t>του </a:t>
            </a:r>
            <a:r>
              <a:rPr lang="el-GR" sz="1800" spc="4" dirty="0">
                <a:latin typeface="Times New Roman"/>
                <a:cs typeface="Times New Roman"/>
              </a:rPr>
              <a:t>µ</a:t>
            </a:r>
            <a:r>
              <a:rPr lang="el-GR" sz="1800" spc="4" dirty="0" err="1">
                <a:latin typeface="Times New Roman"/>
                <a:cs typeface="Times New Roman"/>
              </a:rPr>
              <a:t>ίγµατος</a:t>
            </a:r>
            <a:r>
              <a:rPr lang="el-GR" sz="1800" spc="4" dirty="0">
                <a:latin typeface="Times New Roman"/>
                <a:cs typeface="Times New Roman"/>
              </a:rPr>
              <a:t> </a:t>
            </a:r>
            <a:r>
              <a:rPr lang="el-GR" sz="1800" spc="13" dirty="0">
                <a:latin typeface="Times New Roman"/>
                <a:cs typeface="Times New Roman"/>
              </a:rPr>
              <a:t>στο </a:t>
            </a:r>
            <a:r>
              <a:rPr lang="el-GR" sz="1800" spc="18" dirty="0">
                <a:latin typeface="Times New Roman"/>
                <a:cs typeface="Times New Roman"/>
              </a:rPr>
              <a:t>οποίο προσδίδουν </a:t>
            </a:r>
            <a:r>
              <a:rPr lang="el-GR" sz="1800" spc="13" dirty="0">
                <a:latin typeface="Times New Roman"/>
                <a:cs typeface="Times New Roman"/>
              </a:rPr>
              <a:t>τη γεύση ή  </a:t>
            </a:r>
            <a:r>
              <a:rPr lang="el-GR" sz="1800" spc="18" dirty="0">
                <a:latin typeface="Times New Roman"/>
                <a:cs typeface="Times New Roman"/>
              </a:rPr>
              <a:t>επηρεάζουν </a:t>
            </a:r>
            <a:r>
              <a:rPr lang="el-GR" sz="1800" spc="13" dirty="0">
                <a:latin typeface="Times New Roman"/>
                <a:cs typeface="Times New Roman"/>
              </a:rPr>
              <a:t>τον </a:t>
            </a:r>
            <a:r>
              <a:rPr lang="el-GR" sz="1800" spc="18" dirty="0">
                <a:latin typeface="Times New Roman"/>
                <a:cs typeface="Times New Roman"/>
              </a:rPr>
              <a:t>χαρακτήρα. Στην κατηγορία αυτή ανήκουν </a:t>
            </a:r>
            <a:r>
              <a:rPr lang="el-GR" sz="1800" spc="13" dirty="0">
                <a:latin typeface="Times New Roman"/>
                <a:cs typeface="Times New Roman"/>
              </a:rPr>
              <a:t>τα </a:t>
            </a:r>
            <a:r>
              <a:rPr lang="el-GR" sz="1800" spc="18" dirty="0">
                <a:latin typeface="Times New Roman"/>
                <a:cs typeface="Times New Roman"/>
              </a:rPr>
              <a:t>Κατερίνης </a:t>
            </a:r>
            <a:r>
              <a:rPr lang="el-GR" sz="1800" spc="13" dirty="0">
                <a:latin typeface="Times New Roman"/>
                <a:cs typeface="Times New Roman"/>
              </a:rPr>
              <a:t>(</a:t>
            </a:r>
            <a:r>
              <a:rPr lang="el-GR" sz="1800" spc="13" dirty="0" err="1">
                <a:latin typeface="Times New Roman"/>
                <a:cs typeface="Times New Roman"/>
              </a:rPr>
              <a:t>Σαµψούς</a:t>
            </a:r>
            <a:r>
              <a:rPr lang="el-GR" sz="1800" spc="13" dirty="0">
                <a:latin typeface="Times New Roman"/>
                <a:cs typeface="Times New Roman"/>
              </a:rPr>
              <a:t>), τα  </a:t>
            </a:r>
            <a:r>
              <a:rPr lang="el-GR" sz="1800" spc="13" dirty="0" err="1">
                <a:latin typeface="Times New Roman"/>
                <a:cs typeface="Times New Roman"/>
              </a:rPr>
              <a:t>Τσεµπέλια</a:t>
            </a:r>
            <a:r>
              <a:rPr lang="el-GR" sz="1800" spc="13" dirty="0">
                <a:latin typeface="Times New Roman"/>
                <a:cs typeface="Times New Roman"/>
              </a:rPr>
              <a:t> και τα</a:t>
            </a:r>
            <a:r>
              <a:rPr lang="el-GR" sz="1800" spc="-18" dirty="0">
                <a:latin typeface="Times New Roman"/>
                <a:cs typeface="Times New Roman"/>
              </a:rPr>
              <a:t> </a:t>
            </a:r>
            <a:r>
              <a:rPr lang="el-GR" sz="1800" spc="18" dirty="0">
                <a:latin typeface="Times New Roman"/>
                <a:cs typeface="Times New Roman"/>
              </a:rPr>
              <a:t>Μαύρα</a:t>
            </a:r>
          </a:p>
          <a:p>
            <a:pPr marL="812717" marR="4452" lvl="2" indent="-200396" algn="just">
              <a:spcBef>
                <a:spcPts val="592"/>
              </a:spcBef>
              <a:buFont typeface="Symbol"/>
              <a:buChar char=""/>
              <a:tabLst>
                <a:tab pos="812717" algn="l"/>
              </a:tabLst>
            </a:pPr>
            <a:r>
              <a:rPr lang="el-GR" sz="1800" dirty="0"/>
              <a:t>Ουδέτερα ή </a:t>
            </a:r>
            <a:r>
              <a:rPr lang="el-GR" sz="1800" dirty="0" err="1"/>
              <a:t>γεµίσµατος</a:t>
            </a:r>
            <a:r>
              <a:rPr lang="el-GR" sz="1800" dirty="0"/>
              <a:t>. Τα καπνά αυτά δεν έχουν έντονο </a:t>
            </a:r>
            <a:r>
              <a:rPr lang="el-GR" sz="1800" dirty="0" err="1"/>
              <a:t>άρωµα</a:t>
            </a:r>
            <a:r>
              <a:rPr lang="el-GR" sz="1800" dirty="0"/>
              <a:t> και γεύση, ενώ η  περιεκτικότητά τους σε νικοτίνη είναι </a:t>
            </a:r>
            <a:r>
              <a:rPr lang="el-GR" sz="1800" dirty="0" err="1"/>
              <a:t>χαµηλή</a:t>
            </a:r>
            <a:r>
              <a:rPr lang="el-GR" sz="1800" dirty="0"/>
              <a:t>. Προστίθενται στο µ</a:t>
            </a:r>
            <a:r>
              <a:rPr lang="el-GR" sz="1800" dirty="0" err="1"/>
              <a:t>ίγµα</a:t>
            </a:r>
            <a:r>
              <a:rPr lang="el-GR" sz="1800" dirty="0"/>
              <a:t> του καπνού των  τσιγάρων σε διάφορες αναλογίες µε σκοπό να µ</a:t>
            </a:r>
            <a:r>
              <a:rPr lang="el-GR" sz="1800" dirty="0" err="1"/>
              <a:t>ετριάσουν</a:t>
            </a:r>
            <a:r>
              <a:rPr lang="el-GR" sz="1800" dirty="0"/>
              <a:t>, χωρίς να αλλοιώσουν τον  χαρακτήρα του βασικού καπνού. Στην κατηγορία αυτή ανήκουν τα </a:t>
            </a:r>
            <a:r>
              <a:rPr lang="el-GR" sz="1800" dirty="0" err="1"/>
              <a:t>Καµπά</a:t>
            </a:r>
            <a:r>
              <a:rPr lang="el-GR" sz="1800" dirty="0"/>
              <a:t>-</a:t>
            </a:r>
            <a:r>
              <a:rPr lang="el-GR" sz="1800" dirty="0" err="1"/>
              <a:t>Κουλάκ</a:t>
            </a:r>
            <a:r>
              <a:rPr lang="el-GR" sz="1800" dirty="0"/>
              <a:t>,  Μυρωδάτα (Ελασσόνας, Αγρινίου) και τα </a:t>
            </a:r>
            <a:r>
              <a:rPr lang="el-GR" sz="1800" dirty="0" err="1"/>
              <a:t>Ζιχνοµυρωδάτα</a:t>
            </a:r>
            <a:r>
              <a:rPr lang="el-GR" sz="1300" dirty="0"/>
              <a:t>.</a:t>
            </a:r>
          </a:p>
          <a:p>
            <a:pPr marL="812717" marR="4452" lvl="2" indent="-200396" algn="just">
              <a:spcBef>
                <a:spcPts val="592"/>
              </a:spcBef>
              <a:buFont typeface="Symbol"/>
              <a:buChar char=""/>
              <a:tabLst>
                <a:tab pos="812717" algn="l"/>
              </a:tabLst>
            </a:pPr>
            <a:r>
              <a:rPr lang="el-GR" sz="1800" dirty="0"/>
              <a:t>Ο βασικός </a:t>
            </a:r>
            <a:r>
              <a:rPr lang="el-GR" sz="1800" dirty="0" err="1"/>
              <a:t>χρωµοσωµικός</a:t>
            </a:r>
            <a:r>
              <a:rPr lang="el-GR" sz="1800" dirty="0"/>
              <a:t> </a:t>
            </a:r>
            <a:r>
              <a:rPr lang="el-GR" sz="1800" dirty="0" err="1"/>
              <a:t>αριθµός</a:t>
            </a:r>
            <a:r>
              <a:rPr lang="el-GR" sz="1800" dirty="0"/>
              <a:t> του καπνού είναι 2n=48.</a:t>
            </a:r>
          </a:p>
          <a:p>
            <a:pPr marL="812717" marR="4452" lvl="2" indent="-200396" algn="just">
              <a:spcBef>
                <a:spcPts val="592"/>
              </a:spcBef>
              <a:buFont typeface="Symbol"/>
              <a:buChar char=""/>
              <a:tabLst>
                <a:tab pos="812717" algn="l"/>
              </a:tabLst>
            </a:pP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Grp="1"/>
          </p:cNvGraphicFramePr>
          <p:nvPr/>
        </p:nvGraphicFramePr>
        <p:xfrm>
          <a:off x="132681" y="1296194"/>
          <a:ext cx="8707314" cy="2756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7713"/>
                <a:gridCol w="2051564"/>
                <a:gridCol w="2368037"/>
              </a:tblGrid>
              <a:tr h="182922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Κλάση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Τύπος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Χρήση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84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Ηλιοαποξηραινόµενα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(Sun-cured)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Καπνά που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αποξηραίνονται στον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ήλιο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Ανατολικά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Τσιγάρα, </a:t>
                      </a:r>
                      <a:r>
                        <a:rPr sz="1200" i="1" spc="20" dirty="0">
                          <a:latin typeface="Times New Roman"/>
                          <a:cs typeface="Times New Roman"/>
                        </a:rPr>
                        <a:t>καπνός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πίπας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147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Θερµοαποξηραινόµενα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(Flue-cured)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4032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Καπνά που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αποξηραίνονται σε ειδικούς  κλιβάνους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µε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θερµότητα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Virginia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Amarello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Τσιγάρα, </a:t>
                      </a:r>
                      <a:r>
                        <a:rPr sz="1200" i="1" spc="20" dirty="0">
                          <a:latin typeface="Times New Roman"/>
                          <a:cs typeface="Times New Roman"/>
                        </a:rPr>
                        <a:t>καπνός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πίπας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84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Πυροαποξηραινόµενα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(Fire-cured)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6675" marR="233045">
                        <a:lnSpc>
                          <a:spcPct val="100000"/>
                        </a:lnSpc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Καπνά που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αποξηραίνονται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από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τον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καπνό 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καιόµενου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ξύλου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Virginia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i="1" spc="20" dirty="0">
                          <a:latin typeface="Times New Roman"/>
                          <a:cs typeface="Times New Roman"/>
                        </a:rPr>
                        <a:t>Καπνός </a:t>
                      </a: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πίπας,</a:t>
                      </a:r>
                      <a:r>
                        <a:rPr sz="1200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5" dirty="0">
                          <a:latin typeface="Times New Roman"/>
                          <a:cs typeface="Times New Roman"/>
                        </a:rPr>
                        <a:t>µασήµατος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και</a:t>
                      </a:r>
                      <a:r>
                        <a:rPr sz="1200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πρέζας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84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Αεροαποξηραινόµενα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(Air-cured)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Καπνά που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αποξηραίνονται στον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αέρα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Burley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i="1" spc="20" dirty="0">
                          <a:latin typeface="Times New Roman"/>
                          <a:cs typeface="Times New Roman"/>
                        </a:rPr>
                        <a:t>Maryland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Τσιγάρα, </a:t>
                      </a:r>
                      <a:r>
                        <a:rPr sz="1200" i="1" spc="20" dirty="0">
                          <a:latin typeface="Times New Roman"/>
                          <a:cs typeface="Times New Roman"/>
                        </a:rPr>
                        <a:t>καπνός</a:t>
                      </a:r>
                      <a:r>
                        <a:rPr sz="12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πίπας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και</a:t>
                      </a:r>
                      <a:r>
                        <a:rPr sz="1200" i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5" dirty="0">
                          <a:latin typeface="Times New Roman"/>
                          <a:cs typeface="Times New Roman"/>
                        </a:rPr>
                        <a:t>µασήµατος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8767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Αεροαποξηραινόµενα (Cigar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wrapper)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6675" marR="268605">
                        <a:lnSpc>
                          <a:spcPct val="100000"/>
                        </a:lnSpc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Καπνά που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αποξηραίνονται στον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αέρα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για  περιτύλιγµα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πούρων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i="1" spc="20" dirty="0">
                          <a:latin typeface="Times New Roman"/>
                          <a:cs typeface="Times New Roman"/>
                        </a:rPr>
                        <a:t>Καπνά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10" dirty="0">
                          <a:latin typeface="Times New Roman"/>
                          <a:cs typeface="Times New Roman"/>
                        </a:rPr>
                        <a:t>περυτιλίγµατος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i="1" spc="20" dirty="0">
                          <a:latin typeface="Times New Roman"/>
                          <a:cs typeface="Times New Roman"/>
                        </a:rPr>
                        <a:t>πούρων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i="1" spc="20" dirty="0">
                          <a:latin typeface="Times New Roman"/>
                          <a:cs typeface="Times New Roman"/>
                        </a:rPr>
                        <a:t>Πούρα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84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Αεροαποξηραινόµενα (Cigar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filler)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268605">
                        <a:lnSpc>
                          <a:spcPct val="100000"/>
                        </a:lnSpc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Καπνά που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αποξηραίνονται στον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αέρα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για 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γέµισµα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πούρων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i="1" spc="20" dirty="0">
                          <a:latin typeface="Times New Roman"/>
                          <a:cs typeface="Times New Roman"/>
                        </a:rPr>
                        <a:t>Καπνά</a:t>
                      </a:r>
                      <a:r>
                        <a:rPr sz="1200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5" dirty="0">
                          <a:latin typeface="Times New Roman"/>
                          <a:cs typeface="Times New Roman"/>
                        </a:rPr>
                        <a:t>γεµίσµατος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i="1" spc="20" dirty="0">
                          <a:latin typeface="Times New Roman"/>
                          <a:cs typeface="Times New Roman"/>
                        </a:rPr>
                        <a:t>πούρων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200" i="1" spc="20" dirty="0">
                          <a:latin typeface="Times New Roman"/>
                          <a:cs typeface="Times New Roman"/>
                        </a:rPr>
                        <a:t>Πούρα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4"/>
          <p:cNvSpPr txBox="1"/>
          <p:nvPr/>
        </p:nvSpPr>
        <p:spPr>
          <a:xfrm>
            <a:off x="610394" y="4115594"/>
            <a:ext cx="83058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3"/>
            <a:r>
              <a:rPr sz="1500" b="1" i="1" spc="18" dirty="0">
                <a:latin typeface="Times New Roman"/>
                <a:cs typeface="Times New Roman"/>
              </a:rPr>
              <a:t>Πίνακας </a:t>
            </a:r>
            <a:r>
              <a:rPr sz="1500" b="1" i="1" spc="13" dirty="0">
                <a:latin typeface="Times New Roman"/>
                <a:cs typeface="Times New Roman"/>
              </a:rPr>
              <a:t>5.1. </a:t>
            </a:r>
            <a:r>
              <a:rPr sz="1500" i="1" spc="13" dirty="0">
                <a:latin typeface="Times New Roman"/>
                <a:cs typeface="Times New Roman"/>
              </a:rPr>
              <a:t>Κυριότερες κλάσεις και τύποι </a:t>
            </a:r>
            <a:r>
              <a:rPr sz="1500" i="1" spc="18" dirty="0">
                <a:latin typeface="Times New Roman"/>
                <a:cs typeface="Times New Roman"/>
              </a:rPr>
              <a:t>καπνών </a:t>
            </a:r>
            <a:r>
              <a:rPr sz="1500" i="1" spc="-18" dirty="0">
                <a:latin typeface="Times New Roman"/>
                <a:cs typeface="Times New Roman"/>
              </a:rPr>
              <a:t>µε </a:t>
            </a:r>
            <a:r>
              <a:rPr sz="1500" i="1" spc="9" dirty="0">
                <a:latin typeface="Times New Roman"/>
                <a:cs typeface="Times New Roman"/>
              </a:rPr>
              <a:t>τις </a:t>
            </a:r>
            <a:r>
              <a:rPr sz="1500" i="1" spc="13" dirty="0">
                <a:latin typeface="Times New Roman"/>
                <a:cs typeface="Times New Roman"/>
              </a:rPr>
              <a:t>σπουδαιότερες χρήσεις</a:t>
            </a:r>
            <a:r>
              <a:rPr sz="1500" i="1" spc="140" dirty="0">
                <a:latin typeface="Times New Roman"/>
                <a:cs typeface="Times New Roman"/>
              </a:rPr>
              <a:t> </a:t>
            </a:r>
            <a:r>
              <a:rPr sz="1500" i="1" spc="13" dirty="0">
                <a:latin typeface="Times New Roman"/>
                <a:cs typeface="Times New Roman"/>
              </a:rPr>
              <a:t>τους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Grp="1"/>
          </p:cNvGraphicFramePr>
          <p:nvPr/>
        </p:nvGraphicFramePr>
        <p:xfrm>
          <a:off x="457995" y="1219994"/>
          <a:ext cx="8229600" cy="4755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9112"/>
                <a:gridCol w="3190488"/>
              </a:tblGrid>
              <a:tr h="19816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b="1" spc="20" dirty="0">
                          <a:latin typeface="Times New Roman"/>
                          <a:cs typeface="Times New Roman"/>
                        </a:rPr>
                        <a:t>Οµάδες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b="1" spc="20" dirty="0">
                          <a:latin typeface="Times New Roman"/>
                          <a:cs typeface="Times New Roman"/>
                        </a:rPr>
                        <a:t>Ελληνικές</a:t>
                      </a:r>
                      <a:r>
                        <a:rPr sz="13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15" dirty="0">
                          <a:latin typeface="Times New Roman"/>
                          <a:cs typeface="Times New Roman"/>
                        </a:rPr>
                        <a:t>ποικιλίες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2664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spc="15" dirty="0">
                          <a:latin typeface="Times New Roman"/>
                          <a:cs typeface="Times New Roman"/>
                        </a:rPr>
                        <a:t>Flue-cured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6675" marR="487680">
                        <a:lnSpc>
                          <a:spcPct val="100000"/>
                        </a:lnSpc>
                      </a:pP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Καπνά που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έχουν 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αποξηρανθεί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σε 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φούρνους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µε 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ελεγχόµενες 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συνθήκες κυκλοφορίας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του αέρα, της  θερµοκρασίας και της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υγρασίας.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i="1" spc="15" dirty="0">
                          <a:latin typeface="Times New Roman"/>
                          <a:cs typeface="Times New Roman"/>
                        </a:rPr>
                        <a:t>Ελληνικές ποικιλίες τύπου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15" dirty="0">
                          <a:latin typeface="Times New Roman"/>
                          <a:cs typeface="Times New Roman"/>
                        </a:rPr>
                        <a:t>Virginia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49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spc="15" dirty="0">
                          <a:latin typeface="Times New Roman"/>
                          <a:cs typeface="Times New Roman"/>
                        </a:rPr>
                        <a:t>Light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air-cured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6675" marR="1092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Καπνά που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έχουν 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αποξηρανθεί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στον αέρα, σε ξηραντήρια  και δεν έχουν υποστεί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ζύµωση.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i="1" spc="15" dirty="0">
                          <a:latin typeface="Times New Roman"/>
                          <a:cs typeface="Times New Roman"/>
                        </a:rPr>
                        <a:t>Ελληνικές ποικιλίες τύπου</a:t>
                      </a:r>
                      <a:r>
                        <a:rPr sz="13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15" dirty="0">
                          <a:latin typeface="Times New Roman"/>
                          <a:cs typeface="Times New Roman"/>
                        </a:rPr>
                        <a:t>Burley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49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spc="20" dirty="0">
                          <a:latin typeface="Times New Roman"/>
                          <a:cs typeface="Times New Roman"/>
                        </a:rPr>
                        <a:t>Dark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air-cured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6675" marR="109220">
                        <a:lnSpc>
                          <a:spcPct val="100000"/>
                        </a:lnSpc>
                      </a:pP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Καπνά που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έχουν 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αποξηρανθεί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στον αέρα, σε ξηραντήρια  και έχουν υποστεί ζύµωση πριν διατεθούν στο</a:t>
                      </a:r>
                      <a:r>
                        <a:rPr sz="13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εµπόριο.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i="1" spc="-5" dirty="0">
                          <a:latin typeface="Times New Roman"/>
                          <a:cs typeface="Times New Roman"/>
                        </a:rPr>
                        <a:t>Καµµία </a:t>
                      </a:r>
                      <a:r>
                        <a:rPr sz="1300" i="1" spc="15" dirty="0">
                          <a:latin typeface="Times New Roman"/>
                          <a:cs typeface="Times New Roman"/>
                        </a:rPr>
                        <a:t>ελληνική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15" dirty="0">
                          <a:latin typeface="Times New Roman"/>
                          <a:cs typeface="Times New Roman"/>
                        </a:rPr>
                        <a:t>ποικιλία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332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spc="15" dirty="0">
                          <a:latin typeface="Times New Roman"/>
                          <a:cs typeface="Times New Roman"/>
                        </a:rPr>
                        <a:t>Fire-cured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Καπνά που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έχουν 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αποξηρανθεί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σε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φωτιά.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i="1" spc="-5" dirty="0">
                          <a:latin typeface="Times New Roman"/>
                          <a:cs typeface="Times New Roman"/>
                        </a:rPr>
                        <a:t>Καµµία </a:t>
                      </a:r>
                      <a:r>
                        <a:rPr sz="1300" i="1" spc="15" dirty="0">
                          <a:latin typeface="Times New Roman"/>
                          <a:cs typeface="Times New Roman"/>
                        </a:rPr>
                        <a:t>ελληνική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15" dirty="0">
                          <a:latin typeface="Times New Roman"/>
                          <a:cs typeface="Times New Roman"/>
                        </a:rPr>
                        <a:t>ποικιλία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49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spc="20" dirty="0">
                          <a:latin typeface="Times New Roman"/>
                          <a:cs typeface="Times New Roman"/>
                        </a:rPr>
                        <a:t>Sun-cured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 marR="909955">
                        <a:lnSpc>
                          <a:spcPct val="100000"/>
                        </a:lnSpc>
                      </a:pP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Καπνά που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έχουν 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αποξηρανθεί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στον ήλιο.  Περιλαµβάνει 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καπνά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γεύσεως.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i="1" spc="10" dirty="0">
                          <a:latin typeface="Times New Roman"/>
                          <a:cs typeface="Times New Roman"/>
                        </a:rPr>
                        <a:t>Τσεµπέλια, </a:t>
                      </a:r>
                      <a:r>
                        <a:rPr sz="1300" i="1" spc="20" dirty="0">
                          <a:latin typeface="Times New Roman"/>
                          <a:cs typeface="Times New Roman"/>
                        </a:rPr>
                        <a:t>Μαύρα, </a:t>
                      </a:r>
                      <a:r>
                        <a:rPr sz="1300" i="1" spc="25" dirty="0">
                          <a:latin typeface="Times New Roman"/>
                          <a:cs typeface="Times New Roman"/>
                        </a:rPr>
                        <a:t>Μη </a:t>
                      </a:r>
                      <a:r>
                        <a:rPr sz="1300" i="1" spc="15" dirty="0">
                          <a:latin typeface="Times New Roman"/>
                          <a:cs typeface="Times New Roman"/>
                        </a:rPr>
                        <a:t>κλασσικά</a:t>
                      </a:r>
                      <a:r>
                        <a:rPr sz="1300" i="1" spc="5" dirty="0">
                          <a:latin typeface="Times New Roman"/>
                          <a:cs typeface="Times New Roman"/>
                        </a:rPr>
                        <a:t> Καµπά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6675" marR="127635">
                        <a:lnSpc>
                          <a:spcPct val="100000"/>
                        </a:lnSpc>
                      </a:pPr>
                      <a:r>
                        <a:rPr sz="1300" i="1" spc="15" dirty="0">
                          <a:latin typeface="Times New Roman"/>
                          <a:cs typeface="Times New Roman"/>
                        </a:rPr>
                        <a:t>κουλάκ, </a:t>
                      </a:r>
                      <a:r>
                        <a:rPr sz="1300" i="1" spc="20" dirty="0">
                          <a:latin typeface="Times New Roman"/>
                          <a:cs typeface="Times New Roman"/>
                        </a:rPr>
                        <a:t>Μυρωδάτα </a:t>
                      </a:r>
                      <a:r>
                        <a:rPr sz="1300" i="1" spc="10" dirty="0">
                          <a:latin typeface="Times New Roman"/>
                          <a:cs typeface="Times New Roman"/>
                        </a:rPr>
                        <a:t>Σµύρνης, </a:t>
                      </a:r>
                      <a:r>
                        <a:rPr sz="1300" i="1" spc="15" dirty="0">
                          <a:latin typeface="Times New Roman"/>
                          <a:cs typeface="Times New Roman"/>
                        </a:rPr>
                        <a:t>Τραπεζούς,  </a:t>
                      </a:r>
                      <a:r>
                        <a:rPr sz="1300" i="1" spc="20" dirty="0">
                          <a:latin typeface="Times New Roman"/>
                          <a:cs typeface="Times New Roman"/>
                        </a:rPr>
                        <a:t>Φ/1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49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Μπασµάς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(Sun-cured)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 marR="909955">
                        <a:lnSpc>
                          <a:spcPct val="100000"/>
                        </a:lnSpc>
                      </a:pP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Καπνά που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έχουν 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αποξηρανθεί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στον ήλιο.  Περιλαµβάνει αρωµατικά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καπνά.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i="1" spc="10" dirty="0">
                          <a:latin typeface="Times New Roman"/>
                          <a:cs typeface="Times New Roman"/>
                        </a:rPr>
                        <a:t>Μπασµάς </a:t>
                      </a:r>
                      <a:r>
                        <a:rPr sz="1300" i="1" spc="20" dirty="0">
                          <a:latin typeface="Times New Roman"/>
                          <a:cs typeface="Times New Roman"/>
                        </a:rPr>
                        <a:t>Ξάνθης, </a:t>
                      </a:r>
                      <a:r>
                        <a:rPr sz="1300" i="1" spc="10" dirty="0">
                          <a:latin typeface="Times New Roman"/>
                          <a:cs typeface="Times New Roman"/>
                        </a:rPr>
                        <a:t>Μπασµάς</a:t>
                      </a:r>
                      <a:r>
                        <a:rPr sz="13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20" dirty="0">
                          <a:latin typeface="Times New Roman"/>
                          <a:cs typeface="Times New Roman"/>
                        </a:rPr>
                        <a:t>Μακεδονίας,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i="1" spc="15" dirty="0">
                          <a:latin typeface="Times New Roman"/>
                          <a:cs typeface="Times New Roman"/>
                        </a:rPr>
                        <a:t>Ζίχνα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332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Κατερίνη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και παρεµφερείς ποικιλίες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(Sun-cured)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Καπνά που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έχουν 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αποξηρανθεί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στον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ήλιο.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i="1" spc="10" dirty="0">
                          <a:latin typeface="Times New Roman"/>
                          <a:cs typeface="Times New Roman"/>
                        </a:rPr>
                        <a:t>Σαµψούς,</a:t>
                      </a:r>
                      <a:r>
                        <a:rPr sz="13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20" dirty="0">
                          <a:latin typeface="Times New Roman"/>
                          <a:cs typeface="Times New Roman"/>
                        </a:rPr>
                        <a:t>Μπασή-Μπαγλή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49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Κλασσικά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Καµπά 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Κουλάκ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και παρεµφερή</a:t>
                      </a:r>
                      <a:r>
                        <a:rPr sz="13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(Sun-cured)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6675" marR="9099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Καπνά που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έχουν 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αποξηρανθεί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στον ήλιο.  Περιλαµβάνει 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ουδέτερα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καπνά.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520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300" i="1" spc="20" dirty="0">
                          <a:latin typeface="Times New Roman"/>
                          <a:cs typeface="Times New Roman"/>
                        </a:rPr>
                        <a:t>Κλασσικά </a:t>
                      </a:r>
                      <a:r>
                        <a:rPr sz="1300" i="1" spc="5" dirty="0">
                          <a:latin typeface="Times New Roman"/>
                          <a:cs typeface="Times New Roman"/>
                        </a:rPr>
                        <a:t>Καµπά </a:t>
                      </a:r>
                      <a:r>
                        <a:rPr sz="1300" i="1" spc="20" dirty="0">
                          <a:latin typeface="Times New Roman"/>
                          <a:cs typeface="Times New Roman"/>
                        </a:rPr>
                        <a:t>Κουλάκ, Ελασσόνας,  Μυρωδάτα </a:t>
                      </a:r>
                      <a:r>
                        <a:rPr sz="1300" i="1" spc="15" dirty="0">
                          <a:latin typeface="Times New Roman"/>
                          <a:cs typeface="Times New Roman"/>
                        </a:rPr>
                        <a:t>Αγρινίου,</a:t>
                      </a:r>
                      <a:r>
                        <a:rPr sz="13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15" dirty="0">
                          <a:latin typeface="Times New Roman"/>
                          <a:cs typeface="Times New Roman"/>
                        </a:rPr>
                        <a:t>Ζιχνοµυρωδάτα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6"/>
          <p:cNvSpPr txBox="1"/>
          <p:nvPr/>
        </p:nvSpPr>
        <p:spPr>
          <a:xfrm>
            <a:off x="534195" y="6020594"/>
            <a:ext cx="833093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3"/>
            <a:r>
              <a:rPr sz="1500" b="1" i="1" spc="18" dirty="0">
                <a:latin typeface="Times New Roman"/>
                <a:cs typeface="Times New Roman"/>
              </a:rPr>
              <a:t>Πίνακας </a:t>
            </a:r>
            <a:r>
              <a:rPr sz="1500" b="1" i="1" spc="13" dirty="0">
                <a:latin typeface="Times New Roman"/>
                <a:cs typeface="Times New Roman"/>
              </a:rPr>
              <a:t>5.2. </a:t>
            </a:r>
            <a:r>
              <a:rPr sz="1500" i="1" spc="9" dirty="0">
                <a:latin typeface="Times New Roman"/>
                <a:cs typeface="Times New Roman"/>
              </a:rPr>
              <a:t>Οµάδες </a:t>
            </a:r>
            <a:r>
              <a:rPr sz="1500" i="1" spc="13" dirty="0">
                <a:latin typeface="Times New Roman"/>
                <a:cs typeface="Times New Roman"/>
              </a:rPr>
              <a:t>ποικιλιών </a:t>
            </a:r>
            <a:r>
              <a:rPr sz="1500" i="1" spc="18" dirty="0">
                <a:latin typeface="Times New Roman"/>
                <a:cs typeface="Times New Roman"/>
              </a:rPr>
              <a:t>ακατέργαστου καπνού </a:t>
            </a:r>
            <a:r>
              <a:rPr sz="1500" i="1" spc="9" dirty="0">
                <a:latin typeface="Times New Roman"/>
                <a:cs typeface="Times New Roman"/>
              </a:rPr>
              <a:t>σύµφωνα </a:t>
            </a:r>
            <a:r>
              <a:rPr sz="1500" i="1" spc="-18" dirty="0">
                <a:latin typeface="Times New Roman"/>
                <a:cs typeface="Times New Roman"/>
              </a:rPr>
              <a:t>µε </a:t>
            </a:r>
            <a:r>
              <a:rPr sz="1500" i="1" spc="13" dirty="0">
                <a:latin typeface="Times New Roman"/>
                <a:cs typeface="Times New Roman"/>
              </a:rPr>
              <a:t>τον </a:t>
            </a:r>
            <a:r>
              <a:rPr sz="1500" i="1" spc="9" dirty="0">
                <a:latin typeface="Times New Roman"/>
                <a:cs typeface="Times New Roman"/>
              </a:rPr>
              <a:t>Κανονισµό </a:t>
            </a:r>
            <a:r>
              <a:rPr sz="1500" i="1" spc="13" dirty="0">
                <a:latin typeface="Times New Roman"/>
                <a:cs typeface="Times New Roman"/>
              </a:rPr>
              <a:t>της </a:t>
            </a:r>
            <a:r>
              <a:rPr sz="1500" i="1" spc="18" dirty="0">
                <a:latin typeface="Times New Roman"/>
                <a:cs typeface="Times New Roman"/>
              </a:rPr>
              <a:t>ΕΕ</a:t>
            </a:r>
            <a:r>
              <a:rPr sz="1500" i="1" spc="110" dirty="0">
                <a:latin typeface="Times New Roman"/>
                <a:cs typeface="Times New Roman"/>
              </a:rPr>
              <a:t> </a:t>
            </a:r>
            <a:r>
              <a:rPr sz="1500" i="1" spc="13" dirty="0">
                <a:latin typeface="Times New Roman"/>
                <a:cs typeface="Times New Roman"/>
              </a:rPr>
              <a:t>(2075/92)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795" y="0"/>
            <a:ext cx="2514600" cy="63093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l-GR" sz="3500" b="1" dirty="0"/>
              <a:t>Χρήσεις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305595" y="457994"/>
            <a:ext cx="8610600" cy="258531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11133" marR="4452" algn="just">
              <a:spcBef>
                <a:spcPts val="22"/>
              </a:spcBef>
            </a:pPr>
            <a:r>
              <a:rPr lang="el-GR" sz="1800" spc="18" dirty="0">
                <a:latin typeface="Times New Roman"/>
                <a:cs typeface="Times New Roman"/>
              </a:rPr>
              <a:t>Ο καπνός </a:t>
            </a:r>
            <a:r>
              <a:rPr lang="el-GR" sz="1800" spc="13" dirty="0">
                <a:latin typeface="Times New Roman"/>
                <a:cs typeface="Times New Roman"/>
              </a:rPr>
              <a:t>καλλιεργείται </a:t>
            </a:r>
            <a:r>
              <a:rPr lang="el-GR" sz="1800" spc="9" dirty="0">
                <a:latin typeface="Times New Roman"/>
                <a:cs typeface="Times New Roman"/>
              </a:rPr>
              <a:t>για </a:t>
            </a:r>
            <a:r>
              <a:rPr lang="el-GR" sz="1800" spc="13" dirty="0">
                <a:latin typeface="Times New Roman"/>
                <a:cs typeface="Times New Roman"/>
              </a:rPr>
              <a:t>τα ξερά </a:t>
            </a:r>
            <a:r>
              <a:rPr lang="el-GR" sz="1800" spc="18" dirty="0">
                <a:latin typeface="Times New Roman"/>
                <a:cs typeface="Times New Roman"/>
              </a:rPr>
              <a:t>φύλλα </a:t>
            </a:r>
            <a:r>
              <a:rPr lang="el-GR" sz="1800" spc="13" dirty="0">
                <a:latin typeface="Times New Roman"/>
                <a:cs typeface="Times New Roman"/>
              </a:rPr>
              <a:t>του </a:t>
            </a:r>
            <a:r>
              <a:rPr lang="el-GR" sz="1800" spc="-4" dirty="0">
                <a:latin typeface="Times New Roman"/>
                <a:cs typeface="Times New Roman"/>
              </a:rPr>
              <a:t>µε </a:t>
            </a:r>
            <a:r>
              <a:rPr lang="el-GR" sz="1800" spc="13" dirty="0">
                <a:latin typeface="Times New Roman"/>
                <a:cs typeface="Times New Roman"/>
              </a:rPr>
              <a:t>τα </a:t>
            </a:r>
            <a:r>
              <a:rPr lang="el-GR" sz="1800" spc="18" dirty="0">
                <a:latin typeface="Times New Roman"/>
                <a:cs typeface="Times New Roman"/>
              </a:rPr>
              <a:t>οποία παράγονται διάφορα </a:t>
            </a:r>
            <a:r>
              <a:rPr lang="el-GR" sz="1800" spc="13" dirty="0">
                <a:latin typeface="Times New Roman"/>
                <a:cs typeface="Times New Roman"/>
              </a:rPr>
              <a:t>καπνιστικά </a:t>
            </a:r>
            <a:r>
              <a:rPr lang="el-GR" sz="1800" spc="18" dirty="0">
                <a:latin typeface="Times New Roman"/>
                <a:cs typeface="Times New Roman"/>
              </a:rPr>
              <a:t>προϊόντα </a:t>
            </a:r>
            <a:r>
              <a:rPr lang="el-GR" sz="1800" spc="22" dirty="0">
                <a:latin typeface="Times New Roman"/>
                <a:cs typeface="Times New Roman"/>
              </a:rPr>
              <a:t>που  </a:t>
            </a:r>
            <a:r>
              <a:rPr lang="el-GR" sz="1800" spc="18" dirty="0">
                <a:latin typeface="Times New Roman"/>
                <a:cs typeface="Times New Roman"/>
              </a:rPr>
              <a:t>καταναλώνονται από </a:t>
            </a:r>
            <a:r>
              <a:rPr lang="el-GR" sz="1800" spc="13" dirty="0">
                <a:latin typeface="Times New Roman"/>
                <a:cs typeface="Times New Roman"/>
              </a:rPr>
              <a:t>τον </a:t>
            </a:r>
            <a:r>
              <a:rPr lang="el-GR" sz="1800" spc="18" dirty="0">
                <a:latin typeface="Times New Roman"/>
                <a:cs typeface="Times New Roman"/>
              </a:rPr>
              <a:t>άνθρωπο </a:t>
            </a:r>
            <a:r>
              <a:rPr lang="el-GR" sz="1800" spc="-4" dirty="0">
                <a:latin typeface="Times New Roman"/>
                <a:cs typeface="Times New Roman"/>
              </a:rPr>
              <a:t>µε </a:t>
            </a:r>
            <a:r>
              <a:rPr lang="el-GR" sz="1800" spc="18" dirty="0">
                <a:latin typeface="Times New Roman"/>
                <a:cs typeface="Times New Roman"/>
              </a:rPr>
              <a:t>σκοπό </a:t>
            </a:r>
            <a:r>
              <a:rPr lang="el-GR" sz="1800" spc="13" dirty="0">
                <a:latin typeface="Times New Roman"/>
                <a:cs typeface="Times New Roman"/>
              </a:rPr>
              <a:t>την </a:t>
            </a:r>
            <a:r>
              <a:rPr lang="el-GR" sz="1800" spc="18" dirty="0">
                <a:latin typeface="Times New Roman"/>
                <a:cs typeface="Times New Roman"/>
              </a:rPr>
              <a:t>ευχαρίστησή </a:t>
            </a:r>
            <a:r>
              <a:rPr lang="el-GR" sz="1800" spc="13" dirty="0">
                <a:latin typeface="Times New Roman"/>
                <a:cs typeface="Times New Roman"/>
              </a:rPr>
              <a:t>του. </a:t>
            </a:r>
            <a:r>
              <a:rPr lang="el-GR" sz="1800" spc="18" dirty="0">
                <a:latin typeface="Times New Roman"/>
                <a:cs typeface="Times New Roman"/>
              </a:rPr>
              <a:t>Ο καπνός κυρίως </a:t>
            </a:r>
            <a:r>
              <a:rPr lang="el-GR" sz="1800" spc="13" dirty="0">
                <a:latin typeface="Times New Roman"/>
                <a:cs typeface="Times New Roman"/>
              </a:rPr>
              <a:t>καπνίζεται, µ</a:t>
            </a:r>
            <a:r>
              <a:rPr lang="el-GR" sz="1800" spc="13" dirty="0" err="1">
                <a:latin typeface="Times New Roman"/>
                <a:cs typeface="Times New Roman"/>
              </a:rPr>
              <a:t>ασιέται</a:t>
            </a:r>
            <a:r>
              <a:rPr lang="el-GR" sz="1800" spc="13" dirty="0">
                <a:latin typeface="Times New Roman"/>
                <a:cs typeface="Times New Roman"/>
              </a:rPr>
              <a:t> ή  </a:t>
            </a:r>
            <a:r>
              <a:rPr lang="el-GR" sz="1800" spc="18" dirty="0" err="1">
                <a:latin typeface="Times New Roman"/>
                <a:cs typeface="Times New Roman"/>
              </a:rPr>
              <a:t>εισροφάται</a:t>
            </a:r>
            <a:r>
              <a:rPr lang="el-GR" sz="1800" spc="18" dirty="0">
                <a:latin typeface="Times New Roman"/>
                <a:cs typeface="Times New Roman"/>
              </a:rPr>
              <a:t> </a:t>
            </a:r>
            <a:r>
              <a:rPr lang="el-GR" sz="1800" spc="13" dirty="0">
                <a:latin typeface="Times New Roman"/>
                <a:cs typeface="Times New Roman"/>
              </a:rPr>
              <a:t>σε µ</a:t>
            </a:r>
            <a:r>
              <a:rPr lang="el-GR" sz="1800" spc="13" dirty="0" err="1">
                <a:latin typeface="Times New Roman"/>
                <a:cs typeface="Times New Roman"/>
              </a:rPr>
              <a:t>ορφή</a:t>
            </a:r>
            <a:r>
              <a:rPr lang="el-GR" sz="1800" spc="13" dirty="0">
                <a:latin typeface="Times New Roman"/>
                <a:cs typeface="Times New Roman"/>
              </a:rPr>
              <a:t> </a:t>
            </a:r>
            <a:r>
              <a:rPr lang="el-GR" sz="1800" spc="18" dirty="0">
                <a:latin typeface="Times New Roman"/>
                <a:cs typeface="Times New Roman"/>
              </a:rPr>
              <a:t>σκόνης. Ανάλογα </a:t>
            </a:r>
            <a:r>
              <a:rPr lang="el-GR" sz="1800" spc="-4" dirty="0">
                <a:latin typeface="Times New Roman"/>
                <a:cs typeface="Times New Roman"/>
              </a:rPr>
              <a:t>µε </a:t>
            </a:r>
            <a:r>
              <a:rPr lang="el-GR" sz="1800" spc="13" dirty="0">
                <a:latin typeface="Times New Roman"/>
                <a:cs typeface="Times New Roman"/>
              </a:rPr>
              <a:t>τη </a:t>
            </a:r>
            <a:r>
              <a:rPr lang="el-GR" sz="1800" spc="13" dirty="0" err="1">
                <a:latin typeface="Times New Roman"/>
                <a:cs typeface="Times New Roman"/>
              </a:rPr>
              <a:t>βιοµηχανική</a:t>
            </a:r>
            <a:r>
              <a:rPr lang="el-GR" sz="1800" spc="13" dirty="0">
                <a:latin typeface="Times New Roman"/>
                <a:cs typeface="Times New Roman"/>
              </a:rPr>
              <a:t> </a:t>
            </a:r>
            <a:r>
              <a:rPr lang="el-GR" sz="1800" spc="18" dirty="0">
                <a:latin typeface="Times New Roman"/>
                <a:cs typeface="Times New Roman"/>
              </a:rPr>
              <a:t>χρήση, </a:t>
            </a:r>
            <a:r>
              <a:rPr lang="el-GR" sz="1800" spc="13" dirty="0">
                <a:latin typeface="Times New Roman"/>
                <a:cs typeface="Times New Roman"/>
              </a:rPr>
              <a:t>τα </a:t>
            </a:r>
            <a:r>
              <a:rPr lang="el-GR" sz="1800" spc="18" dirty="0">
                <a:latin typeface="Times New Roman"/>
                <a:cs typeface="Times New Roman"/>
              </a:rPr>
              <a:t>καπνά </a:t>
            </a:r>
            <a:r>
              <a:rPr lang="el-GR" sz="1800" spc="13" dirty="0">
                <a:latin typeface="Times New Roman"/>
                <a:cs typeface="Times New Roman"/>
              </a:rPr>
              <a:t>διακρίνονται σε </a:t>
            </a:r>
            <a:r>
              <a:rPr lang="el-GR" sz="1800" spc="18" dirty="0">
                <a:latin typeface="Times New Roman"/>
                <a:cs typeface="Times New Roman"/>
              </a:rPr>
              <a:t>καπνά </a:t>
            </a:r>
            <a:r>
              <a:rPr lang="el-GR" sz="1800" spc="158" dirty="0">
                <a:latin typeface="Times New Roman"/>
                <a:cs typeface="Times New Roman"/>
              </a:rPr>
              <a:t> </a:t>
            </a:r>
            <a:r>
              <a:rPr lang="el-GR" sz="1800" spc="18" dirty="0">
                <a:latin typeface="Times New Roman"/>
                <a:cs typeface="Times New Roman"/>
              </a:rPr>
              <a:t>τσιγάρων</a:t>
            </a:r>
            <a:r>
              <a:rPr lang="el-GR" sz="1800" dirty="0">
                <a:latin typeface="Times New Roman"/>
                <a:cs typeface="Times New Roman"/>
              </a:rPr>
              <a:t> </a:t>
            </a:r>
            <a:r>
              <a:rPr lang="el-GR" sz="1800" spc="13" dirty="0">
                <a:latin typeface="Times New Roman"/>
                <a:cs typeface="Times New Roman"/>
              </a:rPr>
              <a:t>(σιγαρέτων), </a:t>
            </a:r>
            <a:r>
              <a:rPr lang="el-GR" sz="1800" spc="18" dirty="0">
                <a:latin typeface="Times New Roman"/>
                <a:cs typeface="Times New Roman"/>
              </a:rPr>
              <a:t>πούρων, </a:t>
            </a:r>
            <a:r>
              <a:rPr lang="el-GR" sz="1800" spc="13" dirty="0">
                <a:latin typeface="Times New Roman"/>
                <a:cs typeface="Times New Roman"/>
              </a:rPr>
              <a:t>πίπας και </a:t>
            </a:r>
            <a:r>
              <a:rPr lang="el-GR" sz="1800" spc="9" dirty="0">
                <a:latin typeface="Times New Roman"/>
                <a:cs typeface="Times New Roman"/>
              </a:rPr>
              <a:t>για µ</a:t>
            </a:r>
            <a:r>
              <a:rPr lang="el-GR" sz="1800" spc="9" dirty="0" err="1">
                <a:latin typeface="Times New Roman"/>
                <a:cs typeface="Times New Roman"/>
              </a:rPr>
              <a:t>άσηµα</a:t>
            </a:r>
            <a:r>
              <a:rPr lang="el-GR" sz="1800" spc="9" dirty="0">
                <a:latin typeface="Times New Roman"/>
                <a:cs typeface="Times New Roman"/>
              </a:rPr>
              <a:t>, </a:t>
            </a:r>
            <a:r>
              <a:rPr lang="el-GR" sz="1800" spc="13" dirty="0">
                <a:latin typeface="Times New Roman"/>
                <a:cs typeface="Times New Roman"/>
              </a:rPr>
              <a:t>ενώ η νικοτίνη (το κύριο </a:t>
            </a:r>
            <a:r>
              <a:rPr lang="el-GR" sz="1800" spc="18" dirty="0">
                <a:latin typeface="Times New Roman"/>
                <a:cs typeface="Times New Roman"/>
              </a:rPr>
              <a:t>αλκαλοειδές </a:t>
            </a:r>
            <a:r>
              <a:rPr lang="el-GR" sz="1800" spc="13" dirty="0">
                <a:latin typeface="Times New Roman"/>
                <a:cs typeface="Times New Roman"/>
              </a:rPr>
              <a:t>του </a:t>
            </a:r>
            <a:r>
              <a:rPr lang="el-GR" sz="1800" spc="18" dirty="0">
                <a:latin typeface="Times New Roman"/>
                <a:cs typeface="Times New Roman"/>
              </a:rPr>
              <a:t>καπνού) </a:t>
            </a:r>
            <a:r>
              <a:rPr lang="el-GR" sz="1800" spc="13" dirty="0">
                <a:latin typeface="Times New Roman"/>
                <a:cs typeface="Times New Roman"/>
              </a:rPr>
              <a:t>έχει </a:t>
            </a:r>
            <a:r>
              <a:rPr lang="el-GR" sz="1800" spc="250" dirty="0">
                <a:latin typeface="Times New Roman"/>
                <a:cs typeface="Times New Roman"/>
              </a:rPr>
              <a:t> </a:t>
            </a:r>
            <a:r>
              <a:rPr lang="el-GR" sz="1800" spc="13" dirty="0">
                <a:latin typeface="Times New Roman"/>
                <a:cs typeface="Times New Roman"/>
              </a:rPr>
              <a:t>ποικίλες</a:t>
            </a:r>
            <a:r>
              <a:rPr lang="el-GR" sz="1800" dirty="0">
                <a:latin typeface="Times New Roman"/>
                <a:cs typeface="Times New Roman"/>
              </a:rPr>
              <a:t> </a:t>
            </a:r>
            <a:r>
              <a:rPr lang="el-GR" sz="1800" spc="13" dirty="0" smtClean="0">
                <a:latin typeface="Times New Roman"/>
                <a:cs typeface="Times New Roman"/>
              </a:rPr>
              <a:t>χρήσεις ως </a:t>
            </a:r>
            <a:r>
              <a:rPr lang="el-GR" sz="1800" spc="13" dirty="0" err="1" smtClean="0">
                <a:latin typeface="Times New Roman"/>
                <a:cs typeface="Times New Roman"/>
              </a:rPr>
              <a:t>διεργετικό</a:t>
            </a:r>
            <a:r>
              <a:rPr lang="el-GR" sz="1800" spc="13" dirty="0" smtClean="0">
                <a:latin typeface="Times New Roman"/>
                <a:cs typeface="Times New Roman"/>
              </a:rPr>
              <a:t> του νευρικού συστήματος, χρησιμοποιείται στην παρασκευή εντομοκτόνων. </a:t>
            </a:r>
            <a:r>
              <a:rPr lang="el-GR" sz="1800" spc="18" dirty="0">
                <a:latin typeface="Times New Roman"/>
                <a:cs typeface="Times New Roman"/>
              </a:rPr>
              <a:t>Παρά </a:t>
            </a:r>
            <a:r>
              <a:rPr lang="el-GR" sz="1800" spc="13" dirty="0">
                <a:latin typeface="Times New Roman"/>
                <a:cs typeface="Times New Roman"/>
              </a:rPr>
              <a:t>την </a:t>
            </a:r>
            <a:r>
              <a:rPr lang="el-GR" sz="1800" spc="13" dirty="0" err="1">
                <a:latin typeface="Times New Roman"/>
                <a:cs typeface="Times New Roman"/>
              </a:rPr>
              <a:t>σηµαντική</a:t>
            </a:r>
            <a:r>
              <a:rPr lang="el-GR" sz="1800" spc="13" dirty="0">
                <a:latin typeface="Times New Roman"/>
                <a:cs typeface="Times New Roman"/>
              </a:rPr>
              <a:t> </a:t>
            </a:r>
            <a:r>
              <a:rPr lang="el-GR" sz="1800" spc="18" dirty="0">
                <a:latin typeface="Times New Roman"/>
                <a:cs typeface="Times New Roman"/>
              </a:rPr>
              <a:t>απήχηση </a:t>
            </a:r>
            <a:r>
              <a:rPr lang="el-GR" sz="1800" spc="13" dirty="0">
                <a:latin typeface="Times New Roman"/>
                <a:cs typeface="Times New Roman"/>
              </a:rPr>
              <a:t>της </a:t>
            </a:r>
            <a:r>
              <a:rPr lang="el-GR" sz="1800" spc="18" dirty="0">
                <a:latin typeface="Times New Roman"/>
                <a:cs typeface="Times New Roman"/>
              </a:rPr>
              <a:t>αντικαπνιστικής </a:t>
            </a:r>
            <a:r>
              <a:rPr lang="el-GR" sz="1800" spc="13" dirty="0">
                <a:latin typeface="Times New Roman"/>
                <a:cs typeface="Times New Roman"/>
              </a:rPr>
              <a:t>εκστρατείας, η </a:t>
            </a:r>
            <a:r>
              <a:rPr lang="el-GR" sz="1800" spc="13" dirty="0" err="1">
                <a:latin typeface="Times New Roman"/>
                <a:cs typeface="Times New Roman"/>
              </a:rPr>
              <a:t>σηµασία</a:t>
            </a:r>
            <a:r>
              <a:rPr lang="el-GR" sz="1800" spc="13" dirty="0">
                <a:latin typeface="Times New Roman"/>
                <a:cs typeface="Times New Roman"/>
              </a:rPr>
              <a:t> του </a:t>
            </a:r>
            <a:r>
              <a:rPr lang="el-GR" sz="1800" spc="18" dirty="0">
                <a:latin typeface="Times New Roman"/>
                <a:cs typeface="Times New Roman"/>
              </a:rPr>
              <a:t>καπνού </a:t>
            </a:r>
            <a:r>
              <a:rPr lang="el-GR" sz="1800" spc="13" dirty="0">
                <a:latin typeface="Times New Roman"/>
                <a:cs typeface="Times New Roman"/>
              </a:rPr>
              <a:t>σε </a:t>
            </a:r>
            <a:r>
              <a:rPr lang="el-GR" sz="1800" spc="18" dirty="0">
                <a:latin typeface="Times New Roman"/>
                <a:cs typeface="Times New Roman"/>
              </a:rPr>
              <a:t>όλο </a:t>
            </a:r>
            <a:r>
              <a:rPr lang="el-GR" sz="1800" spc="13" dirty="0">
                <a:latin typeface="Times New Roman"/>
                <a:cs typeface="Times New Roman"/>
              </a:rPr>
              <a:t>τον  </a:t>
            </a:r>
            <a:r>
              <a:rPr lang="el-GR" sz="1800" spc="13" dirty="0" err="1">
                <a:latin typeface="Times New Roman"/>
                <a:cs typeface="Times New Roman"/>
              </a:rPr>
              <a:t>κόσµο</a:t>
            </a:r>
            <a:r>
              <a:rPr lang="el-GR" sz="1800" spc="13" dirty="0">
                <a:latin typeface="Times New Roman"/>
                <a:cs typeface="Times New Roman"/>
              </a:rPr>
              <a:t> </a:t>
            </a:r>
            <a:r>
              <a:rPr lang="el-GR" sz="1800" spc="13" dirty="0" err="1">
                <a:latin typeface="Times New Roman"/>
                <a:cs typeface="Times New Roman"/>
              </a:rPr>
              <a:t>παραµένει</a:t>
            </a:r>
            <a:r>
              <a:rPr lang="el-GR" sz="1800" spc="13" dirty="0">
                <a:latin typeface="Times New Roman"/>
                <a:cs typeface="Times New Roman"/>
              </a:rPr>
              <a:t> </a:t>
            </a:r>
            <a:r>
              <a:rPr lang="el-GR" sz="1800" spc="9" dirty="0">
                <a:latin typeface="Times New Roman"/>
                <a:cs typeface="Times New Roman"/>
              </a:rPr>
              <a:t>µ</a:t>
            </a:r>
            <a:r>
              <a:rPr lang="el-GR" sz="1800" spc="9" dirty="0" err="1">
                <a:latin typeface="Times New Roman"/>
                <a:cs typeface="Times New Roman"/>
              </a:rPr>
              <a:t>εγάλη</a:t>
            </a:r>
            <a:r>
              <a:rPr lang="el-GR" sz="1800" spc="9" dirty="0">
                <a:latin typeface="Times New Roman"/>
                <a:cs typeface="Times New Roman"/>
              </a:rPr>
              <a:t> </a:t>
            </a:r>
            <a:r>
              <a:rPr lang="el-GR" sz="1800" spc="18" dirty="0">
                <a:latin typeface="Times New Roman"/>
                <a:cs typeface="Times New Roman"/>
              </a:rPr>
              <a:t>(</a:t>
            </a:r>
            <a:r>
              <a:rPr lang="el-GR" sz="1800" spc="18" dirty="0" err="1">
                <a:latin typeface="Times New Roman"/>
                <a:cs typeface="Times New Roman"/>
              </a:rPr>
              <a:t>Γαλανοπούλου</a:t>
            </a:r>
            <a:r>
              <a:rPr lang="el-GR" sz="1800" spc="18" dirty="0">
                <a:latin typeface="Times New Roman"/>
                <a:cs typeface="Times New Roman"/>
              </a:rPr>
              <a:t>-</a:t>
            </a:r>
            <a:r>
              <a:rPr lang="el-GR" sz="1800" spc="18" dirty="0" err="1">
                <a:latin typeface="Times New Roman"/>
                <a:cs typeface="Times New Roman"/>
              </a:rPr>
              <a:t>Σενδουκά</a:t>
            </a:r>
            <a:r>
              <a:rPr lang="el-GR" sz="1800" spc="18" dirty="0">
                <a:latin typeface="Times New Roman"/>
                <a:cs typeface="Times New Roman"/>
              </a:rPr>
              <a:t>,</a:t>
            </a:r>
            <a:r>
              <a:rPr lang="el-GR" sz="1800" spc="4" dirty="0">
                <a:latin typeface="Times New Roman"/>
                <a:cs typeface="Times New Roman"/>
              </a:rPr>
              <a:t> </a:t>
            </a:r>
            <a:r>
              <a:rPr lang="el-GR" sz="1800" spc="18" dirty="0">
                <a:latin typeface="Times New Roman"/>
                <a:cs typeface="Times New Roman"/>
              </a:rPr>
              <a:t>2002:309-412).</a:t>
            </a:r>
            <a:endParaRPr lang="el-GR" sz="1800" dirty="0">
              <a:latin typeface="Times New Roman"/>
              <a:cs typeface="Times New Roman"/>
            </a:endParaRPr>
          </a:p>
        </p:txBody>
      </p:sp>
      <p:sp>
        <p:nvSpPr>
          <p:cNvPr id="4" name="object 10"/>
          <p:cNvSpPr/>
          <p:nvPr/>
        </p:nvSpPr>
        <p:spPr>
          <a:xfrm>
            <a:off x="838995" y="2972594"/>
            <a:ext cx="7488623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3362</Words>
  <Application>Microsoft Office PowerPoint</Application>
  <PresentationFormat>Προσαρμογή</PresentationFormat>
  <Paragraphs>143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Mιχάλης Μουνταντωνάκης</dc:creator>
  <cp:lastModifiedBy>rena</cp:lastModifiedBy>
  <cp:revision>34</cp:revision>
  <dcterms:created xsi:type="dcterms:W3CDTF">2016-10-18T11:44:30Z</dcterms:created>
  <dcterms:modified xsi:type="dcterms:W3CDTF">2016-11-04T16:03:21Z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2016-10-18T00:00:00Z</vt:filetime>
  </property>
</Properties>
</file>