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88" r:id="rId3"/>
    <p:sldId id="290" r:id="rId4"/>
    <p:sldId id="284" r:id="rId5"/>
    <p:sldId id="292" r:id="rId6"/>
    <p:sldId id="300" r:id="rId7"/>
    <p:sldId id="301" r:id="rId8"/>
    <p:sldId id="299" r:id="rId9"/>
    <p:sldId id="293" r:id="rId10"/>
    <p:sldId id="265" r:id="rId11"/>
    <p:sldId id="266" r:id="rId12"/>
    <p:sldId id="267" r:id="rId13"/>
    <p:sldId id="298" r:id="rId14"/>
    <p:sldId id="302" r:id="rId15"/>
    <p:sldId id="281" r:id="rId16"/>
    <p:sldId id="278" r:id="rId17"/>
    <p:sldId id="283" r:id="rId18"/>
    <p:sldId id="296" r:id="rId19"/>
    <p:sldId id="279" r:id="rId20"/>
    <p:sldId id="282" r:id="rId21"/>
    <p:sldId id="270" r:id="rId22"/>
    <p:sldId id="286" r:id="rId23"/>
    <p:sldId id="287" r:id="rId24"/>
    <p:sldId id="272" r:id="rId25"/>
    <p:sldId id="295" r:id="rId26"/>
    <p:sldId id="273" r:id="rId27"/>
    <p:sldId id="274" r:id="rId28"/>
    <p:sldId id="275" r:id="rId29"/>
    <p:sldId id="280" r:id="rId30"/>
  </p:sldIdLst>
  <p:sldSz cx="9144000" cy="6858000" type="screen4x3"/>
  <p:notesSz cx="7556500" cy="10693400"/>
  <p:defaultTextStyle>
    <a:defPPr>
      <a:defRPr lang="en-US"/>
    </a:defPPr>
    <a:lvl1pPr marL="0" algn="l" defTabSz="363620" rtl="0" eaLnBrk="1" latinLnBrk="0" hangingPunct="1">
      <a:defRPr sz="700" kern="1200">
        <a:solidFill>
          <a:schemeClr val="tx1"/>
        </a:solidFill>
        <a:latin typeface="+mn-lt"/>
        <a:ea typeface="+mn-ea"/>
        <a:cs typeface="+mn-cs"/>
      </a:defRPr>
    </a:lvl1pPr>
    <a:lvl2pPr marL="181810" algn="l" defTabSz="363620" rtl="0" eaLnBrk="1" latinLnBrk="0" hangingPunct="1">
      <a:defRPr sz="700" kern="1200">
        <a:solidFill>
          <a:schemeClr val="tx1"/>
        </a:solidFill>
        <a:latin typeface="+mn-lt"/>
        <a:ea typeface="+mn-ea"/>
        <a:cs typeface="+mn-cs"/>
      </a:defRPr>
    </a:lvl2pPr>
    <a:lvl3pPr marL="363620" algn="l" defTabSz="363620" rtl="0" eaLnBrk="1" latinLnBrk="0" hangingPunct="1">
      <a:defRPr sz="700" kern="1200">
        <a:solidFill>
          <a:schemeClr val="tx1"/>
        </a:solidFill>
        <a:latin typeface="+mn-lt"/>
        <a:ea typeface="+mn-ea"/>
        <a:cs typeface="+mn-cs"/>
      </a:defRPr>
    </a:lvl3pPr>
    <a:lvl4pPr marL="545431" algn="l" defTabSz="363620" rtl="0" eaLnBrk="1" latinLnBrk="0" hangingPunct="1">
      <a:defRPr sz="700" kern="1200">
        <a:solidFill>
          <a:schemeClr val="tx1"/>
        </a:solidFill>
        <a:latin typeface="+mn-lt"/>
        <a:ea typeface="+mn-ea"/>
        <a:cs typeface="+mn-cs"/>
      </a:defRPr>
    </a:lvl4pPr>
    <a:lvl5pPr marL="727242" algn="l" defTabSz="363620" rtl="0" eaLnBrk="1" latinLnBrk="0" hangingPunct="1">
      <a:defRPr sz="700" kern="1200">
        <a:solidFill>
          <a:schemeClr val="tx1"/>
        </a:solidFill>
        <a:latin typeface="+mn-lt"/>
        <a:ea typeface="+mn-ea"/>
        <a:cs typeface="+mn-cs"/>
      </a:defRPr>
    </a:lvl5pPr>
    <a:lvl6pPr marL="909051" algn="l" defTabSz="363620" rtl="0" eaLnBrk="1" latinLnBrk="0" hangingPunct="1">
      <a:defRPr sz="700" kern="1200">
        <a:solidFill>
          <a:schemeClr val="tx1"/>
        </a:solidFill>
        <a:latin typeface="+mn-lt"/>
        <a:ea typeface="+mn-ea"/>
        <a:cs typeface="+mn-cs"/>
      </a:defRPr>
    </a:lvl6pPr>
    <a:lvl7pPr marL="1090862" algn="l" defTabSz="363620" rtl="0" eaLnBrk="1" latinLnBrk="0" hangingPunct="1">
      <a:defRPr sz="700" kern="1200">
        <a:solidFill>
          <a:schemeClr val="tx1"/>
        </a:solidFill>
        <a:latin typeface="+mn-lt"/>
        <a:ea typeface="+mn-ea"/>
        <a:cs typeface="+mn-cs"/>
      </a:defRPr>
    </a:lvl7pPr>
    <a:lvl8pPr marL="1272671" algn="l" defTabSz="363620" rtl="0" eaLnBrk="1" latinLnBrk="0" hangingPunct="1">
      <a:defRPr sz="700" kern="1200">
        <a:solidFill>
          <a:schemeClr val="tx1"/>
        </a:solidFill>
        <a:latin typeface="+mn-lt"/>
        <a:ea typeface="+mn-ea"/>
        <a:cs typeface="+mn-cs"/>
      </a:defRPr>
    </a:lvl8pPr>
    <a:lvl9pPr marL="1454482" algn="l" defTabSz="363620" rtl="0" eaLnBrk="1" latinLnBrk="0" hangingPunct="1">
      <a:defRPr sz="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188" y="-90"/>
      </p:cViewPr>
      <p:guideLst>
        <p:guide orient="horz" pos="1847"/>
        <p:guide pos="261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6377" y="2125987"/>
            <a:ext cx="7778931"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2759" y="3840485"/>
            <a:ext cx="640617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11/4/2016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11/4/2016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590" y="1577345"/>
            <a:ext cx="398098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13123" y="1577345"/>
            <a:ext cx="3980982"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11/4/2016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11/4/2016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11/4/2016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587" y="274326"/>
            <a:ext cx="8236516"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587" y="1577345"/>
            <a:ext cx="823651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11574" y="6377945"/>
            <a:ext cx="2928539" cy="1093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587" y="6377945"/>
            <a:ext cx="2104887" cy="1093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11/4/2016</a:t>
            </a:fld>
            <a:endParaRPr lang="en-US"/>
          </a:p>
        </p:txBody>
      </p:sp>
      <p:sp>
        <p:nvSpPr>
          <p:cNvPr id="6" name="Holder 6"/>
          <p:cNvSpPr>
            <a:spLocks noGrp="1"/>
          </p:cNvSpPr>
          <p:nvPr>
            <p:ph type="sldNum" sz="quarter" idx="7"/>
          </p:nvPr>
        </p:nvSpPr>
        <p:spPr>
          <a:xfrm>
            <a:off x="6589218" y="6377945"/>
            <a:ext cx="2104887" cy="1093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181810">
        <a:defRPr>
          <a:latin typeface="+mn-lt"/>
          <a:ea typeface="+mn-ea"/>
          <a:cs typeface="+mn-cs"/>
        </a:defRPr>
      </a:lvl2pPr>
      <a:lvl3pPr marL="363620">
        <a:defRPr>
          <a:latin typeface="+mn-lt"/>
          <a:ea typeface="+mn-ea"/>
          <a:cs typeface="+mn-cs"/>
        </a:defRPr>
      </a:lvl3pPr>
      <a:lvl4pPr marL="545431">
        <a:defRPr>
          <a:latin typeface="+mn-lt"/>
          <a:ea typeface="+mn-ea"/>
          <a:cs typeface="+mn-cs"/>
        </a:defRPr>
      </a:lvl4pPr>
      <a:lvl5pPr marL="727242">
        <a:defRPr>
          <a:latin typeface="+mn-lt"/>
          <a:ea typeface="+mn-ea"/>
          <a:cs typeface="+mn-cs"/>
        </a:defRPr>
      </a:lvl5pPr>
      <a:lvl6pPr marL="909051">
        <a:defRPr>
          <a:latin typeface="+mn-lt"/>
          <a:ea typeface="+mn-ea"/>
          <a:cs typeface="+mn-cs"/>
        </a:defRPr>
      </a:lvl6pPr>
      <a:lvl7pPr marL="1090862">
        <a:defRPr>
          <a:latin typeface="+mn-lt"/>
          <a:ea typeface="+mn-ea"/>
          <a:cs typeface="+mn-cs"/>
        </a:defRPr>
      </a:lvl7pPr>
      <a:lvl8pPr marL="1272671">
        <a:defRPr>
          <a:latin typeface="+mn-lt"/>
          <a:ea typeface="+mn-ea"/>
          <a:cs typeface="+mn-cs"/>
        </a:defRPr>
      </a:lvl8pPr>
      <a:lvl9pPr marL="1454482">
        <a:defRPr>
          <a:latin typeface="+mn-lt"/>
          <a:ea typeface="+mn-ea"/>
          <a:cs typeface="+mn-cs"/>
        </a:defRPr>
      </a:lvl9pPr>
    </p:bodyStyle>
    <p:otherStyle>
      <a:lvl1pPr marL="0">
        <a:defRPr>
          <a:latin typeface="+mn-lt"/>
          <a:ea typeface="+mn-ea"/>
          <a:cs typeface="+mn-cs"/>
        </a:defRPr>
      </a:lvl1pPr>
      <a:lvl2pPr marL="181810">
        <a:defRPr>
          <a:latin typeface="+mn-lt"/>
          <a:ea typeface="+mn-ea"/>
          <a:cs typeface="+mn-cs"/>
        </a:defRPr>
      </a:lvl2pPr>
      <a:lvl3pPr marL="363620">
        <a:defRPr>
          <a:latin typeface="+mn-lt"/>
          <a:ea typeface="+mn-ea"/>
          <a:cs typeface="+mn-cs"/>
        </a:defRPr>
      </a:lvl3pPr>
      <a:lvl4pPr marL="545431">
        <a:defRPr>
          <a:latin typeface="+mn-lt"/>
          <a:ea typeface="+mn-ea"/>
          <a:cs typeface="+mn-cs"/>
        </a:defRPr>
      </a:lvl4pPr>
      <a:lvl5pPr marL="727242">
        <a:defRPr>
          <a:latin typeface="+mn-lt"/>
          <a:ea typeface="+mn-ea"/>
          <a:cs typeface="+mn-cs"/>
        </a:defRPr>
      </a:lvl5pPr>
      <a:lvl6pPr marL="909051">
        <a:defRPr>
          <a:latin typeface="+mn-lt"/>
          <a:ea typeface="+mn-ea"/>
          <a:cs typeface="+mn-cs"/>
        </a:defRPr>
      </a:lvl6pPr>
      <a:lvl7pPr marL="1090862">
        <a:defRPr>
          <a:latin typeface="+mn-lt"/>
          <a:ea typeface="+mn-ea"/>
          <a:cs typeface="+mn-cs"/>
        </a:defRPr>
      </a:lvl7pPr>
      <a:lvl8pPr marL="1272671">
        <a:defRPr>
          <a:latin typeface="+mn-lt"/>
          <a:ea typeface="+mn-ea"/>
          <a:cs typeface="+mn-cs"/>
        </a:defRPr>
      </a:lvl8pPr>
      <a:lvl9pPr marL="145448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4101" y="1219712"/>
            <a:ext cx="7722279" cy="4667945"/>
          </a:xfrm>
          <a:prstGeom prst="rect">
            <a:avLst/>
          </a:prstGeom>
        </p:spPr>
        <p:txBody>
          <a:bodyPr vert="horz" wrap="square" lIns="0" tIns="0" rIns="0" bIns="0" rtlCol="0">
            <a:spAutoFit/>
          </a:bodyPr>
          <a:lstStyle/>
          <a:p>
            <a:pPr marL="5051" marR="2020" algn="just">
              <a:spcBef>
                <a:spcPts val="10"/>
              </a:spcBef>
            </a:pPr>
            <a:r>
              <a:rPr lang="el-GR" sz="2000" spc="8" dirty="0" smtClean="0">
                <a:latin typeface="Times New Roman" pitchFamily="18" charset="0"/>
                <a:cs typeface="Times New Roman" pitchFamily="18" charset="0"/>
              </a:rPr>
              <a:t>Τα </a:t>
            </a:r>
            <a:r>
              <a:rPr lang="el-GR" sz="2000" spc="6" dirty="0" smtClean="0">
                <a:latin typeface="Times New Roman" pitchFamily="18" charset="0"/>
                <a:cs typeface="Times New Roman" pitchFamily="18" charset="0"/>
              </a:rPr>
              <a:t>ζαχαρότευτλα </a:t>
            </a:r>
            <a:r>
              <a:rPr lang="el-GR" sz="2000" spc="8" dirty="0" smtClean="0">
                <a:latin typeface="Times New Roman" pitchFamily="18" charset="0"/>
                <a:cs typeface="Times New Roman" pitchFamily="18" charset="0"/>
              </a:rPr>
              <a:t>ανήκουν </a:t>
            </a:r>
            <a:r>
              <a:rPr lang="el-GR" sz="2000" spc="6" dirty="0" smtClean="0">
                <a:latin typeface="Times New Roman" pitchFamily="18" charset="0"/>
                <a:cs typeface="Times New Roman" pitchFamily="18" charset="0"/>
              </a:rPr>
              <a:t>στα </a:t>
            </a:r>
            <a:r>
              <a:rPr lang="el-GR" sz="2000" spc="4" dirty="0" err="1" smtClean="0">
                <a:latin typeface="Times New Roman" pitchFamily="18" charset="0"/>
                <a:cs typeface="Times New Roman" pitchFamily="18" charset="0"/>
              </a:rPr>
              <a:t>βιοµηχανικά</a:t>
            </a:r>
            <a:r>
              <a:rPr lang="el-GR" sz="2000" spc="4"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φυτά. </a:t>
            </a:r>
            <a:r>
              <a:rPr lang="el-GR" sz="2000" spc="8" dirty="0" smtClean="0">
                <a:latin typeface="Times New Roman" pitchFamily="18" charset="0"/>
                <a:cs typeface="Times New Roman" pitchFamily="18" charset="0"/>
              </a:rPr>
              <a:t>Έχουν </a:t>
            </a:r>
            <a:r>
              <a:rPr lang="el-GR" sz="2000" spc="2" dirty="0" smtClean="0">
                <a:latin typeface="Times New Roman" pitchFamily="18" charset="0"/>
                <a:cs typeface="Times New Roman" pitchFamily="18" charset="0"/>
              </a:rPr>
              <a:t>µ</a:t>
            </a:r>
            <a:r>
              <a:rPr lang="el-GR" sz="2000" spc="2" dirty="0" err="1" smtClean="0">
                <a:latin typeface="Times New Roman" pitchFamily="18" charset="0"/>
                <a:cs typeface="Times New Roman" pitchFamily="18" charset="0"/>
              </a:rPr>
              <a:t>εγάλη</a:t>
            </a:r>
            <a:r>
              <a:rPr lang="el-GR" sz="2000" spc="2" dirty="0" smtClean="0">
                <a:latin typeface="Times New Roman" pitchFamily="18" charset="0"/>
                <a:cs typeface="Times New Roman" pitchFamily="18" charset="0"/>
              </a:rPr>
              <a:t> </a:t>
            </a:r>
            <a:r>
              <a:rPr lang="el-GR" sz="2000" spc="4" dirty="0" err="1" smtClean="0">
                <a:latin typeface="Times New Roman" pitchFamily="18" charset="0"/>
                <a:cs typeface="Times New Roman" pitchFamily="18" charset="0"/>
              </a:rPr>
              <a:t>οικονοµική</a:t>
            </a:r>
            <a:r>
              <a:rPr lang="el-GR" sz="2000" spc="4" dirty="0" smtClean="0">
                <a:latin typeface="Times New Roman" pitchFamily="18" charset="0"/>
                <a:cs typeface="Times New Roman" pitchFamily="18" charset="0"/>
              </a:rPr>
              <a:t> </a:t>
            </a:r>
            <a:r>
              <a:rPr lang="el-GR" sz="2000" spc="4" dirty="0" err="1" smtClean="0">
                <a:latin typeface="Times New Roman" pitchFamily="18" charset="0"/>
                <a:cs typeface="Times New Roman" pitchFamily="18" charset="0"/>
              </a:rPr>
              <a:t>σηµασία</a:t>
            </a:r>
            <a:r>
              <a:rPr lang="el-GR" sz="2000" spc="4" dirty="0" smtClean="0">
                <a:latin typeface="Times New Roman" pitchFamily="18" charset="0"/>
                <a:cs typeface="Times New Roman" pitchFamily="18" charset="0"/>
              </a:rPr>
              <a:t> </a:t>
            </a:r>
            <a:r>
              <a:rPr lang="el-GR" sz="2000" spc="4" dirty="0" err="1" smtClean="0">
                <a:latin typeface="Times New Roman" pitchFamily="18" charset="0"/>
                <a:cs typeface="Times New Roman" pitchFamily="18" charset="0"/>
              </a:rPr>
              <a:t>παγκοσµίως</a:t>
            </a:r>
            <a:r>
              <a:rPr lang="el-GR" sz="2000" spc="4"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και </a:t>
            </a:r>
            <a:r>
              <a:rPr lang="el-GR" sz="2000" spc="-2" dirty="0" smtClean="0">
                <a:latin typeface="Times New Roman" pitchFamily="18" charset="0"/>
                <a:cs typeface="Times New Roman" pitchFamily="18" charset="0"/>
              </a:rPr>
              <a:t>µ</a:t>
            </a:r>
            <a:r>
              <a:rPr lang="el-GR" sz="2000" spc="-2" dirty="0" err="1" smtClean="0">
                <a:latin typeface="Times New Roman" pitchFamily="18" charset="0"/>
                <a:cs typeface="Times New Roman" pitchFamily="18" charset="0"/>
              </a:rPr>
              <a:t>αζί</a:t>
            </a:r>
            <a:r>
              <a:rPr lang="el-GR" sz="2000" spc="-2" dirty="0" smtClean="0">
                <a:latin typeface="Times New Roman" pitchFamily="18" charset="0"/>
                <a:cs typeface="Times New Roman" pitchFamily="18" charset="0"/>
              </a:rPr>
              <a:t> </a:t>
            </a:r>
            <a:r>
              <a:rPr lang="el-GR" sz="2000" spc="-10" dirty="0" smtClean="0">
                <a:latin typeface="Times New Roman" pitchFamily="18" charset="0"/>
                <a:cs typeface="Times New Roman" pitchFamily="18" charset="0"/>
              </a:rPr>
              <a:t>µε  </a:t>
            </a:r>
            <a:r>
              <a:rPr lang="el-GR" sz="2000" spc="6" dirty="0" smtClean="0">
                <a:latin typeface="Times New Roman" pitchFamily="18" charset="0"/>
                <a:cs typeface="Times New Roman" pitchFamily="18" charset="0"/>
              </a:rPr>
              <a:t>το </a:t>
            </a:r>
            <a:r>
              <a:rPr lang="el-GR" sz="2000" spc="6" dirty="0" err="1" smtClean="0">
                <a:latin typeface="Times New Roman" pitchFamily="18" charset="0"/>
                <a:cs typeface="Times New Roman" pitchFamily="18" charset="0"/>
              </a:rPr>
              <a:t>ζαχαροκάλαµο</a:t>
            </a:r>
            <a:r>
              <a:rPr lang="el-GR" sz="2000" spc="6"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αποτελούν </a:t>
            </a:r>
            <a:r>
              <a:rPr lang="el-GR" sz="2000" spc="4" dirty="0" smtClean="0">
                <a:latin typeface="Times New Roman" pitchFamily="18" charset="0"/>
                <a:cs typeface="Times New Roman" pitchFamily="18" charset="0"/>
              </a:rPr>
              <a:t>τις µ</a:t>
            </a:r>
            <a:r>
              <a:rPr lang="el-GR" sz="2000" spc="4" dirty="0" err="1" smtClean="0">
                <a:latin typeface="Times New Roman" pitchFamily="18" charset="0"/>
                <a:cs typeface="Times New Roman" pitchFamily="18" charset="0"/>
              </a:rPr>
              <a:t>οναδικές</a:t>
            </a:r>
            <a:r>
              <a:rPr lang="el-GR" sz="2000" spc="4" dirty="0" smtClean="0">
                <a:latin typeface="Times New Roman" pitchFamily="18" charset="0"/>
                <a:cs typeface="Times New Roman" pitchFamily="18" charset="0"/>
              </a:rPr>
              <a:t> </a:t>
            </a:r>
            <a:r>
              <a:rPr lang="el-GR" sz="2000" spc="4" dirty="0" err="1" smtClean="0">
                <a:latin typeface="Times New Roman" pitchFamily="18" charset="0"/>
                <a:cs typeface="Times New Roman" pitchFamily="18" charset="0"/>
              </a:rPr>
              <a:t>σηµαντικές</a:t>
            </a:r>
            <a:r>
              <a:rPr lang="el-GR" sz="2000" spc="4"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πηγές </a:t>
            </a:r>
            <a:r>
              <a:rPr lang="el-GR" sz="2000" spc="4" dirty="0" err="1" smtClean="0">
                <a:latin typeface="Times New Roman" pitchFamily="18" charset="0"/>
                <a:cs typeface="Times New Roman" pitchFamily="18" charset="0"/>
              </a:rPr>
              <a:t>βιοµηχανικής</a:t>
            </a:r>
            <a:r>
              <a:rPr lang="el-GR" sz="2000" spc="4" dirty="0" smtClean="0">
                <a:latin typeface="Times New Roman" pitchFamily="18" charset="0"/>
                <a:cs typeface="Times New Roman" pitchFamily="18" charset="0"/>
              </a:rPr>
              <a:t>   </a:t>
            </a:r>
            <a:r>
              <a:rPr lang="el-GR" sz="2000" spc="64"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παραγωγής </a:t>
            </a:r>
            <a:r>
              <a:rPr lang="el-GR" sz="2000" spc="6" dirty="0" smtClean="0">
                <a:latin typeface="Times New Roman" pitchFamily="18" charset="0"/>
                <a:cs typeface="Times New Roman" pitchFamily="18" charset="0"/>
              </a:rPr>
              <a:t>κρυσταλλικής ζάχαρης.</a:t>
            </a:r>
            <a:endParaRPr lang="el-GR" sz="2000" dirty="0" smtClean="0">
              <a:latin typeface="Times New Roman" pitchFamily="18" charset="0"/>
              <a:cs typeface="Times New Roman" pitchFamily="18" charset="0"/>
            </a:endParaRPr>
          </a:p>
          <a:p>
            <a:pPr marL="5051" marR="2273" algn="just">
              <a:spcBef>
                <a:spcPts val="6"/>
              </a:spcBef>
            </a:pPr>
            <a:r>
              <a:rPr lang="el-GR" sz="2000" spc="8" dirty="0" smtClean="0">
                <a:latin typeface="Times New Roman" pitchFamily="18" charset="0"/>
                <a:cs typeface="Times New Roman" pitchFamily="18" charset="0"/>
              </a:rPr>
              <a:t>Τα </a:t>
            </a:r>
            <a:r>
              <a:rPr lang="el-GR" sz="2000" spc="6" dirty="0" smtClean="0">
                <a:latin typeface="Times New Roman" pitchFamily="18" charset="0"/>
                <a:cs typeface="Times New Roman" pitchFamily="18" charset="0"/>
              </a:rPr>
              <a:t>βοτανικά χαρακτηριστικά του </a:t>
            </a:r>
            <a:r>
              <a:rPr lang="el-GR" sz="2000" spc="8" dirty="0" smtClean="0">
                <a:latin typeface="Times New Roman" pitchFamily="18" charset="0"/>
                <a:cs typeface="Times New Roman" pitchFamily="18" charset="0"/>
              </a:rPr>
              <a:t>φυτού </a:t>
            </a:r>
            <a:r>
              <a:rPr lang="el-GR" sz="2000" spc="6" dirty="0" smtClean="0">
                <a:latin typeface="Times New Roman" pitchFamily="18" charset="0"/>
                <a:cs typeface="Times New Roman" pitchFamily="18" charset="0"/>
              </a:rPr>
              <a:t>και ο βιολογικός του κύκλος σχετίζονται </a:t>
            </a:r>
            <a:r>
              <a:rPr lang="el-GR" sz="2000" spc="2" dirty="0" err="1" smtClean="0">
                <a:latin typeface="Times New Roman" pitchFamily="18" charset="0"/>
                <a:cs typeface="Times New Roman" pitchFamily="18" charset="0"/>
              </a:rPr>
              <a:t>άµεσα</a:t>
            </a:r>
            <a:r>
              <a:rPr lang="el-GR" sz="2000" spc="107" dirty="0" smtClean="0">
                <a:latin typeface="Times New Roman" pitchFamily="18" charset="0"/>
                <a:cs typeface="Times New Roman" pitchFamily="18" charset="0"/>
              </a:rPr>
              <a:t> </a:t>
            </a:r>
            <a:r>
              <a:rPr lang="el-GR" sz="2000" spc="-10" dirty="0" smtClean="0">
                <a:latin typeface="Times New Roman" pitchFamily="18" charset="0"/>
                <a:cs typeface="Times New Roman" pitchFamily="18" charset="0"/>
              </a:rPr>
              <a:t>µε </a:t>
            </a:r>
            <a:r>
              <a:rPr lang="el-GR" sz="2000" spc="6" dirty="0" smtClean="0">
                <a:latin typeface="Times New Roman" pitchFamily="18" charset="0"/>
                <a:cs typeface="Times New Roman" pitchFamily="18" charset="0"/>
              </a:rPr>
              <a:t>την  </a:t>
            </a:r>
            <a:r>
              <a:rPr lang="el-GR" sz="2000" spc="6" dirty="0" err="1" smtClean="0">
                <a:latin typeface="Times New Roman" pitchFamily="18" charset="0"/>
                <a:cs typeface="Times New Roman" pitchFamily="18" charset="0"/>
              </a:rPr>
              <a:t>προσαρµοστικότητά</a:t>
            </a:r>
            <a:r>
              <a:rPr lang="el-GR" sz="2000" spc="76"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του</a:t>
            </a:r>
            <a:r>
              <a:rPr lang="el-GR" sz="2000" spc="76"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και</a:t>
            </a:r>
            <a:r>
              <a:rPr lang="el-GR" sz="2000" spc="74"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την</a:t>
            </a:r>
            <a:r>
              <a:rPr lang="el-GR" sz="2000" spc="76"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ορθή</a:t>
            </a:r>
            <a:r>
              <a:rPr lang="el-GR" sz="2000" spc="76"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καλλιεργητική</a:t>
            </a:r>
            <a:r>
              <a:rPr lang="el-GR" sz="2000" spc="76"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τεχνική.</a:t>
            </a:r>
            <a:r>
              <a:rPr lang="el-GR" sz="2000" spc="74"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Στο</a:t>
            </a:r>
            <a:r>
              <a:rPr lang="el-GR" sz="2000" spc="76"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κεφάλαιο</a:t>
            </a:r>
            <a:r>
              <a:rPr lang="el-GR" sz="2000" spc="76" dirty="0" smtClean="0">
                <a:latin typeface="Times New Roman" pitchFamily="18" charset="0"/>
                <a:cs typeface="Times New Roman" pitchFamily="18" charset="0"/>
              </a:rPr>
              <a:t> </a:t>
            </a:r>
            <a:r>
              <a:rPr lang="el-GR" sz="2000" spc="4" dirty="0" err="1" smtClean="0">
                <a:latin typeface="Times New Roman" pitchFamily="18" charset="0"/>
                <a:cs typeface="Times New Roman" pitchFamily="18" charset="0"/>
              </a:rPr>
              <a:t>περιλαµβάνεται</a:t>
            </a:r>
            <a:r>
              <a:rPr lang="el-GR" sz="2000" spc="74" dirty="0" smtClean="0">
                <a:latin typeface="Times New Roman" pitchFamily="18" charset="0"/>
                <a:cs typeface="Times New Roman" pitchFamily="18" charset="0"/>
              </a:rPr>
              <a:t> </a:t>
            </a:r>
            <a:r>
              <a:rPr lang="el-GR" sz="2000" spc="4" dirty="0" smtClean="0">
                <a:latin typeface="Times New Roman" pitchFamily="18" charset="0"/>
                <a:cs typeface="Times New Roman" pitchFamily="18" charset="0"/>
              </a:rPr>
              <a:t>η</a:t>
            </a:r>
            <a:r>
              <a:rPr lang="el-GR" sz="2000" spc="76"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περιγραφή</a:t>
            </a:r>
            <a:r>
              <a:rPr lang="el-GR" sz="2000" spc="76"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του</a:t>
            </a:r>
            <a:endParaRPr lang="el-GR" sz="2000" dirty="0" smtClean="0">
              <a:latin typeface="Times New Roman" pitchFamily="18" charset="0"/>
              <a:cs typeface="Times New Roman" pitchFamily="18" charset="0"/>
            </a:endParaRPr>
          </a:p>
          <a:p>
            <a:pPr marL="5051" marR="2273" algn="just">
              <a:spcBef>
                <a:spcPts val="2"/>
              </a:spcBef>
            </a:pPr>
            <a:r>
              <a:rPr lang="el-GR" sz="2000" spc="6" dirty="0" smtClean="0">
                <a:latin typeface="Times New Roman" pitchFamily="18" charset="0"/>
                <a:cs typeface="Times New Roman" pitchFamily="18" charset="0"/>
              </a:rPr>
              <a:t>ριζικού </a:t>
            </a:r>
            <a:r>
              <a:rPr lang="el-GR" sz="2000" spc="4" dirty="0" err="1" smtClean="0">
                <a:latin typeface="Times New Roman" pitchFamily="18" charset="0"/>
                <a:cs typeface="Times New Roman" pitchFamily="18" charset="0"/>
              </a:rPr>
              <a:t>συστήµατος</a:t>
            </a:r>
            <a:r>
              <a:rPr lang="el-GR" sz="2000" spc="4"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του στελέχους, </a:t>
            </a:r>
            <a:r>
              <a:rPr lang="el-GR" sz="2000" spc="8" dirty="0" smtClean="0">
                <a:latin typeface="Times New Roman" pitchFamily="18" charset="0"/>
                <a:cs typeface="Times New Roman" pitchFamily="18" charset="0"/>
              </a:rPr>
              <a:t>των </a:t>
            </a:r>
            <a:r>
              <a:rPr lang="el-GR" sz="2000" spc="6" dirty="0" smtClean="0">
                <a:latin typeface="Times New Roman" pitchFamily="18" charset="0"/>
                <a:cs typeface="Times New Roman" pitchFamily="18" charset="0"/>
              </a:rPr>
              <a:t>φύλλων, </a:t>
            </a:r>
            <a:r>
              <a:rPr lang="el-GR" sz="2000" spc="8" dirty="0" smtClean="0">
                <a:latin typeface="Times New Roman" pitchFamily="18" charset="0"/>
                <a:cs typeface="Times New Roman" pitchFamily="18" charset="0"/>
              </a:rPr>
              <a:t>των </a:t>
            </a:r>
            <a:r>
              <a:rPr lang="el-GR" sz="2000" spc="6" dirty="0" smtClean="0">
                <a:latin typeface="Times New Roman" pitchFamily="18" charset="0"/>
                <a:cs typeface="Times New Roman" pitchFamily="18" charset="0"/>
              </a:rPr>
              <a:t>ταξιανθιών και </a:t>
            </a:r>
            <a:r>
              <a:rPr lang="el-GR" sz="2000" spc="8" dirty="0" smtClean="0">
                <a:latin typeface="Times New Roman" pitchFamily="18" charset="0"/>
                <a:cs typeface="Times New Roman" pitchFamily="18" charset="0"/>
              </a:rPr>
              <a:t>των καρπών </a:t>
            </a:r>
            <a:r>
              <a:rPr lang="el-GR" sz="2000" spc="6" dirty="0" smtClean="0">
                <a:latin typeface="Times New Roman" pitchFamily="18" charset="0"/>
                <a:cs typeface="Times New Roman" pitchFamily="18" charset="0"/>
              </a:rPr>
              <a:t>του φυτού. Περιγράφονται  αναλυτικά τα στάδια </a:t>
            </a:r>
            <a:r>
              <a:rPr lang="el-GR" sz="2000" spc="8" dirty="0" smtClean="0">
                <a:latin typeface="Times New Roman" pitchFamily="18" charset="0"/>
                <a:cs typeface="Times New Roman" pitchFamily="18" charset="0"/>
              </a:rPr>
              <a:t>ανάπτυξης από </a:t>
            </a:r>
            <a:r>
              <a:rPr lang="el-GR" sz="2000" spc="6" dirty="0" smtClean="0">
                <a:latin typeface="Times New Roman" pitchFamily="18" charset="0"/>
                <a:cs typeface="Times New Roman" pitchFamily="18" charset="0"/>
              </a:rPr>
              <a:t>το </a:t>
            </a:r>
            <a:r>
              <a:rPr lang="el-GR" sz="2000" spc="4" dirty="0" err="1" smtClean="0">
                <a:latin typeface="Times New Roman" pitchFamily="18" charset="0"/>
                <a:cs typeface="Times New Roman" pitchFamily="18" charset="0"/>
              </a:rPr>
              <a:t>φύτρωµα</a:t>
            </a:r>
            <a:r>
              <a:rPr lang="el-GR" sz="2000" spc="4"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έως </a:t>
            </a:r>
            <a:r>
              <a:rPr lang="el-GR" sz="2000" spc="6" dirty="0" smtClean="0">
                <a:latin typeface="Times New Roman" pitchFamily="18" charset="0"/>
                <a:cs typeface="Times New Roman" pitchFamily="18" charset="0"/>
              </a:rPr>
              <a:t>την </a:t>
            </a:r>
            <a:r>
              <a:rPr lang="el-GR" sz="2000" spc="4" dirty="0" err="1" smtClean="0">
                <a:latin typeface="Times New Roman" pitchFamily="18" charset="0"/>
                <a:cs typeface="Times New Roman" pitchFamily="18" charset="0"/>
              </a:rPr>
              <a:t>ωρίµανση</a:t>
            </a:r>
            <a:r>
              <a:rPr lang="el-GR" sz="2000" spc="4"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του</a:t>
            </a:r>
            <a:r>
              <a:rPr lang="el-GR" sz="2000" spc="38"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φυτού.</a:t>
            </a:r>
            <a:endParaRPr lang="el-GR" sz="2000" dirty="0" smtClean="0">
              <a:latin typeface="Times New Roman" pitchFamily="18" charset="0"/>
              <a:cs typeface="Times New Roman" pitchFamily="18" charset="0"/>
            </a:endParaRPr>
          </a:p>
          <a:p>
            <a:pPr marL="5051" marR="2524" algn="just">
              <a:spcBef>
                <a:spcPts val="374"/>
              </a:spcBef>
            </a:pPr>
            <a:r>
              <a:rPr lang="el-GR" sz="2000" spc="6" dirty="0" smtClean="0">
                <a:latin typeface="Times New Roman" pitchFamily="18" charset="0"/>
                <a:cs typeface="Times New Roman" pitchFamily="18" charset="0"/>
              </a:rPr>
              <a:t>Σχετικά </a:t>
            </a:r>
            <a:r>
              <a:rPr lang="el-GR" sz="2000" spc="-10" dirty="0" smtClean="0">
                <a:latin typeface="Times New Roman" pitchFamily="18" charset="0"/>
                <a:cs typeface="Times New Roman" pitchFamily="18" charset="0"/>
              </a:rPr>
              <a:t>µε </a:t>
            </a:r>
            <a:r>
              <a:rPr lang="el-GR" sz="2000" spc="6" dirty="0" smtClean="0">
                <a:latin typeface="Times New Roman" pitchFamily="18" charset="0"/>
                <a:cs typeface="Times New Roman" pitchFamily="18" charset="0"/>
              </a:rPr>
              <a:t>το </a:t>
            </a:r>
            <a:r>
              <a:rPr lang="el-GR" sz="2000" spc="4" dirty="0" err="1" smtClean="0">
                <a:latin typeface="Times New Roman" pitchFamily="18" charset="0"/>
                <a:cs typeface="Times New Roman" pitchFamily="18" charset="0"/>
              </a:rPr>
              <a:t>φαινόµενο</a:t>
            </a:r>
            <a:r>
              <a:rPr lang="el-GR" sz="2000" spc="4"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της </a:t>
            </a:r>
            <a:r>
              <a:rPr lang="el-GR" sz="2000" spc="8" dirty="0" smtClean="0">
                <a:latin typeface="Times New Roman" pitchFamily="18" charset="0"/>
                <a:cs typeface="Times New Roman" pitchFamily="18" charset="0"/>
              </a:rPr>
              <a:t>εαρινοποίησης. Βοτανικά χαρακτηριστικά </a:t>
            </a:r>
            <a:r>
              <a:rPr lang="el-GR" sz="2000" spc="6" dirty="0" smtClean="0">
                <a:latin typeface="Times New Roman" pitchFamily="18" charset="0"/>
                <a:cs typeface="Times New Roman" pitchFamily="18" charset="0"/>
              </a:rPr>
              <a:t>σχετικά </a:t>
            </a:r>
            <a:r>
              <a:rPr lang="el-GR" sz="2000" spc="-10" dirty="0" smtClean="0">
                <a:latin typeface="Times New Roman" pitchFamily="18" charset="0"/>
                <a:cs typeface="Times New Roman" pitchFamily="18" charset="0"/>
              </a:rPr>
              <a:t>µε </a:t>
            </a:r>
            <a:r>
              <a:rPr lang="el-GR" sz="2000" spc="6" dirty="0" smtClean="0">
                <a:latin typeface="Times New Roman" pitchFamily="18" charset="0"/>
                <a:cs typeface="Times New Roman" pitchFamily="18" charset="0"/>
              </a:rPr>
              <a:t>το υπέργειο </a:t>
            </a:r>
            <a:r>
              <a:rPr lang="el-GR" sz="2000" spc="-4" dirty="0" err="1" smtClean="0">
                <a:latin typeface="Times New Roman" pitchFamily="18" charset="0"/>
                <a:cs typeface="Times New Roman" pitchFamily="18" charset="0"/>
              </a:rPr>
              <a:t>τµήµα</a:t>
            </a:r>
            <a:r>
              <a:rPr lang="el-GR" sz="2000" spc="-4"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τον  </a:t>
            </a:r>
            <a:r>
              <a:rPr lang="el-GR" sz="2000" dirty="0" err="1" smtClean="0">
                <a:latin typeface="Times New Roman" pitchFamily="18" charset="0"/>
                <a:cs typeface="Times New Roman" pitchFamily="18" charset="0"/>
              </a:rPr>
              <a:t>σχηµατισµό</a:t>
            </a:r>
            <a:r>
              <a:rPr lang="el-GR" sz="2000"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ρίζας, την ταξιανθία και τη διάταξη </a:t>
            </a:r>
            <a:r>
              <a:rPr lang="el-GR" sz="2000" spc="8" dirty="0" smtClean="0">
                <a:latin typeface="Times New Roman" pitchFamily="18" charset="0"/>
                <a:cs typeface="Times New Roman" pitchFamily="18" charset="0"/>
              </a:rPr>
              <a:t>των ανθέων</a:t>
            </a:r>
            <a:endParaRPr lang="el-GR" sz="2000" dirty="0" smtClean="0">
              <a:latin typeface="Times New Roman" pitchFamily="18" charset="0"/>
              <a:cs typeface="Times New Roman" pitchFamily="18" charset="0"/>
            </a:endParaRPr>
          </a:p>
          <a:p>
            <a:pPr marL="11131" algn="just"/>
            <a:endParaRPr lang="el-GR" sz="2000" dirty="0">
              <a:latin typeface="Times New Roman"/>
              <a:cs typeface="Times New Roman"/>
            </a:endParaRPr>
          </a:p>
          <a:p>
            <a:pPr marL="11131" algn="just"/>
            <a:endParaRPr sz="2000" dirty="0">
              <a:latin typeface="Times New Roman"/>
              <a:cs typeface="Times New Roman"/>
            </a:endParaRPr>
          </a:p>
        </p:txBody>
      </p:sp>
      <p:sp>
        <p:nvSpPr>
          <p:cNvPr id="3" name="2 - TextBox"/>
          <p:cNvSpPr txBox="1"/>
          <p:nvPr/>
        </p:nvSpPr>
        <p:spPr>
          <a:xfrm>
            <a:off x="457914" y="534070"/>
            <a:ext cx="4037886" cy="1184914"/>
          </a:xfrm>
          <a:prstGeom prst="rect">
            <a:avLst/>
          </a:prstGeom>
          <a:noFill/>
        </p:spPr>
        <p:txBody>
          <a:bodyPr wrap="square" lIns="91413" tIns="45707" rIns="91413" bIns="45707" rtlCol="0">
            <a:spAutoFit/>
          </a:bodyPr>
          <a:lstStyle/>
          <a:p>
            <a:r>
              <a:rPr lang="el-GR" sz="3600" b="1" spc="12" dirty="0" smtClean="0">
                <a:latin typeface="Times New Roman" pitchFamily="18" charset="0"/>
                <a:cs typeface="Times New Roman" pitchFamily="18" charset="0"/>
              </a:rPr>
              <a:t>ΖΑΧΑΡΟΤΕΥΤΛΑ</a:t>
            </a:r>
            <a:endParaRPr lang="el-GR" sz="3600" dirty="0">
              <a:latin typeface="Times New Roman"/>
              <a:cs typeface="Times New Roman"/>
            </a:endParaRPr>
          </a:p>
          <a:p>
            <a:endParaRPr lang="en-GB" sz="35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29" y="534070"/>
            <a:ext cx="2514163" cy="630796"/>
          </a:xfrm>
          <a:prstGeom prst="rect">
            <a:avLst/>
          </a:prstGeom>
          <a:noFill/>
        </p:spPr>
        <p:txBody>
          <a:bodyPr wrap="square" lIns="91413" tIns="45707" rIns="91413" bIns="45707" rtlCol="0">
            <a:spAutoFit/>
          </a:bodyPr>
          <a:lstStyle/>
          <a:p>
            <a:r>
              <a:rPr lang="el-GR" sz="3500" b="1" dirty="0"/>
              <a:t>Χρήσεις</a:t>
            </a:r>
          </a:p>
        </p:txBody>
      </p:sp>
      <p:sp>
        <p:nvSpPr>
          <p:cNvPr id="3" name="2 - Ορθογώνιο"/>
          <p:cNvSpPr/>
          <p:nvPr/>
        </p:nvSpPr>
        <p:spPr>
          <a:xfrm>
            <a:off x="305542" y="1372077"/>
            <a:ext cx="8609105" cy="5570730"/>
          </a:xfrm>
          <a:prstGeom prst="rect">
            <a:avLst/>
          </a:prstGeom>
        </p:spPr>
        <p:txBody>
          <a:bodyPr wrap="square" lIns="91413" tIns="45707" rIns="91413" bIns="45707">
            <a:spAutoFit/>
          </a:bodyPr>
          <a:lstStyle/>
          <a:p>
            <a:pPr marL="5051" marR="2273" algn="just">
              <a:spcBef>
                <a:spcPts val="10"/>
              </a:spcBef>
            </a:pPr>
            <a:r>
              <a:rPr lang="el-GR" sz="2000" spc="8" dirty="0" smtClean="0">
                <a:latin typeface="Times New Roman" pitchFamily="18" charset="0"/>
                <a:cs typeface="Times New Roman" pitchFamily="18" charset="0"/>
              </a:rPr>
              <a:t>Το ζαχαρότευτλο </a:t>
            </a:r>
            <a:r>
              <a:rPr lang="el-GR" sz="2000" spc="2" dirty="0" smtClean="0">
                <a:latin typeface="Times New Roman" pitchFamily="18" charset="0"/>
                <a:cs typeface="Times New Roman" pitchFamily="18" charset="0"/>
              </a:rPr>
              <a:t>µ</a:t>
            </a:r>
            <a:r>
              <a:rPr lang="el-GR" sz="2000" spc="2" dirty="0" err="1" smtClean="0">
                <a:latin typeface="Times New Roman" pitchFamily="18" charset="0"/>
                <a:cs typeface="Times New Roman" pitchFamily="18" charset="0"/>
              </a:rPr>
              <a:t>αζί</a:t>
            </a:r>
            <a:r>
              <a:rPr lang="el-GR" sz="2000" spc="107" dirty="0" smtClean="0">
                <a:latin typeface="Times New Roman" pitchFamily="18" charset="0"/>
                <a:cs typeface="Times New Roman" pitchFamily="18" charset="0"/>
              </a:rPr>
              <a:t> </a:t>
            </a:r>
            <a:r>
              <a:rPr lang="el-GR" sz="2000" spc="-2" dirty="0" smtClean="0">
                <a:latin typeface="Times New Roman" pitchFamily="18" charset="0"/>
                <a:cs typeface="Times New Roman" pitchFamily="18" charset="0"/>
              </a:rPr>
              <a:t>µε </a:t>
            </a:r>
            <a:r>
              <a:rPr lang="el-GR" sz="2000" spc="6" dirty="0" smtClean="0">
                <a:latin typeface="Times New Roman" pitchFamily="18" charset="0"/>
                <a:cs typeface="Times New Roman" pitchFamily="18" charset="0"/>
              </a:rPr>
              <a:t>το </a:t>
            </a:r>
            <a:r>
              <a:rPr lang="el-GR" sz="2000" spc="6" dirty="0" err="1" smtClean="0">
                <a:latin typeface="Times New Roman" pitchFamily="18" charset="0"/>
                <a:cs typeface="Times New Roman" pitchFamily="18" charset="0"/>
              </a:rPr>
              <a:t>ζαχαροκάλαµο</a:t>
            </a:r>
            <a:r>
              <a:rPr lang="el-GR" sz="2000" spc="6"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αποτελούν </a:t>
            </a:r>
            <a:r>
              <a:rPr lang="el-GR" sz="2000" spc="4" dirty="0" smtClean="0">
                <a:latin typeface="Times New Roman" pitchFamily="18" charset="0"/>
                <a:cs typeface="Times New Roman" pitchFamily="18" charset="0"/>
              </a:rPr>
              <a:t>τις </a:t>
            </a:r>
            <a:r>
              <a:rPr lang="el-GR" sz="2000" spc="6" dirty="0" smtClean="0">
                <a:latin typeface="Times New Roman" pitchFamily="18" charset="0"/>
                <a:cs typeface="Times New Roman" pitchFamily="18" charset="0"/>
              </a:rPr>
              <a:t>µ</a:t>
            </a:r>
            <a:r>
              <a:rPr lang="el-GR" sz="2000" spc="6" dirty="0" err="1" smtClean="0">
                <a:latin typeface="Times New Roman" pitchFamily="18" charset="0"/>
                <a:cs typeface="Times New Roman" pitchFamily="18" charset="0"/>
              </a:rPr>
              <a:t>οναδικές</a:t>
            </a:r>
            <a:r>
              <a:rPr lang="el-GR" sz="2000" spc="6"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σπουδαίες </a:t>
            </a:r>
            <a:r>
              <a:rPr lang="el-GR" sz="2000" spc="6" dirty="0" smtClean="0">
                <a:latin typeface="Times New Roman" pitchFamily="18" charset="0"/>
                <a:cs typeface="Times New Roman" pitchFamily="18" charset="0"/>
              </a:rPr>
              <a:t>πηγές </a:t>
            </a:r>
            <a:r>
              <a:rPr lang="el-GR" sz="2000" spc="6" dirty="0" err="1" smtClean="0">
                <a:latin typeface="Times New Roman" pitchFamily="18" charset="0"/>
                <a:cs typeface="Times New Roman" pitchFamily="18" charset="0"/>
              </a:rPr>
              <a:t>βιοµηχανικής</a:t>
            </a:r>
            <a:r>
              <a:rPr lang="el-GR" sz="2000" spc="6"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παραγωγής   κρυσταλλικής   ζάχαρης.</a:t>
            </a:r>
            <a:r>
              <a:rPr lang="en-US" sz="2000" spc="8"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Το   ζαχαρότευτλο   </a:t>
            </a:r>
            <a:r>
              <a:rPr lang="el-GR" sz="2000" spc="6" dirty="0" smtClean="0">
                <a:latin typeface="Times New Roman" pitchFamily="18" charset="0"/>
                <a:cs typeface="Times New Roman" pitchFamily="18" charset="0"/>
              </a:rPr>
              <a:t>καλλιεργείται   </a:t>
            </a:r>
            <a:r>
              <a:rPr lang="el-GR" sz="2000" spc="8" dirty="0" smtClean="0">
                <a:latin typeface="Times New Roman" pitchFamily="18" charset="0"/>
                <a:cs typeface="Times New Roman" pitchFamily="18" charset="0"/>
              </a:rPr>
              <a:t>στην   εύκρατη   </a:t>
            </a:r>
            <a:r>
              <a:rPr lang="el-GR" sz="2000" spc="6" dirty="0" smtClean="0">
                <a:latin typeface="Times New Roman" pitchFamily="18" charset="0"/>
                <a:cs typeface="Times New Roman" pitchFamily="18" charset="0"/>
              </a:rPr>
              <a:t>ζώνη,    ενώ       </a:t>
            </a:r>
            <a:r>
              <a:rPr lang="el-GR" sz="2000" spc="16"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το</a:t>
            </a:r>
            <a:r>
              <a:rPr lang="en-US" sz="2000" spc="6" dirty="0" smtClean="0">
                <a:latin typeface="Times New Roman" pitchFamily="18" charset="0"/>
                <a:cs typeface="Times New Roman" pitchFamily="18" charset="0"/>
              </a:rPr>
              <a:t>v</a:t>
            </a:r>
            <a:r>
              <a:rPr lang="el-GR" sz="2000" spc="6" dirty="0" smtClean="0">
                <a:latin typeface="Times New Roman" pitchFamily="18" charset="0"/>
                <a:cs typeface="Times New Roman" pitchFamily="18" charset="0"/>
              </a:rPr>
              <a:t>  </a:t>
            </a:r>
            <a:r>
              <a:rPr lang="el-GR" sz="2000" spc="6" dirty="0" err="1" smtClean="0">
                <a:latin typeface="Times New Roman" pitchFamily="18" charset="0"/>
                <a:cs typeface="Times New Roman" pitchFamily="18" charset="0"/>
              </a:rPr>
              <a:t>ζαχαροκάλαµο</a:t>
            </a:r>
            <a:r>
              <a:rPr lang="el-GR" sz="2000" spc="6"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στην τροπική </a:t>
            </a:r>
            <a:r>
              <a:rPr lang="el-GR" sz="2000" spc="6" dirty="0" smtClean="0">
                <a:latin typeface="Times New Roman" pitchFamily="18" charset="0"/>
                <a:cs typeface="Times New Roman" pitchFamily="18" charset="0"/>
              </a:rPr>
              <a:t>και </a:t>
            </a:r>
            <a:r>
              <a:rPr lang="el-GR" sz="2000" spc="8" dirty="0" smtClean="0">
                <a:latin typeface="Times New Roman" pitchFamily="18" charset="0"/>
                <a:cs typeface="Times New Roman" pitchFamily="18" charset="0"/>
              </a:rPr>
              <a:t>υποτροπική. Το ζαχαρότευτλο </a:t>
            </a:r>
            <a:r>
              <a:rPr lang="el-GR" sz="2000" spc="6" dirty="0" smtClean="0">
                <a:latin typeface="Times New Roman" pitchFamily="18" charset="0"/>
                <a:cs typeface="Times New Roman" pitchFamily="18" charset="0"/>
              </a:rPr>
              <a:t>καλλιεργείται </a:t>
            </a:r>
            <a:r>
              <a:rPr lang="el-GR" sz="2000" spc="8" dirty="0" smtClean="0">
                <a:latin typeface="Times New Roman" pitchFamily="18" charset="0"/>
                <a:cs typeface="Times New Roman" pitchFamily="18" charset="0"/>
              </a:rPr>
              <a:t>κυρίως </a:t>
            </a:r>
            <a:r>
              <a:rPr lang="el-GR" sz="2000" spc="6" dirty="0" smtClean="0">
                <a:latin typeface="Times New Roman" pitchFamily="18" charset="0"/>
                <a:cs typeface="Times New Roman" pitchFamily="18" charset="0"/>
              </a:rPr>
              <a:t>για την </a:t>
            </a:r>
            <a:r>
              <a:rPr lang="el-GR" sz="2000" spc="8" dirty="0" smtClean="0">
                <a:latin typeface="Times New Roman" pitchFamily="18" charset="0"/>
                <a:cs typeface="Times New Roman" pitchFamily="18" charset="0"/>
              </a:rPr>
              <a:t>παραγωγή  κρυσταλλικής  ζάχαρης.  </a:t>
            </a:r>
            <a:r>
              <a:rPr lang="el-GR" sz="2000" spc="6" dirty="0" err="1" smtClean="0">
                <a:latin typeface="Times New Roman" pitchFamily="18" charset="0"/>
                <a:cs typeface="Times New Roman" pitchFamily="18" charset="0"/>
              </a:rPr>
              <a:t>Οικονοµικής</a:t>
            </a:r>
            <a:r>
              <a:rPr lang="el-GR" sz="2000" spc="6" dirty="0" smtClean="0">
                <a:latin typeface="Times New Roman" pitchFamily="18" charset="0"/>
                <a:cs typeface="Times New Roman" pitchFamily="18" charset="0"/>
              </a:rPr>
              <a:t>  </a:t>
            </a:r>
            <a:r>
              <a:rPr lang="el-GR" sz="2000" spc="4" dirty="0" err="1" smtClean="0">
                <a:latin typeface="Times New Roman" pitchFamily="18" charset="0"/>
                <a:cs typeface="Times New Roman" pitchFamily="18" charset="0"/>
              </a:rPr>
              <a:t>όµως</a:t>
            </a:r>
            <a:r>
              <a:rPr lang="el-GR" sz="2000" spc="4" dirty="0" smtClean="0">
                <a:latin typeface="Times New Roman" pitchFamily="18" charset="0"/>
                <a:cs typeface="Times New Roman" pitchFamily="18" charset="0"/>
              </a:rPr>
              <a:t>  </a:t>
            </a:r>
            <a:r>
              <a:rPr lang="el-GR" sz="2000" spc="6" dirty="0" err="1" smtClean="0">
                <a:latin typeface="Times New Roman" pitchFamily="18" charset="0"/>
                <a:cs typeface="Times New Roman" pitchFamily="18" charset="0"/>
              </a:rPr>
              <a:t>σηµασίας</a:t>
            </a:r>
            <a:r>
              <a:rPr lang="el-GR" sz="2000" spc="6" dirty="0" smtClean="0">
                <a:latin typeface="Times New Roman" pitchFamily="18" charset="0"/>
                <a:cs typeface="Times New Roman" pitchFamily="18" charset="0"/>
              </a:rPr>
              <a:t>  είναι  και  τα  </a:t>
            </a:r>
            <a:r>
              <a:rPr lang="el-GR" sz="2000" spc="8" dirty="0" smtClean="0">
                <a:latin typeface="Times New Roman" pitchFamily="18" charset="0"/>
                <a:cs typeface="Times New Roman" pitchFamily="18" charset="0"/>
              </a:rPr>
              <a:t>υποπροϊόντα,  όπως  κορυφές,</a:t>
            </a:r>
            <a:r>
              <a:rPr lang="el-GR" sz="2000" spc="91" dirty="0" smtClean="0">
                <a:latin typeface="Times New Roman" pitchFamily="18" charset="0"/>
                <a:cs typeface="Times New Roman" pitchFamily="18" charset="0"/>
              </a:rPr>
              <a:t> </a:t>
            </a:r>
            <a:r>
              <a:rPr lang="el-GR" sz="2000" spc="8" dirty="0" err="1" smtClean="0">
                <a:latin typeface="Times New Roman" pitchFamily="18" charset="0"/>
                <a:cs typeface="Times New Roman" pitchFamily="18" charset="0"/>
              </a:rPr>
              <a:t>πούλπα</a:t>
            </a:r>
            <a:r>
              <a:rPr lang="el-GR" sz="2000" spc="8" dirty="0" smtClean="0">
                <a:latin typeface="Times New Roman" pitchFamily="18" charset="0"/>
                <a:cs typeface="Times New Roman" pitchFamily="18" charset="0"/>
              </a:rPr>
              <a:t>,</a:t>
            </a:r>
            <a:r>
              <a:rPr lang="en-US" sz="2000" spc="8" dirty="0">
                <a:latin typeface="Times New Roman" pitchFamily="18" charset="0"/>
                <a:cs typeface="Times New Roman" pitchFamily="18" charset="0"/>
              </a:rPr>
              <a:t> </a:t>
            </a:r>
            <a:r>
              <a:rPr lang="el-GR" sz="2000" spc="6" dirty="0" smtClean="0">
                <a:latin typeface="Times New Roman" pitchFamily="18" charset="0"/>
                <a:cs typeface="Times New Roman" pitchFamily="18" charset="0"/>
              </a:rPr>
              <a:t>µ</a:t>
            </a:r>
            <a:r>
              <a:rPr lang="el-GR" sz="2000" spc="6" dirty="0" err="1" smtClean="0">
                <a:latin typeface="Times New Roman" pitchFamily="18" charset="0"/>
                <a:cs typeface="Times New Roman" pitchFamily="18" charset="0"/>
              </a:rPr>
              <a:t>ελάσα</a:t>
            </a:r>
            <a:r>
              <a:rPr lang="el-GR" sz="2000" spc="6" dirty="0" smtClean="0">
                <a:latin typeface="Times New Roman" pitchFamily="18" charset="0"/>
                <a:cs typeface="Times New Roman" pitchFamily="18" charset="0"/>
              </a:rPr>
              <a:t>,</a:t>
            </a:r>
            <a:r>
              <a:rPr lang="el-GR" sz="2000" spc="30"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τα</a:t>
            </a:r>
            <a:r>
              <a:rPr lang="el-GR" sz="2000" spc="32"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οποία</a:t>
            </a:r>
            <a:r>
              <a:rPr lang="el-GR" sz="2000" spc="32" dirty="0" smtClean="0">
                <a:latin typeface="Times New Roman" pitchFamily="18" charset="0"/>
                <a:cs typeface="Times New Roman" pitchFamily="18" charset="0"/>
              </a:rPr>
              <a:t> </a:t>
            </a:r>
            <a:r>
              <a:rPr lang="el-GR" sz="2000" spc="6" dirty="0" err="1" smtClean="0">
                <a:latin typeface="Times New Roman" pitchFamily="18" charset="0"/>
                <a:cs typeface="Times New Roman" pitchFamily="18" charset="0"/>
              </a:rPr>
              <a:t>χρησιµοποιούνται</a:t>
            </a:r>
            <a:r>
              <a:rPr lang="el-GR" sz="2000" spc="30"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στη</a:t>
            </a:r>
            <a:r>
              <a:rPr lang="el-GR" sz="2000" spc="32"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διατροφή</a:t>
            </a:r>
            <a:r>
              <a:rPr lang="el-GR" sz="2000" spc="32"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των</a:t>
            </a:r>
            <a:r>
              <a:rPr lang="el-GR" sz="2000" spc="32"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ζώων.</a:t>
            </a:r>
            <a:r>
              <a:rPr lang="el-GR" sz="2000" spc="30"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Η</a:t>
            </a:r>
            <a:r>
              <a:rPr lang="el-GR" sz="2000" spc="34" dirty="0" smtClean="0">
                <a:latin typeface="Times New Roman" pitchFamily="18" charset="0"/>
                <a:cs typeface="Times New Roman" pitchFamily="18" charset="0"/>
              </a:rPr>
              <a:t> </a:t>
            </a:r>
            <a:r>
              <a:rPr lang="el-GR" sz="2000" spc="4" dirty="0" smtClean="0">
                <a:latin typeface="Times New Roman" pitchFamily="18" charset="0"/>
                <a:cs typeface="Times New Roman" pitchFamily="18" charset="0"/>
              </a:rPr>
              <a:t>µ</a:t>
            </a:r>
            <a:r>
              <a:rPr lang="el-GR" sz="2000" spc="4" dirty="0" err="1" smtClean="0">
                <a:latin typeface="Times New Roman" pitchFamily="18" charset="0"/>
                <a:cs typeface="Times New Roman" pitchFamily="18" charset="0"/>
              </a:rPr>
              <a:t>ελάσα</a:t>
            </a:r>
            <a:r>
              <a:rPr lang="el-GR" sz="2000" spc="32"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βρίσκει</a:t>
            </a:r>
            <a:r>
              <a:rPr lang="el-GR" sz="2000" spc="30" dirty="0" smtClean="0">
                <a:latin typeface="Times New Roman" pitchFamily="18" charset="0"/>
                <a:cs typeface="Times New Roman" pitchFamily="18" charset="0"/>
              </a:rPr>
              <a:t> </a:t>
            </a:r>
            <a:r>
              <a:rPr lang="el-GR" sz="2000" spc="6" dirty="0" err="1" smtClean="0">
                <a:latin typeface="Times New Roman" pitchFamily="18" charset="0"/>
                <a:cs typeface="Times New Roman" pitchFamily="18" charset="0"/>
              </a:rPr>
              <a:t>σηµαντικές</a:t>
            </a:r>
            <a:r>
              <a:rPr lang="el-GR" sz="2000" spc="32"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χρήσεις</a:t>
            </a:r>
            <a:r>
              <a:rPr lang="el-GR" sz="2000" spc="32"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και</a:t>
            </a:r>
            <a:r>
              <a:rPr lang="el-GR" sz="2000" spc="30"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στη</a:t>
            </a:r>
            <a:r>
              <a:rPr lang="en-US" sz="2000" spc="6" dirty="0">
                <a:latin typeface="Times New Roman" pitchFamily="18" charset="0"/>
                <a:cs typeface="Times New Roman" pitchFamily="18" charset="0"/>
              </a:rPr>
              <a:t> </a:t>
            </a:r>
            <a:r>
              <a:rPr lang="el-GR" sz="2000" spc="6" dirty="0" err="1" smtClean="0">
                <a:latin typeface="Times New Roman" pitchFamily="18" charset="0"/>
                <a:cs typeface="Times New Roman" pitchFamily="18" charset="0"/>
              </a:rPr>
              <a:t>βιοµηχανία</a:t>
            </a:r>
            <a:r>
              <a:rPr lang="el-GR" sz="2000" spc="6"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(παραγωγή αλκοόλης, </a:t>
            </a:r>
            <a:r>
              <a:rPr lang="el-GR" sz="2000" spc="4" dirty="0" err="1" smtClean="0">
                <a:latin typeface="Times New Roman" pitchFamily="18" charset="0"/>
                <a:cs typeface="Times New Roman" pitchFamily="18" charset="0"/>
              </a:rPr>
              <a:t>ζυµών</a:t>
            </a:r>
            <a:r>
              <a:rPr lang="el-GR" sz="2000" spc="4"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κιτρικού οξέος κ.ά.). </a:t>
            </a:r>
            <a:r>
              <a:rPr lang="el-GR" sz="2000" spc="8" dirty="0" smtClean="0">
                <a:latin typeface="Times New Roman" pitchFamily="18" charset="0"/>
                <a:cs typeface="Times New Roman" pitchFamily="18" charset="0"/>
              </a:rPr>
              <a:t>Πολλές προσπάθειες </a:t>
            </a:r>
            <a:r>
              <a:rPr lang="el-GR" sz="2000" spc="6" dirty="0" smtClean="0">
                <a:latin typeface="Times New Roman" pitchFamily="18" charset="0"/>
                <a:cs typeface="Times New Roman" pitchFamily="18" charset="0"/>
              </a:rPr>
              <a:t>έχουν </a:t>
            </a:r>
            <a:r>
              <a:rPr lang="el-GR" sz="2000" spc="4" dirty="0" smtClean="0">
                <a:latin typeface="Times New Roman" pitchFamily="18" charset="0"/>
                <a:cs typeface="Times New Roman" pitchFamily="18" charset="0"/>
              </a:rPr>
              <a:t>γίνει </a:t>
            </a:r>
            <a:r>
              <a:rPr lang="el-GR" sz="2000" spc="6" dirty="0" smtClean="0">
                <a:latin typeface="Times New Roman" pitchFamily="18" charset="0"/>
                <a:cs typeface="Times New Roman" pitchFamily="18" charset="0"/>
              </a:rPr>
              <a:t>τελευταία </a:t>
            </a:r>
            <a:r>
              <a:rPr lang="el-GR" sz="2000" spc="4" dirty="0" smtClean="0">
                <a:latin typeface="Times New Roman" pitchFamily="18" charset="0"/>
                <a:cs typeface="Times New Roman" pitchFamily="18" charset="0"/>
              </a:rPr>
              <a:t>για  </a:t>
            </a:r>
            <a:r>
              <a:rPr lang="el-GR" sz="2000" spc="8" dirty="0" smtClean="0">
                <a:latin typeface="Times New Roman" pitchFamily="18" charset="0"/>
                <a:cs typeface="Times New Roman" pitchFamily="18" charset="0"/>
              </a:rPr>
              <a:t>εξεύρεση </a:t>
            </a:r>
            <a:r>
              <a:rPr lang="el-GR" sz="2000" spc="6" dirty="0" smtClean="0">
                <a:latin typeface="Times New Roman" pitchFamily="18" charset="0"/>
                <a:cs typeface="Times New Roman" pitchFamily="18" charset="0"/>
              </a:rPr>
              <a:t>νέων </a:t>
            </a:r>
            <a:r>
              <a:rPr lang="el-GR" sz="2000" spc="8" dirty="0" smtClean="0">
                <a:latin typeface="Times New Roman" pitchFamily="18" charset="0"/>
                <a:cs typeface="Times New Roman" pitchFamily="18" charset="0"/>
              </a:rPr>
              <a:t>χρήσεων. </a:t>
            </a:r>
            <a:r>
              <a:rPr lang="el-GR" sz="2000" spc="6" dirty="0" smtClean="0">
                <a:latin typeface="Times New Roman" pitchFamily="18" charset="0"/>
                <a:cs typeface="Times New Roman" pitchFamily="18" charset="0"/>
              </a:rPr>
              <a:t>Πιο </a:t>
            </a:r>
            <a:r>
              <a:rPr lang="el-GR" sz="2000" spc="6" dirty="0" err="1" smtClean="0">
                <a:latin typeface="Times New Roman" pitchFamily="18" charset="0"/>
                <a:cs typeface="Times New Roman" pitchFamily="18" charset="0"/>
              </a:rPr>
              <a:t>σηµαντική</a:t>
            </a:r>
            <a:r>
              <a:rPr lang="el-GR" sz="2000" spc="6" dirty="0" smtClean="0">
                <a:latin typeface="Times New Roman" pitchFamily="18" charset="0"/>
                <a:cs typeface="Times New Roman" pitchFamily="18" charset="0"/>
              </a:rPr>
              <a:t> είναι η </a:t>
            </a:r>
            <a:r>
              <a:rPr lang="el-GR" sz="2000" spc="8" dirty="0" smtClean="0">
                <a:latin typeface="Times New Roman" pitchFamily="18" charset="0"/>
                <a:cs typeface="Times New Roman" pitchFamily="18" charset="0"/>
              </a:rPr>
              <a:t>παραγωγή </a:t>
            </a:r>
            <a:r>
              <a:rPr lang="el-GR" sz="2000" spc="6" dirty="0" smtClean="0">
                <a:latin typeface="Times New Roman" pitchFamily="18" charset="0"/>
                <a:cs typeface="Times New Roman" pitchFamily="18" charset="0"/>
              </a:rPr>
              <a:t>αιθανόλης, η </a:t>
            </a:r>
            <a:r>
              <a:rPr lang="el-GR" sz="2000" spc="8" dirty="0" smtClean="0">
                <a:latin typeface="Times New Roman" pitchFamily="18" charset="0"/>
                <a:cs typeface="Times New Roman" pitchFamily="18" charset="0"/>
              </a:rPr>
              <a:t>οποία </a:t>
            </a:r>
            <a:r>
              <a:rPr lang="el-GR" sz="2000" spc="4" dirty="0" smtClean="0">
                <a:latin typeface="Times New Roman" pitchFamily="18" charset="0"/>
                <a:cs typeface="Times New Roman" pitchFamily="18" charset="0"/>
              </a:rPr>
              <a:t>µ</a:t>
            </a:r>
            <a:r>
              <a:rPr lang="el-GR" sz="2000" spc="4" dirty="0" err="1" smtClean="0">
                <a:latin typeface="Times New Roman" pitchFamily="18" charset="0"/>
                <a:cs typeface="Times New Roman" pitchFamily="18" charset="0"/>
              </a:rPr>
              <a:t>πορεί</a:t>
            </a:r>
            <a:r>
              <a:rPr lang="el-GR" sz="2000" spc="4"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να </a:t>
            </a:r>
            <a:r>
              <a:rPr lang="el-GR" sz="2000" spc="6" dirty="0" err="1" smtClean="0">
                <a:latin typeface="Times New Roman" pitchFamily="18" charset="0"/>
                <a:cs typeface="Times New Roman" pitchFamily="18" charset="0"/>
              </a:rPr>
              <a:t>χρησιµοποιηθεί</a:t>
            </a:r>
            <a:r>
              <a:rPr lang="el-GR" sz="2000" spc="6" dirty="0" smtClean="0">
                <a:latin typeface="Times New Roman" pitchFamily="18" charset="0"/>
                <a:cs typeface="Times New Roman" pitchFamily="18" charset="0"/>
              </a:rPr>
              <a:t> </a:t>
            </a:r>
            <a:r>
              <a:rPr lang="el-GR" sz="2000" spc="10" dirty="0" smtClean="0">
                <a:latin typeface="Times New Roman" pitchFamily="18" charset="0"/>
                <a:cs typeface="Times New Roman" pitchFamily="18" charset="0"/>
              </a:rPr>
              <a:t>ως  </a:t>
            </a:r>
            <a:r>
              <a:rPr lang="el-GR" sz="2000" spc="6" dirty="0" err="1" smtClean="0">
                <a:latin typeface="Times New Roman" pitchFamily="18" charset="0"/>
                <a:cs typeface="Times New Roman" pitchFamily="18" charset="0"/>
              </a:rPr>
              <a:t>καύσιµο</a:t>
            </a:r>
            <a:r>
              <a:rPr lang="el-GR" sz="2000" spc="6" dirty="0" smtClean="0">
                <a:latin typeface="Times New Roman" pitchFamily="18" charset="0"/>
                <a:cs typeface="Times New Roman" pitchFamily="18" charset="0"/>
              </a:rPr>
              <a:t> ή </a:t>
            </a:r>
            <a:r>
              <a:rPr lang="el-GR" sz="2000" spc="8" dirty="0" smtClean="0">
                <a:latin typeface="Times New Roman" pitchFamily="18" charset="0"/>
                <a:cs typeface="Times New Roman" pitchFamily="18" charset="0"/>
              </a:rPr>
              <a:t>πρώτη </a:t>
            </a:r>
            <a:r>
              <a:rPr lang="el-GR" sz="2000" spc="6" dirty="0" smtClean="0">
                <a:latin typeface="Times New Roman" pitchFamily="18" charset="0"/>
                <a:cs typeface="Times New Roman" pitchFamily="18" charset="0"/>
              </a:rPr>
              <a:t>ύλη για τη </a:t>
            </a:r>
            <a:r>
              <a:rPr lang="el-GR" sz="2000" spc="4" dirty="0" err="1" smtClean="0">
                <a:latin typeface="Times New Roman" pitchFamily="18" charset="0"/>
                <a:cs typeface="Times New Roman" pitchFamily="18" charset="0"/>
              </a:rPr>
              <a:t>χηµική</a:t>
            </a:r>
            <a:r>
              <a:rPr lang="el-GR" sz="2000" spc="4" dirty="0" smtClean="0">
                <a:latin typeface="Times New Roman" pitchFamily="18" charset="0"/>
                <a:cs typeface="Times New Roman" pitchFamily="18" charset="0"/>
              </a:rPr>
              <a:t> </a:t>
            </a:r>
            <a:r>
              <a:rPr lang="el-GR" sz="2000" spc="6" dirty="0" err="1" smtClean="0">
                <a:latin typeface="Times New Roman" pitchFamily="18" charset="0"/>
                <a:cs typeface="Times New Roman" pitchFamily="18" charset="0"/>
              </a:rPr>
              <a:t>βιοµηχανία</a:t>
            </a:r>
            <a:r>
              <a:rPr lang="el-GR" sz="2000" spc="6"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Η </a:t>
            </a:r>
            <a:r>
              <a:rPr lang="el-GR" sz="2000" spc="8" dirty="0" err="1" smtClean="0">
                <a:latin typeface="Times New Roman" pitchFamily="18" charset="0"/>
                <a:cs typeface="Times New Roman" pitchFamily="18" charset="0"/>
              </a:rPr>
              <a:t>ζαχαρόζη</a:t>
            </a:r>
            <a:r>
              <a:rPr lang="el-GR" sz="2000" spc="8" dirty="0" smtClean="0">
                <a:latin typeface="Times New Roman" pitchFamily="18" charset="0"/>
                <a:cs typeface="Times New Roman" pitchFamily="18" charset="0"/>
              </a:rPr>
              <a:t> </a:t>
            </a:r>
            <a:r>
              <a:rPr lang="el-GR" sz="2000" spc="4" dirty="0" smtClean="0">
                <a:latin typeface="Times New Roman" pitchFamily="18" charset="0"/>
                <a:cs typeface="Times New Roman" pitchFamily="18" charset="0"/>
              </a:rPr>
              <a:t>µ</a:t>
            </a:r>
            <a:r>
              <a:rPr lang="el-GR" sz="2000" spc="4" dirty="0" err="1" smtClean="0">
                <a:latin typeface="Times New Roman" pitchFamily="18" charset="0"/>
                <a:cs typeface="Times New Roman" pitchFamily="18" charset="0"/>
              </a:rPr>
              <a:t>πορεί</a:t>
            </a:r>
            <a:r>
              <a:rPr lang="el-GR" sz="2000" spc="4"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επίσης να </a:t>
            </a:r>
            <a:r>
              <a:rPr lang="el-GR" sz="2000" spc="6" dirty="0" err="1" smtClean="0">
                <a:latin typeface="Times New Roman" pitchFamily="18" charset="0"/>
                <a:cs typeface="Times New Roman" pitchFamily="18" charset="0"/>
              </a:rPr>
              <a:t>χρησιµοποιηθεί</a:t>
            </a:r>
            <a:r>
              <a:rPr lang="el-GR" sz="2000" spc="6" dirty="0" smtClean="0">
                <a:latin typeface="Times New Roman" pitchFamily="18" charset="0"/>
                <a:cs typeface="Times New Roman" pitchFamily="18" charset="0"/>
              </a:rPr>
              <a:t> στη  </a:t>
            </a:r>
            <a:r>
              <a:rPr lang="el-GR" sz="2000" spc="6" dirty="0" err="1" smtClean="0">
                <a:latin typeface="Times New Roman" pitchFamily="18" charset="0"/>
                <a:cs typeface="Times New Roman" pitchFamily="18" charset="0"/>
              </a:rPr>
              <a:t>βιοµηχανία</a:t>
            </a:r>
            <a:r>
              <a:rPr lang="el-GR" sz="2000" spc="6"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παραγωγής αφρών </a:t>
            </a:r>
            <a:r>
              <a:rPr lang="el-GR" sz="2000" spc="8" dirty="0" err="1" smtClean="0">
                <a:latin typeface="Times New Roman" pitchFamily="18" charset="0"/>
                <a:cs typeface="Times New Roman" pitchFamily="18" charset="0"/>
              </a:rPr>
              <a:t>πολυουρεθάνης</a:t>
            </a:r>
            <a:r>
              <a:rPr lang="el-GR" sz="2000" spc="8" dirty="0" smtClean="0">
                <a:latin typeface="Times New Roman" pitchFamily="18" charset="0"/>
                <a:cs typeface="Times New Roman" pitchFamily="18" charset="0"/>
              </a:rPr>
              <a:t>, υψηλής </a:t>
            </a:r>
            <a:r>
              <a:rPr lang="el-GR" sz="2000" spc="8" dirty="0" err="1" smtClean="0">
                <a:latin typeface="Times New Roman" pitchFamily="18" charset="0"/>
                <a:cs typeface="Times New Roman" pitchFamily="18" charset="0"/>
              </a:rPr>
              <a:t>συµπύκνωσης</a:t>
            </a:r>
            <a:r>
              <a:rPr lang="el-GR" sz="2000" spc="8" dirty="0" smtClean="0">
                <a:latin typeface="Times New Roman" pitchFamily="18" charset="0"/>
                <a:cs typeface="Times New Roman" pitchFamily="18" charset="0"/>
              </a:rPr>
              <a:t> γλυκαντικών, </a:t>
            </a:r>
            <a:r>
              <a:rPr lang="el-GR" sz="2000" spc="6" dirty="0" err="1" smtClean="0">
                <a:latin typeface="Times New Roman" pitchFamily="18" charset="0"/>
                <a:cs typeface="Times New Roman" pitchFamily="18" charset="0"/>
              </a:rPr>
              <a:t>βιταµινών</a:t>
            </a:r>
            <a:r>
              <a:rPr lang="el-GR" sz="2000" spc="6"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και  </a:t>
            </a:r>
            <a:r>
              <a:rPr lang="el-GR" sz="2000" spc="6" dirty="0" smtClean="0">
                <a:latin typeface="Times New Roman" pitchFamily="18" charset="0"/>
                <a:cs typeface="Times New Roman" pitchFamily="18" charset="0"/>
              </a:rPr>
              <a:t>αντιβιοτικών. </a:t>
            </a:r>
            <a:r>
              <a:rPr lang="el-GR" sz="2000" spc="8" dirty="0" smtClean="0">
                <a:latin typeface="Times New Roman" pitchFamily="18" charset="0"/>
                <a:cs typeface="Times New Roman" pitchFamily="18" charset="0"/>
              </a:rPr>
              <a:t>Η </a:t>
            </a:r>
            <a:r>
              <a:rPr lang="el-GR" sz="2000" spc="8" dirty="0" err="1" smtClean="0">
                <a:latin typeface="Times New Roman" pitchFamily="18" charset="0"/>
                <a:cs typeface="Times New Roman" pitchFamily="18" charset="0"/>
              </a:rPr>
              <a:t>ασβεστοϊλύς</a:t>
            </a:r>
            <a:r>
              <a:rPr lang="el-GR" sz="2000" spc="8" dirty="0" smtClean="0">
                <a:latin typeface="Times New Roman" pitchFamily="18" charset="0"/>
                <a:cs typeface="Times New Roman" pitchFamily="18" charset="0"/>
              </a:rPr>
              <a:t> (λάσπη φίλτρων) </a:t>
            </a:r>
            <a:r>
              <a:rPr lang="el-GR" sz="2000" spc="6" dirty="0" smtClean="0">
                <a:latin typeface="Times New Roman" pitchFamily="18" charset="0"/>
                <a:cs typeface="Times New Roman" pitchFamily="18" charset="0"/>
              </a:rPr>
              <a:t>δεν είναι υποπροϊόν </a:t>
            </a:r>
            <a:r>
              <a:rPr lang="el-GR" sz="2000" spc="8" dirty="0" smtClean="0">
                <a:latin typeface="Times New Roman" pitchFamily="18" charset="0"/>
                <a:cs typeface="Times New Roman" pitchFamily="18" charset="0"/>
              </a:rPr>
              <a:t>των </a:t>
            </a:r>
            <a:r>
              <a:rPr lang="el-GR" sz="2000" spc="6" dirty="0" smtClean="0">
                <a:latin typeface="Times New Roman" pitchFamily="18" charset="0"/>
                <a:cs typeface="Times New Roman" pitchFamily="18" charset="0"/>
              </a:rPr>
              <a:t>ζαχαροτεύτλων, </a:t>
            </a:r>
            <a:r>
              <a:rPr lang="el-GR" sz="2000" spc="8" dirty="0" smtClean="0">
                <a:latin typeface="Times New Roman" pitchFamily="18" charset="0"/>
                <a:cs typeface="Times New Roman" pitchFamily="18" charset="0"/>
              </a:rPr>
              <a:t>αλλά </a:t>
            </a:r>
            <a:r>
              <a:rPr lang="el-GR" sz="2000" spc="4" dirty="0" err="1" smtClean="0">
                <a:latin typeface="Times New Roman" pitchFamily="18" charset="0"/>
                <a:cs typeface="Times New Roman" pitchFamily="18" charset="0"/>
              </a:rPr>
              <a:t>υπόλειµµα</a:t>
            </a:r>
            <a:r>
              <a:rPr lang="el-GR" sz="2000" spc="4" dirty="0" smtClean="0">
                <a:latin typeface="Times New Roman" pitchFamily="18" charset="0"/>
                <a:cs typeface="Times New Roman" pitchFamily="18" charset="0"/>
              </a:rPr>
              <a:t> </a:t>
            </a:r>
            <a:r>
              <a:rPr lang="el-GR" sz="2000" spc="10" dirty="0" smtClean="0">
                <a:latin typeface="Times New Roman" pitchFamily="18" charset="0"/>
                <a:cs typeface="Times New Roman" pitchFamily="18" charset="0"/>
              </a:rPr>
              <a:t>από  </a:t>
            </a:r>
            <a:r>
              <a:rPr lang="el-GR" sz="2000" spc="6" dirty="0" smtClean="0">
                <a:latin typeface="Times New Roman" pitchFamily="18" charset="0"/>
                <a:cs typeface="Times New Roman" pitchFamily="18" charset="0"/>
              </a:rPr>
              <a:t>την </a:t>
            </a:r>
            <a:r>
              <a:rPr lang="el-GR" sz="2000" spc="8" dirty="0" smtClean="0">
                <a:latin typeface="Times New Roman" pitchFamily="18" charset="0"/>
                <a:cs typeface="Times New Roman" pitchFamily="18" charset="0"/>
              </a:rPr>
              <a:t>άσβεστο που </a:t>
            </a:r>
            <a:r>
              <a:rPr lang="el-GR" sz="2000" spc="6" dirty="0" err="1" smtClean="0">
                <a:latin typeface="Times New Roman" pitchFamily="18" charset="0"/>
                <a:cs typeface="Times New Roman" pitchFamily="18" charset="0"/>
              </a:rPr>
              <a:t>χρησιµοποιείται</a:t>
            </a:r>
            <a:r>
              <a:rPr lang="el-GR" sz="2000" spc="6"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κατά </a:t>
            </a:r>
            <a:r>
              <a:rPr lang="el-GR" sz="2000" spc="6" dirty="0" smtClean="0">
                <a:latin typeface="Times New Roman" pitchFamily="18" charset="0"/>
                <a:cs typeface="Times New Roman" pitchFamily="18" charset="0"/>
              </a:rPr>
              <a:t>τη </a:t>
            </a:r>
            <a:r>
              <a:rPr lang="el-GR" sz="2000" spc="6" dirty="0" err="1" smtClean="0">
                <a:latin typeface="Times New Roman" pitchFamily="18" charset="0"/>
                <a:cs typeface="Times New Roman" pitchFamily="18" charset="0"/>
              </a:rPr>
              <a:t>βιοµηχανική</a:t>
            </a:r>
            <a:r>
              <a:rPr lang="el-GR" sz="2000" spc="6"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κατεργασία των </a:t>
            </a:r>
            <a:r>
              <a:rPr lang="el-GR" sz="2000" spc="6" dirty="0" smtClean="0">
                <a:latin typeface="Times New Roman" pitchFamily="18" charset="0"/>
                <a:cs typeface="Times New Roman" pitchFamily="18" charset="0"/>
              </a:rPr>
              <a:t>ριζών. </a:t>
            </a:r>
            <a:r>
              <a:rPr lang="el-GR" sz="2000" spc="8" dirty="0" smtClean="0">
                <a:latin typeface="Times New Roman" pitchFamily="18" charset="0"/>
                <a:cs typeface="Times New Roman" pitchFamily="18" charset="0"/>
              </a:rPr>
              <a:t>Παράγεται </a:t>
            </a:r>
            <a:r>
              <a:rPr lang="el-GR" sz="2000" spc="6" dirty="0" smtClean="0">
                <a:latin typeface="Times New Roman" pitchFamily="18" charset="0"/>
                <a:cs typeface="Times New Roman" pitchFamily="18" charset="0"/>
              </a:rPr>
              <a:t>σε </a:t>
            </a:r>
            <a:r>
              <a:rPr lang="el-GR" sz="2000" spc="4" dirty="0" smtClean="0">
                <a:latin typeface="Times New Roman" pitchFamily="18" charset="0"/>
                <a:cs typeface="Times New Roman" pitchFamily="18" charset="0"/>
              </a:rPr>
              <a:t>µ</a:t>
            </a:r>
            <a:r>
              <a:rPr lang="el-GR" sz="2000" spc="4" dirty="0" err="1" smtClean="0">
                <a:latin typeface="Times New Roman" pitchFamily="18" charset="0"/>
                <a:cs typeface="Times New Roman" pitchFamily="18" charset="0"/>
              </a:rPr>
              <a:t>εγάλες</a:t>
            </a:r>
            <a:r>
              <a:rPr lang="el-GR" sz="2000" spc="4"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ποσότητες </a:t>
            </a:r>
            <a:r>
              <a:rPr lang="el-GR" sz="2000" spc="6" dirty="0" smtClean="0">
                <a:latin typeface="Times New Roman" pitchFamily="18" charset="0"/>
                <a:cs typeface="Times New Roman" pitchFamily="18" charset="0"/>
              </a:rPr>
              <a:t>και </a:t>
            </a:r>
            <a:r>
              <a:rPr lang="el-GR" sz="2000" spc="6" dirty="0" err="1" smtClean="0">
                <a:latin typeface="Times New Roman" pitchFamily="18" charset="0"/>
                <a:cs typeface="Times New Roman" pitchFamily="18" charset="0"/>
              </a:rPr>
              <a:t>χρησιµοποιείται</a:t>
            </a:r>
            <a:r>
              <a:rPr lang="el-GR" sz="2000" spc="6" dirty="0" smtClean="0">
                <a:latin typeface="Times New Roman" pitchFamily="18" charset="0"/>
                <a:cs typeface="Times New Roman" pitchFamily="18" charset="0"/>
              </a:rPr>
              <a:t> για τη </a:t>
            </a:r>
            <a:r>
              <a:rPr lang="el-GR" sz="2000" spc="8" dirty="0" smtClean="0">
                <a:latin typeface="Times New Roman" pitchFamily="18" charset="0"/>
                <a:cs typeface="Times New Roman" pitchFamily="18" charset="0"/>
              </a:rPr>
              <a:t>βελτίωση των </a:t>
            </a:r>
            <a:r>
              <a:rPr lang="el-GR" sz="2000" spc="6" dirty="0" smtClean="0">
                <a:latin typeface="Times New Roman" pitchFamily="18" charset="0"/>
                <a:cs typeface="Times New Roman" pitchFamily="18" charset="0"/>
              </a:rPr>
              <a:t>όξινων </a:t>
            </a:r>
            <a:r>
              <a:rPr lang="el-GR" sz="2000" spc="8" dirty="0" smtClean="0">
                <a:latin typeface="Times New Roman" pitchFamily="18" charset="0"/>
                <a:cs typeface="Times New Roman" pitchFamily="18" charset="0"/>
              </a:rPr>
              <a:t>εδαφών</a:t>
            </a:r>
            <a:endParaRPr lang="el-GR" sz="2000" dirty="0" smtClean="0">
              <a:latin typeface="Times New Roman"/>
              <a:cs typeface="Times New Roman"/>
            </a:endParaRPr>
          </a:p>
          <a:p>
            <a:pPr marL="11131" marR="4451" algn="just">
              <a:spcBef>
                <a:spcPts val="22"/>
              </a:spcBef>
            </a:pPr>
            <a:endParaRPr lang="el-GR" sz="2000" dirty="0" smtClean="0">
              <a:latin typeface="Times New Roman"/>
              <a:cs typeface="Times New Roman"/>
            </a:endParaRPr>
          </a:p>
          <a:p>
            <a:pPr marL="11131" marR="4451" algn="just">
              <a:spcBef>
                <a:spcPts val="22"/>
              </a:spcBef>
            </a:pPr>
            <a:endParaRPr lang="el-GR" sz="1600" dirty="0">
              <a:latin typeface="Times New Roman"/>
              <a:cs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914400" y="3581400"/>
            <a:ext cx="3291967" cy="230832"/>
          </a:xfrm>
          <a:prstGeom prst="rect">
            <a:avLst/>
          </a:prstGeom>
        </p:spPr>
        <p:txBody>
          <a:bodyPr vert="horz" wrap="square" lIns="0" tIns="0" rIns="0" bIns="0" rtlCol="0">
            <a:spAutoFit/>
          </a:bodyPr>
          <a:lstStyle/>
          <a:p>
            <a:pPr marL="5051"/>
            <a:r>
              <a:rPr sz="1500" b="1" i="1" spc="8" dirty="0">
                <a:latin typeface="Times New Roman"/>
                <a:cs typeface="Times New Roman"/>
              </a:rPr>
              <a:t>Εικόνα </a:t>
            </a:r>
            <a:r>
              <a:rPr sz="1500" b="1" i="1" spc="6" dirty="0">
                <a:latin typeface="Times New Roman"/>
                <a:cs typeface="Times New Roman"/>
              </a:rPr>
              <a:t>6.1. </a:t>
            </a:r>
            <a:r>
              <a:rPr sz="1500" i="1" spc="6" dirty="0">
                <a:latin typeface="Times New Roman"/>
                <a:cs typeface="Times New Roman"/>
              </a:rPr>
              <a:t>Καλλιέργεια</a:t>
            </a:r>
            <a:r>
              <a:rPr sz="1500" i="1" spc="-10" dirty="0">
                <a:latin typeface="Times New Roman"/>
                <a:cs typeface="Times New Roman"/>
              </a:rPr>
              <a:t> </a:t>
            </a:r>
            <a:r>
              <a:rPr sz="1500" i="1" spc="8" dirty="0">
                <a:latin typeface="Times New Roman"/>
                <a:cs typeface="Times New Roman"/>
              </a:rPr>
              <a:t>ζαχαροτεύτλων</a:t>
            </a:r>
            <a:endParaRPr sz="1500">
              <a:latin typeface="Times New Roman"/>
              <a:cs typeface="Times New Roman"/>
            </a:endParaRPr>
          </a:p>
        </p:txBody>
      </p:sp>
      <p:sp>
        <p:nvSpPr>
          <p:cNvPr id="5" name="object 3"/>
          <p:cNvSpPr txBox="1"/>
          <p:nvPr/>
        </p:nvSpPr>
        <p:spPr>
          <a:xfrm>
            <a:off x="822838" y="6533122"/>
            <a:ext cx="4282562" cy="230832"/>
          </a:xfrm>
          <a:prstGeom prst="rect">
            <a:avLst/>
          </a:prstGeom>
        </p:spPr>
        <p:txBody>
          <a:bodyPr vert="horz" wrap="square" lIns="0" tIns="0" rIns="0" bIns="0" rtlCol="0">
            <a:spAutoFit/>
          </a:bodyPr>
          <a:lstStyle/>
          <a:p>
            <a:pPr marL="5051"/>
            <a:r>
              <a:rPr sz="1500" b="1" i="1" spc="8" dirty="0">
                <a:latin typeface="Times New Roman"/>
                <a:cs typeface="Times New Roman"/>
              </a:rPr>
              <a:t>Εικόνα </a:t>
            </a:r>
            <a:r>
              <a:rPr sz="1500" b="1" i="1" spc="6" dirty="0">
                <a:latin typeface="Times New Roman"/>
                <a:cs typeface="Times New Roman"/>
              </a:rPr>
              <a:t>6.2</a:t>
            </a:r>
            <a:r>
              <a:rPr sz="1500" i="1" spc="6" dirty="0">
                <a:latin typeface="Times New Roman"/>
                <a:cs typeface="Times New Roman"/>
              </a:rPr>
              <a:t>. Ρίζες </a:t>
            </a:r>
            <a:r>
              <a:rPr sz="1500" i="1" spc="8" dirty="0">
                <a:latin typeface="Times New Roman"/>
                <a:cs typeface="Times New Roman"/>
              </a:rPr>
              <a:t>ζαχαρότευτλων </a:t>
            </a:r>
            <a:r>
              <a:rPr sz="1500" i="1" dirty="0">
                <a:latin typeface="Times New Roman"/>
                <a:cs typeface="Times New Roman"/>
              </a:rPr>
              <a:t>µετά </a:t>
            </a:r>
            <a:r>
              <a:rPr sz="1500" i="1" spc="6" dirty="0">
                <a:latin typeface="Times New Roman"/>
                <a:cs typeface="Times New Roman"/>
              </a:rPr>
              <a:t>τη</a:t>
            </a:r>
            <a:r>
              <a:rPr sz="1500" i="1" spc="-4" dirty="0">
                <a:latin typeface="Times New Roman"/>
                <a:cs typeface="Times New Roman"/>
              </a:rPr>
              <a:t> </a:t>
            </a:r>
            <a:r>
              <a:rPr sz="1500" i="1" spc="4" dirty="0">
                <a:latin typeface="Times New Roman"/>
                <a:cs typeface="Times New Roman"/>
              </a:rPr>
              <a:t>συγκοµιδή</a:t>
            </a:r>
            <a:endParaRPr sz="1500">
              <a:latin typeface="Times New Roman"/>
              <a:cs typeface="Times New Roman"/>
            </a:endParaRPr>
          </a:p>
        </p:txBody>
      </p:sp>
      <p:sp>
        <p:nvSpPr>
          <p:cNvPr id="6" name="object 4"/>
          <p:cNvSpPr/>
          <p:nvPr/>
        </p:nvSpPr>
        <p:spPr>
          <a:xfrm>
            <a:off x="838200" y="481263"/>
            <a:ext cx="6248400" cy="3023937"/>
          </a:xfrm>
          <a:prstGeom prst="rect">
            <a:avLst/>
          </a:prstGeom>
          <a:blipFill>
            <a:blip r:embed="rId2" cstate="print"/>
            <a:stretch>
              <a:fillRect/>
            </a:stretch>
          </a:blipFill>
        </p:spPr>
        <p:txBody>
          <a:bodyPr wrap="square" lIns="0" tIns="0" rIns="0" bIns="0" rtlCol="0"/>
          <a:lstStyle/>
          <a:p>
            <a:endParaRPr sz="1500"/>
          </a:p>
        </p:txBody>
      </p:sp>
      <p:sp>
        <p:nvSpPr>
          <p:cNvPr id="7" name="object 5"/>
          <p:cNvSpPr/>
          <p:nvPr/>
        </p:nvSpPr>
        <p:spPr>
          <a:xfrm>
            <a:off x="914400" y="3581400"/>
            <a:ext cx="6096820" cy="2804919"/>
          </a:xfrm>
          <a:prstGeom prst="rect">
            <a:avLst/>
          </a:prstGeom>
          <a:blipFill>
            <a:blip r:embed="rId3" cstate="print"/>
            <a:stretch>
              <a:fillRect/>
            </a:stretch>
          </a:blipFill>
        </p:spPr>
        <p:txBody>
          <a:bodyPr wrap="square" lIns="0" tIns="0" rIns="0" bIns="0" rtlCol="0"/>
          <a:lstStyle/>
          <a:p>
            <a:endParaRPr sz="15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28" y="152400"/>
            <a:ext cx="4571206" cy="646305"/>
          </a:xfrm>
          <a:prstGeom prst="rect">
            <a:avLst/>
          </a:prstGeom>
          <a:noFill/>
        </p:spPr>
        <p:txBody>
          <a:bodyPr wrap="square" lIns="91413" tIns="45707" rIns="91413" bIns="45707" rtlCol="0">
            <a:spAutoFit/>
          </a:bodyPr>
          <a:lstStyle/>
          <a:p>
            <a:r>
              <a:rPr lang="el-GR" sz="3500" b="1" dirty="0"/>
              <a:t>Βοτ</a:t>
            </a:r>
            <a:r>
              <a:rPr lang="el-GR" sz="3600" b="1" spc="13" dirty="0">
                <a:latin typeface="Times New Roman"/>
                <a:cs typeface="Times New Roman"/>
              </a:rPr>
              <a:t>ανική Περιγραφή</a:t>
            </a:r>
            <a:endParaRPr lang="el-GR" sz="3500" b="1" dirty="0"/>
          </a:p>
        </p:txBody>
      </p:sp>
      <p:sp>
        <p:nvSpPr>
          <p:cNvPr id="10" name="object 9"/>
          <p:cNvSpPr txBox="1"/>
          <p:nvPr/>
        </p:nvSpPr>
        <p:spPr>
          <a:xfrm>
            <a:off x="381000" y="1219200"/>
            <a:ext cx="8380543" cy="4970591"/>
          </a:xfrm>
          <a:prstGeom prst="rect">
            <a:avLst/>
          </a:prstGeom>
        </p:spPr>
        <p:txBody>
          <a:bodyPr vert="horz" wrap="square" lIns="0" tIns="0" rIns="0" bIns="0" rtlCol="0">
            <a:spAutoFit/>
          </a:bodyPr>
          <a:lstStyle/>
          <a:p>
            <a:pPr marL="5051" marR="2777" algn="just">
              <a:spcBef>
                <a:spcPts val="10"/>
              </a:spcBef>
            </a:pPr>
            <a:r>
              <a:rPr lang="el-GR" sz="2000" spc="8" dirty="0" smtClean="0">
                <a:latin typeface="Times New Roman"/>
                <a:cs typeface="Times New Roman"/>
              </a:rPr>
              <a:t>Το ζαχαρότευτλο </a:t>
            </a:r>
            <a:r>
              <a:rPr lang="el-GR" sz="2000" spc="6" dirty="0" smtClean="0">
                <a:latin typeface="Times New Roman"/>
                <a:cs typeface="Times New Roman"/>
              </a:rPr>
              <a:t>είναι φυτό δικότυλο, διετές που υπό κανονικές </a:t>
            </a:r>
            <a:r>
              <a:rPr lang="el-GR" sz="2000" spc="8" dirty="0" smtClean="0">
                <a:latin typeface="Times New Roman"/>
                <a:cs typeface="Times New Roman"/>
              </a:rPr>
              <a:t>συνθήκες </a:t>
            </a:r>
            <a:r>
              <a:rPr lang="el-GR" sz="2000" spc="6" dirty="0" smtClean="0">
                <a:latin typeface="Times New Roman"/>
                <a:cs typeface="Times New Roman"/>
              </a:rPr>
              <a:t>ολοκληρώνει τον </a:t>
            </a:r>
            <a:r>
              <a:rPr lang="el-GR" sz="2000" spc="8" dirty="0" smtClean="0">
                <a:latin typeface="Times New Roman"/>
                <a:cs typeface="Times New Roman"/>
              </a:rPr>
              <a:t>βιολογικό </a:t>
            </a:r>
            <a:r>
              <a:rPr lang="el-GR" sz="2000" spc="6" dirty="0" smtClean="0">
                <a:latin typeface="Times New Roman"/>
                <a:cs typeface="Times New Roman"/>
              </a:rPr>
              <a:t>του  </a:t>
            </a:r>
            <a:r>
              <a:rPr lang="el-GR" sz="2000" spc="8" dirty="0" smtClean="0">
                <a:latin typeface="Times New Roman"/>
                <a:cs typeface="Times New Roman"/>
              </a:rPr>
              <a:t>κύκλο</a:t>
            </a:r>
            <a:r>
              <a:rPr lang="el-GR" sz="2000" spc="66" dirty="0" smtClean="0">
                <a:latin typeface="Times New Roman"/>
                <a:cs typeface="Times New Roman"/>
              </a:rPr>
              <a:t> </a:t>
            </a:r>
            <a:r>
              <a:rPr lang="el-GR" sz="2000" spc="6" dirty="0" smtClean="0">
                <a:latin typeface="Times New Roman"/>
                <a:cs typeface="Times New Roman"/>
              </a:rPr>
              <a:t>σε</a:t>
            </a:r>
            <a:r>
              <a:rPr lang="el-GR" sz="2000" spc="66" dirty="0" smtClean="0">
                <a:latin typeface="Times New Roman"/>
                <a:cs typeface="Times New Roman"/>
              </a:rPr>
              <a:t> </a:t>
            </a:r>
            <a:r>
              <a:rPr lang="el-GR" sz="2000" spc="6" dirty="0" smtClean="0">
                <a:latin typeface="Times New Roman"/>
                <a:cs typeface="Times New Roman"/>
              </a:rPr>
              <a:t>δύο</a:t>
            </a:r>
            <a:r>
              <a:rPr lang="el-GR" sz="2000" spc="66" dirty="0" smtClean="0">
                <a:latin typeface="Times New Roman"/>
                <a:cs typeface="Times New Roman"/>
              </a:rPr>
              <a:t> </a:t>
            </a:r>
            <a:r>
              <a:rPr lang="el-GR" sz="2000" spc="6" dirty="0" smtClean="0">
                <a:latin typeface="Times New Roman"/>
                <a:cs typeface="Times New Roman"/>
              </a:rPr>
              <a:t>έτη</a:t>
            </a:r>
            <a:r>
              <a:rPr lang="el-GR" sz="2000" spc="66" dirty="0" smtClean="0">
                <a:latin typeface="Times New Roman"/>
                <a:cs typeface="Times New Roman"/>
              </a:rPr>
              <a:t> </a:t>
            </a:r>
            <a:r>
              <a:rPr lang="el-GR" sz="2000" spc="8" dirty="0" smtClean="0">
                <a:latin typeface="Times New Roman"/>
                <a:cs typeface="Times New Roman"/>
              </a:rPr>
              <a:t>από</a:t>
            </a:r>
            <a:r>
              <a:rPr lang="el-GR" sz="2000" spc="66" dirty="0" smtClean="0">
                <a:latin typeface="Times New Roman"/>
                <a:cs typeface="Times New Roman"/>
              </a:rPr>
              <a:t> </a:t>
            </a:r>
            <a:r>
              <a:rPr lang="el-GR" sz="2000" spc="6" dirty="0" smtClean="0">
                <a:latin typeface="Times New Roman"/>
                <a:cs typeface="Times New Roman"/>
              </a:rPr>
              <a:t>τη</a:t>
            </a:r>
            <a:r>
              <a:rPr lang="el-GR" sz="2000" spc="66" dirty="0" smtClean="0">
                <a:latin typeface="Times New Roman"/>
                <a:cs typeface="Times New Roman"/>
              </a:rPr>
              <a:t> </a:t>
            </a:r>
            <a:r>
              <a:rPr lang="el-GR" sz="2000" spc="8" dirty="0" smtClean="0">
                <a:latin typeface="Times New Roman"/>
                <a:cs typeface="Times New Roman"/>
              </a:rPr>
              <a:t>σπορά.</a:t>
            </a:r>
            <a:r>
              <a:rPr lang="el-GR" sz="2000" spc="64" dirty="0" smtClean="0">
                <a:latin typeface="Times New Roman"/>
                <a:cs typeface="Times New Roman"/>
              </a:rPr>
              <a:t> </a:t>
            </a:r>
            <a:r>
              <a:rPr lang="el-GR" sz="2000" spc="8" dirty="0" smtClean="0">
                <a:latin typeface="Times New Roman"/>
                <a:cs typeface="Times New Roman"/>
              </a:rPr>
              <a:t>Κατά</a:t>
            </a:r>
            <a:r>
              <a:rPr lang="el-GR" sz="2000" spc="66" dirty="0" smtClean="0">
                <a:latin typeface="Times New Roman"/>
                <a:cs typeface="Times New Roman"/>
              </a:rPr>
              <a:t> </a:t>
            </a:r>
            <a:r>
              <a:rPr lang="el-GR" sz="2000" spc="6" dirty="0" smtClean="0">
                <a:latin typeface="Times New Roman"/>
                <a:cs typeface="Times New Roman"/>
              </a:rPr>
              <a:t>τη</a:t>
            </a:r>
            <a:r>
              <a:rPr lang="el-GR" sz="2000" spc="66" dirty="0" smtClean="0">
                <a:latin typeface="Times New Roman"/>
                <a:cs typeface="Times New Roman"/>
              </a:rPr>
              <a:t> </a:t>
            </a:r>
            <a:r>
              <a:rPr lang="el-GR" sz="2000" spc="6" dirty="0" smtClean="0">
                <a:latin typeface="Times New Roman"/>
                <a:cs typeface="Times New Roman"/>
              </a:rPr>
              <a:t>διάρκεια</a:t>
            </a:r>
            <a:r>
              <a:rPr lang="el-GR" sz="2000" spc="66" dirty="0" smtClean="0">
                <a:latin typeface="Times New Roman"/>
                <a:cs typeface="Times New Roman"/>
              </a:rPr>
              <a:t> </a:t>
            </a:r>
            <a:r>
              <a:rPr lang="el-GR" sz="2000" spc="6" dirty="0" smtClean="0">
                <a:latin typeface="Times New Roman"/>
                <a:cs typeface="Times New Roman"/>
              </a:rPr>
              <a:t>του</a:t>
            </a:r>
            <a:r>
              <a:rPr lang="el-GR" sz="2000" spc="66" dirty="0" smtClean="0">
                <a:latin typeface="Times New Roman"/>
                <a:cs typeface="Times New Roman"/>
              </a:rPr>
              <a:t> </a:t>
            </a:r>
            <a:r>
              <a:rPr lang="el-GR" sz="2000" spc="8" dirty="0" smtClean="0">
                <a:latin typeface="Times New Roman"/>
                <a:cs typeface="Times New Roman"/>
              </a:rPr>
              <a:t>πρώτου</a:t>
            </a:r>
            <a:r>
              <a:rPr lang="el-GR" sz="2000" spc="66" dirty="0" smtClean="0">
                <a:latin typeface="Times New Roman"/>
                <a:cs typeface="Times New Roman"/>
              </a:rPr>
              <a:t> </a:t>
            </a:r>
            <a:r>
              <a:rPr lang="el-GR" sz="2000" spc="6" dirty="0" smtClean="0">
                <a:latin typeface="Times New Roman"/>
                <a:cs typeface="Times New Roman"/>
              </a:rPr>
              <a:t>έτους</a:t>
            </a:r>
            <a:r>
              <a:rPr lang="el-GR" sz="2000" spc="66" dirty="0" smtClean="0">
                <a:latin typeface="Times New Roman"/>
                <a:cs typeface="Times New Roman"/>
              </a:rPr>
              <a:t> </a:t>
            </a:r>
            <a:r>
              <a:rPr lang="el-GR" sz="2000" spc="6" dirty="0" smtClean="0">
                <a:latin typeface="Times New Roman"/>
                <a:cs typeface="Times New Roman"/>
              </a:rPr>
              <a:t>τα</a:t>
            </a:r>
            <a:r>
              <a:rPr lang="el-GR" sz="2000" spc="66" dirty="0" smtClean="0">
                <a:latin typeface="Times New Roman"/>
                <a:cs typeface="Times New Roman"/>
              </a:rPr>
              <a:t> </a:t>
            </a:r>
            <a:r>
              <a:rPr lang="el-GR" sz="2000" spc="8" dirty="0" smtClean="0">
                <a:latin typeface="Times New Roman"/>
                <a:cs typeface="Times New Roman"/>
              </a:rPr>
              <a:t>φυτά</a:t>
            </a:r>
            <a:r>
              <a:rPr lang="el-GR" sz="2000" spc="66" dirty="0" smtClean="0">
                <a:latin typeface="Times New Roman"/>
                <a:cs typeface="Times New Roman"/>
              </a:rPr>
              <a:t> </a:t>
            </a:r>
            <a:r>
              <a:rPr lang="el-GR" sz="2000" spc="8" dirty="0" smtClean="0">
                <a:latin typeface="Times New Roman"/>
                <a:cs typeface="Times New Roman"/>
              </a:rPr>
              <a:t>αναπτύσσουν</a:t>
            </a:r>
            <a:r>
              <a:rPr lang="el-GR" sz="2000" spc="66" dirty="0" smtClean="0">
                <a:latin typeface="Times New Roman"/>
                <a:cs typeface="Times New Roman"/>
              </a:rPr>
              <a:t> </a:t>
            </a:r>
            <a:r>
              <a:rPr lang="el-GR" sz="2000" dirty="0" smtClean="0">
                <a:latin typeface="Times New Roman"/>
                <a:cs typeface="Times New Roman"/>
              </a:rPr>
              <a:t>µία</a:t>
            </a:r>
            <a:r>
              <a:rPr lang="el-GR" sz="2000" spc="66" dirty="0" smtClean="0">
                <a:latin typeface="Times New Roman"/>
                <a:cs typeface="Times New Roman"/>
              </a:rPr>
              <a:t> </a:t>
            </a:r>
            <a:r>
              <a:rPr lang="el-GR" sz="2000" spc="8" dirty="0" smtClean="0">
                <a:latin typeface="Times New Roman"/>
                <a:cs typeface="Times New Roman"/>
              </a:rPr>
              <a:t>ογκώδη,</a:t>
            </a:r>
            <a:endParaRPr lang="el-GR" sz="2000" dirty="0" smtClean="0">
              <a:latin typeface="Times New Roman"/>
              <a:cs typeface="Times New Roman"/>
            </a:endParaRPr>
          </a:p>
          <a:p>
            <a:pPr marL="5051" marR="2777" algn="just">
              <a:spcBef>
                <a:spcPts val="6"/>
              </a:spcBef>
            </a:pPr>
            <a:r>
              <a:rPr lang="el-GR" sz="2000" spc="8" dirty="0" smtClean="0">
                <a:latin typeface="Times New Roman"/>
                <a:cs typeface="Times New Roman"/>
              </a:rPr>
              <a:t>σαρκώδη ζαχαρούχο </a:t>
            </a:r>
            <a:r>
              <a:rPr lang="el-GR" sz="2000" spc="6" dirty="0" smtClean="0">
                <a:latin typeface="Times New Roman"/>
                <a:cs typeface="Times New Roman"/>
              </a:rPr>
              <a:t>ρίζα και έναν πολύ </a:t>
            </a:r>
            <a:r>
              <a:rPr lang="el-GR" sz="2000" spc="4" dirty="0" smtClean="0">
                <a:latin typeface="Times New Roman"/>
                <a:cs typeface="Times New Roman"/>
              </a:rPr>
              <a:t>µ</a:t>
            </a:r>
            <a:r>
              <a:rPr lang="el-GR" sz="2000" spc="4" dirty="0" err="1" smtClean="0">
                <a:latin typeface="Times New Roman"/>
                <a:cs typeface="Times New Roman"/>
              </a:rPr>
              <a:t>ικρό</a:t>
            </a:r>
            <a:r>
              <a:rPr lang="el-GR" sz="2000" spc="4" dirty="0" smtClean="0">
                <a:latin typeface="Times New Roman"/>
                <a:cs typeface="Times New Roman"/>
              </a:rPr>
              <a:t> </a:t>
            </a:r>
            <a:r>
              <a:rPr lang="el-GR" sz="2000" spc="8" dirty="0" smtClean="0">
                <a:latin typeface="Times New Roman"/>
                <a:cs typeface="Times New Roman"/>
              </a:rPr>
              <a:t>βλαστό </a:t>
            </a:r>
            <a:r>
              <a:rPr lang="el-GR" sz="2000" spc="-2" dirty="0" smtClean="0">
                <a:latin typeface="Times New Roman"/>
                <a:cs typeface="Times New Roman"/>
              </a:rPr>
              <a:t>µε </a:t>
            </a:r>
            <a:r>
              <a:rPr lang="el-GR" sz="2000" spc="8" dirty="0" smtClean="0">
                <a:latin typeface="Times New Roman"/>
                <a:cs typeface="Times New Roman"/>
              </a:rPr>
              <a:t>φύλλα </a:t>
            </a:r>
            <a:r>
              <a:rPr lang="el-GR" sz="2000" spc="6" dirty="0" smtClean="0">
                <a:latin typeface="Times New Roman"/>
                <a:cs typeface="Times New Roman"/>
              </a:rPr>
              <a:t>που εκφύονται κατά σπειροειδή διάταξη. </a:t>
            </a:r>
            <a:r>
              <a:rPr lang="el-GR" sz="2000" spc="10" dirty="0" smtClean="0">
                <a:latin typeface="Times New Roman"/>
                <a:cs typeface="Times New Roman"/>
              </a:rPr>
              <a:t>Το  </a:t>
            </a:r>
            <a:r>
              <a:rPr lang="el-GR" sz="2000" spc="6" dirty="0" smtClean="0">
                <a:latin typeface="Times New Roman"/>
                <a:cs typeface="Times New Roman"/>
              </a:rPr>
              <a:t>δεύτερο</a:t>
            </a:r>
            <a:r>
              <a:rPr lang="el-GR" sz="2000" spc="70" dirty="0" smtClean="0">
                <a:latin typeface="Times New Roman"/>
                <a:cs typeface="Times New Roman"/>
              </a:rPr>
              <a:t> </a:t>
            </a:r>
            <a:r>
              <a:rPr lang="el-GR" sz="2000" spc="6" dirty="0" smtClean="0">
                <a:latin typeface="Times New Roman"/>
                <a:cs typeface="Times New Roman"/>
              </a:rPr>
              <a:t>έτος</a:t>
            </a:r>
            <a:r>
              <a:rPr lang="el-GR" sz="2000" spc="70" dirty="0" smtClean="0">
                <a:latin typeface="Times New Roman"/>
                <a:cs typeface="Times New Roman"/>
              </a:rPr>
              <a:t> </a:t>
            </a:r>
            <a:r>
              <a:rPr lang="el-GR" sz="2000" spc="8" dirty="0" err="1" smtClean="0">
                <a:latin typeface="Times New Roman"/>
                <a:cs typeface="Times New Roman"/>
              </a:rPr>
              <a:t>αναπτύσεται</a:t>
            </a:r>
            <a:r>
              <a:rPr lang="el-GR" sz="2000" spc="68" dirty="0" smtClean="0">
                <a:latin typeface="Times New Roman"/>
                <a:cs typeface="Times New Roman"/>
              </a:rPr>
              <a:t> </a:t>
            </a:r>
            <a:r>
              <a:rPr lang="el-GR" sz="2000" spc="8" dirty="0" smtClean="0">
                <a:latin typeface="Times New Roman"/>
                <a:cs typeface="Times New Roman"/>
              </a:rPr>
              <a:t>ανθοφόρος</a:t>
            </a:r>
            <a:r>
              <a:rPr lang="el-GR" sz="2000" spc="70" dirty="0" smtClean="0">
                <a:latin typeface="Times New Roman"/>
                <a:cs typeface="Times New Roman"/>
              </a:rPr>
              <a:t> </a:t>
            </a:r>
            <a:r>
              <a:rPr lang="el-GR" sz="2000" spc="8" dirty="0" smtClean="0">
                <a:latin typeface="Times New Roman"/>
                <a:cs typeface="Times New Roman"/>
              </a:rPr>
              <a:t>βλαστός</a:t>
            </a:r>
            <a:r>
              <a:rPr lang="el-GR" sz="2000" spc="72" dirty="0" smtClean="0">
                <a:latin typeface="Times New Roman"/>
                <a:cs typeface="Times New Roman"/>
              </a:rPr>
              <a:t> </a:t>
            </a:r>
            <a:r>
              <a:rPr lang="el-GR" sz="2000" spc="-2" dirty="0" smtClean="0">
                <a:latin typeface="Times New Roman"/>
                <a:cs typeface="Times New Roman"/>
              </a:rPr>
              <a:t>µε</a:t>
            </a:r>
            <a:r>
              <a:rPr lang="el-GR" sz="2000" spc="70" dirty="0" smtClean="0">
                <a:latin typeface="Times New Roman"/>
                <a:cs typeface="Times New Roman"/>
              </a:rPr>
              <a:t> </a:t>
            </a:r>
            <a:r>
              <a:rPr lang="el-GR" sz="2000" spc="6" dirty="0" smtClean="0">
                <a:latin typeface="Times New Roman"/>
                <a:cs typeface="Times New Roman"/>
              </a:rPr>
              <a:t>άνθη</a:t>
            </a:r>
            <a:r>
              <a:rPr lang="el-GR" sz="2000" spc="70" dirty="0" smtClean="0">
                <a:latin typeface="Times New Roman"/>
                <a:cs typeface="Times New Roman"/>
              </a:rPr>
              <a:t> </a:t>
            </a:r>
            <a:r>
              <a:rPr lang="el-GR" sz="2000" spc="6" dirty="0" smtClean="0">
                <a:latin typeface="Times New Roman"/>
                <a:cs typeface="Times New Roman"/>
              </a:rPr>
              <a:t>και</a:t>
            </a:r>
            <a:r>
              <a:rPr lang="el-GR" sz="2000" spc="68" dirty="0" smtClean="0">
                <a:latin typeface="Times New Roman"/>
                <a:cs typeface="Times New Roman"/>
              </a:rPr>
              <a:t> </a:t>
            </a:r>
            <a:r>
              <a:rPr lang="el-GR" sz="2000" spc="6" dirty="0" smtClean="0">
                <a:latin typeface="Times New Roman"/>
                <a:cs typeface="Times New Roman"/>
              </a:rPr>
              <a:t>τελικά</a:t>
            </a:r>
            <a:r>
              <a:rPr lang="el-GR" sz="2000" spc="70" dirty="0" smtClean="0">
                <a:latin typeface="Times New Roman"/>
                <a:cs typeface="Times New Roman"/>
              </a:rPr>
              <a:t> </a:t>
            </a:r>
            <a:r>
              <a:rPr lang="el-GR" sz="2000" spc="6" dirty="0" smtClean="0">
                <a:latin typeface="Times New Roman"/>
                <a:cs typeface="Times New Roman"/>
              </a:rPr>
              <a:t>σπόρους.</a:t>
            </a:r>
            <a:r>
              <a:rPr lang="el-GR" sz="2000" spc="68" dirty="0" smtClean="0">
                <a:latin typeface="Times New Roman"/>
                <a:cs typeface="Times New Roman"/>
              </a:rPr>
              <a:t> </a:t>
            </a:r>
            <a:r>
              <a:rPr lang="el-GR" sz="2000" spc="6" dirty="0" err="1" smtClean="0">
                <a:latin typeface="Times New Roman"/>
                <a:cs typeface="Times New Roman"/>
              </a:rPr>
              <a:t>Προκειµένου</a:t>
            </a:r>
            <a:r>
              <a:rPr lang="el-GR" sz="2000" spc="70" dirty="0" smtClean="0">
                <a:latin typeface="Times New Roman"/>
                <a:cs typeface="Times New Roman"/>
              </a:rPr>
              <a:t> </a:t>
            </a:r>
            <a:r>
              <a:rPr lang="el-GR" sz="2000" spc="6" dirty="0" smtClean="0">
                <a:latin typeface="Times New Roman"/>
                <a:cs typeface="Times New Roman"/>
              </a:rPr>
              <a:t>να</a:t>
            </a:r>
            <a:r>
              <a:rPr lang="el-GR" sz="2000" spc="70" dirty="0" smtClean="0">
                <a:latin typeface="Times New Roman"/>
                <a:cs typeface="Times New Roman"/>
              </a:rPr>
              <a:t> </a:t>
            </a:r>
            <a:r>
              <a:rPr lang="el-GR" sz="2000" spc="8" dirty="0" smtClean="0">
                <a:latin typeface="Times New Roman"/>
                <a:cs typeface="Times New Roman"/>
              </a:rPr>
              <a:t>ανθίσουν</a:t>
            </a:r>
            <a:r>
              <a:rPr lang="el-GR" sz="2000" spc="70" dirty="0" smtClean="0">
                <a:latin typeface="Times New Roman"/>
                <a:cs typeface="Times New Roman"/>
              </a:rPr>
              <a:t> </a:t>
            </a:r>
            <a:r>
              <a:rPr lang="el-GR" sz="2000" spc="6" dirty="0" smtClean="0">
                <a:latin typeface="Times New Roman"/>
                <a:cs typeface="Times New Roman"/>
              </a:rPr>
              <a:t>τα</a:t>
            </a:r>
            <a:endParaRPr lang="el-GR" sz="2000" dirty="0" smtClean="0">
              <a:latin typeface="Times New Roman"/>
              <a:cs typeface="Times New Roman"/>
            </a:endParaRPr>
          </a:p>
          <a:p>
            <a:pPr marL="5051" marR="2777" algn="just">
              <a:spcBef>
                <a:spcPts val="2"/>
              </a:spcBef>
            </a:pPr>
            <a:r>
              <a:rPr lang="el-GR" sz="2000" spc="8" dirty="0" smtClean="0">
                <a:latin typeface="Times New Roman"/>
                <a:cs typeface="Times New Roman"/>
              </a:rPr>
              <a:t>φυτά </a:t>
            </a:r>
            <a:r>
              <a:rPr lang="el-GR" sz="2000" spc="6" dirty="0" smtClean="0">
                <a:latin typeface="Times New Roman"/>
                <a:cs typeface="Times New Roman"/>
              </a:rPr>
              <a:t>είναι </a:t>
            </a:r>
            <a:r>
              <a:rPr lang="el-GR" sz="2000" spc="8" dirty="0" smtClean="0">
                <a:latin typeface="Times New Roman"/>
                <a:cs typeface="Times New Roman"/>
              </a:rPr>
              <a:t>απαραίτητο </a:t>
            </a:r>
            <a:r>
              <a:rPr lang="el-GR" sz="2000" spc="6" dirty="0" smtClean="0">
                <a:latin typeface="Times New Roman"/>
                <a:cs typeface="Times New Roman"/>
              </a:rPr>
              <a:t>να υποστούν εαρινοποίηση. </a:t>
            </a:r>
            <a:r>
              <a:rPr lang="el-GR" sz="2000" spc="8" dirty="0" smtClean="0">
                <a:latin typeface="Times New Roman"/>
                <a:cs typeface="Times New Roman"/>
              </a:rPr>
              <a:t>Υπό </a:t>
            </a:r>
            <a:r>
              <a:rPr lang="el-GR" sz="2000" spc="6" dirty="0" smtClean="0">
                <a:latin typeface="Times New Roman"/>
                <a:cs typeface="Times New Roman"/>
              </a:rPr>
              <a:t>κανονικές </a:t>
            </a:r>
            <a:r>
              <a:rPr lang="el-GR" sz="2000" spc="8" dirty="0" smtClean="0">
                <a:latin typeface="Times New Roman"/>
                <a:cs typeface="Times New Roman"/>
              </a:rPr>
              <a:t>συνθήκες αυτή </a:t>
            </a:r>
            <a:r>
              <a:rPr lang="el-GR" sz="2000" spc="6" dirty="0" smtClean="0">
                <a:latin typeface="Times New Roman"/>
                <a:cs typeface="Times New Roman"/>
              </a:rPr>
              <a:t>γίνεται στο τέλος του  </a:t>
            </a:r>
            <a:r>
              <a:rPr lang="el-GR" sz="2000" spc="8" dirty="0" smtClean="0">
                <a:latin typeface="Times New Roman"/>
                <a:cs typeface="Times New Roman"/>
              </a:rPr>
              <a:t>πρώτου</a:t>
            </a:r>
            <a:r>
              <a:rPr lang="el-GR" sz="2000" spc="52" dirty="0" smtClean="0">
                <a:latin typeface="Times New Roman"/>
                <a:cs typeface="Times New Roman"/>
              </a:rPr>
              <a:t> </a:t>
            </a:r>
            <a:r>
              <a:rPr lang="el-GR" sz="2000" spc="6" dirty="0" smtClean="0">
                <a:latin typeface="Times New Roman"/>
                <a:cs typeface="Times New Roman"/>
              </a:rPr>
              <a:t>έτους,</a:t>
            </a:r>
            <a:r>
              <a:rPr lang="el-GR" sz="2000" spc="50" dirty="0" smtClean="0">
                <a:latin typeface="Times New Roman"/>
                <a:cs typeface="Times New Roman"/>
              </a:rPr>
              <a:t> </a:t>
            </a:r>
            <a:r>
              <a:rPr lang="el-GR" sz="2000" spc="8" dirty="0" smtClean="0">
                <a:latin typeface="Times New Roman"/>
                <a:cs typeface="Times New Roman"/>
              </a:rPr>
              <a:t>κατά</a:t>
            </a:r>
            <a:r>
              <a:rPr lang="el-GR" sz="2000" spc="52" dirty="0" smtClean="0">
                <a:latin typeface="Times New Roman"/>
                <a:cs typeface="Times New Roman"/>
              </a:rPr>
              <a:t> </a:t>
            </a:r>
            <a:r>
              <a:rPr lang="el-GR" sz="2000" spc="6" dirty="0" smtClean="0">
                <a:latin typeface="Times New Roman"/>
                <a:cs typeface="Times New Roman"/>
              </a:rPr>
              <a:t>τη</a:t>
            </a:r>
            <a:r>
              <a:rPr lang="el-GR" sz="2000" spc="52" dirty="0" smtClean="0">
                <a:latin typeface="Times New Roman"/>
                <a:cs typeface="Times New Roman"/>
              </a:rPr>
              <a:t> </a:t>
            </a:r>
            <a:r>
              <a:rPr lang="el-GR" sz="2000" spc="6" dirty="0" smtClean="0">
                <a:latin typeface="Times New Roman"/>
                <a:cs typeface="Times New Roman"/>
              </a:rPr>
              <a:t>διάρκεια</a:t>
            </a:r>
            <a:r>
              <a:rPr lang="el-GR" sz="2000" spc="52" dirty="0" smtClean="0">
                <a:latin typeface="Times New Roman"/>
                <a:cs typeface="Times New Roman"/>
              </a:rPr>
              <a:t> </a:t>
            </a:r>
            <a:r>
              <a:rPr lang="el-GR" sz="2000" spc="6" dirty="0" smtClean="0">
                <a:latin typeface="Times New Roman"/>
                <a:cs typeface="Times New Roman"/>
              </a:rPr>
              <a:t>του</a:t>
            </a:r>
            <a:r>
              <a:rPr lang="el-GR" sz="2000" spc="52" dirty="0" smtClean="0">
                <a:latin typeface="Times New Roman"/>
                <a:cs typeface="Times New Roman"/>
              </a:rPr>
              <a:t> </a:t>
            </a:r>
            <a:r>
              <a:rPr lang="el-GR" sz="2000" spc="4" dirty="0" err="1" smtClean="0">
                <a:latin typeface="Times New Roman"/>
                <a:cs typeface="Times New Roman"/>
              </a:rPr>
              <a:t>χειµώνα</a:t>
            </a:r>
            <a:r>
              <a:rPr lang="el-GR" sz="2000" spc="4" dirty="0" smtClean="0">
                <a:latin typeface="Times New Roman"/>
                <a:cs typeface="Times New Roman"/>
              </a:rPr>
              <a:t>.</a:t>
            </a:r>
            <a:r>
              <a:rPr lang="el-GR" sz="2000" spc="52" dirty="0" smtClean="0">
                <a:latin typeface="Times New Roman"/>
                <a:cs typeface="Times New Roman"/>
              </a:rPr>
              <a:t> </a:t>
            </a:r>
            <a:r>
              <a:rPr lang="el-GR" sz="2000" spc="8" dirty="0" smtClean="0">
                <a:latin typeface="Times New Roman"/>
                <a:cs typeface="Times New Roman"/>
              </a:rPr>
              <a:t>Εαρινοποίηση</a:t>
            </a:r>
            <a:r>
              <a:rPr lang="el-GR" sz="2000" spc="52" dirty="0" smtClean="0">
                <a:latin typeface="Times New Roman"/>
                <a:cs typeface="Times New Roman"/>
              </a:rPr>
              <a:t> </a:t>
            </a:r>
            <a:r>
              <a:rPr lang="el-GR" sz="2000" spc="4" dirty="0" err="1" smtClean="0">
                <a:latin typeface="Times New Roman"/>
                <a:cs typeface="Times New Roman"/>
              </a:rPr>
              <a:t>όµως</a:t>
            </a:r>
            <a:r>
              <a:rPr lang="el-GR" sz="2000" spc="52" dirty="0" smtClean="0">
                <a:latin typeface="Times New Roman"/>
                <a:cs typeface="Times New Roman"/>
              </a:rPr>
              <a:t> </a:t>
            </a:r>
            <a:r>
              <a:rPr lang="el-GR" sz="2000" spc="4" dirty="0" smtClean="0">
                <a:latin typeface="Times New Roman"/>
                <a:cs typeface="Times New Roman"/>
              </a:rPr>
              <a:t>µ</a:t>
            </a:r>
            <a:r>
              <a:rPr lang="el-GR" sz="2000" spc="4" dirty="0" err="1" smtClean="0">
                <a:latin typeface="Times New Roman"/>
                <a:cs typeface="Times New Roman"/>
              </a:rPr>
              <a:t>πορεί</a:t>
            </a:r>
            <a:r>
              <a:rPr lang="el-GR" sz="2000" spc="50" dirty="0" smtClean="0">
                <a:latin typeface="Times New Roman"/>
                <a:cs typeface="Times New Roman"/>
              </a:rPr>
              <a:t> </a:t>
            </a:r>
            <a:r>
              <a:rPr lang="el-GR" sz="2000" spc="6" dirty="0" smtClean="0">
                <a:latin typeface="Times New Roman"/>
                <a:cs typeface="Times New Roman"/>
              </a:rPr>
              <a:t>να</a:t>
            </a:r>
            <a:r>
              <a:rPr lang="el-GR" sz="2000" spc="52" dirty="0" smtClean="0">
                <a:latin typeface="Times New Roman"/>
                <a:cs typeface="Times New Roman"/>
              </a:rPr>
              <a:t> </a:t>
            </a:r>
            <a:r>
              <a:rPr lang="el-GR" sz="2000" spc="4" dirty="0" err="1" smtClean="0">
                <a:latin typeface="Times New Roman"/>
                <a:cs typeface="Times New Roman"/>
              </a:rPr>
              <a:t>συµβεί</a:t>
            </a:r>
            <a:r>
              <a:rPr lang="el-GR" sz="2000" spc="50" dirty="0" smtClean="0">
                <a:latin typeface="Times New Roman"/>
                <a:cs typeface="Times New Roman"/>
              </a:rPr>
              <a:t> </a:t>
            </a:r>
            <a:r>
              <a:rPr lang="el-GR" sz="2000" spc="-2" dirty="0" smtClean="0">
                <a:latin typeface="Times New Roman"/>
                <a:cs typeface="Times New Roman"/>
              </a:rPr>
              <a:t>µε</a:t>
            </a:r>
            <a:r>
              <a:rPr lang="el-GR" sz="2000" spc="52" dirty="0" smtClean="0">
                <a:latin typeface="Times New Roman"/>
                <a:cs typeface="Times New Roman"/>
              </a:rPr>
              <a:t> </a:t>
            </a:r>
            <a:r>
              <a:rPr lang="el-GR" sz="2000" spc="8" dirty="0" smtClean="0">
                <a:latin typeface="Times New Roman"/>
                <a:cs typeface="Times New Roman"/>
              </a:rPr>
              <a:t>επίδραση</a:t>
            </a:r>
            <a:r>
              <a:rPr lang="el-GR" sz="2000" spc="52" dirty="0" smtClean="0">
                <a:latin typeface="Times New Roman"/>
                <a:cs typeface="Times New Roman"/>
              </a:rPr>
              <a:t> </a:t>
            </a:r>
            <a:r>
              <a:rPr lang="el-GR" sz="2000" spc="6" dirty="0" err="1" smtClean="0">
                <a:latin typeface="Times New Roman"/>
                <a:cs typeface="Times New Roman"/>
              </a:rPr>
              <a:t>χαµηλών</a:t>
            </a:r>
            <a:endParaRPr lang="el-GR" sz="2000" dirty="0" smtClean="0">
              <a:latin typeface="Times New Roman"/>
              <a:cs typeface="Times New Roman"/>
            </a:endParaRPr>
          </a:p>
          <a:p>
            <a:pPr marL="5051" marR="2524" algn="just">
              <a:spcBef>
                <a:spcPts val="6"/>
              </a:spcBef>
            </a:pPr>
            <a:r>
              <a:rPr lang="el-GR" sz="2000" spc="6" dirty="0" err="1" smtClean="0">
                <a:latin typeface="Times New Roman"/>
                <a:cs typeface="Times New Roman"/>
              </a:rPr>
              <a:t>θερµοκρασιών</a:t>
            </a:r>
            <a:r>
              <a:rPr lang="el-GR" sz="2000" spc="6" dirty="0" smtClean="0">
                <a:latin typeface="Times New Roman"/>
                <a:cs typeface="Times New Roman"/>
              </a:rPr>
              <a:t> </a:t>
            </a:r>
            <a:r>
              <a:rPr lang="el-GR" sz="2000" spc="6" dirty="0" err="1" smtClean="0">
                <a:latin typeface="Times New Roman"/>
                <a:cs typeface="Times New Roman"/>
              </a:rPr>
              <a:t>αµέσως</a:t>
            </a:r>
            <a:r>
              <a:rPr lang="el-GR" sz="2000" spc="6" dirty="0" smtClean="0">
                <a:latin typeface="Times New Roman"/>
                <a:cs typeface="Times New Roman"/>
              </a:rPr>
              <a:t> </a:t>
            </a:r>
            <a:r>
              <a:rPr lang="el-GR" sz="2000" spc="2" dirty="0" smtClean="0">
                <a:latin typeface="Times New Roman"/>
                <a:cs typeface="Times New Roman"/>
              </a:rPr>
              <a:t>µ</a:t>
            </a:r>
            <a:r>
              <a:rPr lang="el-GR" sz="2000" spc="2" dirty="0" err="1" smtClean="0">
                <a:latin typeface="Times New Roman"/>
                <a:cs typeface="Times New Roman"/>
              </a:rPr>
              <a:t>ετά</a:t>
            </a:r>
            <a:r>
              <a:rPr lang="el-GR" sz="2000" spc="2" dirty="0" smtClean="0">
                <a:latin typeface="Times New Roman"/>
                <a:cs typeface="Times New Roman"/>
              </a:rPr>
              <a:t> </a:t>
            </a:r>
            <a:r>
              <a:rPr lang="el-GR" sz="2000" spc="6" dirty="0" smtClean="0">
                <a:latin typeface="Times New Roman"/>
                <a:cs typeface="Times New Roman"/>
              </a:rPr>
              <a:t>την </a:t>
            </a:r>
            <a:r>
              <a:rPr lang="el-GR" sz="2000" spc="8" dirty="0" smtClean="0">
                <a:latin typeface="Times New Roman"/>
                <a:cs typeface="Times New Roman"/>
              </a:rPr>
              <a:t>εγκατάσταση των νεαρών φυτών, </a:t>
            </a:r>
            <a:r>
              <a:rPr lang="el-GR" sz="2000" spc="6" dirty="0" smtClean="0">
                <a:latin typeface="Times New Roman"/>
                <a:cs typeface="Times New Roman"/>
              </a:rPr>
              <a:t>γεγονός </a:t>
            </a:r>
            <a:r>
              <a:rPr lang="el-GR" sz="2000" spc="8" dirty="0" smtClean="0">
                <a:latin typeface="Times New Roman"/>
                <a:cs typeface="Times New Roman"/>
              </a:rPr>
              <a:t>που </a:t>
            </a:r>
            <a:r>
              <a:rPr lang="el-GR" sz="2000" spc="6" dirty="0" smtClean="0">
                <a:latin typeface="Times New Roman"/>
                <a:cs typeface="Times New Roman"/>
              </a:rPr>
              <a:t>έχει </a:t>
            </a:r>
            <a:r>
              <a:rPr lang="el-GR" sz="2000" spc="8" dirty="0" smtClean="0">
                <a:latin typeface="Times New Roman"/>
                <a:cs typeface="Times New Roman"/>
              </a:rPr>
              <a:t>ως </a:t>
            </a:r>
            <a:r>
              <a:rPr lang="el-GR" sz="2000" spc="6" dirty="0" err="1" smtClean="0">
                <a:latin typeface="Times New Roman"/>
                <a:cs typeface="Times New Roman"/>
              </a:rPr>
              <a:t>αποτέλεσµα</a:t>
            </a:r>
            <a:r>
              <a:rPr lang="el-GR" sz="2000" spc="6" dirty="0" smtClean="0">
                <a:latin typeface="Times New Roman"/>
                <a:cs typeface="Times New Roman"/>
              </a:rPr>
              <a:t> την  </a:t>
            </a:r>
            <a:r>
              <a:rPr lang="el-GR" sz="2000" spc="8" dirty="0" smtClean="0">
                <a:latin typeface="Times New Roman"/>
                <a:cs typeface="Times New Roman"/>
              </a:rPr>
              <a:t>άνθηση</a:t>
            </a:r>
            <a:r>
              <a:rPr lang="el-GR" sz="2000" spc="32" dirty="0" smtClean="0">
                <a:latin typeface="Times New Roman"/>
                <a:cs typeface="Times New Roman"/>
              </a:rPr>
              <a:t> </a:t>
            </a:r>
            <a:r>
              <a:rPr lang="el-GR" sz="2000" spc="6" dirty="0" smtClean="0">
                <a:latin typeface="Times New Roman"/>
                <a:cs typeface="Times New Roman"/>
              </a:rPr>
              <a:t>το</a:t>
            </a:r>
            <a:r>
              <a:rPr lang="el-GR" sz="2000" spc="32" dirty="0" smtClean="0">
                <a:latin typeface="Times New Roman"/>
                <a:cs typeface="Times New Roman"/>
              </a:rPr>
              <a:t> </a:t>
            </a:r>
            <a:r>
              <a:rPr lang="el-GR" sz="2000" spc="8" dirty="0" smtClean="0">
                <a:latin typeface="Times New Roman"/>
                <a:cs typeface="Times New Roman"/>
              </a:rPr>
              <a:t>πρώτο</a:t>
            </a:r>
            <a:r>
              <a:rPr lang="el-GR" sz="2000" spc="32" dirty="0" smtClean="0">
                <a:latin typeface="Times New Roman"/>
                <a:cs typeface="Times New Roman"/>
              </a:rPr>
              <a:t> </a:t>
            </a:r>
            <a:r>
              <a:rPr lang="el-GR" sz="2000" spc="6" dirty="0" smtClean="0">
                <a:latin typeface="Times New Roman"/>
                <a:cs typeface="Times New Roman"/>
              </a:rPr>
              <a:t>έτος.</a:t>
            </a:r>
            <a:r>
              <a:rPr lang="el-GR" sz="2000" spc="28" dirty="0" smtClean="0">
                <a:latin typeface="Times New Roman"/>
                <a:cs typeface="Times New Roman"/>
              </a:rPr>
              <a:t> </a:t>
            </a:r>
            <a:r>
              <a:rPr lang="el-GR" sz="2000" spc="8" dirty="0" smtClean="0">
                <a:latin typeface="Times New Roman"/>
                <a:cs typeface="Times New Roman"/>
              </a:rPr>
              <a:t>Το</a:t>
            </a:r>
            <a:r>
              <a:rPr lang="el-GR" sz="2000" spc="32" dirty="0" smtClean="0">
                <a:latin typeface="Times New Roman"/>
                <a:cs typeface="Times New Roman"/>
              </a:rPr>
              <a:t> </a:t>
            </a:r>
            <a:r>
              <a:rPr lang="el-GR" sz="2000" spc="6" dirty="0" err="1" smtClean="0">
                <a:latin typeface="Times New Roman"/>
                <a:cs typeface="Times New Roman"/>
              </a:rPr>
              <a:t>φαινόµενο</a:t>
            </a:r>
            <a:r>
              <a:rPr lang="el-GR" sz="2000" spc="32" dirty="0" smtClean="0">
                <a:latin typeface="Times New Roman"/>
                <a:cs typeface="Times New Roman"/>
              </a:rPr>
              <a:t> </a:t>
            </a:r>
            <a:r>
              <a:rPr lang="el-GR" sz="2000" spc="8" dirty="0" smtClean="0">
                <a:latin typeface="Times New Roman"/>
                <a:cs typeface="Times New Roman"/>
              </a:rPr>
              <a:t>αυτό</a:t>
            </a:r>
            <a:r>
              <a:rPr lang="el-GR" sz="2000" spc="32" dirty="0" smtClean="0">
                <a:latin typeface="Times New Roman"/>
                <a:cs typeface="Times New Roman"/>
              </a:rPr>
              <a:t> </a:t>
            </a:r>
            <a:r>
              <a:rPr lang="el-GR" sz="2000" spc="6" dirty="0" smtClean="0">
                <a:latin typeface="Times New Roman"/>
                <a:cs typeface="Times New Roman"/>
              </a:rPr>
              <a:t>καλείται</a:t>
            </a:r>
            <a:r>
              <a:rPr lang="el-GR" sz="2000" spc="30" dirty="0" smtClean="0">
                <a:latin typeface="Times New Roman"/>
                <a:cs typeface="Times New Roman"/>
              </a:rPr>
              <a:t> </a:t>
            </a:r>
            <a:r>
              <a:rPr lang="el-GR" sz="2000" spc="8" dirty="0" smtClean="0">
                <a:latin typeface="Times New Roman"/>
                <a:cs typeface="Times New Roman"/>
              </a:rPr>
              <a:t>«πρόωρη</a:t>
            </a:r>
            <a:r>
              <a:rPr lang="el-GR" sz="2000" spc="32" dirty="0" smtClean="0">
                <a:latin typeface="Times New Roman"/>
                <a:cs typeface="Times New Roman"/>
              </a:rPr>
              <a:t> </a:t>
            </a:r>
            <a:r>
              <a:rPr lang="el-GR" sz="2000" spc="8" dirty="0" smtClean="0">
                <a:latin typeface="Times New Roman"/>
                <a:cs typeface="Times New Roman"/>
              </a:rPr>
              <a:t>άνθηση»</a:t>
            </a:r>
            <a:r>
              <a:rPr lang="el-GR" sz="2000" spc="32" dirty="0" smtClean="0">
                <a:latin typeface="Times New Roman"/>
                <a:cs typeface="Times New Roman"/>
              </a:rPr>
              <a:t> </a:t>
            </a:r>
            <a:r>
              <a:rPr lang="el-GR" sz="2000" spc="6" dirty="0" smtClean="0">
                <a:latin typeface="Times New Roman"/>
                <a:cs typeface="Times New Roman"/>
              </a:rPr>
              <a:t>(</a:t>
            </a:r>
            <a:r>
              <a:rPr lang="el-GR" sz="2000" spc="6" dirty="0" err="1" smtClean="0">
                <a:latin typeface="Times New Roman"/>
                <a:cs typeface="Times New Roman"/>
              </a:rPr>
              <a:t>bolting</a:t>
            </a:r>
            <a:r>
              <a:rPr lang="el-GR" sz="2000" spc="6" dirty="0" smtClean="0">
                <a:latin typeface="Times New Roman"/>
                <a:cs typeface="Times New Roman"/>
              </a:rPr>
              <a:t>)</a:t>
            </a:r>
            <a:r>
              <a:rPr lang="el-GR" sz="2000" spc="30" dirty="0" smtClean="0">
                <a:latin typeface="Times New Roman"/>
                <a:cs typeface="Times New Roman"/>
              </a:rPr>
              <a:t> </a:t>
            </a:r>
            <a:r>
              <a:rPr lang="el-GR" sz="2000" spc="6" dirty="0" smtClean="0">
                <a:latin typeface="Times New Roman"/>
                <a:cs typeface="Times New Roman"/>
              </a:rPr>
              <a:t>και</a:t>
            </a:r>
            <a:r>
              <a:rPr lang="el-GR" sz="2000" spc="30" dirty="0" smtClean="0">
                <a:latin typeface="Times New Roman"/>
                <a:cs typeface="Times New Roman"/>
              </a:rPr>
              <a:t> </a:t>
            </a:r>
            <a:r>
              <a:rPr lang="el-GR" sz="2000" spc="6" dirty="0" smtClean="0">
                <a:latin typeface="Times New Roman"/>
                <a:cs typeface="Times New Roman"/>
              </a:rPr>
              <a:t>είναι</a:t>
            </a:r>
            <a:r>
              <a:rPr lang="el-GR" sz="2000" spc="30" dirty="0" smtClean="0">
                <a:latin typeface="Times New Roman"/>
                <a:cs typeface="Times New Roman"/>
              </a:rPr>
              <a:t> </a:t>
            </a:r>
            <a:r>
              <a:rPr lang="el-GR" sz="2000" spc="6" dirty="0" err="1" smtClean="0">
                <a:latin typeface="Times New Roman"/>
                <a:cs typeface="Times New Roman"/>
              </a:rPr>
              <a:t>ανεπιθύµητο</a:t>
            </a:r>
            <a:r>
              <a:rPr lang="el-GR" sz="2000" spc="32" dirty="0" smtClean="0">
                <a:latin typeface="Times New Roman"/>
                <a:cs typeface="Times New Roman"/>
              </a:rPr>
              <a:t> </a:t>
            </a:r>
            <a:r>
              <a:rPr lang="el-GR" sz="2000" spc="6" dirty="0" smtClean="0">
                <a:latin typeface="Times New Roman"/>
                <a:cs typeface="Times New Roman"/>
              </a:rPr>
              <a:t>γιατί</a:t>
            </a:r>
            <a:endParaRPr lang="el-GR" sz="2000" dirty="0" smtClean="0">
              <a:latin typeface="Times New Roman"/>
              <a:cs typeface="Times New Roman"/>
            </a:endParaRPr>
          </a:p>
          <a:p>
            <a:pPr marL="5051" marR="2524" algn="just">
              <a:spcBef>
                <a:spcPts val="2"/>
              </a:spcBef>
            </a:pPr>
            <a:r>
              <a:rPr lang="el-GR" sz="2000" spc="6" dirty="0" smtClean="0">
                <a:latin typeface="Times New Roman"/>
                <a:cs typeface="Times New Roman"/>
              </a:rPr>
              <a:t>αναστέλλεται η </a:t>
            </a:r>
            <a:r>
              <a:rPr lang="el-GR" sz="2000" spc="8" dirty="0" smtClean="0">
                <a:latin typeface="Times New Roman"/>
                <a:cs typeface="Times New Roman"/>
              </a:rPr>
              <a:t>ανάπτυξη των </a:t>
            </a:r>
            <a:r>
              <a:rPr lang="el-GR" sz="2000" spc="6" dirty="0" smtClean="0">
                <a:latin typeface="Times New Roman"/>
                <a:cs typeface="Times New Roman"/>
              </a:rPr>
              <a:t>ριζών, αρχίζει η </a:t>
            </a:r>
            <a:r>
              <a:rPr lang="el-GR" sz="2000" spc="8" dirty="0" err="1" smtClean="0">
                <a:latin typeface="Times New Roman"/>
                <a:cs typeface="Times New Roman"/>
              </a:rPr>
              <a:t>ξυλοποίησή</a:t>
            </a:r>
            <a:r>
              <a:rPr lang="el-GR" sz="2000" spc="8" dirty="0" smtClean="0">
                <a:latin typeface="Times New Roman"/>
                <a:cs typeface="Times New Roman"/>
              </a:rPr>
              <a:t> </a:t>
            </a:r>
            <a:r>
              <a:rPr lang="el-GR" sz="2000" spc="6" dirty="0" smtClean="0">
                <a:latin typeface="Times New Roman"/>
                <a:cs typeface="Times New Roman"/>
              </a:rPr>
              <a:t>τους και η </a:t>
            </a:r>
            <a:r>
              <a:rPr lang="el-GR" sz="2000" spc="4" dirty="0" smtClean="0">
                <a:latin typeface="Times New Roman"/>
                <a:cs typeface="Times New Roman"/>
              </a:rPr>
              <a:t>µ</a:t>
            </a:r>
            <a:r>
              <a:rPr lang="el-GR" sz="2000" spc="4" dirty="0" err="1" smtClean="0">
                <a:latin typeface="Times New Roman"/>
                <a:cs typeface="Times New Roman"/>
              </a:rPr>
              <a:t>είωση</a:t>
            </a:r>
            <a:r>
              <a:rPr lang="el-GR" sz="2000" spc="4" dirty="0" smtClean="0">
                <a:latin typeface="Times New Roman"/>
                <a:cs typeface="Times New Roman"/>
              </a:rPr>
              <a:t> </a:t>
            </a:r>
            <a:r>
              <a:rPr lang="el-GR" sz="2000" spc="6" dirty="0" smtClean="0">
                <a:latin typeface="Times New Roman"/>
                <a:cs typeface="Times New Roman"/>
              </a:rPr>
              <a:t>της περιεκτικότητάς τους </a:t>
            </a:r>
            <a:r>
              <a:rPr lang="el-GR" sz="2000" spc="8" dirty="0" smtClean="0">
                <a:latin typeface="Times New Roman"/>
                <a:cs typeface="Times New Roman"/>
              </a:rPr>
              <a:t>σε  ζάχαρη (</a:t>
            </a:r>
            <a:r>
              <a:rPr lang="el-GR" sz="2000" spc="8" dirty="0" err="1" smtClean="0">
                <a:latin typeface="Times New Roman"/>
                <a:cs typeface="Times New Roman"/>
              </a:rPr>
              <a:t>Γαλανοπούλου</a:t>
            </a:r>
            <a:r>
              <a:rPr lang="el-GR" sz="2000" spc="8" dirty="0" smtClean="0">
                <a:latin typeface="Times New Roman"/>
                <a:cs typeface="Times New Roman"/>
              </a:rPr>
              <a:t>-</a:t>
            </a:r>
            <a:r>
              <a:rPr lang="el-GR" sz="2000" spc="8" dirty="0" err="1" smtClean="0">
                <a:latin typeface="Times New Roman"/>
                <a:cs typeface="Times New Roman"/>
              </a:rPr>
              <a:t>Σενδουκά</a:t>
            </a:r>
            <a:r>
              <a:rPr lang="el-GR" sz="2000" spc="8" dirty="0" smtClean="0">
                <a:latin typeface="Times New Roman"/>
                <a:cs typeface="Times New Roman"/>
              </a:rPr>
              <a:t>, </a:t>
            </a:r>
            <a:r>
              <a:rPr lang="el-GR" sz="2000" spc="6" dirty="0" smtClean="0">
                <a:latin typeface="Times New Roman"/>
                <a:cs typeface="Times New Roman"/>
              </a:rPr>
              <a:t>2002:245-305).</a:t>
            </a:r>
          </a:p>
          <a:p>
            <a:pPr marL="5051" marR="2524" algn="just">
              <a:spcBef>
                <a:spcPts val="2"/>
              </a:spcBef>
            </a:pPr>
            <a:endParaRPr lang="el-GR" sz="1400" spc="6" dirty="0">
              <a:latin typeface="Times New Roman"/>
              <a:cs typeface="Times New Roman"/>
            </a:endParaRPr>
          </a:p>
          <a:p>
            <a:pPr marL="5051" marR="2524" algn="just">
              <a:spcBef>
                <a:spcPts val="2"/>
              </a:spcBef>
            </a:pPr>
            <a:endParaRPr lang="el-GR" sz="1400" dirty="0" smtClean="0">
              <a:latin typeface="Times New Roman"/>
              <a:cs typeface="Times New Roman"/>
            </a:endParaRPr>
          </a:p>
          <a:p>
            <a:pPr marL="11131" algn="just"/>
            <a:endParaRPr sz="1500" dirty="0">
              <a:latin typeface="Times New Roman"/>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 y="152400"/>
            <a:ext cx="8610600" cy="3046988"/>
          </a:xfrm>
          <a:prstGeom prst="rect">
            <a:avLst/>
          </a:prstGeom>
        </p:spPr>
        <p:txBody>
          <a:bodyPr wrap="square">
            <a:spAutoFit/>
          </a:bodyPr>
          <a:lstStyle/>
          <a:p>
            <a:pPr algn="just"/>
            <a:r>
              <a:rPr lang="el-GR" sz="2400" dirty="0" smtClean="0"/>
              <a:t>Το φαινόμενο της ανθήσεως από τον πρώτο χρόνο καλείται </a:t>
            </a:r>
            <a:r>
              <a:rPr lang="el-GR" sz="2400" b="1" dirty="0" err="1" smtClean="0"/>
              <a:t>Bolting</a:t>
            </a:r>
            <a:r>
              <a:rPr lang="el-GR" sz="2400" dirty="0" smtClean="0"/>
              <a:t> και είναι ανεπιθύμητο γιατί η παραγωγή του </a:t>
            </a:r>
            <a:r>
              <a:rPr lang="el-GR" sz="2400" dirty="0" err="1" smtClean="0"/>
              <a:t>ανθικού</a:t>
            </a:r>
            <a:r>
              <a:rPr lang="el-GR" sz="2400" dirty="0" smtClean="0"/>
              <a:t> στελέχους απορροφά μέρος των θρεπτικών ουσιών οι οποίες αλλιώς θα αποταμιευόταν στις ρίζες, αυτό έχει σαν αποτέλεσμα οι ρίζες να γίνονται μικρές και να έχουν χαμηλή περιεκτικότητα σε ζάχαρη. </a:t>
            </a:r>
          </a:p>
          <a:p>
            <a:pPr algn="just"/>
            <a:r>
              <a:rPr lang="el-GR" sz="2400" dirty="0" smtClean="0"/>
              <a:t>Επιπλέον αν συμβεί αυτό οι ρίζες γίνονται πολύ σκληρές και δύσκολα εκριζώνονται με αποτέλεσμα να δυσκολεύουν την εργασία των εξαγωγέων. </a:t>
            </a:r>
            <a:endParaRPr 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 y="228600"/>
            <a:ext cx="8915400" cy="5262979"/>
          </a:xfrm>
          <a:prstGeom prst="rect">
            <a:avLst/>
          </a:prstGeom>
        </p:spPr>
        <p:txBody>
          <a:bodyPr wrap="square">
            <a:spAutoFit/>
          </a:bodyPr>
          <a:lstStyle/>
          <a:p>
            <a:pPr algn="just"/>
            <a:r>
              <a:rPr lang="el-GR" sz="2400" dirty="0" smtClean="0"/>
              <a:t>Η τάση για πρόωρη άνθηση είναι χαρακτηριστικό της ποικιλίας. Επίσης σπουδαίος παράγων είναι οι </a:t>
            </a:r>
            <a:r>
              <a:rPr lang="el-GR" sz="2400" b="1" dirty="0" smtClean="0"/>
              <a:t>καιρικές συνθήκες </a:t>
            </a:r>
            <a:r>
              <a:rPr lang="el-GR" sz="2400" dirty="0" smtClean="0"/>
              <a:t>κατά τη διάρκεια του φυτρώματος του σπόρου κατά τα πρώτα στάδια αναπτύξεως του. </a:t>
            </a:r>
            <a:endParaRPr lang="en-US" sz="2400" dirty="0" smtClean="0"/>
          </a:p>
          <a:p>
            <a:pPr algn="just"/>
            <a:endParaRPr lang="en-US" sz="2400" dirty="0" smtClean="0"/>
          </a:p>
          <a:p>
            <a:pPr algn="just"/>
            <a:r>
              <a:rPr lang="el-GR" sz="2400" dirty="0" smtClean="0"/>
              <a:t>Περίοδος ψυχρού καιρού (κάτω των -4</a:t>
            </a:r>
            <a:r>
              <a:rPr lang="el-GR" sz="2400" baseline="30000" dirty="0" smtClean="0"/>
              <a:t>ο</a:t>
            </a:r>
            <a:r>
              <a:rPr lang="el-GR" sz="2400" dirty="0" smtClean="0"/>
              <a:t>C) μετά το φύτρωμα και πριν της πλήρους αναπτύξεως γενικά αυξάνει τον αριθμό των φυτών που ανθίζουν κατά το πρώτο έτος. </a:t>
            </a:r>
          </a:p>
          <a:p>
            <a:pPr algn="just"/>
            <a:endParaRPr lang="el-GR" sz="2400" dirty="0" smtClean="0"/>
          </a:p>
          <a:p>
            <a:pPr algn="just"/>
            <a:r>
              <a:rPr lang="el-GR" sz="2400" dirty="0" smtClean="0"/>
              <a:t>Είναι πολύ πιθανό οι χαμηλές θερμοκρασίες κατά τα πρώτα στάδια αναπτύξεως των φυτού, όταν η σπορά γίνεται πολύ νωρίς, να γίνονται αιτία του </a:t>
            </a:r>
            <a:r>
              <a:rPr lang="el-GR" sz="2400" dirty="0" err="1" smtClean="0"/>
              <a:t>Bolting</a:t>
            </a:r>
            <a:r>
              <a:rPr lang="el-GR" sz="2400" dirty="0" smtClean="0"/>
              <a:t> πάρα η αύξηση του μήκους της βλαστικής περιόδου. Γι αυτό το λόγο συνιστάται για πολύ πρώιμες σπορές να προτιμώνται εκείνες οι ποικιλίες που δεν παρουσιάζουν </a:t>
            </a:r>
            <a:r>
              <a:rPr lang="el-GR" sz="2400" dirty="0" err="1" smtClean="0"/>
              <a:t>Bolting</a:t>
            </a:r>
            <a:r>
              <a:rPr lang="el-GR" sz="2400" dirty="0" smtClean="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9"/>
          <p:cNvSpPr txBox="1"/>
          <p:nvPr/>
        </p:nvSpPr>
        <p:spPr>
          <a:xfrm>
            <a:off x="457201" y="152400"/>
            <a:ext cx="4953000" cy="5893921"/>
          </a:xfrm>
          <a:prstGeom prst="rect">
            <a:avLst/>
          </a:prstGeom>
        </p:spPr>
        <p:txBody>
          <a:bodyPr vert="horz" wrap="square" lIns="0" tIns="0" rIns="0" bIns="0" rtlCol="0">
            <a:spAutoFit/>
          </a:bodyPr>
          <a:lstStyle/>
          <a:p>
            <a:pPr marL="5051" marR="2524" algn="just">
              <a:spcBef>
                <a:spcPts val="2"/>
              </a:spcBef>
            </a:pPr>
            <a:endParaRPr lang="el-GR" sz="1400" spc="6" dirty="0">
              <a:latin typeface="Times New Roman"/>
              <a:cs typeface="Times New Roman"/>
            </a:endParaRPr>
          </a:p>
          <a:p>
            <a:pPr marL="5051" algn="just"/>
            <a:r>
              <a:rPr lang="el-GR" sz="2000" b="1" dirty="0" smtClean="0">
                <a:latin typeface="Times New Roman"/>
                <a:cs typeface="Times New Roman"/>
              </a:rPr>
              <a:t>Πρώτο</a:t>
            </a:r>
            <a:r>
              <a:rPr lang="el-GR" sz="2000" b="1" spc="-40" dirty="0" smtClean="0">
                <a:latin typeface="Times New Roman"/>
                <a:cs typeface="Times New Roman"/>
              </a:rPr>
              <a:t> </a:t>
            </a:r>
            <a:r>
              <a:rPr lang="el-GR" sz="2000" b="1" dirty="0" smtClean="0">
                <a:latin typeface="Times New Roman"/>
                <a:cs typeface="Times New Roman"/>
              </a:rPr>
              <a:t>έτος</a:t>
            </a:r>
            <a:endParaRPr lang="el-GR" sz="2000" dirty="0" smtClean="0">
              <a:latin typeface="Times New Roman"/>
              <a:cs typeface="Times New Roman"/>
            </a:endParaRPr>
          </a:p>
          <a:p>
            <a:pPr marL="5051" marR="2020" algn="just">
              <a:spcBef>
                <a:spcPts val="2"/>
              </a:spcBef>
            </a:pPr>
            <a:r>
              <a:rPr lang="el-GR" sz="2000" spc="8" dirty="0" smtClean="0">
                <a:latin typeface="Times New Roman"/>
                <a:cs typeface="Times New Roman"/>
              </a:rPr>
              <a:t>Μετά </a:t>
            </a:r>
            <a:r>
              <a:rPr lang="el-GR" sz="2000" spc="6" dirty="0" smtClean="0">
                <a:latin typeface="Times New Roman"/>
                <a:cs typeface="Times New Roman"/>
              </a:rPr>
              <a:t>το </a:t>
            </a:r>
            <a:r>
              <a:rPr lang="el-GR" sz="2000" spc="6" dirty="0" err="1" smtClean="0">
                <a:latin typeface="Times New Roman"/>
                <a:cs typeface="Times New Roman"/>
              </a:rPr>
              <a:t>φύτωµα</a:t>
            </a:r>
            <a:r>
              <a:rPr lang="el-GR" sz="2000" spc="6" dirty="0" smtClean="0">
                <a:latin typeface="Times New Roman"/>
                <a:cs typeface="Times New Roman"/>
              </a:rPr>
              <a:t> του </a:t>
            </a:r>
            <a:r>
              <a:rPr lang="el-GR" sz="2000" spc="8" dirty="0" smtClean="0">
                <a:latin typeface="Times New Roman"/>
                <a:cs typeface="Times New Roman"/>
              </a:rPr>
              <a:t>σπόρου </a:t>
            </a:r>
            <a:r>
              <a:rPr lang="el-GR" sz="2000" spc="6" dirty="0" smtClean="0">
                <a:latin typeface="Times New Roman"/>
                <a:cs typeface="Times New Roman"/>
              </a:rPr>
              <a:t>και την </a:t>
            </a:r>
            <a:r>
              <a:rPr lang="el-GR" sz="2000" spc="6" dirty="0" err="1" smtClean="0">
                <a:latin typeface="Times New Roman"/>
                <a:cs typeface="Times New Roman"/>
              </a:rPr>
              <a:t>εµφάνιση</a:t>
            </a:r>
            <a:r>
              <a:rPr lang="el-GR" sz="2000" spc="6" dirty="0" smtClean="0">
                <a:latin typeface="Times New Roman"/>
                <a:cs typeface="Times New Roman"/>
              </a:rPr>
              <a:t> του ριζιδίου διογκώνεται το </a:t>
            </a:r>
            <a:r>
              <a:rPr lang="el-GR" sz="2000" spc="8" dirty="0" err="1" smtClean="0">
                <a:latin typeface="Times New Roman"/>
                <a:cs typeface="Times New Roman"/>
              </a:rPr>
              <a:t>υποκοτύλιο</a:t>
            </a:r>
            <a:r>
              <a:rPr lang="el-GR" sz="2000" spc="8" dirty="0" smtClean="0">
                <a:latin typeface="Times New Roman"/>
                <a:cs typeface="Times New Roman"/>
              </a:rPr>
              <a:t> </a:t>
            </a:r>
            <a:r>
              <a:rPr lang="el-GR" sz="2000" spc="6" dirty="0" smtClean="0">
                <a:latin typeface="Times New Roman"/>
                <a:cs typeface="Times New Roman"/>
              </a:rPr>
              <a:t>και αρχίζει έτσι ο  </a:t>
            </a:r>
            <a:r>
              <a:rPr lang="el-GR" sz="2000" spc="4" dirty="0" err="1" smtClean="0">
                <a:latin typeface="Times New Roman"/>
                <a:cs typeface="Times New Roman"/>
              </a:rPr>
              <a:t>σχηµατισµός</a:t>
            </a:r>
            <a:r>
              <a:rPr lang="el-GR" sz="2000" spc="4" dirty="0" smtClean="0">
                <a:latin typeface="Times New Roman"/>
                <a:cs typeface="Times New Roman"/>
              </a:rPr>
              <a:t> </a:t>
            </a:r>
            <a:r>
              <a:rPr lang="el-GR" sz="2000" spc="6" dirty="0" smtClean="0">
                <a:latin typeface="Times New Roman"/>
                <a:cs typeface="Times New Roman"/>
              </a:rPr>
              <a:t>της ρίζας και του </a:t>
            </a:r>
            <a:r>
              <a:rPr lang="el-GR" sz="2000" spc="6" dirty="0" err="1" smtClean="0">
                <a:latin typeface="Times New Roman"/>
                <a:cs typeface="Times New Roman"/>
              </a:rPr>
              <a:t>φυλλώµατος</a:t>
            </a:r>
            <a:r>
              <a:rPr lang="el-GR" sz="2000" spc="6" dirty="0" smtClean="0">
                <a:latin typeface="Times New Roman"/>
                <a:cs typeface="Times New Roman"/>
              </a:rPr>
              <a:t>. </a:t>
            </a:r>
            <a:r>
              <a:rPr lang="el-GR" sz="2000" spc="8" dirty="0" smtClean="0">
                <a:latin typeface="Times New Roman"/>
                <a:cs typeface="Times New Roman"/>
              </a:rPr>
              <a:t>Τελικά, </a:t>
            </a:r>
            <a:r>
              <a:rPr lang="el-GR" sz="2000" spc="6" dirty="0" smtClean="0">
                <a:latin typeface="Times New Roman"/>
                <a:cs typeface="Times New Roman"/>
              </a:rPr>
              <a:t>το </a:t>
            </a:r>
            <a:r>
              <a:rPr lang="el-GR" sz="2000" spc="4" dirty="0" err="1" smtClean="0">
                <a:latin typeface="Times New Roman"/>
                <a:cs typeface="Times New Roman"/>
              </a:rPr>
              <a:t>ώριµο</a:t>
            </a:r>
            <a:r>
              <a:rPr lang="el-GR" sz="2000" spc="4" dirty="0" smtClean="0">
                <a:latin typeface="Times New Roman"/>
                <a:cs typeface="Times New Roman"/>
              </a:rPr>
              <a:t> </a:t>
            </a:r>
            <a:r>
              <a:rPr lang="el-GR" sz="2000" spc="8" dirty="0" smtClean="0">
                <a:latin typeface="Times New Roman"/>
                <a:cs typeface="Times New Roman"/>
              </a:rPr>
              <a:t>ζαχαρότευτλο κατά </a:t>
            </a:r>
            <a:r>
              <a:rPr lang="el-GR" sz="2000" spc="6" dirty="0" smtClean="0">
                <a:latin typeface="Times New Roman"/>
                <a:cs typeface="Times New Roman"/>
              </a:rPr>
              <a:t>το </a:t>
            </a:r>
            <a:r>
              <a:rPr lang="el-GR" sz="2000" spc="8" dirty="0" smtClean="0">
                <a:latin typeface="Times New Roman"/>
                <a:cs typeface="Times New Roman"/>
              </a:rPr>
              <a:t>πρώτο </a:t>
            </a:r>
            <a:r>
              <a:rPr lang="el-GR" sz="2000" spc="6" dirty="0" smtClean="0">
                <a:latin typeface="Times New Roman"/>
                <a:cs typeface="Times New Roman"/>
              </a:rPr>
              <a:t>έτος </a:t>
            </a:r>
            <a:r>
              <a:rPr lang="el-GR" sz="2000" spc="8" dirty="0" smtClean="0">
                <a:latin typeface="Times New Roman"/>
                <a:cs typeface="Times New Roman"/>
              </a:rPr>
              <a:t>ανάπτυξής  </a:t>
            </a:r>
            <a:r>
              <a:rPr lang="el-GR" sz="2000" spc="6" dirty="0" smtClean="0">
                <a:latin typeface="Times New Roman"/>
                <a:cs typeface="Times New Roman"/>
              </a:rPr>
              <a:t>του χωρίζεται σε </a:t>
            </a:r>
            <a:r>
              <a:rPr lang="el-GR" sz="2000" spc="8" dirty="0" smtClean="0">
                <a:latin typeface="Times New Roman"/>
                <a:cs typeface="Times New Roman"/>
              </a:rPr>
              <a:t>τέσσερα </a:t>
            </a:r>
            <a:r>
              <a:rPr lang="el-GR" sz="2000" spc="4" dirty="0" smtClean="0">
                <a:latin typeface="Times New Roman"/>
                <a:cs typeface="Times New Roman"/>
              </a:rPr>
              <a:t>µ</a:t>
            </a:r>
            <a:r>
              <a:rPr lang="el-GR" sz="2000" spc="4" dirty="0" err="1" smtClean="0">
                <a:latin typeface="Times New Roman"/>
                <a:cs typeface="Times New Roman"/>
              </a:rPr>
              <a:t>έρη</a:t>
            </a:r>
            <a:r>
              <a:rPr lang="el-GR" sz="2000" spc="4" dirty="0" smtClean="0">
                <a:latin typeface="Times New Roman"/>
                <a:cs typeface="Times New Roman"/>
              </a:rPr>
              <a:t>: </a:t>
            </a:r>
            <a:r>
              <a:rPr lang="el-GR" sz="2000" spc="6" dirty="0" smtClean="0">
                <a:latin typeface="Times New Roman"/>
                <a:cs typeface="Times New Roman"/>
              </a:rPr>
              <a:t>το ριζικό </a:t>
            </a:r>
            <a:r>
              <a:rPr lang="el-GR" sz="2000" spc="6" dirty="0" err="1" smtClean="0">
                <a:latin typeface="Times New Roman"/>
                <a:cs typeface="Times New Roman"/>
              </a:rPr>
              <a:t>σύστηµα</a:t>
            </a:r>
            <a:r>
              <a:rPr lang="el-GR" sz="2000" spc="6" dirty="0" smtClean="0">
                <a:latin typeface="Times New Roman"/>
                <a:cs typeface="Times New Roman"/>
              </a:rPr>
              <a:t>, τη ρίζα, το </a:t>
            </a:r>
            <a:r>
              <a:rPr lang="el-GR" sz="2000" spc="8" dirty="0" err="1" smtClean="0">
                <a:latin typeface="Times New Roman"/>
                <a:cs typeface="Times New Roman"/>
              </a:rPr>
              <a:t>υποκοτύλιο</a:t>
            </a:r>
            <a:r>
              <a:rPr lang="el-GR" sz="2000" spc="8" dirty="0" smtClean="0">
                <a:latin typeface="Times New Roman"/>
                <a:cs typeface="Times New Roman"/>
              </a:rPr>
              <a:t> </a:t>
            </a:r>
            <a:r>
              <a:rPr lang="el-GR" sz="2000" spc="6" dirty="0" smtClean="0">
                <a:latin typeface="Times New Roman"/>
                <a:cs typeface="Times New Roman"/>
              </a:rPr>
              <a:t>και το υπέργειο</a:t>
            </a:r>
            <a:r>
              <a:rPr lang="el-GR" sz="2000" spc="68" dirty="0" smtClean="0">
                <a:latin typeface="Times New Roman"/>
                <a:cs typeface="Times New Roman"/>
              </a:rPr>
              <a:t> </a:t>
            </a:r>
            <a:r>
              <a:rPr lang="el-GR" sz="2000" spc="2" dirty="0" err="1" smtClean="0">
                <a:latin typeface="Times New Roman"/>
                <a:cs typeface="Times New Roman"/>
              </a:rPr>
              <a:t>τµήµα</a:t>
            </a:r>
            <a:r>
              <a:rPr lang="el-GR" sz="2000" spc="2" dirty="0" smtClean="0">
                <a:latin typeface="Times New Roman"/>
                <a:cs typeface="Times New Roman"/>
              </a:rPr>
              <a:t>.</a:t>
            </a:r>
            <a:endParaRPr lang="el-GR" sz="2000" dirty="0" smtClean="0">
              <a:latin typeface="Times New Roman"/>
              <a:cs typeface="Times New Roman"/>
            </a:endParaRPr>
          </a:p>
          <a:p>
            <a:pPr>
              <a:spcBef>
                <a:spcPts val="12"/>
              </a:spcBef>
            </a:pPr>
            <a:endParaRPr lang="el-GR" sz="2000" dirty="0" smtClean="0">
              <a:latin typeface="Times New Roman"/>
              <a:cs typeface="Times New Roman"/>
            </a:endParaRPr>
          </a:p>
          <a:p>
            <a:pPr marL="5051" algn="just"/>
            <a:r>
              <a:rPr lang="el-GR" sz="2000" b="1" dirty="0" smtClean="0">
                <a:latin typeface="Times New Roman"/>
                <a:cs typeface="Times New Roman"/>
              </a:rPr>
              <a:t>Ριζικό</a:t>
            </a:r>
            <a:r>
              <a:rPr lang="el-GR" sz="2000" b="1" spc="-32" dirty="0" smtClean="0">
                <a:latin typeface="Times New Roman"/>
                <a:cs typeface="Times New Roman"/>
              </a:rPr>
              <a:t> </a:t>
            </a:r>
            <a:r>
              <a:rPr lang="el-GR" sz="2000" b="1" spc="-2" dirty="0" err="1" smtClean="0">
                <a:latin typeface="Times New Roman"/>
                <a:cs typeface="Times New Roman"/>
              </a:rPr>
              <a:t>σύστηµα</a:t>
            </a:r>
            <a:endParaRPr lang="el-GR" sz="2000" dirty="0" smtClean="0">
              <a:latin typeface="Times New Roman"/>
              <a:cs typeface="Times New Roman"/>
            </a:endParaRPr>
          </a:p>
          <a:p>
            <a:pPr marL="5051" algn="just"/>
            <a:r>
              <a:rPr lang="el-GR" sz="2000" spc="6" dirty="0" smtClean="0">
                <a:latin typeface="Times New Roman"/>
                <a:cs typeface="Times New Roman"/>
              </a:rPr>
              <a:t>Είναι</a:t>
            </a:r>
            <a:r>
              <a:rPr lang="el-GR" sz="2000" spc="36" dirty="0" smtClean="0">
                <a:latin typeface="Times New Roman"/>
                <a:cs typeface="Times New Roman"/>
              </a:rPr>
              <a:t> </a:t>
            </a:r>
            <a:r>
              <a:rPr lang="el-GR" sz="2000" spc="8" dirty="0" err="1" smtClean="0">
                <a:latin typeface="Times New Roman"/>
                <a:cs typeface="Times New Roman"/>
              </a:rPr>
              <a:t>πασσαλώδες</a:t>
            </a:r>
            <a:r>
              <a:rPr lang="el-GR" sz="2000" spc="38" dirty="0" smtClean="0">
                <a:latin typeface="Times New Roman"/>
                <a:cs typeface="Times New Roman"/>
              </a:rPr>
              <a:t> </a:t>
            </a:r>
            <a:r>
              <a:rPr lang="el-GR" sz="2000" spc="6" dirty="0" smtClean="0">
                <a:latin typeface="Times New Roman"/>
                <a:cs typeface="Times New Roman"/>
              </a:rPr>
              <a:t>και,</a:t>
            </a:r>
            <a:r>
              <a:rPr lang="el-GR" sz="2000" spc="36" dirty="0" smtClean="0">
                <a:latin typeface="Times New Roman"/>
                <a:cs typeface="Times New Roman"/>
              </a:rPr>
              <a:t> </a:t>
            </a:r>
            <a:r>
              <a:rPr lang="el-GR" sz="2000" spc="8" dirty="0" smtClean="0">
                <a:latin typeface="Times New Roman"/>
                <a:cs typeface="Times New Roman"/>
              </a:rPr>
              <a:t>όπως</a:t>
            </a:r>
            <a:r>
              <a:rPr lang="el-GR" sz="2000" spc="38" dirty="0" smtClean="0">
                <a:latin typeface="Times New Roman"/>
                <a:cs typeface="Times New Roman"/>
              </a:rPr>
              <a:t> </a:t>
            </a:r>
            <a:r>
              <a:rPr lang="el-GR" sz="2000" spc="8" dirty="0" smtClean="0">
                <a:latin typeface="Times New Roman"/>
                <a:cs typeface="Times New Roman"/>
              </a:rPr>
              <a:t>ήδη</a:t>
            </a:r>
            <a:r>
              <a:rPr lang="el-GR" sz="2000" spc="38" dirty="0" smtClean="0">
                <a:latin typeface="Times New Roman"/>
                <a:cs typeface="Times New Roman"/>
              </a:rPr>
              <a:t> </a:t>
            </a:r>
            <a:r>
              <a:rPr lang="el-GR" sz="2000" spc="8" dirty="0" smtClean="0">
                <a:latin typeface="Times New Roman"/>
                <a:cs typeface="Times New Roman"/>
              </a:rPr>
              <a:t>αναφέρθηκε,</a:t>
            </a:r>
            <a:r>
              <a:rPr lang="el-GR" sz="2000" spc="36" dirty="0" smtClean="0">
                <a:latin typeface="Times New Roman"/>
                <a:cs typeface="Times New Roman"/>
              </a:rPr>
              <a:t> </a:t>
            </a:r>
            <a:r>
              <a:rPr lang="el-GR" sz="2000" spc="6" dirty="0" smtClean="0">
                <a:latin typeface="Times New Roman"/>
                <a:cs typeface="Times New Roman"/>
              </a:rPr>
              <a:t>ξεκινά</a:t>
            </a:r>
            <a:r>
              <a:rPr lang="el-GR" sz="2000" spc="38" dirty="0" smtClean="0">
                <a:latin typeface="Times New Roman"/>
                <a:cs typeface="Times New Roman"/>
              </a:rPr>
              <a:t> </a:t>
            </a:r>
            <a:r>
              <a:rPr lang="el-GR" sz="2000" spc="8" dirty="0" smtClean="0">
                <a:latin typeface="Times New Roman"/>
                <a:cs typeface="Times New Roman"/>
              </a:rPr>
              <a:t>από</a:t>
            </a:r>
            <a:r>
              <a:rPr lang="el-GR" sz="2000" spc="38" dirty="0" smtClean="0">
                <a:latin typeface="Times New Roman"/>
                <a:cs typeface="Times New Roman"/>
              </a:rPr>
              <a:t> </a:t>
            </a:r>
            <a:r>
              <a:rPr lang="el-GR" sz="2000" spc="6" dirty="0" smtClean="0">
                <a:latin typeface="Times New Roman"/>
                <a:cs typeface="Times New Roman"/>
              </a:rPr>
              <a:t>το</a:t>
            </a:r>
            <a:r>
              <a:rPr lang="el-GR" sz="2000" spc="38" dirty="0" smtClean="0">
                <a:latin typeface="Times New Roman"/>
                <a:cs typeface="Times New Roman"/>
              </a:rPr>
              <a:t> </a:t>
            </a:r>
            <a:r>
              <a:rPr lang="el-GR" sz="2000" spc="8" dirty="0" smtClean="0">
                <a:latin typeface="Times New Roman"/>
                <a:cs typeface="Times New Roman"/>
              </a:rPr>
              <a:t>άκρο</a:t>
            </a:r>
            <a:r>
              <a:rPr lang="el-GR" sz="2000" spc="38" dirty="0" smtClean="0">
                <a:latin typeface="Times New Roman"/>
                <a:cs typeface="Times New Roman"/>
              </a:rPr>
              <a:t> </a:t>
            </a:r>
            <a:r>
              <a:rPr lang="el-GR" sz="2000" spc="6" dirty="0" smtClean="0">
                <a:latin typeface="Times New Roman"/>
                <a:cs typeface="Times New Roman"/>
              </a:rPr>
              <a:t>της</a:t>
            </a:r>
            <a:r>
              <a:rPr lang="el-GR" sz="2000" spc="38" dirty="0" smtClean="0">
                <a:latin typeface="Times New Roman"/>
                <a:cs typeface="Times New Roman"/>
              </a:rPr>
              <a:t> </a:t>
            </a:r>
            <a:r>
              <a:rPr lang="el-GR" sz="2000" spc="6" dirty="0" smtClean="0">
                <a:latin typeface="Times New Roman"/>
                <a:cs typeface="Times New Roman"/>
              </a:rPr>
              <a:t>ρίζας</a:t>
            </a:r>
            <a:r>
              <a:rPr lang="el-GR" sz="2000" spc="38" dirty="0" smtClean="0">
                <a:latin typeface="Times New Roman"/>
                <a:cs typeface="Times New Roman"/>
              </a:rPr>
              <a:t> </a:t>
            </a:r>
            <a:r>
              <a:rPr lang="el-GR" sz="2000" spc="6" dirty="0" smtClean="0">
                <a:latin typeface="Times New Roman"/>
                <a:cs typeface="Times New Roman"/>
              </a:rPr>
              <a:t>και</a:t>
            </a:r>
            <a:r>
              <a:rPr lang="el-GR" sz="2000" spc="36" dirty="0" smtClean="0">
                <a:latin typeface="Times New Roman"/>
                <a:cs typeface="Times New Roman"/>
              </a:rPr>
              <a:t> </a:t>
            </a:r>
            <a:r>
              <a:rPr lang="el-GR" sz="2000" spc="6" dirty="0" smtClean="0">
                <a:latin typeface="Times New Roman"/>
                <a:cs typeface="Times New Roman"/>
              </a:rPr>
              <a:t>διεισδύει</a:t>
            </a:r>
            <a:r>
              <a:rPr lang="el-GR" sz="2000" spc="36" dirty="0" smtClean="0">
                <a:latin typeface="Times New Roman"/>
                <a:cs typeface="Times New Roman"/>
              </a:rPr>
              <a:t> </a:t>
            </a:r>
            <a:r>
              <a:rPr lang="el-GR" sz="2000" spc="4" dirty="0" smtClean="0">
                <a:latin typeface="Times New Roman"/>
                <a:cs typeface="Times New Roman"/>
              </a:rPr>
              <a:t>µ</a:t>
            </a:r>
            <a:r>
              <a:rPr lang="el-GR" sz="2000" spc="4" dirty="0" err="1" smtClean="0">
                <a:latin typeface="Times New Roman"/>
                <a:cs typeface="Times New Roman"/>
              </a:rPr>
              <a:t>έσα</a:t>
            </a:r>
            <a:r>
              <a:rPr lang="el-GR" sz="2000" spc="38" dirty="0" smtClean="0">
                <a:latin typeface="Times New Roman"/>
                <a:cs typeface="Times New Roman"/>
              </a:rPr>
              <a:t> </a:t>
            </a:r>
            <a:r>
              <a:rPr lang="el-GR" sz="2000" spc="6" dirty="0" smtClean="0">
                <a:latin typeface="Times New Roman"/>
                <a:cs typeface="Times New Roman"/>
              </a:rPr>
              <a:t>στο</a:t>
            </a:r>
            <a:r>
              <a:rPr lang="el-GR" sz="2000" spc="38" dirty="0" smtClean="0">
                <a:latin typeface="Times New Roman"/>
                <a:cs typeface="Times New Roman"/>
              </a:rPr>
              <a:t> </a:t>
            </a:r>
            <a:r>
              <a:rPr lang="el-GR" sz="2000" spc="8" dirty="0" smtClean="0">
                <a:latin typeface="Times New Roman"/>
                <a:cs typeface="Times New Roman"/>
              </a:rPr>
              <a:t>έδαφος</a:t>
            </a:r>
            <a:endParaRPr lang="el-GR" sz="2000" dirty="0" smtClean="0">
              <a:latin typeface="Times New Roman"/>
              <a:cs typeface="Times New Roman"/>
            </a:endParaRPr>
          </a:p>
          <a:p>
            <a:pPr marL="5051" marR="3535" algn="just"/>
            <a:r>
              <a:rPr lang="el-GR" sz="2000" spc="2" dirty="0" smtClean="0">
                <a:latin typeface="Times New Roman"/>
                <a:cs typeface="Times New Roman"/>
              </a:rPr>
              <a:t>µ</a:t>
            </a:r>
            <a:r>
              <a:rPr lang="el-GR" sz="2000" spc="2" dirty="0" err="1" smtClean="0">
                <a:latin typeface="Times New Roman"/>
                <a:cs typeface="Times New Roman"/>
              </a:rPr>
              <a:t>έχρι</a:t>
            </a:r>
            <a:r>
              <a:rPr lang="el-GR" sz="2000" spc="107" dirty="0" smtClean="0">
                <a:latin typeface="Times New Roman"/>
                <a:cs typeface="Times New Roman"/>
              </a:rPr>
              <a:t> </a:t>
            </a:r>
            <a:r>
              <a:rPr lang="el-GR" sz="2000" spc="8" dirty="0" smtClean="0">
                <a:latin typeface="Times New Roman"/>
                <a:cs typeface="Times New Roman"/>
              </a:rPr>
              <a:t>βάθους </a:t>
            </a:r>
            <a:r>
              <a:rPr lang="el-GR" sz="2000" spc="4" dirty="0" smtClean="0">
                <a:latin typeface="Times New Roman"/>
                <a:cs typeface="Times New Roman"/>
              </a:rPr>
              <a:t>1,5 </a:t>
            </a:r>
            <a:r>
              <a:rPr lang="el-GR" sz="2000" spc="6" dirty="0" smtClean="0">
                <a:latin typeface="Times New Roman"/>
                <a:cs typeface="Times New Roman"/>
              </a:rPr>
              <a:t>έως 2 </a:t>
            </a:r>
            <a:r>
              <a:rPr lang="el-GR" sz="2000" spc="8" dirty="0" smtClean="0">
                <a:latin typeface="Times New Roman"/>
                <a:cs typeface="Times New Roman"/>
              </a:rPr>
              <a:t>m. Σε </a:t>
            </a:r>
            <a:r>
              <a:rPr lang="el-GR" sz="2000" spc="4" dirty="0" err="1" smtClean="0">
                <a:latin typeface="Times New Roman"/>
                <a:cs typeface="Times New Roman"/>
              </a:rPr>
              <a:t>ορισµένες</a:t>
            </a:r>
            <a:r>
              <a:rPr lang="el-GR" sz="2000" spc="4" dirty="0" smtClean="0">
                <a:latin typeface="Times New Roman"/>
                <a:cs typeface="Times New Roman"/>
              </a:rPr>
              <a:t> </a:t>
            </a:r>
            <a:r>
              <a:rPr lang="el-GR" sz="2000" spc="6" dirty="0" smtClean="0">
                <a:latin typeface="Times New Roman"/>
                <a:cs typeface="Times New Roman"/>
              </a:rPr>
              <a:t>περιπτώσεις το ριζικό </a:t>
            </a:r>
            <a:r>
              <a:rPr lang="el-GR" sz="2000" spc="6" dirty="0" err="1" smtClean="0">
                <a:latin typeface="Times New Roman"/>
                <a:cs typeface="Times New Roman"/>
              </a:rPr>
              <a:t>σύστηµα</a:t>
            </a:r>
            <a:r>
              <a:rPr lang="el-GR" sz="2000" spc="6" dirty="0" smtClean="0">
                <a:latin typeface="Times New Roman"/>
                <a:cs typeface="Times New Roman"/>
              </a:rPr>
              <a:t> </a:t>
            </a:r>
            <a:r>
              <a:rPr lang="el-GR" sz="2000" spc="4" dirty="0" smtClean="0">
                <a:latin typeface="Times New Roman"/>
                <a:cs typeface="Times New Roman"/>
              </a:rPr>
              <a:t>µ</a:t>
            </a:r>
            <a:r>
              <a:rPr lang="el-GR" sz="2000" spc="4" dirty="0" err="1" smtClean="0">
                <a:latin typeface="Times New Roman"/>
                <a:cs typeface="Times New Roman"/>
              </a:rPr>
              <a:t>πορεί</a:t>
            </a:r>
            <a:r>
              <a:rPr lang="el-GR" sz="2000" spc="4" dirty="0" smtClean="0">
                <a:latin typeface="Times New Roman"/>
                <a:cs typeface="Times New Roman"/>
              </a:rPr>
              <a:t> </a:t>
            </a:r>
            <a:r>
              <a:rPr lang="el-GR" sz="2000" spc="6" dirty="0" smtClean="0">
                <a:latin typeface="Times New Roman"/>
                <a:cs typeface="Times New Roman"/>
              </a:rPr>
              <a:t>να διακλαδίζεται  </a:t>
            </a:r>
            <a:r>
              <a:rPr lang="el-GR" sz="2000" spc="6" dirty="0" err="1" smtClean="0">
                <a:latin typeface="Times New Roman"/>
                <a:cs typeface="Times New Roman"/>
              </a:rPr>
              <a:t>εµφανίζοντας</a:t>
            </a:r>
            <a:r>
              <a:rPr lang="el-GR" sz="2000" spc="6" dirty="0" smtClean="0">
                <a:latin typeface="Times New Roman"/>
                <a:cs typeface="Times New Roman"/>
              </a:rPr>
              <a:t> </a:t>
            </a:r>
            <a:r>
              <a:rPr lang="el-GR" sz="2000" spc="6" dirty="0" err="1" smtClean="0">
                <a:latin typeface="Times New Roman"/>
                <a:cs typeface="Times New Roman"/>
              </a:rPr>
              <a:t>πολυριζία</a:t>
            </a:r>
            <a:r>
              <a:rPr lang="el-GR" sz="2000" spc="6" dirty="0" smtClean="0">
                <a:latin typeface="Times New Roman"/>
                <a:cs typeface="Times New Roman"/>
              </a:rPr>
              <a:t>, </a:t>
            </a:r>
            <a:r>
              <a:rPr lang="el-GR" sz="2000" spc="6" dirty="0" err="1" smtClean="0">
                <a:latin typeface="Times New Roman"/>
                <a:cs typeface="Times New Roman"/>
              </a:rPr>
              <a:t>φαινόµενο</a:t>
            </a:r>
            <a:r>
              <a:rPr lang="el-GR" sz="2000" spc="10" dirty="0" smtClean="0">
                <a:latin typeface="Times New Roman"/>
                <a:cs typeface="Times New Roman"/>
              </a:rPr>
              <a:t> </a:t>
            </a:r>
            <a:r>
              <a:rPr lang="el-GR" sz="2000" spc="6" dirty="0" err="1" smtClean="0">
                <a:latin typeface="Times New Roman"/>
                <a:cs typeface="Times New Roman"/>
              </a:rPr>
              <a:t>ανεπιθύµητο</a:t>
            </a:r>
            <a:r>
              <a:rPr lang="el-GR" sz="2000" spc="6" dirty="0" smtClean="0">
                <a:latin typeface="Times New Roman"/>
                <a:cs typeface="Times New Roman"/>
              </a:rPr>
              <a:t>.</a:t>
            </a:r>
            <a:endParaRPr lang="el-GR" sz="2000" dirty="0" smtClean="0">
              <a:latin typeface="Times New Roman"/>
              <a:cs typeface="Times New Roman"/>
            </a:endParaRPr>
          </a:p>
          <a:p>
            <a:pPr marL="5051" marR="2524" algn="just">
              <a:spcBef>
                <a:spcPts val="2"/>
              </a:spcBef>
            </a:pPr>
            <a:endParaRPr lang="el-GR" sz="1400" dirty="0" smtClean="0">
              <a:latin typeface="Times New Roman"/>
              <a:cs typeface="Times New Roman"/>
            </a:endParaRPr>
          </a:p>
          <a:p>
            <a:pPr marL="11131" algn="just"/>
            <a:endParaRPr sz="1500" dirty="0">
              <a:latin typeface="Times New Roman"/>
              <a:cs typeface="Times New Roman"/>
            </a:endParaRPr>
          </a:p>
        </p:txBody>
      </p:sp>
      <p:pic>
        <p:nvPicPr>
          <p:cNvPr id="3" name="Picture 1"/>
          <p:cNvPicPr>
            <a:picLocks noChangeAspect="1" noChangeArrowheads="1"/>
          </p:cNvPicPr>
          <p:nvPr/>
        </p:nvPicPr>
        <p:blipFill>
          <a:blip r:embed="rId2" cstate="print"/>
          <a:srcRect/>
          <a:stretch>
            <a:fillRect/>
          </a:stretch>
        </p:blipFill>
        <p:spPr bwMode="auto">
          <a:xfrm>
            <a:off x="5943600" y="685800"/>
            <a:ext cx="302895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9"/>
          <p:cNvSpPr txBox="1"/>
          <p:nvPr/>
        </p:nvSpPr>
        <p:spPr>
          <a:xfrm>
            <a:off x="152401" y="228600"/>
            <a:ext cx="5638800" cy="3647152"/>
          </a:xfrm>
          <a:prstGeom prst="rect">
            <a:avLst/>
          </a:prstGeom>
        </p:spPr>
        <p:txBody>
          <a:bodyPr vert="horz" wrap="square" lIns="0" tIns="0" rIns="0" bIns="0" rtlCol="0">
            <a:spAutoFit/>
          </a:bodyPr>
          <a:lstStyle/>
          <a:p>
            <a:pPr marL="5051" algn="just"/>
            <a:r>
              <a:rPr lang="el-GR" sz="1600" b="1" dirty="0" smtClean="0">
                <a:latin typeface="Times New Roman"/>
                <a:cs typeface="Times New Roman"/>
              </a:rPr>
              <a:t>Ρίζα</a:t>
            </a:r>
            <a:endParaRPr lang="el-GR" sz="1600" dirty="0" smtClean="0">
              <a:latin typeface="Times New Roman"/>
              <a:cs typeface="Times New Roman"/>
            </a:endParaRPr>
          </a:p>
          <a:p>
            <a:pPr marL="5051" algn="just"/>
            <a:r>
              <a:rPr lang="el-GR" sz="1600" spc="8" dirty="0" smtClean="0">
                <a:latin typeface="Times New Roman"/>
                <a:cs typeface="Times New Roman"/>
              </a:rPr>
              <a:t>Αναπτύσσεται </a:t>
            </a:r>
            <a:r>
              <a:rPr lang="el-GR" sz="1600" spc="4" dirty="0" smtClean="0">
                <a:latin typeface="Times New Roman"/>
                <a:cs typeface="Times New Roman"/>
              </a:rPr>
              <a:t>µόνο µ</a:t>
            </a:r>
            <a:r>
              <a:rPr lang="el-GR" sz="1600" spc="4" dirty="0" err="1" smtClean="0">
                <a:latin typeface="Times New Roman"/>
                <a:cs typeface="Times New Roman"/>
              </a:rPr>
              <a:t>έσα</a:t>
            </a:r>
            <a:r>
              <a:rPr lang="el-GR" sz="1600" spc="4" dirty="0" smtClean="0">
                <a:latin typeface="Times New Roman"/>
                <a:cs typeface="Times New Roman"/>
              </a:rPr>
              <a:t> </a:t>
            </a:r>
            <a:r>
              <a:rPr lang="el-GR" sz="1600" spc="6" dirty="0" smtClean="0">
                <a:latin typeface="Times New Roman"/>
                <a:cs typeface="Times New Roman"/>
              </a:rPr>
              <a:t>στο </a:t>
            </a:r>
            <a:r>
              <a:rPr lang="el-GR" sz="1600" spc="8" dirty="0" smtClean="0">
                <a:latin typeface="Times New Roman"/>
                <a:cs typeface="Times New Roman"/>
              </a:rPr>
              <a:t>έδαφος </a:t>
            </a:r>
            <a:r>
              <a:rPr lang="el-GR" sz="1600" spc="6" dirty="0" smtClean="0">
                <a:latin typeface="Times New Roman"/>
                <a:cs typeface="Times New Roman"/>
              </a:rPr>
              <a:t>και </a:t>
            </a:r>
            <a:r>
              <a:rPr lang="el-GR" sz="1600" spc="8" dirty="0" smtClean="0">
                <a:latin typeface="Times New Roman"/>
                <a:cs typeface="Times New Roman"/>
              </a:rPr>
              <a:t>καλύπτεται από αυτό. </a:t>
            </a:r>
            <a:r>
              <a:rPr lang="el-GR" sz="1600" spc="6" dirty="0" smtClean="0">
                <a:latin typeface="Times New Roman"/>
                <a:cs typeface="Times New Roman"/>
              </a:rPr>
              <a:t>Είναι </a:t>
            </a:r>
            <a:r>
              <a:rPr lang="el-GR" sz="1600" spc="8" dirty="0" smtClean="0">
                <a:latin typeface="Times New Roman"/>
                <a:cs typeface="Times New Roman"/>
              </a:rPr>
              <a:t>ογκώδης, σαρκώδης, </a:t>
            </a:r>
            <a:r>
              <a:rPr lang="el-GR" sz="1600" spc="-2" dirty="0" smtClean="0">
                <a:latin typeface="Times New Roman"/>
                <a:cs typeface="Times New Roman"/>
              </a:rPr>
              <a:t>µε </a:t>
            </a:r>
            <a:r>
              <a:rPr lang="el-GR" sz="1600" spc="4" dirty="0" err="1" smtClean="0">
                <a:latin typeface="Times New Roman"/>
                <a:cs typeface="Times New Roman"/>
              </a:rPr>
              <a:t>σχήµα</a:t>
            </a:r>
            <a:r>
              <a:rPr lang="el-GR" sz="1600" spc="4" dirty="0" smtClean="0">
                <a:latin typeface="Times New Roman"/>
                <a:cs typeface="Times New Roman"/>
              </a:rPr>
              <a:t>  </a:t>
            </a:r>
            <a:r>
              <a:rPr lang="el-GR" sz="1600" spc="32" dirty="0" smtClean="0">
                <a:latin typeface="Times New Roman"/>
                <a:cs typeface="Times New Roman"/>
              </a:rPr>
              <a:t> </a:t>
            </a:r>
            <a:r>
              <a:rPr lang="el-GR" sz="1600" spc="8" dirty="0" smtClean="0">
                <a:latin typeface="Times New Roman"/>
                <a:cs typeface="Times New Roman"/>
              </a:rPr>
              <a:t>κωνικό</a:t>
            </a:r>
            <a:endParaRPr lang="el-GR" sz="1600" dirty="0" smtClean="0">
              <a:latin typeface="Times New Roman"/>
              <a:cs typeface="Times New Roman"/>
            </a:endParaRPr>
          </a:p>
          <a:p>
            <a:pPr marL="5051" marR="2273" algn="just">
              <a:spcBef>
                <a:spcPts val="4"/>
              </a:spcBef>
            </a:pPr>
            <a:r>
              <a:rPr lang="el-GR" sz="1600" spc="4" dirty="0" smtClean="0">
                <a:latin typeface="Times New Roman"/>
                <a:cs typeface="Times New Roman"/>
              </a:rPr>
              <a:t>µ</a:t>
            </a:r>
            <a:r>
              <a:rPr lang="el-GR" sz="1600" spc="4" dirty="0" err="1" smtClean="0">
                <a:latin typeface="Times New Roman"/>
                <a:cs typeface="Times New Roman"/>
              </a:rPr>
              <a:t>ήκους</a:t>
            </a:r>
            <a:r>
              <a:rPr lang="el-GR" sz="1600" spc="4" dirty="0" smtClean="0">
                <a:latin typeface="Times New Roman"/>
                <a:cs typeface="Times New Roman"/>
              </a:rPr>
              <a:t> </a:t>
            </a:r>
            <a:r>
              <a:rPr lang="el-GR" sz="1600" spc="8" dirty="0" smtClean="0">
                <a:latin typeface="Times New Roman"/>
                <a:cs typeface="Times New Roman"/>
              </a:rPr>
              <a:t>20-35 cm </a:t>
            </a:r>
            <a:r>
              <a:rPr lang="el-GR" sz="1600" spc="6" dirty="0" smtClean="0">
                <a:latin typeface="Times New Roman"/>
                <a:cs typeface="Times New Roman"/>
              </a:rPr>
              <a:t>και </a:t>
            </a:r>
            <a:r>
              <a:rPr lang="el-GR" sz="1600" spc="8" dirty="0" smtClean="0">
                <a:latin typeface="Times New Roman"/>
                <a:cs typeface="Times New Roman"/>
              </a:rPr>
              <a:t>καταλήγει </a:t>
            </a:r>
            <a:r>
              <a:rPr lang="el-GR" sz="1600" spc="6" dirty="0" smtClean="0">
                <a:latin typeface="Times New Roman"/>
                <a:cs typeface="Times New Roman"/>
              </a:rPr>
              <a:t>σε οξύ </a:t>
            </a:r>
            <a:r>
              <a:rPr lang="el-GR" sz="1600" spc="8" dirty="0" smtClean="0">
                <a:latin typeface="Times New Roman"/>
                <a:cs typeface="Times New Roman"/>
              </a:rPr>
              <a:t>άκρο από </a:t>
            </a:r>
            <a:r>
              <a:rPr lang="el-GR" sz="1600" spc="6" dirty="0" smtClean="0">
                <a:latin typeface="Times New Roman"/>
                <a:cs typeface="Times New Roman"/>
              </a:rPr>
              <a:t>το </a:t>
            </a:r>
            <a:r>
              <a:rPr lang="el-GR" sz="1600" spc="8" dirty="0" smtClean="0">
                <a:latin typeface="Times New Roman"/>
                <a:cs typeface="Times New Roman"/>
              </a:rPr>
              <a:t>οποίο </a:t>
            </a:r>
            <a:r>
              <a:rPr lang="el-GR" sz="1600" spc="6" dirty="0" smtClean="0">
                <a:latin typeface="Times New Roman"/>
                <a:cs typeface="Times New Roman"/>
              </a:rPr>
              <a:t>ξεκινά το </a:t>
            </a:r>
            <a:r>
              <a:rPr lang="el-GR" sz="1600" spc="8" dirty="0" smtClean="0">
                <a:latin typeface="Times New Roman"/>
                <a:cs typeface="Times New Roman"/>
              </a:rPr>
              <a:t>κυρίως </a:t>
            </a:r>
            <a:r>
              <a:rPr lang="el-GR" sz="1600" spc="6" dirty="0" smtClean="0">
                <a:latin typeface="Times New Roman"/>
                <a:cs typeface="Times New Roman"/>
              </a:rPr>
              <a:t>ριζικό </a:t>
            </a:r>
            <a:r>
              <a:rPr lang="el-GR" sz="1600" spc="6" dirty="0" err="1" smtClean="0">
                <a:latin typeface="Times New Roman"/>
                <a:cs typeface="Times New Roman"/>
              </a:rPr>
              <a:t>σύστηµα</a:t>
            </a:r>
            <a:r>
              <a:rPr lang="el-GR" sz="1600" spc="6" dirty="0" smtClean="0">
                <a:latin typeface="Times New Roman"/>
                <a:cs typeface="Times New Roman"/>
              </a:rPr>
              <a:t> του φυτού. Στις  δύο απέναντι πλευρές η ρίζα είναι </a:t>
            </a:r>
            <a:r>
              <a:rPr lang="el-GR" sz="1600" spc="6" dirty="0" err="1" smtClean="0">
                <a:latin typeface="Times New Roman"/>
                <a:cs typeface="Times New Roman"/>
              </a:rPr>
              <a:t>πεπλατυσµένη</a:t>
            </a:r>
            <a:r>
              <a:rPr lang="el-GR" sz="1600" spc="6" dirty="0" smtClean="0">
                <a:latin typeface="Times New Roman"/>
                <a:cs typeface="Times New Roman"/>
              </a:rPr>
              <a:t>, φέρει </a:t>
            </a:r>
            <a:r>
              <a:rPr lang="el-GR" sz="1600" spc="8" dirty="0" smtClean="0">
                <a:latin typeface="Times New Roman"/>
                <a:cs typeface="Times New Roman"/>
              </a:rPr>
              <a:t>αυλακώσεις </a:t>
            </a:r>
            <a:r>
              <a:rPr lang="el-GR" sz="1600" spc="6" dirty="0" smtClean="0">
                <a:latin typeface="Times New Roman"/>
                <a:cs typeface="Times New Roman"/>
              </a:rPr>
              <a:t>κατά </a:t>
            </a:r>
            <a:r>
              <a:rPr lang="el-GR" sz="1600" spc="4" dirty="0" smtClean="0">
                <a:latin typeface="Times New Roman"/>
                <a:cs typeface="Times New Roman"/>
              </a:rPr>
              <a:t>µ</a:t>
            </a:r>
            <a:r>
              <a:rPr lang="el-GR" sz="1600" spc="4" dirty="0" err="1" smtClean="0">
                <a:latin typeface="Times New Roman"/>
                <a:cs typeface="Times New Roman"/>
              </a:rPr>
              <a:t>ήκος</a:t>
            </a:r>
            <a:r>
              <a:rPr lang="el-GR" sz="1600" spc="4" dirty="0" smtClean="0">
                <a:latin typeface="Times New Roman"/>
                <a:cs typeface="Times New Roman"/>
              </a:rPr>
              <a:t> </a:t>
            </a:r>
            <a:r>
              <a:rPr lang="el-GR" sz="1600" spc="8" dirty="0" smtClean="0">
                <a:latin typeface="Times New Roman"/>
                <a:cs typeface="Times New Roman"/>
              </a:rPr>
              <a:t>των </a:t>
            </a:r>
            <a:r>
              <a:rPr lang="el-GR" sz="1600" spc="6" dirty="0" smtClean="0">
                <a:latin typeface="Times New Roman"/>
                <a:cs typeface="Times New Roman"/>
              </a:rPr>
              <a:t>οποίων </a:t>
            </a:r>
            <a:r>
              <a:rPr lang="el-GR" sz="1600" spc="8" dirty="0" smtClean="0">
                <a:latin typeface="Times New Roman"/>
                <a:cs typeface="Times New Roman"/>
              </a:rPr>
              <a:t>υπάρχουν  </a:t>
            </a:r>
            <a:r>
              <a:rPr lang="el-GR" sz="1600" spc="6" dirty="0" smtClean="0">
                <a:latin typeface="Times New Roman"/>
                <a:cs typeface="Times New Roman"/>
              </a:rPr>
              <a:t>ριζίδια. Οι </a:t>
            </a:r>
            <a:r>
              <a:rPr lang="el-GR" sz="1600" spc="8" dirty="0" smtClean="0">
                <a:latin typeface="Times New Roman"/>
                <a:cs typeface="Times New Roman"/>
              </a:rPr>
              <a:t>αυλακώσεις </a:t>
            </a:r>
            <a:r>
              <a:rPr lang="el-GR" sz="1600" spc="6" dirty="0" smtClean="0">
                <a:latin typeface="Times New Roman"/>
                <a:cs typeface="Times New Roman"/>
              </a:rPr>
              <a:t>αυτές δεν πρέπει να είναι βαθιές, γιατί </a:t>
            </a:r>
            <a:r>
              <a:rPr lang="el-GR" sz="1600" spc="8" dirty="0" smtClean="0">
                <a:latin typeface="Times New Roman"/>
                <a:cs typeface="Times New Roman"/>
              </a:rPr>
              <a:t>συγκρατούν </a:t>
            </a:r>
            <a:r>
              <a:rPr lang="el-GR" sz="1600" spc="4" dirty="0" err="1" smtClean="0">
                <a:latin typeface="Times New Roman"/>
                <a:cs typeface="Times New Roman"/>
              </a:rPr>
              <a:t>χώµα</a:t>
            </a:r>
            <a:r>
              <a:rPr lang="el-GR" sz="1600" spc="4" dirty="0" smtClean="0">
                <a:latin typeface="Times New Roman"/>
                <a:cs typeface="Times New Roman"/>
              </a:rPr>
              <a:t> </a:t>
            </a:r>
            <a:r>
              <a:rPr lang="el-GR" sz="1600" spc="8" dirty="0" smtClean="0">
                <a:latin typeface="Times New Roman"/>
                <a:cs typeface="Times New Roman"/>
              </a:rPr>
              <a:t>κατά </a:t>
            </a:r>
            <a:r>
              <a:rPr lang="el-GR" sz="1600" spc="6" dirty="0" smtClean="0">
                <a:latin typeface="Times New Roman"/>
                <a:cs typeface="Times New Roman"/>
              </a:rPr>
              <a:t>την </a:t>
            </a:r>
            <a:r>
              <a:rPr lang="el-GR" sz="1600" spc="8" dirty="0" smtClean="0">
                <a:latin typeface="Times New Roman"/>
                <a:cs typeface="Times New Roman"/>
              </a:rPr>
              <a:t>εξαγωγή των </a:t>
            </a:r>
            <a:r>
              <a:rPr lang="el-GR" sz="1600" spc="6" dirty="0" smtClean="0">
                <a:latin typeface="Times New Roman"/>
                <a:cs typeface="Times New Roman"/>
              </a:rPr>
              <a:t>ριζών  </a:t>
            </a:r>
            <a:r>
              <a:rPr lang="el-GR" sz="1600" spc="8" dirty="0" smtClean="0">
                <a:latin typeface="Times New Roman"/>
                <a:cs typeface="Times New Roman"/>
              </a:rPr>
              <a:t>από </a:t>
            </a:r>
            <a:r>
              <a:rPr lang="el-GR" sz="1600" spc="6" dirty="0" smtClean="0">
                <a:latin typeface="Times New Roman"/>
                <a:cs typeface="Times New Roman"/>
              </a:rPr>
              <a:t>το έδαφος. </a:t>
            </a:r>
            <a:r>
              <a:rPr lang="el-GR" sz="1600" spc="8" dirty="0" smtClean="0">
                <a:latin typeface="Times New Roman"/>
                <a:cs typeface="Times New Roman"/>
              </a:rPr>
              <a:t>Σε </a:t>
            </a:r>
            <a:r>
              <a:rPr lang="el-GR" sz="1600" dirty="0" smtClean="0">
                <a:latin typeface="Times New Roman"/>
                <a:cs typeface="Times New Roman"/>
              </a:rPr>
              <a:t>µία </a:t>
            </a:r>
            <a:r>
              <a:rPr lang="el-GR" sz="1600" spc="6" dirty="0" smtClean="0">
                <a:latin typeface="Times New Roman"/>
                <a:cs typeface="Times New Roman"/>
              </a:rPr>
              <a:t>εγκάρσια </a:t>
            </a:r>
            <a:r>
              <a:rPr lang="el-GR" sz="1600" spc="2" dirty="0" err="1" smtClean="0">
                <a:latin typeface="Times New Roman"/>
                <a:cs typeface="Times New Roman"/>
              </a:rPr>
              <a:t>τοµή</a:t>
            </a:r>
            <a:r>
              <a:rPr lang="el-GR" sz="1600" spc="2" dirty="0" smtClean="0">
                <a:latin typeface="Times New Roman"/>
                <a:cs typeface="Times New Roman"/>
              </a:rPr>
              <a:t> </a:t>
            </a:r>
            <a:r>
              <a:rPr lang="el-GR" sz="1600" spc="6" dirty="0" smtClean="0">
                <a:latin typeface="Times New Roman"/>
                <a:cs typeface="Times New Roman"/>
              </a:rPr>
              <a:t>ρίζας διακρίνονται πυκνοί </a:t>
            </a:r>
            <a:r>
              <a:rPr lang="el-GR" sz="1600" spc="4" dirty="0" err="1" smtClean="0">
                <a:latin typeface="Times New Roman"/>
                <a:cs typeface="Times New Roman"/>
              </a:rPr>
              <a:t>οµόκεντροι</a:t>
            </a:r>
            <a:r>
              <a:rPr lang="el-GR" sz="1600" spc="4" dirty="0" smtClean="0">
                <a:latin typeface="Times New Roman"/>
                <a:cs typeface="Times New Roman"/>
              </a:rPr>
              <a:t> </a:t>
            </a:r>
            <a:r>
              <a:rPr lang="el-GR" sz="1600" spc="6" dirty="0" smtClean="0">
                <a:latin typeface="Times New Roman"/>
                <a:cs typeface="Times New Roman"/>
              </a:rPr>
              <a:t>δακτύλιοι (ζώνες </a:t>
            </a:r>
            <a:r>
              <a:rPr lang="el-GR" sz="1600" spc="8" dirty="0" smtClean="0">
                <a:latin typeface="Times New Roman"/>
                <a:cs typeface="Times New Roman"/>
              </a:rPr>
              <a:t>αύξησης) οι  οποίοι αποτελούνται από </a:t>
            </a:r>
            <a:r>
              <a:rPr lang="el-GR" sz="1600" spc="6" dirty="0" err="1" smtClean="0">
                <a:latin typeface="Times New Roman"/>
                <a:cs typeface="Times New Roman"/>
              </a:rPr>
              <a:t>παρεγχυµατικό</a:t>
            </a:r>
            <a:r>
              <a:rPr lang="el-GR" sz="1600" spc="6" dirty="0" smtClean="0">
                <a:latin typeface="Times New Roman"/>
                <a:cs typeface="Times New Roman"/>
              </a:rPr>
              <a:t> ιστό και </a:t>
            </a:r>
            <a:r>
              <a:rPr lang="el-GR" sz="1600" spc="6" dirty="0" err="1" smtClean="0">
                <a:latin typeface="Times New Roman"/>
                <a:cs typeface="Times New Roman"/>
              </a:rPr>
              <a:t>ηθµαγγειώδεις</a:t>
            </a:r>
            <a:r>
              <a:rPr lang="el-GR" sz="1600" spc="6" dirty="0" smtClean="0">
                <a:latin typeface="Times New Roman"/>
                <a:cs typeface="Times New Roman"/>
              </a:rPr>
              <a:t> </a:t>
            </a:r>
            <a:r>
              <a:rPr lang="el-GR" sz="1600" spc="4" dirty="0" err="1" smtClean="0">
                <a:latin typeface="Times New Roman"/>
                <a:cs typeface="Times New Roman"/>
              </a:rPr>
              <a:t>δεσµίδες</a:t>
            </a:r>
            <a:r>
              <a:rPr lang="el-GR" sz="1600" spc="4" dirty="0" smtClean="0">
                <a:latin typeface="Times New Roman"/>
                <a:cs typeface="Times New Roman"/>
              </a:rPr>
              <a:t>, </a:t>
            </a:r>
            <a:r>
              <a:rPr lang="el-GR" sz="1600" spc="6" dirty="0" smtClean="0">
                <a:latin typeface="Times New Roman"/>
                <a:cs typeface="Times New Roman"/>
              </a:rPr>
              <a:t>ενώ το κέντρο της περιέχει </a:t>
            </a:r>
            <a:r>
              <a:rPr lang="el-GR" sz="1600" spc="4" dirty="0" smtClean="0">
                <a:latin typeface="Times New Roman"/>
                <a:cs typeface="Times New Roman"/>
              </a:rPr>
              <a:t>µόνο  </a:t>
            </a:r>
            <a:r>
              <a:rPr lang="el-GR" sz="1600" spc="6" dirty="0" err="1" smtClean="0">
                <a:latin typeface="Times New Roman"/>
                <a:cs typeface="Times New Roman"/>
              </a:rPr>
              <a:t>παρεγχυµατικό</a:t>
            </a:r>
            <a:r>
              <a:rPr lang="el-GR" sz="1600" spc="6" dirty="0" smtClean="0">
                <a:latin typeface="Times New Roman"/>
                <a:cs typeface="Times New Roman"/>
              </a:rPr>
              <a:t> ιστό και έχει </a:t>
            </a:r>
            <a:r>
              <a:rPr lang="el-GR" sz="1600" spc="8" dirty="0" smtClean="0">
                <a:latin typeface="Times New Roman"/>
                <a:cs typeface="Times New Roman"/>
              </a:rPr>
              <a:t>αστεροειδή </a:t>
            </a:r>
            <a:r>
              <a:rPr lang="el-GR" sz="1600" spc="6" dirty="0" smtClean="0">
                <a:latin typeface="Times New Roman"/>
                <a:cs typeface="Times New Roman"/>
              </a:rPr>
              <a:t>µ</a:t>
            </a:r>
            <a:r>
              <a:rPr lang="el-GR" sz="1600" spc="6" dirty="0" err="1" smtClean="0">
                <a:latin typeface="Times New Roman"/>
                <a:cs typeface="Times New Roman"/>
              </a:rPr>
              <a:t>ορφή</a:t>
            </a:r>
            <a:r>
              <a:rPr lang="el-GR" sz="1600" spc="6" dirty="0" smtClean="0">
                <a:latin typeface="Times New Roman"/>
                <a:cs typeface="Times New Roman"/>
              </a:rPr>
              <a:t> </a:t>
            </a:r>
            <a:r>
              <a:rPr lang="el-GR" sz="1600" spc="8" dirty="0" smtClean="0">
                <a:latin typeface="Times New Roman"/>
                <a:cs typeface="Times New Roman"/>
              </a:rPr>
              <a:t>(«καρδιά» </a:t>
            </a:r>
            <a:r>
              <a:rPr lang="el-GR" sz="1600" spc="6" dirty="0" smtClean="0">
                <a:latin typeface="Times New Roman"/>
                <a:cs typeface="Times New Roman"/>
              </a:rPr>
              <a:t>της</a:t>
            </a:r>
            <a:r>
              <a:rPr lang="el-GR" sz="1600" spc="16" dirty="0" smtClean="0">
                <a:latin typeface="Times New Roman"/>
                <a:cs typeface="Times New Roman"/>
              </a:rPr>
              <a:t> </a:t>
            </a:r>
            <a:r>
              <a:rPr lang="el-GR" sz="1600" spc="6" dirty="0" smtClean="0">
                <a:latin typeface="Times New Roman"/>
                <a:cs typeface="Times New Roman"/>
              </a:rPr>
              <a:t>ρίζας).</a:t>
            </a:r>
            <a:endParaRPr lang="el-GR" sz="1600" dirty="0" smtClean="0">
              <a:latin typeface="Times New Roman"/>
              <a:cs typeface="Times New Roman"/>
            </a:endParaRPr>
          </a:p>
          <a:p>
            <a:pPr marL="5051" marR="2524" algn="just">
              <a:spcBef>
                <a:spcPts val="2"/>
              </a:spcBef>
            </a:pPr>
            <a:endParaRPr lang="el-GR" sz="1400" dirty="0" smtClean="0">
              <a:latin typeface="Times New Roman"/>
              <a:cs typeface="Times New Roman"/>
            </a:endParaRPr>
          </a:p>
          <a:p>
            <a:pPr marL="11131" algn="just"/>
            <a:endParaRPr sz="1500" dirty="0">
              <a:latin typeface="Times New Roman"/>
              <a:cs typeface="Times New Roman"/>
            </a:endParaRPr>
          </a:p>
        </p:txBody>
      </p:sp>
      <p:sp>
        <p:nvSpPr>
          <p:cNvPr id="4" name="object 3"/>
          <p:cNvSpPr/>
          <p:nvPr/>
        </p:nvSpPr>
        <p:spPr>
          <a:xfrm>
            <a:off x="228600" y="3657600"/>
            <a:ext cx="5410200" cy="2895600"/>
          </a:xfrm>
          <a:prstGeom prst="rect">
            <a:avLst/>
          </a:prstGeom>
          <a:blipFill>
            <a:blip r:embed="rId2" cstate="print"/>
            <a:stretch>
              <a:fillRect/>
            </a:stretch>
          </a:blipFill>
        </p:spPr>
        <p:txBody>
          <a:bodyPr wrap="square" lIns="0" tIns="0" rIns="0" bIns="0" rtlCol="0"/>
          <a:lstStyle/>
          <a:p>
            <a:endParaRPr sz="1500"/>
          </a:p>
        </p:txBody>
      </p:sp>
      <p:sp>
        <p:nvSpPr>
          <p:cNvPr id="5" name="4 - Ορθογώνιο"/>
          <p:cNvSpPr/>
          <p:nvPr/>
        </p:nvSpPr>
        <p:spPr>
          <a:xfrm>
            <a:off x="2590800" y="6477000"/>
            <a:ext cx="3715120" cy="338554"/>
          </a:xfrm>
          <a:prstGeom prst="rect">
            <a:avLst/>
          </a:prstGeom>
        </p:spPr>
        <p:txBody>
          <a:bodyPr wrap="square">
            <a:spAutoFit/>
          </a:bodyPr>
          <a:lstStyle/>
          <a:p>
            <a:pPr marL="5051"/>
            <a:r>
              <a:rPr lang="el-GR" sz="1600" b="1" i="1" spc="8" dirty="0" smtClean="0">
                <a:latin typeface="Times New Roman"/>
                <a:cs typeface="Times New Roman"/>
              </a:rPr>
              <a:t>Εικόνα </a:t>
            </a:r>
            <a:r>
              <a:rPr lang="el-GR" sz="1600" b="1" i="1" spc="6" dirty="0" smtClean="0">
                <a:latin typeface="Times New Roman"/>
                <a:cs typeface="Times New Roman"/>
              </a:rPr>
              <a:t>6.3. </a:t>
            </a:r>
            <a:r>
              <a:rPr lang="el-GR" sz="1600" i="1" spc="6" dirty="0" smtClean="0">
                <a:latin typeface="Times New Roman"/>
                <a:cs typeface="Times New Roman"/>
              </a:rPr>
              <a:t>Υπόγειο </a:t>
            </a:r>
            <a:r>
              <a:rPr lang="el-GR" sz="1600" i="1" spc="-4" dirty="0" err="1" smtClean="0">
                <a:latin typeface="Times New Roman"/>
                <a:cs typeface="Times New Roman"/>
              </a:rPr>
              <a:t>τµήµα</a:t>
            </a:r>
            <a:r>
              <a:rPr lang="el-GR" sz="1600" i="1" spc="-10" dirty="0" smtClean="0">
                <a:latin typeface="Times New Roman"/>
                <a:cs typeface="Times New Roman"/>
              </a:rPr>
              <a:t> </a:t>
            </a:r>
            <a:r>
              <a:rPr lang="el-GR" sz="1600" i="1" spc="8" dirty="0" smtClean="0">
                <a:latin typeface="Times New Roman"/>
                <a:cs typeface="Times New Roman"/>
              </a:rPr>
              <a:t>ζαχαροτεύτλων</a:t>
            </a:r>
            <a:endParaRPr lang="el-GR" sz="1600" dirty="0">
              <a:latin typeface="Times New Roman"/>
              <a:cs typeface="Times New Roman"/>
            </a:endParaRPr>
          </a:p>
        </p:txBody>
      </p:sp>
      <p:pic>
        <p:nvPicPr>
          <p:cNvPr id="21505" name="Picture 1"/>
          <p:cNvPicPr>
            <a:picLocks noChangeAspect="1" noChangeArrowheads="1"/>
          </p:cNvPicPr>
          <p:nvPr/>
        </p:nvPicPr>
        <p:blipFill>
          <a:blip r:embed="rId3" cstate="print"/>
          <a:srcRect/>
          <a:stretch>
            <a:fillRect/>
          </a:stretch>
        </p:blipFill>
        <p:spPr bwMode="auto">
          <a:xfrm>
            <a:off x="5867400" y="685800"/>
            <a:ext cx="310515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9"/>
          <p:cNvSpPr txBox="1"/>
          <p:nvPr/>
        </p:nvSpPr>
        <p:spPr>
          <a:xfrm>
            <a:off x="304800" y="228600"/>
            <a:ext cx="6400800" cy="2908489"/>
          </a:xfrm>
          <a:prstGeom prst="rect">
            <a:avLst/>
          </a:prstGeom>
        </p:spPr>
        <p:txBody>
          <a:bodyPr vert="horz" wrap="square" lIns="0" tIns="0" rIns="0" bIns="0" rtlCol="0">
            <a:spAutoFit/>
          </a:bodyPr>
          <a:lstStyle/>
          <a:p>
            <a:pPr marL="5051" marR="2524" indent="181810" algn="just">
              <a:spcBef>
                <a:spcPts val="2"/>
              </a:spcBef>
            </a:pPr>
            <a:r>
              <a:rPr lang="el-GR" sz="2000" spc="8" dirty="0" smtClean="0">
                <a:latin typeface="Times New Roman"/>
                <a:cs typeface="Times New Roman"/>
              </a:rPr>
              <a:t>Τον υψηλότερο </a:t>
            </a:r>
            <a:r>
              <a:rPr lang="el-GR" sz="2000" spc="8" dirty="0" err="1" smtClean="0">
                <a:latin typeface="Times New Roman"/>
                <a:cs typeface="Times New Roman"/>
              </a:rPr>
              <a:t>ζαχαρικό</a:t>
            </a:r>
            <a:r>
              <a:rPr lang="el-GR" sz="2000" spc="8" dirty="0" smtClean="0">
                <a:latin typeface="Times New Roman"/>
                <a:cs typeface="Times New Roman"/>
              </a:rPr>
              <a:t> </a:t>
            </a:r>
            <a:r>
              <a:rPr lang="el-GR" sz="2000" spc="6" dirty="0" smtClean="0">
                <a:latin typeface="Times New Roman"/>
                <a:cs typeface="Times New Roman"/>
              </a:rPr>
              <a:t>τίτλο (η </a:t>
            </a:r>
            <a:r>
              <a:rPr lang="el-GR" sz="2000" spc="8" dirty="0" smtClean="0">
                <a:latin typeface="Times New Roman"/>
                <a:cs typeface="Times New Roman"/>
              </a:rPr>
              <a:t>εκατοστιαία κατά βάρος περιεκτικότητα </a:t>
            </a:r>
            <a:r>
              <a:rPr lang="el-GR" sz="2000" spc="6" dirty="0" smtClean="0">
                <a:latin typeface="Times New Roman"/>
                <a:cs typeface="Times New Roman"/>
              </a:rPr>
              <a:t>σε </a:t>
            </a:r>
            <a:r>
              <a:rPr lang="el-GR" sz="2000" spc="8" dirty="0" smtClean="0">
                <a:latin typeface="Times New Roman"/>
                <a:cs typeface="Times New Roman"/>
              </a:rPr>
              <a:t>ζάχαρη) </a:t>
            </a:r>
            <a:r>
              <a:rPr lang="el-GR" sz="2000" spc="6" dirty="0" err="1" smtClean="0">
                <a:latin typeface="Times New Roman"/>
                <a:cs typeface="Times New Roman"/>
              </a:rPr>
              <a:t>λαµβάνουν</a:t>
            </a:r>
            <a:r>
              <a:rPr lang="el-GR" sz="2000" spc="6" dirty="0" smtClean="0">
                <a:latin typeface="Times New Roman"/>
                <a:cs typeface="Times New Roman"/>
              </a:rPr>
              <a:t> </a:t>
            </a:r>
            <a:r>
              <a:rPr lang="el-GR" sz="2000" spc="8" dirty="0" smtClean="0">
                <a:latin typeface="Times New Roman"/>
                <a:cs typeface="Times New Roman"/>
              </a:rPr>
              <a:t>οι  </a:t>
            </a:r>
            <a:r>
              <a:rPr lang="el-GR" sz="2000" spc="6" dirty="0" smtClean="0">
                <a:latin typeface="Times New Roman"/>
                <a:cs typeface="Times New Roman"/>
              </a:rPr>
              <a:t>ρίζες το </a:t>
            </a:r>
            <a:r>
              <a:rPr lang="el-GR" sz="2000" spc="8" dirty="0" smtClean="0">
                <a:latin typeface="Times New Roman"/>
                <a:cs typeface="Times New Roman"/>
              </a:rPr>
              <a:t>πρώτο </a:t>
            </a:r>
            <a:r>
              <a:rPr lang="el-GR" sz="2000" spc="6" dirty="0" smtClean="0">
                <a:latin typeface="Times New Roman"/>
                <a:cs typeface="Times New Roman"/>
              </a:rPr>
              <a:t>έτος και σε </a:t>
            </a:r>
            <a:r>
              <a:rPr lang="el-GR" sz="2000" spc="6" dirty="0" err="1" smtClean="0">
                <a:latin typeface="Times New Roman"/>
                <a:cs typeface="Times New Roman"/>
              </a:rPr>
              <a:t>ορισµένη</a:t>
            </a:r>
            <a:r>
              <a:rPr lang="el-GR" sz="2000" spc="6" dirty="0" smtClean="0">
                <a:latin typeface="Times New Roman"/>
                <a:cs typeface="Times New Roman"/>
              </a:rPr>
              <a:t> </a:t>
            </a:r>
            <a:r>
              <a:rPr lang="el-GR" sz="2000" spc="8" dirty="0" smtClean="0">
                <a:latin typeface="Times New Roman"/>
                <a:cs typeface="Times New Roman"/>
              </a:rPr>
              <a:t>περίοδο </a:t>
            </a:r>
            <a:r>
              <a:rPr lang="el-GR" sz="2000" spc="6" dirty="0" smtClean="0">
                <a:latin typeface="Times New Roman"/>
                <a:cs typeface="Times New Roman"/>
              </a:rPr>
              <a:t>της </a:t>
            </a:r>
            <a:r>
              <a:rPr lang="el-GR" sz="2000" spc="8" dirty="0" smtClean="0">
                <a:latin typeface="Times New Roman"/>
                <a:cs typeface="Times New Roman"/>
              </a:rPr>
              <a:t>ανάπτυξής </a:t>
            </a:r>
            <a:r>
              <a:rPr lang="el-GR" sz="2000" spc="6" dirty="0" smtClean="0">
                <a:latin typeface="Times New Roman"/>
                <a:cs typeface="Times New Roman"/>
              </a:rPr>
              <a:t>τους. </a:t>
            </a:r>
            <a:r>
              <a:rPr lang="el-GR" sz="2000" spc="8" dirty="0" smtClean="0">
                <a:latin typeface="Times New Roman"/>
                <a:cs typeface="Times New Roman"/>
              </a:rPr>
              <a:t>Η </a:t>
            </a:r>
            <a:r>
              <a:rPr lang="el-GR" sz="2000" spc="6" dirty="0" smtClean="0">
                <a:latin typeface="Times New Roman"/>
                <a:cs typeface="Times New Roman"/>
              </a:rPr>
              <a:t>περίοδος </a:t>
            </a:r>
            <a:r>
              <a:rPr lang="el-GR" sz="2000" spc="8" dirty="0" smtClean="0">
                <a:latin typeface="Times New Roman"/>
                <a:cs typeface="Times New Roman"/>
              </a:rPr>
              <a:t>αυτή </a:t>
            </a:r>
            <a:r>
              <a:rPr lang="el-GR" sz="2000" spc="6" dirty="0" smtClean="0">
                <a:latin typeface="Times New Roman"/>
                <a:cs typeface="Times New Roman"/>
              </a:rPr>
              <a:t>προσδιορίζεται </a:t>
            </a:r>
            <a:r>
              <a:rPr lang="el-GR" sz="2000" spc="-2" dirty="0" smtClean="0">
                <a:latin typeface="Times New Roman"/>
                <a:cs typeface="Times New Roman"/>
              </a:rPr>
              <a:t>µε  </a:t>
            </a:r>
            <a:r>
              <a:rPr lang="el-GR" sz="2000" spc="6" dirty="0" smtClean="0">
                <a:latin typeface="Times New Roman"/>
                <a:cs typeface="Times New Roman"/>
              </a:rPr>
              <a:t>συνεχείς </a:t>
            </a:r>
            <a:r>
              <a:rPr lang="el-GR" sz="2000" spc="6" dirty="0" err="1" smtClean="0">
                <a:latin typeface="Times New Roman"/>
                <a:cs typeface="Times New Roman"/>
              </a:rPr>
              <a:t>δειγµατοληψίες</a:t>
            </a:r>
            <a:r>
              <a:rPr lang="el-GR" sz="2000" spc="6" dirty="0" smtClean="0">
                <a:latin typeface="Times New Roman"/>
                <a:cs typeface="Times New Roman"/>
              </a:rPr>
              <a:t> και αναλύσεις έτσι </a:t>
            </a:r>
            <a:r>
              <a:rPr lang="el-GR" sz="2000" spc="8" dirty="0" smtClean="0">
                <a:latin typeface="Times New Roman"/>
                <a:cs typeface="Times New Roman"/>
              </a:rPr>
              <a:t>ώστε </a:t>
            </a:r>
            <a:r>
              <a:rPr lang="el-GR" sz="2000" spc="6" dirty="0" smtClean="0">
                <a:latin typeface="Times New Roman"/>
                <a:cs typeface="Times New Roman"/>
              </a:rPr>
              <a:t>η </a:t>
            </a:r>
            <a:r>
              <a:rPr lang="el-GR" sz="2000" spc="8" dirty="0" smtClean="0">
                <a:latin typeface="Times New Roman"/>
                <a:cs typeface="Times New Roman"/>
              </a:rPr>
              <a:t>εξαγωγή των </a:t>
            </a:r>
            <a:r>
              <a:rPr lang="el-GR" sz="2000" spc="6" dirty="0" smtClean="0">
                <a:latin typeface="Times New Roman"/>
                <a:cs typeface="Times New Roman"/>
              </a:rPr>
              <a:t>ριζών να γίνει το </a:t>
            </a:r>
            <a:r>
              <a:rPr lang="el-GR" sz="2000" spc="8" dirty="0" smtClean="0">
                <a:latin typeface="Times New Roman"/>
                <a:cs typeface="Times New Roman"/>
              </a:rPr>
              <a:t>κατάλληλο </a:t>
            </a:r>
            <a:r>
              <a:rPr lang="el-GR" sz="2000" spc="6" dirty="0" smtClean="0">
                <a:latin typeface="Times New Roman"/>
                <a:cs typeface="Times New Roman"/>
              </a:rPr>
              <a:t>χρονικό  </a:t>
            </a:r>
            <a:r>
              <a:rPr lang="el-GR" sz="2000" spc="6" dirty="0" err="1" smtClean="0">
                <a:latin typeface="Times New Roman"/>
                <a:cs typeface="Times New Roman"/>
              </a:rPr>
              <a:t>διάστηµα</a:t>
            </a:r>
            <a:r>
              <a:rPr lang="el-GR" sz="2000" spc="6" dirty="0" smtClean="0">
                <a:latin typeface="Times New Roman"/>
                <a:cs typeface="Times New Roman"/>
              </a:rPr>
              <a:t>. </a:t>
            </a:r>
            <a:r>
              <a:rPr lang="el-GR" sz="2000" spc="8" dirty="0" smtClean="0">
                <a:latin typeface="Times New Roman"/>
                <a:cs typeface="Times New Roman"/>
              </a:rPr>
              <a:t>Εάν </a:t>
            </a:r>
            <a:r>
              <a:rPr lang="el-GR" sz="2000" spc="6" dirty="0" smtClean="0">
                <a:latin typeface="Times New Roman"/>
                <a:cs typeface="Times New Roman"/>
              </a:rPr>
              <a:t>το </a:t>
            </a:r>
            <a:r>
              <a:rPr lang="el-GR" sz="2000" spc="6" dirty="0" err="1" smtClean="0">
                <a:latin typeface="Times New Roman"/>
                <a:cs typeface="Times New Roman"/>
              </a:rPr>
              <a:t>διάστηµα</a:t>
            </a:r>
            <a:r>
              <a:rPr lang="el-GR" sz="2000" spc="6" dirty="0" smtClean="0">
                <a:latin typeface="Times New Roman"/>
                <a:cs typeface="Times New Roman"/>
              </a:rPr>
              <a:t> </a:t>
            </a:r>
            <a:r>
              <a:rPr lang="el-GR" sz="2000" spc="8" dirty="0" smtClean="0">
                <a:latin typeface="Times New Roman"/>
                <a:cs typeface="Times New Roman"/>
              </a:rPr>
              <a:t>αυτό παρέλθει </a:t>
            </a:r>
            <a:r>
              <a:rPr lang="el-GR" sz="2000" spc="6" dirty="0" smtClean="0">
                <a:latin typeface="Times New Roman"/>
                <a:cs typeface="Times New Roman"/>
              </a:rPr>
              <a:t>αρχίζει η </a:t>
            </a:r>
            <a:r>
              <a:rPr lang="el-GR" sz="2000" spc="4" dirty="0" smtClean="0">
                <a:latin typeface="Times New Roman"/>
                <a:cs typeface="Times New Roman"/>
              </a:rPr>
              <a:t>µ</a:t>
            </a:r>
            <a:r>
              <a:rPr lang="el-GR" sz="2000" spc="4" dirty="0" err="1" smtClean="0">
                <a:latin typeface="Times New Roman"/>
                <a:cs typeface="Times New Roman"/>
              </a:rPr>
              <a:t>είωση</a:t>
            </a:r>
            <a:r>
              <a:rPr lang="el-GR" sz="2000" spc="4" dirty="0" smtClean="0">
                <a:latin typeface="Times New Roman"/>
                <a:cs typeface="Times New Roman"/>
              </a:rPr>
              <a:t> </a:t>
            </a:r>
            <a:r>
              <a:rPr lang="el-GR" sz="2000" spc="6" dirty="0" smtClean="0">
                <a:latin typeface="Times New Roman"/>
                <a:cs typeface="Times New Roman"/>
              </a:rPr>
              <a:t>του </a:t>
            </a:r>
            <a:r>
              <a:rPr lang="el-GR" sz="2000" spc="8" dirty="0" err="1" smtClean="0">
                <a:latin typeface="Times New Roman"/>
                <a:cs typeface="Times New Roman"/>
              </a:rPr>
              <a:t>ζαχαρικού</a:t>
            </a:r>
            <a:r>
              <a:rPr lang="el-GR" sz="2000" spc="8" dirty="0" smtClean="0">
                <a:latin typeface="Times New Roman"/>
                <a:cs typeface="Times New Roman"/>
              </a:rPr>
              <a:t> </a:t>
            </a:r>
            <a:r>
              <a:rPr lang="el-GR" sz="2000" spc="6" dirty="0" smtClean="0">
                <a:latin typeface="Times New Roman"/>
                <a:cs typeface="Times New Roman"/>
              </a:rPr>
              <a:t>τίτλου και η </a:t>
            </a:r>
            <a:r>
              <a:rPr lang="el-GR" sz="2000" spc="8" dirty="0" err="1" smtClean="0">
                <a:latin typeface="Times New Roman"/>
                <a:cs typeface="Times New Roman"/>
              </a:rPr>
              <a:t>ξυλοποίηση</a:t>
            </a:r>
            <a:r>
              <a:rPr lang="el-GR" sz="2000" spc="8" dirty="0" smtClean="0">
                <a:latin typeface="Times New Roman"/>
                <a:cs typeface="Times New Roman"/>
              </a:rPr>
              <a:t> </a:t>
            </a:r>
            <a:r>
              <a:rPr lang="el-GR" sz="2000" spc="6" dirty="0" smtClean="0">
                <a:latin typeface="Times New Roman"/>
                <a:cs typeface="Times New Roman"/>
              </a:rPr>
              <a:t>της  ρίζας </a:t>
            </a:r>
            <a:r>
              <a:rPr lang="el-GR" sz="2000" spc="8" dirty="0" smtClean="0">
                <a:latin typeface="Times New Roman"/>
                <a:cs typeface="Times New Roman"/>
              </a:rPr>
              <a:t>.</a:t>
            </a:r>
            <a:endParaRPr lang="el-GR" sz="2000" dirty="0" smtClean="0">
              <a:latin typeface="Times New Roman"/>
              <a:cs typeface="Times New Roman"/>
            </a:endParaRPr>
          </a:p>
          <a:p>
            <a:pPr marL="5051" marR="2524" algn="just">
              <a:spcBef>
                <a:spcPts val="2"/>
              </a:spcBef>
            </a:pPr>
            <a:endParaRPr lang="el-GR" sz="1400" dirty="0" smtClean="0">
              <a:latin typeface="Times New Roman"/>
              <a:cs typeface="Times New Roman"/>
            </a:endParaRPr>
          </a:p>
          <a:p>
            <a:pPr marL="11131" algn="just"/>
            <a:endParaRPr sz="1500" dirty="0">
              <a:latin typeface="Times New Roman"/>
              <a:cs typeface="Times New Roman"/>
            </a:endParaRPr>
          </a:p>
        </p:txBody>
      </p:sp>
      <p:sp>
        <p:nvSpPr>
          <p:cNvPr id="4" name="object 3"/>
          <p:cNvSpPr/>
          <p:nvPr/>
        </p:nvSpPr>
        <p:spPr>
          <a:xfrm>
            <a:off x="533400" y="3352800"/>
            <a:ext cx="5257800" cy="3124200"/>
          </a:xfrm>
          <a:prstGeom prst="rect">
            <a:avLst/>
          </a:prstGeom>
          <a:blipFill>
            <a:blip r:embed="rId2" cstate="print"/>
            <a:stretch>
              <a:fillRect/>
            </a:stretch>
          </a:blipFill>
        </p:spPr>
        <p:txBody>
          <a:bodyPr wrap="square" lIns="0" tIns="0" rIns="0" bIns="0" rtlCol="0"/>
          <a:lstStyle/>
          <a:p>
            <a:endParaRPr sz="1500"/>
          </a:p>
        </p:txBody>
      </p:sp>
      <p:sp>
        <p:nvSpPr>
          <p:cNvPr id="5" name="4 - Ορθογώνιο"/>
          <p:cNvSpPr/>
          <p:nvPr/>
        </p:nvSpPr>
        <p:spPr>
          <a:xfrm>
            <a:off x="2590800" y="6477000"/>
            <a:ext cx="3715120" cy="338554"/>
          </a:xfrm>
          <a:prstGeom prst="rect">
            <a:avLst/>
          </a:prstGeom>
        </p:spPr>
        <p:txBody>
          <a:bodyPr wrap="square">
            <a:spAutoFit/>
          </a:bodyPr>
          <a:lstStyle/>
          <a:p>
            <a:pPr marL="5051"/>
            <a:r>
              <a:rPr lang="el-GR" sz="1600" b="1" i="1" spc="8" dirty="0" smtClean="0">
                <a:latin typeface="Times New Roman"/>
                <a:cs typeface="Times New Roman"/>
              </a:rPr>
              <a:t>Εικόνα </a:t>
            </a:r>
            <a:r>
              <a:rPr lang="el-GR" sz="1600" b="1" i="1" spc="6" dirty="0" smtClean="0">
                <a:latin typeface="Times New Roman"/>
                <a:cs typeface="Times New Roman"/>
              </a:rPr>
              <a:t>6.3. </a:t>
            </a:r>
            <a:r>
              <a:rPr lang="el-GR" sz="1600" i="1" spc="6" dirty="0" smtClean="0">
                <a:latin typeface="Times New Roman"/>
                <a:cs typeface="Times New Roman"/>
              </a:rPr>
              <a:t>Υπόγειο </a:t>
            </a:r>
            <a:r>
              <a:rPr lang="el-GR" sz="1600" i="1" spc="-4" dirty="0" err="1" smtClean="0">
                <a:latin typeface="Times New Roman"/>
                <a:cs typeface="Times New Roman"/>
              </a:rPr>
              <a:t>τµήµα</a:t>
            </a:r>
            <a:r>
              <a:rPr lang="el-GR" sz="1600" i="1" spc="-10" dirty="0" smtClean="0">
                <a:latin typeface="Times New Roman"/>
                <a:cs typeface="Times New Roman"/>
              </a:rPr>
              <a:t> </a:t>
            </a:r>
            <a:r>
              <a:rPr lang="el-GR" sz="1600" i="1" spc="8" dirty="0" smtClean="0">
                <a:latin typeface="Times New Roman"/>
                <a:cs typeface="Times New Roman"/>
              </a:rPr>
              <a:t>ζαχαροτεύτλων</a:t>
            </a:r>
            <a:endParaRPr lang="el-GR" sz="1600" dirty="0">
              <a:latin typeface="Times New Roman"/>
              <a:cs typeface="Times New Roman"/>
            </a:endParaRPr>
          </a:p>
        </p:txBody>
      </p:sp>
      <p:pic>
        <p:nvPicPr>
          <p:cNvPr id="13314" name="Picture 2" descr="Αποτέλεσμα εικόνας για beta vulgaris root"/>
          <p:cNvPicPr>
            <a:picLocks noChangeAspect="1" noChangeArrowheads="1"/>
          </p:cNvPicPr>
          <p:nvPr/>
        </p:nvPicPr>
        <p:blipFill>
          <a:blip r:embed="rId3" cstate="print"/>
          <a:srcRect/>
          <a:stretch>
            <a:fillRect/>
          </a:stretch>
        </p:blipFill>
        <p:spPr bwMode="auto">
          <a:xfrm>
            <a:off x="5105400" y="2438400"/>
            <a:ext cx="4038600" cy="4724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905000" y="990600"/>
            <a:ext cx="4953000" cy="2877296"/>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2133600" y="3886200"/>
            <a:ext cx="4572000" cy="26401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9"/>
          <p:cNvSpPr txBox="1"/>
          <p:nvPr/>
        </p:nvSpPr>
        <p:spPr>
          <a:xfrm>
            <a:off x="457915" y="152401"/>
            <a:ext cx="5485686" cy="3231654"/>
          </a:xfrm>
          <a:prstGeom prst="rect">
            <a:avLst/>
          </a:prstGeom>
        </p:spPr>
        <p:txBody>
          <a:bodyPr vert="horz" wrap="square" lIns="0" tIns="0" rIns="0" bIns="0" rtlCol="0">
            <a:spAutoFit/>
          </a:bodyPr>
          <a:lstStyle/>
          <a:p>
            <a:pPr marL="5051">
              <a:spcBef>
                <a:spcPts val="241"/>
              </a:spcBef>
            </a:pPr>
            <a:r>
              <a:rPr lang="el-GR" sz="1600" b="1" dirty="0" smtClean="0">
                <a:latin typeface="Times New Roman"/>
                <a:cs typeface="Times New Roman"/>
              </a:rPr>
              <a:t>Κορυφή (υπέργειο</a:t>
            </a:r>
            <a:r>
              <a:rPr lang="el-GR" sz="1600" b="1" spc="-38" dirty="0" smtClean="0">
                <a:latin typeface="Times New Roman"/>
                <a:cs typeface="Times New Roman"/>
              </a:rPr>
              <a:t> </a:t>
            </a:r>
            <a:r>
              <a:rPr lang="el-GR" sz="1600" b="1" spc="-2" dirty="0" err="1" smtClean="0">
                <a:latin typeface="Times New Roman"/>
                <a:cs typeface="Times New Roman"/>
              </a:rPr>
              <a:t>τµήµα</a:t>
            </a:r>
            <a:r>
              <a:rPr lang="el-GR" sz="1600" b="1" spc="-2" dirty="0" smtClean="0">
                <a:latin typeface="Times New Roman"/>
                <a:cs typeface="Times New Roman"/>
              </a:rPr>
              <a:t>)</a:t>
            </a:r>
            <a:endParaRPr lang="el-GR" sz="1600" dirty="0" smtClean="0">
              <a:latin typeface="Times New Roman"/>
              <a:cs typeface="Times New Roman"/>
            </a:endParaRPr>
          </a:p>
          <a:p>
            <a:pPr marL="5051" marR="2020" indent="181810" algn="just">
              <a:spcBef>
                <a:spcPts val="2"/>
              </a:spcBef>
            </a:pPr>
            <a:r>
              <a:rPr lang="el-GR" sz="1600" spc="6" dirty="0" smtClean="0">
                <a:latin typeface="Times New Roman"/>
                <a:cs typeface="Times New Roman"/>
              </a:rPr>
              <a:t>Αποτελείται </a:t>
            </a:r>
            <a:r>
              <a:rPr lang="el-GR" sz="1600" spc="8" dirty="0" smtClean="0">
                <a:latin typeface="Times New Roman"/>
                <a:cs typeface="Times New Roman"/>
              </a:rPr>
              <a:t>από </a:t>
            </a:r>
            <a:r>
              <a:rPr lang="el-GR" sz="1600" spc="4" dirty="0" smtClean="0">
                <a:latin typeface="Times New Roman"/>
                <a:cs typeface="Times New Roman"/>
              </a:rPr>
              <a:t>µ</a:t>
            </a:r>
            <a:r>
              <a:rPr lang="el-GR" sz="1600" spc="4" dirty="0" err="1" smtClean="0">
                <a:latin typeface="Times New Roman"/>
                <a:cs typeface="Times New Roman"/>
              </a:rPr>
              <a:t>ικρού</a:t>
            </a:r>
            <a:r>
              <a:rPr lang="el-GR" sz="1600" spc="4" dirty="0" smtClean="0">
                <a:latin typeface="Times New Roman"/>
                <a:cs typeface="Times New Roman"/>
              </a:rPr>
              <a:t> µ</a:t>
            </a:r>
            <a:r>
              <a:rPr lang="el-GR" sz="1600" spc="4" dirty="0" err="1" smtClean="0">
                <a:latin typeface="Times New Roman"/>
                <a:cs typeface="Times New Roman"/>
              </a:rPr>
              <a:t>ήκους</a:t>
            </a:r>
            <a:r>
              <a:rPr lang="el-GR" sz="1600" spc="4" dirty="0" smtClean="0">
                <a:latin typeface="Times New Roman"/>
                <a:cs typeface="Times New Roman"/>
              </a:rPr>
              <a:t> </a:t>
            </a:r>
            <a:r>
              <a:rPr lang="el-GR" sz="1600" spc="8" dirty="0" smtClean="0">
                <a:latin typeface="Times New Roman"/>
                <a:cs typeface="Times New Roman"/>
              </a:rPr>
              <a:t>βλαστό από </a:t>
            </a:r>
            <a:r>
              <a:rPr lang="el-GR" sz="1600" spc="6" dirty="0" smtClean="0">
                <a:latin typeface="Times New Roman"/>
                <a:cs typeface="Times New Roman"/>
              </a:rPr>
              <a:t>τον </a:t>
            </a:r>
            <a:r>
              <a:rPr lang="el-GR" sz="1600" spc="8" dirty="0" smtClean="0">
                <a:latin typeface="Times New Roman"/>
                <a:cs typeface="Times New Roman"/>
              </a:rPr>
              <a:t>οποίο εκφύονται πολύ πυκνά φύλλα </a:t>
            </a:r>
            <a:r>
              <a:rPr lang="el-GR" sz="1600" spc="6" dirty="0" smtClean="0">
                <a:latin typeface="Times New Roman"/>
                <a:cs typeface="Times New Roman"/>
              </a:rPr>
              <a:t>κατά  σπειροειδή διάταξη </a:t>
            </a:r>
            <a:r>
              <a:rPr lang="el-GR" sz="1600" spc="4" dirty="0" smtClean="0">
                <a:latin typeface="Times New Roman"/>
                <a:cs typeface="Times New Roman"/>
              </a:rPr>
              <a:t>(</a:t>
            </a:r>
            <a:r>
              <a:rPr lang="el-GR" sz="1600" spc="4" dirty="0" err="1" smtClean="0">
                <a:latin typeface="Times New Roman"/>
                <a:cs typeface="Times New Roman"/>
              </a:rPr>
              <a:t>σχηµατισµός</a:t>
            </a:r>
            <a:r>
              <a:rPr lang="el-GR" sz="1600" spc="4" dirty="0" smtClean="0">
                <a:latin typeface="Times New Roman"/>
                <a:cs typeface="Times New Roman"/>
              </a:rPr>
              <a:t> </a:t>
            </a:r>
            <a:r>
              <a:rPr lang="el-GR" sz="1600" spc="6" dirty="0" smtClean="0">
                <a:latin typeface="Times New Roman"/>
                <a:cs typeface="Times New Roman"/>
              </a:rPr>
              <a:t>ροζέτας). </a:t>
            </a:r>
            <a:r>
              <a:rPr lang="el-GR" sz="1600" spc="8" dirty="0" smtClean="0">
                <a:latin typeface="Times New Roman"/>
                <a:cs typeface="Times New Roman"/>
              </a:rPr>
              <a:t>Τα φύλλα των ζαχαροτεύτλων χαρακτηρίζονται από </a:t>
            </a:r>
            <a:r>
              <a:rPr lang="el-GR" sz="1600" spc="6" dirty="0" smtClean="0">
                <a:latin typeface="Times New Roman"/>
                <a:cs typeface="Times New Roman"/>
              </a:rPr>
              <a:t>το </a:t>
            </a:r>
            <a:r>
              <a:rPr lang="el-GR" sz="1600" spc="4" dirty="0" smtClean="0">
                <a:latin typeface="Times New Roman"/>
                <a:cs typeface="Times New Roman"/>
              </a:rPr>
              <a:t>µ</a:t>
            </a:r>
            <a:r>
              <a:rPr lang="el-GR" sz="1600" spc="4" dirty="0" err="1" smtClean="0">
                <a:latin typeface="Times New Roman"/>
                <a:cs typeface="Times New Roman"/>
              </a:rPr>
              <a:t>εγάλο</a:t>
            </a:r>
            <a:r>
              <a:rPr lang="el-GR" sz="1600" spc="4" dirty="0" smtClean="0">
                <a:latin typeface="Times New Roman"/>
                <a:cs typeface="Times New Roman"/>
              </a:rPr>
              <a:t>  </a:t>
            </a:r>
            <a:r>
              <a:rPr lang="el-GR" sz="1600" spc="4" dirty="0" err="1" smtClean="0">
                <a:latin typeface="Times New Roman"/>
                <a:cs typeface="Times New Roman"/>
              </a:rPr>
              <a:t>έλασµά</a:t>
            </a:r>
            <a:r>
              <a:rPr lang="el-GR" sz="1600" spc="4" dirty="0" smtClean="0">
                <a:latin typeface="Times New Roman"/>
                <a:cs typeface="Times New Roman"/>
              </a:rPr>
              <a:t> </a:t>
            </a:r>
            <a:r>
              <a:rPr lang="el-GR" sz="1600" spc="6" dirty="0" smtClean="0">
                <a:latin typeface="Times New Roman"/>
                <a:cs typeface="Times New Roman"/>
              </a:rPr>
              <a:t>τους, είναι </a:t>
            </a:r>
            <a:r>
              <a:rPr lang="el-GR" sz="1600" spc="8" dirty="0" smtClean="0">
                <a:latin typeface="Times New Roman"/>
                <a:cs typeface="Times New Roman"/>
              </a:rPr>
              <a:t>σαρκώδη </a:t>
            </a:r>
            <a:r>
              <a:rPr lang="el-GR" sz="1600" spc="6" dirty="0" smtClean="0">
                <a:latin typeface="Times New Roman"/>
                <a:cs typeface="Times New Roman"/>
              </a:rPr>
              <a:t>και </a:t>
            </a:r>
            <a:r>
              <a:rPr lang="el-GR" sz="1600" spc="6" dirty="0" err="1" smtClean="0">
                <a:latin typeface="Times New Roman"/>
                <a:cs typeface="Times New Roman"/>
              </a:rPr>
              <a:t>κυµατοειδή</a:t>
            </a:r>
            <a:r>
              <a:rPr lang="el-GR" sz="1600" spc="6" dirty="0" smtClean="0">
                <a:latin typeface="Times New Roman"/>
                <a:cs typeface="Times New Roman"/>
              </a:rPr>
              <a:t> και έχουν µ</a:t>
            </a:r>
            <a:r>
              <a:rPr lang="el-GR" sz="1600" spc="6" dirty="0" err="1" smtClean="0">
                <a:latin typeface="Times New Roman"/>
                <a:cs typeface="Times New Roman"/>
              </a:rPr>
              <a:t>ακρύ</a:t>
            </a:r>
            <a:r>
              <a:rPr lang="el-GR" sz="1600" spc="6" dirty="0" smtClean="0">
                <a:latin typeface="Times New Roman"/>
                <a:cs typeface="Times New Roman"/>
              </a:rPr>
              <a:t> </a:t>
            </a:r>
            <a:r>
              <a:rPr lang="el-GR" sz="1600" spc="4" dirty="0" smtClean="0">
                <a:latin typeface="Times New Roman"/>
                <a:cs typeface="Times New Roman"/>
              </a:rPr>
              <a:t>µ</a:t>
            </a:r>
            <a:r>
              <a:rPr lang="el-GR" sz="1600" spc="4" dirty="0" err="1" smtClean="0">
                <a:latin typeface="Times New Roman"/>
                <a:cs typeface="Times New Roman"/>
              </a:rPr>
              <a:t>ίσχο</a:t>
            </a:r>
            <a:r>
              <a:rPr lang="el-GR" sz="1600" spc="4" dirty="0" smtClean="0">
                <a:latin typeface="Times New Roman"/>
                <a:cs typeface="Times New Roman"/>
              </a:rPr>
              <a:t> </a:t>
            </a:r>
            <a:r>
              <a:rPr lang="el-GR" sz="1600" spc="6" dirty="0" smtClean="0">
                <a:latin typeface="Times New Roman"/>
                <a:cs typeface="Times New Roman"/>
              </a:rPr>
              <a:t>τριγωνικής</a:t>
            </a:r>
            <a:r>
              <a:rPr lang="el-GR" sz="1600" spc="78" dirty="0" smtClean="0">
                <a:latin typeface="Times New Roman"/>
                <a:cs typeface="Times New Roman"/>
              </a:rPr>
              <a:t> </a:t>
            </a:r>
            <a:r>
              <a:rPr lang="el-GR" sz="1600" spc="4" dirty="0" err="1" smtClean="0">
                <a:latin typeface="Times New Roman"/>
                <a:cs typeface="Times New Roman"/>
              </a:rPr>
              <a:t>διατοµής</a:t>
            </a:r>
            <a:r>
              <a:rPr lang="el-GR" sz="1600" spc="4" dirty="0" smtClean="0">
                <a:latin typeface="Times New Roman"/>
                <a:cs typeface="Times New Roman"/>
              </a:rPr>
              <a:t>.</a:t>
            </a:r>
            <a:endParaRPr lang="el-GR" sz="1600" dirty="0" smtClean="0">
              <a:latin typeface="Times New Roman"/>
              <a:cs typeface="Times New Roman"/>
            </a:endParaRPr>
          </a:p>
          <a:p>
            <a:pPr>
              <a:spcBef>
                <a:spcPts val="12"/>
              </a:spcBef>
            </a:pPr>
            <a:endParaRPr lang="el-GR" sz="1600" dirty="0" smtClean="0">
              <a:latin typeface="Times New Roman"/>
              <a:cs typeface="Times New Roman"/>
            </a:endParaRPr>
          </a:p>
          <a:p>
            <a:pPr marL="5051">
              <a:lnSpc>
                <a:spcPts val="569"/>
              </a:lnSpc>
            </a:pPr>
            <a:r>
              <a:rPr lang="el-GR" sz="1600" b="1" spc="-2" dirty="0" err="1" smtClean="0">
                <a:latin typeface="Times New Roman"/>
                <a:cs typeface="Times New Roman"/>
              </a:rPr>
              <a:t>Λαιµός</a:t>
            </a:r>
            <a:r>
              <a:rPr lang="el-GR" sz="1600" b="1" spc="-34" dirty="0" smtClean="0">
                <a:latin typeface="Times New Roman"/>
                <a:cs typeface="Times New Roman"/>
              </a:rPr>
              <a:t> </a:t>
            </a:r>
            <a:r>
              <a:rPr lang="el-GR" sz="1600" b="1" dirty="0" smtClean="0">
                <a:latin typeface="Times New Roman"/>
                <a:cs typeface="Times New Roman"/>
              </a:rPr>
              <a:t>(</a:t>
            </a:r>
            <a:r>
              <a:rPr lang="el-GR" sz="1600" b="1" dirty="0" err="1" smtClean="0">
                <a:latin typeface="Times New Roman"/>
                <a:cs typeface="Times New Roman"/>
              </a:rPr>
              <a:t>υποκοτύλιο</a:t>
            </a:r>
            <a:r>
              <a:rPr lang="el-GR" sz="1600" b="1" dirty="0" smtClean="0">
                <a:latin typeface="Times New Roman"/>
                <a:cs typeface="Times New Roman"/>
              </a:rPr>
              <a:t>)</a:t>
            </a:r>
            <a:endParaRPr lang="el-GR" sz="1600" dirty="0" smtClean="0">
              <a:latin typeface="Times New Roman"/>
              <a:cs typeface="Times New Roman"/>
            </a:endParaRPr>
          </a:p>
          <a:p>
            <a:pPr marL="5051" marR="2020">
              <a:spcBef>
                <a:spcPts val="10"/>
              </a:spcBef>
            </a:pPr>
            <a:r>
              <a:rPr lang="el-GR" sz="1600" spc="6" dirty="0" smtClean="0">
                <a:latin typeface="Times New Roman"/>
                <a:cs typeface="Times New Roman"/>
              </a:rPr>
              <a:t>Είναι το </a:t>
            </a:r>
            <a:r>
              <a:rPr lang="el-GR" sz="1600" spc="2" dirty="0" err="1" smtClean="0">
                <a:latin typeface="Times New Roman"/>
                <a:cs typeface="Times New Roman"/>
              </a:rPr>
              <a:t>τµήµα</a:t>
            </a:r>
            <a:r>
              <a:rPr lang="el-GR" sz="1600" spc="2" dirty="0" smtClean="0">
                <a:latin typeface="Times New Roman"/>
                <a:cs typeface="Times New Roman"/>
              </a:rPr>
              <a:t> </a:t>
            </a:r>
            <a:r>
              <a:rPr lang="el-GR" sz="1600" spc="6" dirty="0" smtClean="0">
                <a:latin typeface="Times New Roman"/>
                <a:cs typeface="Times New Roman"/>
              </a:rPr>
              <a:t>του τεύτλου </a:t>
            </a:r>
            <a:r>
              <a:rPr lang="el-GR" sz="1600" spc="4" dirty="0" smtClean="0">
                <a:latin typeface="Times New Roman"/>
                <a:cs typeface="Times New Roman"/>
              </a:rPr>
              <a:t>µ</a:t>
            </a:r>
            <a:r>
              <a:rPr lang="el-GR" sz="1600" spc="4" dirty="0" err="1" smtClean="0">
                <a:latin typeface="Times New Roman"/>
                <a:cs typeface="Times New Roman"/>
              </a:rPr>
              <a:t>εταξύ</a:t>
            </a:r>
            <a:r>
              <a:rPr lang="el-GR" sz="1600" spc="4" dirty="0" smtClean="0">
                <a:latin typeface="Times New Roman"/>
                <a:cs typeface="Times New Roman"/>
              </a:rPr>
              <a:t> </a:t>
            </a:r>
            <a:r>
              <a:rPr lang="el-GR" sz="1600" spc="6" dirty="0" smtClean="0">
                <a:latin typeface="Times New Roman"/>
                <a:cs typeface="Times New Roman"/>
              </a:rPr>
              <a:t>της </a:t>
            </a:r>
            <a:r>
              <a:rPr lang="el-GR" sz="1600" spc="8" dirty="0" smtClean="0">
                <a:latin typeface="Times New Roman"/>
                <a:cs typeface="Times New Roman"/>
              </a:rPr>
              <a:t>κορυφής </a:t>
            </a:r>
            <a:r>
              <a:rPr lang="el-GR" sz="1600" spc="6" dirty="0" smtClean="0">
                <a:latin typeface="Times New Roman"/>
                <a:cs typeface="Times New Roman"/>
              </a:rPr>
              <a:t>και της ρίζας. Είναι </a:t>
            </a:r>
            <a:r>
              <a:rPr lang="el-GR" sz="1600" dirty="0" smtClean="0">
                <a:latin typeface="Times New Roman"/>
                <a:cs typeface="Times New Roman"/>
              </a:rPr>
              <a:t>µία </a:t>
            </a:r>
            <a:r>
              <a:rPr lang="el-GR" sz="1600" spc="6" dirty="0" smtClean="0">
                <a:latin typeface="Times New Roman"/>
                <a:cs typeface="Times New Roman"/>
              </a:rPr>
              <a:t>στενή </a:t>
            </a:r>
            <a:r>
              <a:rPr lang="el-GR" sz="1600" spc="8" dirty="0" smtClean="0">
                <a:latin typeface="Times New Roman"/>
                <a:cs typeface="Times New Roman"/>
              </a:rPr>
              <a:t>περιοχή που χαρακτηρίζεται  από </a:t>
            </a:r>
            <a:r>
              <a:rPr lang="el-GR" sz="1600" spc="6" dirty="0" smtClean="0">
                <a:latin typeface="Times New Roman"/>
                <a:cs typeface="Times New Roman"/>
              </a:rPr>
              <a:t>έλλειψη ριζιδίων. Στο </a:t>
            </a:r>
            <a:r>
              <a:rPr lang="el-GR" sz="1600" spc="4" dirty="0" err="1" smtClean="0">
                <a:latin typeface="Times New Roman"/>
                <a:cs typeface="Times New Roman"/>
              </a:rPr>
              <a:t>σηµείο</a:t>
            </a:r>
            <a:r>
              <a:rPr lang="el-GR" sz="1600" spc="4" dirty="0" smtClean="0">
                <a:latin typeface="Times New Roman"/>
                <a:cs typeface="Times New Roman"/>
              </a:rPr>
              <a:t> </a:t>
            </a:r>
            <a:r>
              <a:rPr lang="el-GR" sz="1600" spc="6" dirty="0" smtClean="0">
                <a:latin typeface="Times New Roman"/>
                <a:cs typeface="Times New Roman"/>
              </a:rPr>
              <a:t>του </a:t>
            </a:r>
            <a:r>
              <a:rPr lang="el-GR" sz="1600" spc="4" dirty="0" err="1" smtClean="0">
                <a:latin typeface="Times New Roman"/>
                <a:cs typeface="Times New Roman"/>
              </a:rPr>
              <a:t>λαιµού</a:t>
            </a:r>
            <a:r>
              <a:rPr lang="el-GR" sz="1600" spc="4" dirty="0" smtClean="0">
                <a:latin typeface="Times New Roman"/>
                <a:cs typeface="Times New Roman"/>
              </a:rPr>
              <a:t> </a:t>
            </a:r>
            <a:r>
              <a:rPr lang="el-GR" sz="1600" spc="6" dirty="0" smtClean="0">
                <a:latin typeface="Times New Roman"/>
                <a:cs typeface="Times New Roman"/>
              </a:rPr>
              <a:t>γίνεται η </a:t>
            </a:r>
            <a:r>
              <a:rPr lang="el-GR" sz="1600" spc="8" dirty="0" smtClean="0">
                <a:latin typeface="Times New Roman"/>
                <a:cs typeface="Times New Roman"/>
              </a:rPr>
              <a:t>κοπή των κορυφών κατά </a:t>
            </a:r>
            <a:r>
              <a:rPr lang="el-GR" sz="1600" spc="6" dirty="0" smtClean="0">
                <a:latin typeface="Times New Roman"/>
                <a:cs typeface="Times New Roman"/>
              </a:rPr>
              <a:t>τη</a:t>
            </a:r>
            <a:r>
              <a:rPr lang="el-GR" sz="1600" spc="64" dirty="0" smtClean="0">
                <a:latin typeface="Times New Roman"/>
                <a:cs typeface="Times New Roman"/>
              </a:rPr>
              <a:t> </a:t>
            </a:r>
            <a:r>
              <a:rPr lang="el-GR" sz="1600" spc="6" dirty="0" err="1" smtClean="0">
                <a:latin typeface="Times New Roman"/>
                <a:cs typeface="Times New Roman"/>
              </a:rPr>
              <a:t>συγκοµιδή</a:t>
            </a:r>
            <a:r>
              <a:rPr lang="el-GR" sz="1600" spc="6" dirty="0" smtClean="0">
                <a:latin typeface="Times New Roman"/>
                <a:cs typeface="Times New Roman"/>
              </a:rPr>
              <a:t>.</a:t>
            </a:r>
            <a:endParaRPr lang="en-US" sz="1600" spc="6" dirty="0" smtClean="0">
              <a:latin typeface="Times New Roman"/>
              <a:cs typeface="Times New Roman"/>
            </a:endParaRPr>
          </a:p>
          <a:p>
            <a:pPr marL="5051" marR="2524" algn="just">
              <a:spcBef>
                <a:spcPts val="2"/>
              </a:spcBef>
            </a:pPr>
            <a:endParaRPr lang="el-GR" sz="1400" dirty="0" smtClean="0">
              <a:latin typeface="Times New Roman"/>
              <a:cs typeface="Times New Roman"/>
            </a:endParaRPr>
          </a:p>
          <a:p>
            <a:pPr marL="11131" algn="just"/>
            <a:endParaRPr sz="1500" dirty="0">
              <a:latin typeface="Times New Roman"/>
              <a:cs typeface="Times New Roman"/>
            </a:endParaRPr>
          </a:p>
        </p:txBody>
      </p:sp>
      <p:pic>
        <p:nvPicPr>
          <p:cNvPr id="20481" name="Picture 1"/>
          <p:cNvPicPr>
            <a:picLocks noChangeAspect="1" noChangeArrowheads="1"/>
          </p:cNvPicPr>
          <p:nvPr/>
        </p:nvPicPr>
        <p:blipFill>
          <a:blip r:embed="rId2" cstate="print"/>
          <a:srcRect/>
          <a:stretch>
            <a:fillRect/>
          </a:stretch>
        </p:blipFill>
        <p:spPr bwMode="auto">
          <a:xfrm>
            <a:off x="6324600" y="533400"/>
            <a:ext cx="2571750" cy="5257800"/>
          </a:xfrm>
          <a:prstGeom prst="rect">
            <a:avLst/>
          </a:prstGeom>
          <a:noFill/>
          <a:ln w="9525">
            <a:noFill/>
            <a:miter lim="800000"/>
            <a:headEnd/>
            <a:tailEnd/>
          </a:ln>
        </p:spPr>
      </p:pic>
      <p:sp>
        <p:nvSpPr>
          <p:cNvPr id="11" name="object 4"/>
          <p:cNvSpPr/>
          <p:nvPr/>
        </p:nvSpPr>
        <p:spPr>
          <a:xfrm>
            <a:off x="762000" y="3962400"/>
            <a:ext cx="5410200" cy="2209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52400" y="152401"/>
            <a:ext cx="8991600" cy="5632311"/>
          </a:xfrm>
          <a:prstGeom prst="rect">
            <a:avLst/>
          </a:prstGeom>
        </p:spPr>
        <p:txBody>
          <a:bodyPr wrap="square">
            <a:spAutoFit/>
          </a:bodyPr>
          <a:lstStyle/>
          <a:p>
            <a:r>
              <a:rPr lang="el-GR" sz="2400" b="1" dirty="0" smtClean="0">
                <a:solidFill>
                  <a:srgbClr val="FF0000"/>
                </a:solidFill>
              </a:rPr>
              <a:t>ΖΑΧΑΡΟΤΕΥΤΛΑ</a:t>
            </a:r>
          </a:p>
          <a:p>
            <a:pPr algn="just"/>
            <a:r>
              <a:rPr lang="el-GR" sz="2400" dirty="0" smtClean="0"/>
              <a:t>Τα πρώτα προϊόντα από τα οποία ο πρωτόγονος άνθρωπος έπαιρνε τη ζάχαρη, ήταν το </a:t>
            </a:r>
            <a:r>
              <a:rPr lang="el-GR" sz="2400" b="1" dirty="0" smtClean="0"/>
              <a:t>μέλι</a:t>
            </a:r>
            <a:r>
              <a:rPr lang="el-GR" sz="2400" dirty="0" smtClean="0"/>
              <a:t> και τα </a:t>
            </a:r>
            <a:r>
              <a:rPr lang="el-GR" sz="2400" b="1" dirty="0" smtClean="0"/>
              <a:t>διάφορα φρούτα</a:t>
            </a:r>
            <a:r>
              <a:rPr lang="el-GR" sz="2400" dirty="0" smtClean="0"/>
              <a:t>. Η καλλιέργεια του ζαχαροκάλαμου καθώς και των ζαχαρότευτλων αρχίζει από πολύ νεώτερους χρόνους. </a:t>
            </a:r>
            <a:endParaRPr lang="en-US" sz="2400" dirty="0" smtClean="0"/>
          </a:p>
          <a:p>
            <a:pPr algn="just"/>
            <a:endParaRPr lang="en-US" sz="2400" dirty="0" smtClean="0"/>
          </a:p>
          <a:p>
            <a:pPr algn="just"/>
            <a:r>
              <a:rPr lang="el-GR" sz="2400" dirty="0" smtClean="0"/>
              <a:t>Η </a:t>
            </a:r>
            <a:r>
              <a:rPr lang="el-GR" sz="2400" b="1" dirty="0" smtClean="0"/>
              <a:t>ρίζα των ζαχαρότευτλων </a:t>
            </a:r>
            <a:r>
              <a:rPr lang="el-GR" sz="2400" dirty="0" smtClean="0"/>
              <a:t>χρησιμοποιούνταν για τροφή από τους Αιγυπτίους κατά την εποχή που κατασκευάζονταν οι πυραμίδες του Χέοπα, στις οποίες ο Ηρόδοτος διάβασε μία σχετική επιγραφή που αναφερόταν στην αξία των ριζών των τεύτλων που καταναλώθηκαν από τους οικοδόμους. </a:t>
            </a:r>
            <a:endParaRPr lang="en-US" sz="2400" dirty="0" smtClean="0"/>
          </a:p>
          <a:p>
            <a:pPr algn="just"/>
            <a:endParaRPr lang="en-US" sz="2400" dirty="0" smtClean="0"/>
          </a:p>
          <a:p>
            <a:pPr algn="just"/>
            <a:r>
              <a:rPr lang="el-GR" sz="2400" dirty="0" smtClean="0"/>
              <a:t>Ο Ιπποκράτης συνιστά </a:t>
            </a:r>
            <a:r>
              <a:rPr lang="el-GR" sz="2400" b="1" dirty="0" smtClean="0"/>
              <a:t>ζωμό τεύτλων </a:t>
            </a:r>
            <a:r>
              <a:rPr lang="el-GR" sz="2400" dirty="0" smtClean="0"/>
              <a:t>σαν θρεπτικό μέσο. Ο Διογένης, ο Πλάτωνας, ο Κικέρων και ο </a:t>
            </a:r>
            <a:r>
              <a:rPr lang="el-GR" sz="2400" dirty="0" err="1" smtClean="0"/>
              <a:t>Καλουμέλας</a:t>
            </a:r>
            <a:r>
              <a:rPr lang="el-GR" sz="2400" dirty="0" smtClean="0"/>
              <a:t> κάνουν μνεία των τεύτλων. Κατά τον μεσαίωνα τα ζαχαρότευτλα ήταν πολύ κοινή τροφή</a:t>
            </a:r>
            <a:r>
              <a:rPr lang="el-GR" sz="800" dirty="0" smtClean="0"/>
              <a:t>. </a:t>
            </a:r>
            <a:endParaRPr lang="en-US" sz="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9"/>
          <p:cNvSpPr txBox="1"/>
          <p:nvPr/>
        </p:nvSpPr>
        <p:spPr>
          <a:xfrm>
            <a:off x="457914" y="152401"/>
            <a:ext cx="7543085" cy="2385268"/>
          </a:xfrm>
          <a:prstGeom prst="rect">
            <a:avLst/>
          </a:prstGeom>
        </p:spPr>
        <p:txBody>
          <a:bodyPr vert="horz" wrap="square" lIns="0" tIns="0" rIns="0" bIns="0" rtlCol="0">
            <a:spAutoFit/>
          </a:bodyPr>
          <a:lstStyle/>
          <a:p>
            <a:pPr marL="5051" algn="just">
              <a:spcBef>
                <a:spcPts val="241"/>
              </a:spcBef>
            </a:pPr>
            <a:r>
              <a:rPr lang="el-GR" sz="1800" b="1" dirty="0" smtClean="0">
                <a:latin typeface="Times New Roman"/>
                <a:cs typeface="Times New Roman"/>
              </a:rPr>
              <a:t>Δεύτερο</a:t>
            </a:r>
            <a:r>
              <a:rPr lang="el-GR" sz="1800" b="1" spc="-40" dirty="0" smtClean="0">
                <a:latin typeface="Times New Roman"/>
                <a:cs typeface="Times New Roman"/>
              </a:rPr>
              <a:t> </a:t>
            </a:r>
            <a:r>
              <a:rPr lang="el-GR" sz="1800" b="1" dirty="0" smtClean="0">
                <a:latin typeface="Times New Roman"/>
                <a:cs typeface="Times New Roman"/>
              </a:rPr>
              <a:t>έτος</a:t>
            </a:r>
            <a:endParaRPr lang="el-GR" sz="1800" dirty="0" smtClean="0">
              <a:latin typeface="Times New Roman"/>
              <a:cs typeface="Times New Roman"/>
            </a:endParaRPr>
          </a:p>
          <a:p>
            <a:pPr marL="5051" algn="just">
              <a:spcBef>
                <a:spcPts val="2"/>
              </a:spcBef>
            </a:pPr>
            <a:r>
              <a:rPr lang="el-GR" sz="1800" spc="8" dirty="0" smtClean="0">
                <a:latin typeface="Times New Roman"/>
                <a:cs typeface="Times New Roman"/>
              </a:rPr>
              <a:t>Κατά </a:t>
            </a:r>
            <a:r>
              <a:rPr lang="el-GR" sz="1800" spc="6" dirty="0" smtClean="0">
                <a:latin typeface="Times New Roman"/>
                <a:cs typeface="Times New Roman"/>
              </a:rPr>
              <a:t>το δεύτερο έτος, και </a:t>
            </a:r>
            <a:r>
              <a:rPr lang="el-GR" sz="1800" spc="2" dirty="0" smtClean="0">
                <a:latin typeface="Times New Roman"/>
                <a:cs typeface="Times New Roman"/>
              </a:rPr>
              <a:t>µ</a:t>
            </a:r>
            <a:r>
              <a:rPr lang="el-GR" sz="1800" spc="2" dirty="0" err="1" smtClean="0">
                <a:latin typeface="Times New Roman"/>
                <a:cs typeface="Times New Roman"/>
              </a:rPr>
              <a:t>ετά</a:t>
            </a:r>
            <a:r>
              <a:rPr lang="el-GR" sz="1800" spc="2" dirty="0" smtClean="0">
                <a:latin typeface="Times New Roman"/>
                <a:cs typeface="Times New Roman"/>
              </a:rPr>
              <a:t> </a:t>
            </a:r>
            <a:r>
              <a:rPr lang="el-GR" sz="1800" spc="6" dirty="0" smtClean="0">
                <a:latin typeface="Times New Roman"/>
                <a:cs typeface="Times New Roman"/>
              </a:rPr>
              <a:t>την </a:t>
            </a:r>
            <a:r>
              <a:rPr lang="el-GR" sz="1800" spc="8" dirty="0" smtClean="0">
                <a:latin typeface="Times New Roman"/>
                <a:cs typeface="Times New Roman"/>
              </a:rPr>
              <a:t>εαρινοποίηση, </a:t>
            </a:r>
            <a:r>
              <a:rPr lang="el-GR" sz="1800" spc="6" dirty="0" smtClean="0">
                <a:latin typeface="Times New Roman"/>
                <a:cs typeface="Times New Roman"/>
              </a:rPr>
              <a:t>τα </a:t>
            </a:r>
            <a:r>
              <a:rPr lang="el-GR" sz="1800" spc="8" dirty="0" smtClean="0">
                <a:latin typeface="Times New Roman"/>
                <a:cs typeface="Times New Roman"/>
              </a:rPr>
              <a:t>νεαρά φύλλα που αναπτύσσονται προοδευτικά </a:t>
            </a:r>
            <a:r>
              <a:rPr lang="el-GR" sz="1800" spc="54" dirty="0" smtClean="0">
                <a:latin typeface="Times New Roman"/>
                <a:cs typeface="Times New Roman"/>
              </a:rPr>
              <a:t> </a:t>
            </a:r>
            <a:r>
              <a:rPr lang="el-GR" sz="1800" spc="6" dirty="0" smtClean="0">
                <a:latin typeface="Times New Roman"/>
                <a:cs typeface="Times New Roman"/>
              </a:rPr>
              <a:t>γίνονται</a:t>
            </a:r>
            <a:endParaRPr lang="el-GR" sz="1800" dirty="0" smtClean="0">
              <a:latin typeface="Times New Roman"/>
              <a:cs typeface="Times New Roman"/>
            </a:endParaRPr>
          </a:p>
          <a:p>
            <a:pPr marL="5051" marR="2020" algn="just">
              <a:spcBef>
                <a:spcPts val="4"/>
              </a:spcBef>
            </a:pPr>
            <a:r>
              <a:rPr lang="el-GR" sz="1800" spc="4" dirty="0" smtClean="0">
                <a:latin typeface="Times New Roman"/>
                <a:cs typeface="Times New Roman"/>
              </a:rPr>
              <a:t>µ</a:t>
            </a:r>
            <a:r>
              <a:rPr lang="el-GR" sz="1800" spc="4" dirty="0" err="1" smtClean="0">
                <a:latin typeface="Times New Roman"/>
                <a:cs typeface="Times New Roman"/>
              </a:rPr>
              <a:t>ικρότερα</a:t>
            </a:r>
            <a:r>
              <a:rPr lang="el-GR" sz="1800" spc="4" dirty="0" smtClean="0">
                <a:latin typeface="Times New Roman"/>
                <a:cs typeface="Times New Roman"/>
              </a:rPr>
              <a:t> </a:t>
            </a:r>
            <a:r>
              <a:rPr lang="el-GR" sz="1800" spc="6" dirty="0" smtClean="0">
                <a:latin typeface="Times New Roman"/>
                <a:cs typeface="Times New Roman"/>
              </a:rPr>
              <a:t>και αρχίζει η </a:t>
            </a:r>
            <a:r>
              <a:rPr lang="el-GR" sz="1800" spc="6" dirty="0" err="1" smtClean="0">
                <a:latin typeface="Times New Roman"/>
                <a:cs typeface="Times New Roman"/>
              </a:rPr>
              <a:t>έκπτυξη</a:t>
            </a:r>
            <a:r>
              <a:rPr lang="el-GR" sz="1800" spc="6" dirty="0" smtClean="0">
                <a:latin typeface="Times New Roman"/>
                <a:cs typeface="Times New Roman"/>
              </a:rPr>
              <a:t> του </a:t>
            </a:r>
            <a:r>
              <a:rPr lang="el-GR" sz="1800" spc="8" dirty="0" smtClean="0">
                <a:latin typeface="Times New Roman"/>
                <a:cs typeface="Times New Roman"/>
              </a:rPr>
              <a:t>ανθοφόρου βλαστού, </a:t>
            </a:r>
            <a:r>
              <a:rPr lang="el-GR" sz="1800" spc="6" dirty="0" smtClean="0">
                <a:latin typeface="Times New Roman"/>
                <a:cs typeface="Times New Roman"/>
              </a:rPr>
              <a:t>ο </a:t>
            </a:r>
            <a:r>
              <a:rPr lang="el-GR" sz="1800" spc="8" dirty="0" smtClean="0">
                <a:latin typeface="Times New Roman"/>
                <a:cs typeface="Times New Roman"/>
              </a:rPr>
              <a:t>οποίος αναπτύσσεται ταχύτατα και  </a:t>
            </a:r>
            <a:r>
              <a:rPr lang="el-GR" sz="1800" spc="6" dirty="0" smtClean="0">
                <a:latin typeface="Times New Roman"/>
                <a:cs typeface="Times New Roman"/>
              </a:rPr>
              <a:t>διακλαδίζεται πλούσια σε δευτερεύοντες και </a:t>
            </a:r>
            <a:r>
              <a:rPr lang="el-GR" sz="1800" spc="4" dirty="0" smtClean="0">
                <a:latin typeface="Times New Roman"/>
                <a:cs typeface="Times New Roman"/>
              </a:rPr>
              <a:t>µ</a:t>
            </a:r>
            <a:r>
              <a:rPr lang="el-GR" sz="1800" spc="4" dirty="0" err="1" smtClean="0">
                <a:latin typeface="Times New Roman"/>
                <a:cs typeface="Times New Roman"/>
              </a:rPr>
              <a:t>ερικές</a:t>
            </a:r>
            <a:r>
              <a:rPr lang="el-GR" sz="1800" spc="4" dirty="0" smtClean="0">
                <a:latin typeface="Times New Roman"/>
                <a:cs typeface="Times New Roman"/>
              </a:rPr>
              <a:t> </a:t>
            </a:r>
            <a:r>
              <a:rPr lang="el-GR" sz="1800" spc="6" dirty="0" smtClean="0">
                <a:latin typeface="Times New Roman"/>
                <a:cs typeface="Times New Roman"/>
              </a:rPr>
              <a:t>φορές τριτεύοντες βλαστούς. Έτσι, τελικά το </a:t>
            </a:r>
            <a:r>
              <a:rPr lang="el-GR" sz="1800" spc="8" dirty="0" smtClean="0">
                <a:latin typeface="Times New Roman"/>
                <a:cs typeface="Times New Roman"/>
              </a:rPr>
              <a:t>φυτό  αποκτά </a:t>
            </a:r>
            <a:r>
              <a:rPr lang="el-GR" sz="1800" spc="6" dirty="0" err="1" smtClean="0">
                <a:latin typeface="Times New Roman"/>
                <a:cs typeface="Times New Roman"/>
              </a:rPr>
              <a:t>θαµνώδη</a:t>
            </a:r>
            <a:r>
              <a:rPr lang="el-GR" sz="1800" spc="6" dirty="0" smtClean="0">
                <a:latin typeface="Times New Roman"/>
                <a:cs typeface="Times New Roman"/>
              </a:rPr>
              <a:t> µ</a:t>
            </a:r>
            <a:r>
              <a:rPr lang="el-GR" sz="1800" spc="6" dirty="0" err="1" smtClean="0">
                <a:latin typeface="Times New Roman"/>
                <a:cs typeface="Times New Roman"/>
              </a:rPr>
              <a:t>ορφή</a:t>
            </a:r>
            <a:r>
              <a:rPr lang="el-GR" sz="1800" spc="6" dirty="0" smtClean="0">
                <a:latin typeface="Times New Roman"/>
                <a:cs typeface="Times New Roman"/>
              </a:rPr>
              <a:t> και </a:t>
            </a:r>
            <a:r>
              <a:rPr lang="el-GR" sz="1800" spc="8" dirty="0" smtClean="0">
                <a:latin typeface="Times New Roman"/>
                <a:cs typeface="Times New Roman"/>
              </a:rPr>
              <a:t>ύψος που </a:t>
            </a:r>
            <a:r>
              <a:rPr lang="el-GR" sz="1800" spc="4" dirty="0" smtClean="0">
                <a:latin typeface="Times New Roman"/>
                <a:cs typeface="Times New Roman"/>
              </a:rPr>
              <a:t>µ</a:t>
            </a:r>
            <a:r>
              <a:rPr lang="el-GR" sz="1800" spc="4" dirty="0" err="1" smtClean="0">
                <a:latin typeface="Times New Roman"/>
                <a:cs typeface="Times New Roman"/>
              </a:rPr>
              <a:t>πορεί</a:t>
            </a:r>
            <a:r>
              <a:rPr lang="el-GR" sz="1800" spc="4" dirty="0" smtClean="0">
                <a:latin typeface="Times New Roman"/>
                <a:cs typeface="Times New Roman"/>
              </a:rPr>
              <a:t> </a:t>
            </a:r>
            <a:r>
              <a:rPr lang="el-GR" sz="1800" spc="6" dirty="0" smtClean="0">
                <a:latin typeface="Times New Roman"/>
                <a:cs typeface="Times New Roman"/>
              </a:rPr>
              <a:t>να </a:t>
            </a:r>
            <a:r>
              <a:rPr lang="el-GR" sz="1800" spc="8" dirty="0" smtClean="0">
                <a:latin typeface="Times New Roman"/>
                <a:cs typeface="Times New Roman"/>
              </a:rPr>
              <a:t>ξεπεράσει </a:t>
            </a:r>
            <a:r>
              <a:rPr lang="el-GR" sz="1800" spc="6" dirty="0" smtClean="0">
                <a:latin typeface="Times New Roman"/>
                <a:cs typeface="Times New Roman"/>
              </a:rPr>
              <a:t>και το ένα </a:t>
            </a:r>
            <a:r>
              <a:rPr lang="el-GR" sz="1800" spc="4" dirty="0" smtClean="0">
                <a:latin typeface="Times New Roman"/>
                <a:cs typeface="Times New Roman"/>
              </a:rPr>
              <a:t>µ</a:t>
            </a:r>
            <a:r>
              <a:rPr lang="el-GR" sz="1800" spc="4" dirty="0" err="1" smtClean="0">
                <a:latin typeface="Times New Roman"/>
                <a:cs typeface="Times New Roman"/>
              </a:rPr>
              <a:t>έτρο</a:t>
            </a:r>
            <a:r>
              <a:rPr lang="el-GR" sz="1800" spc="4" dirty="0" smtClean="0">
                <a:latin typeface="Times New Roman"/>
                <a:cs typeface="Times New Roman"/>
              </a:rPr>
              <a:t> </a:t>
            </a:r>
            <a:r>
              <a:rPr lang="el-GR" sz="1800" spc="8" dirty="0" smtClean="0">
                <a:latin typeface="Times New Roman"/>
                <a:cs typeface="Times New Roman"/>
              </a:rPr>
              <a:t>(</a:t>
            </a:r>
            <a:r>
              <a:rPr lang="el-GR" sz="1800" spc="8" dirty="0" err="1" smtClean="0">
                <a:latin typeface="Times New Roman"/>
                <a:cs typeface="Times New Roman"/>
              </a:rPr>
              <a:t>Καββάδας</a:t>
            </a:r>
            <a:r>
              <a:rPr lang="el-GR" sz="1800" spc="8" dirty="0" smtClean="0">
                <a:latin typeface="Times New Roman"/>
                <a:cs typeface="Times New Roman"/>
              </a:rPr>
              <a:t>,</a:t>
            </a:r>
            <a:r>
              <a:rPr lang="el-GR" sz="1800" spc="30" dirty="0" smtClean="0">
                <a:latin typeface="Times New Roman"/>
                <a:cs typeface="Times New Roman"/>
              </a:rPr>
              <a:t> </a:t>
            </a:r>
            <a:r>
              <a:rPr lang="el-GR" sz="1800" spc="8" dirty="0" smtClean="0">
                <a:latin typeface="Times New Roman"/>
                <a:cs typeface="Times New Roman"/>
              </a:rPr>
              <a:t>1956</a:t>
            </a:r>
            <a:endParaRPr lang="el-GR" sz="1800" dirty="0" smtClean="0">
              <a:latin typeface="Times New Roman"/>
              <a:cs typeface="Times New Roman"/>
            </a:endParaRPr>
          </a:p>
          <a:p>
            <a:pPr marL="5051" marR="2524" algn="just">
              <a:spcBef>
                <a:spcPts val="2"/>
              </a:spcBef>
            </a:pPr>
            <a:endParaRPr lang="el-GR" sz="1400" dirty="0" smtClean="0">
              <a:latin typeface="Times New Roman"/>
              <a:cs typeface="Times New Roman"/>
            </a:endParaRPr>
          </a:p>
          <a:p>
            <a:pPr marL="11131" algn="just"/>
            <a:endParaRPr sz="1500" dirty="0">
              <a:latin typeface="Times New Roman"/>
              <a:cs typeface="Times New Roman"/>
            </a:endParaRPr>
          </a:p>
        </p:txBody>
      </p:sp>
      <p:sp>
        <p:nvSpPr>
          <p:cNvPr id="6" name="object 4"/>
          <p:cNvSpPr/>
          <p:nvPr/>
        </p:nvSpPr>
        <p:spPr>
          <a:xfrm>
            <a:off x="228599" y="3886200"/>
            <a:ext cx="4267200" cy="2514600"/>
          </a:xfrm>
          <a:prstGeom prst="rect">
            <a:avLst/>
          </a:prstGeom>
          <a:blipFill>
            <a:blip r:embed="rId2" cstate="print"/>
            <a:stretch>
              <a:fillRect/>
            </a:stretch>
          </a:blipFill>
        </p:spPr>
        <p:txBody>
          <a:bodyPr wrap="square" lIns="0" tIns="0" rIns="0" bIns="0" rtlCol="0"/>
          <a:lstStyle/>
          <a:p>
            <a:endParaRPr sz="1500"/>
          </a:p>
        </p:txBody>
      </p:sp>
      <p:sp>
        <p:nvSpPr>
          <p:cNvPr id="7" name="object 2"/>
          <p:cNvSpPr txBox="1"/>
          <p:nvPr/>
        </p:nvSpPr>
        <p:spPr>
          <a:xfrm>
            <a:off x="457199" y="6477000"/>
            <a:ext cx="3977768" cy="246221"/>
          </a:xfrm>
          <a:prstGeom prst="rect">
            <a:avLst/>
          </a:prstGeom>
        </p:spPr>
        <p:txBody>
          <a:bodyPr vert="horz" wrap="square" lIns="0" tIns="0" rIns="0" bIns="0" rtlCol="0">
            <a:spAutoFit/>
          </a:bodyPr>
          <a:lstStyle/>
          <a:p>
            <a:pPr marL="5051"/>
            <a:r>
              <a:rPr sz="1600" b="1" i="1" spc="8" dirty="0">
                <a:latin typeface="Times New Roman"/>
                <a:cs typeface="Times New Roman"/>
              </a:rPr>
              <a:t>Εικόνα </a:t>
            </a:r>
            <a:r>
              <a:rPr sz="1600" b="1" i="1" spc="6" dirty="0">
                <a:latin typeface="Times New Roman"/>
                <a:cs typeface="Times New Roman"/>
              </a:rPr>
              <a:t>6.4. </a:t>
            </a:r>
            <a:r>
              <a:rPr sz="1600" i="1" spc="8" dirty="0">
                <a:latin typeface="Times New Roman"/>
                <a:cs typeface="Times New Roman"/>
              </a:rPr>
              <a:t>Νεαρό </a:t>
            </a:r>
            <a:r>
              <a:rPr sz="1600" i="1" spc="6" dirty="0">
                <a:latin typeface="Times New Roman"/>
                <a:cs typeface="Times New Roman"/>
              </a:rPr>
              <a:t>φυτάριο</a:t>
            </a:r>
            <a:r>
              <a:rPr sz="1600" i="1" spc="-10" dirty="0">
                <a:latin typeface="Times New Roman"/>
                <a:cs typeface="Times New Roman"/>
              </a:rPr>
              <a:t> </a:t>
            </a:r>
            <a:r>
              <a:rPr sz="1600" i="1" spc="8" dirty="0">
                <a:latin typeface="Times New Roman"/>
                <a:cs typeface="Times New Roman"/>
              </a:rPr>
              <a:t>ζαχαροτεύτλων</a:t>
            </a:r>
            <a:endParaRPr sz="1600" dirty="0">
              <a:latin typeface="Times New Roman"/>
              <a:cs typeface="Times New Roman"/>
            </a:endParaRPr>
          </a:p>
        </p:txBody>
      </p:sp>
      <p:pic>
        <p:nvPicPr>
          <p:cNvPr id="11" name="Picture 1"/>
          <p:cNvPicPr>
            <a:picLocks noChangeAspect="1" noChangeArrowheads="1"/>
          </p:cNvPicPr>
          <p:nvPr/>
        </p:nvPicPr>
        <p:blipFill>
          <a:blip r:embed="rId3" cstate="print"/>
          <a:srcRect/>
          <a:stretch>
            <a:fillRect/>
          </a:stretch>
        </p:blipFill>
        <p:spPr bwMode="auto">
          <a:xfrm>
            <a:off x="5791200" y="2266950"/>
            <a:ext cx="2543175" cy="459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28" y="534070"/>
            <a:ext cx="4571206" cy="1184666"/>
          </a:xfrm>
          <a:prstGeom prst="rect">
            <a:avLst/>
          </a:prstGeom>
          <a:noFill/>
        </p:spPr>
        <p:txBody>
          <a:bodyPr wrap="square" lIns="91413" tIns="45707" rIns="91413" bIns="45707" rtlCol="0">
            <a:spAutoFit/>
          </a:bodyPr>
          <a:lstStyle/>
          <a:p>
            <a:r>
              <a:rPr lang="el-GR" sz="3600" b="1" dirty="0">
                <a:latin typeface="Times New Roman"/>
                <a:cs typeface="Times New Roman"/>
              </a:rPr>
              <a:t>Ταξιανθία και</a:t>
            </a:r>
            <a:r>
              <a:rPr lang="el-GR" sz="3600" b="1" spc="-88" dirty="0">
                <a:latin typeface="Times New Roman"/>
                <a:cs typeface="Times New Roman"/>
              </a:rPr>
              <a:t> </a:t>
            </a:r>
            <a:r>
              <a:rPr lang="el-GR" sz="3600" b="1" dirty="0">
                <a:latin typeface="Times New Roman"/>
                <a:cs typeface="Times New Roman"/>
              </a:rPr>
              <a:t>άνθη</a:t>
            </a:r>
            <a:endParaRPr lang="el-GR" sz="3600" dirty="0">
              <a:latin typeface="Times New Roman"/>
              <a:cs typeface="Times New Roman"/>
            </a:endParaRPr>
          </a:p>
          <a:p>
            <a:endParaRPr lang="el-GR" sz="3500" b="1" dirty="0"/>
          </a:p>
        </p:txBody>
      </p:sp>
      <p:sp>
        <p:nvSpPr>
          <p:cNvPr id="9" name="8 - Ορθογώνιο"/>
          <p:cNvSpPr/>
          <p:nvPr/>
        </p:nvSpPr>
        <p:spPr>
          <a:xfrm>
            <a:off x="457915" y="1219712"/>
            <a:ext cx="3961686" cy="4816677"/>
          </a:xfrm>
          <a:prstGeom prst="rect">
            <a:avLst/>
          </a:prstGeom>
        </p:spPr>
        <p:txBody>
          <a:bodyPr wrap="square" lIns="91413" tIns="45707" rIns="91413" bIns="45707">
            <a:spAutoFit/>
          </a:bodyPr>
          <a:lstStyle/>
          <a:p>
            <a:pPr marL="5051" marR="2020" algn="just">
              <a:spcBef>
                <a:spcPts val="10"/>
              </a:spcBef>
            </a:pPr>
            <a:r>
              <a:rPr lang="el-GR" sz="2000" spc="8" dirty="0" smtClean="0">
                <a:latin typeface="Times New Roman"/>
                <a:cs typeface="Times New Roman"/>
              </a:rPr>
              <a:t>Στα ακραία </a:t>
            </a:r>
            <a:r>
              <a:rPr lang="el-GR" sz="2000" spc="2" dirty="0" err="1" smtClean="0">
                <a:latin typeface="Times New Roman"/>
                <a:cs typeface="Times New Roman"/>
              </a:rPr>
              <a:t>τµήµατα</a:t>
            </a:r>
            <a:r>
              <a:rPr lang="el-GR" sz="2000" spc="107" dirty="0" smtClean="0">
                <a:latin typeface="Times New Roman"/>
                <a:cs typeface="Times New Roman"/>
              </a:rPr>
              <a:t> </a:t>
            </a:r>
            <a:r>
              <a:rPr lang="el-GR" sz="2000" spc="6" dirty="0" smtClean="0">
                <a:latin typeface="Times New Roman"/>
                <a:cs typeface="Times New Roman"/>
              </a:rPr>
              <a:t>τόσο του κυρίου </a:t>
            </a:r>
            <a:r>
              <a:rPr lang="el-GR" sz="2000" spc="8" dirty="0" smtClean="0">
                <a:latin typeface="Times New Roman"/>
                <a:cs typeface="Times New Roman"/>
              </a:rPr>
              <a:t>όσο </a:t>
            </a:r>
            <a:r>
              <a:rPr lang="el-GR" sz="2000" spc="6" dirty="0" smtClean="0">
                <a:latin typeface="Times New Roman"/>
                <a:cs typeface="Times New Roman"/>
              </a:rPr>
              <a:t>και </a:t>
            </a:r>
            <a:r>
              <a:rPr lang="el-GR" sz="2000" spc="8" dirty="0" smtClean="0">
                <a:latin typeface="Times New Roman"/>
                <a:cs typeface="Times New Roman"/>
              </a:rPr>
              <a:t>των </a:t>
            </a:r>
            <a:r>
              <a:rPr lang="el-GR" sz="2000" spc="6" dirty="0" smtClean="0">
                <a:latin typeface="Times New Roman"/>
                <a:cs typeface="Times New Roman"/>
              </a:rPr>
              <a:t>δευτερευόντων </a:t>
            </a:r>
            <a:r>
              <a:rPr lang="el-GR" sz="2000" spc="8" dirty="0" smtClean="0">
                <a:latin typeface="Times New Roman"/>
                <a:cs typeface="Times New Roman"/>
              </a:rPr>
              <a:t>βλαστών </a:t>
            </a:r>
            <a:r>
              <a:rPr lang="el-GR" sz="2000" spc="6" dirty="0" smtClean="0">
                <a:latin typeface="Times New Roman"/>
                <a:cs typeface="Times New Roman"/>
              </a:rPr>
              <a:t>φέρονται τα άνθη </a:t>
            </a:r>
            <a:r>
              <a:rPr lang="el-GR" sz="2000" spc="8" dirty="0" smtClean="0">
                <a:latin typeface="Times New Roman"/>
                <a:cs typeface="Times New Roman"/>
              </a:rPr>
              <a:t>που  </a:t>
            </a:r>
            <a:r>
              <a:rPr lang="el-GR" sz="2000" spc="6" dirty="0" err="1" smtClean="0">
                <a:latin typeface="Times New Roman"/>
                <a:cs typeface="Times New Roman"/>
              </a:rPr>
              <a:t>σχηµατίζουν</a:t>
            </a:r>
            <a:r>
              <a:rPr lang="el-GR" sz="2000" spc="6" dirty="0" smtClean="0">
                <a:latin typeface="Times New Roman"/>
                <a:cs typeface="Times New Roman"/>
              </a:rPr>
              <a:t>  ταξιανθία  </a:t>
            </a:r>
            <a:r>
              <a:rPr lang="el-GR" sz="2000" spc="6" dirty="0" err="1" smtClean="0">
                <a:latin typeface="Times New Roman"/>
                <a:cs typeface="Times New Roman"/>
              </a:rPr>
              <a:t>αµφίπλευρο</a:t>
            </a:r>
            <a:r>
              <a:rPr lang="el-GR" sz="2000" spc="6" dirty="0" smtClean="0">
                <a:latin typeface="Times New Roman"/>
                <a:cs typeface="Times New Roman"/>
              </a:rPr>
              <a:t>  </a:t>
            </a:r>
            <a:r>
              <a:rPr lang="el-GR" sz="2000" spc="8" dirty="0" err="1" smtClean="0">
                <a:latin typeface="Times New Roman"/>
                <a:cs typeface="Times New Roman"/>
              </a:rPr>
              <a:t>φόβη</a:t>
            </a:r>
            <a:r>
              <a:rPr lang="el-GR" sz="2000" spc="8" dirty="0" smtClean="0">
                <a:latin typeface="Times New Roman"/>
                <a:cs typeface="Times New Roman"/>
              </a:rPr>
              <a:t>. Τα  άνθη  </a:t>
            </a:r>
            <a:r>
              <a:rPr lang="el-GR" sz="2000" spc="6" dirty="0" smtClean="0">
                <a:latin typeface="Times New Roman"/>
                <a:cs typeface="Times New Roman"/>
              </a:rPr>
              <a:t>είναι  </a:t>
            </a:r>
            <a:r>
              <a:rPr lang="el-GR" sz="2000" spc="4" dirty="0" smtClean="0">
                <a:latin typeface="Times New Roman"/>
                <a:cs typeface="Times New Roman"/>
              </a:rPr>
              <a:t>µ</a:t>
            </a:r>
            <a:r>
              <a:rPr lang="el-GR" sz="2000" spc="4" dirty="0" err="1" smtClean="0">
                <a:latin typeface="Times New Roman"/>
                <a:cs typeface="Times New Roman"/>
              </a:rPr>
              <a:t>ικρά</a:t>
            </a:r>
            <a:r>
              <a:rPr lang="el-GR" sz="2000" spc="4" dirty="0" smtClean="0">
                <a:latin typeface="Times New Roman"/>
                <a:cs typeface="Times New Roman"/>
              </a:rPr>
              <a:t>,  </a:t>
            </a:r>
            <a:r>
              <a:rPr lang="el-GR" sz="2000" spc="8" dirty="0" smtClean="0">
                <a:latin typeface="Times New Roman"/>
                <a:cs typeface="Times New Roman"/>
              </a:rPr>
              <a:t>κιτρινοπράσινα, </a:t>
            </a:r>
            <a:r>
              <a:rPr lang="el-GR" sz="2000" spc="-2" dirty="0" smtClean="0">
                <a:latin typeface="Times New Roman"/>
                <a:cs typeface="Times New Roman"/>
              </a:rPr>
              <a:t>µε  </a:t>
            </a:r>
            <a:r>
              <a:rPr lang="el-GR" sz="2000" spc="6" dirty="0" smtClean="0">
                <a:latin typeface="Times New Roman"/>
                <a:cs typeface="Times New Roman"/>
              </a:rPr>
              <a:t>πέντε  </a:t>
            </a:r>
            <a:r>
              <a:rPr lang="el-GR" sz="2000" spc="8" dirty="0" smtClean="0">
                <a:latin typeface="Times New Roman"/>
                <a:cs typeface="Times New Roman"/>
              </a:rPr>
              <a:t>σέπαλα,</a:t>
            </a:r>
            <a:r>
              <a:rPr lang="el-GR" sz="2000" spc="117" dirty="0" smtClean="0">
                <a:latin typeface="Times New Roman"/>
                <a:cs typeface="Times New Roman"/>
              </a:rPr>
              <a:t> </a:t>
            </a:r>
            <a:r>
              <a:rPr lang="el-GR" sz="2000" spc="6" dirty="0" smtClean="0">
                <a:latin typeface="Times New Roman"/>
                <a:cs typeface="Times New Roman"/>
              </a:rPr>
              <a:t>πέντε</a:t>
            </a:r>
            <a:r>
              <a:rPr lang="en-US" sz="2000" spc="6" dirty="0" smtClean="0">
                <a:latin typeface="Times New Roman"/>
                <a:cs typeface="Times New Roman"/>
              </a:rPr>
              <a:t> </a:t>
            </a:r>
            <a:r>
              <a:rPr lang="el-GR" sz="2000" spc="4" dirty="0" err="1" smtClean="0">
                <a:latin typeface="Times New Roman"/>
                <a:cs typeface="Times New Roman"/>
              </a:rPr>
              <a:t>στήµονες</a:t>
            </a:r>
            <a:r>
              <a:rPr lang="el-GR" sz="2000" spc="4" dirty="0" smtClean="0">
                <a:latin typeface="Times New Roman"/>
                <a:cs typeface="Times New Roman"/>
              </a:rPr>
              <a:t>, </a:t>
            </a:r>
            <a:r>
              <a:rPr lang="el-GR" sz="2000" dirty="0" smtClean="0">
                <a:latin typeface="Times New Roman"/>
                <a:cs typeface="Times New Roman"/>
              </a:rPr>
              <a:t>µία </a:t>
            </a:r>
            <a:r>
              <a:rPr lang="el-GR" sz="2000" spc="6" dirty="0" smtClean="0">
                <a:latin typeface="Times New Roman"/>
                <a:cs typeface="Times New Roman"/>
              </a:rPr>
              <a:t>µ</a:t>
            </a:r>
            <a:r>
              <a:rPr lang="el-GR" sz="2000" spc="6" dirty="0" err="1" smtClean="0">
                <a:latin typeface="Times New Roman"/>
                <a:cs typeface="Times New Roman"/>
              </a:rPr>
              <a:t>ονόχωρη</a:t>
            </a:r>
            <a:r>
              <a:rPr lang="el-GR" sz="2000" spc="6" dirty="0" smtClean="0">
                <a:latin typeface="Times New Roman"/>
                <a:cs typeface="Times New Roman"/>
              </a:rPr>
              <a:t> </a:t>
            </a:r>
            <a:r>
              <a:rPr lang="el-GR" sz="2000" spc="8" dirty="0" smtClean="0">
                <a:latin typeface="Times New Roman"/>
                <a:cs typeface="Times New Roman"/>
              </a:rPr>
              <a:t>ωοθήκη </a:t>
            </a:r>
            <a:r>
              <a:rPr lang="el-GR" sz="2000" spc="6" dirty="0" smtClean="0">
                <a:latin typeface="Times New Roman"/>
                <a:cs typeface="Times New Roman"/>
              </a:rPr>
              <a:t>και τρεις βραχείς </a:t>
            </a:r>
            <a:r>
              <a:rPr lang="el-GR" sz="2000" spc="8" dirty="0" smtClean="0">
                <a:latin typeface="Times New Roman"/>
                <a:cs typeface="Times New Roman"/>
              </a:rPr>
              <a:t>στύλους. Τα άνθη στερούνται στεφάνης </a:t>
            </a:r>
            <a:r>
              <a:rPr lang="el-GR" sz="2000" spc="6" dirty="0" smtClean="0">
                <a:latin typeface="Times New Roman"/>
                <a:cs typeface="Times New Roman"/>
              </a:rPr>
              <a:t>και </a:t>
            </a:r>
            <a:r>
              <a:rPr lang="el-GR" sz="2000" spc="8" dirty="0" smtClean="0">
                <a:latin typeface="Times New Roman"/>
                <a:cs typeface="Times New Roman"/>
              </a:rPr>
              <a:t>ποδίσκου και  βρίσκονται    συνήθως    </a:t>
            </a:r>
            <a:r>
              <a:rPr lang="el-GR" sz="2000" spc="6" dirty="0" smtClean="0">
                <a:latin typeface="Times New Roman"/>
                <a:cs typeface="Times New Roman"/>
              </a:rPr>
              <a:t>δύο    έως    πέντε    σε    κοινή    ανθοδόχη.    </a:t>
            </a:r>
            <a:r>
              <a:rPr lang="el-GR" sz="2000" spc="8" dirty="0" smtClean="0">
                <a:latin typeface="Times New Roman"/>
                <a:cs typeface="Times New Roman"/>
              </a:rPr>
              <a:t>Τα    </a:t>
            </a:r>
            <a:r>
              <a:rPr lang="el-GR" sz="2000" spc="6" dirty="0" smtClean="0">
                <a:latin typeface="Times New Roman"/>
                <a:cs typeface="Times New Roman"/>
              </a:rPr>
              <a:t>ζαχαρότευτλα    είναι    </a:t>
            </a:r>
            <a:r>
              <a:rPr lang="el-GR" sz="2000" spc="8" dirty="0" smtClean="0">
                <a:latin typeface="Times New Roman"/>
                <a:cs typeface="Times New Roman"/>
              </a:rPr>
              <a:t>φυτά </a:t>
            </a:r>
            <a:r>
              <a:rPr lang="el-GR" sz="2000" spc="34" dirty="0" smtClean="0">
                <a:latin typeface="Times New Roman"/>
                <a:cs typeface="Times New Roman"/>
              </a:rPr>
              <a:t> </a:t>
            </a:r>
            <a:r>
              <a:rPr lang="el-GR" sz="2000" spc="8" dirty="0" smtClean="0">
                <a:latin typeface="Times New Roman"/>
                <a:cs typeface="Times New Roman"/>
              </a:rPr>
              <a:t>που</a:t>
            </a:r>
            <a:r>
              <a:rPr lang="en-US" sz="2000" spc="8" dirty="0" smtClean="0">
                <a:latin typeface="Times New Roman"/>
                <a:cs typeface="Times New Roman"/>
              </a:rPr>
              <a:t> </a:t>
            </a:r>
            <a:r>
              <a:rPr lang="el-GR" sz="2000" spc="6" dirty="0" err="1" smtClean="0">
                <a:latin typeface="Times New Roman"/>
                <a:cs typeface="Times New Roman"/>
              </a:rPr>
              <a:t>σταυρογονιµοποιούνται</a:t>
            </a:r>
            <a:r>
              <a:rPr lang="el-GR" sz="2000" spc="6" dirty="0" smtClean="0">
                <a:latin typeface="Times New Roman"/>
                <a:cs typeface="Times New Roman"/>
              </a:rPr>
              <a:t> </a:t>
            </a:r>
            <a:r>
              <a:rPr lang="el-GR" sz="2000" spc="-2" dirty="0" smtClean="0">
                <a:latin typeface="Times New Roman"/>
                <a:cs typeface="Times New Roman"/>
              </a:rPr>
              <a:t>µε </a:t>
            </a:r>
            <a:r>
              <a:rPr lang="el-GR" sz="2000" spc="6" dirty="0" smtClean="0">
                <a:latin typeface="Times New Roman"/>
                <a:cs typeface="Times New Roman"/>
              </a:rPr>
              <a:t>τη </a:t>
            </a:r>
            <a:r>
              <a:rPr lang="el-GR" sz="2000" spc="8" dirty="0" smtClean="0">
                <a:latin typeface="Times New Roman"/>
                <a:cs typeface="Times New Roman"/>
              </a:rPr>
              <a:t>βοήθεια </a:t>
            </a:r>
            <a:r>
              <a:rPr lang="el-GR" sz="2000" spc="6" dirty="0" smtClean="0">
                <a:latin typeface="Times New Roman"/>
                <a:cs typeface="Times New Roman"/>
              </a:rPr>
              <a:t>του</a:t>
            </a:r>
            <a:r>
              <a:rPr lang="el-GR" sz="2000" spc="18" dirty="0" smtClean="0">
                <a:latin typeface="Times New Roman"/>
                <a:cs typeface="Times New Roman"/>
              </a:rPr>
              <a:t> </a:t>
            </a:r>
            <a:r>
              <a:rPr lang="el-GR" sz="2000" spc="4" dirty="0" err="1" smtClean="0">
                <a:latin typeface="Times New Roman"/>
                <a:cs typeface="Times New Roman"/>
              </a:rPr>
              <a:t>ανέµου</a:t>
            </a:r>
            <a:r>
              <a:rPr lang="el-GR" sz="2000" spc="4" dirty="0" smtClean="0">
                <a:latin typeface="Times New Roman"/>
                <a:cs typeface="Times New Roman"/>
              </a:rPr>
              <a:t>.</a:t>
            </a:r>
            <a:endParaRPr lang="el-GR" sz="2000" dirty="0" smtClean="0">
              <a:latin typeface="Times New Roman"/>
              <a:cs typeface="Times New Roman"/>
            </a:endParaRPr>
          </a:p>
          <a:p>
            <a:pPr marL="11131"/>
            <a:endParaRPr lang="el-GR" dirty="0">
              <a:latin typeface="Times New Roman"/>
              <a:cs typeface="Times New Roman"/>
            </a:endParaRPr>
          </a:p>
        </p:txBody>
      </p:sp>
      <p:pic>
        <p:nvPicPr>
          <p:cNvPr id="5" name="Picture 1"/>
          <p:cNvPicPr>
            <a:picLocks noChangeAspect="1" noChangeArrowheads="1"/>
          </p:cNvPicPr>
          <p:nvPr/>
        </p:nvPicPr>
        <p:blipFill>
          <a:blip r:embed="rId2" cstate="print"/>
          <a:srcRect/>
          <a:stretch>
            <a:fillRect/>
          </a:stretch>
        </p:blipFill>
        <p:spPr bwMode="auto">
          <a:xfrm>
            <a:off x="5105400" y="1143000"/>
            <a:ext cx="3810000" cy="534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 y="685800"/>
            <a:ext cx="4724400" cy="4154984"/>
          </a:xfrm>
          <a:prstGeom prst="rect">
            <a:avLst/>
          </a:prstGeom>
        </p:spPr>
        <p:txBody>
          <a:bodyPr wrap="square">
            <a:spAutoFit/>
          </a:bodyPr>
          <a:lstStyle/>
          <a:p>
            <a:pPr algn="just"/>
            <a:r>
              <a:rPr lang="el-GR" sz="2400" dirty="0" smtClean="0"/>
              <a:t>Τα άνθη είναι συνήθως ερμαφρόδιτα και αποτελούνται από πέντε στενά σέπαλα, πέντε στήμονες με βραχύ νήμα, ένα ύπερο με ωοθήκη </a:t>
            </a:r>
            <a:r>
              <a:rPr lang="el-GR" sz="2400" dirty="0" err="1" smtClean="0"/>
              <a:t>μονόχωρο</a:t>
            </a:r>
            <a:r>
              <a:rPr lang="el-GR" sz="2400" dirty="0" smtClean="0"/>
              <a:t> και τρεις κοντούς στύλους. Τα άνθη του τεύτλου στερούνται ποδίσκου και στεφάνης, είναι μεμονωμένα ή συνηθέστερο σε ομάδες από τα δύο έως τέσσερα και πολύ σπάνια πέντε άνθη.</a:t>
            </a:r>
          </a:p>
        </p:txBody>
      </p:sp>
      <p:pic>
        <p:nvPicPr>
          <p:cNvPr id="8194" name="Picture 2" descr="Αποτέλεσμα εικόνας για beta vulgaris flower"/>
          <p:cNvPicPr>
            <a:picLocks noChangeAspect="1" noChangeArrowheads="1"/>
          </p:cNvPicPr>
          <p:nvPr/>
        </p:nvPicPr>
        <p:blipFill>
          <a:blip r:embed="rId2" cstate="print"/>
          <a:srcRect/>
          <a:stretch>
            <a:fillRect/>
          </a:stretch>
        </p:blipFill>
        <p:spPr bwMode="auto">
          <a:xfrm>
            <a:off x="5486400" y="1219200"/>
            <a:ext cx="3038475" cy="409575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 y="1066801"/>
            <a:ext cx="8001000" cy="4154984"/>
          </a:xfrm>
          <a:prstGeom prst="rect">
            <a:avLst/>
          </a:prstGeom>
        </p:spPr>
        <p:txBody>
          <a:bodyPr wrap="square">
            <a:spAutoFit/>
          </a:bodyPr>
          <a:lstStyle/>
          <a:p>
            <a:r>
              <a:rPr lang="el-GR" sz="2400" b="1" dirty="0" smtClean="0">
                <a:solidFill>
                  <a:srgbClr val="C00000"/>
                </a:solidFill>
              </a:rPr>
              <a:t>ΑΝΘΗΣΗ </a:t>
            </a:r>
          </a:p>
          <a:p>
            <a:r>
              <a:rPr lang="el-GR" sz="2400" dirty="0" smtClean="0"/>
              <a:t>Η άνθηση αρχίζει από το κύριο στέλεχος και προχωρεί προς τις διακλαδώσεις και μάλιστα από την βάση προς την κορυφή. Η άνθηση αρχίζει τις πρωινές ώρες αναστέλλεται δε σε περίπτωση βροχής ή όταν η θερμοκρασία πέσει κάτω από 12</a:t>
            </a:r>
            <a:r>
              <a:rPr lang="el-GR" sz="2400" baseline="30000" dirty="0" smtClean="0"/>
              <a:t>ο</a:t>
            </a:r>
            <a:r>
              <a:rPr lang="el-GR" sz="2400" dirty="0" smtClean="0"/>
              <a:t>C. Τα άνθη είναι κατά κανόνα </a:t>
            </a:r>
            <a:r>
              <a:rPr lang="el-GR" sz="2400" dirty="0" err="1" smtClean="0"/>
              <a:t>πρωτανδρικά</a:t>
            </a:r>
            <a:r>
              <a:rPr lang="el-GR" sz="2400" dirty="0" smtClean="0"/>
              <a:t>, συνήθως μεσολαβεί διάστημα 2 ημερών μεταξύ της ρήξεως των ανθήρων και της ωριμάνσεως του στίγματος. Η επικονίαση γίνεται κυρίως με τον άνεμο </a:t>
            </a:r>
            <a:r>
              <a:rPr lang="el-GR" sz="2400" dirty="0" err="1" smtClean="0"/>
              <a:t>σταυρογονιμοποιούμενο</a:t>
            </a:r>
            <a:r>
              <a:rPr lang="el-GR" sz="2400" dirty="0" smtClean="0"/>
              <a:t>, αν και δεν αποκλείεται η επικονίαση με τα έντομα για τα άνθη εκείνα που φέρουν νέκταρ.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28" y="534070"/>
            <a:ext cx="4571206" cy="1184666"/>
          </a:xfrm>
          <a:prstGeom prst="rect">
            <a:avLst/>
          </a:prstGeom>
          <a:noFill/>
        </p:spPr>
        <p:txBody>
          <a:bodyPr wrap="square" lIns="91413" tIns="45707" rIns="91413" bIns="45707" rtlCol="0">
            <a:spAutoFit/>
          </a:bodyPr>
          <a:lstStyle/>
          <a:p>
            <a:r>
              <a:rPr lang="el-GR" sz="3600" b="1" spc="-4" dirty="0">
                <a:latin typeface="Times New Roman"/>
                <a:cs typeface="Times New Roman"/>
              </a:rPr>
              <a:t>Καρπός και</a:t>
            </a:r>
            <a:r>
              <a:rPr lang="el-GR" sz="3600" b="1" spc="-48" dirty="0">
                <a:latin typeface="Times New Roman"/>
                <a:cs typeface="Times New Roman"/>
              </a:rPr>
              <a:t> </a:t>
            </a:r>
            <a:r>
              <a:rPr lang="el-GR" sz="3600" b="1" spc="-4" dirty="0">
                <a:latin typeface="Times New Roman"/>
                <a:cs typeface="Times New Roman"/>
              </a:rPr>
              <a:t>σπόρος</a:t>
            </a:r>
            <a:endParaRPr lang="el-GR" sz="3600" dirty="0">
              <a:latin typeface="Times New Roman"/>
              <a:cs typeface="Times New Roman"/>
            </a:endParaRPr>
          </a:p>
          <a:p>
            <a:endParaRPr lang="el-GR" sz="3500" b="1" dirty="0"/>
          </a:p>
        </p:txBody>
      </p:sp>
      <p:sp>
        <p:nvSpPr>
          <p:cNvPr id="7" name="6 - Ορθογώνιο"/>
          <p:cNvSpPr/>
          <p:nvPr/>
        </p:nvSpPr>
        <p:spPr>
          <a:xfrm>
            <a:off x="381000" y="1371600"/>
            <a:ext cx="8151984" cy="4508908"/>
          </a:xfrm>
          <a:prstGeom prst="rect">
            <a:avLst/>
          </a:prstGeom>
        </p:spPr>
        <p:txBody>
          <a:bodyPr wrap="square" lIns="91422" tIns="45711" rIns="91422" bIns="45711">
            <a:spAutoFit/>
          </a:bodyPr>
          <a:lstStyle/>
          <a:p>
            <a:pPr marL="5051" marR="2020" algn="just">
              <a:spcBef>
                <a:spcPts val="10"/>
              </a:spcBef>
            </a:pPr>
            <a:r>
              <a:rPr lang="el-GR" sz="2000" spc="8" dirty="0" smtClean="0">
                <a:latin typeface="Times New Roman"/>
                <a:cs typeface="Times New Roman"/>
              </a:rPr>
              <a:t>Μετά </a:t>
            </a:r>
            <a:r>
              <a:rPr lang="el-GR" sz="2000" spc="6" dirty="0" smtClean="0">
                <a:latin typeface="Times New Roman"/>
                <a:cs typeface="Times New Roman"/>
              </a:rPr>
              <a:t>τη </a:t>
            </a:r>
            <a:r>
              <a:rPr lang="el-GR" sz="2000" spc="6" dirty="0" err="1" smtClean="0">
                <a:latin typeface="Times New Roman"/>
                <a:cs typeface="Times New Roman"/>
              </a:rPr>
              <a:t>γονιµοποίηση</a:t>
            </a:r>
            <a:r>
              <a:rPr lang="el-GR" sz="2000" spc="6" dirty="0" smtClean="0">
                <a:latin typeface="Times New Roman"/>
                <a:cs typeface="Times New Roman"/>
              </a:rPr>
              <a:t> και </a:t>
            </a:r>
            <a:r>
              <a:rPr lang="el-GR" sz="2000" spc="8" dirty="0" smtClean="0">
                <a:latin typeface="Times New Roman"/>
                <a:cs typeface="Times New Roman"/>
              </a:rPr>
              <a:t>κατά </a:t>
            </a:r>
            <a:r>
              <a:rPr lang="el-GR" sz="2000" spc="6" dirty="0" smtClean="0">
                <a:latin typeface="Times New Roman"/>
                <a:cs typeface="Times New Roman"/>
              </a:rPr>
              <a:t>το </a:t>
            </a:r>
            <a:r>
              <a:rPr lang="el-GR" sz="2000" spc="2" dirty="0" err="1" smtClean="0">
                <a:latin typeface="Times New Roman"/>
                <a:cs typeface="Times New Roman"/>
              </a:rPr>
              <a:t>γέµισµα</a:t>
            </a:r>
            <a:r>
              <a:rPr lang="el-GR" sz="2000" spc="2" dirty="0" smtClean="0">
                <a:latin typeface="Times New Roman"/>
                <a:cs typeface="Times New Roman"/>
              </a:rPr>
              <a:t> </a:t>
            </a:r>
            <a:r>
              <a:rPr lang="el-GR" sz="2000" spc="6" dirty="0" smtClean="0">
                <a:latin typeface="Times New Roman"/>
                <a:cs typeface="Times New Roman"/>
              </a:rPr>
              <a:t>του </a:t>
            </a:r>
            <a:r>
              <a:rPr lang="el-GR" sz="2000" spc="8" dirty="0" smtClean="0">
                <a:latin typeface="Times New Roman"/>
                <a:cs typeface="Times New Roman"/>
              </a:rPr>
              <a:t>σπόρου </a:t>
            </a:r>
            <a:r>
              <a:rPr lang="el-GR" sz="2000" spc="6" dirty="0" smtClean="0">
                <a:latin typeface="Times New Roman"/>
                <a:cs typeface="Times New Roman"/>
              </a:rPr>
              <a:t>τα </a:t>
            </a:r>
            <a:r>
              <a:rPr lang="el-GR" sz="2000" spc="8" dirty="0" smtClean="0">
                <a:latin typeface="Times New Roman"/>
                <a:cs typeface="Times New Roman"/>
              </a:rPr>
              <a:t>άνθη </a:t>
            </a:r>
            <a:r>
              <a:rPr lang="el-GR" sz="2000" spc="6" dirty="0" smtClean="0">
                <a:latin typeface="Times New Roman"/>
                <a:cs typeface="Times New Roman"/>
              </a:rPr>
              <a:t>της ίδιας </a:t>
            </a:r>
            <a:r>
              <a:rPr lang="el-GR" sz="2000" spc="8" dirty="0" smtClean="0">
                <a:latin typeface="Times New Roman"/>
                <a:cs typeface="Times New Roman"/>
              </a:rPr>
              <a:t>ανθοδόχης συγκολλούνται </a:t>
            </a:r>
            <a:r>
              <a:rPr lang="el-GR" sz="2000" spc="6" dirty="0" smtClean="0">
                <a:latin typeface="Times New Roman"/>
                <a:cs typeface="Times New Roman"/>
              </a:rPr>
              <a:t>στη  </a:t>
            </a:r>
            <a:r>
              <a:rPr lang="el-GR" sz="2000" spc="8" dirty="0" smtClean="0">
                <a:latin typeface="Times New Roman"/>
                <a:cs typeface="Times New Roman"/>
              </a:rPr>
              <a:t>βάση </a:t>
            </a:r>
            <a:r>
              <a:rPr lang="el-GR" sz="2000" spc="6" dirty="0" smtClean="0">
                <a:latin typeface="Times New Roman"/>
                <a:cs typeface="Times New Roman"/>
              </a:rPr>
              <a:t>τους και </a:t>
            </a:r>
            <a:r>
              <a:rPr lang="el-GR" sz="2000" spc="6" dirty="0" err="1" smtClean="0">
                <a:latin typeface="Times New Roman"/>
                <a:cs typeface="Times New Roman"/>
              </a:rPr>
              <a:t>δηµιουργούν</a:t>
            </a:r>
            <a:r>
              <a:rPr lang="el-GR" sz="2000" spc="6" dirty="0" smtClean="0">
                <a:latin typeface="Times New Roman"/>
                <a:cs typeface="Times New Roman"/>
              </a:rPr>
              <a:t> έτσι το </a:t>
            </a:r>
            <a:r>
              <a:rPr lang="el-GR" sz="2000" spc="8" dirty="0" err="1" smtClean="0">
                <a:latin typeface="Times New Roman"/>
                <a:cs typeface="Times New Roman"/>
              </a:rPr>
              <a:t>συγκάρπιο</a:t>
            </a:r>
            <a:r>
              <a:rPr lang="el-GR" sz="2000" spc="8" dirty="0" smtClean="0">
                <a:latin typeface="Times New Roman"/>
                <a:cs typeface="Times New Roman"/>
              </a:rPr>
              <a:t> που </a:t>
            </a:r>
            <a:r>
              <a:rPr lang="el-GR" sz="2000" spc="6" dirty="0" smtClean="0">
                <a:latin typeface="Times New Roman"/>
                <a:cs typeface="Times New Roman"/>
              </a:rPr>
              <a:t>περιέχει δύο έως πέντε </a:t>
            </a:r>
            <a:r>
              <a:rPr lang="el-GR" sz="2000" spc="8" dirty="0" smtClean="0">
                <a:latin typeface="Times New Roman"/>
                <a:cs typeface="Times New Roman"/>
              </a:rPr>
              <a:t>σπόρους, ανάλογα </a:t>
            </a:r>
            <a:r>
              <a:rPr lang="el-GR" sz="2000" spc="-2" dirty="0" smtClean="0">
                <a:latin typeface="Times New Roman"/>
                <a:cs typeface="Times New Roman"/>
              </a:rPr>
              <a:t>µε </a:t>
            </a:r>
            <a:r>
              <a:rPr lang="el-GR" sz="2000" spc="6" dirty="0" smtClean="0">
                <a:latin typeface="Times New Roman"/>
                <a:cs typeface="Times New Roman"/>
              </a:rPr>
              <a:t>τα άνθη  </a:t>
            </a:r>
            <a:r>
              <a:rPr lang="el-GR" sz="2000" spc="56" dirty="0" smtClean="0">
                <a:latin typeface="Times New Roman"/>
                <a:cs typeface="Times New Roman"/>
              </a:rPr>
              <a:t> </a:t>
            </a:r>
            <a:r>
              <a:rPr lang="el-GR" sz="2000" spc="10" dirty="0" smtClean="0">
                <a:latin typeface="Times New Roman"/>
                <a:cs typeface="Times New Roman"/>
              </a:rPr>
              <a:t>που</a:t>
            </a:r>
            <a:endParaRPr lang="el-GR" sz="2000" dirty="0" smtClean="0">
              <a:latin typeface="Times New Roman"/>
              <a:cs typeface="Times New Roman"/>
            </a:endParaRPr>
          </a:p>
          <a:p>
            <a:pPr marL="5051" marR="2020" algn="just">
              <a:spcBef>
                <a:spcPts val="6"/>
              </a:spcBef>
            </a:pPr>
            <a:r>
              <a:rPr lang="el-GR" sz="2000" spc="6" dirty="0" smtClean="0">
                <a:latin typeface="Times New Roman"/>
                <a:cs typeface="Times New Roman"/>
              </a:rPr>
              <a:t>έχουν συνενωθεί. Οι </a:t>
            </a:r>
            <a:r>
              <a:rPr lang="el-GR" sz="2000" spc="8" dirty="0" smtClean="0">
                <a:latin typeface="Times New Roman"/>
                <a:cs typeface="Times New Roman"/>
              </a:rPr>
              <a:t>σπόροι </a:t>
            </a:r>
            <a:r>
              <a:rPr lang="el-GR" sz="2000" spc="6" dirty="0" smtClean="0">
                <a:latin typeface="Times New Roman"/>
                <a:cs typeface="Times New Roman"/>
              </a:rPr>
              <a:t>είναι </a:t>
            </a:r>
            <a:r>
              <a:rPr lang="el-GR" sz="2000" spc="4" dirty="0" smtClean="0">
                <a:latin typeface="Times New Roman"/>
                <a:cs typeface="Times New Roman"/>
              </a:rPr>
              <a:t>µ</a:t>
            </a:r>
            <a:r>
              <a:rPr lang="el-GR" sz="2000" spc="4" dirty="0" err="1" smtClean="0">
                <a:latin typeface="Times New Roman"/>
                <a:cs typeface="Times New Roman"/>
              </a:rPr>
              <a:t>ικροί</a:t>
            </a:r>
            <a:r>
              <a:rPr lang="el-GR" sz="2000" spc="4" dirty="0" smtClean="0">
                <a:latin typeface="Times New Roman"/>
                <a:cs typeface="Times New Roman"/>
              </a:rPr>
              <a:t>, </a:t>
            </a:r>
            <a:r>
              <a:rPr lang="el-GR" sz="2000" spc="6" dirty="0" smtClean="0">
                <a:latin typeface="Times New Roman"/>
                <a:cs typeface="Times New Roman"/>
              </a:rPr>
              <a:t>λείοι και </a:t>
            </a:r>
            <a:r>
              <a:rPr lang="el-GR" sz="2000" spc="6" dirty="0" err="1" smtClean="0">
                <a:latin typeface="Times New Roman"/>
                <a:cs typeface="Times New Roman"/>
              </a:rPr>
              <a:t>σκουρόχρωµοι</a:t>
            </a:r>
            <a:r>
              <a:rPr lang="el-GR" sz="2000" spc="6" dirty="0" smtClean="0">
                <a:latin typeface="Times New Roman"/>
                <a:cs typeface="Times New Roman"/>
              </a:rPr>
              <a:t>. </a:t>
            </a:r>
            <a:r>
              <a:rPr lang="el-GR" sz="2000" spc="8" dirty="0" smtClean="0">
                <a:latin typeface="Times New Roman"/>
                <a:cs typeface="Times New Roman"/>
              </a:rPr>
              <a:t>Οι </a:t>
            </a:r>
            <a:r>
              <a:rPr lang="el-GR" sz="2000" spc="6" dirty="0" smtClean="0">
                <a:latin typeface="Times New Roman"/>
                <a:cs typeface="Times New Roman"/>
              </a:rPr>
              <a:t>σπόροι </a:t>
            </a:r>
            <a:r>
              <a:rPr lang="el-GR" sz="2000" spc="8" dirty="0" smtClean="0">
                <a:latin typeface="Times New Roman"/>
                <a:cs typeface="Times New Roman"/>
              </a:rPr>
              <a:t>κάθε </a:t>
            </a:r>
            <a:r>
              <a:rPr lang="el-GR" sz="2000" spc="8" dirty="0" err="1" smtClean="0">
                <a:latin typeface="Times New Roman"/>
                <a:cs typeface="Times New Roman"/>
              </a:rPr>
              <a:t>συγκαρπίου</a:t>
            </a:r>
            <a:r>
              <a:rPr lang="el-GR" sz="2000" spc="8" dirty="0" smtClean="0">
                <a:latin typeface="Times New Roman"/>
                <a:cs typeface="Times New Roman"/>
              </a:rPr>
              <a:t>  αποχωρίζονται πολύ  δύσκολα. </a:t>
            </a:r>
            <a:r>
              <a:rPr lang="el-GR" sz="2000" spc="6" dirty="0" err="1" smtClean="0">
                <a:latin typeface="Times New Roman"/>
                <a:cs typeface="Times New Roman"/>
              </a:rPr>
              <a:t>Αποτέλεσµα</a:t>
            </a:r>
            <a:r>
              <a:rPr lang="el-GR" sz="2000" spc="6" dirty="0" smtClean="0">
                <a:latin typeface="Times New Roman"/>
                <a:cs typeface="Times New Roman"/>
              </a:rPr>
              <a:t>  </a:t>
            </a:r>
            <a:r>
              <a:rPr lang="el-GR" sz="2000" spc="8" dirty="0" smtClean="0">
                <a:latin typeface="Times New Roman"/>
                <a:cs typeface="Times New Roman"/>
              </a:rPr>
              <a:t>αυτού  </a:t>
            </a:r>
            <a:r>
              <a:rPr lang="el-GR" sz="2000" spc="6" dirty="0" smtClean="0">
                <a:latin typeface="Times New Roman"/>
                <a:cs typeface="Times New Roman"/>
              </a:rPr>
              <a:t>είναι  </a:t>
            </a:r>
            <a:r>
              <a:rPr lang="el-GR" sz="2000" spc="8" dirty="0" smtClean="0">
                <a:latin typeface="Times New Roman"/>
                <a:cs typeface="Times New Roman"/>
              </a:rPr>
              <a:t>όταν  σπέρνεται </a:t>
            </a:r>
            <a:r>
              <a:rPr lang="el-GR" sz="2000" spc="6" dirty="0" smtClean="0">
                <a:latin typeface="Times New Roman"/>
                <a:cs typeface="Times New Roman"/>
              </a:rPr>
              <a:t>το  </a:t>
            </a:r>
            <a:r>
              <a:rPr lang="el-GR" sz="2000" spc="8" dirty="0" err="1" smtClean="0">
                <a:latin typeface="Times New Roman"/>
                <a:cs typeface="Times New Roman"/>
              </a:rPr>
              <a:t>συγκάρπιο</a:t>
            </a:r>
            <a:r>
              <a:rPr lang="el-GR" sz="2000" spc="8" dirty="0" smtClean="0">
                <a:latin typeface="Times New Roman"/>
                <a:cs typeface="Times New Roman"/>
              </a:rPr>
              <a:t>, </a:t>
            </a:r>
            <a:r>
              <a:rPr lang="el-GR" sz="2000" spc="6" dirty="0" smtClean="0">
                <a:latin typeface="Times New Roman"/>
                <a:cs typeface="Times New Roman"/>
              </a:rPr>
              <a:t>να </a:t>
            </a:r>
            <a:r>
              <a:rPr lang="el-GR" sz="2000" spc="97" dirty="0" smtClean="0">
                <a:latin typeface="Times New Roman"/>
                <a:cs typeface="Times New Roman"/>
              </a:rPr>
              <a:t> </a:t>
            </a:r>
            <a:r>
              <a:rPr lang="el-GR" sz="2000" spc="8" dirty="0" smtClean="0">
                <a:latin typeface="Times New Roman"/>
                <a:cs typeface="Times New Roman"/>
              </a:rPr>
              <a:t>αναπτύσσονται</a:t>
            </a:r>
            <a:r>
              <a:rPr lang="en-US" sz="2000" spc="8" dirty="0" smtClean="0">
                <a:latin typeface="Times New Roman"/>
                <a:cs typeface="Times New Roman"/>
              </a:rPr>
              <a:t> </a:t>
            </a:r>
            <a:r>
              <a:rPr lang="el-GR" sz="2000" spc="8" dirty="0" smtClean="0">
                <a:latin typeface="Times New Roman"/>
                <a:cs typeface="Times New Roman"/>
              </a:rPr>
              <a:t>πολλά</a:t>
            </a:r>
            <a:r>
              <a:rPr lang="el-GR" sz="2000" spc="42" dirty="0" smtClean="0">
                <a:latin typeface="Times New Roman"/>
                <a:cs typeface="Times New Roman"/>
              </a:rPr>
              <a:t> </a:t>
            </a:r>
            <a:r>
              <a:rPr lang="el-GR" sz="2000" spc="8" dirty="0" smtClean="0">
                <a:latin typeface="Times New Roman"/>
                <a:cs typeface="Times New Roman"/>
              </a:rPr>
              <a:t>νεαρά</a:t>
            </a:r>
            <a:r>
              <a:rPr lang="el-GR" sz="2000" spc="42" dirty="0" smtClean="0">
                <a:latin typeface="Times New Roman"/>
                <a:cs typeface="Times New Roman"/>
              </a:rPr>
              <a:t> </a:t>
            </a:r>
            <a:r>
              <a:rPr lang="el-GR" sz="2000" spc="8" dirty="0" smtClean="0">
                <a:latin typeface="Times New Roman"/>
                <a:cs typeface="Times New Roman"/>
              </a:rPr>
              <a:t>φυτά</a:t>
            </a:r>
            <a:r>
              <a:rPr lang="el-GR" sz="2000" spc="42" dirty="0" smtClean="0">
                <a:latin typeface="Times New Roman"/>
                <a:cs typeface="Times New Roman"/>
              </a:rPr>
              <a:t> </a:t>
            </a:r>
            <a:r>
              <a:rPr lang="el-GR" sz="2000" spc="8" dirty="0" smtClean="0">
                <a:latin typeface="Times New Roman"/>
                <a:cs typeface="Times New Roman"/>
              </a:rPr>
              <a:t>στην</a:t>
            </a:r>
            <a:r>
              <a:rPr lang="el-GR" sz="2000" spc="42" dirty="0" smtClean="0">
                <a:latin typeface="Times New Roman"/>
                <a:cs typeface="Times New Roman"/>
              </a:rPr>
              <a:t> </a:t>
            </a:r>
            <a:r>
              <a:rPr lang="el-GR" sz="2000" spc="6" dirty="0" smtClean="0">
                <a:latin typeface="Times New Roman"/>
                <a:cs typeface="Times New Roman"/>
              </a:rPr>
              <a:t>ίδια</a:t>
            </a:r>
            <a:r>
              <a:rPr lang="el-GR" sz="2000" spc="42" dirty="0" smtClean="0">
                <a:latin typeface="Times New Roman"/>
                <a:cs typeface="Times New Roman"/>
              </a:rPr>
              <a:t> </a:t>
            </a:r>
            <a:r>
              <a:rPr lang="el-GR" sz="2000" spc="8" dirty="0" smtClean="0">
                <a:latin typeface="Times New Roman"/>
                <a:cs typeface="Times New Roman"/>
              </a:rPr>
              <a:t>θέση</a:t>
            </a:r>
            <a:r>
              <a:rPr lang="el-GR" sz="2000" spc="42" dirty="0" smtClean="0">
                <a:latin typeface="Times New Roman"/>
                <a:cs typeface="Times New Roman"/>
              </a:rPr>
              <a:t> </a:t>
            </a:r>
            <a:r>
              <a:rPr lang="el-GR" sz="2000" spc="6" dirty="0" smtClean="0">
                <a:latin typeface="Times New Roman"/>
                <a:cs typeface="Times New Roman"/>
              </a:rPr>
              <a:t>και</a:t>
            </a:r>
            <a:r>
              <a:rPr lang="el-GR" sz="2000" spc="40" dirty="0" smtClean="0">
                <a:latin typeface="Times New Roman"/>
                <a:cs typeface="Times New Roman"/>
              </a:rPr>
              <a:t> </a:t>
            </a:r>
            <a:r>
              <a:rPr lang="el-GR" sz="2000" spc="6" dirty="0" smtClean="0">
                <a:latin typeface="Times New Roman"/>
                <a:cs typeface="Times New Roman"/>
              </a:rPr>
              <a:t>να</a:t>
            </a:r>
            <a:r>
              <a:rPr lang="el-GR" sz="2000" spc="42" dirty="0" smtClean="0">
                <a:latin typeface="Times New Roman"/>
                <a:cs typeface="Times New Roman"/>
              </a:rPr>
              <a:t> </a:t>
            </a:r>
            <a:r>
              <a:rPr lang="el-GR" sz="2000" spc="6" dirty="0" smtClean="0">
                <a:latin typeface="Times New Roman"/>
                <a:cs typeface="Times New Roman"/>
              </a:rPr>
              <a:t>πρέπει</a:t>
            </a:r>
            <a:r>
              <a:rPr lang="el-GR" sz="2000" spc="40" dirty="0" smtClean="0">
                <a:latin typeface="Times New Roman"/>
                <a:cs typeface="Times New Roman"/>
              </a:rPr>
              <a:t> </a:t>
            </a:r>
            <a:r>
              <a:rPr lang="el-GR" sz="2000" spc="6" dirty="0" smtClean="0">
                <a:latin typeface="Times New Roman"/>
                <a:cs typeface="Times New Roman"/>
              </a:rPr>
              <a:t>να</a:t>
            </a:r>
            <a:r>
              <a:rPr lang="el-GR" sz="2000" spc="42" dirty="0" smtClean="0">
                <a:latin typeface="Times New Roman"/>
                <a:cs typeface="Times New Roman"/>
              </a:rPr>
              <a:t> </a:t>
            </a:r>
            <a:r>
              <a:rPr lang="el-GR" sz="2000" spc="6" dirty="0" smtClean="0">
                <a:latin typeface="Times New Roman"/>
                <a:cs typeface="Times New Roman"/>
              </a:rPr>
              <a:t>γίνει</a:t>
            </a:r>
            <a:r>
              <a:rPr lang="el-GR" sz="2000" spc="40" dirty="0" smtClean="0">
                <a:latin typeface="Times New Roman"/>
                <a:cs typeface="Times New Roman"/>
              </a:rPr>
              <a:t> </a:t>
            </a:r>
            <a:r>
              <a:rPr lang="el-GR" sz="2000" spc="6" dirty="0" err="1" smtClean="0">
                <a:latin typeface="Times New Roman"/>
                <a:cs typeface="Times New Roman"/>
              </a:rPr>
              <a:t>αραίωµα</a:t>
            </a:r>
            <a:r>
              <a:rPr lang="el-GR" sz="2000" spc="42" dirty="0" smtClean="0">
                <a:latin typeface="Times New Roman"/>
                <a:cs typeface="Times New Roman"/>
              </a:rPr>
              <a:t> </a:t>
            </a:r>
            <a:r>
              <a:rPr lang="el-GR" sz="2000" spc="-2" dirty="0" smtClean="0">
                <a:latin typeface="Times New Roman"/>
                <a:cs typeface="Times New Roman"/>
              </a:rPr>
              <a:t>µε</a:t>
            </a:r>
            <a:r>
              <a:rPr lang="el-GR" sz="2000" spc="42" dirty="0" smtClean="0">
                <a:latin typeface="Times New Roman"/>
                <a:cs typeface="Times New Roman"/>
              </a:rPr>
              <a:t> </a:t>
            </a:r>
            <a:r>
              <a:rPr lang="el-GR" sz="2000" spc="6" dirty="0" smtClean="0">
                <a:latin typeface="Times New Roman"/>
                <a:cs typeface="Times New Roman"/>
              </a:rPr>
              <a:t>το</a:t>
            </a:r>
            <a:r>
              <a:rPr lang="el-GR" sz="2000" spc="42" dirty="0" smtClean="0">
                <a:latin typeface="Times New Roman"/>
                <a:cs typeface="Times New Roman"/>
              </a:rPr>
              <a:t> </a:t>
            </a:r>
            <a:r>
              <a:rPr lang="el-GR" sz="2000" spc="6" dirty="0" smtClean="0">
                <a:latin typeface="Times New Roman"/>
                <a:cs typeface="Times New Roman"/>
              </a:rPr>
              <a:t>χέρι</a:t>
            </a:r>
            <a:r>
              <a:rPr lang="el-GR" sz="2000" spc="40" dirty="0" smtClean="0">
                <a:latin typeface="Times New Roman"/>
                <a:cs typeface="Times New Roman"/>
              </a:rPr>
              <a:t> </a:t>
            </a:r>
            <a:r>
              <a:rPr lang="el-GR" sz="2000" spc="6" dirty="0" smtClean="0">
                <a:latin typeface="Times New Roman"/>
                <a:cs typeface="Times New Roman"/>
              </a:rPr>
              <a:t>στα</a:t>
            </a:r>
            <a:r>
              <a:rPr lang="el-GR" sz="2000" spc="42" dirty="0" smtClean="0">
                <a:latin typeface="Times New Roman"/>
                <a:cs typeface="Times New Roman"/>
              </a:rPr>
              <a:t> </a:t>
            </a:r>
            <a:r>
              <a:rPr lang="el-GR" sz="2000" spc="8" dirty="0" smtClean="0">
                <a:latin typeface="Times New Roman"/>
                <a:cs typeface="Times New Roman"/>
              </a:rPr>
              <a:t>πρώτα</a:t>
            </a:r>
            <a:r>
              <a:rPr lang="el-GR" sz="2000" spc="42" dirty="0" smtClean="0">
                <a:latin typeface="Times New Roman"/>
                <a:cs typeface="Times New Roman"/>
              </a:rPr>
              <a:t> </a:t>
            </a:r>
            <a:r>
              <a:rPr lang="el-GR" sz="2000" spc="6" dirty="0" smtClean="0">
                <a:latin typeface="Times New Roman"/>
                <a:cs typeface="Times New Roman"/>
              </a:rPr>
              <a:t>στάδια</a:t>
            </a:r>
            <a:r>
              <a:rPr lang="el-GR" sz="2000" spc="42" dirty="0" smtClean="0">
                <a:latin typeface="Times New Roman"/>
                <a:cs typeface="Times New Roman"/>
              </a:rPr>
              <a:t> </a:t>
            </a:r>
            <a:r>
              <a:rPr lang="el-GR" sz="2000" spc="8" dirty="0" smtClean="0">
                <a:latin typeface="Times New Roman"/>
                <a:cs typeface="Times New Roman"/>
              </a:rPr>
              <a:t>ανάπτυξης,</a:t>
            </a:r>
            <a:r>
              <a:rPr lang="en-US" sz="2000" spc="8" dirty="0" smtClean="0">
                <a:latin typeface="Times New Roman"/>
                <a:cs typeface="Times New Roman"/>
              </a:rPr>
              <a:t> </a:t>
            </a:r>
            <a:r>
              <a:rPr lang="el-GR" sz="2000" spc="8" dirty="0" smtClean="0">
                <a:latin typeface="Times New Roman"/>
                <a:cs typeface="Times New Roman"/>
              </a:rPr>
              <a:t>ώστε </a:t>
            </a:r>
            <a:r>
              <a:rPr lang="el-GR" sz="2000" spc="6" dirty="0" smtClean="0">
                <a:latin typeface="Times New Roman"/>
                <a:cs typeface="Times New Roman"/>
              </a:rPr>
              <a:t>σε </a:t>
            </a:r>
            <a:r>
              <a:rPr lang="el-GR" sz="2000" spc="8" dirty="0" smtClean="0">
                <a:latin typeface="Times New Roman"/>
                <a:cs typeface="Times New Roman"/>
              </a:rPr>
              <a:t>κάθε </a:t>
            </a:r>
            <a:r>
              <a:rPr lang="el-GR" sz="2000" spc="6" dirty="0" smtClean="0">
                <a:latin typeface="Times New Roman"/>
                <a:cs typeface="Times New Roman"/>
              </a:rPr>
              <a:t>θέση να </a:t>
            </a:r>
            <a:r>
              <a:rPr lang="el-GR" sz="2000" spc="2" dirty="0" smtClean="0">
                <a:latin typeface="Times New Roman"/>
                <a:cs typeface="Times New Roman"/>
              </a:rPr>
              <a:t>µ</a:t>
            </a:r>
            <a:r>
              <a:rPr lang="el-GR" sz="2000" spc="2" dirty="0" err="1" smtClean="0">
                <a:latin typeface="Times New Roman"/>
                <a:cs typeface="Times New Roman"/>
              </a:rPr>
              <a:t>είνει</a:t>
            </a:r>
            <a:r>
              <a:rPr lang="el-GR" sz="2000" spc="2" dirty="0" smtClean="0">
                <a:latin typeface="Times New Roman"/>
                <a:cs typeface="Times New Roman"/>
              </a:rPr>
              <a:t> </a:t>
            </a:r>
            <a:r>
              <a:rPr lang="el-GR" sz="2000" spc="6" dirty="0" smtClean="0">
                <a:latin typeface="Times New Roman"/>
                <a:cs typeface="Times New Roman"/>
              </a:rPr>
              <a:t>ένα </a:t>
            </a:r>
            <a:r>
              <a:rPr lang="el-GR" sz="2000" spc="8" dirty="0" smtClean="0">
                <a:latin typeface="Times New Roman"/>
                <a:cs typeface="Times New Roman"/>
              </a:rPr>
              <a:t>φυτό. Ο </a:t>
            </a:r>
            <a:r>
              <a:rPr lang="el-GR" sz="2000" spc="6" dirty="0" err="1" smtClean="0">
                <a:latin typeface="Times New Roman"/>
                <a:cs typeface="Times New Roman"/>
              </a:rPr>
              <a:t>διαχωρισµός</a:t>
            </a:r>
            <a:r>
              <a:rPr lang="el-GR" sz="2000" spc="6" dirty="0" smtClean="0">
                <a:latin typeface="Times New Roman"/>
                <a:cs typeface="Times New Roman"/>
              </a:rPr>
              <a:t> </a:t>
            </a:r>
            <a:r>
              <a:rPr lang="el-GR" sz="2000" spc="8" dirty="0" smtClean="0">
                <a:latin typeface="Times New Roman"/>
                <a:cs typeface="Times New Roman"/>
              </a:rPr>
              <a:t>των σπόρων </a:t>
            </a:r>
            <a:r>
              <a:rPr lang="el-GR" sz="2000" spc="4" dirty="0" smtClean="0">
                <a:latin typeface="Times New Roman"/>
                <a:cs typeface="Times New Roman"/>
              </a:rPr>
              <a:t>µ</a:t>
            </a:r>
            <a:r>
              <a:rPr lang="el-GR" sz="2000" spc="4" dirty="0" err="1" smtClean="0">
                <a:latin typeface="Times New Roman"/>
                <a:cs typeface="Times New Roman"/>
              </a:rPr>
              <a:t>πορεί</a:t>
            </a:r>
            <a:r>
              <a:rPr lang="el-GR" sz="2000" spc="4" dirty="0" smtClean="0">
                <a:latin typeface="Times New Roman"/>
                <a:cs typeface="Times New Roman"/>
              </a:rPr>
              <a:t> </a:t>
            </a:r>
            <a:r>
              <a:rPr lang="el-GR" sz="2000" spc="6" dirty="0" smtClean="0">
                <a:latin typeface="Times New Roman"/>
                <a:cs typeface="Times New Roman"/>
              </a:rPr>
              <a:t>να γίνει µ</a:t>
            </a:r>
            <a:r>
              <a:rPr lang="el-GR" sz="2000" spc="6" dirty="0" err="1" smtClean="0">
                <a:latin typeface="Times New Roman"/>
                <a:cs typeface="Times New Roman"/>
              </a:rPr>
              <a:t>ηχανικά</a:t>
            </a:r>
            <a:r>
              <a:rPr lang="el-GR" sz="2000" spc="6" dirty="0" smtClean="0">
                <a:latin typeface="Times New Roman"/>
                <a:cs typeface="Times New Roman"/>
              </a:rPr>
              <a:t> </a:t>
            </a:r>
            <a:r>
              <a:rPr lang="el-GR" sz="2000" spc="-2" dirty="0" smtClean="0">
                <a:latin typeface="Times New Roman"/>
                <a:cs typeface="Times New Roman"/>
              </a:rPr>
              <a:t>µε </a:t>
            </a:r>
            <a:r>
              <a:rPr lang="el-GR" sz="2000" spc="8" dirty="0" smtClean="0">
                <a:latin typeface="Times New Roman"/>
                <a:cs typeface="Times New Roman"/>
              </a:rPr>
              <a:t>πιθανότητα  </a:t>
            </a:r>
            <a:r>
              <a:rPr lang="el-GR" sz="2000" spc="4" dirty="0" err="1" smtClean="0">
                <a:latin typeface="Times New Roman"/>
                <a:cs typeface="Times New Roman"/>
              </a:rPr>
              <a:t>όµως</a:t>
            </a:r>
            <a:r>
              <a:rPr lang="el-GR" sz="2000" spc="86" dirty="0" smtClean="0">
                <a:latin typeface="Times New Roman"/>
                <a:cs typeface="Times New Roman"/>
              </a:rPr>
              <a:t> </a:t>
            </a:r>
            <a:r>
              <a:rPr lang="el-GR" sz="2000" spc="6" dirty="0" err="1" smtClean="0">
                <a:latin typeface="Times New Roman"/>
                <a:cs typeface="Times New Roman"/>
              </a:rPr>
              <a:t>τραυµατισµών</a:t>
            </a:r>
            <a:r>
              <a:rPr lang="el-GR" sz="2000" spc="86" dirty="0" smtClean="0">
                <a:latin typeface="Times New Roman"/>
                <a:cs typeface="Times New Roman"/>
              </a:rPr>
              <a:t> </a:t>
            </a:r>
            <a:r>
              <a:rPr lang="el-GR" sz="2000" spc="6" dirty="0" smtClean="0">
                <a:latin typeface="Times New Roman"/>
                <a:cs typeface="Times New Roman"/>
              </a:rPr>
              <a:t>και</a:t>
            </a:r>
            <a:r>
              <a:rPr lang="el-GR" sz="2000" spc="86" dirty="0" smtClean="0">
                <a:latin typeface="Times New Roman"/>
                <a:cs typeface="Times New Roman"/>
              </a:rPr>
              <a:t> </a:t>
            </a:r>
            <a:r>
              <a:rPr lang="el-GR" sz="2000" spc="4" dirty="0" smtClean="0">
                <a:latin typeface="Times New Roman"/>
                <a:cs typeface="Times New Roman"/>
              </a:rPr>
              <a:t>µ</a:t>
            </a:r>
            <a:r>
              <a:rPr lang="el-GR" sz="2000" spc="4" dirty="0" err="1" smtClean="0">
                <a:latin typeface="Times New Roman"/>
                <a:cs typeface="Times New Roman"/>
              </a:rPr>
              <a:t>είωσης</a:t>
            </a:r>
            <a:r>
              <a:rPr lang="el-GR" sz="2000" spc="86" dirty="0" smtClean="0">
                <a:latin typeface="Times New Roman"/>
                <a:cs typeface="Times New Roman"/>
              </a:rPr>
              <a:t> </a:t>
            </a:r>
            <a:r>
              <a:rPr lang="el-GR" sz="2000" spc="6" dirty="0" smtClean="0">
                <a:latin typeface="Times New Roman"/>
                <a:cs typeface="Times New Roman"/>
              </a:rPr>
              <a:t>της</a:t>
            </a:r>
            <a:r>
              <a:rPr lang="el-GR" sz="2000" spc="86" dirty="0" smtClean="0">
                <a:latin typeface="Times New Roman"/>
                <a:cs typeface="Times New Roman"/>
              </a:rPr>
              <a:t> </a:t>
            </a:r>
            <a:r>
              <a:rPr lang="el-GR" sz="2000" spc="8" dirty="0" smtClean="0">
                <a:latin typeface="Times New Roman"/>
                <a:cs typeface="Times New Roman"/>
              </a:rPr>
              <a:t>βλαστικής</a:t>
            </a:r>
            <a:r>
              <a:rPr lang="el-GR" sz="2000" spc="86" dirty="0" smtClean="0">
                <a:latin typeface="Times New Roman"/>
                <a:cs typeface="Times New Roman"/>
              </a:rPr>
              <a:t> </a:t>
            </a:r>
            <a:r>
              <a:rPr lang="el-GR" sz="2000" spc="6" dirty="0" smtClean="0">
                <a:latin typeface="Times New Roman"/>
                <a:cs typeface="Times New Roman"/>
              </a:rPr>
              <a:t>τους</a:t>
            </a:r>
            <a:r>
              <a:rPr lang="el-GR" sz="2000" spc="86" dirty="0" smtClean="0">
                <a:latin typeface="Times New Roman"/>
                <a:cs typeface="Times New Roman"/>
              </a:rPr>
              <a:t> </a:t>
            </a:r>
            <a:r>
              <a:rPr lang="el-GR" sz="2000" spc="6" dirty="0" smtClean="0">
                <a:latin typeface="Times New Roman"/>
                <a:cs typeface="Times New Roman"/>
              </a:rPr>
              <a:t>ικανότητας.</a:t>
            </a:r>
            <a:r>
              <a:rPr lang="el-GR" sz="2000" spc="87" dirty="0" smtClean="0">
                <a:latin typeface="Times New Roman"/>
                <a:cs typeface="Times New Roman"/>
              </a:rPr>
              <a:t> </a:t>
            </a:r>
            <a:r>
              <a:rPr lang="el-GR" sz="2000" spc="6" dirty="0" err="1" smtClean="0">
                <a:latin typeface="Times New Roman"/>
                <a:cs typeface="Times New Roman"/>
              </a:rPr>
              <a:t>Σήµερα</a:t>
            </a:r>
            <a:r>
              <a:rPr lang="el-GR" sz="2000" spc="87" dirty="0" smtClean="0">
                <a:latin typeface="Times New Roman"/>
                <a:cs typeface="Times New Roman"/>
              </a:rPr>
              <a:t> </a:t>
            </a:r>
            <a:r>
              <a:rPr lang="el-GR" sz="2000" spc="6" dirty="0" smtClean="0">
                <a:latin typeface="Times New Roman"/>
                <a:cs typeface="Times New Roman"/>
              </a:rPr>
              <a:t>έχουν</a:t>
            </a:r>
            <a:r>
              <a:rPr lang="el-GR" sz="2000" spc="86" dirty="0" smtClean="0">
                <a:latin typeface="Times New Roman"/>
                <a:cs typeface="Times New Roman"/>
              </a:rPr>
              <a:t> </a:t>
            </a:r>
            <a:r>
              <a:rPr lang="el-GR" sz="2000" spc="6" dirty="0" smtClean="0">
                <a:latin typeface="Times New Roman"/>
                <a:cs typeface="Times New Roman"/>
              </a:rPr>
              <a:t>επικρατήσει</a:t>
            </a:r>
            <a:r>
              <a:rPr lang="el-GR" sz="2000" spc="86" dirty="0" smtClean="0">
                <a:latin typeface="Times New Roman"/>
                <a:cs typeface="Times New Roman"/>
              </a:rPr>
              <a:t> </a:t>
            </a:r>
            <a:r>
              <a:rPr lang="el-GR" sz="2000" spc="6" dirty="0" smtClean="0">
                <a:latin typeface="Times New Roman"/>
                <a:cs typeface="Times New Roman"/>
              </a:rPr>
              <a:t>τα</a:t>
            </a:r>
            <a:r>
              <a:rPr lang="el-GR" sz="2000" spc="87" dirty="0" smtClean="0">
                <a:latin typeface="Times New Roman"/>
                <a:cs typeface="Times New Roman"/>
              </a:rPr>
              <a:t> </a:t>
            </a:r>
            <a:r>
              <a:rPr lang="el-GR" sz="2000" spc="6" dirty="0" smtClean="0">
                <a:latin typeface="Times New Roman"/>
                <a:cs typeface="Times New Roman"/>
              </a:rPr>
              <a:t>γενετικά</a:t>
            </a:r>
            <a:r>
              <a:rPr lang="en-US" sz="2000" spc="6" dirty="0" smtClean="0">
                <a:latin typeface="Times New Roman"/>
                <a:cs typeface="Times New Roman"/>
              </a:rPr>
              <a:t> </a:t>
            </a:r>
            <a:r>
              <a:rPr lang="el-GR" sz="2000" spc="4" dirty="0" smtClean="0">
                <a:latin typeface="Times New Roman"/>
                <a:cs typeface="Times New Roman"/>
              </a:rPr>
              <a:t>µ</a:t>
            </a:r>
            <a:r>
              <a:rPr lang="el-GR" sz="2000" spc="4" dirty="0" err="1" smtClean="0">
                <a:latin typeface="Times New Roman"/>
                <a:cs typeface="Times New Roman"/>
              </a:rPr>
              <a:t>ονόσπερµα</a:t>
            </a:r>
            <a:r>
              <a:rPr lang="el-GR" sz="2000" spc="4" dirty="0" smtClean="0">
                <a:latin typeface="Times New Roman"/>
                <a:cs typeface="Times New Roman"/>
              </a:rPr>
              <a:t> </a:t>
            </a:r>
            <a:r>
              <a:rPr lang="el-GR" sz="2000" spc="6" dirty="0" smtClean="0">
                <a:latin typeface="Times New Roman"/>
                <a:cs typeface="Times New Roman"/>
              </a:rPr>
              <a:t>τεύτλα </a:t>
            </a:r>
            <a:r>
              <a:rPr lang="el-GR" sz="2000" spc="8" dirty="0" smtClean="0">
                <a:latin typeface="Times New Roman"/>
                <a:cs typeface="Times New Roman"/>
              </a:rPr>
              <a:t>ως σπόρος σποράς, </a:t>
            </a:r>
            <a:r>
              <a:rPr lang="el-GR" sz="2000" spc="6" dirty="0" smtClean="0">
                <a:latin typeface="Times New Roman"/>
                <a:cs typeface="Times New Roman"/>
              </a:rPr>
              <a:t>ενώ </a:t>
            </a:r>
            <a:r>
              <a:rPr lang="el-GR" sz="2000" spc="6" dirty="0" err="1" smtClean="0">
                <a:latin typeface="Times New Roman"/>
                <a:cs typeface="Times New Roman"/>
              </a:rPr>
              <a:t>χρησιµοποιείται</a:t>
            </a:r>
            <a:r>
              <a:rPr lang="el-GR" sz="2000" spc="6" dirty="0" smtClean="0">
                <a:latin typeface="Times New Roman"/>
                <a:cs typeface="Times New Roman"/>
              </a:rPr>
              <a:t> και ο </a:t>
            </a:r>
            <a:r>
              <a:rPr lang="el-GR" sz="2000" spc="6" dirty="0" err="1" smtClean="0">
                <a:latin typeface="Times New Roman"/>
                <a:cs typeface="Times New Roman"/>
              </a:rPr>
              <a:t>κουφετοποιηµένος</a:t>
            </a:r>
            <a:r>
              <a:rPr lang="el-GR" sz="2000" spc="6" dirty="0" smtClean="0">
                <a:latin typeface="Times New Roman"/>
                <a:cs typeface="Times New Roman"/>
              </a:rPr>
              <a:t> µ</a:t>
            </a:r>
            <a:r>
              <a:rPr lang="el-GR" sz="2000" spc="6" dirty="0" err="1" smtClean="0">
                <a:latin typeface="Times New Roman"/>
                <a:cs typeface="Times New Roman"/>
              </a:rPr>
              <a:t>ονόσπερµος</a:t>
            </a:r>
            <a:r>
              <a:rPr lang="el-GR" sz="2000" spc="6" dirty="0" smtClean="0">
                <a:latin typeface="Times New Roman"/>
                <a:cs typeface="Times New Roman"/>
              </a:rPr>
              <a:t> </a:t>
            </a:r>
            <a:r>
              <a:rPr lang="el-GR" sz="2000" spc="8" dirty="0" smtClean="0">
                <a:latin typeface="Times New Roman"/>
                <a:cs typeface="Times New Roman"/>
              </a:rPr>
              <a:t>σπόρος  που καλύπτεται </a:t>
            </a:r>
            <a:r>
              <a:rPr lang="el-GR" sz="2000" spc="-2" dirty="0" smtClean="0">
                <a:latin typeface="Times New Roman"/>
                <a:cs typeface="Times New Roman"/>
              </a:rPr>
              <a:t>µε </a:t>
            </a:r>
            <a:r>
              <a:rPr lang="el-GR" sz="2000" spc="6" dirty="0" err="1" smtClean="0">
                <a:latin typeface="Times New Roman"/>
                <a:cs typeface="Times New Roman"/>
              </a:rPr>
              <a:t>στρώµα</a:t>
            </a:r>
            <a:r>
              <a:rPr lang="el-GR" sz="2000" spc="6" dirty="0" smtClean="0">
                <a:latin typeface="Times New Roman"/>
                <a:cs typeface="Times New Roman"/>
              </a:rPr>
              <a:t> </a:t>
            </a:r>
            <a:r>
              <a:rPr lang="el-GR" sz="2000" spc="8" dirty="0" smtClean="0">
                <a:latin typeface="Times New Roman"/>
                <a:cs typeface="Times New Roman"/>
              </a:rPr>
              <a:t>αδρανών ουσιών </a:t>
            </a:r>
            <a:r>
              <a:rPr lang="el-GR" sz="2000" spc="6" dirty="0" smtClean="0">
                <a:latin typeface="Times New Roman"/>
                <a:cs typeface="Times New Roman"/>
              </a:rPr>
              <a:t>έτσι </a:t>
            </a:r>
            <a:r>
              <a:rPr lang="el-GR" sz="2000" spc="8" dirty="0" smtClean="0">
                <a:latin typeface="Times New Roman"/>
                <a:cs typeface="Times New Roman"/>
              </a:rPr>
              <a:t>ώστε </a:t>
            </a:r>
            <a:r>
              <a:rPr lang="el-GR" sz="2000" spc="6" dirty="0" smtClean="0">
                <a:latin typeface="Times New Roman"/>
                <a:cs typeface="Times New Roman"/>
              </a:rPr>
              <a:t>να είναι </a:t>
            </a:r>
            <a:r>
              <a:rPr lang="el-GR" sz="2000" spc="6" dirty="0" err="1" smtClean="0">
                <a:latin typeface="Times New Roman"/>
                <a:cs typeface="Times New Roman"/>
              </a:rPr>
              <a:t>οµοιόµορφος</a:t>
            </a:r>
            <a:r>
              <a:rPr lang="el-GR" sz="2000" spc="6" dirty="0" smtClean="0">
                <a:latin typeface="Times New Roman"/>
                <a:cs typeface="Times New Roman"/>
              </a:rPr>
              <a:t> και </a:t>
            </a:r>
            <a:r>
              <a:rPr lang="el-GR" sz="2000" spc="6" dirty="0" err="1" smtClean="0">
                <a:latin typeface="Times New Roman"/>
                <a:cs typeface="Times New Roman"/>
              </a:rPr>
              <a:t>ισοµεγέθης</a:t>
            </a:r>
            <a:r>
              <a:rPr lang="el-GR" sz="2000" spc="6" dirty="0" smtClean="0">
                <a:latin typeface="Times New Roman"/>
                <a:cs typeface="Times New Roman"/>
              </a:rPr>
              <a:t> </a:t>
            </a:r>
            <a:r>
              <a:rPr lang="el-GR" sz="2000" spc="8" dirty="0" smtClean="0">
                <a:latin typeface="Times New Roman"/>
                <a:cs typeface="Times New Roman"/>
              </a:rPr>
              <a:t>(Παπακώστα-  Τασοπούλου,</a:t>
            </a:r>
            <a:r>
              <a:rPr lang="el-GR" sz="2000" spc="-18" dirty="0" smtClean="0">
                <a:latin typeface="Times New Roman"/>
                <a:cs typeface="Times New Roman"/>
              </a:rPr>
              <a:t> </a:t>
            </a:r>
            <a:r>
              <a:rPr lang="el-GR" sz="2000" spc="8" dirty="0" smtClean="0">
                <a:latin typeface="Times New Roman"/>
                <a:cs typeface="Times New Roman"/>
              </a:rPr>
              <a:t>2013:319-429).</a:t>
            </a:r>
            <a:endParaRPr lang="el-GR" sz="2000" dirty="0" smtClean="0">
              <a:latin typeface="Times New Roman"/>
              <a:cs typeface="Times New Roman"/>
            </a:endParaRPr>
          </a:p>
          <a:p>
            <a:pPr marL="12697" marR="5079">
              <a:spcBef>
                <a:spcPts val="25"/>
              </a:spcBef>
            </a:pPr>
            <a:endParaRPr lang="el-GR" dirty="0">
              <a:latin typeface="Times New Roman"/>
              <a:cs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eedbiology.de/html2images/beet-fig1-3sa.jpg"/>
          <p:cNvPicPr>
            <a:picLocks noChangeAspect="1" noChangeArrowheads="1"/>
          </p:cNvPicPr>
          <p:nvPr/>
        </p:nvPicPr>
        <p:blipFill>
          <a:blip r:embed="rId2" cstate="print"/>
          <a:srcRect/>
          <a:stretch>
            <a:fillRect/>
          </a:stretch>
        </p:blipFill>
        <p:spPr bwMode="auto">
          <a:xfrm>
            <a:off x="990600" y="1143000"/>
            <a:ext cx="6886575" cy="49815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
          <p:cNvSpPr txBox="1"/>
          <p:nvPr/>
        </p:nvSpPr>
        <p:spPr>
          <a:xfrm>
            <a:off x="2209800" y="3352800"/>
            <a:ext cx="5044568" cy="246221"/>
          </a:xfrm>
          <a:prstGeom prst="rect">
            <a:avLst/>
          </a:prstGeom>
        </p:spPr>
        <p:txBody>
          <a:bodyPr vert="horz" wrap="square" lIns="0" tIns="0" rIns="0" bIns="0" rtlCol="0">
            <a:spAutoFit/>
          </a:bodyPr>
          <a:lstStyle/>
          <a:p>
            <a:pPr marL="5051"/>
            <a:r>
              <a:rPr sz="1600" b="1" i="1" spc="8" dirty="0">
                <a:latin typeface="Times New Roman"/>
                <a:cs typeface="Times New Roman"/>
              </a:rPr>
              <a:t>Εικόνα </a:t>
            </a:r>
            <a:r>
              <a:rPr sz="1600" b="1" i="1" spc="6" dirty="0">
                <a:latin typeface="Times New Roman"/>
                <a:cs typeface="Times New Roman"/>
              </a:rPr>
              <a:t>6.6. </a:t>
            </a:r>
            <a:r>
              <a:rPr sz="1600" i="1" spc="8" dirty="0">
                <a:latin typeface="Times New Roman"/>
                <a:cs typeface="Times New Roman"/>
              </a:rPr>
              <a:t>Ανάπτυξη ανθοφόρου</a:t>
            </a:r>
            <a:r>
              <a:rPr sz="1600" i="1" spc="-24" dirty="0">
                <a:latin typeface="Times New Roman"/>
                <a:cs typeface="Times New Roman"/>
              </a:rPr>
              <a:t> </a:t>
            </a:r>
            <a:r>
              <a:rPr sz="1600" i="1" spc="8" dirty="0">
                <a:latin typeface="Times New Roman"/>
                <a:cs typeface="Times New Roman"/>
              </a:rPr>
              <a:t>βλαστού</a:t>
            </a:r>
            <a:endParaRPr sz="1600">
              <a:latin typeface="Times New Roman"/>
              <a:cs typeface="Times New Roman"/>
            </a:endParaRPr>
          </a:p>
        </p:txBody>
      </p:sp>
      <p:sp>
        <p:nvSpPr>
          <p:cNvPr id="12" name="object 4"/>
          <p:cNvSpPr/>
          <p:nvPr/>
        </p:nvSpPr>
        <p:spPr>
          <a:xfrm>
            <a:off x="1752600" y="457200"/>
            <a:ext cx="5054442" cy="2843726"/>
          </a:xfrm>
          <a:prstGeom prst="rect">
            <a:avLst/>
          </a:prstGeom>
          <a:blipFill>
            <a:blip r:embed="rId2" cstate="print"/>
            <a:stretch>
              <a:fillRect/>
            </a:stretch>
          </a:blipFill>
        </p:spPr>
        <p:txBody>
          <a:bodyPr wrap="square" lIns="0" tIns="0" rIns="0" bIns="0" rtlCol="0"/>
          <a:lstStyle/>
          <a:p>
            <a:endParaRPr sz="1600"/>
          </a:p>
        </p:txBody>
      </p:sp>
      <p:sp>
        <p:nvSpPr>
          <p:cNvPr id="13" name="object 5"/>
          <p:cNvSpPr/>
          <p:nvPr/>
        </p:nvSpPr>
        <p:spPr>
          <a:xfrm>
            <a:off x="1981200" y="3886200"/>
            <a:ext cx="4338282" cy="2209800"/>
          </a:xfrm>
          <a:prstGeom prst="rect">
            <a:avLst/>
          </a:prstGeom>
          <a:blipFill>
            <a:blip r:embed="rId3" cstate="print"/>
            <a:stretch>
              <a:fillRect/>
            </a:stretch>
          </a:blipFill>
        </p:spPr>
        <p:txBody>
          <a:bodyPr wrap="square" lIns="0" tIns="0" rIns="0" bIns="0" rtlCol="0"/>
          <a:lstStyle/>
          <a:p>
            <a:endParaRPr sz="1600"/>
          </a:p>
        </p:txBody>
      </p:sp>
      <p:sp>
        <p:nvSpPr>
          <p:cNvPr id="14" name="13 - Ορθογώνιο"/>
          <p:cNvSpPr/>
          <p:nvPr/>
        </p:nvSpPr>
        <p:spPr>
          <a:xfrm>
            <a:off x="914400" y="6172200"/>
            <a:ext cx="7771679" cy="338554"/>
          </a:xfrm>
          <a:prstGeom prst="rect">
            <a:avLst/>
          </a:prstGeom>
        </p:spPr>
        <p:txBody>
          <a:bodyPr wrap="square">
            <a:spAutoFit/>
          </a:bodyPr>
          <a:lstStyle/>
          <a:p>
            <a:pPr marL="5051" algn="just"/>
            <a:r>
              <a:rPr lang="el-GR" sz="1600" b="1" i="1" spc="8" dirty="0" smtClean="0">
                <a:latin typeface="Times New Roman"/>
                <a:cs typeface="Times New Roman"/>
              </a:rPr>
              <a:t>Εικόνα </a:t>
            </a:r>
            <a:r>
              <a:rPr lang="el-GR" sz="1600" b="1" i="1" spc="6" dirty="0" smtClean="0">
                <a:latin typeface="Times New Roman"/>
                <a:cs typeface="Times New Roman"/>
              </a:rPr>
              <a:t>6.7. </a:t>
            </a:r>
            <a:r>
              <a:rPr lang="el-GR" sz="1600" i="1" spc="6" dirty="0" err="1" smtClean="0">
                <a:latin typeface="Times New Roman"/>
                <a:cs typeface="Times New Roman"/>
              </a:rPr>
              <a:t>Συγκάρπια</a:t>
            </a:r>
            <a:r>
              <a:rPr lang="el-GR" sz="1600" i="1" spc="6" dirty="0" smtClean="0">
                <a:latin typeface="Times New Roman"/>
                <a:cs typeface="Times New Roman"/>
              </a:rPr>
              <a:t>, γενετικά </a:t>
            </a:r>
            <a:r>
              <a:rPr lang="el-GR" sz="1600" i="1" spc="2" dirty="0" smtClean="0">
                <a:latin typeface="Times New Roman"/>
                <a:cs typeface="Times New Roman"/>
              </a:rPr>
              <a:t>µ</a:t>
            </a:r>
            <a:r>
              <a:rPr lang="el-GR" sz="1600" i="1" spc="2" dirty="0" err="1" smtClean="0">
                <a:latin typeface="Times New Roman"/>
                <a:cs typeface="Times New Roman"/>
              </a:rPr>
              <a:t>ονόσπερµοι</a:t>
            </a:r>
            <a:r>
              <a:rPr lang="el-GR" sz="1600" i="1" spc="2" dirty="0" smtClean="0">
                <a:latin typeface="Times New Roman"/>
                <a:cs typeface="Times New Roman"/>
              </a:rPr>
              <a:t> </a:t>
            </a:r>
            <a:r>
              <a:rPr lang="el-GR" sz="1600" i="1" spc="6" dirty="0" smtClean="0">
                <a:latin typeface="Times New Roman"/>
                <a:cs typeface="Times New Roman"/>
              </a:rPr>
              <a:t>και </a:t>
            </a:r>
            <a:r>
              <a:rPr lang="el-GR" sz="1600" i="1" spc="6" dirty="0" err="1" smtClean="0">
                <a:latin typeface="Times New Roman"/>
                <a:cs typeface="Times New Roman"/>
              </a:rPr>
              <a:t>κουφετοποιηµένοι</a:t>
            </a:r>
            <a:r>
              <a:rPr lang="el-GR" sz="1600" i="1" spc="6" dirty="0" smtClean="0">
                <a:latin typeface="Times New Roman"/>
                <a:cs typeface="Times New Roman"/>
              </a:rPr>
              <a:t> σπόροι</a:t>
            </a:r>
            <a:r>
              <a:rPr lang="el-GR" sz="1600" i="1" spc="32" dirty="0" smtClean="0">
                <a:latin typeface="Times New Roman"/>
                <a:cs typeface="Times New Roman"/>
              </a:rPr>
              <a:t> </a:t>
            </a:r>
            <a:r>
              <a:rPr lang="el-GR" sz="1600" i="1" spc="8" dirty="0" smtClean="0">
                <a:latin typeface="Times New Roman"/>
                <a:cs typeface="Times New Roman"/>
              </a:rPr>
              <a:t>ζαχαροτεύτλων</a:t>
            </a:r>
            <a:endParaRPr lang="el-GR" sz="1600" dirty="0">
              <a:latin typeface="Times New Roman"/>
              <a:cs typeface="Times New Roma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28" y="0"/>
            <a:ext cx="4571206" cy="646305"/>
          </a:xfrm>
          <a:prstGeom prst="rect">
            <a:avLst/>
          </a:prstGeom>
          <a:noFill/>
        </p:spPr>
        <p:txBody>
          <a:bodyPr wrap="square" lIns="91413" tIns="45707" rIns="91413" bIns="45707" rtlCol="0">
            <a:spAutoFit/>
          </a:bodyPr>
          <a:lstStyle/>
          <a:p>
            <a:r>
              <a:rPr lang="el-GR" sz="3600" b="1" spc="-4" dirty="0">
                <a:latin typeface="Times New Roman"/>
                <a:cs typeface="Times New Roman"/>
              </a:rPr>
              <a:t>Στάδια ανάπτυξης  </a:t>
            </a:r>
            <a:endParaRPr lang="el-GR" sz="3500" b="1" dirty="0"/>
          </a:p>
        </p:txBody>
      </p:sp>
      <p:sp>
        <p:nvSpPr>
          <p:cNvPr id="5" name="4 - Ορθογώνιο"/>
          <p:cNvSpPr/>
          <p:nvPr/>
        </p:nvSpPr>
        <p:spPr>
          <a:xfrm>
            <a:off x="305541" y="609600"/>
            <a:ext cx="8456731" cy="6165764"/>
          </a:xfrm>
          <a:prstGeom prst="rect">
            <a:avLst/>
          </a:prstGeom>
        </p:spPr>
        <p:txBody>
          <a:bodyPr wrap="square" lIns="91413" tIns="45707" rIns="91413" bIns="45707">
            <a:spAutoFit/>
          </a:bodyPr>
          <a:lstStyle/>
          <a:p>
            <a:pPr marL="5051" marR="2524" algn="just">
              <a:spcBef>
                <a:spcPts val="10"/>
              </a:spcBef>
            </a:pPr>
            <a:r>
              <a:rPr lang="el-GR" sz="1800" spc="8" dirty="0" smtClean="0">
                <a:latin typeface="Times New Roman"/>
                <a:cs typeface="Times New Roman"/>
              </a:rPr>
              <a:t>Το ζαχαρότευτλο </a:t>
            </a:r>
            <a:r>
              <a:rPr lang="el-GR" sz="1800" spc="6" dirty="0" smtClean="0">
                <a:latin typeface="Times New Roman"/>
                <a:cs typeface="Times New Roman"/>
              </a:rPr>
              <a:t>είναι φυτό διετές. Οι </a:t>
            </a:r>
            <a:r>
              <a:rPr lang="el-GR" sz="1800" spc="6" dirty="0" err="1" smtClean="0">
                <a:latin typeface="Times New Roman"/>
                <a:cs typeface="Times New Roman"/>
              </a:rPr>
              <a:t>καλλιεργούµενες</a:t>
            </a:r>
            <a:r>
              <a:rPr lang="el-GR" sz="1800" spc="6" dirty="0" smtClean="0">
                <a:latin typeface="Times New Roman"/>
                <a:cs typeface="Times New Roman"/>
              </a:rPr>
              <a:t> </a:t>
            </a:r>
            <a:r>
              <a:rPr lang="el-GR" sz="1800" spc="4" dirty="0" err="1" smtClean="0">
                <a:latin typeface="Times New Roman"/>
                <a:cs typeface="Times New Roman"/>
              </a:rPr>
              <a:t>όµως</a:t>
            </a:r>
            <a:r>
              <a:rPr lang="el-GR" sz="1800" spc="4" dirty="0" smtClean="0">
                <a:latin typeface="Times New Roman"/>
                <a:cs typeface="Times New Roman"/>
              </a:rPr>
              <a:t> </a:t>
            </a:r>
            <a:r>
              <a:rPr lang="el-GR" sz="1800" spc="6" dirty="0" smtClean="0">
                <a:latin typeface="Times New Roman"/>
                <a:cs typeface="Times New Roman"/>
              </a:rPr>
              <a:t>ποικιλίες/υβρίδια </a:t>
            </a:r>
            <a:r>
              <a:rPr lang="el-GR" sz="1800" spc="6" dirty="0" err="1" smtClean="0">
                <a:latin typeface="Times New Roman"/>
                <a:cs typeface="Times New Roman"/>
              </a:rPr>
              <a:t>συγκοµίζονται</a:t>
            </a:r>
            <a:r>
              <a:rPr lang="el-GR" sz="1800" spc="6" dirty="0" smtClean="0">
                <a:latin typeface="Times New Roman"/>
                <a:cs typeface="Times New Roman"/>
              </a:rPr>
              <a:t> το </a:t>
            </a:r>
            <a:r>
              <a:rPr lang="el-GR" sz="1800" spc="8" dirty="0" smtClean="0">
                <a:latin typeface="Times New Roman"/>
                <a:cs typeface="Times New Roman"/>
              </a:rPr>
              <a:t>πρώτο  </a:t>
            </a:r>
            <a:r>
              <a:rPr lang="el-GR" sz="1800" spc="6" dirty="0" smtClean="0">
                <a:latin typeface="Times New Roman"/>
                <a:cs typeface="Times New Roman"/>
              </a:rPr>
              <a:t>έτος, </a:t>
            </a:r>
            <a:r>
              <a:rPr lang="el-GR" sz="1800" spc="8" dirty="0" smtClean="0">
                <a:latin typeface="Times New Roman"/>
                <a:cs typeface="Times New Roman"/>
              </a:rPr>
              <a:t>όταν </a:t>
            </a:r>
            <a:r>
              <a:rPr lang="el-GR" sz="1800" spc="6" dirty="0" smtClean="0">
                <a:latin typeface="Times New Roman"/>
                <a:cs typeface="Times New Roman"/>
              </a:rPr>
              <a:t>η ρίζα </a:t>
            </a:r>
            <a:r>
              <a:rPr lang="el-GR" sz="1800" spc="8" dirty="0" smtClean="0">
                <a:latin typeface="Times New Roman"/>
                <a:cs typeface="Times New Roman"/>
              </a:rPr>
              <a:t>αποκτά </a:t>
            </a:r>
            <a:r>
              <a:rPr lang="el-GR" sz="1800" spc="4" dirty="0" smtClean="0">
                <a:latin typeface="Times New Roman"/>
                <a:cs typeface="Times New Roman"/>
              </a:rPr>
              <a:t>µ</a:t>
            </a:r>
            <a:r>
              <a:rPr lang="el-GR" sz="1800" spc="4" dirty="0" err="1" smtClean="0">
                <a:latin typeface="Times New Roman"/>
                <a:cs typeface="Times New Roman"/>
              </a:rPr>
              <a:t>εγάλο</a:t>
            </a:r>
            <a:r>
              <a:rPr lang="el-GR" sz="1800" spc="4" dirty="0" smtClean="0">
                <a:latin typeface="Times New Roman"/>
                <a:cs typeface="Times New Roman"/>
              </a:rPr>
              <a:t> µ</a:t>
            </a:r>
            <a:r>
              <a:rPr lang="el-GR" sz="1800" spc="4" dirty="0" err="1" smtClean="0">
                <a:latin typeface="Times New Roman"/>
                <a:cs typeface="Times New Roman"/>
              </a:rPr>
              <a:t>έγεθος</a:t>
            </a:r>
            <a:r>
              <a:rPr lang="el-GR" sz="1800" spc="4" dirty="0" smtClean="0">
                <a:latin typeface="Times New Roman"/>
                <a:cs typeface="Times New Roman"/>
              </a:rPr>
              <a:t>, </a:t>
            </a:r>
            <a:r>
              <a:rPr lang="el-GR" sz="1800" spc="8" dirty="0" smtClean="0">
                <a:latin typeface="Times New Roman"/>
                <a:cs typeface="Times New Roman"/>
              </a:rPr>
              <a:t>βάρος </a:t>
            </a:r>
            <a:r>
              <a:rPr lang="el-GR" sz="1800" spc="6" dirty="0" smtClean="0">
                <a:latin typeface="Times New Roman"/>
                <a:cs typeface="Times New Roman"/>
              </a:rPr>
              <a:t>και έχει την </a:t>
            </a:r>
            <a:r>
              <a:rPr lang="el-GR" sz="1800" spc="8" dirty="0" smtClean="0">
                <a:latin typeface="Times New Roman"/>
                <a:cs typeface="Times New Roman"/>
              </a:rPr>
              <a:t>υψηλότερη περιεκτικότητα </a:t>
            </a:r>
            <a:r>
              <a:rPr lang="el-GR" sz="1800" spc="6" dirty="0" smtClean="0">
                <a:latin typeface="Times New Roman"/>
                <a:cs typeface="Times New Roman"/>
              </a:rPr>
              <a:t>σε </a:t>
            </a:r>
            <a:r>
              <a:rPr lang="el-GR" sz="1800" spc="8" dirty="0" smtClean="0">
                <a:latin typeface="Times New Roman"/>
                <a:cs typeface="Times New Roman"/>
              </a:rPr>
              <a:t>ζάχαρα. Ο  πλήρης βιολογικός κύκλος </a:t>
            </a:r>
            <a:r>
              <a:rPr lang="el-GR" sz="1800" spc="6" dirty="0" smtClean="0">
                <a:latin typeface="Times New Roman"/>
                <a:cs typeface="Times New Roman"/>
              </a:rPr>
              <a:t>του  </a:t>
            </a:r>
            <a:r>
              <a:rPr lang="el-GR" sz="1800" spc="8" dirty="0" smtClean="0">
                <a:latin typeface="Times New Roman"/>
                <a:cs typeface="Times New Roman"/>
              </a:rPr>
              <a:t>φυτού  </a:t>
            </a:r>
            <a:r>
              <a:rPr lang="el-GR" sz="1800" spc="6" dirty="0" smtClean="0">
                <a:latin typeface="Times New Roman"/>
                <a:cs typeface="Times New Roman"/>
              </a:rPr>
              <a:t>διακρίνεται  </a:t>
            </a:r>
            <a:r>
              <a:rPr lang="el-GR" sz="1800" spc="8" dirty="0" smtClean="0">
                <a:latin typeface="Times New Roman"/>
                <a:cs typeface="Times New Roman"/>
              </a:rPr>
              <a:t>από  </a:t>
            </a:r>
            <a:r>
              <a:rPr lang="el-GR" sz="1800" dirty="0" smtClean="0">
                <a:latin typeface="Times New Roman"/>
                <a:cs typeface="Times New Roman"/>
              </a:rPr>
              <a:t>µία  </a:t>
            </a:r>
            <a:r>
              <a:rPr lang="el-GR" sz="1800" spc="6" dirty="0" smtClean="0">
                <a:latin typeface="Times New Roman"/>
                <a:cs typeface="Times New Roman"/>
              </a:rPr>
              <a:t>περίοδο  </a:t>
            </a:r>
            <a:r>
              <a:rPr lang="el-GR" sz="1800" spc="8" dirty="0" smtClean="0">
                <a:latin typeface="Times New Roman"/>
                <a:cs typeface="Times New Roman"/>
              </a:rPr>
              <a:t>βλαστικής ανάπτυξης </a:t>
            </a:r>
            <a:r>
              <a:rPr lang="el-GR" sz="1800" spc="6" dirty="0" smtClean="0">
                <a:latin typeface="Times New Roman"/>
                <a:cs typeface="Times New Roman"/>
              </a:rPr>
              <a:t>και  στη</a:t>
            </a:r>
            <a:r>
              <a:rPr lang="el-GR" sz="1800" spc="-8" dirty="0" smtClean="0">
                <a:latin typeface="Times New Roman"/>
                <a:cs typeface="Times New Roman"/>
              </a:rPr>
              <a:t> </a:t>
            </a:r>
            <a:r>
              <a:rPr lang="el-GR" sz="1800" spc="6" dirty="0" smtClean="0">
                <a:latin typeface="Times New Roman"/>
                <a:cs typeface="Times New Roman"/>
              </a:rPr>
              <a:t>συνέχεια</a:t>
            </a:r>
            <a:r>
              <a:rPr lang="en-US" sz="1800" spc="6" dirty="0" smtClean="0">
                <a:latin typeface="Times New Roman"/>
                <a:cs typeface="Times New Roman"/>
              </a:rPr>
              <a:t> </a:t>
            </a:r>
            <a:r>
              <a:rPr lang="el-GR" sz="1800" spc="2" dirty="0" smtClean="0">
                <a:latin typeface="Times New Roman"/>
                <a:cs typeface="Times New Roman"/>
              </a:rPr>
              <a:t>µ</a:t>
            </a:r>
            <a:r>
              <a:rPr lang="el-GR" sz="1800" spc="2" dirty="0" err="1" smtClean="0">
                <a:latin typeface="Times New Roman"/>
                <a:cs typeface="Times New Roman"/>
              </a:rPr>
              <a:t>ετά</a:t>
            </a:r>
            <a:r>
              <a:rPr lang="el-GR" sz="1800" spc="2" dirty="0" smtClean="0">
                <a:latin typeface="Times New Roman"/>
                <a:cs typeface="Times New Roman"/>
              </a:rPr>
              <a:t> </a:t>
            </a:r>
            <a:r>
              <a:rPr lang="el-GR" sz="1800" spc="8" dirty="0" smtClean="0">
                <a:latin typeface="Times New Roman"/>
                <a:cs typeface="Times New Roman"/>
              </a:rPr>
              <a:t>από </a:t>
            </a:r>
            <a:r>
              <a:rPr lang="el-GR" sz="1800" spc="6" dirty="0" smtClean="0">
                <a:latin typeface="Times New Roman"/>
                <a:cs typeface="Times New Roman"/>
              </a:rPr>
              <a:t>εαρινοποίηση γίνεται η </a:t>
            </a:r>
            <a:r>
              <a:rPr lang="el-GR" sz="1800" spc="6" dirty="0" err="1" smtClean="0">
                <a:latin typeface="Times New Roman"/>
                <a:cs typeface="Times New Roman"/>
              </a:rPr>
              <a:t>έκπτυξη</a:t>
            </a:r>
            <a:r>
              <a:rPr lang="el-GR" sz="1800" spc="6" dirty="0" smtClean="0">
                <a:latin typeface="Times New Roman"/>
                <a:cs typeface="Times New Roman"/>
              </a:rPr>
              <a:t> του </a:t>
            </a:r>
            <a:r>
              <a:rPr lang="el-GR" sz="1800" spc="8" dirty="0" err="1" smtClean="0">
                <a:latin typeface="Times New Roman"/>
                <a:cs typeface="Times New Roman"/>
              </a:rPr>
              <a:t>ανθικού</a:t>
            </a:r>
            <a:r>
              <a:rPr lang="el-GR" sz="1800" spc="8" dirty="0" smtClean="0">
                <a:latin typeface="Times New Roman"/>
                <a:cs typeface="Times New Roman"/>
              </a:rPr>
              <a:t> </a:t>
            </a:r>
            <a:r>
              <a:rPr lang="el-GR" sz="1800" spc="6" dirty="0" smtClean="0">
                <a:latin typeface="Times New Roman"/>
                <a:cs typeface="Times New Roman"/>
              </a:rPr>
              <a:t>στελέχους, </a:t>
            </a:r>
            <a:r>
              <a:rPr lang="el-GR" sz="1800" spc="8" dirty="0" smtClean="0">
                <a:latin typeface="Times New Roman"/>
                <a:cs typeface="Times New Roman"/>
              </a:rPr>
              <a:t>των ανθέων </a:t>
            </a:r>
            <a:r>
              <a:rPr lang="el-GR" sz="1800" spc="6" dirty="0" smtClean="0">
                <a:latin typeface="Times New Roman"/>
                <a:cs typeface="Times New Roman"/>
              </a:rPr>
              <a:t>και </a:t>
            </a:r>
            <a:r>
              <a:rPr lang="el-GR" sz="1800" spc="8" dirty="0" smtClean="0">
                <a:latin typeface="Times New Roman"/>
                <a:cs typeface="Times New Roman"/>
              </a:rPr>
              <a:t>των</a:t>
            </a:r>
            <a:r>
              <a:rPr lang="el-GR" sz="1800" spc="62" dirty="0" smtClean="0">
                <a:latin typeface="Times New Roman"/>
                <a:cs typeface="Times New Roman"/>
              </a:rPr>
              <a:t> </a:t>
            </a:r>
            <a:r>
              <a:rPr lang="el-GR" sz="1800" spc="8" dirty="0" smtClean="0">
                <a:latin typeface="Times New Roman"/>
                <a:cs typeface="Times New Roman"/>
              </a:rPr>
              <a:t>καρπών.</a:t>
            </a:r>
            <a:endParaRPr lang="el-GR" sz="1800" dirty="0" smtClean="0">
              <a:latin typeface="Times New Roman"/>
              <a:cs typeface="Times New Roman"/>
            </a:endParaRPr>
          </a:p>
          <a:p>
            <a:pPr marL="186861"/>
            <a:r>
              <a:rPr lang="el-GR" sz="1800" spc="8" dirty="0" smtClean="0">
                <a:latin typeface="Times New Roman"/>
                <a:cs typeface="Times New Roman"/>
              </a:rPr>
              <a:t>Αναγνωρίζονται </a:t>
            </a:r>
            <a:r>
              <a:rPr lang="el-GR" sz="1800" spc="6" dirty="0" smtClean="0">
                <a:latin typeface="Times New Roman"/>
                <a:cs typeface="Times New Roman"/>
              </a:rPr>
              <a:t>τα </a:t>
            </a:r>
            <a:r>
              <a:rPr lang="el-GR" sz="1800" spc="8" dirty="0" smtClean="0">
                <a:latin typeface="Times New Roman"/>
                <a:cs typeface="Times New Roman"/>
              </a:rPr>
              <a:t>παρακάτω βασικά </a:t>
            </a:r>
            <a:r>
              <a:rPr lang="el-GR" sz="1800" spc="6" dirty="0" smtClean="0">
                <a:latin typeface="Times New Roman"/>
                <a:cs typeface="Times New Roman"/>
              </a:rPr>
              <a:t>στάδια του </a:t>
            </a:r>
            <a:r>
              <a:rPr lang="el-GR" sz="1800" spc="8" dirty="0" smtClean="0">
                <a:latin typeface="Times New Roman"/>
                <a:cs typeface="Times New Roman"/>
              </a:rPr>
              <a:t>βιολογικού</a:t>
            </a:r>
            <a:r>
              <a:rPr lang="el-GR" sz="1800" spc="18" dirty="0" smtClean="0">
                <a:latin typeface="Times New Roman"/>
                <a:cs typeface="Times New Roman"/>
              </a:rPr>
              <a:t> </a:t>
            </a:r>
            <a:r>
              <a:rPr lang="el-GR" sz="1800" spc="8" dirty="0" smtClean="0">
                <a:latin typeface="Times New Roman"/>
                <a:cs typeface="Times New Roman"/>
              </a:rPr>
              <a:t>κύκλου:</a:t>
            </a:r>
            <a:endParaRPr lang="el-GR" sz="1800" dirty="0" smtClean="0">
              <a:latin typeface="Times New Roman"/>
              <a:cs typeface="Times New Roman"/>
            </a:endParaRPr>
          </a:p>
          <a:p>
            <a:pPr marL="368671" lvl="2" indent="-90905">
              <a:spcBef>
                <a:spcPts val="272"/>
              </a:spcBef>
              <a:buFont typeface="Symbol"/>
              <a:buChar char=""/>
              <a:tabLst>
                <a:tab pos="368418" algn="l"/>
                <a:tab pos="368671" algn="l"/>
              </a:tabLst>
            </a:pPr>
            <a:r>
              <a:rPr lang="el-GR" sz="1800" spc="8" dirty="0" smtClean="0">
                <a:latin typeface="Times New Roman"/>
                <a:cs typeface="Times New Roman"/>
              </a:rPr>
              <a:t>Βλαστικό </a:t>
            </a:r>
            <a:r>
              <a:rPr lang="el-GR" sz="1800" spc="6" dirty="0" smtClean="0">
                <a:latin typeface="Times New Roman"/>
                <a:cs typeface="Times New Roman"/>
              </a:rPr>
              <a:t>στάδιο</a:t>
            </a:r>
            <a:r>
              <a:rPr lang="el-GR" sz="1800" spc="-8" dirty="0" smtClean="0">
                <a:latin typeface="Times New Roman"/>
                <a:cs typeface="Times New Roman"/>
              </a:rPr>
              <a:t> </a:t>
            </a:r>
            <a:r>
              <a:rPr lang="el-GR" sz="1800" spc="8" dirty="0" smtClean="0">
                <a:latin typeface="Times New Roman"/>
                <a:cs typeface="Times New Roman"/>
              </a:rPr>
              <a:t>ανάπτυξης</a:t>
            </a:r>
            <a:endParaRPr lang="el-GR" sz="1800" dirty="0" smtClean="0">
              <a:latin typeface="Times New Roman"/>
              <a:cs typeface="Times New Roman"/>
            </a:endParaRPr>
          </a:p>
          <a:p>
            <a:pPr marL="550481" lvl="3" indent="-90905">
              <a:spcBef>
                <a:spcPts val="243"/>
              </a:spcBef>
              <a:buFont typeface="Courier New"/>
              <a:buChar char="o"/>
              <a:tabLst>
                <a:tab pos="550229" algn="l"/>
                <a:tab pos="550481" algn="l"/>
              </a:tabLst>
            </a:pPr>
            <a:r>
              <a:rPr lang="el-GR" sz="1800" spc="8" dirty="0" smtClean="0">
                <a:latin typeface="Times New Roman"/>
                <a:cs typeface="Times New Roman"/>
              </a:rPr>
              <a:t>Σπορά </a:t>
            </a:r>
            <a:r>
              <a:rPr lang="el-GR" sz="1800" spc="6" dirty="0" smtClean="0">
                <a:latin typeface="Times New Roman"/>
                <a:cs typeface="Times New Roman"/>
              </a:rPr>
              <a:t>–</a:t>
            </a:r>
            <a:r>
              <a:rPr lang="el-GR" sz="1800" spc="-28" dirty="0" smtClean="0">
                <a:latin typeface="Times New Roman"/>
                <a:cs typeface="Times New Roman"/>
              </a:rPr>
              <a:t> </a:t>
            </a:r>
            <a:r>
              <a:rPr lang="el-GR" sz="1800" spc="6" dirty="0" err="1" smtClean="0">
                <a:latin typeface="Times New Roman"/>
                <a:cs typeface="Times New Roman"/>
              </a:rPr>
              <a:t>φύτρωµα</a:t>
            </a:r>
            <a:r>
              <a:rPr lang="el-GR" sz="1800" spc="6" dirty="0" smtClean="0">
                <a:latin typeface="Times New Roman"/>
                <a:cs typeface="Times New Roman"/>
              </a:rPr>
              <a:t>,</a:t>
            </a:r>
            <a:endParaRPr lang="el-GR" sz="1800" dirty="0" smtClean="0">
              <a:latin typeface="Times New Roman"/>
              <a:cs typeface="Times New Roman"/>
            </a:endParaRPr>
          </a:p>
          <a:p>
            <a:pPr marL="550481" lvl="3" indent="-90905">
              <a:spcBef>
                <a:spcPts val="243"/>
              </a:spcBef>
              <a:buFont typeface="Courier New"/>
              <a:buChar char="o"/>
              <a:tabLst>
                <a:tab pos="550229" algn="l"/>
                <a:tab pos="550481" algn="l"/>
              </a:tabLst>
            </a:pPr>
            <a:r>
              <a:rPr lang="el-GR" sz="1800" spc="8" dirty="0" smtClean="0">
                <a:latin typeface="Times New Roman"/>
                <a:cs typeface="Times New Roman"/>
              </a:rPr>
              <a:t>Βλαστικό </a:t>
            </a:r>
            <a:r>
              <a:rPr lang="el-GR" sz="1800" spc="6" dirty="0" smtClean="0">
                <a:latin typeface="Times New Roman"/>
                <a:cs typeface="Times New Roman"/>
              </a:rPr>
              <a:t>στάδιο </a:t>
            </a:r>
            <a:r>
              <a:rPr lang="el-GR" sz="1800" spc="8" dirty="0" smtClean="0">
                <a:latin typeface="Times New Roman"/>
                <a:cs typeface="Times New Roman"/>
              </a:rPr>
              <a:t>ανάπτυξης</a:t>
            </a:r>
            <a:r>
              <a:rPr lang="el-GR" sz="1800" spc="-8" dirty="0" smtClean="0">
                <a:latin typeface="Times New Roman"/>
                <a:cs typeface="Times New Roman"/>
              </a:rPr>
              <a:t> </a:t>
            </a:r>
            <a:r>
              <a:rPr lang="el-GR" sz="1800" spc="8" dirty="0" smtClean="0">
                <a:latin typeface="Times New Roman"/>
                <a:cs typeface="Times New Roman"/>
              </a:rPr>
              <a:t>φύλλων,</a:t>
            </a:r>
            <a:endParaRPr lang="el-GR" sz="1800" dirty="0" smtClean="0">
              <a:latin typeface="Times New Roman"/>
              <a:cs typeface="Times New Roman"/>
            </a:endParaRPr>
          </a:p>
          <a:p>
            <a:pPr marL="550481" lvl="3" indent="-90905">
              <a:spcBef>
                <a:spcPts val="233"/>
              </a:spcBef>
              <a:buFont typeface="Courier New"/>
              <a:buChar char="o"/>
              <a:tabLst>
                <a:tab pos="550229" algn="l"/>
                <a:tab pos="550481" algn="l"/>
              </a:tabLst>
            </a:pPr>
            <a:r>
              <a:rPr lang="el-GR" sz="1800" spc="8" dirty="0" smtClean="0">
                <a:latin typeface="Times New Roman"/>
                <a:cs typeface="Times New Roman"/>
              </a:rPr>
              <a:t>Ανάπτυξη</a:t>
            </a:r>
            <a:r>
              <a:rPr lang="el-GR" sz="1800" spc="-22" dirty="0" smtClean="0">
                <a:latin typeface="Times New Roman"/>
                <a:cs typeface="Times New Roman"/>
              </a:rPr>
              <a:t> </a:t>
            </a:r>
            <a:r>
              <a:rPr lang="el-GR" sz="1800" spc="6" dirty="0" smtClean="0">
                <a:latin typeface="Times New Roman"/>
                <a:cs typeface="Times New Roman"/>
              </a:rPr>
              <a:t>ρίζας.</a:t>
            </a:r>
            <a:endParaRPr lang="el-GR" sz="1800" dirty="0" smtClean="0">
              <a:latin typeface="Times New Roman"/>
              <a:cs typeface="Times New Roman"/>
            </a:endParaRPr>
          </a:p>
          <a:p>
            <a:pPr marL="368671" lvl="2" indent="-90905">
              <a:spcBef>
                <a:spcPts val="270"/>
              </a:spcBef>
              <a:buFont typeface="Symbol"/>
              <a:buChar char=""/>
              <a:tabLst>
                <a:tab pos="368418" algn="l"/>
                <a:tab pos="368671" algn="l"/>
              </a:tabLst>
            </a:pPr>
            <a:r>
              <a:rPr lang="el-GR" sz="1800" spc="8" dirty="0" smtClean="0">
                <a:latin typeface="Times New Roman"/>
                <a:cs typeface="Times New Roman"/>
              </a:rPr>
              <a:t>Αναπαραγωγική</a:t>
            </a:r>
            <a:r>
              <a:rPr lang="el-GR" sz="1800" spc="-16" dirty="0" smtClean="0">
                <a:latin typeface="Times New Roman"/>
                <a:cs typeface="Times New Roman"/>
              </a:rPr>
              <a:t> </a:t>
            </a:r>
            <a:r>
              <a:rPr lang="el-GR" sz="1800" spc="8" dirty="0" smtClean="0">
                <a:latin typeface="Times New Roman"/>
                <a:cs typeface="Times New Roman"/>
              </a:rPr>
              <a:t>ανάπτυξη</a:t>
            </a:r>
            <a:endParaRPr lang="el-GR" sz="1800" dirty="0" smtClean="0">
              <a:latin typeface="Times New Roman"/>
              <a:cs typeface="Times New Roman"/>
            </a:endParaRPr>
          </a:p>
          <a:p>
            <a:pPr marL="550481" lvl="3" indent="-90905">
              <a:spcBef>
                <a:spcPts val="243"/>
              </a:spcBef>
              <a:buFont typeface="Courier New"/>
              <a:buChar char="o"/>
              <a:tabLst>
                <a:tab pos="550229" algn="l"/>
                <a:tab pos="550481" algn="l"/>
              </a:tabLst>
            </a:pPr>
            <a:r>
              <a:rPr lang="el-GR" sz="1800" spc="8" dirty="0" smtClean="0">
                <a:latin typeface="Times New Roman"/>
                <a:cs typeface="Times New Roman"/>
              </a:rPr>
              <a:t>Εαρινοποίηση,</a:t>
            </a:r>
            <a:endParaRPr lang="el-GR" sz="1800" dirty="0" smtClean="0">
              <a:latin typeface="Times New Roman"/>
              <a:cs typeface="Times New Roman"/>
            </a:endParaRPr>
          </a:p>
          <a:p>
            <a:pPr marL="550481" lvl="3" indent="-90905">
              <a:spcBef>
                <a:spcPts val="243"/>
              </a:spcBef>
              <a:buFont typeface="Courier New"/>
              <a:buChar char="o"/>
              <a:tabLst>
                <a:tab pos="550229" algn="l"/>
                <a:tab pos="550481" algn="l"/>
              </a:tabLst>
            </a:pPr>
            <a:r>
              <a:rPr lang="el-GR" sz="1800" spc="8" dirty="0" err="1" smtClean="0">
                <a:latin typeface="Times New Roman"/>
                <a:cs typeface="Times New Roman"/>
              </a:rPr>
              <a:t>Έκπτυξη</a:t>
            </a:r>
            <a:r>
              <a:rPr lang="el-GR" sz="1800" spc="8" dirty="0" smtClean="0">
                <a:latin typeface="Times New Roman"/>
                <a:cs typeface="Times New Roman"/>
              </a:rPr>
              <a:t> </a:t>
            </a:r>
            <a:r>
              <a:rPr lang="el-GR" sz="1800" spc="8" dirty="0" err="1" smtClean="0">
                <a:latin typeface="Times New Roman"/>
                <a:cs typeface="Times New Roman"/>
              </a:rPr>
              <a:t>ανθικού</a:t>
            </a:r>
            <a:r>
              <a:rPr lang="el-GR" sz="1800" spc="-14" dirty="0" smtClean="0">
                <a:latin typeface="Times New Roman"/>
                <a:cs typeface="Times New Roman"/>
              </a:rPr>
              <a:t> </a:t>
            </a:r>
            <a:r>
              <a:rPr lang="el-GR" sz="1800" spc="6" dirty="0" smtClean="0">
                <a:latin typeface="Times New Roman"/>
                <a:cs typeface="Times New Roman"/>
              </a:rPr>
              <a:t>στελέχους,</a:t>
            </a:r>
            <a:endParaRPr lang="el-GR" sz="1800" dirty="0" smtClean="0">
              <a:latin typeface="Times New Roman"/>
              <a:cs typeface="Times New Roman"/>
            </a:endParaRPr>
          </a:p>
          <a:p>
            <a:pPr marL="550481" lvl="3" indent="-90905">
              <a:spcBef>
                <a:spcPts val="233"/>
              </a:spcBef>
              <a:buFont typeface="Courier New"/>
              <a:buChar char="o"/>
              <a:tabLst>
                <a:tab pos="550229" algn="l"/>
                <a:tab pos="550481" algn="l"/>
              </a:tabLst>
            </a:pPr>
            <a:r>
              <a:rPr lang="el-GR" sz="1800" spc="8" dirty="0" smtClean="0">
                <a:latin typeface="Times New Roman"/>
                <a:cs typeface="Times New Roman"/>
              </a:rPr>
              <a:t>Άνθηση,</a:t>
            </a:r>
            <a:endParaRPr lang="el-GR" sz="1800" dirty="0" smtClean="0">
              <a:latin typeface="Times New Roman"/>
              <a:cs typeface="Times New Roman"/>
            </a:endParaRPr>
          </a:p>
          <a:p>
            <a:pPr marL="550481" lvl="3" indent="-90905">
              <a:spcBef>
                <a:spcPts val="243"/>
              </a:spcBef>
              <a:buFont typeface="Courier New"/>
              <a:buChar char="o"/>
              <a:tabLst>
                <a:tab pos="550229" algn="l"/>
                <a:tab pos="550481" algn="l"/>
              </a:tabLst>
            </a:pPr>
            <a:r>
              <a:rPr lang="el-GR" sz="1800" spc="6" dirty="0" err="1" smtClean="0">
                <a:latin typeface="Times New Roman"/>
                <a:cs typeface="Times New Roman"/>
              </a:rPr>
              <a:t>Ωρίµανση</a:t>
            </a:r>
            <a:r>
              <a:rPr lang="el-GR" sz="1800" spc="-26" dirty="0" smtClean="0">
                <a:latin typeface="Times New Roman"/>
                <a:cs typeface="Times New Roman"/>
              </a:rPr>
              <a:t> </a:t>
            </a:r>
            <a:r>
              <a:rPr lang="el-GR" sz="1800" spc="8" dirty="0" smtClean="0">
                <a:latin typeface="Times New Roman"/>
                <a:cs typeface="Times New Roman"/>
              </a:rPr>
              <a:t>σπόρων.</a:t>
            </a:r>
            <a:endParaRPr lang="el-GR" sz="1800" dirty="0" smtClean="0">
              <a:latin typeface="Times New Roman"/>
              <a:cs typeface="Times New Roman"/>
            </a:endParaRPr>
          </a:p>
          <a:p>
            <a:pPr marL="5051" marR="2273" algn="just">
              <a:lnSpc>
                <a:spcPct val="100299"/>
              </a:lnSpc>
            </a:pPr>
            <a:r>
              <a:rPr lang="el-GR" sz="1800" spc="8" dirty="0" smtClean="0">
                <a:latin typeface="Times New Roman"/>
                <a:cs typeface="Times New Roman"/>
              </a:rPr>
              <a:t>Το πρώτο </a:t>
            </a:r>
            <a:r>
              <a:rPr lang="el-GR" sz="1800" spc="6" dirty="0" smtClean="0">
                <a:latin typeface="Times New Roman"/>
                <a:cs typeface="Times New Roman"/>
              </a:rPr>
              <a:t>στάδιο του </a:t>
            </a:r>
            <a:r>
              <a:rPr lang="el-GR" sz="1800" spc="8" dirty="0" smtClean="0">
                <a:latin typeface="Times New Roman"/>
                <a:cs typeface="Times New Roman"/>
              </a:rPr>
              <a:t>βιολογικού κύκλου </a:t>
            </a:r>
            <a:r>
              <a:rPr lang="el-GR" sz="1800" spc="6" dirty="0" err="1" smtClean="0">
                <a:latin typeface="Times New Roman"/>
                <a:cs typeface="Times New Roman"/>
              </a:rPr>
              <a:t>περιλαµβάνει</a:t>
            </a:r>
            <a:r>
              <a:rPr lang="el-GR" sz="1800" spc="6" dirty="0" smtClean="0">
                <a:latin typeface="Times New Roman"/>
                <a:cs typeface="Times New Roman"/>
              </a:rPr>
              <a:t> τη </a:t>
            </a:r>
            <a:r>
              <a:rPr lang="el-GR" sz="1800" spc="8" dirty="0" smtClean="0">
                <a:latin typeface="Times New Roman"/>
                <a:cs typeface="Times New Roman"/>
              </a:rPr>
              <a:t>βλάστηση </a:t>
            </a:r>
            <a:r>
              <a:rPr lang="el-GR" sz="1800" spc="6" dirty="0" smtClean="0">
                <a:latin typeface="Times New Roman"/>
                <a:cs typeface="Times New Roman"/>
              </a:rPr>
              <a:t>του </a:t>
            </a:r>
            <a:r>
              <a:rPr lang="el-GR" sz="1800" spc="8" dirty="0" smtClean="0">
                <a:latin typeface="Times New Roman"/>
                <a:cs typeface="Times New Roman"/>
              </a:rPr>
              <a:t>σπόρου, </a:t>
            </a:r>
            <a:r>
              <a:rPr lang="el-GR" sz="1800" spc="6" dirty="0" smtClean="0">
                <a:latin typeface="Times New Roman"/>
                <a:cs typeface="Times New Roman"/>
              </a:rPr>
              <a:t>το υπέργειο  </a:t>
            </a:r>
            <a:r>
              <a:rPr lang="el-GR" sz="1800" spc="6" dirty="0" err="1" smtClean="0">
                <a:latin typeface="Times New Roman"/>
                <a:cs typeface="Times New Roman"/>
              </a:rPr>
              <a:t>φύτρωµα</a:t>
            </a:r>
            <a:r>
              <a:rPr lang="el-GR" sz="1800" spc="6" dirty="0" smtClean="0">
                <a:latin typeface="Times New Roman"/>
                <a:cs typeface="Times New Roman"/>
              </a:rPr>
              <a:t> και την </a:t>
            </a:r>
            <a:r>
              <a:rPr lang="el-GR" sz="1800" spc="6" dirty="0" err="1" smtClean="0">
                <a:latin typeface="Times New Roman"/>
                <a:cs typeface="Times New Roman"/>
              </a:rPr>
              <a:t>εµφάνιση</a:t>
            </a:r>
            <a:r>
              <a:rPr lang="el-GR" sz="1800" spc="6" dirty="0" smtClean="0">
                <a:latin typeface="Times New Roman"/>
                <a:cs typeface="Times New Roman"/>
              </a:rPr>
              <a:t> του σποριόφυτου. </a:t>
            </a:r>
            <a:r>
              <a:rPr lang="el-GR" sz="1800" spc="8" dirty="0" smtClean="0">
                <a:latin typeface="Times New Roman"/>
                <a:cs typeface="Times New Roman"/>
              </a:rPr>
              <a:t>Όταν </a:t>
            </a:r>
            <a:r>
              <a:rPr lang="el-GR" sz="1800" spc="6" dirty="0" smtClean="0">
                <a:latin typeface="Times New Roman"/>
                <a:cs typeface="Times New Roman"/>
              </a:rPr>
              <a:t>ο </a:t>
            </a:r>
            <a:r>
              <a:rPr lang="el-GR" sz="1800" spc="8" dirty="0" smtClean="0">
                <a:latin typeface="Times New Roman"/>
                <a:cs typeface="Times New Roman"/>
              </a:rPr>
              <a:t>σπόρος </a:t>
            </a:r>
            <a:r>
              <a:rPr lang="el-GR" sz="1800" spc="6" dirty="0" smtClean="0">
                <a:latin typeface="Times New Roman"/>
                <a:cs typeface="Times New Roman"/>
              </a:rPr>
              <a:t>του </a:t>
            </a:r>
            <a:r>
              <a:rPr lang="el-GR" sz="1800" spc="8" dirty="0" smtClean="0">
                <a:latin typeface="Times New Roman"/>
                <a:cs typeface="Times New Roman"/>
              </a:rPr>
              <a:t>ζαχαροτεύτλου </a:t>
            </a:r>
            <a:r>
              <a:rPr lang="el-GR" sz="1800" spc="6" dirty="0" smtClean="0">
                <a:latin typeface="Times New Roman"/>
                <a:cs typeface="Times New Roman"/>
              </a:rPr>
              <a:t>βρεθεί σε ευνοϊκές  </a:t>
            </a:r>
            <a:r>
              <a:rPr lang="el-GR" sz="1800" spc="8" dirty="0" smtClean="0">
                <a:latin typeface="Times New Roman"/>
                <a:cs typeface="Times New Roman"/>
              </a:rPr>
              <a:t>συνθήκες  </a:t>
            </a:r>
            <a:r>
              <a:rPr lang="el-GR" sz="1800" spc="6" dirty="0" err="1" smtClean="0">
                <a:latin typeface="Times New Roman"/>
                <a:cs typeface="Times New Roman"/>
              </a:rPr>
              <a:t>θερµοκρασίας</a:t>
            </a:r>
            <a:r>
              <a:rPr lang="el-GR" sz="1800" spc="6" dirty="0" smtClean="0">
                <a:latin typeface="Times New Roman"/>
                <a:cs typeface="Times New Roman"/>
              </a:rPr>
              <a:t>  και  υγρασίας,  </a:t>
            </a:r>
            <a:r>
              <a:rPr lang="el-GR" sz="1800" spc="8" dirty="0" smtClean="0">
                <a:latin typeface="Times New Roman"/>
                <a:cs typeface="Times New Roman"/>
              </a:rPr>
              <a:t>από  </a:t>
            </a:r>
            <a:r>
              <a:rPr lang="el-GR" sz="1800" spc="6" dirty="0" smtClean="0">
                <a:latin typeface="Times New Roman"/>
                <a:cs typeface="Times New Roman"/>
              </a:rPr>
              <a:t>το  </a:t>
            </a:r>
            <a:r>
              <a:rPr lang="el-GR" sz="1800" spc="6" dirty="0" err="1" smtClean="0">
                <a:latin typeface="Times New Roman"/>
                <a:cs typeface="Times New Roman"/>
              </a:rPr>
              <a:t>έµβρυο</a:t>
            </a:r>
            <a:r>
              <a:rPr lang="el-GR" sz="1800" spc="6" dirty="0" smtClean="0">
                <a:latin typeface="Times New Roman"/>
                <a:cs typeface="Times New Roman"/>
              </a:rPr>
              <a:t>  </a:t>
            </a:r>
            <a:r>
              <a:rPr lang="el-GR" sz="1800" spc="6" dirty="0" err="1" smtClean="0">
                <a:latin typeface="Times New Roman"/>
                <a:cs typeface="Times New Roman"/>
              </a:rPr>
              <a:t>εµφανίζεται</a:t>
            </a:r>
            <a:r>
              <a:rPr lang="el-GR" sz="1800" spc="6" dirty="0" smtClean="0">
                <a:latin typeface="Times New Roman"/>
                <a:cs typeface="Times New Roman"/>
              </a:rPr>
              <a:t>  το  ριζίδιο  και  αρχίζει  η  </a:t>
            </a:r>
            <a:r>
              <a:rPr lang="el-GR" sz="1800" spc="8" dirty="0" smtClean="0">
                <a:latin typeface="Times New Roman"/>
                <a:cs typeface="Times New Roman"/>
              </a:rPr>
              <a:t>αύξηση</a:t>
            </a:r>
            <a:r>
              <a:rPr lang="el-GR" sz="1800" spc="-18" dirty="0" smtClean="0">
                <a:latin typeface="Times New Roman"/>
                <a:cs typeface="Times New Roman"/>
              </a:rPr>
              <a:t> </a:t>
            </a:r>
            <a:r>
              <a:rPr lang="el-GR" sz="1800" spc="6" dirty="0" smtClean="0">
                <a:latin typeface="Times New Roman"/>
                <a:cs typeface="Times New Roman"/>
              </a:rPr>
              <a:t>του</a:t>
            </a:r>
            <a:r>
              <a:rPr lang="en-US" sz="1800" spc="6" dirty="0" smtClean="0">
                <a:latin typeface="Times New Roman"/>
                <a:cs typeface="Times New Roman"/>
              </a:rPr>
              <a:t> </a:t>
            </a:r>
            <a:r>
              <a:rPr lang="el-GR" sz="1800" spc="8" dirty="0" err="1" smtClean="0">
                <a:latin typeface="Times New Roman"/>
                <a:cs typeface="Times New Roman"/>
              </a:rPr>
              <a:t>υποκοτυλίου</a:t>
            </a:r>
            <a:r>
              <a:rPr lang="el-GR" sz="1800" spc="8" dirty="0" smtClean="0">
                <a:latin typeface="Times New Roman"/>
                <a:cs typeface="Times New Roman"/>
              </a:rPr>
              <a:t> </a:t>
            </a:r>
            <a:r>
              <a:rPr lang="el-GR" sz="1800" spc="-2" dirty="0" smtClean="0">
                <a:latin typeface="Times New Roman"/>
                <a:cs typeface="Times New Roman"/>
              </a:rPr>
              <a:t>µε </a:t>
            </a:r>
            <a:r>
              <a:rPr lang="el-GR" sz="1800" spc="6" dirty="0" smtClean="0">
                <a:latin typeface="Times New Roman"/>
                <a:cs typeface="Times New Roman"/>
              </a:rPr>
              <a:t>τη </a:t>
            </a:r>
            <a:r>
              <a:rPr lang="el-GR" sz="1800" spc="8" dirty="0" smtClean="0">
                <a:latin typeface="Times New Roman"/>
                <a:cs typeface="Times New Roman"/>
              </a:rPr>
              <a:t>συνακόλουθη </a:t>
            </a:r>
            <a:r>
              <a:rPr lang="el-GR" sz="1800" spc="8" dirty="0" err="1" smtClean="0">
                <a:latin typeface="Times New Roman"/>
                <a:cs typeface="Times New Roman"/>
              </a:rPr>
              <a:t>έκπτυξη</a:t>
            </a:r>
            <a:r>
              <a:rPr lang="el-GR" sz="1800" spc="8" dirty="0" smtClean="0">
                <a:latin typeface="Times New Roman"/>
                <a:cs typeface="Times New Roman"/>
              </a:rPr>
              <a:t> των κοτυληδόνων </a:t>
            </a:r>
            <a:r>
              <a:rPr lang="el-GR" sz="1800" spc="6" dirty="0" smtClean="0">
                <a:latin typeface="Times New Roman"/>
                <a:cs typeface="Times New Roman"/>
              </a:rPr>
              <a:t>και </a:t>
            </a:r>
            <a:r>
              <a:rPr lang="el-GR" sz="1800" spc="8" dirty="0" smtClean="0">
                <a:latin typeface="Times New Roman"/>
                <a:cs typeface="Times New Roman"/>
              </a:rPr>
              <a:t>ανάδυσή </a:t>
            </a:r>
            <a:r>
              <a:rPr lang="el-GR" sz="1800" spc="6" dirty="0" smtClean="0">
                <a:latin typeface="Times New Roman"/>
                <a:cs typeface="Times New Roman"/>
              </a:rPr>
              <a:t>τους </a:t>
            </a:r>
            <a:r>
              <a:rPr lang="el-GR" sz="1800" spc="8" dirty="0" smtClean="0">
                <a:latin typeface="Times New Roman"/>
                <a:cs typeface="Times New Roman"/>
              </a:rPr>
              <a:t>πάνω από </a:t>
            </a:r>
            <a:r>
              <a:rPr lang="el-GR" sz="1800" spc="6" dirty="0" smtClean="0">
                <a:latin typeface="Times New Roman"/>
                <a:cs typeface="Times New Roman"/>
              </a:rPr>
              <a:t>την επιφάνεια του  </a:t>
            </a:r>
            <a:r>
              <a:rPr lang="el-GR" sz="1800" spc="8" dirty="0" smtClean="0">
                <a:latin typeface="Times New Roman"/>
                <a:cs typeface="Times New Roman"/>
              </a:rPr>
              <a:t>εδάφους. </a:t>
            </a:r>
            <a:endParaRPr lang="el-GR" sz="1800" dirty="0">
              <a:latin typeface="Times New Roman"/>
              <a:cs typeface="Times New Roman"/>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05541" y="228600"/>
            <a:ext cx="8456731" cy="6924946"/>
          </a:xfrm>
          <a:prstGeom prst="rect">
            <a:avLst/>
          </a:prstGeom>
        </p:spPr>
        <p:txBody>
          <a:bodyPr wrap="square" lIns="91413" tIns="45707" rIns="91413" bIns="45707">
            <a:spAutoFit/>
          </a:bodyPr>
          <a:lstStyle/>
          <a:p>
            <a:pPr marL="5051" marR="2273" algn="just"/>
            <a:r>
              <a:rPr lang="el-GR" sz="1800" spc="8" dirty="0" smtClean="0">
                <a:latin typeface="Times New Roman"/>
                <a:cs typeface="Times New Roman"/>
              </a:rPr>
              <a:t>Στη </a:t>
            </a:r>
            <a:r>
              <a:rPr lang="el-GR" sz="1800" spc="6" dirty="0" smtClean="0">
                <a:latin typeface="Times New Roman"/>
                <a:cs typeface="Times New Roman"/>
              </a:rPr>
              <a:t>συνέχεια </a:t>
            </a:r>
            <a:r>
              <a:rPr lang="el-GR" sz="1800" spc="8" dirty="0" smtClean="0">
                <a:latin typeface="Times New Roman"/>
                <a:cs typeface="Times New Roman"/>
              </a:rPr>
              <a:t>αναπτύσσεται </a:t>
            </a:r>
            <a:r>
              <a:rPr lang="el-GR" sz="1800" spc="6" dirty="0" smtClean="0">
                <a:latin typeface="Times New Roman"/>
                <a:cs typeface="Times New Roman"/>
              </a:rPr>
              <a:t>το </a:t>
            </a:r>
            <a:r>
              <a:rPr lang="el-GR" sz="1800" spc="6" dirty="0" err="1" smtClean="0">
                <a:latin typeface="Times New Roman"/>
                <a:cs typeface="Times New Roman"/>
              </a:rPr>
              <a:t>επικοτύλιο</a:t>
            </a:r>
            <a:r>
              <a:rPr lang="el-GR" sz="1800" spc="6" dirty="0" smtClean="0">
                <a:latin typeface="Times New Roman"/>
                <a:cs typeface="Times New Roman"/>
              </a:rPr>
              <a:t> και </a:t>
            </a:r>
            <a:r>
              <a:rPr lang="el-GR" sz="1800" spc="8" dirty="0" smtClean="0">
                <a:latin typeface="Times New Roman"/>
                <a:cs typeface="Times New Roman"/>
              </a:rPr>
              <a:t>ακολουθεί </a:t>
            </a:r>
            <a:r>
              <a:rPr lang="el-GR" sz="1800" spc="6" dirty="0" smtClean="0">
                <a:latin typeface="Times New Roman"/>
                <a:cs typeface="Times New Roman"/>
              </a:rPr>
              <a:t>το στάδιο </a:t>
            </a:r>
            <a:r>
              <a:rPr lang="el-GR" sz="1800" spc="8" dirty="0" smtClean="0">
                <a:latin typeface="Times New Roman"/>
                <a:cs typeface="Times New Roman"/>
              </a:rPr>
              <a:t>ανάπτυξης </a:t>
            </a:r>
            <a:r>
              <a:rPr lang="el-GR" sz="1800" spc="6" dirty="0" smtClean="0">
                <a:latin typeface="Times New Roman"/>
                <a:cs typeface="Times New Roman"/>
              </a:rPr>
              <a:t>του </a:t>
            </a:r>
            <a:r>
              <a:rPr lang="el-GR" sz="1800" spc="6" dirty="0" err="1" smtClean="0">
                <a:latin typeface="Times New Roman"/>
                <a:cs typeface="Times New Roman"/>
              </a:rPr>
              <a:t>φυλλώµατος</a:t>
            </a:r>
            <a:r>
              <a:rPr lang="el-GR" sz="1800" spc="6" dirty="0" smtClean="0">
                <a:latin typeface="Times New Roman"/>
                <a:cs typeface="Times New Roman"/>
              </a:rPr>
              <a:t> </a:t>
            </a:r>
            <a:r>
              <a:rPr lang="el-GR" sz="1800" spc="10" dirty="0" smtClean="0">
                <a:latin typeface="Times New Roman"/>
                <a:cs typeface="Times New Roman"/>
              </a:rPr>
              <a:t>που  </a:t>
            </a:r>
            <a:r>
              <a:rPr lang="el-GR" sz="1800" spc="6" dirty="0" smtClean="0">
                <a:latin typeface="Times New Roman"/>
                <a:cs typeface="Times New Roman"/>
              </a:rPr>
              <a:t>διαρκεί αρκετές </a:t>
            </a:r>
            <a:r>
              <a:rPr lang="el-GR" sz="1800" spc="6" dirty="0" err="1" smtClean="0">
                <a:latin typeface="Times New Roman"/>
                <a:cs typeface="Times New Roman"/>
              </a:rPr>
              <a:t>εβδοµάδες</a:t>
            </a:r>
            <a:r>
              <a:rPr lang="el-GR" sz="1800" spc="6" dirty="0" smtClean="0">
                <a:latin typeface="Times New Roman"/>
                <a:cs typeface="Times New Roman"/>
              </a:rPr>
              <a:t> και </a:t>
            </a:r>
            <a:r>
              <a:rPr lang="el-GR" sz="1800" spc="-2" dirty="0" smtClean="0">
                <a:latin typeface="Times New Roman"/>
                <a:cs typeface="Times New Roman"/>
              </a:rPr>
              <a:t>µε </a:t>
            </a:r>
            <a:r>
              <a:rPr lang="el-GR" sz="1800" spc="4" dirty="0" smtClean="0">
                <a:latin typeface="Times New Roman"/>
                <a:cs typeface="Times New Roman"/>
              </a:rPr>
              <a:t>µ</a:t>
            </a:r>
            <a:r>
              <a:rPr lang="el-GR" sz="1800" spc="4" dirty="0" err="1" smtClean="0">
                <a:latin typeface="Times New Roman"/>
                <a:cs typeface="Times New Roman"/>
              </a:rPr>
              <a:t>ικρότερο</a:t>
            </a:r>
            <a:r>
              <a:rPr lang="el-GR" sz="1800" spc="4" dirty="0" smtClean="0">
                <a:latin typeface="Times New Roman"/>
                <a:cs typeface="Times New Roman"/>
              </a:rPr>
              <a:t> </a:t>
            </a:r>
            <a:r>
              <a:rPr lang="el-GR" sz="1800" spc="4" dirty="0" err="1" smtClean="0">
                <a:latin typeface="Times New Roman"/>
                <a:cs typeface="Times New Roman"/>
              </a:rPr>
              <a:t>ρυθµό</a:t>
            </a:r>
            <a:r>
              <a:rPr lang="el-GR" sz="1800" spc="4" dirty="0" smtClean="0">
                <a:latin typeface="Times New Roman"/>
                <a:cs typeface="Times New Roman"/>
              </a:rPr>
              <a:t> </a:t>
            </a:r>
            <a:r>
              <a:rPr lang="el-GR" sz="1800" spc="6" dirty="0" smtClean="0">
                <a:latin typeface="Times New Roman"/>
                <a:cs typeface="Times New Roman"/>
              </a:rPr>
              <a:t>η </a:t>
            </a:r>
            <a:r>
              <a:rPr lang="el-GR" sz="1800" spc="8" dirty="0" smtClean="0">
                <a:latin typeface="Times New Roman"/>
                <a:cs typeface="Times New Roman"/>
              </a:rPr>
              <a:t>ανάπτυξη </a:t>
            </a:r>
            <a:r>
              <a:rPr lang="el-GR" sz="1800" spc="6" dirty="0" smtClean="0">
                <a:latin typeface="Times New Roman"/>
                <a:cs typeface="Times New Roman"/>
              </a:rPr>
              <a:t>της ρίζας. </a:t>
            </a:r>
            <a:r>
              <a:rPr lang="el-GR" sz="1800" spc="8" dirty="0" smtClean="0">
                <a:latin typeface="Times New Roman"/>
                <a:cs typeface="Times New Roman"/>
              </a:rPr>
              <a:t>Από </a:t>
            </a:r>
            <a:r>
              <a:rPr lang="el-GR" sz="1800" spc="6" dirty="0" smtClean="0">
                <a:latin typeface="Times New Roman"/>
                <a:cs typeface="Times New Roman"/>
              </a:rPr>
              <a:t>το στάδιο </a:t>
            </a:r>
            <a:r>
              <a:rPr lang="el-GR" sz="1800" spc="8" dirty="0" smtClean="0">
                <a:latin typeface="Times New Roman"/>
                <a:cs typeface="Times New Roman"/>
              </a:rPr>
              <a:t>των 8-10 φύλλων  </a:t>
            </a:r>
            <a:r>
              <a:rPr lang="el-GR" sz="1800" spc="6" dirty="0" smtClean="0">
                <a:latin typeface="Times New Roman"/>
                <a:cs typeface="Times New Roman"/>
              </a:rPr>
              <a:t>και</a:t>
            </a:r>
            <a:r>
              <a:rPr lang="el-GR" sz="1800" spc="45" dirty="0" smtClean="0">
                <a:latin typeface="Times New Roman"/>
                <a:cs typeface="Times New Roman"/>
              </a:rPr>
              <a:t> </a:t>
            </a:r>
            <a:r>
              <a:rPr lang="el-GR" sz="1800" spc="4" dirty="0" smtClean="0">
                <a:latin typeface="Times New Roman"/>
                <a:cs typeface="Times New Roman"/>
              </a:rPr>
              <a:t>µ</a:t>
            </a:r>
            <a:r>
              <a:rPr lang="el-GR" sz="1800" spc="4" dirty="0" err="1" smtClean="0">
                <a:latin typeface="Times New Roman"/>
                <a:cs typeface="Times New Roman"/>
              </a:rPr>
              <a:t>ετά</a:t>
            </a:r>
            <a:r>
              <a:rPr lang="el-GR" sz="1800" spc="4" dirty="0" smtClean="0">
                <a:latin typeface="Times New Roman"/>
                <a:cs typeface="Times New Roman"/>
              </a:rPr>
              <a:t>,</a:t>
            </a:r>
            <a:r>
              <a:rPr lang="el-GR" sz="1800" spc="45" dirty="0" smtClean="0">
                <a:latin typeface="Times New Roman"/>
                <a:cs typeface="Times New Roman"/>
              </a:rPr>
              <a:t> </a:t>
            </a:r>
            <a:r>
              <a:rPr lang="el-GR" sz="1800" spc="6" dirty="0" smtClean="0">
                <a:latin typeface="Times New Roman"/>
                <a:cs typeface="Times New Roman"/>
              </a:rPr>
              <a:t>η</a:t>
            </a:r>
            <a:r>
              <a:rPr lang="el-GR" sz="1800" spc="48" dirty="0" smtClean="0">
                <a:latin typeface="Times New Roman"/>
                <a:cs typeface="Times New Roman"/>
              </a:rPr>
              <a:t> </a:t>
            </a:r>
            <a:r>
              <a:rPr lang="el-GR" sz="1800" spc="8" dirty="0" smtClean="0">
                <a:latin typeface="Times New Roman"/>
                <a:cs typeface="Times New Roman"/>
              </a:rPr>
              <a:t>ανάπτυξη</a:t>
            </a:r>
            <a:r>
              <a:rPr lang="el-GR" sz="1800" spc="48" dirty="0" smtClean="0">
                <a:latin typeface="Times New Roman"/>
                <a:cs typeface="Times New Roman"/>
              </a:rPr>
              <a:t> </a:t>
            </a:r>
            <a:r>
              <a:rPr lang="el-GR" sz="1800" spc="8" dirty="0" smtClean="0">
                <a:latin typeface="Times New Roman"/>
                <a:cs typeface="Times New Roman"/>
              </a:rPr>
              <a:t>των</a:t>
            </a:r>
            <a:r>
              <a:rPr lang="el-GR" sz="1800" spc="48" dirty="0" smtClean="0">
                <a:latin typeface="Times New Roman"/>
                <a:cs typeface="Times New Roman"/>
              </a:rPr>
              <a:t> </a:t>
            </a:r>
            <a:r>
              <a:rPr lang="el-GR" sz="1800" spc="8" dirty="0" smtClean="0">
                <a:latin typeface="Times New Roman"/>
                <a:cs typeface="Times New Roman"/>
              </a:rPr>
              <a:t>φύλλων</a:t>
            </a:r>
            <a:r>
              <a:rPr lang="el-GR" sz="1800" spc="48" dirty="0" smtClean="0">
                <a:latin typeface="Times New Roman"/>
                <a:cs typeface="Times New Roman"/>
              </a:rPr>
              <a:t> </a:t>
            </a:r>
            <a:r>
              <a:rPr lang="el-GR" sz="1800" spc="6" dirty="0" smtClean="0">
                <a:latin typeface="Times New Roman"/>
                <a:cs typeface="Times New Roman"/>
              </a:rPr>
              <a:t>και</a:t>
            </a:r>
            <a:r>
              <a:rPr lang="el-GR" sz="1800" spc="45" dirty="0" smtClean="0">
                <a:latin typeface="Times New Roman"/>
                <a:cs typeface="Times New Roman"/>
              </a:rPr>
              <a:t> </a:t>
            </a:r>
            <a:r>
              <a:rPr lang="el-GR" sz="1800" spc="6" dirty="0" smtClean="0">
                <a:latin typeface="Times New Roman"/>
                <a:cs typeface="Times New Roman"/>
              </a:rPr>
              <a:t>της</a:t>
            </a:r>
            <a:r>
              <a:rPr lang="el-GR" sz="1800" spc="45" dirty="0" smtClean="0">
                <a:latin typeface="Times New Roman"/>
                <a:cs typeface="Times New Roman"/>
              </a:rPr>
              <a:t> </a:t>
            </a:r>
            <a:r>
              <a:rPr lang="el-GR" sz="1800" spc="6" dirty="0" smtClean="0">
                <a:latin typeface="Times New Roman"/>
                <a:cs typeface="Times New Roman"/>
              </a:rPr>
              <a:t>ρίζας</a:t>
            </a:r>
            <a:r>
              <a:rPr lang="el-GR" sz="1800" spc="45" dirty="0" smtClean="0">
                <a:latin typeface="Times New Roman"/>
                <a:cs typeface="Times New Roman"/>
              </a:rPr>
              <a:t> </a:t>
            </a:r>
            <a:r>
              <a:rPr lang="el-GR" sz="1800" spc="6" dirty="0" smtClean="0">
                <a:latin typeface="Times New Roman"/>
                <a:cs typeface="Times New Roman"/>
              </a:rPr>
              <a:t>γίνεται</a:t>
            </a:r>
            <a:r>
              <a:rPr lang="el-GR" sz="1800" spc="45" dirty="0" smtClean="0">
                <a:latin typeface="Times New Roman"/>
                <a:cs typeface="Times New Roman"/>
              </a:rPr>
              <a:t> </a:t>
            </a:r>
            <a:r>
              <a:rPr lang="el-GR" sz="1800" spc="8" dirty="0" smtClean="0">
                <a:latin typeface="Times New Roman"/>
                <a:cs typeface="Times New Roman"/>
              </a:rPr>
              <a:t>συγχρόνως</a:t>
            </a:r>
            <a:r>
              <a:rPr lang="el-GR" sz="1800" spc="48" dirty="0" smtClean="0">
                <a:latin typeface="Times New Roman"/>
                <a:cs typeface="Times New Roman"/>
              </a:rPr>
              <a:t> </a:t>
            </a:r>
            <a:r>
              <a:rPr lang="el-GR" sz="1800" spc="6" dirty="0" smtClean="0">
                <a:latin typeface="Times New Roman"/>
                <a:cs typeface="Times New Roman"/>
              </a:rPr>
              <a:t>και</a:t>
            </a:r>
            <a:r>
              <a:rPr lang="el-GR" sz="1800" spc="45" dirty="0" smtClean="0">
                <a:latin typeface="Times New Roman"/>
                <a:cs typeface="Times New Roman"/>
              </a:rPr>
              <a:t> </a:t>
            </a:r>
            <a:r>
              <a:rPr lang="el-GR" sz="1800" spc="6" dirty="0" smtClean="0">
                <a:latin typeface="Times New Roman"/>
                <a:cs typeface="Times New Roman"/>
              </a:rPr>
              <a:t>προοδευτικά</a:t>
            </a:r>
            <a:r>
              <a:rPr lang="el-GR" sz="1800" spc="48" dirty="0" smtClean="0">
                <a:latin typeface="Times New Roman"/>
                <a:cs typeface="Times New Roman"/>
              </a:rPr>
              <a:t> </a:t>
            </a:r>
            <a:r>
              <a:rPr lang="el-GR" sz="1800" spc="6" dirty="0" smtClean="0">
                <a:latin typeface="Times New Roman"/>
                <a:cs typeface="Times New Roman"/>
              </a:rPr>
              <a:t>αυξάνεται</a:t>
            </a:r>
            <a:r>
              <a:rPr lang="el-GR" sz="1800" spc="45" dirty="0" smtClean="0">
                <a:latin typeface="Times New Roman"/>
                <a:cs typeface="Times New Roman"/>
              </a:rPr>
              <a:t> </a:t>
            </a:r>
            <a:r>
              <a:rPr lang="el-GR" sz="1800" spc="6" dirty="0" smtClean="0">
                <a:latin typeface="Times New Roman"/>
                <a:cs typeface="Times New Roman"/>
              </a:rPr>
              <a:t>το</a:t>
            </a:r>
            <a:r>
              <a:rPr lang="el-GR" sz="1800" spc="48" dirty="0" smtClean="0">
                <a:latin typeface="Times New Roman"/>
                <a:cs typeface="Times New Roman"/>
              </a:rPr>
              <a:t> </a:t>
            </a:r>
            <a:r>
              <a:rPr lang="el-GR" sz="1800" spc="8" dirty="0" smtClean="0">
                <a:latin typeface="Times New Roman"/>
                <a:cs typeface="Times New Roman"/>
              </a:rPr>
              <a:t>ποσοστό</a:t>
            </a:r>
            <a:r>
              <a:rPr lang="en-US" sz="1800" spc="8" dirty="0" smtClean="0">
                <a:latin typeface="Times New Roman"/>
                <a:cs typeface="Times New Roman"/>
              </a:rPr>
              <a:t> </a:t>
            </a:r>
            <a:r>
              <a:rPr lang="el-GR" sz="1800" spc="6" dirty="0" smtClean="0">
                <a:latin typeface="Times New Roman"/>
                <a:cs typeface="Times New Roman"/>
              </a:rPr>
              <a:t>της </a:t>
            </a:r>
            <a:r>
              <a:rPr lang="el-GR" sz="1800" spc="8" dirty="0" smtClean="0">
                <a:latin typeface="Times New Roman"/>
                <a:cs typeface="Times New Roman"/>
              </a:rPr>
              <a:t>ξηράς ουσίας </a:t>
            </a:r>
            <a:r>
              <a:rPr lang="el-GR" sz="1800" spc="6" dirty="0" smtClean="0">
                <a:latin typeface="Times New Roman"/>
                <a:cs typeface="Times New Roman"/>
              </a:rPr>
              <a:t>της ρίζας σε </a:t>
            </a:r>
            <a:r>
              <a:rPr lang="el-GR" sz="1800" spc="8" dirty="0" smtClean="0">
                <a:latin typeface="Times New Roman"/>
                <a:cs typeface="Times New Roman"/>
              </a:rPr>
              <a:t>σχέση </a:t>
            </a:r>
            <a:r>
              <a:rPr lang="el-GR" sz="1800" spc="-2" dirty="0" smtClean="0">
                <a:latin typeface="Times New Roman"/>
                <a:cs typeface="Times New Roman"/>
              </a:rPr>
              <a:t>µε </a:t>
            </a:r>
            <a:r>
              <a:rPr lang="el-GR" sz="1800" spc="6" dirty="0" smtClean="0">
                <a:latin typeface="Times New Roman"/>
                <a:cs typeface="Times New Roman"/>
              </a:rPr>
              <a:t>την </a:t>
            </a:r>
            <a:r>
              <a:rPr lang="el-GR" sz="1800" spc="8" dirty="0" smtClean="0">
                <a:latin typeface="Times New Roman"/>
                <a:cs typeface="Times New Roman"/>
              </a:rPr>
              <a:t>ξηρή ουσία όλου </a:t>
            </a:r>
            <a:r>
              <a:rPr lang="el-GR" sz="1800" spc="6" dirty="0" smtClean="0">
                <a:latin typeface="Times New Roman"/>
                <a:cs typeface="Times New Roman"/>
              </a:rPr>
              <a:t>του </a:t>
            </a:r>
            <a:r>
              <a:rPr lang="el-GR" sz="1800" spc="8" dirty="0" smtClean="0">
                <a:latin typeface="Times New Roman"/>
                <a:cs typeface="Times New Roman"/>
              </a:rPr>
              <a:t>φυτού. Άριστη </a:t>
            </a:r>
            <a:r>
              <a:rPr lang="el-GR" sz="1800" spc="6" dirty="0" err="1" smtClean="0">
                <a:latin typeface="Times New Roman"/>
                <a:cs typeface="Times New Roman"/>
              </a:rPr>
              <a:t>θερµοκρασία</a:t>
            </a:r>
            <a:r>
              <a:rPr lang="el-GR" sz="1800" spc="6" dirty="0" smtClean="0">
                <a:latin typeface="Times New Roman"/>
                <a:cs typeface="Times New Roman"/>
              </a:rPr>
              <a:t> για το  </a:t>
            </a:r>
            <a:r>
              <a:rPr lang="el-GR" sz="1800" spc="6" dirty="0" err="1" smtClean="0">
                <a:latin typeface="Times New Roman"/>
                <a:cs typeface="Times New Roman"/>
              </a:rPr>
              <a:t>φύτρωµα</a:t>
            </a:r>
            <a:r>
              <a:rPr lang="el-GR" sz="1800" spc="6" dirty="0" smtClean="0">
                <a:latin typeface="Times New Roman"/>
                <a:cs typeface="Times New Roman"/>
              </a:rPr>
              <a:t> είναι </a:t>
            </a:r>
            <a:r>
              <a:rPr lang="el-GR" sz="1800" spc="8" dirty="0" smtClean="0">
                <a:latin typeface="Times New Roman"/>
                <a:cs typeface="Times New Roman"/>
              </a:rPr>
              <a:t>15-25 </a:t>
            </a:r>
            <a:r>
              <a:rPr lang="el-GR" sz="1800" spc="6" dirty="0" smtClean="0">
                <a:latin typeface="Times New Roman"/>
                <a:cs typeface="Times New Roman"/>
              </a:rPr>
              <a:t>°C και για την </a:t>
            </a:r>
            <a:r>
              <a:rPr lang="el-GR" sz="1800" spc="8" dirty="0" smtClean="0">
                <a:latin typeface="Times New Roman"/>
                <a:cs typeface="Times New Roman"/>
              </a:rPr>
              <a:t>ανάπτυξη </a:t>
            </a:r>
            <a:r>
              <a:rPr lang="el-GR" sz="1800" spc="6" dirty="0" smtClean="0">
                <a:latin typeface="Times New Roman"/>
                <a:cs typeface="Times New Roman"/>
              </a:rPr>
              <a:t>της ρίζας και τη </a:t>
            </a:r>
            <a:r>
              <a:rPr lang="el-GR" sz="1800" spc="8" dirty="0" smtClean="0">
                <a:latin typeface="Times New Roman"/>
                <a:cs typeface="Times New Roman"/>
              </a:rPr>
              <a:t>συσσώρευση </a:t>
            </a:r>
            <a:r>
              <a:rPr lang="el-GR" sz="1800" spc="8" dirty="0" err="1" smtClean="0">
                <a:latin typeface="Times New Roman"/>
                <a:cs typeface="Times New Roman"/>
              </a:rPr>
              <a:t>ζαχαρόζης</a:t>
            </a:r>
            <a:r>
              <a:rPr lang="el-GR" sz="1800" spc="8" dirty="0" smtClean="0">
                <a:latin typeface="Times New Roman"/>
                <a:cs typeface="Times New Roman"/>
              </a:rPr>
              <a:t> 19-22 </a:t>
            </a:r>
            <a:r>
              <a:rPr lang="el-GR" sz="1800" spc="6" dirty="0" smtClean="0">
                <a:latin typeface="Times New Roman"/>
                <a:cs typeface="Times New Roman"/>
              </a:rPr>
              <a:t>°C. </a:t>
            </a:r>
            <a:r>
              <a:rPr lang="el-GR" sz="1800" spc="8" dirty="0" smtClean="0">
                <a:latin typeface="Times New Roman"/>
                <a:cs typeface="Times New Roman"/>
              </a:rPr>
              <a:t>Η  εαρινοποίηση </a:t>
            </a:r>
            <a:r>
              <a:rPr lang="el-GR" sz="1800" spc="6" dirty="0" smtClean="0">
                <a:latin typeface="Times New Roman"/>
                <a:cs typeface="Times New Roman"/>
              </a:rPr>
              <a:t>είναι </a:t>
            </a:r>
            <a:r>
              <a:rPr lang="el-GR" sz="1800" spc="8" dirty="0" smtClean="0">
                <a:latin typeface="Times New Roman"/>
                <a:cs typeface="Times New Roman"/>
              </a:rPr>
              <a:t>απαραίτητη </a:t>
            </a:r>
            <a:r>
              <a:rPr lang="el-GR" sz="1800" spc="6" dirty="0" smtClean="0">
                <a:latin typeface="Times New Roman"/>
                <a:cs typeface="Times New Roman"/>
              </a:rPr>
              <a:t>για τη </a:t>
            </a:r>
            <a:r>
              <a:rPr lang="el-GR" sz="1800" spc="6" dirty="0" err="1" smtClean="0">
                <a:latin typeface="Times New Roman"/>
                <a:cs typeface="Times New Roman"/>
              </a:rPr>
              <a:t>συµπλήρωση</a:t>
            </a:r>
            <a:r>
              <a:rPr lang="el-GR" sz="1800" spc="6" dirty="0" smtClean="0">
                <a:latin typeface="Times New Roman"/>
                <a:cs typeface="Times New Roman"/>
              </a:rPr>
              <a:t> του βιολογικού κύκλου του φυτού. </a:t>
            </a:r>
            <a:r>
              <a:rPr lang="el-GR" sz="1800" spc="8" dirty="0" smtClean="0">
                <a:latin typeface="Times New Roman"/>
                <a:cs typeface="Times New Roman"/>
              </a:rPr>
              <a:t>Ο βλαστός των φυτών  που </a:t>
            </a:r>
            <a:r>
              <a:rPr lang="el-GR" sz="1800" spc="6" dirty="0" smtClean="0">
                <a:latin typeface="Times New Roman"/>
                <a:cs typeface="Times New Roman"/>
              </a:rPr>
              <a:t>δεν έχουν υποστεί </a:t>
            </a:r>
            <a:r>
              <a:rPr lang="el-GR" sz="1800" spc="8" dirty="0" smtClean="0">
                <a:latin typeface="Times New Roman"/>
                <a:cs typeface="Times New Roman"/>
              </a:rPr>
              <a:t>εαρινοποίηση </a:t>
            </a:r>
            <a:r>
              <a:rPr lang="el-GR" sz="1800" spc="6" dirty="0" smtClean="0">
                <a:latin typeface="Times New Roman"/>
                <a:cs typeface="Times New Roman"/>
              </a:rPr>
              <a:t>δεν </a:t>
            </a:r>
            <a:r>
              <a:rPr lang="el-GR" sz="1800" spc="6" dirty="0" err="1" smtClean="0">
                <a:latin typeface="Times New Roman"/>
                <a:cs typeface="Times New Roman"/>
              </a:rPr>
              <a:t>επιµηκύνεται</a:t>
            </a:r>
            <a:r>
              <a:rPr lang="el-GR" sz="1800" spc="6" dirty="0" smtClean="0">
                <a:latin typeface="Times New Roman"/>
                <a:cs typeface="Times New Roman"/>
              </a:rPr>
              <a:t> και τα </a:t>
            </a:r>
            <a:r>
              <a:rPr lang="el-GR" sz="1800" spc="8" dirty="0" smtClean="0">
                <a:latin typeface="Times New Roman"/>
                <a:cs typeface="Times New Roman"/>
              </a:rPr>
              <a:t>φυτά </a:t>
            </a:r>
            <a:r>
              <a:rPr lang="el-GR" sz="1800" spc="6" dirty="0" err="1" smtClean="0">
                <a:latin typeface="Times New Roman"/>
                <a:cs typeface="Times New Roman"/>
              </a:rPr>
              <a:t>παραµένουν</a:t>
            </a:r>
            <a:r>
              <a:rPr lang="el-GR" sz="1800" spc="6" dirty="0" smtClean="0">
                <a:latin typeface="Times New Roman"/>
                <a:cs typeface="Times New Roman"/>
              </a:rPr>
              <a:t> στο στάδιο της ροζέτας.  </a:t>
            </a:r>
            <a:r>
              <a:rPr lang="el-GR" sz="1800" spc="8" dirty="0" smtClean="0">
                <a:latin typeface="Times New Roman"/>
                <a:cs typeface="Times New Roman"/>
              </a:rPr>
              <a:t>Εαρινοποίηση </a:t>
            </a:r>
            <a:r>
              <a:rPr lang="el-GR" sz="1800" spc="6" dirty="0" smtClean="0">
                <a:latin typeface="Times New Roman"/>
                <a:cs typeface="Times New Roman"/>
              </a:rPr>
              <a:t>µ</a:t>
            </a:r>
            <a:r>
              <a:rPr lang="el-GR" sz="1800" spc="6" dirty="0" err="1" smtClean="0">
                <a:latin typeface="Times New Roman"/>
                <a:cs typeface="Times New Roman"/>
              </a:rPr>
              <a:t>πορούν</a:t>
            </a:r>
            <a:r>
              <a:rPr lang="el-GR" sz="1800" spc="6" dirty="0" smtClean="0">
                <a:latin typeface="Times New Roman"/>
                <a:cs typeface="Times New Roman"/>
              </a:rPr>
              <a:t> να </a:t>
            </a:r>
            <a:r>
              <a:rPr lang="el-GR" sz="1800" spc="8" dirty="0" smtClean="0">
                <a:latin typeface="Times New Roman"/>
                <a:cs typeface="Times New Roman"/>
              </a:rPr>
              <a:t>υποστούν κυρίως </a:t>
            </a:r>
            <a:r>
              <a:rPr lang="el-GR" sz="1800" spc="6" dirty="0" smtClean="0">
                <a:latin typeface="Times New Roman"/>
                <a:cs typeface="Times New Roman"/>
              </a:rPr>
              <a:t>τα </a:t>
            </a:r>
            <a:r>
              <a:rPr lang="el-GR" sz="1800" spc="8" dirty="0" smtClean="0">
                <a:latin typeface="Times New Roman"/>
                <a:cs typeface="Times New Roman"/>
              </a:rPr>
              <a:t>νεαρά </a:t>
            </a:r>
            <a:r>
              <a:rPr lang="el-GR" sz="1800" spc="6" dirty="0" smtClean="0">
                <a:latin typeface="Times New Roman"/>
                <a:cs typeface="Times New Roman"/>
              </a:rPr>
              <a:t>φυτά, </a:t>
            </a:r>
            <a:r>
              <a:rPr lang="el-GR" sz="1800" spc="8" dirty="0" smtClean="0">
                <a:latin typeface="Times New Roman"/>
                <a:cs typeface="Times New Roman"/>
              </a:rPr>
              <a:t>αλλά </a:t>
            </a:r>
            <a:r>
              <a:rPr lang="el-GR" sz="1800" spc="6" dirty="0" smtClean="0">
                <a:latin typeface="Times New Roman"/>
                <a:cs typeface="Times New Roman"/>
              </a:rPr>
              <a:t>και οι </a:t>
            </a:r>
            <a:r>
              <a:rPr lang="el-GR" sz="1800" spc="8" dirty="0" smtClean="0">
                <a:latin typeface="Times New Roman"/>
                <a:cs typeface="Times New Roman"/>
              </a:rPr>
              <a:t>σπόροι </a:t>
            </a:r>
            <a:r>
              <a:rPr lang="el-GR" sz="1800" spc="6" dirty="0" err="1" smtClean="0">
                <a:latin typeface="Times New Roman"/>
                <a:cs typeface="Times New Roman"/>
              </a:rPr>
              <a:t>ορισµένων</a:t>
            </a:r>
            <a:r>
              <a:rPr lang="el-GR" sz="1800" spc="6" dirty="0" smtClean="0">
                <a:latin typeface="Times New Roman"/>
                <a:cs typeface="Times New Roman"/>
              </a:rPr>
              <a:t> ποικιλιών. </a:t>
            </a:r>
            <a:r>
              <a:rPr lang="el-GR" sz="1800" spc="8" dirty="0" smtClean="0">
                <a:latin typeface="Times New Roman"/>
                <a:cs typeface="Times New Roman"/>
              </a:rPr>
              <a:t>Η  </a:t>
            </a:r>
            <a:r>
              <a:rPr lang="el-GR" sz="1800" spc="6" dirty="0" smtClean="0">
                <a:latin typeface="Times New Roman"/>
                <a:cs typeface="Times New Roman"/>
              </a:rPr>
              <a:t>άριστη</a:t>
            </a:r>
            <a:r>
              <a:rPr lang="el-GR" sz="1800" spc="45" dirty="0" smtClean="0">
                <a:latin typeface="Times New Roman"/>
                <a:cs typeface="Times New Roman"/>
              </a:rPr>
              <a:t> </a:t>
            </a:r>
            <a:r>
              <a:rPr lang="el-GR" sz="1800" spc="6" dirty="0" err="1" smtClean="0">
                <a:latin typeface="Times New Roman"/>
                <a:cs typeface="Times New Roman"/>
              </a:rPr>
              <a:t>θερµοκρασία</a:t>
            </a:r>
            <a:r>
              <a:rPr lang="el-GR" sz="1800" spc="45" dirty="0" smtClean="0">
                <a:latin typeface="Times New Roman"/>
                <a:cs typeface="Times New Roman"/>
              </a:rPr>
              <a:t> </a:t>
            </a:r>
            <a:r>
              <a:rPr lang="el-GR" sz="1800" spc="6" dirty="0" smtClean="0">
                <a:latin typeface="Times New Roman"/>
                <a:cs typeface="Times New Roman"/>
              </a:rPr>
              <a:t>για</a:t>
            </a:r>
            <a:r>
              <a:rPr lang="el-GR" sz="1800" spc="45" dirty="0" smtClean="0">
                <a:latin typeface="Times New Roman"/>
                <a:cs typeface="Times New Roman"/>
              </a:rPr>
              <a:t> </a:t>
            </a:r>
            <a:r>
              <a:rPr lang="el-GR" sz="1800" spc="6" dirty="0" smtClean="0">
                <a:latin typeface="Times New Roman"/>
                <a:cs typeface="Times New Roman"/>
              </a:rPr>
              <a:t>την</a:t>
            </a:r>
            <a:r>
              <a:rPr lang="el-GR" sz="1800" spc="44" dirty="0" smtClean="0">
                <a:latin typeface="Times New Roman"/>
                <a:cs typeface="Times New Roman"/>
              </a:rPr>
              <a:t> </a:t>
            </a:r>
            <a:r>
              <a:rPr lang="el-GR" sz="1800" spc="8" dirty="0" smtClean="0">
                <a:latin typeface="Times New Roman"/>
                <a:cs typeface="Times New Roman"/>
              </a:rPr>
              <a:t>εαρινοποίηση</a:t>
            </a:r>
            <a:r>
              <a:rPr lang="el-GR" sz="1800" spc="45" dirty="0" smtClean="0">
                <a:latin typeface="Times New Roman"/>
                <a:cs typeface="Times New Roman"/>
              </a:rPr>
              <a:t> </a:t>
            </a:r>
            <a:r>
              <a:rPr lang="el-GR" sz="1800" spc="6" dirty="0" err="1" smtClean="0">
                <a:latin typeface="Times New Roman"/>
                <a:cs typeface="Times New Roman"/>
              </a:rPr>
              <a:t>κυµαίνεται</a:t>
            </a:r>
            <a:r>
              <a:rPr lang="el-GR" sz="1800" spc="42" dirty="0" smtClean="0">
                <a:latin typeface="Times New Roman"/>
                <a:cs typeface="Times New Roman"/>
              </a:rPr>
              <a:t> </a:t>
            </a:r>
            <a:r>
              <a:rPr lang="el-GR" sz="1800" spc="8" dirty="0" smtClean="0">
                <a:latin typeface="Times New Roman"/>
                <a:cs typeface="Times New Roman"/>
              </a:rPr>
              <a:t>από</a:t>
            </a:r>
            <a:r>
              <a:rPr lang="el-GR" sz="1800" spc="45" dirty="0" smtClean="0">
                <a:latin typeface="Times New Roman"/>
                <a:cs typeface="Times New Roman"/>
              </a:rPr>
              <a:t> </a:t>
            </a:r>
            <a:r>
              <a:rPr lang="el-GR" sz="1800" spc="6" dirty="0" smtClean="0">
                <a:latin typeface="Times New Roman"/>
                <a:cs typeface="Times New Roman"/>
              </a:rPr>
              <a:t>3-12</a:t>
            </a:r>
            <a:r>
              <a:rPr lang="el-GR" sz="1800" spc="44" dirty="0" smtClean="0">
                <a:latin typeface="Times New Roman"/>
                <a:cs typeface="Times New Roman"/>
              </a:rPr>
              <a:t> </a:t>
            </a:r>
            <a:r>
              <a:rPr lang="el-GR" sz="1800" spc="6" dirty="0" smtClean="0">
                <a:latin typeface="Times New Roman"/>
                <a:cs typeface="Times New Roman"/>
              </a:rPr>
              <a:t>°C,</a:t>
            </a:r>
            <a:r>
              <a:rPr lang="el-GR" sz="1800" spc="44" dirty="0" smtClean="0">
                <a:latin typeface="Times New Roman"/>
                <a:cs typeface="Times New Roman"/>
              </a:rPr>
              <a:t> </a:t>
            </a:r>
            <a:r>
              <a:rPr lang="el-GR" sz="1800" spc="6" dirty="0" smtClean="0">
                <a:latin typeface="Times New Roman"/>
                <a:cs typeface="Times New Roman"/>
              </a:rPr>
              <a:t>ενώ</a:t>
            </a:r>
            <a:r>
              <a:rPr lang="el-GR" sz="1800" spc="45" dirty="0" smtClean="0">
                <a:latin typeface="Times New Roman"/>
                <a:cs typeface="Times New Roman"/>
              </a:rPr>
              <a:t> </a:t>
            </a:r>
            <a:r>
              <a:rPr lang="el-GR" sz="1800" spc="6" dirty="0" smtClean="0">
                <a:latin typeface="Times New Roman"/>
                <a:cs typeface="Times New Roman"/>
              </a:rPr>
              <a:t>για</a:t>
            </a:r>
            <a:r>
              <a:rPr lang="el-GR" sz="1800" spc="45" dirty="0" smtClean="0">
                <a:latin typeface="Times New Roman"/>
                <a:cs typeface="Times New Roman"/>
              </a:rPr>
              <a:t> </a:t>
            </a:r>
            <a:r>
              <a:rPr lang="el-GR" sz="1800" spc="6" dirty="0" smtClean="0">
                <a:latin typeface="Times New Roman"/>
                <a:cs typeface="Times New Roman"/>
              </a:rPr>
              <a:t>την</a:t>
            </a:r>
            <a:r>
              <a:rPr lang="el-GR" sz="1800" spc="44" dirty="0" smtClean="0">
                <a:latin typeface="Times New Roman"/>
                <a:cs typeface="Times New Roman"/>
              </a:rPr>
              <a:t> </a:t>
            </a:r>
            <a:r>
              <a:rPr lang="el-GR" sz="1800" spc="6" dirty="0" err="1" smtClean="0">
                <a:latin typeface="Times New Roman"/>
                <a:cs typeface="Times New Roman"/>
              </a:rPr>
              <a:t>επιµήκυνση</a:t>
            </a:r>
            <a:r>
              <a:rPr lang="el-GR" sz="1800" spc="45" dirty="0" smtClean="0">
                <a:latin typeface="Times New Roman"/>
                <a:cs typeface="Times New Roman"/>
              </a:rPr>
              <a:t> </a:t>
            </a:r>
            <a:r>
              <a:rPr lang="el-GR" sz="1800" spc="6" dirty="0" smtClean="0">
                <a:latin typeface="Times New Roman"/>
                <a:cs typeface="Times New Roman"/>
              </a:rPr>
              <a:t>του</a:t>
            </a:r>
            <a:r>
              <a:rPr lang="el-GR" sz="1800" spc="45" dirty="0" smtClean="0">
                <a:latin typeface="Times New Roman"/>
                <a:cs typeface="Times New Roman"/>
              </a:rPr>
              <a:t> </a:t>
            </a:r>
            <a:r>
              <a:rPr lang="el-GR" sz="1800" spc="8" dirty="0" smtClean="0">
                <a:latin typeface="Times New Roman"/>
                <a:cs typeface="Times New Roman"/>
              </a:rPr>
              <a:t>στελέχους</a:t>
            </a:r>
            <a:endParaRPr lang="el-GR" sz="1800" dirty="0" smtClean="0">
              <a:latin typeface="Times New Roman"/>
              <a:cs typeface="Times New Roman"/>
            </a:endParaRPr>
          </a:p>
          <a:p>
            <a:pPr marL="5051" marR="2273" algn="just"/>
            <a:r>
              <a:rPr lang="el-GR" sz="1800" spc="2" dirty="0" smtClean="0">
                <a:latin typeface="Times New Roman"/>
                <a:cs typeface="Times New Roman"/>
              </a:rPr>
              <a:t>µ</a:t>
            </a:r>
            <a:r>
              <a:rPr lang="el-GR" sz="1800" spc="2" dirty="0" err="1" smtClean="0">
                <a:latin typeface="Times New Roman"/>
                <a:cs typeface="Times New Roman"/>
              </a:rPr>
              <a:t>ετά</a:t>
            </a:r>
            <a:r>
              <a:rPr lang="el-GR" sz="1800" spc="2" dirty="0" smtClean="0">
                <a:latin typeface="Times New Roman"/>
                <a:cs typeface="Times New Roman"/>
              </a:rPr>
              <a:t> </a:t>
            </a:r>
            <a:r>
              <a:rPr lang="el-GR" sz="1800" spc="6" dirty="0" smtClean="0">
                <a:latin typeface="Times New Roman"/>
                <a:cs typeface="Times New Roman"/>
              </a:rPr>
              <a:t>την εαρινοποίηση απαιτείται η </a:t>
            </a:r>
            <a:r>
              <a:rPr lang="el-GR" sz="1800" spc="8" dirty="0" smtClean="0">
                <a:latin typeface="Times New Roman"/>
                <a:cs typeface="Times New Roman"/>
              </a:rPr>
              <a:t>επίδραση </a:t>
            </a:r>
            <a:r>
              <a:rPr lang="el-GR" sz="1800" spc="4" dirty="0" smtClean="0">
                <a:latin typeface="Times New Roman"/>
                <a:cs typeface="Times New Roman"/>
              </a:rPr>
              <a:t>µ</a:t>
            </a:r>
            <a:r>
              <a:rPr lang="el-GR" sz="1800" spc="4" dirty="0" err="1" smtClean="0">
                <a:latin typeface="Times New Roman"/>
                <a:cs typeface="Times New Roman"/>
              </a:rPr>
              <a:t>εγάλης</a:t>
            </a:r>
            <a:r>
              <a:rPr lang="el-GR" sz="1800" spc="4" dirty="0" smtClean="0">
                <a:latin typeface="Times New Roman"/>
                <a:cs typeface="Times New Roman"/>
              </a:rPr>
              <a:t> </a:t>
            </a:r>
            <a:r>
              <a:rPr lang="el-GR" sz="1800" spc="6" dirty="0" err="1" smtClean="0">
                <a:latin typeface="Times New Roman"/>
                <a:cs typeface="Times New Roman"/>
              </a:rPr>
              <a:t>φωτοπεριόδου</a:t>
            </a:r>
            <a:r>
              <a:rPr lang="el-GR" sz="1800" spc="6" dirty="0" smtClean="0">
                <a:latin typeface="Times New Roman"/>
                <a:cs typeface="Times New Roman"/>
              </a:rPr>
              <a:t>. </a:t>
            </a:r>
            <a:r>
              <a:rPr lang="el-GR" sz="1800" spc="8" dirty="0" smtClean="0">
                <a:latin typeface="Times New Roman"/>
                <a:cs typeface="Times New Roman"/>
              </a:rPr>
              <a:t>Ο ανθοφόρος βλαστός προέρχεται </a:t>
            </a:r>
            <a:r>
              <a:rPr lang="el-GR" sz="1800" spc="10" dirty="0" smtClean="0">
                <a:latin typeface="Times New Roman"/>
                <a:cs typeface="Times New Roman"/>
              </a:rPr>
              <a:t>από  </a:t>
            </a:r>
            <a:r>
              <a:rPr lang="el-GR" sz="1800" spc="6" dirty="0" smtClean="0">
                <a:latin typeface="Times New Roman"/>
                <a:cs typeface="Times New Roman"/>
              </a:rPr>
              <a:t>την</a:t>
            </a:r>
            <a:r>
              <a:rPr lang="el-GR" sz="1800" spc="32" dirty="0" smtClean="0">
                <a:latin typeface="Times New Roman"/>
                <a:cs typeface="Times New Roman"/>
              </a:rPr>
              <a:t> </a:t>
            </a:r>
            <a:r>
              <a:rPr lang="el-GR" sz="1800" spc="6" dirty="0" err="1" smtClean="0">
                <a:latin typeface="Times New Roman"/>
                <a:cs typeface="Times New Roman"/>
              </a:rPr>
              <a:t>επιµήκυνση</a:t>
            </a:r>
            <a:r>
              <a:rPr lang="el-GR" sz="1800" spc="32" dirty="0" smtClean="0">
                <a:latin typeface="Times New Roman"/>
                <a:cs typeface="Times New Roman"/>
              </a:rPr>
              <a:t> </a:t>
            </a:r>
            <a:r>
              <a:rPr lang="el-GR" sz="1800" spc="6" dirty="0" smtClean="0">
                <a:latin typeface="Times New Roman"/>
                <a:cs typeface="Times New Roman"/>
              </a:rPr>
              <a:t>του</a:t>
            </a:r>
            <a:r>
              <a:rPr lang="el-GR" sz="1800" spc="32" dirty="0" smtClean="0">
                <a:latin typeface="Times New Roman"/>
                <a:cs typeface="Times New Roman"/>
              </a:rPr>
              <a:t> </a:t>
            </a:r>
            <a:r>
              <a:rPr lang="el-GR" sz="1800" spc="8" dirty="0" smtClean="0">
                <a:latin typeface="Times New Roman"/>
                <a:cs typeface="Times New Roman"/>
              </a:rPr>
              <a:t>ακραίου</a:t>
            </a:r>
            <a:r>
              <a:rPr lang="el-GR" sz="1800" spc="32" dirty="0" smtClean="0">
                <a:latin typeface="Times New Roman"/>
                <a:cs typeface="Times New Roman"/>
              </a:rPr>
              <a:t> </a:t>
            </a:r>
            <a:r>
              <a:rPr lang="el-GR" sz="1800" spc="4" dirty="0" smtClean="0">
                <a:latin typeface="Times New Roman"/>
                <a:cs typeface="Times New Roman"/>
              </a:rPr>
              <a:t>µ</a:t>
            </a:r>
            <a:r>
              <a:rPr lang="el-GR" sz="1800" spc="4" dirty="0" err="1" smtClean="0">
                <a:latin typeface="Times New Roman"/>
                <a:cs typeface="Times New Roman"/>
              </a:rPr>
              <a:t>εριστώµατος</a:t>
            </a:r>
            <a:r>
              <a:rPr lang="el-GR" sz="1800" spc="30" dirty="0" smtClean="0">
                <a:latin typeface="Times New Roman"/>
                <a:cs typeface="Times New Roman"/>
              </a:rPr>
              <a:t> </a:t>
            </a:r>
            <a:r>
              <a:rPr lang="el-GR" sz="1800" spc="6" dirty="0" smtClean="0">
                <a:latin typeface="Times New Roman"/>
                <a:cs typeface="Times New Roman"/>
              </a:rPr>
              <a:t>της</a:t>
            </a:r>
            <a:r>
              <a:rPr lang="el-GR" sz="1800" spc="30" dirty="0" smtClean="0">
                <a:latin typeface="Times New Roman"/>
                <a:cs typeface="Times New Roman"/>
              </a:rPr>
              <a:t> </a:t>
            </a:r>
            <a:r>
              <a:rPr lang="el-GR" sz="1800" spc="8" dirty="0" smtClean="0">
                <a:latin typeface="Times New Roman"/>
                <a:cs typeface="Times New Roman"/>
              </a:rPr>
              <a:t>κορυφής</a:t>
            </a:r>
            <a:r>
              <a:rPr lang="el-GR" sz="1800" spc="30" dirty="0" smtClean="0">
                <a:latin typeface="Times New Roman"/>
                <a:cs typeface="Times New Roman"/>
              </a:rPr>
              <a:t> </a:t>
            </a:r>
            <a:r>
              <a:rPr lang="el-GR" sz="1800" spc="6" dirty="0" smtClean="0">
                <a:latin typeface="Times New Roman"/>
                <a:cs typeface="Times New Roman"/>
              </a:rPr>
              <a:t>και</a:t>
            </a:r>
            <a:r>
              <a:rPr lang="el-GR" sz="1800" spc="30" dirty="0" smtClean="0">
                <a:latin typeface="Times New Roman"/>
                <a:cs typeface="Times New Roman"/>
              </a:rPr>
              <a:t> </a:t>
            </a:r>
            <a:r>
              <a:rPr lang="el-GR" sz="1800" spc="6" dirty="0" smtClean="0">
                <a:latin typeface="Times New Roman"/>
                <a:cs typeface="Times New Roman"/>
              </a:rPr>
              <a:t>φέρει</a:t>
            </a:r>
            <a:r>
              <a:rPr lang="el-GR" sz="1800" spc="30" dirty="0" smtClean="0">
                <a:latin typeface="Times New Roman"/>
                <a:cs typeface="Times New Roman"/>
              </a:rPr>
              <a:t> </a:t>
            </a:r>
            <a:r>
              <a:rPr lang="el-GR" sz="1800" spc="6" dirty="0" smtClean="0">
                <a:latin typeface="Times New Roman"/>
                <a:cs typeface="Times New Roman"/>
              </a:rPr>
              <a:t>νέα</a:t>
            </a:r>
            <a:r>
              <a:rPr lang="el-GR" sz="1800" spc="32" dirty="0" smtClean="0">
                <a:latin typeface="Times New Roman"/>
                <a:cs typeface="Times New Roman"/>
              </a:rPr>
              <a:t> </a:t>
            </a:r>
            <a:r>
              <a:rPr lang="el-GR" sz="1800" spc="8" dirty="0" smtClean="0">
                <a:latin typeface="Times New Roman"/>
                <a:cs typeface="Times New Roman"/>
              </a:rPr>
              <a:t>φύλλα</a:t>
            </a:r>
            <a:r>
              <a:rPr lang="el-GR" sz="1800" spc="32" dirty="0" smtClean="0">
                <a:latin typeface="Times New Roman"/>
                <a:cs typeface="Times New Roman"/>
              </a:rPr>
              <a:t> </a:t>
            </a:r>
            <a:r>
              <a:rPr lang="el-GR" sz="1800" spc="6" dirty="0" smtClean="0">
                <a:latin typeface="Times New Roman"/>
                <a:cs typeface="Times New Roman"/>
              </a:rPr>
              <a:t>µ</a:t>
            </a:r>
            <a:r>
              <a:rPr lang="el-GR" sz="1800" spc="6" dirty="0" err="1" smtClean="0">
                <a:latin typeface="Times New Roman"/>
                <a:cs typeface="Times New Roman"/>
              </a:rPr>
              <a:t>ικρότερου</a:t>
            </a:r>
            <a:r>
              <a:rPr lang="el-GR" sz="1800" spc="32" dirty="0" smtClean="0">
                <a:latin typeface="Times New Roman"/>
                <a:cs typeface="Times New Roman"/>
              </a:rPr>
              <a:t> </a:t>
            </a:r>
            <a:r>
              <a:rPr lang="el-GR" sz="1800" spc="4" dirty="0" smtClean="0">
                <a:latin typeface="Times New Roman"/>
                <a:cs typeface="Times New Roman"/>
              </a:rPr>
              <a:t>µ</a:t>
            </a:r>
            <a:r>
              <a:rPr lang="el-GR" sz="1800" spc="4" dirty="0" err="1" smtClean="0">
                <a:latin typeface="Times New Roman"/>
                <a:cs typeface="Times New Roman"/>
              </a:rPr>
              <a:t>εγέθους</a:t>
            </a:r>
            <a:r>
              <a:rPr lang="el-GR" sz="1800" spc="4" dirty="0" smtClean="0">
                <a:latin typeface="Times New Roman"/>
                <a:cs typeface="Times New Roman"/>
              </a:rPr>
              <a:t>.</a:t>
            </a:r>
            <a:r>
              <a:rPr lang="el-GR" sz="1800" spc="30" dirty="0" smtClean="0">
                <a:latin typeface="Times New Roman"/>
                <a:cs typeface="Times New Roman"/>
              </a:rPr>
              <a:t> </a:t>
            </a:r>
            <a:r>
              <a:rPr lang="el-GR" sz="1800" spc="8" dirty="0" smtClean="0">
                <a:latin typeface="Times New Roman"/>
                <a:cs typeface="Times New Roman"/>
              </a:rPr>
              <a:t>Από</a:t>
            </a:r>
            <a:r>
              <a:rPr lang="el-GR" sz="1800" spc="32" dirty="0" smtClean="0">
                <a:latin typeface="Times New Roman"/>
                <a:cs typeface="Times New Roman"/>
              </a:rPr>
              <a:t> </a:t>
            </a:r>
            <a:r>
              <a:rPr lang="el-GR" sz="1800" spc="4" dirty="0" smtClean="0">
                <a:latin typeface="Times New Roman"/>
                <a:cs typeface="Times New Roman"/>
              </a:rPr>
              <a:t>τις</a:t>
            </a:r>
            <a:r>
              <a:rPr lang="en-US" sz="1800" spc="4" dirty="0" smtClean="0">
                <a:latin typeface="Times New Roman"/>
                <a:cs typeface="Times New Roman"/>
              </a:rPr>
              <a:t> </a:t>
            </a:r>
            <a:r>
              <a:rPr lang="el-GR" sz="1800" spc="6" dirty="0" smtClean="0">
                <a:latin typeface="Times New Roman"/>
                <a:cs typeface="Times New Roman"/>
              </a:rPr>
              <a:t>µ</a:t>
            </a:r>
            <a:r>
              <a:rPr lang="el-GR" sz="1800" spc="6" dirty="0" err="1" smtClean="0">
                <a:latin typeface="Times New Roman"/>
                <a:cs typeface="Times New Roman"/>
              </a:rPr>
              <a:t>ασχάλες</a:t>
            </a:r>
            <a:r>
              <a:rPr lang="el-GR" sz="1800" spc="6" dirty="0" smtClean="0">
                <a:latin typeface="Times New Roman"/>
                <a:cs typeface="Times New Roman"/>
              </a:rPr>
              <a:t> </a:t>
            </a:r>
            <a:r>
              <a:rPr lang="el-GR" sz="1800" spc="8" dirty="0" smtClean="0">
                <a:latin typeface="Times New Roman"/>
                <a:cs typeface="Times New Roman"/>
              </a:rPr>
              <a:t>των φύλλων εκφύονται </a:t>
            </a:r>
            <a:r>
              <a:rPr lang="el-GR" sz="1800" spc="6" dirty="0" smtClean="0">
                <a:latin typeface="Times New Roman"/>
                <a:cs typeface="Times New Roman"/>
              </a:rPr>
              <a:t>δεύτερης και τρίτης </a:t>
            </a:r>
            <a:r>
              <a:rPr lang="en-US" sz="1800" spc="6" dirty="0" smtClean="0">
                <a:latin typeface="Times New Roman"/>
                <a:cs typeface="Times New Roman"/>
              </a:rPr>
              <a:t> </a:t>
            </a:r>
            <a:r>
              <a:rPr lang="el-GR" sz="1800" spc="6" dirty="0" smtClean="0">
                <a:latin typeface="Times New Roman"/>
                <a:cs typeface="Times New Roman"/>
              </a:rPr>
              <a:t>τάξης ανθοφόροι κλάδοι. Καθένας από αυτούς  αποτελεί µια ταξιανθία συνεχούς αύξησης πάνω στις οποίες αναπτύσσονται τα άνθη. Στην άνθηση  προηγούνται τα κατώτερα άνθη της ταξιανθίας και η περίοδος της ανθοφορίας διαρκεί από 3-10 </a:t>
            </a:r>
            <a:r>
              <a:rPr lang="el-GR" sz="1800" spc="6" dirty="0" err="1" smtClean="0">
                <a:latin typeface="Times New Roman"/>
                <a:cs typeface="Times New Roman"/>
              </a:rPr>
              <a:t>εβδοµάδες</a:t>
            </a:r>
            <a:r>
              <a:rPr lang="el-GR" sz="1800" spc="6" dirty="0" smtClean="0">
                <a:latin typeface="Times New Roman"/>
                <a:cs typeface="Times New Roman"/>
              </a:rPr>
              <a:t>  ανάλογα µε τις περιβαλλοντικές συνθήκες</a:t>
            </a:r>
            <a:r>
              <a:rPr lang="en-US" sz="1800" spc="6" dirty="0" smtClean="0">
                <a:latin typeface="Times New Roman"/>
                <a:cs typeface="Times New Roman"/>
              </a:rPr>
              <a:t>.</a:t>
            </a:r>
            <a:endParaRPr lang="el-GR" sz="1800" spc="6" dirty="0" smtClean="0">
              <a:latin typeface="Times New Roman"/>
              <a:cs typeface="Times New Roman"/>
            </a:endParaRPr>
          </a:p>
          <a:p>
            <a:pPr marL="5051" marR="2273" algn="just"/>
            <a:endParaRPr lang="el-GR" sz="4000" dirty="0" smtClean="0">
              <a:latin typeface="Times New Roman"/>
              <a:cs typeface="Times New Roman"/>
            </a:endParaRPr>
          </a:p>
          <a:p>
            <a:pPr marL="12697" marR="5714" algn="just">
              <a:spcBef>
                <a:spcPts val="25"/>
              </a:spcBef>
            </a:pPr>
            <a:endParaRPr lang="el-GR" sz="1600" dirty="0">
              <a:latin typeface="Times New Roman"/>
              <a:cs typeface="Times New Roman"/>
            </a:endParaRPr>
          </a:p>
          <a:p>
            <a:pPr marL="12697" marR="5714" algn="just">
              <a:spcBef>
                <a:spcPts val="25"/>
              </a:spcBef>
            </a:pPr>
            <a:endParaRPr lang="el-GR" sz="1600" dirty="0">
              <a:latin typeface="Times New Roman"/>
              <a:cs typeface="Times New Roman"/>
            </a:endParaRPr>
          </a:p>
          <a:p>
            <a:pPr marL="12697" marR="5714" algn="just">
              <a:spcBef>
                <a:spcPts val="25"/>
              </a:spcBef>
            </a:pPr>
            <a:endParaRPr lang="el-GR" sz="1600" dirty="0">
              <a:latin typeface="Times New Roman"/>
              <a:cs typeface="Times New Roman"/>
            </a:endParaRPr>
          </a:p>
          <a:p>
            <a:pPr marL="12697" marR="5714" algn="just">
              <a:spcBef>
                <a:spcPts val="25"/>
              </a:spcBef>
            </a:pPr>
            <a:endParaRPr lang="el-GR" dirty="0" smtClean="0">
              <a:latin typeface="Times New Roman"/>
              <a:cs typeface="Times New Roman"/>
            </a:endParaRPr>
          </a:p>
          <a:p>
            <a:pPr marL="11131" algn="just"/>
            <a:endParaRPr lang="el-GR"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28" y="534072"/>
            <a:ext cx="4571206" cy="1184914"/>
          </a:xfrm>
          <a:prstGeom prst="rect">
            <a:avLst/>
          </a:prstGeom>
          <a:noFill/>
        </p:spPr>
        <p:txBody>
          <a:bodyPr wrap="square" lIns="91413" tIns="45707" rIns="91413" bIns="45707" rtlCol="0">
            <a:spAutoFit/>
          </a:bodyPr>
          <a:lstStyle/>
          <a:p>
            <a:r>
              <a:rPr lang="el-GR" sz="3600" b="1" spc="-4" dirty="0" smtClean="0">
                <a:latin typeface="Times New Roman"/>
                <a:cs typeface="Times New Roman"/>
              </a:rPr>
              <a:t>Κτηνοτροφικά τεύτλα</a:t>
            </a:r>
          </a:p>
          <a:p>
            <a:endParaRPr lang="el-GR" sz="3500" b="1" dirty="0"/>
          </a:p>
        </p:txBody>
      </p:sp>
      <p:sp>
        <p:nvSpPr>
          <p:cNvPr id="5" name="4 - Ορθογώνιο"/>
          <p:cNvSpPr/>
          <p:nvPr/>
        </p:nvSpPr>
        <p:spPr>
          <a:xfrm>
            <a:off x="305541" y="1219712"/>
            <a:ext cx="8456731" cy="5497889"/>
          </a:xfrm>
          <a:prstGeom prst="rect">
            <a:avLst/>
          </a:prstGeom>
        </p:spPr>
        <p:txBody>
          <a:bodyPr wrap="square" lIns="91413" tIns="45707" rIns="91413" bIns="45707">
            <a:spAutoFit/>
          </a:bodyPr>
          <a:lstStyle/>
          <a:p>
            <a:pPr>
              <a:spcBef>
                <a:spcPts val="8"/>
              </a:spcBef>
            </a:pPr>
            <a:endParaRPr lang="el-GR" sz="800" dirty="0" smtClean="0">
              <a:latin typeface="Times New Roman"/>
              <a:cs typeface="Times New Roman"/>
            </a:endParaRPr>
          </a:p>
          <a:p>
            <a:pPr marL="368671" marR="2777" indent="-90905">
              <a:lnSpc>
                <a:spcPct val="101000"/>
              </a:lnSpc>
              <a:spcBef>
                <a:spcPts val="264"/>
              </a:spcBef>
              <a:buFont typeface="Symbol"/>
              <a:buChar char=""/>
              <a:tabLst>
                <a:tab pos="368418" algn="l"/>
                <a:tab pos="368671" algn="l"/>
              </a:tabLst>
            </a:pPr>
            <a:r>
              <a:rPr lang="el-GR" sz="2000" spc="6" dirty="0" smtClean="0">
                <a:latin typeface="Times New Roman"/>
                <a:cs typeface="Times New Roman"/>
              </a:rPr>
              <a:t>Οι ρίζες </a:t>
            </a:r>
            <a:r>
              <a:rPr lang="el-GR" sz="2000" spc="8" dirty="0" smtClean="0">
                <a:latin typeface="Times New Roman"/>
                <a:cs typeface="Times New Roman"/>
              </a:rPr>
              <a:t>των κτηνοτροφικών τεύτλων στερούνται πλαγίων αυλακώσεων </a:t>
            </a:r>
            <a:r>
              <a:rPr lang="el-GR" sz="2000" spc="6" dirty="0" smtClean="0">
                <a:latin typeface="Times New Roman"/>
                <a:cs typeface="Times New Roman"/>
              </a:rPr>
              <a:t>και </a:t>
            </a:r>
            <a:r>
              <a:rPr lang="el-GR" sz="2000" spc="8" dirty="0" smtClean="0">
                <a:latin typeface="Times New Roman"/>
                <a:cs typeface="Times New Roman"/>
              </a:rPr>
              <a:t>πλευρικών  </a:t>
            </a:r>
            <a:r>
              <a:rPr lang="el-GR" sz="2000" spc="6" dirty="0" smtClean="0">
                <a:latin typeface="Times New Roman"/>
                <a:cs typeface="Times New Roman"/>
              </a:rPr>
              <a:t>ριζιδίων.</a:t>
            </a:r>
            <a:endParaRPr lang="el-GR" sz="2000" dirty="0" smtClean="0">
              <a:latin typeface="Times New Roman"/>
              <a:cs typeface="Times New Roman"/>
            </a:endParaRPr>
          </a:p>
          <a:p>
            <a:pPr marL="368671" marR="3282" indent="-90905">
              <a:lnSpc>
                <a:spcPct val="101000"/>
              </a:lnSpc>
              <a:spcBef>
                <a:spcPts val="257"/>
              </a:spcBef>
              <a:buFont typeface="Symbol"/>
              <a:buChar char=""/>
              <a:tabLst>
                <a:tab pos="368418" algn="l"/>
                <a:tab pos="368671" algn="l"/>
              </a:tabLst>
            </a:pPr>
            <a:r>
              <a:rPr lang="el-GR" sz="2000" spc="8" dirty="0" smtClean="0">
                <a:latin typeface="Times New Roman"/>
                <a:cs typeface="Times New Roman"/>
              </a:rPr>
              <a:t>Τα κτηνοτροφικά </a:t>
            </a:r>
            <a:r>
              <a:rPr lang="el-GR" sz="2000" spc="6" dirty="0" smtClean="0">
                <a:latin typeface="Times New Roman"/>
                <a:cs typeface="Times New Roman"/>
              </a:rPr>
              <a:t>τεύτλα </a:t>
            </a:r>
            <a:r>
              <a:rPr lang="el-GR" sz="2000" spc="8" dirty="0" smtClean="0">
                <a:latin typeface="Times New Roman"/>
                <a:cs typeface="Times New Roman"/>
              </a:rPr>
              <a:t>αναπτύσσονται κατά </a:t>
            </a:r>
            <a:r>
              <a:rPr lang="el-GR" sz="2000" spc="6" dirty="0" smtClean="0">
                <a:latin typeface="Times New Roman"/>
                <a:cs typeface="Times New Roman"/>
              </a:rPr>
              <a:t>τα 2/5 και </a:t>
            </a:r>
            <a:r>
              <a:rPr lang="el-GR" sz="2000" spc="8" dirty="0" smtClean="0">
                <a:latin typeface="Times New Roman"/>
                <a:cs typeface="Times New Roman"/>
              </a:rPr>
              <a:t>πλέον </a:t>
            </a:r>
            <a:r>
              <a:rPr lang="el-GR" sz="2000" spc="6" dirty="0" smtClean="0">
                <a:latin typeface="Times New Roman"/>
                <a:cs typeface="Times New Roman"/>
              </a:rPr>
              <a:t>εκτός </a:t>
            </a:r>
            <a:r>
              <a:rPr lang="el-GR" sz="2000" spc="8" dirty="0" smtClean="0">
                <a:latin typeface="Times New Roman"/>
                <a:cs typeface="Times New Roman"/>
              </a:rPr>
              <a:t>εδάφους </a:t>
            </a:r>
            <a:r>
              <a:rPr lang="el-GR" sz="2000" spc="6" dirty="0" smtClean="0">
                <a:latin typeface="Times New Roman"/>
                <a:cs typeface="Times New Roman"/>
              </a:rPr>
              <a:t>και έτσι η  </a:t>
            </a:r>
            <a:r>
              <a:rPr lang="el-GR" sz="2000" spc="8" dirty="0" smtClean="0">
                <a:latin typeface="Times New Roman"/>
                <a:cs typeface="Times New Roman"/>
              </a:rPr>
              <a:t>περιοχή </a:t>
            </a:r>
            <a:r>
              <a:rPr lang="el-GR" sz="2000" spc="6" dirty="0" smtClean="0">
                <a:latin typeface="Times New Roman"/>
                <a:cs typeface="Times New Roman"/>
              </a:rPr>
              <a:t>του </a:t>
            </a:r>
            <a:r>
              <a:rPr lang="el-GR" sz="2000" spc="4" dirty="0" err="1" smtClean="0">
                <a:latin typeface="Times New Roman"/>
                <a:cs typeface="Times New Roman"/>
              </a:rPr>
              <a:t>λαιµού</a:t>
            </a:r>
            <a:r>
              <a:rPr lang="el-GR" sz="2000" spc="4" dirty="0" smtClean="0">
                <a:latin typeface="Times New Roman"/>
                <a:cs typeface="Times New Roman"/>
              </a:rPr>
              <a:t> </a:t>
            </a:r>
            <a:r>
              <a:rPr lang="el-GR" sz="2000" spc="6" dirty="0" smtClean="0">
                <a:latin typeface="Times New Roman"/>
                <a:cs typeface="Times New Roman"/>
              </a:rPr>
              <a:t>είναι </a:t>
            </a:r>
            <a:r>
              <a:rPr lang="el-GR" sz="2000" spc="8" dirty="0" smtClean="0">
                <a:latin typeface="Times New Roman"/>
                <a:cs typeface="Times New Roman"/>
              </a:rPr>
              <a:t>πάντα</a:t>
            </a:r>
            <a:r>
              <a:rPr lang="el-GR" sz="2000" spc="-6" dirty="0" smtClean="0">
                <a:latin typeface="Times New Roman"/>
                <a:cs typeface="Times New Roman"/>
              </a:rPr>
              <a:t> </a:t>
            </a:r>
            <a:r>
              <a:rPr lang="el-GR" sz="2000" spc="6" dirty="0" err="1" smtClean="0">
                <a:latin typeface="Times New Roman"/>
                <a:cs typeface="Times New Roman"/>
              </a:rPr>
              <a:t>εµφανής</a:t>
            </a:r>
            <a:r>
              <a:rPr lang="el-GR" sz="2000" spc="6" dirty="0" smtClean="0">
                <a:latin typeface="Times New Roman"/>
                <a:cs typeface="Times New Roman"/>
              </a:rPr>
              <a:t>.</a:t>
            </a:r>
            <a:endParaRPr lang="el-GR" sz="2000" dirty="0" smtClean="0">
              <a:latin typeface="Times New Roman"/>
              <a:cs typeface="Times New Roman"/>
            </a:endParaRPr>
          </a:p>
          <a:p>
            <a:pPr marL="368671" marR="3029" indent="-90905">
              <a:lnSpc>
                <a:spcPct val="101000"/>
              </a:lnSpc>
              <a:spcBef>
                <a:spcPts val="266"/>
              </a:spcBef>
              <a:buFont typeface="Symbol"/>
              <a:buChar char=""/>
              <a:tabLst>
                <a:tab pos="368418" algn="l"/>
                <a:tab pos="368671" algn="l"/>
              </a:tabLst>
            </a:pPr>
            <a:r>
              <a:rPr lang="el-GR" sz="2000" spc="8" dirty="0" smtClean="0">
                <a:latin typeface="Times New Roman"/>
                <a:cs typeface="Times New Roman"/>
              </a:rPr>
              <a:t>Σε </a:t>
            </a:r>
            <a:r>
              <a:rPr lang="el-GR" sz="2000" spc="6" dirty="0" smtClean="0">
                <a:latin typeface="Times New Roman"/>
                <a:cs typeface="Times New Roman"/>
              </a:rPr>
              <a:t>εγκάρσια </a:t>
            </a:r>
            <a:r>
              <a:rPr lang="el-GR" sz="2000" spc="2" dirty="0" err="1" smtClean="0">
                <a:latin typeface="Times New Roman"/>
                <a:cs typeface="Times New Roman"/>
              </a:rPr>
              <a:t>τοµή</a:t>
            </a:r>
            <a:r>
              <a:rPr lang="el-GR" sz="2000" spc="2" dirty="0" smtClean="0">
                <a:latin typeface="Times New Roman"/>
                <a:cs typeface="Times New Roman"/>
              </a:rPr>
              <a:t> </a:t>
            </a:r>
            <a:r>
              <a:rPr lang="el-GR" sz="2000" spc="6" dirty="0" smtClean="0">
                <a:latin typeface="Times New Roman"/>
                <a:cs typeface="Times New Roman"/>
              </a:rPr>
              <a:t>της ρίζας </a:t>
            </a:r>
            <a:r>
              <a:rPr lang="el-GR" sz="2000" spc="8" dirty="0" smtClean="0">
                <a:latin typeface="Times New Roman"/>
                <a:cs typeface="Times New Roman"/>
              </a:rPr>
              <a:t>παρατηρούνται </a:t>
            </a:r>
            <a:r>
              <a:rPr lang="el-GR" sz="2000" spc="6" dirty="0" smtClean="0">
                <a:latin typeface="Times New Roman"/>
                <a:cs typeface="Times New Roman"/>
              </a:rPr>
              <a:t>λιγότεροι και αραιότεροι </a:t>
            </a:r>
            <a:r>
              <a:rPr lang="el-GR" sz="2000" spc="4" dirty="0" err="1" smtClean="0">
                <a:latin typeface="Times New Roman"/>
                <a:cs typeface="Times New Roman"/>
              </a:rPr>
              <a:t>οµόκεντροι</a:t>
            </a:r>
            <a:r>
              <a:rPr lang="el-GR" sz="2000" spc="4" dirty="0" smtClean="0">
                <a:latin typeface="Times New Roman"/>
                <a:cs typeface="Times New Roman"/>
              </a:rPr>
              <a:t> </a:t>
            </a:r>
            <a:r>
              <a:rPr lang="el-GR" sz="2000" spc="6" dirty="0" smtClean="0">
                <a:latin typeface="Times New Roman"/>
                <a:cs typeface="Times New Roman"/>
              </a:rPr>
              <a:t>δακτύλιοι  σε </a:t>
            </a:r>
            <a:r>
              <a:rPr lang="el-GR" sz="2000" spc="8" dirty="0" smtClean="0">
                <a:latin typeface="Times New Roman"/>
                <a:cs typeface="Times New Roman"/>
              </a:rPr>
              <a:t>σχέση </a:t>
            </a:r>
            <a:r>
              <a:rPr lang="el-GR" sz="2000" spc="-2" dirty="0" smtClean="0">
                <a:latin typeface="Times New Roman"/>
                <a:cs typeface="Times New Roman"/>
              </a:rPr>
              <a:t>µε </a:t>
            </a:r>
            <a:r>
              <a:rPr lang="el-GR" sz="2000" spc="6" dirty="0" smtClean="0">
                <a:latin typeface="Times New Roman"/>
                <a:cs typeface="Times New Roman"/>
              </a:rPr>
              <a:t>τα</a:t>
            </a:r>
            <a:r>
              <a:rPr lang="el-GR" sz="2000" spc="12" dirty="0" smtClean="0">
                <a:latin typeface="Times New Roman"/>
                <a:cs typeface="Times New Roman"/>
              </a:rPr>
              <a:t> </a:t>
            </a:r>
            <a:r>
              <a:rPr lang="el-GR" sz="2000" spc="6" dirty="0" smtClean="0">
                <a:latin typeface="Times New Roman"/>
                <a:cs typeface="Times New Roman"/>
              </a:rPr>
              <a:t>ζαχαρότευτλα.</a:t>
            </a:r>
            <a:endParaRPr lang="el-GR" sz="2000" dirty="0" smtClean="0">
              <a:latin typeface="Times New Roman"/>
              <a:cs typeface="Times New Roman"/>
            </a:endParaRPr>
          </a:p>
          <a:p>
            <a:pPr marL="368671" marR="2524" indent="-90905">
              <a:lnSpc>
                <a:spcPct val="101000"/>
              </a:lnSpc>
              <a:spcBef>
                <a:spcPts val="266"/>
              </a:spcBef>
              <a:buFont typeface="Symbol"/>
              <a:buChar char=""/>
              <a:tabLst>
                <a:tab pos="368418" algn="l"/>
                <a:tab pos="368671" algn="l"/>
              </a:tabLst>
            </a:pPr>
            <a:r>
              <a:rPr lang="el-GR" sz="2000" spc="6" dirty="0" smtClean="0">
                <a:latin typeface="Times New Roman"/>
                <a:cs typeface="Times New Roman"/>
              </a:rPr>
              <a:t>Οι ρίζες έχουν µ</a:t>
            </a:r>
            <a:r>
              <a:rPr lang="el-GR" sz="2000" spc="6" dirty="0" err="1" smtClean="0">
                <a:latin typeface="Times New Roman"/>
                <a:cs typeface="Times New Roman"/>
              </a:rPr>
              <a:t>ικρότερη</a:t>
            </a:r>
            <a:r>
              <a:rPr lang="el-GR" sz="2000" spc="6" dirty="0" smtClean="0">
                <a:latin typeface="Times New Roman"/>
                <a:cs typeface="Times New Roman"/>
              </a:rPr>
              <a:t> περιεκτικότητα σε </a:t>
            </a:r>
            <a:r>
              <a:rPr lang="el-GR" sz="2000" spc="8" dirty="0" smtClean="0">
                <a:latin typeface="Times New Roman"/>
                <a:cs typeface="Times New Roman"/>
              </a:rPr>
              <a:t>ζάχαρη </a:t>
            </a:r>
            <a:r>
              <a:rPr lang="el-GR" sz="2000" spc="6" dirty="0" smtClean="0">
                <a:latin typeface="Times New Roman"/>
                <a:cs typeface="Times New Roman"/>
              </a:rPr>
              <a:t>η </a:t>
            </a:r>
            <a:r>
              <a:rPr lang="el-GR" sz="2000" spc="8" dirty="0" smtClean="0">
                <a:latin typeface="Times New Roman"/>
                <a:cs typeface="Times New Roman"/>
              </a:rPr>
              <a:t>οποία </a:t>
            </a:r>
            <a:r>
              <a:rPr lang="el-GR" sz="2000" spc="6" dirty="0" smtClean="0">
                <a:latin typeface="Times New Roman"/>
                <a:cs typeface="Times New Roman"/>
              </a:rPr>
              <a:t>δεν </a:t>
            </a:r>
            <a:r>
              <a:rPr lang="el-GR" sz="2000" spc="8" dirty="0" smtClean="0">
                <a:latin typeface="Times New Roman"/>
                <a:cs typeface="Times New Roman"/>
              </a:rPr>
              <a:t>υπερβαίνει </a:t>
            </a:r>
            <a:r>
              <a:rPr lang="el-GR" sz="2000" spc="6" dirty="0" smtClean="0">
                <a:latin typeface="Times New Roman"/>
                <a:cs typeface="Times New Roman"/>
              </a:rPr>
              <a:t>το </a:t>
            </a:r>
            <a:r>
              <a:rPr lang="el-GR" sz="2000" spc="10" dirty="0" smtClean="0">
                <a:latin typeface="Times New Roman"/>
                <a:cs typeface="Times New Roman"/>
              </a:rPr>
              <a:t>8% </a:t>
            </a:r>
            <a:r>
              <a:rPr lang="el-GR" sz="2000" spc="6" dirty="0" smtClean="0">
                <a:latin typeface="Times New Roman"/>
                <a:cs typeface="Times New Roman"/>
              </a:rPr>
              <a:t>του  </a:t>
            </a:r>
            <a:r>
              <a:rPr lang="el-GR" sz="2000" spc="8" dirty="0" smtClean="0">
                <a:latin typeface="Times New Roman"/>
                <a:cs typeface="Times New Roman"/>
              </a:rPr>
              <a:t>νωπού βάρους</a:t>
            </a:r>
            <a:r>
              <a:rPr lang="el-GR" sz="2000" spc="-16" dirty="0" smtClean="0">
                <a:latin typeface="Times New Roman"/>
                <a:cs typeface="Times New Roman"/>
              </a:rPr>
              <a:t> </a:t>
            </a:r>
            <a:r>
              <a:rPr lang="el-GR" sz="2000" spc="6" dirty="0" smtClean="0">
                <a:latin typeface="Times New Roman"/>
                <a:cs typeface="Times New Roman"/>
              </a:rPr>
              <a:t>τους.</a:t>
            </a:r>
            <a:endParaRPr lang="el-GR" sz="2000" dirty="0" smtClean="0">
              <a:latin typeface="Times New Roman"/>
              <a:cs typeface="Times New Roman"/>
            </a:endParaRPr>
          </a:p>
          <a:p>
            <a:pPr marL="5051" marR="2020" indent="181810" algn="just">
              <a:spcBef>
                <a:spcPts val="243"/>
              </a:spcBef>
            </a:pPr>
            <a:r>
              <a:rPr lang="el-GR" sz="2000" spc="8" dirty="0" smtClean="0">
                <a:latin typeface="Times New Roman"/>
                <a:cs typeface="Times New Roman"/>
              </a:rPr>
              <a:t>Πρέπει </a:t>
            </a:r>
            <a:r>
              <a:rPr lang="el-GR" sz="2000" spc="6" dirty="0" smtClean="0">
                <a:latin typeface="Times New Roman"/>
                <a:cs typeface="Times New Roman"/>
              </a:rPr>
              <a:t>να τονισθεί ότι </a:t>
            </a:r>
            <a:r>
              <a:rPr lang="el-GR" sz="2000" spc="8" dirty="0" smtClean="0">
                <a:latin typeface="Times New Roman"/>
                <a:cs typeface="Times New Roman"/>
              </a:rPr>
              <a:t>υπάρχουν </a:t>
            </a:r>
            <a:r>
              <a:rPr lang="el-GR" sz="2000" spc="4" dirty="0" err="1" smtClean="0">
                <a:latin typeface="Times New Roman"/>
                <a:cs typeface="Times New Roman"/>
              </a:rPr>
              <a:t>ενδιάµεσες</a:t>
            </a:r>
            <a:r>
              <a:rPr lang="el-GR" sz="2000" spc="4" dirty="0" smtClean="0">
                <a:latin typeface="Times New Roman"/>
                <a:cs typeface="Times New Roman"/>
              </a:rPr>
              <a:t> </a:t>
            </a:r>
            <a:r>
              <a:rPr lang="el-GR" sz="2000" spc="6" dirty="0" smtClean="0">
                <a:latin typeface="Times New Roman"/>
                <a:cs typeface="Times New Roman"/>
              </a:rPr>
              <a:t>µ</a:t>
            </a:r>
            <a:r>
              <a:rPr lang="el-GR" sz="2000" spc="6" dirty="0" err="1" smtClean="0">
                <a:latin typeface="Times New Roman"/>
                <a:cs typeface="Times New Roman"/>
              </a:rPr>
              <a:t>ορφές</a:t>
            </a:r>
            <a:r>
              <a:rPr lang="el-GR" sz="2000" spc="6" dirty="0" smtClean="0">
                <a:latin typeface="Times New Roman"/>
                <a:cs typeface="Times New Roman"/>
              </a:rPr>
              <a:t> τεύτλων, </a:t>
            </a:r>
            <a:r>
              <a:rPr lang="el-GR" sz="2000" spc="4" dirty="0" smtClean="0">
                <a:latin typeface="Times New Roman"/>
                <a:cs typeface="Times New Roman"/>
              </a:rPr>
              <a:t>µ</a:t>
            </a:r>
            <a:r>
              <a:rPr lang="el-GR" sz="2000" spc="4" dirty="0" err="1" smtClean="0">
                <a:latin typeface="Times New Roman"/>
                <a:cs typeface="Times New Roman"/>
              </a:rPr>
              <a:t>εταξύ</a:t>
            </a:r>
            <a:r>
              <a:rPr lang="el-GR" sz="2000" spc="4" dirty="0" smtClean="0">
                <a:latin typeface="Times New Roman"/>
                <a:cs typeface="Times New Roman"/>
              </a:rPr>
              <a:t> </a:t>
            </a:r>
            <a:r>
              <a:rPr lang="el-GR" sz="2000" spc="8" dirty="0" smtClean="0">
                <a:latin typeface="Times New Roman"/>
                <a:cs typeface="Times New Roman"/>
              </a:rPr>
              <a:t>ζαχαροτεύτλων και  κτηνοτροφικών τεύτλων λόγω </a:t>
            </a:r>
            <a:r>
              <a:rPr lang="el-GR" sz="2000" spc="6" dirty="0" err="1" smtClean="0">
                <a:latin typeface="Times New Roman"/>
                <a:cs typeface="Times New Roman"/>
              </a:rPr>
              <a:t>σταυρογονιµοποιήσεων</a:t>
            </a:r>
            <a:r>
              <a:rPr lang="el-GR" sz="2000" spc="6" dirty="0" smtClean="0">
                <a:latin typeface="Times New Roman"/>
                <a:cs typeface="Times New Roman"/>
              </a:rPr>
              <a:t>. </a:t>
            </a:r>
            <a:r>
              <a:rPr lang="el-GR" sz="2000" spc="8" dirty="0" smtClean="0">
                <a:latin typeface="Times New Roman"/>
                <a:cs typeface="Times New Roman"/>
              </a:rPr>
              <a:t>Τα κτηνοτροφικά </a:t>
            </a:r>
            <a:r>
              <a:rPr lang="el-GR" sz="2000" spc="6" dirty="0" smtClean="0">
                <a:latin typeface="Times New Roman"/>
                <a:cs typeface="Times New Roman"/>
              </a:rPr>
              <a:t>τεύτλα </a:t>
            </a:r>
            <a:r>
              <a:rPr lang="el-GR" sz="2000" spc="8" dirty="0" smtClean="0">
                <a:latin typeface="Times New Roman"/>
                <a:cs typeface="Times New Roman"/>
              </a:rPr>
              <a:t>αξιολογούνται </a:t>
            </a:r>
            <a:r>
              <a:rPr lang="el-GR" sz="2000" spc="-2" dirty="0" smtClean="0">
                <a:latin typeface="Times New Roman"/>
                <a:cs typeface="Times New Roman"/>
              </a:rPr>
              <a:t>µε </a:t>
            </a:r>
            <a:r>
              <a:rPr lang="el-GR" sz="2000" spc="8" dirty="0" smtClean="0">
                <a:latin typeface="Times New Roman"/>
                <a:cs typeface="Times New Roman"/>
              </a:rPr>
              <a:t>βάση </a:t>
            </a:r>
            <a:r>
              <a:rPr lang="el-GR" sz="2000" spc="6" dirty="0" smtClean="0">
                <a:latin typeface="Times New Roman"/>
                <a:cs typeface="Times New Roman"/>
              </a:rPr>
              <a:t>το  </a:t>
            </a:r>
            <a:r>
              <a:rPr lang="el-GR" sz="2000" spc="8" dirty="0" smtClean="0">
                <a:latin typeface="Times New Roman"/>
                <a:cs typeface="Times New Roman"/>
              </a:rPr>
              <a:t>ποσοστό </a:t>
            </a:r>
            <a:r>
              <a:rPr lang="el-GR" sz="2000" spc="6" dirty="0" smtClean="0">
                <a:latin typeface="Times New Roman"/>
                <a:cs typeface="Times New Roman"/>
              </a:rPr>
              <a:t>της </a:t>
            </a:r>
            <a:r>
              <a:rPr lang="el-GR" sz="2000" spc="8" dirty="0" smtClean="0">
                <a:latin typeface="Times New Roman"/>
                <a:cs typeface="Times New Roman"/>
              </a:rPr>
              <a:t>ξηράς ουσίας των </a:t>
            </a:r>
            <a:r>
              <a:rPr lang="el-GR" sz="2000" spc="6" dirty="0" smtClean="0">
                <a:latin typeface="Times New Roman"/>
                <a:cs typeface="Times New Roman"/>
              </a:rPr>
              <a:t>ριζών, η </a:t>
            </a:r>
            <a:r>
              <a:rPr lang="el-GR" sz="2000" spc="8" dirty="0" smtClean="0">
                <a:latin typeface="Times New Roman"/>
                <a:cs typeface="Times New Roman"/>
              </a:rPr>
              <a:t>οποία </a:t>
            </a:r>
            <a:r>
              <a:rPr lang="el-GR" sz="2000" spc="6" dirty="0" err="1" smtClean="0">
                <a:latin typeface="Times New Roman"/>
                <a:cs typeface="Times New Roman"/>
              </a:rPr>
              <a:t>κυµαίνεται</a:t>
            </a:r>
            <a:r>
              <a:rPr lang="el-GR" sz="2000" spc="6" dirty="0" smtClean="0">
                <a:latin typeface="Times New Roman"/>
                <a:cs typeface="Times New Roman"/>
              </a:rPr>
              <a:t> </a:t>
            </a:r>
            <a:r>
              <a:rPr lang="el-GR" sz="2000" spc="4" dirty="0" smtClean="0">
                <a:latin typeface="Times New Roman"/>
                <a:cs typeface="Times New Roman"/>
              </a:rPr>
              <a:t>µ</a:t>
            </a:r>
            <a:r>
              <a:rPr lang="el-GR" sz="2000" spc="4" dirty="0" err="1" smtClean="0">
                <a:latin typeface="Times New Roman"/>
                <a:cs typeface="Times New Roman"/>
              </a:rPr>
              <a:t>εταξύ</a:t>
            </a:r>
            <a:r>
              <a:rPr lang="el-GR" sz="2000" spc="4" dirty="0" smtClean="0">
                <a:latin typeface="Times New Roman"/>
                <a:cs typeface="Times New Roman"/>
              </a:rPr>
              <a:t> </a:t>
            </a:r>
            <a:r>
              <a:rPr lang="el-GR" sz="2000" spc="10" dirty="0" smtClean="0">
                <a:latin typeface="Times New Roman"/>
                <a:cs typeface="Times New Roman"/>
              </a:rPr>
              <a:t>7% </a:t>
            </a:r>
            <a:r>
              <a:rPr lang="el-GR" sz="2000" spc="6" dirty="0" smtClean="0">
                <a:latin typeface="Times New Roman"/>
                <a:cs typeface="Times New Roman"/>
              </a:rPr>
              <a:t>και </a:t>
            </a:r>
            <a:r>
              <a:rPr lang="el-GR" sz="2000" spc="8" dirty="0" smtClean="0">
                <a:latin typeface="Times New Roman"/>
                <a:cs typeface="Times New Roman"/>
              </a:rPr>
              <a:t>22%. Συνήθως </a:t>
            </a:r>
            <a:r>
              <a:rPr lang="el-GR" sz="2000" spc="6" dirty="0" smtClean="0">
                <a:latin typeface="Times New Roman"/>
                <a:cs typeface="Times New Roman"/>
              </a:rPr>
              <a:t>η </a:t>
            </a:r>
            <a:r>
              <a:rPr lang="el-GR" sz="2000" spc="8" dirty="0" smtClean="0">
                <a:latin typeface="Times New Roman"/>
                <a:cs typeface="Times New Roman"/>
              </a:rPr>
              <a:t>υφή </a:t>
            </a:r>
            <a:r>
              <a:rPr lang="el-GR" sz="2000" spc="6" dirty="0" smtClean="0">
                <a:latin typeface="Times New Roman"/>
                <a:cs typeface="Times New Roman"/>
              </a:rPr>
              <a:t>της </a:t>
            </a:r>
            <a:r>
              <a:rPr lang="el-GR" sz="2000" spc="8" dirty="0" smtClean="0">
                <a:latin typeface="Times New Roman"/>
                <a:cs typeface="Times New Roman"/>
              </a:rPr>
              <a:t>σάρκας  των </a:t>
            </a:r>
            <a:r>
              <a:rPr lang="el-GR" sz="2000" spc="6" dirty="0" smtClean="0">
                <a:latin typeface="Times New Roman"/>
                <a:cs typeface="Times New Roman"/>
              </a:rPr>
              <a:t>ριζών στα </a:t>
            </a:r>
            <a:r>
              <a:rPr lang="el-GR" sz="2000" spc="8" dirty="0" smtClean="0">
                <a:latin typeface="Times New Roman"/>
                <a:cs typeface="Times New Roman"/>
              </a:rPr>
              <a:t>κτηνοτροφικά </a:t>
            </a:r>
            <a:r>
              <a:rPr lang="el-GR" sz="2000" spc="6" dirty="0" smtClean="0">
                <a:latin typeface="Times New Roman"/>
                <a:cs typeface="Times New Roman"/>
              </a:rPr>
              <a:t>τεύτλα είναι </a:t>
            </a:r>
            <a:r>
              <a:rPr lang="el-GR" sz="2000" spc="8" dirty="0" smtClean="0">
                <a:latin typeface="Times New Roman"/>
                <a:cs typeface="Times New Roman"/>
              </a:rPr>
              <a:t>τρυφερή </a:t>
            </a:r>
            <a:r>
              <a:rPr lang="el-GR" sz="2000" spc="6" dirty="0" smtClean="0">
                <a:latin typeface="Times New Roman"/>
                <a:cs typeface="Times New Roman"/>
              </a:rPr>
              <a:t>και </a:t>
            </a:r>
            <a:r>
              <a:rPr lang="el-GR" sz="2000" spc="8" dirty="0" smtClean="0">
                <a:latin typeface="Times New Roman"/>
                <a:cs typeface="Times New Roman"/>
              </a:rPr>
              <a:t>υδαρής, </a:t>
            </a:r>
            <a:r>
              <a:rPr lang="el-GR" sz="2000" spc="6" dirty="0" smtClean="0">
                <a:latin typeface="Times New Roman"/>
                <a:cs typeface="Times New Roman"/>
              </a:rPr>
              <a:t>ενώ στα </a:t>
            </a:r>
            <a:r>
              <a:rPr lang="el-GR" sz="2000" spc="8" dirty="0" smtClean="0">
                <a:latin typeface="Times New Roman"/>
                <a:cs typeface="Times New Roman"/>
              </a:rPr>
              <a:t>ζαχαρότευτλα </a:t>
            </a:r>
            <a:r>
              <a:rPr lang="el-GR" sz="2000" spc="6" dirty="0" smtClean="0">
                <a:latin typeface="Times New Roman"/>
                <a:cs typeface="Times New Roman"/>
              </a:rPr>
              <a:t>είναι </a:t>
            </a:r>
            <a:r>
              <a:rPr lang="el-GR" sz="2000" spc="8" dirty="0" smtClean="0">
                <a:latin typeface="Times New Roman"/>
                <a:cs typeface="Times New Roman"/>
              </a:rPr>
              <a:t>σκληρή</a:t>
            </a:r>
            <a:r>
              <a:rPr lang="en-US" sz="2000" spc="8" dirty="0" smtClean="0">
                <a:latin typeface="Times New Roman"/>
                <a:cs typeface="Times New Roman"/>
              </a:rPr>
              <a:t>.</a:t>
            </a:r>
            <a:endParaRPr lang="el-GR" sz="2000" dirty="0">
              <a:latin typeface="Times New Roman"/>
              <a:cs typeface="Times New Roman"/>
            </a:endParaRPr>
          </a:p>
          <a:p>
            <a:pPr marL="12697" marR="5714" algn="just">
              <a:spcBef>
                <a:spcPts val="25"/>
              </a:spcBef>
            </a:pPr>
            <a:endParaRPr lang="el-GR" sz="2000" dirty="0">
              <a:latin typeface="Times New Roman"/>
              <a:cs typeface="Times New Roman"/>
            </a:endParaRPr>
          </a:p>
          <a:p>
            <a:pPr marL="12697" marR="5714" algn="just">
              <a:spcBef>
                <a:spcPts val="25"/>
              </a:spcBef>
            </a:pPr>
            <a:endParaRPr lang="el-GR" sz="1600" dirty="0">
              <a:latin typeface="Times New Roman"/>
              <a:cs typeface="Times New Roman"/>
            </a:endParaRPr>
          </a:p>
          <a:p>
            <a:pPr marL="12697" marR="5714" algn="just">
              <a:spcBef>
                <a:spcPts val="25"/>
              </a:spcBef>
            </a:pPr>
            <a:endParaRPr lang="el-GR" dirty="0" smtClean="0">
              <a:latin typeface="Times New Roman"/>
              <a:cs typeface="Times New Roman"/>
            </a:endParaRPr>
          </a:p>
          <a:p>
            <a:pPr marL="11131" algn="just"/>
            <a:endParaRPr lang="el-GR"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
            <a:ext cx="9144000" cy="5940088"/>
          </a:xfrm>
          <a:prstGeom prst="rect">
            <a:avLst/>
          </a:prstGeom>
        </p:spPr>
        <p:txBody>
          <a:bodyPr wrap="square">
            <a:spAutoFit/>
          </a:bodyPr>
          <a:lstStyle/>
          <a:p>
            <a:pPr algn="just"/>
            <a:r>
              <a:rPr lang="el-GR" sz="2000" dirty="0" smtClean="0"/>
              <a:t>Η </a:t>
            </a:r>
            <a:r>
              <a:rPr lang="el-GR" sz="2000" b="1" dirty="0" smtClean="0"/>
              <a:t>καλλιέργεια των ζαχαρότευτλων </a:t>
            </a:r>
            <a:r>
              <a:rPr lang="el-GR" sz="2000" dirty="0" smtClean="0"/>
              <a:t>άρχισε στα 1800 στη Γερμανία και Γαλλία. Εν τούτοις οικονομική σημασία άρχισε να αποκτά στη Γαλλία μετά το 1829 και τη Γερμανία μετά το 1835, όταν επακολούθησε και η εξάπλωση της καλλιέργειας σε πολλές Ευρωπαϊκές Χώρες. </a:t>
            </a:r>
            <a:endParaRPr lang="en-US" sz="2000" dirty="0" smtClean="0"/>
          </a:p>
          <a:p>
            <a:pPr algn="just"/>
            <a:endParaRPr lang="en-US" sz="2000" dirty="0" smtClean="0"/>
          </a:p>
          <a:p>
            <a:pPr algn="just"/>
            <a:r>
              <a:rPr lang="el-GR" sz="2000" dirty="0" smtClean="0"/>
              <a:t>Παράλληλα με τις παραπάνω προσπάθειες στην Ευρώπη γίνονται και στην Αμερική. Εν τούτοις παρά το γεγονός ότι τα ζαχαρότευτλα εισήχθησαν στη Μασαχουσέτη το 1838, μόνο το 1870 ιδρύθηκε το πρώτο πετυχημένο εργοστάσιο στις Η.Π.Α στην Καλιφόρνια. Η επέκταση της </a:t>
            </a:r>
            <a:r>
              <a:rPr lang="el-GR" sz="2000" dirty="0" err="1" smtClean="0"/>
              <a:t>ζαχαροβιομηχανίας</a:t>
            </a:r>
            <a:r>
              <a:rPr lang="el-GR" sz="2000" dirty="0" smtClean="0"/>
              <a:t> στις Η.Π.Α έγινε μετά το 1890. </a:t>
            </a:r>
            <a:endParaRPr lang="en-US" sz="2000" dirty="0" smtClean="0"/>
          </a:p>
          <a:p>
            <a:pPr algn="just"/>
            <a:endParaRPr lang="el-GR" sz="2000" dirty="0" smtClean="0"/>
          </a:p>
          <a:p>
            <a:pPr algn="just"/>
            <a:r>
              <a:rPr lang="el-GR" sz="2000" dirty="0" smtClean="0"/>
              <a:t>Στην Ελλάδα η πρώτη προσπάθεια έγινε το 1842 στο χωριό </a:t>
            </a:r>
            <a:r>
              <a:rPr lang="el-GR" sz="2000" b="1" dirty="0" smtClean="0"/>
              <a:t>Καινούριο </a:t>
            </a:r>
            <a:r>
              <a:rPr lang="el-GR" sz="2000" dirty="0" smtClean="0"/>
              <a:t>της επαρχίας </a:t>
            </a:r>
            <a:r>
              <a:rPr lang="el-GR" sz="2000" dirty="0" err="1" smtClean="0"/>
              <a:t>Λοκρίδος</a:t>
            </a:r>
            <a:r>
              <a:rPr lang="el-GR" sz="2000" dirty="0" smtClean="0"/>
              <a:t>. Στήθηκε μάλιστα και το πρώτο εργοστάσιο, αλλά δεν λειτούργησε ποτέ. Το δεύτερο εργοστάσιο ζάχαρης ιδρύθηκε από τον </a:t>
            </a:r>
            <a:r>
              <a:rPr lang="el-GR" sz="2000" dirty="0" err="1" smtClean="0"/>
              <a:t>Χρηστάκη</a:t>
            </a:r>
            <a:r>
              <a:rPr lang="el-GR" sz="2000" dirty="0" smtClean="0"/>
              <a:t> Ζωγράφο, στο μεγάλο αγρόκτημά του στη </a:t>
            </a:r>
            <a:r>
              <a:rPr lang="el-GR" sz="2000" b="1" dirty="0" err="1" smtClean="0"/>
              <a:t>Λαζαρίνα</a:t>
            </a:r>
            <a:r>
              <a:rPr lang="el-GR" sz="2000" b="1" dirty="0" smtClean="0"/>
              <a:t> Τρικάλων</a:t>
            </a:r>
            <a:r>
              <a:rPr lang="el-GR" sz="2000" dirty="0" smtClean="0"/>
              <a:t>. Το εργοστάσιο θεμελιώθηκε το 1892 και </a:t>
            </a:r>
            <a:r>
              <a:rPr lang="el-GR" sz="2000" dirty="0" err="1" smtClean="0"/>
              <a:t>επερατώθη</a:t>
            </a:r>
            <a:r>
              <a:rPr lang="el-GR" sz="2000" dirty="0" smtClean="0"/>
              <a:t> το 1894. Η λειτουργία του </a:t>
            </a:r>
            <a:r>
              <a:rPr lang="el-GR" sz="2000" dirty="0" err="1" smtClean="0"/>
              <a:t>ζαχαρουργείου</a:t>
            </a:r>
            <a:r>
              <a:rPr lang="el-GR" sz="2000" dirty="0" smtClean="0"/>
              <a:t> της </a:t>
            </a:r>
            <a:r>
              <a:rPr lang="el-GR" sz="2000" dirty="0" err="1" smtClean="0"/>
              <a:t>Λαζαρίνας</a:t>
            </a:r>
            <a:r>
              <a:rPr lang="el-GR" sz="2000" dirty="0" smtClean="0"/>
              <a:t> δεν βάσταξε πολλά χρόνια. Με τη συμπλήρωση της πρώτης δεκαπενταετίας το εργοστάσιο σταμάτησε τη λειτουργία του. Το 1938 έγιναν σοβαρές προσπάθειες να ιδρυθούν </a:t>
            </a:r>
            <a:r>
              <a:rPr lang="el-GR" sz="2000" dirty="0" err="1" smtClean="0"/>
              <a:t>ζαχαρουργεία</a:t>
            </a:r>
            <a:r>
              <a:rPr lang="el-GR" sz="2000" dirty="0" smtClean="0"/>
              <a:t> στη χώρα μας, αλλά ο Β΄ παγκόσμιος πόλεμος ματαίωσε και την προσπάθεια αυτή. </a:t>
            </a:r>
            <a:endParaRPr lang="el-GR" sz="2000" b="1" dirty="0" smtClean="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04800" y="457200"/>
            <a:ext cx="8153400" cy="5816977"/>
          </a:xfrm>
          <a:prstGeom prst="rect">
            <a:avLst/>
          </a:prstGeom>
        </p:spPr>
        <p:txBody>
          <a:bodyPr wrap="square">
            <a:spAutoFit/>
          </a:bodyPr>
          <a:lstStyle/>
          <a:p>
            <a:pPr algn="just"/>
            <a:r>
              <a:rPr lang="el-GR" sz="2000" dirty="0" smtClean="0"/>
              <a:t>Η νέα περίοδος της </a:t>
            </a:r>
            <a:r>
              <a:rPr lang="el-GR" sz="2000" dirty="0" err="1" smtClean="0"/>
              <a:t>ζαχαροβιομηχανίας</a:t>
            </a:r>
            <a:r>
              <a:rPr lang="el-GR" sz="2000" dirty="0" smtClean="0"/>
              <a:t> στην Ελλάδα αρχίζει το 1960 με την ίδρυση από το Ελληνικό δημόσιο της </a:t>
            </a:r>
            <a:r>
              <a:rPr lang="el-GR" sz="2000" b="1" dirty="0" smtClean="0"/>
              <a:t>Ελληνικής Βιομηχανίας Ζαχάρεως (ΕΒΖ) ΑΕ </a:t>
            </a:r>
            <a:r>
              <a:rPr lang="el-GR" sz="2000" dirty="0" smtClean="0"/>
              <a:t>με έδρα τη Θεσσαλονίκη και το 1961 εγκαινιάστηκε το πρώτο εργοστάσιο ζάχαρης στην περιοχή Λαρίσης. Το εργοστάσιο κάλυψε τότε μια έκταση 13.000 στρεμμάτων. </a:t>
            </a:r>
            <a:endParaRPr lang="en-US" sz="2000" dirty="0" smtClean="0"/>
          </a:p>
          <a:p>
            <a:pPr algn="just"/>
            <a:endParaRPr lang="en-US" sz="2000" dirty="0" smtClean="0"/>
          </a:p>
          <a:p>
            <a:pPr algn="just"/>
            <a:r>
              <a:rPr lang="el-GR" sz="2000" dirty="0" smtClean="0"/>
              <a:t>Η παραγωγή των 28.000 τόνων που επεξεργάσθηκαν στο εργοστάσιο έδωσε 2.600 τόνους λευκής κρυσταλλικής ζάχαρης. Στη συνέχεια λειτούργησαν άλλα δύο εργοστάσια το 1962 στο Πλατύ και το 1963 στις Σέρρες. Ταυτόχρονα η ΕΒΖ οργάνωσε τις Γεωπονικές Υπηρεσίες για την καλύτερη αντιμετώπιση των προβλημάτων. </a:t>
            </a:r>
            <a:endParaRPr lang="en-US" sz="2000" dirty="0" smtClean="0"/>
          </a:p>
          <a:p>
            <a:pPr algn="just"/>
            <a:endParaRPr lang="el-GR" sz="2000" dirty="0" smtClean="0"/>
          </a:p>
          <a:p>
            <a:pPr algn="just"/>
            <a:r>
              <a:rPr lang="el-GR" sz="2000" dirty="0" smtClean="0"/>
              <a:t>Στα επόμενα χρόνια η δυναμικότητα των τριών </a:t>
            </a:r>
            <a:r>
              <a:rPr lang="el-GR" sz="2000" dirty="0" err="1" smtClean="0"/>
              <a:t>ζαχαρουργείων</a:t>
            </a:r>
            <a:r>
              <a:rPr lang="el-GR" sz="2000" dirty="0" smtClean="0"/>
              <a:t> πολλαπλασιάστηκε, οι εγκαταστάσεις τους εκσυγχρονίστηκαν, ενώ δυο νέα εργοστάσια μπήκαν σε λειτουργία το 1972 στη Ξάνθη και το 1975 στην Ορεστιάδα. Σήμερα τα 5 εργοστάσια έχουν συνολική </a:t>
            </a:r>
            <a:r>
              <a:rPr lang="el-GR" sz="2000" b="1" dirty="0" smtClean="0"/>
              <a:t>ημερήσια δυναμικότητα κατεργασίας 31.200 τόνων τεύτλων </a:t>
            </a:r>
            <a:r>
              <a:rPr lang="el-GR" sz="2000" dirty="0" smtClean="0"/>
              <a:t>και μπορούν να καλύψουν τις ανάγκες της χώρας σε ζάχαρη.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52400"/>
            <a:ext cx="8991600" cy="5386090"/>
          </a:xfrm>
          <a:prstGeom prst="rect">
            <a:avLst/>
          </a:prstGeom>
        </p:spPr>
        <p:txBody>
          <a:bodyPr wrap="square">
            <a:spAutoFit/>
          </a:bodyPr>
          <a:lstStyle/>
          <a:p>
            <a:pPr algn="just"/>
            <a:r>
              <a:rPr lang="el-GR" sz="2400" dirty="0" smtClean="0"/>
              <a:t>Οι κυριότερες χώρες που καλλιεργούν τα ζαχαρότευτλα είναι: πρώην </a:t>
            </a:r>
            <a:r>
              <a:rPr lang="el-GR" sz="2400" b="1" dirty="0" smtClean="0"/>
              <a:t>Σοβιετική Ένωση (ΕΣΣΔ), Αμερική (USA), Γαλλία, Πολωνία, Γερμανία, Ολλανδία, Τουρκία, Κίνα, Ισπανία.</a:t>
            </a:r>
            <a:endParaRPr lang="en-US" sz="2400" b="1" dirty="0" smtClean="0"/>
          </a:p>
          <a:p>
            <a:pPr algn="just"/>
            <a:endParaRPr lang="el-GR" sz="2400" dirty="0" smtClean="0"/>
          </a:p>
          <a:p>
            <a:pPr algn="just"/>
            <a:r>
              <a:rPr lang="el-GR" sz="2400" dirty="0" smtClean="0"/>
              <a:t>Σε παγκόσμια κλίμακα καλλιεργούνται περίπου 80</a:t>
            </a:r>
            <a:r>
              <a:rPr lang="en-US" sz="2400" dirty="0" smtClean="0"/>
              <a:t> </a:t>
            </a:r>
            <a:r>
              <a:rPr lang="el-GR" sz="2400" dirty="0" smtClean="0"/>
              <a:t>εκ</a:t>
            </a:r>
            <a:r>
              <a:rPr lang="en-US" sz="2400" dirty="0" smtClean="0"/>
              <a:t>.</a:t>
            </a:r>
            <a:r>
              <a:rPr lang="el-GR" sz="2400" dirty="0" smtClean="0"/>
              <a:t> στρέμματα με ζαχαρότευτλα από τα οποία εξάγονται γύρω στα 34 εκατομμύρια τόνοι ζάχαρης. </a:t>
            </a:r>
            <a:endParaRPr lang="en-US" sz="2400" dirty="0" smtClean="0"/>
          </a:p>
          <a:p>
            <a:pPr algn="just"/>
            <a:endParaRPr lang="en-US" sz="2400" dirty="0" smtClean="0"/>
          </a:p>
          <a:p>
            <a:pPr algn="just"/>
            <a:r>
              <a:rPr lang="el-GR" sz="2400" dirty="0" smtClean="0"/>
              <a:t>Στην Ευρώπη τα </a:t>
            </a:r>
            <a:r>
              <a:rPr lang="el-GR" sz="2400" dirty="0" err="1" smtClean="0"/>
              <a:t>ζαχαρουργεία</a:t>
            </a:r>
            <a:r>
              <a:rPr lang="el-GR" sz="2400" dirty="0" smtClean="0"/>
              <a:t> ξεπερνάν τα 1.200. Για να αποφεύγονται μεγάλες δαπάνες μεταφοράς των ζαχαρότευτλων η καλλιέργεια είναι πάντοτε συγκεντρωμένη κοντά στα εργοστάσια. Για να λειτουργήσει ένα τέτοιο εργοστάσιο υπολογίζονται πως χρειάζονται 40.000 στρέμματα για να εξασφαλιστεί δουλειά για 2-3,5 μήνες. </a:t>
            </a:r>
          </a:p>
          <a:p>
            <a:endParaRPr lang="el-GR" sz="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1" y="0"/>
            <a:ext cx="2057399" cy="523220"/>
          </a:xfrm>
          <a:prstGeom prst="rect">
            <a:avLst/>
          </a:prstGeom>
        </p:spPr>
        <p:txBody>
          <a:bodyPr wrap="square">
            <a:spAutoFit/>
          </a:bodyPr>
          <a:lstStyle/>
          <a:p>
            <a:r>
              <a:rPr lang="el-GR" sz="2800" b="1" dirty="0" smtClean="0"/>
              <a:t>Τ</a:t>
            </a:r>
            <a:r>
              <a:rPr lang="el-GR" sz="2800" b="1" spc="18" dirty="0" smtClean="0">
                <a:latin typeface="Times New Roman"/>
                <a:cs typeface="Times New Roman"/>
              </a:rPr>
              <a:t>αξινόμηση</a:t>
            </a:r>
            <a:endParaRPr lang="en-GB" sz="2800" b="1" dirty="0"/>
          </a:p>
        </p:txBody>
      </p:sp>
      <p:sp>
        <p:nvSpPr>
          <p:cNvPr id="3" name="2 - Ορθογώνιο"/>
          <p:cNvSpPr/>
          <p:nvPr/>
        </p:nvSpPr>
        <p:spPr>
          <a:xfrm>
            <a:off x="0" y="609600"/>
            <a:ext cx="9144000" cy="5940088"/>
          </a:xfrm>
          <a:prstGeom prst="rect">
            <a:avLst/>
          </a:prstGeom>
        </p:spPr>
        <p:txBody>
          <a:bodyPr wrap="square">
            <a:spAutoFit/>
          </a:bodyPr>
          <a:lstStyle/>
          <a:p>
            <a:pPr marL="5051" marR="2777" algn="just">
              <a:spcBef>
                <a:spcPts val="4"/>
              </a:spcBef>
            </a:pPr>
            <a:r>
              <a:rPr lang="el-GR" sz="2000" spc="8" dirty="0" smtClean="0">
                <a:latin typeface="Times New Roman" pitchFamily="18" charset="0"/>
                <a:cs typeface="Times New Roman" pitchFamily="18" charset="0"/>
              </a:rPr>
              <a:t>Το </a:t>
            </a:r>
            <a:r>
              <a:rPr lang="el-GR" sz="2000" spc="6" dirty="0" err="1" smtClean="0">
                <a:latin typeface="Times New Roman" pitchFamily="18" charset="0"/>
                <a:cs typeface="Times New Roman" pitchFamily="18" charset="0"/>
              </a:rPr>
              <a:t>καλλιεργούµενο</a:t>
            </a:r>
            <a:r>
              <a:rPr lang="el-GR" sz="2000" spc="6" dirty="0" smtClean="0">
                <a:latin typeface="Times New Roman" pitchFamily="18" charset="0"/>
                <a:cs typeface="Times New Roman" pitchFamily="18" charset="0"/>
              </a:rPr>
              <a:t> τεύτλο </a:t>
            </a:r>
            <a:r>
              <a:rPr lang="el-GR" sz="2000" i="1" spc="6" dirty="0" err="1" smtClean="0">
                <a:latin typeface="Times New Roman" pitchFamily="18" charset="0"/>
                <a:cs typeface="Times New Roman" pitchFamily="18" charset="0"/>
              </a:rPr>
              <a:t>Beta</a:t>
            </a:r>
            <a:r>
              <a:rPr lang="el-GR" sz="2000" i="1" spc="6" dirty="0" smtClean="0">
                <a:latin typeface="Times New Roman" pitchFamily="18" charset="0"/>
                <a:cs typeface="Times New Roman" pitchFamily="18" charset="0"/>
              </a:rPr>
              <a:t> </a:t>
            </a:r>
            <a:r>
              <a:rPr lang="el-GR" sz="2000" i="1" spc="6" dirty="0" err="1" smtClean="0">
                <a:latin typeface="Times New Roman" pitchFamily="18" charset="0"/>
                <a:cs typeface="Times New Roman" pitchFamily="18" charset="0"/>
              </a:rPr>
              <a:t>vulgaris</a:t>
            </a:r>
            <a:r>
              <a:rPr lang="el-GR" sz="2000" i="1" spc="6"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L. </a:t>
            </a:r>
            <a:r>
              <a:rPr lang="el-GR" sz="2000" spc="8" dirty="0" smtClean="0">
                <a:latin typeface="Times New Roman" pitchFamily="18" charset="0"/>
                <a:cs typeface="Times New Roman" pitchFamily="18" charset="0"/>
              </a:rPr>
              <a:t>ανήκει στην </a:t>
            </a:r>
            <a:r>
              <a:rPr lang="el-GR" sz="2000" spc="6" dirty="0" smtClean="0">
                <a:latin typeface="Times New Roman" pitchFamily="18" charset="0"/>
                <a:cs typeface="Times New Roman" pitchFamily="18" charset="0"/>
              </a:rPr>
              <a:t>οικογένεια </a:t>
            </a:r>
            <a:r>
              <a:rPr lang="el-GR" sz="2000" spc="8" dirty="0" smtClean="0">
                <a:latin typeface="Times New Roman" pitchFamily="18" charset="0"/>
                <a:cs typeface="Times New Roman" pitchFamily="18" charset="0"/>
              </a:rPr>
              <a:t>των </a:t>
            </a:r>
            <a:r>
              <a:rPr lang="el-GR" sz="2000" i="1" spc="8" dirty="0" err="1" smtClean="0">
                <a:latin typeface="Times New Roman" pitchFamily="18" charset="0"/>
                <a:cs typeface="Times New Roman" pitchFamily="18" charset="0"/>
              </a:rPr>
              <a:t>Chenopodiaceae</a:t>
            </a:r>
            <a:r>
              <a:rPr lang="el-GR" sz="2000" spc="8"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Πιθανή περιοχή  </a:t>
            </a:r>
            <a:r>
              <a:rPr lang="el-GR" sz="2000" spc="8" dirty="0" smtClean="0">
                <a:latin typeface="Times New Roman" pitchFamily="18" charset="0"/>
                <a:cs typeface="Times New Roman" pitchFamily="18" charset="0"/>
              </a:rPr>
              <a:t>καταγωγής </a:t>
            </a:r>
            <a:r>
              <a:rPr lang="el-GR" sz="2000" spc="6" dirty="0" smtClean="0">
                <a:latin typeface="Times New Roman" pitchFamily="18" charset="0"/>
                <a:cs typeface="Times New Roman" pitchFamily="18" charset="0"/>
              </a:rPr>
              <a:t>του γένους </a:t>
            </a:r>
            <a:r>
              <a:rPr lang="el-GR" sz="2000" i="1" spc="6" dirty="0" err="1" smtClean="0">
                <a:latin typeface="Times New Roman" pitchFamily="18" charset="0"/>
                <a:cs typeface="Times New Roman" pitchFamily="18" charset="0"/>
              </a:rPr>
              <a:t>Beta</a:t>
            </a:r>
            <a:r>
              <a:rPr lang="el-GR" sz="2000" i="1" spc="6"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θεωρείται η </a:t>
            </a:r>
            <a:r>
              <a:rPr lang="el-GR" sz="2000" spc="8" dirty="0" smtClean="0">
                <a:latin typeface="Times New Roman" pitchFamily="18" charset="0"/>
                <a:cs typeface="Times New Roman" pitchFamily="18" charset="0"/>
              </a:rPr>
              <a:t>Μ. Ασία </a:t>
            </a:r>
            <a:r>
              <a:rPr lang="el-GR" sz="2000" spc="6" dirty="0" smtClean="0">
                <a:latin typeface="Times New Roman" pitchFamily="18" charset="0"/>
                <a:cs typeface="Times New Roman" pitchFamily="18" charset="0"/>
              </a:rPr>
              <a:t>και η περιοχή του </a:t>
            </a:r>
            <a:r>
              <a:rPr lang="el-GR" sz="2000" spc="8" dirty="0" smtClean="0">
                <a:latin typeface="Times New Roman" pitchFamily="18" charset="0"/>
                <a:cs typeface="Times New Roman" pitchFamily="18" charset="0"/>
              </a:rPr>
              <a:t>Καυκάσου. Τα </a:t>
            </a:r>
            <a:r>
              <a:rPr lang="el-GR" sz="2000" spc="6" dirty="0" err="1" smtClean="0">
                <a:latin typeface="Times New Roman" pitchFamily="18" charset="0"/>
                <a:cs typeface="Times New Roman" pitchFamily="18" charset="0"/>
              </a:rPr>
              <a:t>καλλιεργούµενα</a:t>
            </a:r>
            <a:r>
              <a:rPr lang="el-GR" sz="2000" spc="6" dirty="0" smtClean="0">
                <a:latin typeface="Times New Roman" pitchFamily="18" charset="0"/>
                <a:cs typeface="Times New Roman" pitchFamily="18" charset="0"/>
              </a:rPr>
              <a:t> τεύτλα  διακρίνονται σε τέσσερις </a:t>
            </a:r>
            <a:r>
              <a:rPr lang="el-GR" sz="2000" spc="4" dirty="0" err="1" smtClean="0">
                <a:latin typeface="Times New Roman" pitchFamily="18" charset="0"/>
                <a:cs typeface="Times New Roman" pitchFamily="18" charset="0"/>
              </a:rPr>
              <a:t>οµάδες</a:t>
            </a:r>
            <a:r>
              <a:rPr lang="el-GR" sz="2000" spc="4"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βάσει κυρίως εξωτερικών µ</a:t>
            </a:r>
            <a:r>
              <a:rPr lang="el-GR" sz="2000" spc="6" dirty="0" err="1" smtClean="0">
                <a:latin typeface="Times New Roman" pitchFamily="18" charset="0"/>
                <a:cs typeface="Times New Roman" pitchFamily="18" charset="0"/>
              </a:rPr>
              <a:t>ορφολογικών</a:t>
            </a:r>
            <a:r>
              <a:rPr lang="el-GR" sz="2000" spc="62"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χαρακτηριστικών:</a:t>
            </a:r>
            <a:endParaRPr lang="el-GR" sz="2000" dirty="0" smtClean="0">
              <a:latin typeface="Times New Roman" pitchFamily="18" charset="0"/>
              <a:cs typeface="Times New Roman" pitchFamily="18" charset="0"/>
            </a:endParaRPr>
          </a:p>
          <a:p>
            <a:pPr marL="5051" marR="2273" indent="181810" algn="just">
              <a:spcBef>
                <a:spcPts val="24"/>
              </a:spcBef>
            </a:pPr>
            <a:r>
              <a:rPr lang="el-GR" sz="2000" b="1" spc="10" dirty="0" smtClean="0">
                <a:latin typeface="Times New Roman" pitchFamily="18" charset="0"/>
                <a:cs typeface="Times New Roman" pitchFamily="18" charset="0"/>
              </a:rPr>
              <a:t>Φυλλώδη </a:t>
            </a:r>
            <a:r>
              <a:rPr lang="el-GR" sz="2000" b="1" spc="6" dirty="0" smtClean="0">
                <a:latin typeface="Times New Roman" pitchFamily="18" charset="0"/>
                <a:cs typeface="Times New Roman" pitchFamily="18" charset="0"/>
              </a:rPr>
              <a:t>τεύτλα </a:t>
            </a:r>
            <a:r>
              <a:rPr lang="el-GR" sz="2000" spc="6" dirty="0" smtClean="0">
                <a:latin typeface="Times New Roman" pitchFamily="18" charset="0"/>
                <a:cs typeface="Times New Roman" pitchFamily="18" charset="0"/>
              </a:rPr>
              <a:t>(</a:t>
            </a:r>
            <a:r>
              <a:rPr lang="el-GR" sz="2000" i="1" spc="6" dirty="0" err="1" smtClean="0">
                <a:latin typeface="Times New Roman" pitchFamily="18" charset="0"/>
                <a:cs typeface="Times New Roman" pitchFamily="18" charset="0"/>
              </a:rPr>
              <a:t>Beta</a:t>
            </a:r>
            <a:r>
              <a:rPr lang="el-GR" sz="2000" i="1" spc="6" dirty="0" smtClean="0">
                <a:latin typeface="Times New Roman" pitchFamily="18" charset="0"/>
                <a:cs typeface="Times New Roman" pitchFamily="18" charset="0"/>
              </a:rPr>
              <a:t> </a:t>
            </a:r>
            <a:r>
              <a:rPr lang="el-GR" sz="2000" i="1" spc="6" dirty="0" err="1" smtClean="0">
                <a:latin typeface="Times New Roman" pitchFamily="18" charset="0"/>
                <a:cs typeface="Times New Roman" pitchFamily="18" charset="0"/>
              </a:rPr>
              <a:t>vulgaris</a:t>
            </a:r>
            <a:r>
              <a:rPr lang="el-GR" sz="2000" i="1" spc="6" dirty="0" smtClean="0">
                <a:latin typeface="Times New Roman" pitchFamily="18" charset="0"/>
                <a:cs typeface="Times New Roman" pitchFamily="18" charset="0"/>
              </a:rPr>
              <a:t> </a:t>
            </a:r>
            <a:r>
              <a:rPr lang="el-GR" sz="2000" i="1" spc="6" dirty="0" err="1" smtClean="0">
                <a:latin typeface="Times New Roman" pitchFamily="18" charset="0"/>
                <a:cs typeface="Times New Roman" pitchFamily="18" charset="0"/>
              </a:rPr>
              <a:t>sicla</a:t>
            </a:r>
            <a:r>
              <a:rPr lang="el-GR" sz="2000" spc="6"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Τα φύλλα </a:t>
            </a:r>
            <a:r>
              <a:rPr lang="el-GR" sz="2000" spc="6" dirty="0" smtClean="0">
                <a:latin typeface="Times New Roman" pitchFamily="18" charset="0"/>
                <a:cs typeface="Times New Roman" pitchFamily="18" charset="0"/>
              </a:rPr>
              <a:t>και οι </a:t>
            </a:r>
            <a:r>
              <a:rPr lang="el-GR" sz="2000" spc="4" dirty="0" smtClean="0">
                <a:latin typeface="Times New Roman" pitchFamily="18" charset="0"/>
                <a:cs typeface="Times New Roman" pitchFamily="18" charset="0"/>
              </a:rPr>
              <a:t>µ</a:t>
            </a:r>
            <a:r>
              <a:rPr lang="el-GR" sz="2000" spc="4" dirty="0" err="1" smtClean="0">
                <a:latin typeface="Times New Roman" pitchFamily="18" charset="0"/>
                <a:cs typeface="Times New Roman" pitchFamily="18" charset="0"/>
              </a:rPr>
              <a:t>ίσχοι</a:t>
            </a:r>
            <a:r>
              <a:rPr lang="el-GR" sz="2000" spc="4"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τους </a:t>
            </a:r>
            <a:r>
              <a:rPr lang="el-GR" sz="2000" spc="6" dirty="0" err="1" smtClean="0">
                <a:latin typeface="Times New Roman" pitchFamily="18" charset="0"/>
                <a:cs typeface="Times New Roman" pitchFamily="18" charset="0"/>
              </a:rPr>
              <a:t>χρησιµοποιούνται</a:t>
            </a:r>
            <a:r>
              <a:rPr lang="el-GR" sz="2000" spc="6"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ως λαχανικά,  </a:t>
            </a:r>
            <a:r>
              <a:rPr lang="el-GR" sz="2000" spc="2" dirty="0" err="1" smtClean="0">
                <a:latin typeface="Times New Roman" pitchFamily="18" charset="0"/>
                <a:cs typeface="Times New Roman" pitchFamily="18" charset="0"/>
              </a:rPr>
              <a:t>ωµά</a:t>
            </a:r>
            <a:r>
              <a:rPr lang="el-GR" sz="2000" spc="2"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ή </a:t>
            </a:r>
            <a:r>
              <a:rPr lang="el-GR" sz="2000" spc="4" dirty="0" smtClean="0">
                <a:latin typeface="Times New Roman" pitchFamily="18" charset="0"/>
                <a:cs typeface="Times New Roman" pitchFamily="18" charset="0"/>
              </a:rPr>
              <a:t>µ</a:t>
            </a:r>
            <a:r>
              <a:rPr lang="el-GR" sz="2000" spc="4" dirty="0" err="1" smtClean="0">
                <a:latin typeface="Times New Roman" pitchFamily="18" charset="0"/>
                <a:cs typeface="Times New Roman" pitchFamily="18" charset="0"/>
              </a:rPr>
              <a:t>αγειρεµένα</a:t>
            </a:r>
            <a:r>
              <a:rPr lang="el-GR" sz="2000" spc="-4"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(σέσκουλα).</a:t>
            </a:r>
            <a:endParaRPr lang="el-GR" sz="2000" dirty="0" smtClean="0">
              <a:latin typeface="Times New Roman" pitchFamily="18" charset="0"/>
              <a:cs typeface="Times New Roman" pitchFamily="18" charset="0"/>
            </a:endParaRPr>
          </a:p>
          <a:p>
            <a:pPr marL="5051" marR="2524" indent="181810" algn="just">
              <a:spcBef>
                <a:spcPts val="2"/>
              </a:spcBef>
            </a:pPr>
            <a:r>
              <a:rPr lang="el-GR" sz="2000" b="1" spc="8" dirty="0" smtClean="0">
                <a:latin typeface="Times New Roman" pitchFamily="18" charset="0"/>
                <a:cs typeface="Times New Roman" pitchFamily="18" charset="0"/>
              </a:rPr>
              <a:t>Κηπευτικά </a:t>
            </a:r>
            <a:r>
              <a:rPr lang="el-GR" sz="2000" b="1" spc="6" dirty="0" smtClean="0">
                <a:latin typeface="Times New Roman" pitchFamily="18" charset="0"/>
                <a:cs typeface="Times New Roman" pitchFamily="18" charset="0"/>
              </a:rPr>
              <a:t>τεύτλα </a:t>
            </a:r>
            <a:r>
              <a:rPr lang="el-GR" sz="2000" spc="6" dirty="0" smtClean="0">
                <a:latin typeface="Times New Roman" pitchFamily="18" charset="0"/>
                <a:cs typeface="Times New Roman" pitchFamily="18" charset="0"/>
              </a:rPr>
              <a:t>(</a:t>
            </a:r>
            <a:r>
              <a:rPr lang="el-GR" sz="2000" i="1" spc="6" dirty="0" err="1" smtClean="0">
                <a:latin typeface="Times New Roman" pitchFamily="18" charset="0"/>
                <a:cs typeface="Times New Roman" pitchFamily="18" charset="0"/>
              </a:rPr>
              <a:t>Beta</a:t>
            </a:r>
            <a:r>
              <a:rPr lang="el-GR" sz="2000" i="1" spc="6" dirty="0" smtClean="0">
                <a:latin typeface="Times New Roman" pitchFamily="18" charset="0"/>
                <a:cs typeface="Times New Roman" pitchFamily="18" charset="0"/>
              </a:rPr>
              <a:t> </a:t>
            </a:r>
            <a:r>
              <a:rPr lang="el-GR" sz="2000" i="1" spc="6" dirty="0" err="1" smtClean="0">
                <a:latin typeface="Times New Roman" pitchFamily="18" charset="0"/>
                <a:cs typeface="Times New Roman" pitchFamily="18" charset="0"/>
              </a:rPr>
              <a:t>vulgaris</a:t>
            </a:r>
            <a:r>
              <a:rPr lang="el-GR" sz="2000" i="1" spc="6" dirty="0" smtClean="0">
                <a:latin typeface="Times New Roman" pitchFamily="18" charset="0"/>
                <a:cs typeface="Times New Roman" pitchFamily="18" charset="0"/>
              </a:rPr>
              <a:t> </a:t>
            </a:r>
            <a:r>
              <a:rPr lang="el-GR" sz="2000" i="1" spc="6" dirty="0" err="1" smtClean="0">
                <a:latin typeface="Times New Roman" pitchFamily="18" charset="0"/>
                <a:cs typeface="Times New Roman" pitchFamily="18" charset="0"/>
              </a:rPr>
              <a:t>cruenta</a:t>
            </a:r>
            <a:r>
              <a:rPr lang="el-GR" sz="2000" spc="6"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Καλλιεργούνται σαν </a:t>
            </a:r>
            <a:r>
              <a:rPr lang="el-GR" sz="2000" spc="6" dirty="0" err="1" smtClean="0">
                <a:latin typeface="Times New Roman" pitchFamily="18" charset="0"/>
                <a:cs typeface="Times New Roman" pitchFamily="18" charset="0"/>
              </a:rPr>
              <a:t>ριζώδη</a:t>
            </a:r>
            <a:r>
              <a:rPr lang="el-GR" sz="2000" spc="6" dirty="0" smtClean="0">
                <a:latin typeface="Times New Roman" pitchFamily="18" charset="0"/>
                <a:cs typeface="Times New Roman" pitchFamily="18" charset="0"/>
              </a:rPr>
              <a:t> λαχανικά </a:t>
            </a:r>
            <a:r>
              <a:rPr lang="el-GR" sz="2000" spc="4" dirty="0" smtClean="0">
                <a:latin typeface="Times New Roman" pitchFamily="18" charset="0"/>
                <a:cs typeface="Times New Roman" pitchFamily="18" charset="0"/>
              </a:rPr>
              <a:t>για </a:t>
            </a:r>
            <a:r>
              <a:rPr lang="el-GR" sz="2000" spc="8" dirty="0" smtClean="0">
                <a:latin typeface="Times New Roman" pitchFamily="18" charset="0"/>
                <a:cs typeface="Times New Roman" pitchFamily="18" charset="0"/>
              </a:rPr>
              <a:t>ανθρώπινη  κατανάλωση (κοκκινογούλια </a:t>
            </a:r>
            <a:r>
              <a:rPr lang="el-GR" sz="2000" spc="6" dirty="0" smtClean="0">
                <a:latin typeface="Times New Roman" pitchFamily="18" charset="0"/>
                <a:cs typeface="Times New Roman" pitchFamily="18" charset="0"/>
              </a:rPr>
              <a:t>ή παντζάρια). </a:t>
            </a:r>
            <a:r>
              <a:rPr lang="el-GR" sz="2000" spc="8" dirty="0" smtClean="0">
                <a:latin typeface="Times New Roman" pitchFamily="18" charset="0"/>
                <a:cs typeface="Times New Roman" pitchFamily="18" charset="0"/>
              </a:rPr>
              <a:t>Στα </a:t>
            </a:r>
            <a:r>
              <a:rPr lang="el-GR" sz="2000" spc="6" dirty="0" smtClean="0">
                <a:latin typeface="Times New Roman" pitchFamily="18" charset="0"/>
                <a:cs typeface="Times New Roman" pitchFamily="18" charset="0"/>
              </a:rPr>
              <a:t>κόκκινα τεύτλα </a:t>
            </a:r>
            <a:r>
              <a:rPr lang="el-GR" sz="2000" spc="8" dirty="0" smtClean="0">
                <a:latin typeface="Times New Roman" pitchFamily="18" charset="0"/>
                <a:cs typeface="Times New Roman" pitchFamily="18" charset="0"/>
              </a:rPr>
              <a:t>παράγεται σκούρο κόκκινο </a:t>
            </a:r>
            <a:r>
              <a:rPr lang="el-GR" sz="2000" spc="4" dirty="0" err="1" smtClean="0">
                <a:latin typeface="Times New Roman" pitchFamily="18" charset="0"/>
                <a:cs typeface="Times New Roman" pitchFamily="18" charset="0"/>
              </a:rPr>
              <a:t>χρώµα</a:t>
            </a:r>
            <a:r>
              <a:rPr lang="el-GR" sz="2000" spc="4"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από </a:t>
            </a:r>
            <a:r>
              <a:rPr lang="el-GR" sz="2000" spc="4" dirty="0" smtClean="0">
                <a:latin typeface="Times New Roman" pitchFamily="18" charset="0"/>
                <a:cs typeface="Times New Roman" pitchFamily="18" charset="0"/>
              </a:rPr>
              <a:t>τις </a:t>
            </a:r>
            <a:r>
              <a:rPr lang="el-GR" sz="2000" spc="111" dirty="0" smtClean="0">
                <a:latin typeface="Times New Roman" pitchFamily="18" charset="0"/>
                <a:cs typeface="Times New Roman" pitchFamily="18" charset="0"/>
              </a:rPr>
              <a:t> </a:t>
            </a:r>
            <a:r>
              <a:rPr lang="el-GR" sz="2000" spc="8" dirty="0" err="1" smtClean="0">
                <a:latin typeface="Times New Roman" pitchFamily="18" charset="0"/>
                <a:cs typeface="Times New Roman" pitchFamily="18" charset="0"/>
              </a:rPr>
              <a:t>ανθοκυάνες</a:t>
            </a:r>
            <a:r>
              <a:rPr lang="el-GR" sz="2000" spc="8"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του </a:t>
            </a:r>
            <a:r>
              <a:rPr lang="el-GR" sz="2000" spc="4" dirty="0" err="1" smtClean="0">
                <a:latin typeface="Times New Roman" pitchFamily="18" charset="0"/>
                <a:cs typeface="Times New Roman" pitchFamily="18" charset="0"/>
              </a:rPr>
              <a:t>χυµού</a:t>
            </a:r>
            <a:r>
              <a:rPr lang="el-GR" sz="2000" spc="4"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των κυττάρων </a:t>
            </a:r>
            <a:r>
              <a:rPr lang="el-GR" sz="2000" spc="6" dirty="0" smtClean="0">
                <a:latin typeface="Times New Roman" pitchFamily="18" charset="0"/>
                <a:cs typeface="Times New Roman" pitchFamily="18" charset="0"/>
              </a:rPr>
              <a:t>στις ρίζες και </a:t>
            </a:r>
            <a:r>
              <a:rPr lang="el-GR" sz="2000" spc="8" dirty="0" smtClean="0">
                <a:latin typeface="Times New Roman" pitchFamily="18" charset="0"/>
                <a:cs typeface="Times New Roman" pitchFamily="18" charset="0"/>
              </a:rPr>
              <a:t>συχνά </a:t>
            </a:r>
            <a:r>
              <a:rPr lang="el-GR" sz="2000" spc="6" dirty="0" smtClean="0">
                <a:latin typeface="Times New Roman" pitchFamily="18" charset="0"/>
                <a:cs typeface="Times New Roman" pitchFamily="18" charset="0"/>
              </a:rPr>
              <a:t>σε </a:t>
            </a:r>
            <a:r>
              <a:rPr lang="el-GR" sz="2000" spc="4" dirty="0" smtClean="0">
                <a:latin typeface="Times New Roman" pitchFamily="18" charset="0"/>
                <a:cs typeface="Times New Roman" pitchFamily="18" charset="0"/>
              </a:rPr>
              <a:t>µ</a:t>
            </a:r>
            <a:r>
              <a:rPr lang="el-GR" sz="2000" spc="4" dirty="0" err="1" smtClean="0">
                <a:latin typeface="Times New Roman" pitchFamily="18" charset="0"/>
                <a:cs typeface="Times New Roman" pitchFamily="18" charset="0"/>
              </a:rPr>
              <a:t>έρη</a:t>
            </a:r>
            <a:r>
              <a:rPr lang="el-GR" sz="2000" spc="4"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των φύλλων </a:t>
            </a:r>
            <a:r>
              <a:rPr lang="el-GR" sz="2000" spc="6" dirty="0" smtClean="0">
                <a:latin typeface="Times New Roman" pitchFamily="18" charset="0"/>
                <a:cs typeface="Times New Roman" pitchFamily="18" charset="0"/>
              </a:rPr>
              <a:t>και του</a:t>
            </a:r>
            <a:r>
              <a:rPr lang="el-GR" sz="2000" spc="45"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βλαστού.</a:t>
            </a:r>
            <a:endParaRPr lang="el-GR" sz="2000" dirty="0" smtClean="0">
              <a:latin typeface="Times New Roman" pitchFamily="18" charset="0"/>
              <a:cs typeface="Times New Roman" pitchFamily="18" charset="0"/>
            </a:endParaRPr>
          </a:p>
          <a:p>
            <a:pPr marL="5051" indent="181810" algn="just"/>
            <a:r>
              <a:rPr lang="el-GR" sz="2000" b="1" spc="8" dirty="0" smtClean="0">
                <a:latin typeface="Times New Roman" pitchFamily="18" charset="0"/>
                <a:cs typeface="Times New Roman" pitchFamily="18" charset="0"/>
              </a:rPr>
              <a:t>Κτηνοτροφικά    </a:t>
            </a:r>
            <a:r>
              <a:rPr lang="el-GR" sz="2000" b="1" spc="6" dirty="0" smtClean="0">
                <a:latin typeface="Times New Roman" pitchFamily="18" charset="0"/>
                <a:cs typeface="Times New Roman" pitchFamily="18" charset="0"/>
              </a:rPr>
              <a:t>τεύτλα    </a:t>
            </a:r>
            <a:r>
              <a:rPr lang="el-GR" sz="2000" spc="6" dirty="0" smtClean="0">
                <a:latin typeface="Times New Roman" pitchFamily="18" charset="0"/>
                <a:cs typeface="Times New Roman" pitchFamily="18" charset="0"/>
              </a:rPr>
              <a:t>(</a:t>
            </a:r>
            <a:r>
              <a:rPr lang="el-GR" sz="2000" i="1" spc="6" dirty="0" err="1" smtClean="0">
                <a:latin typeface="Times New Roman" pitchFamily="18" charset="0"/>
                <a:cs typeface="Times New Roman" pitchFamily="18" charset="0"/>
              </a:rPr>
              <a:t>Beta</a:t>
            </a:r>
            <a:r>
              <a:rPr lang="el-GR" sz="2000" i="1" spc="6" dirty="0" smtClean="0">
                <a:latin typeface="Times New Roman" pitchFamily="18" charset="0"/>
                <a:cs typeface="Times New Roman" pitchFamily="18" charset="0"/>
              </a:rPr>
              <a:t>    </a:t>
            </a:r>
            <a:r>
              <a:rPr lang="el-GR" sz="2000" i="1" spc="6" dirty="0" err="1" smtClean="0">
                <a:latin typeface="Times New Roman" pitchFamily="18" charset="0"/>
                <a:cs typeface="Times New Roman" pitchFamily="18" charset="0"/>
              </a:rPr>
              <a:t>vulgaris</a:t>
            </a:r>
            <a:r>
              <a:rPr lang="el-GR" sz="2000" i="1" spc="6" dirty="0" smtClean="0">
                <a:latin typeface="Times New Roman" pitchFamily="18" charset="0"/>
                <a:cs typeface="Times New Roman" pitchFamily="18" charset="0"/>
              </a:rPr>
              <a:t>    </a:t>
            </a:r>
            <a:r>
              <a:rPr lang="el-GR" sz="2000" i="1" spc="6" dirty="0" err="1" smtClean="0">
                <a:latin typeface="Times New Roman" pitchFamily="18" charset="0"/>
                <a:cs typeface="Times New Roman" pitchFamily="18" charset="0"/>
              </a:rPr>
              <a:t>crassa</a:t>
            </a:r>
            <a:r>
              <a:rPr lang="el-GR" sz="2000" spc="6" dirty="0" smtClean="0">
                <a:latin typeface="Times New Roman" pitchFamily="18" charset="0"/>
                <a:cs typeface="Times New Roman" pitchFamily="18" charset="0"/>
              </a:rPr>
              <a:t>).    </a:t>
            </a:r>
            <a:r>
              <a:rPr lang="el-GR" sz="2000" spc="6" dirty="0" err="1" smtClean="0">
                <a:latin typeface="Times New Roman" pitchFamily="18" charset="0"/>
                <a:cs typeface="Times New Roman" pitchFamily="18" charset="0"/>
              </a:rPr>
              <a:t>Χρησιµοποιούνται</a:t>
            </a:r>
            <a:r>
              <a:rPr lang="el-GR" sz="2000" spc="6" dirty="0" smtClean="0">
                <a:latin typeface="Times New Roman" pitchFamily="18" charset="0"/>
                <a:cs typeface="Times New Roman" pitchFamily="18" charset="0"/>
              </a:rPr>
              <a:t>    </a:t>
            </a:r>
            <a:r>
              <a:rPr lang="el-GR" sz="2000" spc="4" dirty="0" smtClean="0">
                <a:latin typeface="Times New Roman" pitchFamily="18" charset="0"/>
                <a:cs typeface="Times New Roman" pitchFamily="18" charset="0"/>
              </a:rPr>
              <a:t>για     </a:t>
            </a:r>
            <a:r>
              <a:rPr lang="el-GR" sz="2000" spc="8" dirty="0" smtClean="0">
                <a:latin typeface="Times New Roman" pitchFamily="18" charset="0"/>
                <a:cs typeface="Times New Roman" pitchFamily="18" charset="0"/>
              </a:rPr>
              <a:t>ζωοτροφή     </a:t>
            </a:r>
            <a:r>
              <a:rPr lang="el-GR" sz="2000" spc="70"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των</a:t>
            </a:r>
            <a:endParaRPr lang="el-GR" sz="2000" dirty="0" smtClean="0">
              <a:latin typeface="Times New Roman" pitchFamily="18" charset="0"/>
              <a:cs typeface="Times New Roman" pitchFamily="18" charset="0"/>
            </a:endParaRPr>
          </a:p>
          <a:p>
            <a:pPr marL="5051" algn="just">
              <a:spcBef>
                <a:spcPts val="4"/>
              </a:spcBef>
            </a:pPr>
            <a:r>
              <a:rPr lang="el-GR" sz="2000" spc="6" dirty="0" err="1" smtClean="0">
                <a:latin typeface="Times New Roman" pitchFamily="18" charset="0"/>
                <a:cs typeface="Times New Roman" pitchFamily="18" charset="0"/>
              </a:rPr>
              <a:t>ενσταυλισµένων</a:t>
            </a:r>
            <a:r>
              <a:rPr lang="el-GR" sz="2000" spc="45"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ζώων</a:t>
            </a:r>
            <a:r>
              <a:rPr lang="el-GR" sz="2000" spc="45"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και</a:t>
            </a:r>
            <a:r>
              <a:rPr lang="el-GR" sz="2000" spc="45"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χαρακτηρίζονται</a:t>
            </a:r>
            <a:r>
              <a:rPr lang="el-GR" sz="2000" spc="45"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από</a:t>
            </a:r>
            <a:r>
              <a:rPr lang="el-GR" sz="2000" spc="48"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τη</a:t>
            </a:r>
            <a:r>
              <a:rPr lang="el-GR" sz="2000" spc="48" dirty="0" smtClean="0">
                <a:latin typeface="Times New Roman" pitchFamily="18" charset="0"/>
                <a:cs typeface="Times New Roman" pitchFamily="18" charset="0"/>
              </a:rPr>
              <a:t> </a:t>
            </a:r>
            <a:r>
              <a:rPr lang="el-GR" sz="2000" spc="6" dirty="0" err="1" smtClean="0">
                <a:latin typeface="Times New Roman" pitchFamily="18" charset="0"/>
                <a:cs typeface="Times New Roman" pitchFamily="18" charset="0"/>
              </a:rPr>
              <a:t>διογκωµένη</a:t>
            </a:r>
            <a:r>
              <a:rPr lang="el-GR" sz="2000" spc="48"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ρίζα.</a:t>
            </a:r>
            <a:r>
              <a:rPr lang="el-GR" sz="2000" spc="45"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Διακρίνονται</a:t>
            </a:r>
            <a:r>
              <a:rPr lang="el-GR" sz="2000" spc="45"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διάφοροι</a:t>
            </a:r>
            <a:r>
              <a:rPr lang="el-GR" sz="2000" spc="45"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τύποι</a:t>
            </a:r>
            <a:r>
              <a:rPr lang="el-GR" sz="2000" spc="45"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ανάλογα</a:t>
            </a:r>
            <a:endParaRPr lang="el-GR" sz="2000" dirty="0" smtClean="0">
              <a:latin typeface="Times New Roman" pitchFamily="18" charset="0"/>
              <a:cs typeface="Times New Roman" pitchFamily="18" charset="0"/>
            </a:endParaRPr>
          </a:p>
          <a:p>
            <a:pPr marL="5051" algn="just">
              <a:spcBef>
                <a:spcPts val="4"/>
              </a:spcBef>
            </a:pPr>
            <a:r>
              <a:rPr lang="el-GR" sz="2000" spc="-2" dirty="0" smtClean="0">
                <a:latin typeface="Times New Roman" pitchFamily="18" charset="0"/>
                <a:cs typeface="Times New Roman" pitchFamily="18" charset="0"/>
              </a:rPr>
              <a:t>µε </a:t>
            </a:r>
            <a:r>
              <a:rPr lang="el-GR" sz="2000" spc="6" dirty="0" smtClean="0">
                <a:latin typeface="Times New Roman" pitchFamily="18" charset="0"/>
                <a:cs typeface="Times New Roman" pitchFamily="18" charset="0"/>
              </a:rPr>
              <a:t>τον τρόπο </a:t>
            </a:r>
            <a:r>
              <a:rPr lang="el-GR" sz="2000" spc="8" dirty="0" smtClean="0">
                <a:latin typeface="Times New Roman" pitchFamily="18" charset="0"/>
                <a:cs typeface="Times New Roman" pitchFamily="18" charset="0"/>
              </a:rPr>
              <a:t>ανάπτυξης </a:t>
            </a:r>
            <a:r>
              <a:rPr lang="el-GR" sz="2000" spc="6" dirty="0" smtClean="0">
                <a:latin typeface="Times New Roman" pitchFamily="18" charset="0"/>
                <a:cs typeface="Times New Roman" pitchFamily="18" charset="0"/>
              </a:rPr>
              <a:t>και το</a:t>
            </a:r>
            <a:r>
              <a:rPr lang="el-GR" sz="2000" spc="8" dirty="0" smtClean="0">
                <a:latin typeface="Times New Roman" pitchFamily="18" charset="0"/>
                <a:cs typeface="Times New Roman" pitchFamily="18" charset="0"/>
              </a:rPr>
              <a:t> </a:t>
            </a:r>
            <a:r>
              <a:rPr lang="el-GR" sz="2000" spc="4" dirty="0" err="1" smtClean="0">
                <a:latin typeface="Times New Roman" pitchFamily="18" charset="0"/>
                <a:cs typeface="Times New Roman" pitchFamily="18" charset="0"/>
              </a:rPr>
              <a:t>χρώµα</a:t>
            </a:r>
            <a:r>
              <a:rPr lang="el-GR" sz="2000" spc="4" dirty="0" smtClean="0">
                <a:latin typeface="Times New Roman" pitchFamily="18" charset="0"/>
                <a:cs typeface="Times New Roman" pitchFamily="18" charset="0"/>
              </a:rPr>
              <a:t>.</a:t>
            </a:r>
            <a:endParaRPr lang="el-GR" sz="2000" dirty="0" smtClean="0">
              <a:latin typeface="Times New Roman" pitchFamily="18" charset="0"/>
              <a:cs typeface="Times New Roman" pitchFamily="18" charset="0"/>
            </a:endParaRPr>
          </a:p>
          <a:p>
            <a:pPr marL="186861"/>
            <a:r>
              <a:rPr lang="el-GR" sz="2000" b="1" spc="8" dirty="0" smtClean="0">
                <a:latin typeface="Times New Roman" pitchFamily="18" charset="0"/>
                <a:cs typeface="Times New Roman" pitchFamily="18" charset="0"/>
              </a:rPr>
              <a:t>Ζαχαρότευτλα </a:t>
            </a:r>
            <a:r>
              <a:rPr lang="el-GR" sz="2000" spc="6" dirty="0" smtClean="0">
                <a:latin typeface="Times New Roman" pitchFamily="18" charset="0"/>
                <a:cs typeface="Times New Roman" pitchFamily="18" charset="0"/>
              </a:rPr>
              <a:t>(</a:t>
            </a:r>
            <a:r>
              <a:rPr lang="el-GR" sz="2000" i="1" spc="6" dirty="0" err="1" smtClean="0">
                <a:latin typeface="Times New Roman" pitchFamily="18" charset="0"/>
                <a:cs typeface="Times New Roman" pitchFamily="18" charset="0"/>
              </a:rPr>
              <a:t>Beta</a:t>
            </a:r>
            <a:r>
              <a:rPr lang="el-GR" sz="2000" i="1" spc="6" dirty="0" smtClean="0">
                <a:latin typeface="Times New Roman" pitchFamily="18" charset="0"/>
                <a:cs typeface="Times New Roman" pitchFamily="18" charset="0"/>
              </a:rPr>
              <a:t> </a:t>
            </a:r>
            <a:r>
              <a:rPr lang="el-GR" sz="2000" i="1" spc="6" dirty="0" err="1" smtClean="0">
                <a:latin typeface="Times New Roman" pitchFamily="18" charset="0"/>
                <a:cs typeface="Times New Roman" pitchFamily="18" charset="0"/>
              </a:rPr>
              <a:t>vulgaris</a:t>
            </a:r>
            <a:r>
              <a:rPr lang="el-GR" sz="2000" i="1" spc="6" dirty="0" smtClean="0">
                <a:latin typeface="Times New Roman" pitchFamily="18" charset="0"/>
                <a:cs typeface="Times New Roman" pitchFamily="18" charset="0"/>
              </a:rPr>
              <a:t> </a:t>
            </a:r>
            <a:r>
              <a:rPr lang="el-GR" sz="2000" i="1" spc="6" dirty="0" err="1" smtClean="0">
                <a:latin typeface="Times New Roman" pitchFamily="18" charset="0"/>
                <a:cs typeface="Times New Roman" pitchFamily="18" charset="0"/>
              </a:rPr>
              <a:t>saccharifera</a:t>
            </a:r>
            <a:r>
              <a:rPr lang="el-GR" sz="2000" spc="6"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Καλλιεργούνται </a:t>
            </a:r>
            <a:r>
              <a:rPr lang="el-GR" sz="2000" spc="4" dirty="0" smtClean="0">
                <a:latin typeface="Times New Roman" pitchFamily="18" charset="0"/>
                <a:cs typeface="Times New Roman" pitchFamily="18" charset="0"/>
              </a:rPr>
              <a:t>για </a:t>
            </a:r>
            <a:r>
              <a:rPr lang="el-GR" sz="2000" spc="6" dirty="0" smtClean="0">
                <a:latin typeface="Times New Roman" pitchFamily="18" charset="0"/>
                <a:cs typeface="Times New Roman" pitchFamily="18" charset="0"/>
              </a:rPr>
              <a:t>την </a:t>
            </a:r>
            <a:r>
              <a:rPr lang="el-GR" sz="2000" spc="8" dirty="0" smtClean="0">
                <a:latin typeface="Times New Roman" pitchFamily="18" charset="0"/>
                <a:cs typeface="Times New Roman" pitchFamily="18" charset="0"/>
              </a:rPr>
              <a:t>παραγωγή</a:t>
            </a:r>
            <a:r>
              <a:rPr lang="el-GR" sz="2000" spc="40"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ζάχαρης.</a:t>
            </a:r>
            <a:endParaRPr lang="el-GR" sz="2000" dirty="0" smtClean="0">
              <a:latin typeface="Times New Roman" pitchFamily="18" charset="0"/>
              <a:cs typeface="Times New Roman" pitchFamily="18" charset="0"/>
            </a:endParaRPr>
          </a:p>
          <a:p>
            <a:pPr marL="5051" marR="2777" indent="181810" algn="just"/>
            <a:r>
              <a:rPr lang="el-GR" sz="2000" spc="8" dirty="0" smtClean="0">
                <a:latin typeface="Times New Roman" pitchFamily="18" charset="0"/>
                <a:cs typeface="Times New Roman" pitchFamily="18" charset="0"/>
              </a:rPr>
              <a:t>Όλες </a:t>
            </a:r>
            <a:r>
              <a:rPr lang="el-GR" sz="2000" spc="6" dirty="0" smtClean="0">
                <a:latin typeface="Times New Roman" pitchFamily="18" charset="0"/>
                <a:cs typeface="Times New Roman" pitchFamily="18" charset="0"/>
              </a:rPr>
              <a:t>οι </a:t>
            </a:r>
            <a:r>
              <a:rPr lang="el-GR" sz="2000" spc="4" dirty="0" err="1" smtClean="0">
                <a:latin typeface="Times New Roman" pitchFamily="18" charset="0"/>
                <a:cs typeface="Times New Roman" pitchFamily="18" charset="0"/>
              </a:rPr>
              <a:t>οµάδες</a:t>
            </a:r>
            <a:r>
              <a:rPr lang="el-GR" sz="2000" spc="4"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έχουν </a:t>
            </a:r>
            <a:r>
              <a:rPr lang="el-GR" sz="2000" spc="6" dirty="0" err="1" smtClean="0">
                <a:latin typeface="Times New Roman" pitchFamily="18" charset="0"/>
                <a:cs typeface="Times New Roman" pitchFamily="18" charset="0"/>
              </a:rPr>
              <a:t>διπλοειδή</a:t>
            </a:r>
            <a:r>
              <a:rPr lang="el-GR" sz="2000" spc="6" dirty="0" smtClean="0">
                <a:latin typeface="Times New Roman" pitchFamily="18" charset="0"/>
                <a:cs typeface="Times New Roman" pitchFamily="18" charset="0"/>
              </a:rPr>
              <a:t> </a:t>
            </a:r>
            <a:r>
              <a:rPr lang="el-GR" sz="2000" spc="6" dirty="0" err="1" smtClean="0">
                <a:latin typeface="Times New Roman" pitchFamily="18" charset="0"/>
                <a:cs typeface="Times New Roman" pitchFamily="18" charset="0"/>
              </a:rPr>
              <a:t>χρωµοσωµικό</a:t>
            </a:r>
            <a:r>
              <a:rPr lang="el-GR" sz="2000" spc="6" dirty="0" smtClean="0">
                <a:latin typeface="Times New Roman" pitchFamily="18" charset="0"/>
                <a:cs typeface="Times New Roman" pitchFamily="18" charset="0"/>
              </a:rPr>
              <a:t> </a:t>
            </a:r>
            <a:r>
              <a:rPr lang="el-GR" sz="2000" spc="4" dirty="0" err="1" smtClean="0">
                <a:latin typeface="Times New Roman" pitchFamily="18" charset="0"/>
                <a:cs typeface="Times New Roman" pitchFamily="18" charset="0"/>
              </a:rPr>
              <a:t>αριθµό</a:t>
            </a:r>
            <a:r>
              <a:rPr lang="el-GR" sz="2000" spc="4" dirty="0" smtClean="0">
                <a:latin typeface="Times New Roman" pitchFamily="18" charset="0"/>
                <a:cs typeface="Times New Roman" pitchFamily="18" charset="0"/>
              </a:rPr>
              <a:t> </a:t>
            </a:r>
            <a:r>
              <a:rPr lang="el-GR" sz="2000" spc="8" dirty="0" smtClean="0">
                <a:latin typeface="Times New Roman" pitchFamily="18" charset="0"/>
                <a:cs typeface="Times New Roman" pitchFamily="18" charset="0"/>
              </a:rPr>
              <a:t>2n=18. </a:t>
            </a:r>
            <a:r>
              <a:rPr lang="el-GR" sz="2000" spc="6" dirty="0" smtClean="0">
                <a:latin typeface="Times New Roman" pitchFamily="18" charset="0"/>
                <a:cs typeface="Times New Roman" pitchFamily="18" charset="0"/>
              </a:rPr>
              <a:t>Οι </a:t>
            </a:r>
            <a:r>
              <a:rPr lang="el-GR" sz="2000" spc="8" dirty="0" smtClean="0">
                <a:latin typeface="Times New Roman" pitchFamily="18" charset="0"/>
                <a:cs typeface="Times New Roman" pitchFamily="18" charset="0"/>
              </a:rPr>
              <a:t>περισσότερες </a:t>
            </a:r>
            <a:r>
              <a:rPr lang="el-GR" sz="2000" spc="6" dirty="0" smtClean="0">
                <a:latin typeface="Times New Roman" pitchFamily="18" charset="0"/>
                <a:cs typeface="Times New Roman" pitchFamily="18" charset="0"/>
              </a:rPr>
              <a:t>ποικιλίες  </a:t>
            </a:r>
            <a:r>
              <a:rPr lang="el-GR" sz="2000" spc="8" dirty="0" smtClean="0">
                <a:latin typeface="Times New Roman" pitchFamily="18" charset="0"/>
                <a:cs typeface="Times New Roman" pitchFamily="18" charset="0"/>
              </a:rPr>
              <a:t>ζαχαροτεύτλων στην Ευρώπη </a:t>
            </a:r>
            <a:r>
              <a:rPr lang="el-GR" sz="2000" spc="6" dirty="0" smtClean="0">
                <a:latin typeface="Times New Roman" pitchFamily="18" charset="0"/>
                <a:cs typeface="Times New Roman" pitchFamily="18" charset="0"/>
              </a:rPr>
              <a:t>είναι</a:t>
            </a:r>
            <a:r>
              <a:rPr lang="el-GR" sz="2000" dirty="0" smtClean="0">
                <a:latin typeface="Times New Roman" pitchFamily="18" charset="0"/>
                <a:cs typeface="Times New Roman" pitchFamily="18" charset="0"/>
              </a:rPr>
              <a:t> </a:t>
            </a:r>
            <a:r>
              <a:rPr lang="el-GR" sz="2000" spc="6" dirty="0" smtClean="0">
                <a:latin typeface="Times New Roman" pitchFamily="18" charset="0"/>
                <a:cs typeface="Times New Roman" pitchFamily="18" charset="0"/>
              </a:rPr>
              <a:t>υβρίδια.</a:t>
            </a:r>
            <a:endParaRPr lang="el-GR"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447800" y="914400"/>
            <a:ext cx="6248400" cy="455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04800" y="0"/>
            <a:ext cx="8839200" cy="5940088"/>
          </a:xfrm>
          <a:prstGeom prst="rect">
            <a:avLst/>
          </a:prstGeom>
        </p:spPr>
        <p:txBody>
          <a:bodyPr wrap="square">
            <a:spAutoFit/>
          </a:bodyPr>
          <a:lstStyle/>
          <a:p>
            <a:r>
              <a:rPr lang="el-GR" sz="2000" b="1" dirty="0" smtClean="0">
                <a:solidFill>
                  <a:srgbClr val="C00000"/>
                </a:solidFill>
              </a:rPr>
              <a:t>ΠΟΙΚΙΛΙΕΣ ΤΩΝ ΖΑΧΑΡΟΤΕΥΤΛΩΝ </a:t>
            </a:r>
          </a:p>
          <a:p>
            <a:pPr algn="just"/>
            <a:r>
              <a:rPr lang="el-GR" sz="2000" dirty="0" smtClean="0"/>
              <a:t>Οι καλλιεργούμενες σήμερα στη χώρα μας ποικιλίες είναι όλες </a:t>
            </a:r>
            <a:r>
              <a:rPr lang="el-GR" sz="2000" b="1" dirty="0" smtClean="0"/>
              <a:t>ευρωπαϊκής προέλευσης. </a:t>
            </a:r>
            <a:endParaRPr lang="en-US" sz="2000" b="1" dirty="0" smtClean="0"/>
          </a:p>
          <a:p>
            <a:pPr algn="just"/>
            <a:endParaRPr lang="en-US" sz="2000" b="1" dirty="0" smtClean="0"/>
          </a:p>
          <a:p>
            <a:pPr algn="just"/>
            <a:r>
              <a:rPr lang="el-GR" sz="2000" dirty="0" smtClean="0"/>
              <a:t>Η ΕΒΖ μέχρι το 1975 προμήθευε τους παραγωγούς αποκλειστικά με σπόρους που προερχόταν από ξένες χώρες. Από το 1975 και μετά άρχισε τον </a:t>
            </a:r>
            <a:r>
              <a:rPr lang="el-GR" sz="2000" dirty="0" err="1" smtClean="0"/>
              <a:t>αναπολλαπλασιασμό</a:t>
            </a:r>
            <a:r>
              <a:rPr lang="el-GR" sz="2000" dirty="0" smtClean="0"/>
              <a:t> σπόρων ζαχαρότευτλων στην Ελλάδα με βασικό γενετικό υλικό με ποικιλίες που προερχόταν από ξένους </a:t>
            </a:r>
            <a:r>
              <a:rPr lang="el-GR" sz="2000" dirty="0" err="1" smtClean="0"/>
              <a:t>σποροπαραγωγικούς</a:t>
            </a:r>
            <a:r>
              <a:rPr lang="el-GR" sz="2000" dirty="0" smtClean="0"/>
              <a:t> οίκους. </a:t>
            </a:r>
            <a:endParaRPr lang="en-US" sz="2000" dirty="0" smtClean="0"/>
          </a:p>
          <a:p>
            <a:pPr algn="just"/>
            <a:endParaRPr lang="en-US" sz="2000" dirty="0" smtClean="0"/>
          </a:p>
          <a:p>
            <a:pPr algn="just"/>
            <a:r>
              <a:rPr lang="el-GR" sz="2000" dirty="0" smtClean="0"/>
              <a:t>Με την παραγωγή ελληνικού </a:t>
            </a:r>
            <a:r>
              <a:rPr lang="el-GR" sz="2000" dirty="0" err="1" smtClean="0"/>
              <a:t>τευτλόσπορου</a:t>
            </a:r>
            <a:r>
              <a:rPr lang="el-GR" sz="2000" dirty="0" smtClean="0"/>
              <a:t> η ΕΒΖ διαθέτει στους τευτλοπαραγωγούς σπόρο σε τιμές πολύ χαμηλότερες από τις διεθνείς και κυρίως με </a:t>
            </a:r>
            <a:r>
              <a:rPr lang="el-GR" sz="2000" b="1" dirty="0" smtClean="0"/>
              <a:t>υψηλές αποδόσεις, περιεκτικότητας σε ζάχαρη και αντοχή στις ασθένειες</a:t>
            </a:r>
            <a:r>
              <a:rPr lang="el-GR" sz="2000" dirty="0" smtClean="0"/>
              <a:t>. </a:t>
            </a:r>
            <a:endParaRPr lang="en-US" sz="2000" dirty="0" smtClean="0"/>
          </a:p>
          <a:p>
            <a:pPr algn="just"/>
            <a:endParaRPr lang="el-GR" sz="2000" dirty="0" smtClean="0"/>
          </a:p>
          <a:p>
            <a:pPr algn="just"/>
            <a:r>
              <a:rPr lang="el-GR" sz="2000" dirty="0" smtClean="0"/>
              <a:t>Οι ποικιλίες διακρίνονται βασικά σε </a:t>
            </a:r>
            <a:r>
              <a:rPr lang="el-GR" sz="2000" b="1" dirty="0" smtClean="0"/>
              <a:t>μονόσπερμες</a:t>
            </a:r>
            <a:r>
              <a:rPr lang="el-GR" sz="2000" dirty="0" smtClean="0"/>
              <a:t> και </a:t>
            </a:r>
            <a:r>
              <a:rPr lang="el-GR" sz="2000" b="1" dirty="0" smtClean="0"/>
              <a:t>πολύσπερμες. </a:t>
            </a:r>
            <a:r>
              <a:rPr lang="el-GR" sz="2000" dirty="0" smtClean="0"/>
              <a:t>Τα τελευταία χρόνια και στη χώρα μας χρησιμοποιείται αποκλειστικά ο γενετικός μονόσπερμος που δίνει από κάθε </a:t>
            </a:r>
            <a:r>
              <a:rPr lang="el-GR" sz="2000" dirty="0" err="1" smtClean="0"/>
              <a:t>συγκάρπιο</a:t>
            </a:r>
            <a:r>
              <a:rPr lang="el-GR" sz="2000" dirty="0" smtClean="0"/>
              <a:t> ένα μόνο φυτό, σε αντίθεση με τον πολύσπερμο που είναι </a:t>
            </a:r>
            <a:r>
              <a:rPr lang="el-GR" sz="2000" dirty="0" err="1" smtClean="0"/>
              <a:t>συγκάρπιο</a:t>
            </a:r>
            <a:r>
              <a:rPr lang="el-GR" sz="2000" dirty="0" smtClean="0"/>
              <a:t> με 2-5 σπέρματα τα οποία όταν φυτρώσουν δίνουν αντίστοιχα 2-5 φυτά. Ο μονόσπερμος σπόρος υπάρχει σε δύο βασικές μορφές, σαν γυμνός και σαν </a:t>
            </a:r>
            <a:r>
              <a:rPr lang="el-GR" sz="2000" dirty="0" err="1" smtClean="0"/>
              <a:t>κουφετοποιημένος</a:t>
            </a:r>
            <a:r>
              <a:rPr lang="el-GR" sz="2000"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
            <a:ext cx="8991600" cy="6370975"/>
          </a:xfrm>
          <a:prstGeom prst="rect">
            <a:avLst/>
          </a:prstGeom>
        </p:spPr>
        <p:txBody>
          <a:bodyPr wrap="square">
            <a:spAutoFit/>
          </a:bodyPr>
          <a:lstStyle/>
          <a:p>
            <a:pPr algn="just"/>
            <a:r>
              <a:rPr lang="el-GR" sz="2400" dirty="0" smtClean="0"/>
              <a:t>Και στις δύο μορφές του είναι </a:t>
            </a:r>
            <a:r>
              <a:rPr lang="el-GR" sz="2400" dirty="0" err="1" smtClean="0"/>
              <a:t>διατρημένος</a:t>
            </a:r>
            <a:r>
              <a:rPr lang="el-GR" sz="2400" dirty="0" smtClean="0"/>
              <a:t>, δηλαδή περασμένος από ειδικά κόσκινα, ώστε τελικά να κρατηθούν οι σπόροι που έχουν ορισμένο μέγεθος. Στη χώρα μας χρησιμοποιούμε σπόρους διαμέτρου 3,5-4,5 χιλιοστών. </a:t>
            </a:r>
            <a:endParaRPr lang="en-US" sz="2400" dirty="0" smtClean="0"/>
          </a:p>
          <a:p>
            <a:pPr algn="just"/>
            <a:endParaRPr lang="el-GR" sz="2400" dirty="0" smtClean="0"/>
          </a:p>
          <a:p>
            <a:pPr algn="just"/>
            <a:r>
              <a:rPr lang="el-GR" sz="2400" dirty="0" smtClean="0"/>
              <a:t>Οι ποικιλίες των ζαχαρότευτλων κατατάσσονται σε τρεις κυρίως ομάδες, οι οποίες χαρακτηρίζονται με τα γράμματα Ε,Ζ,Ν. </a:t>
            </a:r>
          </a:p>
          <a:p>
            <a:pPr algn="just"/>
            <a:r>
              <a:rPr lang="el-GR" sz="2400" dirty="0" smtClean="0"/>
              <a:t>	</a:t>
            </a:r>
            <a:r>
              <a:rPr lang="el-GR" sz="2400" b="1" i="1" dirty="0" smtClean="0"/>
              <a:t>Ε</a:t>
            </a:r>
            <a:r>
              <a:rPr lang="en-US" sz="2400" b="1" i="1" dirty="0" smtClean="0"/>
              <a:t>(</a:t>
            </a:r>
            <a:r>
              <a:rPr lang="en-US" sz="2400" b="1" i="1" dirty="0" err="1" smtClean="0"/>
              <a:t>Ertrag</a:t>
            </a:r>
            <a:r>
              <a:rPr lang="en-US" sz="2400" b="1" i="1" dirty="0" smtClean="0"/>
              <a:t>)</a:t>
            </a:r>
            <a:r>
              <a:rPr lang="el-GR" sz="2400" b="1" i="1" dirty="0" smtClean="0"/>
              <a:t>: είναι ποικιλίες με χαμηλή περιεκτικότητα σε ζάχαρη. Καλλιεργούνται σε φτωχά και ανεπαρκή αρδευόμενα εδάφη και είναι κατάλληλα για πρώιμες συγκομιδές. </a:t>
            </a:r>
          </a:p>
          <a:p>
            <a:pPr algn="just"/>
            <a:r>
              <a:rPr lang="el-GR" sz="2400" b="1" i="1" dirty="0" smtClean="0"/>
              <a:t>	 Ζ</a:t>
            </a:r>
            <a:r>
              <a:rPr lang="en-US" sz="2400" b="1" i="1" dirty="0" smtClean="0"/>
              <a:t>(</a:t>
            </a:r>
            <a:r>
              <a:rPr lang="en-US" sz="2400" b="1" i="1" dirty="0" err="1" smtClean="0"/>
              <a:t>Zucker</a:t>
            </a:r>
            <a:r>
              <a:rPr lang="en-US" sz="2400" b="1" i="1" dirty="0" smtClean="0"/>
              <a:t>)</a:t>
            </a:r>
            <a:r>
              <a:rPr lang="el-GR" sz="2400" b="1" i="1" dirty="0" smtClean="0"/>
              <a:t>: είναι ποικιλίες με μικρή απόδοση σε βάρος και μεγάλη περιεκτικότητα σε ζάχαρη. Καλλιεργούνται σε γόνιμα εδάφη κατάλληλα για όψιμες συγκομιδές. </a:t>
            </a:r>
          </a:p>
          <a:p>
            <a:pPr algn="just"/>
            <a:r>
              <a:rPr lang="el-GR" sz="2400" b="1" i="1" dirty="0" smtClean="0"/>
              <a:t>	Ν</a:t>
            </a:r>
            <a:r>
              <a:rPr lang="en-US" sz="2400" b="1" i="1" dirty="0" smtClean="0"/>
              <a:t>(Normal)</a:t>
            </a:r>
            <a:r>
              <a:rPr lang="el-GR" sz="2400" b="1" i="1" dirty="0" smtClean="0"/>
              <a:t>: είναι ποικιλίες ενδιάμεσες με μέση απόδοση βάρους και μέση περιεκτικότητα σε ζάχαρη. Καλλιεργούνται σε μέσης γονιμότητας εδάφη, επειδή συνδυάζουν καλό </a:t>
            </a:r>
            <a:r>
              <a:rPr lang="el-GR" sz="2400" b="1" i="1" dirty="0" err="1" smtClean="0"/>
              <a:t>ζαχαρικό</a:t>
            </a:r>
            <a:r>
              <a:rPr lang="el-GR" sz="2400" b="1" i="1" dirty="0" smtClean="0"/>
              <a:t> τίτλο και ικανοποιητική απόδοση σε βάρος.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TotalTime>
  <Words>2948</Words>
  <Application>Microsoft Office PowerPoint</Application>
  <PresentationFormat>Προβολή στην οθόνη (4:3)</PresentationFormat>
  <Paragraphs>127</Paragraphs>
  <Slides>29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Mike</dc:creator>
  <cp:lastModifiedBy>rena</cp:lastModifiedBy>
  <cp:revision>29</cp:revision>
  <dcterms:created xsi:type="dcterms:W3CDTF">2016-10-30T12:11:15Z</dcterms:created>
  <dcterms:modified xsi:type="dcterms:W3CDTF">2016-11-04T16:16:25Z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2016-10-30T00:00:00Z</vt:filetime>
  </property>
</Properties>
</file>