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327" r:id="rId3"/>
    <p:sldId id="316" r:id="rId4"/>
    <p:sldId id="315" r:id="rId5"/>
    <p:sldId id="267" r:id="rId6"/>
    <p:sldId id="271" r:id="rId7"/>
    <p:sldId id="318" r:id="rId8"/>
    <p:sldId id="287" r:id="rId9"/>
    <p:sldId id="317" r:id="rId10"/>
    <p:sldId id="319" r:id="rId11"/>
    <p:sldId id="269" r:id="rId12"/>
    <p:sldId id="272" r:id="rId13"/>
    <p:sldId id="295" r:id="rId14"/>
    <p:sldId id="296" r:id="rId15"/>
    <p:sldId id="328" r:id="rId16"/>
    <p:sldId id="282" r:id="rId17"/>
    <p:sldId id="273" r:id="rId18"/>
    <p:sldId id="320" r:id="rId19"/>
    <p:sldId id="276" r:id="rId20"/>
    <p:sldId id="331" r:id="rId21"/>
    <p:sldId id="322" r:id="rId22"/>
    <p:sldId id="321" r:id="rId23"/>
    <p:sldId id="290" r:id="rId24"/>
    <p:sldId id="329" r:id="rId25"/>
    <p:sldId id="292" r:id="rId26"/>
    <p:sldId id="277" r:id="rId27"/>
    <p:sldId id="286" r:id="rId28"/>
    <p:sldId id="293" r:id="rId29"/>
    <p:sldId id="299" r:id="rId30"/>
    <p:sldId id="278" r:id="rId31"/>
    <p:sldId id="301" r:id="rId32"/>
    <p:sldId id="324" r:id="rId33"/>
    <p:sldId id="302" r:id="rId34"/>
    <p:sldId id="300" r:id="rId35"/>
    <p:sldId id="325" r:id="rId36"/>
    <p:sldId id="326" r:id="rId37"/>
    <p:sldId id="289" r:id="rId38"/>
    <p:sldId id="330" r:id="rId39"/>
  </p:sldIdLst>
  <p:sldSz cx="9145588" cy="6859588"/>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87538" autoAdjust="0"/>
  </p:normalViewPr>
  <p:slideViewPr>
    <p:cSldViewPr>
      <p:cViewPr varScale="1">
        <p:scale>
          <a:sx n="73" d="100"/>
          <a:sy n="73" d="100"/>
        </p:scale>
        <p:origin x="-1350" y="-90"/>
      </p:cViewPr>
      <p:guideLst>
        <p:guide orient="horz" pos="1847"/>
        <p:guide pos="26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275013" cy="5349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4279900" y="0"/>
            <a:ext cx="3275013" cy="534988"/>
          </a:xfrm>
          <a:prstGeom prst="rect">
            <a:avLst/>
          </a:prstGeom>
        </p:spPr>
        <p:txBody>
          <a:bodyPr vert="horz" lIns="91440" tIns="45720" rIns="91440" bIns="45720" rtlCol="0"/>
          <a:lstStyle>
            <a:lvl1pPr algn="r">
              <a:defRPr sz="1200"/>
            </a:lvl1pPr>
          </a:lstStyle>
          <a:p>
            <a:fld id="{F1B458F8-751D-495D-82C5-EA02B7B826F3}" type="datetimeFigureOut">
              <a:rPr lang="el-GR" smtClean="0"/>
              <a:pPr/>
              <a:t>7/11/2016</a:t>
            </a:fld>
            <a:endParaRPr lang="el-GR"/>
          </a:p>
        </p:txBody>
      </p:sp>
      <p:sp>
        <p:nvSpPr>
          <p:cNvPr id="4" name="3 - Θέση εικόνας διαφάνειας"/>
          <p:cNvSpPr>
            <a:spLocks noGrp="1" noRot="1" noChangeAspect="1"/>
          </p:cNvSpPr>
          <p:nvPr>
            <p:ph type="sldImg" idx="2"/>
          </p:nvPr>
        </p:nvSpPr>
        <p:spPr>
          <a:xfrm>
            <a:off x="1106488" y="801688"/>
            <a:ext cx="5343525" cy="401002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755650" y="5080000"/>
            <a:ext cx="6045200" cy="481171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10156825"/>
            <a:ext cx="3275013" cy="534988"/>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279900" y="10156825"/>
            <a:ext cx="3275013" cy="534988"/>
          </a:xfrm>
          <a:prstGeom prst="rect">
            <a:avLst/>
          </a:prstGeom>
        </p:spPr>
        <p:txBody>
          <a:bodyPr vert="horz" lIns="91440" tIns="45720" rIns="91440" bIns="45720" rtlCol="0" anchor="b"/>
          <a:lstStyle>
            <a:lvl1pPr algn="r">
              <a:defRPr sz="1200"/>
            </a:lvl1pPr>
          </a:lstStyle>
          <a:p>
            <a:fld id="{0456EFC2-D3BF-4D99-9F3D-F3D62F0A3AE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456EFC2-D3BF-4D99-9F3D-F3D62F0A3AE8}"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494" y="2126473"/>
            <a:ext cx="778028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991" y="3841369"/>
            <a:ext cx="640729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664" y="1577705"/>
            <a:ext cx="3981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935" y="1577705"/>
            <a:ext cx="3981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664" y="274384"/>
            <a:ext cx="823794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664" y="1577705"/>
            <a:ext cx="823794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2113" y="6379417"/>
            <a:ext cx="2929047"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664" y="6379417"/>
            <a:ext cx="21052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11/7/2016</a:t>
            </a:fld>
            <a:endParaRPr lang="en-US"/>
          </a:p>
        </p:txBody>
      </p:sp>
      <p:sp>
        <p:nvSpPr>
          <p:cNvPr id="6" name="Holder 6"/>
          <p:cNvSpPr>
            <a:spLocks noGrp="1"/>
          </p:cNvSpPr>
          <p:nvPr>
            <p:ph type="sldNum" sz="quarter" idx="7"/>
          </p:nvPr>
        </p:nvSpPr>
        <p:spPr>
          <a:xfrm>
            <a:off x="6590358" y="6379417"/>
            <a:ext cx="21052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89%CE%BB%CE%B9%CE%BF%CF%82" TargetMode="External"/><Relationship Id="rId2" Type="http://schemas.openxmlformats.org/officeDocument/2006/relationships/hyperlink" Target="https://el.wikipedia.org/w/index.php?title=%CE%A4%CE%B1%CE%BE%CE%B9%CE%B1%CE%BD%CE%B8%CE%AF%CE%B1&amp;action=edit&amp;redlink=1" TargetMode="Externa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hyperlink" Target="https://el.wikipedia.org/wiki/%CE%92%CE%BB%CE%B1%CF%83%CF%84%CF%8C%CF%82" TargetMode="External"/><Relationship Id="rId4" Type="http://schemas.openxmlformats.org/officeDocument/2006/relationships/hyperlink" Target="https://el.wikipedia.org/wiki/%CE%91%CE%BD%CE%B1%CF%84%CE%BF%CE%BB%CE%A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1%CE%AF%CE%B3%CF%85%CF%80%CF%84%CE%BF%CF%82" TargetMode="External"/><Relationship Id="rId3" Type="http://schemas.openxmlformats.org/officeDocument/2006/relationships/hyperlink" Target="https://el.wikipedia.org/wiki/%CE%A7%CE%B9%CE%BB%CE%AE" TargetMode="External"/><Relationship Id="rId7" Type="http://schemas.openxmlformats.org/officeDocument/2006/relationships/hyperlink" Target="https://el.wikipedia.org/wiki/%CE%99%CE%BD%CE%B4%CE%AF%CE%B1" TargetMode="External"/><Relationship Id="rId12" Type="http://schemas.openxmlformats.org/officeDocument/2006/relationships/image" Target="../media/image3.jpeg"/><Relationship Id="rId2" Type="http://schemas.openxmlformats.org/officeDocument/2006/relationships/hyperlink" Target="https://el.wikipedia.org/wiki/%CE%9B%CE%AC%CE%B4%CE%B9" TargetMode="External"/><Relationship Id="rId1" Type="http://schemas.openxmlformats.org/officeDocument/2006/relationships/slideLayout" Target="../slideLayouts/slideLayout5.xml"/><Relationship Id="rId6" Type="http://schemas.openxmlformats.org/officeDocument/2006/relationships/hyperlink" Target="https://el.wikipedia.org/wiki/%CE%A4%CE%BF%CF%85%CF%81%CE%BA%CE%AF%CE%B1" TargetMode="External"/><Relationship Id="rId11" Type="http://schemas.openxmlformats.org/officeDocument/2006/relationships/hyperlink" Target="https://el.wikipedia.org/wiki/%CE%A1%CF%89%CF%83%CE%AF%CE%B1" TargetMode="External"/><Relationship Id="rId5" Type="http://schemas.openxmlformats.org/officeDocument/2006/relationships/hyperlink" Target="https://el.wikipedia.org/wiki/%CE%91%CF%81%CE%B3%CE%B5%CE%BD%CF%84%CE%B9%CE%BD%CE%AE" TargetMode="External"/><Relationship Id="rId10" Type="http://schemas.openxmlformats.org/officeDocument/2006/relationships/hyperlink" Target="https://el.wikipedia.org/wiki/%CE%97%CE%A0%CE%91" TargetMode="External"/><Relationship Id="rId4" Type="http://schemas.openxmlformats.org/officeDocument/2006/relationships/hyperlink" Target="https://el.wikipedia.org/wiki/%CE%9F%CF%85%CF%81%CE%BF%CF%85%CE%B3%CE%BF%CF%85%CE%AC%CE%B7" TargetMode="External"/><Relationship Id="rId9" Type="http://schemas.openxmlformats.org/officeDocument/2006/relationships/hyperlink" Target="https://el.wikipedia.org/wiki/%CE%91%CE%B3%CE%B3%CE%BB%CE%AF%CE%B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ki/%CE%9A%CE%AC%CF%81%CE%BF%CE%BB%CE%BF%CF%82_%CE%9B%CE%B9%CE%BD%CE%BD%CE%B1%CE%AF%CE%BF%CF%82" TargetMode="External"/><Relationship Id="rId3" Type="http://schemas.openxmlformats.org/officeDocument/2006/relationships/hyperlink" Target="https://el.wikipedia.org/wiki/%CE%91%CE%B3%CE%B3%CE%B5%CE%B9%CF%8C%CF%83%CF%80%CE%B5%CF%81%CE%BC%CE%B1" TargetMode="External"/><Relationship Id="rId7" Type="http://schemas.openxmlformats.org/officeDocument/2006/relationships/hyperlink" Target="https://el.wikipedia.org/wiki/%CE%91%CF%83%CF%84%CE%B5%CF%81%CE%BF%CE%B5%CE%B9%CE%B4%CE%AE_(%CE%B2%CE%B9%CE%BF%CE%BB%CE%BF%CE%B3%CE%AF%CE%B1)" TargetMode="External"/><Relationship Id="rId2" Type="http://schemas.openxmlformats.org/officeDocument/2006/relationships/hyperlink" Target="https://el.wikipedia.org/wiki/%CE%A6%CF%85%CF%84%CE%AC" TargetMode="External"/><Relationship Id="rId1" Type="http://schemas.openxmlformats.org/officeDocument/2006/relationships/slideLayout" Target="../slideLayouts/slideLayout5.xml"/><Relationship Id="rId6" Type="http://schemas.openxmlformats.org/officeDocument/2006/relationships/hyperlink" Target="https://el.wikipedia.org/wiki/%CE%A3%CF%8D%CE%BD%CE%B8%CE%B5%CF%84%CE%B1" TargetMode="External"/><Relationship Id="rId5" Type="http://schemas.openxmlformats.org/officeDocument/2006/relationships/hyperlink" Target="https://el.wikipedia.org/w/index.php?title=%CE%91%CF%83%CF%84%CE%B5%CF%81%CF%8E%CE%B4%CE%B7&amp;action=edit&amp;redlink=1" TargetMode="External"/><Relationship Id="rId4" Type="http://schemas.openxmlformats.org/officeDocument/2006/relationships/hyperlink" Target="https://el.wikipedia.org/wiki/%CE%94%CE%B9%CE%BA%CE%BF%CF%84%CF%85%CE%BB%CE%AE%CE%B4%CE%BF%CE%BD%CE%B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proionta-tis-fisis.com/?s=%CF%83%CE%B5%CE%BB%CE%AE%CE%BD%CE%B9%CE%BF" TargetMode="External"/><Relationship Id="rId3" Type="http://schemas.openxmlformats.org/officeDocument/2006/relationships/hyperlink" Target="http://proionta-tis-fisis.com/?s=%CF%80%CF%81%CF%89%CF%84%CE%B5%CF%8A%CE%BD" TargetMode="External"/><Relationship Id="rId7" Type="http://schemas.openxmlformats.org/officeDocument/2006/relationships/hyperlink" Target="http://proionta-tis-fisis.com/?s=%CE%BA%CE%AC%CE%BB%CE%B9%CE%BF" TargetMode="External"/><Relationship Id="rId12" Type="http://schemas.openxmlformats.org/officeDocument/2006/relationships/hyperlink" Target="http://proionta-tis-fisis.com/?s=%CE%B2%CE%B9%CF%84%CE%B1%CE%BC%CE%AF%CE%BD%CE%B7+%CE%923" TargetMode="External"/><Relationship Id="rId2" Type="http://schemas.openxmlformats.org/officeDocument/2006/relationships/hyperlink" Target="https://el.wikipedia.org/wiki/%CE%9A%CE%BB%CE%AF%CE%BC%CE%B1%CE%BA%CE%B1_%CE%9A%CE%B5%CE%BB%CF%83%CE%AF%CE%BF%CF%85" TargetMode="External"/><Relationship Id="rId1" Type="http://schemas.openxmlformats.org/officeDocument/2006/relationships/slideLayout" Target="../slideLayouts/slideLayout5.xml"/><Relationship Id="rId6" Type="http://schemas.openxmlformats.org/officeDocument/2006/relationships/hyperlink" Target="http://proionta-tis-fisis.com/?s=%CF%83%CE%AF%CE%B4%CE%B7%CF%81%CE%BF" TargetMode="External"/><Relationship Id="rId11" Type="http://schemas.openxmlformats.org/officeDocument/2006/relationships/hyperlink" Target="http://proionta-tis-fisis.com/?s=%CE%B2%CE%B9%CF%84%CE%B1%CE%BC%CE%AF%CE%BD%CE%B7+%CE%9A" TargetMode="External"/><Relationship Id="rId5" Type="http://schemas.openxmlformats.org/officeDocument/2006/relationships/hyperlink" Target="http://proionta-tis-fisis.com/?s=%CE%BC%CE%B1%CE%B3%CE%BD%CE%AE%CF%83%CE%B9%CE%BF" TargetMode="External"/><Relationship Id="rId10" Type="http://schemas.openxmlformats.org/officeDocument/2006/relationships/hyperlink" Target="http://proionta-tis-fisis.com/?s=%CE%B2%CE%B9%CF%84%CE%B1%CE%BC%CE%AF%CE%BD%CE%B7+C" TargetMode="External"/><Relationship Id="rId4" Type="http://schemas.openxmlformats.org/officeDocument/2006/relationships/hyperlink" Target="http://proionta-tis-fisis.com/?s=%CE%B1%CF%83%CE%B2%CE%AD%CF%83%CF%84%CE%B9%CE%BF" TargetMode="External"/><Relationship Id="rId9" Type="http://schemas.openxmlformats.org/officeDocument/2006/relationships/hyperlink" Target="http://proionta-tis-fisis.com/?s=%CE%B2%CE%B9%CF%84%CE%B1%CE%BC%CE%AF%CE%BD%CE%B7+%CE%9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3%CF%85%CF%83%CF%83%CF%89%CE%BC%CE%B1%CF%84%CF%8E%CE%BC%CE%B1%CF%84%CE%B1_%CE%B2%CE%B9%CE%BF%CE%BC%CE%AC%CE%B6%CE%B1%CF%82" TargetMode="External"/><Relationship Id="rId2" Type="http://schemas.openxmlformats.org/officeDocument/2006/relationships/hyperlink" Target="https://el.wikipedia.org/wiki/%CE%92%CE%B9%CE%BF%CE%BC%CE%AC%CE%B6%CE%B1"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686594" y="229394"/>
            <a:ext cx="2133600" cy="630934"/>
          </a:xfrm>
          <a:prstGeom prst="rect">
            <a:avLst/>
          </a:prstGeom>
          <a:noFill/>
        </p:spPr>
        <p:txBody>
          <a:bodyPr wrap="square" lIns="91431" tIns="45716" rIns="91431" bIns="45716" rtlCol="0">
            <a:spAutoFit/>
          </a:bodyPr>
          <a:lstStyle/>
          <a:p>
            <a:r>
              <a:rPr lang="el-GR" sz="3500" b="1" dirty="0" smtClean="0"/>
              <a:t>Ηλί</a:t>
            </a:r>
            <a:r>
              <a:rPr lang="el-GR" sz="3500" b="1" spc="18" dirty="0" smtClean="0">
                <a:latin typeface="Times New Roman"/>
                <a:cs typeface="Times New Roman"/>
              </a:rPr>
              <a:t>ανθος</a:t>
            </a:r>
            <a:endParaRPr lang="en-GB" sz="3500" b="1" dirty="0"/>
          </a:p>
        </p:txBody>
      </p:sp>
      <p:sp>
        <p:nvSpPr>
          <p:cNvPr id="4" name="3 - Ορθογώνιο"/>
          <p:cNvSpPr/>
          <p:nvPr/>
        </p:nvSpPr>
        <p:spPr>
          <a:xfrm>
            <a:off x="305594" y="1208681"/>
            <a:ext cx="4038600" cy="4801314"/>
          </a:xfrm>
          <a:prstGeom prst="rect">
            <a:avLst/>
          </a:prstGeom>
        </p:spPr>
        <p:txBody>
          <a:bodyPr wrap="square">
            <a:spAutoFit/>
          </a:bodyPr>
          <a:lstStyle/>
          <a:p>
            <a:pPr marL="12700" marR="5080" algn="just">
              <a:spcBef>
                <a:spcPts val="25"/>
              </a:spcBef>
            </a:pPr>
            <a:r>
              <a:rPr lang="el-GR" i="1" spc="20" dirty="0" smtClean="0">
                <a:latin typeface="Times New Roman"/>
                <a:cs typeface="Times New Roman"/>
              </a:rPr>
              <a:t>Ο ηλίανθος </a:t>
            </a:r>
            <a:r>
              <a:rPr lang="el-GR" i="1" spc="15" dirty="0" smtClean="0">
                <a:latin typeface="Times New Roman"/>
                <a:cs typeface="Times New Roman"/>
              </a:rPr>
              <a:t>ανήκει στα φυτά </a:t>
            </a:r>
            <a:r>
              <a:rPr lang="el-GR" i="1" spc="5" dirty="0" smtClean="0">
                <a:latin typeface="Times New Roman"/>
                <a:cs typeface="Times New Roman"/>
              </a:rPr>
              <a:t>µ</a:t>
            </a:r>
            <a:r>
              <a:rPr lang="el-GR" i="1" spc="5" dirty="0" err="1" smtClean="0">
                <a:latin typeface="Times New Roman"/>
                <a:cs typeface="Times New Roman"/>
              </a:rPr>
              <a:t>εγάλης</a:t>
            </a:r>
            <a:r>
              <a:rPr lang="el-GR" i="1" spc="5" dirty="0" smtClean="0">
                <a:latin typeface="Times New Roman"/>
                <a:cs typeface="Times New Roman"/>
              </a:rPr>
              <a:t> </a:t>
            </a:r>
            <a:r>
              <a:rPr lang="el-GR" i="1" spc="15" dirty="0" smtClean="0">
                <a:latin typeface="Times New Roman"/>
                <a:cs typeface="Times New Roman"/>
              </a:rPr>
              <a:t>καλλιέργειας </a:t>
            </a:r>
            <a:r>
              <a:rPr lang="el-GR" i="1" spc="20" dirty="0" smtClean="0">
                <a:latin typeface="Times New Roman"/>
                <a:cs typeface="Times New Roman"/>
              </a:rPr>
              <a:t>που παράγουν </a:t>
            </a:r>
            <a:r>
              <a:rPr lang="el-GR" i="1" spc="15" dirty="0" err="1" smtClean="0">
                <a:latin typeface="Times New Roman"/>
                <a:cs typeface="Times New Roman"/>
              </a:rPr>
              <a:t>ελαιούχους</a:t>
            </a:r>
            <a:r>
              <a:rPr lang="el-GR" i="1" spc="15" dirty="0" smtClean="0">
                <a:latin typeface="Times New Roman"/>
                <a:cs typeface="Times New Roman"/>
              </a:rPr>
              <a:t> </a:t>
            </a:r>
            <a:r>
              <a:rPr lang="el-GR" i="1" spc="20" dirty="0" smtClean="0">
                <a:latin typeface="Times New Roman"/>
                <a:cs typeface="Times New Roman"/>
              </a:rPr>
              <a:t>σπόρους </a:t>
            </a:r>
            <a:r>
              <a:rPr lang="el-GR" i="1" spc="15" dirty="0" smtClean="0">
                <a:latin typeface="Times New Roman"/>
                <a:cs typeface="Times New Roman"/>
              </a:rPr>
              <a:t>και </a:t>
            </a:r>
            <a:r>
              <a:rPr lang="el-GR" i="1" spc="20" dirty="0" smtClean="0">
                <a:latin typeface="Times New Roman"/>
                <a:cs typeface="Times New Roman"/>
              </a:rPr>
              <a:t>κατατάσσεται </a:t>
            </a:r>
            <a:r>
              <a:rPr lang="el-GR" i="1" spc="15" dirty="0" smtClean="0">
                <a:latin typeface="Times New Roman"/>
                <a:cs typeface="Times New Roman"/>
              </a:rPr>
              <a:t>στα  </a:t>
            </a:r>
            <a:r>
              <a:rPr lang="el-GR" i="1" spc="20" dirty="0" smtClean="0">
                <a:latin typeface="Times New Roman"/>
                <a:cs typeface="Times New Roman"/>
              </a:rPr>
              <a:t>αποκλειστικώς </a:t>
            </a:r>
            <a:r>
              <a:rPr lang="el-GR" i="1" spc="15" dirty="0" err="1" smtClean="0">
                <a:latin typeface="Times New Roman"/>
                <a:cs typeface="Times New Roman"/>
              </a:rPr>
              <a:t>ελαιοδοτικά</a:t>
            </a:r>
            <a:r>
              <a:rPr lang="el-GR" i="1" spc="15" dirty="0" smtClean="0">
                <a:latin typeface="Times New Roman"/>
                <a:cs typeface="Times New Roman"/>
              </a:rPr>
              <a:t> φυτά </a:t>
            </a:r>
            <a:r>
              <a:rPr lang="el-GR" i="1" spc="-25" dirty="0" smtClean="0">
                <a:latin typeface="Times New Roman"/>
                <a:cs typeface="Times New Roman"/>
              </a:rPr>
              <a:t>µε </a:t>
            </a:r>
            <a:r>
              <a:rPr lang="el-GR" i="1" spc="15" dirty="0" smtClean="0">
                <a:latin typeface="Times New Roman"/>
                <a:cs typeface="Times New Roman"/>
              </a:rPr>
              <a:t>ιδιαίτερο </a:t>
            </a:r>
            <a:r>
              <a:rPr lang="el-GR" i="1" spc="10" dirty="0" err="1" smtClean="0">
                <a:latin typeface="Times New Roman"/>
                <a:cs typeface="Times New Roman"/>
              </a:rPr>
              <a:t>οικονοµικό</a:t>
            </a:r>
            <a:r>
              <a:rPr lang="el-GR" i="1" spc="10" dirty="0" smtClean="0">
                <a:latin typeface="Times New Roman"/>
                <a:cs typeface="Times New Roman"/>
              </a:rPr>
              <a:t> </a:t>
            </a:r>
            <a:r>
              <a:rPr lang="el-GR" i="1" spc="15" dirty="0" smtClean="0">
                <a:latin typeface="Times New Roman"/>
                <a:cs typeface="Times New Roman"/>
              </a:rPr>
              <a:t>ενδιαφέρον </a:t>
            </a:r>
            <a:r>
              <a:rPr lang="el-GR" i="1" spc="10" dirty="0" err="1" smtClean="0">
                <a:latin typeface="Times New Roman"/>
                <a:cs typeface="Times New Roman"/>
              </a:rPr>
              <a:t>παγκοσµίως</a:t>
            </a:r>
            <a:r>
              <a:rPr lang="el-GR" i="1" spc="10" dirty="0" smtClean="0">
                <a:latin typeface="Times New Roman"/>
                <a:cs typeface="Times New Roman"/>
              </a:rPr>
              <a:t>. </a:t>
            </a:r>
            <a:r>
              <a:rPr lang="el-GR" i="1" spc="20" dirty="0" smtClean="0">
                <a:latin typeface="Times New Roman"/>
                <a:cs typeface="Times New Roman"/>
              </a:rPr>
              <a:t>Τα </a:t>
            </a:r>
            <a:r>
              <a:rPr lang="el-GR" i="1" spc="15" dirty="0" smtClean="0">
                <a:latin typeface="Times New Roman"/>
                <a:cs typeface="Times New Roman"/>
              </a:rPr>
              <a:t>βοτανικά</a:t>
            </a:r>
            <a:r>
              <a:rPr lang="el-GR" i="1" spc="290" dirty="0" smtClean="0">
                <a:latin typeface="Times New Roman"/>
                <a:cs typeface="Times New Roman"/>
              </a:rPr>
              <a:t> </a:t>
            </a:r>
            <a:r>
              <a:rPr lang="el-GR" i="1" spc="15" dirty="0" smtClean="0">
                <a:latin typeface="Times New Roman"/>
                <a:cs typeface="Times New Roman"/>
              </a:rPr>
              <a:t>χαρακτηριστικά</a:t>
            </a:r>
            <a:endParaRPr lang="el-GR" dirty="0" smtClean="0">
              <a:latin typeface="Times New Roman"/>
              <a:cs typeface="Times New Roman"/>
            </a:endParaRPr>
          </a:p>
          <a:p>
            <a:pPr marL="12700" marR="5080" algn="just">
              <a:spcBef>
                <a:spcPts val="15"/>
              </a:spcBef>
            </a:pPr>
            <a:r>
              <a:rPr lang="el-GR" i="1" spc="15" dirty="0" smtClean="0">
                <a:latin typeface="Times New Roman"/>
                <a:cs typeface="Times New Roman"/>
              </a:rPr>
              <a:t>του </a:t>
            </a:r>
            <a:r>
              <a:rPr lang="el-GR" i="1" spc="20" dirty="0" smtClean="0">
                <a:latin typeface="Times New Roman"/>
                <a:cs typeface="Times New Roman"/>
              </a:rPr>
              <a:t>φυτού </a:t>
            </a:r>
            <a:r>
              <a:rPr lang="el-GR" i="1" spc="15" dirty="0" smtClean="0">
                <a:latin typeface="Times New Roman"/>
                <a:cs typeface="Times New Roman"/>
              </a:rPr>
              <a:t>και ο βιολογικός του κύκλος σχετίζονται </a:t>
            </a:r>
            <a:r>
              <a:rPr lang="el-GR" i="1" spc="5" dirty="0" err="1" smtClean="0">
                <a:latin typeface="Times New Roman"/>
                <a:cs typeface="Times New Roman"/>
              </a:rPr>
              <a:t>άµεσα</a:t>
            </a:r>
            <a:r>
              <a:rPr lang="el-GR" i="1" spc="5" dirty="0" smtClean="0">
                <a:latin typeface="Times New Roman"/>
                <a:cs typeface="Times New Roman"/>
              </a:rPr>
              <a:t> </a:t>
            </a:r>
            <a:r>
              <a:rPr lang="el-GR" i="1" spc="-25" dirty="0" smtClean="0">
                <a:latin typeface="Times New Roman"/>
                <a:cs typeface="Times New Roman"/>
              </a:rPr>
              <a:t>µε </a:t>
            </a:r>
            <a:r>
              <a:rPr lang="el-GR" i="1" spc="15" dirty="0" smtClean="0">
                <a:latin typeface="Times New Roman"/>
                <a:cs typeface="Times New Roman"/>
              </a:rPr>
              <a:t>την </a:t>
            </a:r>
            <a:r>
              <a:rPr lang="el-GR" i="1" spc="15" dirty="0" err="1" smtClean="0">
                <a:latin typeface="Times New Roman"/>
                <a:cs typeface="Times New Roman"/>
              </a:rPr>
              <a:t>προσαρµοστικότητά</a:t>
            </a:r>
            <a:r>
              <a:rPr lang="el-GR" i="1" spc="15" dirty="0" smtClean="0">
                <a:latin typeface="Times New Roman"/>
                <a:cs typeface="Times New Roman"/>
              </a:rPr>
              <a:t> του και την </a:t>
            </a:r>
            <a:r>
              <a:rPr lang="el-GR" i="1" spc="20" dirty="0" smtClean="0">
                <a:latin typeface="Times New Roman"/>
                <a:cs typeface="Times New Roman"/>
              </a:rPr>
              <a:t>ορθή  </a:t>
            </a:r>
            <a:r>
              <a:rPr lang="el-GR" i="1" spc="15" dirty="0" smtClean="0">
                <a:latin typeface="Times New Roman"/>
                <a:cs typeface="Times New Roman"/>
              </a:rPr>
              <a:t>καλλιεργητική</a:t>
            </a:r>
            <a:r>
              <a:rPr lang="el-GR" i="1" spc="95" dirty="0" smtClean="0">
                <a:latin typeface="Times New Roman"/>
                <a:cs typeface="Times New Roman"/>
              </a:rPr>
              <a:t> </a:t>
            </a:r>
            <a:r>
              <a:rPr lang="el-GR" i="1" spc="15" dirty="0" smtClean="0">
                <a:latin typeface="Times New Roman"/>
                <a:cs typeface="Times New Roman"/>
              </a:rPr>
              <a:t>τεχνική.</a:t>
            </a:r>
            <a:r>
              <a:rPr lang="el-GR" i="1" spc="90" dirty="0" smtClean="0">
                <a:latin typeface="Times New Roman"/>
                <a:cs typeface="Times New Roman"/>
              </a:rPr>
              <a:t> </a:t>
            </a:r>
            <a:r>
              <a:rPr lang="el-GR" i="1" spc="15" dirty="0" smtClean="0">
                <a:latin typeface="Times New Roman"/>
                <a:cs typeface="Times New Roman"/>
              </a:rPr>
              <a:t>Στο</a:t>
            </a:r>
            <a:r>
              <a:rPr lang="el-GR" i="1" spc="95" dirty="0" smtClean="0">
                <a:latin typeface="Times New Roman"/>
                <a:cs typeface="Times New Roman"/>
              </a:rPr>
              <a:t> </a:t>
            </a:r>
            <a:r>
              <a:rPr lang="el-GR" i="1" spc="20" dirty="0" smtClean="0">
                <a:latin typeface="Times New Roman"/>
                <a:cs typeface="Times New Roman"/>
              </a:rPr>
              <a:t>κεφάλαιο</a:t>
            </a:r>
            <a:r>
              <a:rPr lang="el-GR" i="1" spc="95" dirty="0" smtClean="0">
                <a:latin typeface="Times New Roman"/>
                <a:cs typeface="Times New Roman"/>
              </a:rPr>
              <a:t> </a:t>
            </a:r>
            <a:r>
              <a:rPr lang="el-GR" i="1" spc="10" dirty="0" err="1" smtClean="0">
                <a:latin typeface="Times New Roman"/>
                <a:cs typeface="Times New Roman"/>
              </a:rPr>
              <a:t>περιλαµβάνεται</a:t>
            </a:r>
            <a:r>
              <a:rPr lang="el-GR" i="1" spc="90" dirty="0" smtClean="0">
                <a:latin typeface="Times New Roman"/>
                <a:cs typeface="Times New Roman"/>
              </a:rPr>
              <a:t> </a:t>
            </a:r>
            <a:r>
              <a:rPr lang="el-GR" i="1" spc="10" dirty="0" smtClean="0">
                <a:latin typeface="Times New Roman"/>
                <a:cs typeface="Times New Roman"/>
              </a:rPr>
              <a:t>η</a:t>
            </a:r>
            <a:r>
              <a:rPr lang="el-GR" i="1" spc="95" dirty="0" smtClean="0">
                <a:latin typeface="Times New Roman"/>
                <a:cs typeface="Times New Roman"/>
              </a:rPr>
              <a:t> </a:t>
            </a:r>
            <a:r>
              <a:rPr lang="el-GR" i="1" spc="15" dirty="0" smtClean="0">
                <a:latin typeface="Times New Roman"/>
                <a:cs typeface="Times New Roman"/>
              </a:rPr>
              <a:t>περιγραφή</a:t>
            </a:r>
            <a:r>
              <a:rPr lang="el-GR" i="1" spc="95" dirty="0" smtClean="0">
                <a:latin typeface="Times New Roman"/>
                <a:cs typeface="Times New Roman"/>
              </a:rPr>
              <a:t> </a:t>
            </a:r>
            <a:r>
              <a:rPr lang="el-GR" i="1" spc="15" dirty="0" smtClean="0">
                <a:latin typeface="Times New Roman"/>
                <a:cs typeface="Times New Roman"/>
              </a:rPr>
              <a:t>του</a:t>
            </a:r>
            <a:r>
              <a:rPr lang="el-GR" i="1" spc="95" dirty="0" smtClean="0">
                <a:latin typeface="Times New Roman"/>
                <a:cs typeface="Times New Roman"/>
              </a:rPr>
              <a:t> </a:t>
            </a:r>
            <a:r>
              <a:rPr lang="el-GR" i="1" spc="15" dirty="0" smtClean="0">
                <a:latin typeface="Times New Roman"/>
                <a:cs typeface="Times New Roman"/>
              </a:rPr>
              <a:t>ριζικού</a:t>
            </a:r>
            <a:r>
              <a:rPr lang="el-GR" i="1" spc="95" dirty="0" smtClean="0">
                <a:latin typeface="Times New Roman"/>
                <a:cs typeface="Times New Roman"/>
              </a:rPr>
              <a:t> </a:t>
            </a:r>
            <a:r>
              <a:rPr lang="el-GR" i="1" spc="10" dirty="0" err="1" smtClean="0">
                <a:latin typeface="Times New Roman"/>
                <a:cs typeface="Times New Roman"/>
              </a:rPr>
              <a:t>συστήµατος</a:t>
            </a:r>
            <a:r>
              <a:rPr lang="el-GR" i="1" spc="10" dirty="0" smtClean="0">
                <a:latin typeface="Times New Roman"/>
                <a:cs typeface="Times New Roman"/>
              </a:rPr>
              <a:t>,</a:t>
            </a:r>
            <a:r>
              <a:rPr lang="el-GR" i="1" spc="90" dirty="0" smtClean="0">
                <a:latin typeface="Times New Roman"/>
                <a:cs typeface="Times New Roman"/>
              </a:rPr>
              <a:t> </a:t>
            </a:r>
            <a:r>
              <a:rPr lang="el-GR" i="1" spc="15" dirty="0" smtClean="0">
                <a:latin typeface="Times New Roman"/>
                <a:cs typeface="Times New Roman"/>
              </a:rPr>
              <a:t>του</a:t>
            </a:r>
            <a:r>
              <a:rPr lang="el-GR" i="1" spc="95" dirty="0" smtClean="0">
                <a:latin typeface="Times New Roman"/>
                <a:cs typeface="Times New Roman"/>
              </a:rPr>
              <a:t> </a:t>
            </a:r>
            <a:r>
              <a:rPr lang="el-GR" i="1" spc="15" dirty="0" smtClean="0">
                <a:latin typeface="Times New Roman"/>
                <a:cs typeface="Times New Roman"/>
              </a:rPr>
              <a:t>στελέχους,</a:t>
            </a:r>
            <a:r>
              <a:rPr lang="el-GR" i="1" spc="90" dirty="0" smtClean="0">
                <a:latin typeface="Times New Roman"/>
                <a:cs typeface="Times New Roman"/>
              </a:rPr>
              <a:t> </a:t>
            </a:r>
            <a:r>
              <a:rPr lang="el-GR" i="1" spc="20" dirty="0" smtClean="0">
                <a:latin typeface="Times New Roman"/>
                <a:cs typeface="Times New Roman"/>
              </a:rPr>
              <a:t>των</a:t>
            </a:r>
            <a:endParaRPr lang="el-GR" dirty="0" smtClean="0">
              <a:latin typeface="Times New Roman"/>
              <a:cs typeface="Times New Roman"/>
            </a:endParaRPr>
          </a:p>
          <a:p>
            <a:pPr marL="12700" marR="5080" algn="just">
              <a:spcBef>
                <a:spcPts val="5"/>
              </a:spcBef>
            </a:pPr>
            <a:r>
              <a:rPr lang="el-GR" i="1" spc="15" dirty="0" smtClean="0">
                <a:latin typeface="Times New Roman"/>
                <a:cs typeface="Times New Roman"/>
              </a:rPr>
              <a:t>φύλλων, </a:t>
            </a:r>
            <a:r>
              <a:rPr lang="el-GR" i="1" spc="20" dirty="0" smtClean="0">
                <a:latin typeface="Times New Roman"/>
                <a:cs typeface="Times New Roman"/>
              </a:rPr>
              <a:t>των ταξιανθιών </a:t>
            </a:r>
            <a:r>
              <a:rPr lang="el-GR" i="1" spc="15" dirty="0" smtClean="0">
                <a:latin typeface="Times New Roman"/>
                <a:cs typeface="Times New Roman"/>
              </a:rPr>
              <a:t>και </a:t>
            </a:r>
            <a:r>
              <a:rPr lang="el-GR" i="1" spc="20" dirty="0" smtClean="0">
                <a:latin typeface="Times New Roman"/>
                <a:cs typeface="Times New Roman"/>
              </a:rPr>
              <a:t>των καρπών </a:t>
            </a:r>
            <a:r>
              <a:rPr lang="el-GR" i="1" spc="15" dirty="0" smtClean="0">
                <a:latin typeface="Times New Roman"/>
                <a:cs typeface="Times New Roman"/>
              </a:rPr>
              <a:t>του φυτού. </a:t>
            </a:r>
            <a:r>
              <a:rPr lang="el-GR" i="1" spc="20" dirty="0" smtClean="0">
                <a:latin typeface="Times New Roman"/>
                <a:cs typeface="Times New Roman"/>
              </a:rPr>
              <a:t>Περιγράφονται </a:t>
            </a:r>
            <a:r>
              <a:rPr lang="el-GR" i="1" spc="15" dirty="0" smtClean="0">
                <a:latin typeface="Times New Roman"/>
                <a:cs typeface="Times New Roman"/>
              </a:rPr>
              <a:t>αναλυτικά τα στάδια </a:t>
            </a:r>
            <a:r>
              <a:rPr lang="el-GR" i="1" spc="20" dirty="0" smtClean="0">
                <a:latin typeface="Times New Roman"/>
                <a:cs typeface="Times New Roman"/>
              </a:rPr>
              <a:t>ανάπτυξης από </a:t>
            </a:r>
            <a:r>
              <a:rPr lang="el-GR" i="1" spc="15" dirty="0" smtClean="0">
                <a:latin typeface="Times New Roman"/>
                <a:cs typeface="Times New Roman"/>
              </a:rPr>
              <a:t>το  </a:t>
            </a:r>
            <a:r>
              <a:rPr lang="el-GR" i="1" spc="10" dirty="0" err="1" smtClean="0">
                <a:latin typeface="Times New Roman"/>
                <a:cs typeface="Times New Roman"/>
              </a:rPr>
              <a:t>φύτρωµα</a:t>
            </a:r>
            <a:r>
              <a:rPr lang="el-GR" i="1" spc="10" dirty="0" smtClean="0">
                <a:latin typeface="Times New Roman"/>
                <a:cs typeface="Times New Roman"/>
              </a:rPr>
              <a:t> </a:t>
            </a:r>
            <a:r>
              <a:rPr lang="el-GR" i="1" spc="20" dirty="0" smtClean="0">
                <a:latin typeface="Times New Roman"/>
                <a:cs typeface="Times New Roman"/>
              </a:rPr>
              <a:t>έως </a:t>
            </a:r>
            <a:r>
              <a:rPr lang="el-GR" i="1" spc="15" dirty="0" smtClean="0">
                <a:latin typeface="Times New Roman"/>
                <a:cs typeface="Times New Roman"/>
              </a:rPr>
              <a:t>την </a:t>
            </a:r>
            <a:r>
              <a:rPr lang="el-GR" i="1" spc="10" dirty="0" err="1" smtClean="0">
                <a:latin typeface="Times New Roman"/>
                <a:cs typeface="Times New Roman"/>
              </a:rPr>
              <a:t>ωρίµανση</a:t>
            </a:r>
            <a:r>
              <a:rPr lang="el-GR" i="1" spc="10" dirty="0" smtClean="0">
                <a:latin typeface="Times New Roman"/>
                <a:cs typeface="Times New Roman"/>
              </a:rPr>
              <a:t> </a:t>
            </a:r>
            <a:r>
              <a:rPr lang="el-GR" i="1" spc="15" dirty="0" smtClean="0">
                <a:latin typeface="Times New Roman"/>
                <a:cs typeface="Times New Roman"/>
              </a:rPr>
              <a:t>του</a:t>
            </a:r>
            <a:r>
              <a:rPr lang="el-GR" i="1" dirty="0" smtClean="0">
                <a:latin typeface="Times New Roman"/>
                <a:cs typeface="Times New Roman"/>
              </a:rPr>
              <a:t> </a:t>
            </a:r>
            <a:r>
              <a:rPr lang="el-GR" i="1" spc="15" dirty="0" smtClean="0">
                <a:latin typeface="Times New Roman"/>
                <a:cs typeface="Times New Roman"/>
              </a:rPr>
              <a:t>φυτού.</a:t>
            </a:r>
            <a:endParaRPr lang="el-GR" dirty="0" smtClean="0">
              <a:latin typeface="Times New Roman"/>
              <a:cs typeface="Times New Roman"/>
            </a:endParaRPr>
          </a:p>
        </p:txBody>
      </p:sp>
      <p:pic>
        <p:nvPicPr>
          <p:cNvPr id="49154" name="Picture 2" descr="Αποτέλεσμα εικόνας για ηλιανθος ιδιοτητες"/>
          <p:cNvPicPr>
            <a:picLocks noChangeAspect="1" noChangeArrowheads="1"/>
          </p:cNvPicPr>
          <p:nvPr/>
        </p:nvPicPr>
        <p:blipFill>
          <a:blip r:embed="rId2" cstate="print"/>
          <a:srcRect/>
          <a:stretch>
            <a:fillRect/>
          </a:stretch>
        </p:blipFill>
        <p:spPr bwMode="auto">
          <a:xfrm>
            <a:off x="4572794" y="1067594"/>
            <a:ext cx="4419600" cy="480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994" y="534194"/>
            <a:ext cx="7772400" cy="3816429"/>
          </a:xfrm>
          <a:prstGeom prst="rect">
            <a:avLst/>
          </a:prstGeom>
        </p:spPr>
        <p:txBody>
          <a:bodyPr wrap="square">
            <a:spAutoFit/>
          </a:bodyPr>
          <a:lstStyle/>
          <a:p>
            <a:r>
              <a:rPr lang="el-GR" sz="2800" dirty="0" smtClean="0"/>
              <a:t>Στη χώρα λειτουργούν 12 εργοστάσια παραγωγής </a:t>
            </a:r>
            <a:r>
              <a:rPr lang="el-GR" sz="2800" dirty="0" err="1" smtClean="0"/>
              <a:t>βιοντίζελ</a:t>
            </a:r>
            <a:r>
              <a:rPr lang="el-GR" sz="2800" dirty="0" smtClean="0"/>
              <a:t>, τα οποία συνάπτουν συμβόλαια με τους παραγωγούς. Ένα στρέμμα ηλίανθου έχει υπολογιστεί ότι παράγει κατά μέσο όρο από 43 έως και 75 λίτρα </a:t>
            </a:r>
            <a:r>
              <a:rPr lang="el-GR" sz="2800" dirty="0" err="1" smtClean="0"/>
              <a:t>βιοντίζελ</a:t>
            </a:r>
            <a:r>
              <a:rPr lang="el-GR" sz="2800" dirty="0" smtClean="0"/>
              <a:t>. Υπενθυμίζεται, ότι στόχος της Ευρωπαϊκής Ένωσης (ΕΕ) είναι τα </a:t>
            </a:r>
            <a:r>
              <a:rPr lang="el-GR" sz="2800" dirty="0" err="1" smtClean="0"/>
              <a:t>βιοκαύσιμα</a:t>
            </a:r>
            <a:r>
              <a:rPr lang="el-GR" sz="2800" dirty="0" smtClean="0"/>
              <a:t> να αντιπροσωπεύουν το 10% της αγοράς καυσίμων έως το 2020.</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Grp="1"/>
          </p:cNvGraphicFramePr>
          <p:nvPr/>
        </p:nvGraphicFramePr>
        <p:xfrm>
          <a:off x="457994" y="1981994"/>
          <a:ext cx="8077199" cy="3108960"/>
        </p:xfrm>
        <a:graphic>
          <a:graphicData uri="http://schemas.openxmlformats.org/drawingml/2006/table">
            <a:tbl>
              <a:tblPr firstRow="1" bandRow="1">
                <a:tableStyleId>{2D5ABB26-0587-4C30-8999-92F81FD0307C}</a:tableStyleId>
              </a:tblPr>
              <a:tblGrid>
                <a:gridCol w="1828800"/>
                <a:gridCol w="909079"/>
                <a:gridCol w="1405324"/>
                <a:gridCol w="1155184"/>
                <a:gridCol w="1364392"/>
                <a:gridCol w="1414420"/>
              </a:tblGrid>
              <a:tr h="97761">
                <a:tc>
                  <a:txBody>
                    <a:bodyPr/>
                    <a:lstStyle/>
                    <a:p>
                      <a:pPr marL="66675">
                        <a:lnSpc>
                          <a:spcPct val="100000"/>
                        </a:lnSpc>
                      </a:pPr>
                      <a:r>
                        <a:rPr sz="1700" b="1" spc="20" dirty="0">
                          <a:latin typeface="Times New Roman"/>
                          <a:cs typeface="Times New Roman"/>
                        </a:rPr>
                        <a:t>Τύποι</a:t>
                      </a:r>
                      <a:r>
                        <a:rPr sz="1700" b="1" spc="-75" dirty="0">
                          <a:latin typeface="Times New Roman"/>
                          <a:cs typeface="Times New Roman"/>
                        </a:rPr>
                        <a:t> </a:t>
                      </a:r>
                      <a:r>
                        <a:rPr sz="1700" b="1" spc="20" dirty="0">
                          <a:latin typeface="Times New Roman"/>
                          <a:cs typeface="Times New Roman"/>
                        </a:rPr>
                        <a:t>λαδιού</a:t>
                      </a:r>
                      <a:endParaRPr sz="1700" dirty="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5">
                  <a:txBody>
                    <a:bodyPr/>
                    <a:lstStyle/>
                    <a:p>
                      <a:pPr marL="63500">
                        <a:lnSpc>
                          <a:spcPct val="100000"/>
                        </a:lnSpc>
                      </a:pPr>
                      <a:r>
                        <a:rPr sz="1700" b="1" spc="20" dirty="0">
                          <a:latin typeface="Times New Roman"/>
                          <a:cs typeface="Times New Roman"/>
                        </a:rPr>
                        <a:t>Λιπαρά</a:t>
                      </a:r>
                      <a:r>
                        <a:rPr sz="1700" b="1" spc="-60" dirty="0">
                          <a:latin typeface="Times New Roman"/>
                          <a:cs typeface="Times New Roman"/>
                        </a:rPr>
                        <a:t> </a:t>
                      </a:r>
                      <a:r>
                        <a:rPr sz="1700" b="1" spc="20" dirty="0">
                          <a:latin typeface="Times New Roman"/>
                          <a:cs typeface="Times New Roman"/>
                        </a:rPr>
                        <a:t>οξέα</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97761">
                <a:tc>
                  <a:txBody>
                    <a:bodyPr/>
                    <a:lstStyle/>
                    <a:p>
                      <a:pPr>
                        <a:lnSpc>
                          <a:spcPct val="100000"/>
                        </a:lnSpc>
                      </a:pPr>
                      <a:endParaRPr sz="170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63500">
                        <a:lnSpc>
                          <a:spcPct val="100000"/>
                        </a:lnSpc>
                      </a:pPr>
                      <a:r>
                        <a:rPr sz="1700" spc="20" dirty="0">
                          <a:latin typeface="Times New Roman"/>
                          <a:cs typeface="Times New Roman"/>
                        </a:rPr>
                        <a:t>Ακόρεστα</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66675">
                        <a:lnSpc>
                          <a:spcPct val="100000"/>
                        </a:lnSpc>
                      </a:pPr>
                      <a:r>
                        <a:rPr sz="1700" spc="15" dirty="0">
                          <a:latin typeface="Times New Roman"/>
                          <a:cs typeface="Times New Roman"/>
                        </a:rPr>
                        <a:t>Κορεσµένα</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97761">
                <a:tc>
                  <a:txBody>
                    <a:bodyPr/>
                    <a:lstStyle/>
                    <a:p>
                      <a:pPr>
                        <a:lnSpc>
                          <a:spcPct val="100000"/>
                        </a:lnSpc>
                      </a:pPr>
                      <a:endParaRPr sz="170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spc="15" dirty="0">
                          <a:latin typeface="Times New Roman"/>
                          <a:cs typeface="Times New Roman"/>
                        </a:rPr>
                        <a:t>Ελαϊκό</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spc="15" dirty="0">
                          <a:latin typeface="Times New Roman"/>
                          <a:cs typeface="Times New Roman"/>
                        </a:rPr>
                        <a:t>Λινολεϊκό</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spc="15" dirty="0">
                          <a:latin typeface="Times New Roman"/>
                          <a:cs typeface="Times New Roman"/>
                        </a:rPr>
                        <a:t>Λινολενικό</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spc="15" dirty="0">
                          <a:latin typeface="Times New Roman"/>
                          <a:cs typeface="Times New Roman"/>
                        </a:rPr>
                        <a:t>Στεατικό</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spc="15" dirty="0">
                          <a:latin typeface="Times New Roman"/>
                          <a:cs typeface="Times New Roman"/>
                        </a:rPr>
                        <a:t>Παλµιτικό</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1612">
                <a:tc>
                  <a:txBody>
                    <a:bodyPr/>
                    <a:lstStyle/>
                    <a:p>
                      <a:pPr marL="66675">
                        <a:lnSpc>
                          <a:spcPct val="100000"/>
                        </a:lnSpc>
                      </a:pPr>
                      <a:r>
                        <a:rPr sz="1700" spc="25" dirty="0">
                          <a:latin typeface="Times New Roman"/>
                          <a:cs typeface="Times New Roman"/>
                        </a:rPr>
                        <a:t>Μέσο</a:t>
                      </a:r>
                      <a:r>
                        <a:rPr sz="1700" spc="-65" dirty="0">
                          <a:latin typeface="Times New Roman"/>
                          <a:cs typeface="Times New Roman"/>
                        </a:rPr>
                        <a:t> </a:t>
                      </a:r>
                      <a:r>
                        <a:rPr sz="1700" spc="15" dirty="0">
                          <a:latin typeface="Times New Roman"/>
                          <a:cs typeface="Times New Roman"/>
                        </a:rPr>
                        <a:t>ελαϊκό</a:t>
                      </a:r>
                      <a:endParaRPr sz="1700">
                        <a:latin typeface="Times New Roman"/>
                        <a:cs typeface="Times New Roman"/>
                      </a:endParaRPr>
                    </a:p>
                    <a:p>
                      <a:pPr marL="66675">
                        <a:lnSpc>
                          <a:spcPct val="100000"/>
                        </a:lnSpc>
                        <a:spcBef>
                          <a:spcPts val="10"/>
                        </a:spcBef>
                      </a:pPr>
                      <a:r>
                        <a:rPr sz="1700" spc="20" dirty="0">
                          <a:latin typeface="Times New Roman"/>
                          <a:cs typeface="Times New Roman"/>
                        </a:rPr>
                        <a:t>NuSun</a:t>
                      </a:r>
                      <a:endParaRPr sz="170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65</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26</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5</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4</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97761">
                <a:tc>
                  <a:txBody>
                    <a:bodyPr/>
                    <a:lstStyle/>
                    <a:p>
                      <a:pPr marL="66675">
                        <a:lnSpc>
                          <a:spcPct val="100000"/>
                        </a:lnSpc>
                      </a:pPr>
                      <a:r>
                        <a:rPr sz="1700" spc="20" dirty="0">
                          <a:latin typeface="Times New Roman"/>
                          <a:cs typeface="Times New Roman"/>
                        </a:rPr>
                        <a:t>Υψηλό</a:t>
                      </a:r>
                      <a:r>
                        <a:rPr sz="1700" spc="-40" dirty="0">
                          <a:latin typeface="Times New Roman"/>
                          <a:cs typeface="Times New Roman"/>
                        </a:rPr>
                        <a:t> </a:t>
                      </a:r>
                      <a:r>
                        <a:rPr sz="1700" spc="15" dirty="0">
                          <a:latin typeface="Times New Roman"/>
                          <a:cs typeface="Times New Roman"/>
                        </a:rPr>
                        <a:t>ελαϊκό</a:t>
                      </a:r>
                      <a:endParaRPr sz="170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82</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9</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5</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4</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1612">
                <a:tc>
                  <a:txBody>
                    <a:bodyPr/>
                    <a:lstStyle/>
                    <a:p>
                      <a:pPr marL="66675">
                        <a:lnSpc>
                          <a:spcPct val="100000"/>
                        </a:lnSpc>
                      </a:pPr>
                      <a:r>
                        <a:rPr sz="1700" spc="20" dirty="0">
                          <a:latin typeface="Times New Roman"/>
                          <a:cs typeface="Times New Roman"/>
                        </a:rPr>
                        <a:t>Υψηλό</a:t>
                      </a:r>
                      <a:endParaRPr sz="1700" dirty="0">
                        <a:latin typeface="Times New Roman"/>
                        <a:cs typeface="Times New Roman"/>
                      </a:endParaRPr>
                    </a:p>
                    <a:p>
                      <a:pPr marL="66675">
                        <a:lnSpc>
                          <a:spcPct val="100000"/>
                        </a:lnSpc>
                        <a:spcBef>
                          <a:spcPts val="10"/>
                        </a:spcBef>
                      </a:pPr>
                      <a:r>
                        <a:rPr sz="1700" spc="15" dirty="0">
                          <a:latin typeface="Times New Roman"/>
                          <a:cs typeface="Times New Roman"/>
                        </a:rPr>
                        <a:t>λινελαϊκό</a:t>
                      </a:r>
                      <a:endParaRPr sz="1700" dirty="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20</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69</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6</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5</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83508">
                <a:tc>
                  <a:txBody>
                    <a:bodyPr/>
                    <a:lstStyle/>
                    <a:p>
                      <a:pPr marL="66675">
                        <a:lnSpc>
                          <a:spcPct val="100000"/>
                        </a:lnSpc>
                      </a:pPr>
                      <a:r>
                        <a:rPr sz="1700" spc="20" dirty="0">
                          <a:latin typeface="Times New Roman"/>
                          <a:cs typeface="Times New Roman"/>
                        </a:rPr>
                        <a:t>Υψηλό</a:t>
                      </a:r>
                      <a:endParaRPr sz="1700" dirty="0">
                        <a:latin typeface="Times New Roman"/>
                        <a:cs typeface="Times New Roman"/>
                      </a:endParaRPr>
                    </a:p>
                    <a:p>
                      <a:pPr marL="66675" marR="139700">
                        <a:lnSpc>
                          <a:spcPct val="100000"/>
                        </a:lnSpc>
                      </a:pPr>
                      <a:r>
                        <a:rPr sz="1700" spc="15" dirty="0">
                          <a:latin typeface="Times New Roman"/>
                          <a:cs typeface="Times New Roman"/>
                        </a:rPr>
                        <a:t>στεατικό/  </a:t>
                      </a:r>
                      <a:r>
                        <a:rPr sz="1700" spc="20" dirty="0">
                          <a:latin typeface="Times New Roman"/>
                          <a:cs typeface="Times New Roman"/>
                        </a:rPr>
                        <a:t>Υψηλό</a:t>
                      </a:r>
                      <a:r>
                        <a:rPr sz="1700" spc="-40" dirty="0">
                          <a:latin typeface="Times New Roman"/>
                          <a:cs typeface="Times New Roman"/>
                        </a:rPr>
                        <a:t> </a:t>
                      </a:r>
                      <a:r>
                        <a:rPr sz="1700" spc="15" dirty="0">
                          <a:latin typeface="Times New Roman"/>
                          <a:cs typeface="Times New Roman"/>
                        </a:rPr>
                        <a:t>ελαϊκό</a:t>
                      </a:r>
                      <a:endParaRPr sz="1700" dirty="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72</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5</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spc="20" dirty="0">
                          <a:latin typeface="Times New Roman"/>
                          <a:cs typeface="Times New Roman"/>
                        </a:rPr>
                        <a:t>18</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5</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99717">
                <a:tc>
                  <a:txBody>
                    <a:bodyPr/>
                    <a:lstStyle/>
                    <a:p>
                      <a:pPr marL="66675">
                        <a:lnSpc>
                          <a:spcPct val="100000"/>
                        </a:lnSpc>
                      </a:pPr>
                      <a:r>
                        <a:rPr sz="1700" spc="20" dirty="0">
                          <a:latin typeface="Times New Roman"/>
                          <a:cs typeface="Times New Roman"/>
                        </a:rPr>
                        <a:t>Ελαιόλαδο</a:t>
                      </a:r>
                      <a:endParaRPr sz="1700" dirty="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72</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spc="20" dirty="0">
                          <a:latin typeface="Times New Roman"/>
                          <a:cs typeface="Times New Roman"/>
                        </a:rPr>
                        <a:t>11</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pPr>
                      <a:r>
                        <a:rPr sz="1700" i="1" dirty="0">
                          <a:latin typeface="Times New Roman"/>
                          <a:cs typeface="Times New Roman"/>
                        </a:rPr>
                        <a:t>1</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dirty="0">
                          <a:latin typeface="Times New Roman"/>
                          <a:cs typeface="Times New Roman"/>
                        </a:rPr>
                        <a:t>2</a:t>
                      </a:r>
                      <a:endParaRPr sz="17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pPr>
                      <a:r>
                        <a:rPr sz="1700" i="1" spc="20" dirty="0">
                          <a:latin typeface="Times New Roman"/>
                          <a:cs typeface="Times New Roman"/>
                        </a:rPr>
                        <a:t>14</a:t>
                      </a:r>
                      <a:endParaRPr sz="1700" dirty="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7" name="6 - Ορθογώνιο"/>
          <p:cNvSpPr/>
          <p:nvPr/>
        </p:nvSpPr>
        <p:spPr>
          <a:xfrm>
            <a:off x="534194" y="5410994"/>
            <a:ext cx="7544594" cy="923330"/>
          </a:xfrm>
          <a:prstGeom prst="rect">
            <a:avLst/>
          </a:prstGeom>
        </p:spPr>
        <p:txBody>
          <a:bodyPr wrap="square">
            <a:spAutoFit/>
          </a:bodyPr>
          <a:lstStyle/>
          <a:p>
            <a:pPr marL="12700" marR="45720" algn="just"/>
            <a:r>
              <a:rPr lang="el-GR" i="1" spc="15" dirty="0" smtClean="0">
                <a:latin typeface="Times New Roman"/>
                <a:cs typeface="Times New Roman"/>
              </a:rPr>
              <a:t>Περιεκτικότητα σε λιπαρά οξέα </a:t>
            </a:r>
            <a:r>
              <a:rPr lang="el-GR" i="1" spc="20" dirty="0" smtClean="0">
                <a:latin typeface="Times New Roman"/>
                <a:cs typeface="Times New Roman"/>
              </a:rPr>
              <a:t>των τεσσάρων κατηγοριών των </a:t>
            </a:r>
            <a:r>
              <a:rPr lang="el-GR" i="1" spc="15" dirty="0" err="1" smtClean="0">
                <a:latin typeface="Times New Roman"/>
                <a:cs typeface="Times New Roman"/>
              </a:rPr>
              <a:t>καλλιεργούµενων</a:t>
            </a:r>
            <a:r>
              <a:rPr lang="el-GR" i="1" spc="15" dirty="0" smtClean="0">
                <a:latin typeface="Times New Roman"/>
                <a:cs typeface="Times New Roman"/>
              </a:rPr>
              <a:t> υβριδίων </a:t>
            </a:r>
            <a:r>
              <a:rPr lang="el-GR" i="1" spc="15" dirty="0" err="1" smtClean="0">
                <a:latin typeface="Times New Roman"/>
                <a:cs typeface="Times New Roman"/>
              </a:rPr>
              <a:t>ηλιάνθου</a:t>
            </a:r>
            <a:r>
              <a:rPr lang="el-GR" i="1" spc="15" dirty="0" smtClean="0">
                <a:latin typeface="Times New Roman"/>
                <a:cs typeface="Times New Roman"/>
              </a:rPr>
              <a:t> και του  ελαιολάδου </a:t>
            </a:r>
            <a:r>
              <a:rPr lang="el-GR" i="1" spc="20" dirty="0" smtClean="0">
                <a:latin typeface="Times New Roman"/>
                <a:cs typeface="Times New Roman"/>
              </a:rPr>
              <a:t>(Πηγή: </a:t>
            </a:r>
            <a:r>
              <a:rPr lang="el-GR" i="1" spc="15" dirty="0" err="1" smtClean="0">
                <a:latin typeface="Times New Roman"/>
                <a:cs typeface="Times New Roman"/>
              </a:rPr>
              <a:t>National</a:t>
            </a:r>
            <a:r>
              <a:rPr lang="el-GR" i="1" spc="15" dirty="0" smtClean="0">
                <a:latin typeface="Times New Roman"/>
                <a:cs typeface="Times New Roman"/>
              </a:rPr>
              <a:t> </a:t>
            </a:r>
            <a:r>
              <a:rPr lang="el-GR" i="1" spc="15" dirty="0" err="1" smtClean="0">
                <a:latin typeface="Times New Roman"/>
                <a:cs typeface="Times New Roman"/>
              </a:rPr>
              <a:t>Sunflower</a:t>
            </a:r>
            <a:r>
              <a:rPr lang="el-GR" i="1" spc="15" dirty="0" smtClean="0">
                <a:latin typeface="Times New Roman"/>
                <a:cs typeface="Times New Roman"/>
              </a:rPr>
              <a:t> </a:t>
            </a:r>
            <a:r>
              <a:rPr lang="el-GR" i="1" spc="15" dirty="0" err="1" smtClean="0">
                <a:latin typeface="Times New Roman"/>
                <a:cs typeface="Times New Roman"/>
              </a:rPr>
              <a:t>Association</a:t>
            </a:r>
            <a:r>
              <a:rPr lang="el-GR" i="1" spc="60" dirty="0" smtClean="0">
                <a:latin typeface="Times New Roman"/>
                <a:cs typeface="Times New Roman"/>
              </a:rPr>
              <a:t> </a:t>
            </a:r>
            <a:r>
              <a:rPr lang="el-GR" i="1" spc="20" dirty="0" smtClean="0">
                <a:latin typeface="Times New Roman"/>
                <a:cs typeface="Times New Roman"/>
              </a:rPr>
              <a:t>2010)</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534195"/>
            <a:ext cx="4572000" cy="646331"/>
          </a:xfrm>
          <a:prstGeom prst="rect">
            <a:avLst/>
          </a:prstGeom>
          <a:noFill/>
        </p:spPr>
        <p:txBody>
          <a:bodyPr wrap="square" lIns="91431" tIns="45716" rIns="91431" bIns="45716"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229394" y="1067594"/>
            <a:ext cx="8686800" cy="5847755"/>
          </a:xfrm>
          <a:prstGeom prst="rect">
            <a:avLst/>
          </a:prstGeom>
        </p:spPr>
        <p:txBody>
          <a:bodyPr vert="horz" wrap="square" lIns="0" tIns="0" rIns="0" bIns="0" rtlCol="0">
            <a:spAutoFit/>
          </a:bodyPr>
          <a:lstStyle/>
          <a:p>
            <a:pPr>
              <a:spcBef>
                <a:spcPts val="26"/>
              </a:spcBef>
            </a:pPr>
            <a:endParaRPr sz="1500" dirty="0">
              <a:latin typeface="Times New Roman"/>
              <a:cs typeface="Times New Roman"/>
            </a:endParaRPr>
          </a:p>
          <a:p>
            <a:pPr marL="12700" algn="just">
              <a:lnSpc>
                <a:spcPct val="100000"/>
              </a:lnSpc>
              <a:spcBef>
                <a:spcPts val="10"/>
              </a:spcBef>
            </a:pPr>
            <a:r>
              <a:rPr lang="el-GR" sz="2400" spc="20" dirty="0" smtClean="0">
                <a:latin typeface="Times New Roman"/>
                <a:cs typeface="Times New Roman"/>
              </a:rPr>
              <a:t>Ο </a:t>
            </a:r>
            <a:r>
              <a:rPr lang="el-GR" sz="2400" spc="15" dirty="0" err="1" smtClean="0">
                <a:latin typeface="Times New Roman"/>
                <a:cs typeface="Times New Roman"/>
              </a:rPr>
              <a:t>καλλιεργούµενος</a:t>
            </a:r>
            <a:r>
              <a:rPr lang="el-GR" sz="2400" spc="15" dirty="0" smtClean="0">
                <a:latin typeface="Times New Roman"/>
                <a:cs typeface="Times New Roman"/>
              </a:rPr>
              <a:t> ηλίανθος είναι δικότυλο, ετήσιο </a:t>
            </a:r>
            <a:r>
              <a:rPr lang="el-GR" sz="2400" spc="20" dirty="0" smtClean="0">
                <a:latin typeface="Times New Roman"/>
                <a:cs typeface="Times New Roman"/>
              </a:rPr>
              <a:t>φυτό, </a:t>
            </a:r>
            <a:r>
              <a:rPr lang="el-GR" sz="2400" spc="15" dirty="0" err="1" smtClean="0">
                <a:latin typeface="Times New Roman"/>
                <a:cs typeface="Times New Roman"/>
              </a:rPr>
              <a:t>σταυρογονιµοποιούµενο</a:t>
            </a:r>
            <a:r>
              <a:rPr lang="el-GR" sz="2400" spc="15" dirty="0" smtClean="0">
                <a:latin typeface="Times New Roman"/>
                <a:cs typeface="Times New Roman"/>
              </a:rPr>
              <a:t> και</a:t>
            </a:r>
            <a:r>
              <a:rPr lang="el-GR" sz="2400" spc="160" dirty="0" smtClean="0">
                <a:latin typeface="Times New Roman"/>
                <a:cs typeface="Times New Roman"/>
              </a:rPr>
              <a:t> </a:t>
            </a:r>
            <a:r>
              <a:rPr lang="el-GR" sz="2400" spc="15" dirty="0" err="1" smtClean="0">
                <a:latin typeface="Times New Roman"/>
                <a:cs typeface="Times New Roman"/>
              </a:rPr>
              <a:t>εντοµόφιλο</a:t>
            </a:r>
            <a:r>
              <a:rPr lang="el-GR" sz="2400" spc="15" dirty="0" smtClean="0">
                <a:latin typeface="Times New Roman"/>
                <a:cs typeface="Times New Roman"/>
              </a:rPr>
              <a:t>.</a:t>
            </a:r>
            <a:endParaRPr lang="el-GR" sz="2400" dirty="0" smtClean="0">
              <a:latin typeface="Times New Roman"/>
              <a:cs typeface="Times New Roman"/>
            </a:endParaRPr>
          </a:p>
          <a:p>
            <a:pPr>
              <a:lnSpc>
                <a:spcPct val="100000"/>
              </a:lnSpc>
              <a:spcBef>
                <a:spcPts val="5"/>
              </a:spcBef>
            </a:pPr>
            <a:endParaRPr lang="el-GR" sz="2400" dirty="0" smtClean="0">
              <a:latin typeface="Times New Roman"/>
              <a:cs typeface="Times New Roman"/>
            </a:endParaRPr>
          </a:p>
          <a:p>
            <a:pPr marL="12700" algn="just">
              <a:lnSpc>
                <a:spcPct val="100000"/>
              </a:lnSpc>
              <a:spcBef>
                <a:spcPts val="5"/>
              </a:spcBef>
            </a:pPr>
            <a:r>
              <a:rPr lang="el-GR" sz="2400" b="1" dirty="0" smtClean="0">
                <a:latin typeface="Times New Roman"/>
                <a:cs typeface="Times New Roman"/>
              </a:rPr>
              <a:t>Ριζικό</a:t>
            </a:r>
            <a:r>
              <a:rPr lang="el-GR" sz="2400" b="1" spc="-80" dirty="0" smtClean="0">
                <a:latin typeface="Times New Roman"/>
                <a:cs typeface="Times New Roman"/>
              </a:rPr>
              <a:t> </a:t>
            </a:r>
            <a:r>
              <a:rPr lang="el-GR" sz="2400" b="1" spc="-5" dirty="0" err="1" smtClean="0">
                <a:latin typeface="Times New Roman"/>
                <a:cs typeface="Times New Roman"/>
              </a:rPr>
              <a:t>σύστηµα</a:t>
            </a:r>
            <a:endParaRPr lang="el-GR" sz="2400" dirty="0" smtClean="0">
              <a:latin typeface="Times New Roman"/>
              <a:cs typeface="Times New Roman"/>
            </a:endParaRPr>
          </a:p>
          <a:p>
            <a:pPr marL="12700" marR="7620" algn="just">
              <a:lnSpc>
                <a:spcPct val="100200"/>
              </a:lnSpc>
            </a:pPr>
            <a:r>
              <a:rPr lang="el-GR" sz="2400" spc="20" dirty="0" smtClean="0">
                <a:latin typeface="Times New Roman"/>
                <a:cs typeface="Times New Roman"/>
              </a:rPr>
              <a:t>Το </a:t>
            </a:r>
            <a:r>
              <a:rPr lang="el-GR" sz="2400" spc="15" dirty="0" smtClean="0">
                <a:latin typeface="Times New Roman"/>
                <a:cs typeface="Times New Roman"/>
              </a:rPr>
              <a:t>ριζικό </a:t>
            </a:r>
            <a:r>
              <a:rPr lang="el-GR" sz="2400" spc="15" dirty="0" err="1" smtClean="0">
                <a:latin typeface="Times New Roman"/>
                <a:cs typeface="Times New Roman"/>
              </a:rPr>
              <a:t>σύστηµα</a:t>
            </a:r>
            <a:r>
              <a:rPr lang="el-GR" sz="2400" spc="15" dirty="0" smtClean="0">
                <a:latin typeface="Times New Roman"/>
                <a:cs typeface="Times New Roman"/>
              </a:rPr>
              <a:t> του </a:t>
            </a:r>
            <a:r>
              <a:rPr lang="el-GR" sz="2400" spc="20" dirty="0" smtClean="0">
                <a:latin typeface="Times New Roman"/>
                <a:cs typeface="Times New Roman"/>
              </a:rPr>
              <a:t>ηλίανθου </a:t>
            </a:r>
            <a:r>
              <a:rPr lang="el-GR" sz="2400" spc="15" dirty="0" smtClean="0">
                <a:latin typeface="Times New Roman"/>
                <a:cs typeface="Times New Roman"/>
              </a:rPr>
              <a:t>είναι </a:t>
            </a:r>
            <a:r>
              <a:rPr lang="el-GR" sz="2400" spc="20" dirty="0" err="1" smtClean="0">
                <a:latin typeface="Times New Roman"/>
                <a:cs typeface="Times New Roman"/>
              </a:rPr>
              <a:t>πασσαλώδες</a:t>
            </a:r>
            <a:r>
              <a:rPr lang="el-GR" sz="2400" spc="20" dirty="0" smtClean="0">
                <a:latin typeface="Times New Roman"/>
                <a:cs typeface="Times New Roman"/>
              </a:rPr>
              <a:t>, βαθύ </a:t>
            </a:r>
            <a:r>
              <a:rPr lang="el-GR" sz="2400" spc="-5" dirty="0" smtClean="0">
                <a:latin typeface="Times New Roman"/>
                <a:cs typeface="Times New Roman"/>
              </a:rPr>
              <a:t>µε </a:t>
            </a:r>
            <a:r>
              <a:rPr lang="el-GR" sz="2400" spc="15" dirty="0" smtClean="0">
                <a:latin typeface="Times New Roman"/>
                <a:cs typeface="Times New Roman"/>
              </a:rPr>
              <a:t>δευτερεύουσες ρίζες </a:t>
            </a:r>
            <a:r>
              <a:rPr lang="el-GR" sz="2400" spc="20" dirty="0" smtClean="0">
                <a:latin typeface="Times New Roman"/>
                <a:cs typeface="Times New Roman"/>
              </a:rPr>
              <a:t>που αρχικά παρουσιάζουν  </a:t>
            </a:r>
            <a:r>
              <a:rPr lang="el-GR" sz="2400" spc="15" dirty="0" smtClean="0">
                <a:latin typeface="Times New Roman"/>
                <a:cs typeface="Times New Roman"/>
              </a:rPr>
              <a:t>οριζόντια και στη συνέχεια </a:t>
            </a:r>
            <a:r>
              <a:rPr lang="el-GR" sz="2400" spc="20" dirty="0" smtClean="0">
                <a:latin typeface="Times New Roman"/>
                <a:cs typeface="Times New Roman"/>
              </a:rPr>
              <a:t>κατακόρυφη ανάπτυξη. Στα πρώτα </a:t>
            </a:r>
            <a:r>
              <a:rPr lang="el-GR" sz="2400" spc="15" dirty="0" smtClean="0">
                <a:latin typeface="Times New Roman"/>
                <a:cs typeface="Times New Roman"/>
              </a:rPr>
              <a:t>στάδια </a:t>
            </a:r>
            <a:r>
              <a:rPr lang="el-GR" sz="2400" spc="20" dirty="0" smtClean="0">
                <a:latin typeface="Times New Roman"/>
                <a:cs typeface="Times New Roman"/>
              </a:rPr>
              <a:t>αναπτύσσονται </a:t>
            </a:r>
            <a:r>
              <a:rPr lang="el-GR" sz="2400" spc="15" dirty="0" err="1" smtClean="0">
                <a:latin typeface="Times New Roman"/>
                <a:cs typeface="Times New Roman"/>
              </a:rPr>
              <a:t>πολυάριθµες</a:t>
            </a:r>
            <a:r>
              <a:rPr lang="el-GR" sz="2400" spc="15" dirty="0" smtClean="0">
                <a:latin typeface="Times New Roman"/>
                <a:cs typeface="Times New Roman"/>
              </a:rPr>
              <a:t> πλευρικές  δευτερεύουσες ρίζες </a:t>
            </a:r>
            <a:r>
              <a:rPr lang="el-GR" sz="2400" spc="15" dirty="0" err="1" smtClean="0">
                <a:latin typeface="Times New Roman"/>
                <a:cs typeface="Times New Roman"/>
              </a:rPr>
              <a:t>εκτεινόµενες</a:t>
            </a:r>
            <a:r>
              <a:rPr lang="el-GR" sz="2400" spc="15" dirty="0" smtClean="0">
                <a:latin typeface="Times New Roman"/>
                <a:cs typeface="Times New Roman"/>
              </a:rPr>
              <a:t> σε ακτίνα 1,5 </a:t>
            </a:r>
            <a:r>
              <a:rPr lang="el-GR" sz="2400" spc="20" dirty="0" smtClean="0">
                <a:latin typeface="Times New Roman"/>
                <a:cs typeface="Times New Roman"/>
              </a:rPr>
              <a:t>m </a:t>
            </a:r>
            <a:r>
              <a:rPr lang="el-GR" sz="2400" spc="15" dirty="0" smtClean="0">
                <a:latin typeface="Times New Roman"/>
                <a:cs typeface="Times New Roman"/>
              </a:rPr>
              <a:t>γύρω </a:t>
            </a:r>
            <a:r>
              <a:rPr lang="el-GR" sz="2400" spc="20" dirty="0" smtClean="0">
                <a:latin typeface="Times New Roman"/>
                <a:cs typeface="Times New Roman"/>
              </a:rPr>
              <a:t>από </a:t>
            </a:r>
            <a:r>
              <a:rPr lang="el-GR" sz="2400" spc="15" dirty="0" smtClean="0">
                <a:latin typeface="Times New Roman"/>
                <a:cs typeface="Times New Roman"/>
              </a:rPr>
              <a:t>την κεντρική ρίζα. </a:t>
            </a:r>
            <a:r>
              <a:rPr lang="el-GR" sz="2400" spc="20" dirty="0" smtClean="0">
                <a:latin typeface="Times New Roman"/>
                <a:cs typeface="Times New Roman"/>
              </a:rPr>
              <a:t>Ο </a:t>
            </a:r>
            <a:r>
              <a:rPr lang="el-GR" sz="2400" spc="15" dirty="0" smtClean="0">
                <a:latin typeface="Times New Roman"/>
                <a:cs typeface="Times New Roman"/>
              </a:rPr>
              <a:t>µ</a:t>
            </a:r>
            <a:r>
              <a:rPr lang="el-GR" sz="2400" spc="15" dirty="0" err="1" smtClean="0">
                <a:latin typeface="Times New Roman"/>
                <a:cs typeface="Times New Roman"/>
              </a:rPr>
              <a:t>εγαλύτερος</a:t>
            </a:r>
            <a:r>
              <a:rPr lang="el-GR" sz="2400" spc="15" dirty="0" smtClean="0">
                <a:latin typeface="Times New Roman"/>
                <a:cs typeface="Times New Roman"/>
              </a:rPr>
              <a:t> </a:t>
            </a:r>
            <a:r>
              <a:rPr lang="el-GR" sz="2400" spc="20" dirty="0" smtClean="0">
                <a:latin typeface="Times New Roman"/>
                <a:cs typeface="Times New Roman"/>
              </a:rPr>
              <a:t>όγκος </a:t>
            </a:r>
            <a:r>
              <a:rPr lang="el-GR" sz="2400" spc="15" dirty="0" smtClean="0">
                <a:latin typeface="Times New Roman"/>
                <a:cs typeface="Times New Roman"/>
              </a:rPr>
              <a:t>του  ριζικού </a:t>
            </a:r>
            <a:r>
              <a:rPr lang="el-GR" sz="2400" spc="15" dirty="0" err="1" smtClean="0">
                <a:latin typeface="Times New Roman"/>
                <a:cs typeface="Times New Roman"/>
              </a:rPr>
              <a:t>συστήµατος</a:t>
            </a:r>
            <a:r>
              <a:rPr lang="el-GR" sz="2400" spc="15" dirty="0" smtClean="0">
                <a:latin typeface="Times New Roman"/>
                <a:cs typeface="Times New Roman"/>
              </a:rPr>
              <a:t> </a:t>
            </a:r>
            <a:r>
              <a:rPr lang="el-GR" sz="2400" spc="15" dirty="0" err="1" smtClean="0">
                <a:latin typeface="Times New Roman"/>
                <a:cs typeface="Times New Roman"/>
              </a:rPr>
              <a:t>κατανέµεται</a:t>
            </a:r>
            <a:r>
              <a:rPr lang="el-GR" sz="2400" spc="15" dirty="0" smtClean="0">
                <a:latin typeface="Times New Roman"/>
                <a:cs typeface="Times New Roman"/>
              </a:rPr>
              <a:t> στα </a:t>
            </a:r>
            <a:r>
              <a:rPr lang="el-GR" sz="2400" spc="20" dirty="0" smtClean="0">
                <a:latin typeface="Times New Roman"/>
                <a:cs typeface="Times New Roman"/>
              </a:rPr>
              <a:t>πρώτα 60 cm </a:t>
            </a:r>
            <a:r>
              <a:rPr lang="el-GR" sz="2400" spc="15" dirty="0" smtClean="0">
                <a:latin typeface="Times New Roman"/>
                <a:cs typeface="Times New Roman"/>
              </a:rPr>
              <a:t>του </a:t>
            </a:r>
            <a:r>
              <a:rPr lang="el-GR" sz="2400" spc="20" dirty="0" smtClean="0">
                <a:latin typeface="Times New Roman"/>
                <a:cs typeface="Times New Roman"/>
              </a:rPr>
              <a:t>εδάφους. Το βάθος </a:t>
            </a:r>
            <a:r>
              <a:rPr lang="el-GR" sz="2400" spc="15" dirty="0" smtClean="0">
                <a:latin typeface="Times New Roman"/>
                <a:cs typeface="Times New Roman"/>
              </a:rPr>
              <a:t>του </a:t>
            </a:r>
            <a:r>
              <a:rPr lang="el-GR" sz="2400" spc="20" dirty="0" smtClean="0">
                <a:latin typeface="Times New Roman"/>
                <a:cs typeface="Times New Roman"/>
              </a:rPr>
              <a:t>συνήθως φθάνει </a:t>
            </a:r>
            <a:r>
              <a:rPr lang="el-GR" sz="2400" spc="15" dirty="0" smtClean="0">
                <a:latin typeface="Times New Roman"/>
                <a:cs typeface="Times New Roman"/>
              </a:rPr>
              <a:t>έως και 3 </a:t>
            </a:r>
            <a:r>
              <a:rPr lang="el-GR" sz="2400" spc="20" dirty="0" smtClean="0">
                <a:latin typeface="Times New Roman"/>
                <a:cs typeface="Times New Roman"/>
              </a:rPr>
              <a:t>m  </a:t>
            </a:r>
            <a:r>
              <a:rPr lang="el-GR" sz="2400" spc="15" dirty="0" smtClean="0">
                <a:latin typeface="Times New Roman"/>
                <a:cs typeface="Times New Roman"/>
              </a:rPr>
              <a:t>και σε </a:t>
            </a:r>
            <a:r>
              <a:rPr lang="el-GR" sz="2400" spc="10" dirty="0" smtClean="0">
                <a:latin typeface="Times New Roman"/>
                <a:cs typeface="Times New Roman"/>
              </a:rPr>
              <a:t>µ</a:t>
            </a:r>
            <a:r>
              <a:rPr lang="el-GR" sz="2400" spc="10" dirty="0" err="1" smtClean="0">
                <a:latin typeface="Times New Roman"/>
                <a:cs typeface="Times New Roman"/>
              </a:rPr>
              <a:t>ερικές</a:t>
            </a:r>
            <a:r>
              <a:rPr lang="el-GR" sz="2400" spc="10" dirty="0" smtClean="0">
                <a:latin typeface="Times New Roman"/>
                <a:cs typeface="Times New Roman"/>
              </a:rPr>
              <a:t> </a:t>
            </a:r>
            <a:r>
              <a:rPr lang="el-GR" sz="2400" spc="20" dirty="0" smtClean="0">
                <a:latin typeface="Times New Roman"/>
                <a:cs typeface="Times New Roman"/>
              </a:rPr>
              <a:t>περιπτώσεις </a:t>
            </a:r>
            <a:r>
              <a:rPr lang="el-GR" sz="2400" spc="15" dirty="0" smtClean="0">
                <a:latin typeface="Times New Roman"/>
                <a:cs typeface="Times New Roman"/>
              </a:rPr>
              <a:t>ξεπερνά το </a:t>
            </a:r>
            <a:r>
              <a:rPr lang="el-GR" sz="2400" spc="10" dirty="0" smtClean="0">
                <a:latin typeface="Times New Roman"/>
                <a:cs typeface="Times New Roman"/>
              </a:rPr>
              <a:t>µ</a:t>
            </a:r>
            <a:r>
              <a:rPr lang="el-GR" sz="2400" spc="10" dirty="0" err="1" smtClean="0">
                <a:latin typeface="Times New Roman"/>
                <a:cs typeface="Times New Roman"/>
              </a:rPr>
              <a:t>ήκος</a:t>
            </a:r>
            <a:r>
              <a:rPr lang="el-GR" sz="2400" spc="10" dirty="0" smtClean="0">
                <a:latin typeface="Times New Roman"/>
                <a:cs typeface="Times New Roman"/>
              </a:rPr>
              <a:t> </a:t>
            </a:r>
            <a:r>
              <a:rPr lang="el-GR" sz="2400" spc="15" dirty="0" smtClean="0">
                <a:latin typeface="Times New Roman"/>
                <a:cs typeface="Times New Roman"/>
              </a:rPr>
              <a:t>του </a:t>
            </a:r>
            <a:r>
              <a:rPr lang="el-GR" sz="2400" spc="20" dirty="0" smtClean="0">
                <a:latin typeface="Times New Roman"/>
                <a:cs typeface="Times New Roman"/>
              </a:rPr>
              <a:t>υπέργειου </a:t>
            </a:r>
            <a:r>
              <a:rPr lang="el-GR" sz="2400" spc="10" dirty="0" err="1" smtClean="0">
                <a:latin typeface="Times New Roman"/>
                <a:cs typeface="Times New Roman"/>
              </a:rPr>
              <a:t>τµήµατος</a:t>
            </a:r>
            <a:r>
              <a:rPr lang="el-GR" sz="2400" spc="10" dirty="0" smtClean="0">
                <a:latin typeface="Times New Roman"/>
                <a:cs typeface="Times New Roman"/>
              </a:rPr>
              <a:t>. </a:t>
            </a:r>
            <a:r>
              <a:rPr lang="el-GR" sz="2400" spc="15" dirty="0" err="1" smtClean="0">
                <a:latin typeface="Times New Roman"/>
                <a:cs typeface="Times New Roman"/>
              </a:rPr>
              <a:t>Αδυναµία</a:t>
            </a:r>
            <a:r>
              <a:rPr lang="el-GR" sz="2400" spc="15" dirty="0" smtClean="0">
                <a:latin typeface="Times New Roman"/>
                <a:cs typeface="Times New Roman"/>
              </a:rPr>
              <a:t> του ριζικού </a:t>
            </a:r>
            <a:r>
              <a:rPr lang="el-GR" sz="2400" spc="15" dirty="0" err="1" smtClean="0">
                <a:latin typeface="Times New Roman"/>
                <a:cs typeface="Times New Roman"/>
              </a:rPr>
              <a:t>συστήµατος</a:t>
            </a:r>
            <a:r>
              <a:rPr lang="el-GR" sz="2400" spc="15" dirty="0" smtClean="0">
                <a:latin typeface="Times New Roman"/>
                <a:cs typeface="Times New Roman"/>
              </a:rPr>
              <a:t>  θεωρείται η </a:t>
            </a:r>
            <a:r>
              <a:rPr lang="el-GR" sz="2400" spc="10" dirty="0" smtClean="0">
                <a:latin typeface="Times New Roman"/>
                <a:cs typeface="Times New Roman"/>
              </a:rPr>
              <a:t>µ</a:t>
            </a:r>
            <a:r>
              <a:rPr lang="el-GR" sz="2400" spc="10" dirty="0" err="1" smtClean="0">
                <a:latin typeface="Times New Roman"/>
                <a:cs typeface="Times New Roman"/>
              </a:rPr>
              <a:t>ικρή</a:t>
            </a:r>
            <a:r>
              <a:rPr lang="el-GR" sz="2400" spc="10" dirty="0" smtClean="0">
                <a:latin typeface="Times New Roman"/>
                <a:cs typeface="Times New Roman"/>
              </a:rPr>
              <a:t> </a:t>
            </a:r>
            <a:r>
              <a:rPr lang="el-GR" sz="2400" spc="15" dirty="0" smtClean="0">
                <a:latin typeface="Times New Roman"/>
                <a:cs typeface="Times New Roman"/>
              </a:rPr>
              <a:t>διεισδυτικότητα που παρουσιάζει σε </a:t>
            </a:r>
            <a:r>
              <a:rPr lang="el-GR" sz="2400" spc="20" dirty="0" smtClean="0">
                <a:latin typeface="Times New Roman"/>
                <a:cs typeface="Times New Roman"/>
              </a:rPr>
              <a:t>σκληρά </a:t>
            </a:r>
            <a:r>
              <a:rPr lang="el-GR" sz="2400" spc="15" dirty="0" smtClean="0">
                <a:latin typeface="Times New Roman"/>
                <a:cs typeface="Times New Roman"/>
              </a:rPr>
              <a:t>συνεκτικά </a:t>
            </a:r>
            <a:r>
              <a:rPr lang="el-GR" sz="2400" spc="20" dirty="0" smtClean="0">
                <a:latin typeface="Times New Roman"/>
                <a:cs typeface="Times New Roman"/>
              </a:rPr>
              <a:t>εδάφη</a:t>
            </a:r>
            <a:r>
              <a:rPr lang="el-GR" sz="2400" spc="15" dirty="0" smtClean="0">
                <a:latin typeface="Times New Roman"/>
                <a:cs typeface="Times New Roman"/>
              </a:rPr>
              <a:t>.</a:t>
            </a:r>
            <a:endParaRPr lang="el-GR" sz="2400" dirty="0" smtClean="0">
              <a:latin typeface="Times New Roman"/>
              <a:cs typeface="Times New Roman"/>
            </a:endParaRPr>
          </a:p>
          <a:p>
            <a:pPr>
              <a:lnSpc>
                <a:spcPct val="100000"/>
              </a:lnSpc>
              <a:spcBef>
                <a:spcPts val="30"/>
              </a:spcBef>
            </a:pPr>
            <a:endParaRPr lang="el-GR" sz="1400" dirty="0" smtClean="0">
              <a:latin typeface="Times New Roman"/>
              <a:cs typeface="Times New Roman"/>
            </a:endParaRPr>
          </a:p>
          <a:p>
            <a:pPr marL="11133" algn="just"/>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9394" y="381794"/>
            <a:ext cx="5105400" cy="4739759"/>
          </a:xfrm>
          <a:prstGeom prst="rect">
            <a:avLst/>
          </a:prstGeom>
        </p:spPr>
        <p:txBody>
          <a:bodyPr vert="horz" wrap="square" lIns="0" tIns="0" rIns="0" bIns="0" rtlCol="0">
            <a:spAutoFit/>
          </a:bodyPr>
          <a:lstStyle/>
          <a:p>
            <a:pPr marL="12700" algn="just">
              <a:lnSpc>
                <a:spcPct val="100000"/>
              </a:lnSpc>
            </a:pPr>
            <a:r>
              <a:rPr lang="el-GR" sz="2800" b="1" dirty="0" smtClean="0">
                <a:latin typeface="Times New Roman"/>
                <a:cs typeface="Times New Roman"/>
              </a:rPr>
              <a:t>Βλαστός</a:t>
            </a:r>
            <a:endParaRPr lang="el-GR" sz="2800" dirty="0" smtClean="0">
              <a:latin typeface="Times New Roman"/>
              <a:cs typeface="Times New Roman"/>
            </a:endParaRPr>
          </a:p>
          <a:p>
            <a:pPr marL="12700" marR="5080" algn="just">
              <a:lnSpc>
                <a:spcPct val="100299"/>
              </a:lnSpc>
            </a:pPr>
            <a:r>
              <a:rPr lang="el-GR" sz="2000" spc="20" dirty="0" smtClean="0">
                <a:latin typeface="Times New Roman"/>
                <a:cs typeface="Times New Roman"/>
              </a:rPr>
              <a:t>Ο βλαστός </a:t>
            </a:r>
            <a:r>
              <a:rPr lang="el-GR" sz="2000" spc="15" dirty="0" smtClean="0">
                <a:latin typeface="Times New Roman"/>
                <a:cs typeface="Times New Roman"/>
              </a:rPr>
              <a:t>έχει όρθια </a:t>
            </a:r>
            <a:r>
              <a:rPr lang="el-GR" sz="2000" spc="20" dirty="0" smtClean="0">
                <a:latin typeface="Times New Roman"/>
                <a:cs typeface="Times New Roman"/>
              </a:rPr>
              <a:t>ανάπτυξη, </a:t>
            </a:r>
            <a:r>
              <a:rPr lang="el-GR" sz="2000" spc="15" dirty="0" smtClean="0">
                <a:latin typeface="Times New Roman"/>
                <a:cs typeface="Times New Roman"/>
              </a:rPr>
              <a:t>είναι κυλινδρικός, </a:t>
            </a:r>
            <a:r>
              <a:rPr lang="el-GR" sz="2000" spc="10" dirty="0" err="1" smtClean="0">
                <a:latin typeface="Times New Roman"/>
                <a:cs typeface="Times New Roman"/>
              </a:rPr>
              <a:t>γεµάτος</a:t>
            </a:r>
            <a:r>
              <a:rPr lang="el-GR" sz="2000" spc="10" dirty="0" smtClean="0">
                <a:latin typeface="Times New Roman"/>
                <a:cs typeface="Times New Roman"/>
              </a:rPr>
              <a:t> </a:t>
            </a:r>
            <a:r>
              <a:rPr lang="el-GR" sz="2000" spc="-5" dirty="0" smtClean="0">
                <a:latin typeface="Times New Roman"/>
                <a:cs typeface="Times New Roman"/>
              </a:rPr>
              <a:t>µε </a:t>
            </a:r>
            <a:r>
              <a:rPr lang="el-GR" sz="2000" spc="15" dirty="0" smtClean="0">
                <a:latin typeface="Times New Roman"/>
                <a:cs typeface="Times New Roman"/>
              </a:rPr>
              <a:t>εντεριώνη, </a:t>
            </a:r>
            <a:r>
              <a:rPr lang="el-GR" sz="2000" spc="-5" dirty="0" smtClean="0">
                <a:latin typeface="Times New Roman"/>
                <a:cs typeface="Times New Roman"/>
              </a:rPr>
              <a:t>µε </a:t>
            </a:r>
            <a:r>
              <a:rPr lang="el-GR" sz="2000" spc="20" dirty="0" smtClean="0">
                <a:latin typeface="Times New Roman"/>
                <a:cs typeface="Times New Roman"/>
              </a:rPr>
              <a:t>ύψος που </a:t>
            </a:r>
            <a:r>
              <a:rPr lang="el-GR" sz="2000" spc="15" dirty="0" err="1" smtClean="0">
                <a:latin typeface="Times New Roman"/>
                <a:cs typeface="Times New Roman"/>
              </a:rPr>
              <a:t>κυµαίνεται</a:t>
            </a:r>
            <a:r>
              <a:rPr lang="el-GR" sz="2000" spc="15" dirty="0" smtClean="0">
                <a:latin typeface="Times New Roman"/>
                <a:cs typeface="Times New Roman"/>
              </a:rPr>
              <a:t> </a:t>
            </a:r>
            <a:r>
              <a:rPr lang="el-GR" sz="2000" spc="20" dirty="0" smtClean="0">
                <a:latin typeface="Times New Roman"/>
                <a:cs typeface="Times New Roman"/>
              </a:rPr>
              <a:t>από </a:t>
            </a:r>
            <a:r>
              <a:rPr lang="el-GR" sz="2000" spc="10" dirty="0" smtClean="0">
                <a:latin typeface="Times New Roman"/>
                <a:cs typeface="Times New Roman"/>
              </a:rPr>
              <a:t>50  </a:t>
            </a:r>
            <a:r>
              <a:rPr lang="el-GR" sz="2000" spc="20" dirty="0" smtClean="0">
                <a:latin typeface="Times New Roman"/>
                <a:cs typeface="Times New Roman"/>
              </a:rPr>
              <a:t>cm </a:t>
            </a:r>
            <a:r>
              <a:rPr lang="el-GR" sz="2000" spc="15" dirty="0" smtClean="0">
                <a:latin typeface="Times New Roman"/>
                <a:cs typeface="Times New Roman"/>
              </a:rPr>
              <a:t>έως 4 </a:t>
            </a:r>
            <a:r>
              <a:rPr lang="el-GR" sz="2000" spc="20" dirty="0" smtClean="0">
                <a:latin typeface="Times New Roman"/>
                <a:cs typeface="Times New Roman"/>
              </a:rPr>
              <a:t>m </a:t>
            </a:r>
            <a:r>
              <a:rPr lang="el-GR" sz="2000" spc="15" dirty="0" smtClean="0">
                <a:latin typeface="Times New Roman"/>
                <a:cs typeface="Times New Roman"/>
              </a:rPr>
              <a:t>και </a:t>
            </a:r>
            <a:r>
              <a:rPr lang="el-GR" sz="2000" spc="10" dirty="0" err="1" smtClean="0">
                <a:latin typeface="Times New Roman"/>
                <a:cs typeface="Times New Roman"/>
              </a:rPr>
              <a:t>διάµετρο</a:t>
            </a:r>
            <a:r>
              <a:rPr lang="el-GR" sz="2000" spc="10" dirty="0" smtClean="0">
                <a:latin typeface="Times New Roman"/>
                <a:cs typeface="Times New Roman"/>
              </a:rPr>
              <a:t> </a:t>
            </a:r>
            <a:r>
              <a:rPr lang="el-GR" sz="2000" spc="20" dirty="0" smtClean="0">
                <a:latin typeface="Times New Roman"/>
                <a:cs typeface="Times New Roman"/>
              </a:rPr>
              <a:t>από </a:t>
            </a:r>
            <a:r>
              <a:rPr lang="el-GR" sz="2000" spc="15" dirty="0" smtClean="0">
                <a:latin typeface="Times New Roman"/>
                <a:cs typeface="Times New Roman"/>
              </a:rPr>
              <a:t>1 έως 5 </a:t>
            </a:r>
            <a:r>
              <a:rPr lang="el-GR" sz="2000" spc="20" dirty="0" err="1" smtClean="0">
                <a:latin typeface="Times New Roman"/>
                <a:cs typeface="Times New Roman"/>
              </a:rPr>
              <a:t>cm</a:t>
            </a:r>
            <a:r>
              <a:rPr lang="el-GR" sz="2000" spc="20" dirty="0" smtClean="0">
                <a:latin typeface="Times New Roman"/>
                <a:cs typeface="Times New Roman"/>
              </a:rPr>
              <a:t>. </a:t>
            </a:r>
            <a:r>
              <a:rPr lang="el-GR" sz="2000" spc="15" dirty="0" smtClean="0">
                <a:latin typeface="Times New Roman"/>
                <a:cs typeface="Times New Roman"/>
              </a:rPr>
              <a:t>Στις </a:t>
            </a:r>
            <a:r>
              <a:rPr lang="el-GR" sz="2000" spc="15" dirty="0" err="1" smtClean="0">
                <a:latin typeface="Times New Roman"/>
                <a:cs typeface="Times New Roman"/>
              </a:rPr>
              <a:t>καλλιεργούµενες</a:t>
            </a:r>
            <a:r>
              <a:rPr lang="el-GR" sz="2000" spc="15" dirty="0" smtClean="0">
                <a:latin typeface="Times New Roman"/>
                <a:cs typeface="Times New Roman"/>
              </a:rPr>
              <a:t> ποικιλίες, το </a:t>
            </a:r>
            <a:r>
              <a:rPr lang="el-GR" sz="2000" spc="20" dirty="0" smtClean="0">
                <a:latin typeface="Times New Roman"/>
                <a:cs typeface="Times New Roman"/>
              </a:rPr>
              <a:t>ύψος </a:t>
            </a:r>
            <a:r>
              <a:rPr lang="el-GR" sz="2000" spc="15" dirty="0" smtClean="0">
                <a:latin typeface="Times New Roman"/>
                <a:cs typeface="Times New Roman"/>
              </a:rPr>
              <a:t>του στελέχους είναι 1,60-  1,80 </a:t>
            </a:r>
            <a:r>
              <a:rPr lang="el-GR" sz="2000" spc="20" dirty="0" smtClean="0">
                <a:latin typeface="Times New Roman"/>
                <a:cs typeface="Times New Roman"/>
              </a:rPr>
              <a:t>m </a:t>
            </a:r>
            <a:r>
              <a:rPr lang="el-GR" sz="2000" spc="15" dirty="0" smtClean="0">
                <a:latin typeface="Times New Roman"/>
                <a:cs typeface="Times New Roman"/>
              </a:rPr>
              <a:t>και η </a:t>
            </a:r>
            <a:r>
              <a:rPr lang="el-GR" sz="2000" spc="15" dirty="0" err="1" smtClean="0">
                <a:latin typeface="Times New Roman"/>
                <a:cs typeface="Times New Roman"/>
              </a:rPr>
              <a:t>διάµετρος</a:t>
            </a:r>
            <a:r>
              <a:rPr lang="el-GR" sz="2000" spc="15" dirty="0" smtClean="0">
                <a:latin typeface="Times New Roman"/>
                <a:cs typeface="Times New Roman"/>
              </a:rPr>
              <a:t> 2,5-3,0 </a:t>
            </a:r>
            <a:r>
              <a:rPr lang="el-GR" sz="2000" spc="20" dirty="0" smtClean="0">
                <a:latin typeface="Times New Roman"/>
                <a:cs typeface="Times New Roman"/>
              </a:rPr>
              <a:t>cm, </a:t>
            </a:r>
            <a:r>
              <a:rPr lang="el-GR" sz="2000" spc="15" dirty="0" smtClean="0">
                <a:latin typeface="Times New Roman"/>
                <a:cs typeface="Times New Roman"/>
              </a:rPr>
              <a:t>ενώ έχουν </a:t>
            </a:r>
            <a:r>
              <a:rPr lang="el-GR" sz="2000" spc="15" dirty="0" err="1" smtClean="0">
                <a:latin typeface="Times New Roman"/>
                <a:cs typeface="Times New Roman"/>
              </a:rPr>
              <a:t>δηµιουργηθεί</a:t>
            </a:r>
            <a:r>
              <a:rPr lang="el-GR" sz="2000" spc="15" dirty="0" smtClean="0">
                <a:latin typeface="Times New Roman"/>
                <a:cs typeface="Times New Roman"/>
              </a:rPr>
              <a:t> και ποικιλίες </a:t>
            </a:r>
            <a:r>
              <a:rPr lang="el-GR" sz="2000" spc="-5" dirty="0" smtClean="0">
                <a:latin typeface="Times New Roman"/>
                <a:cs typeface="Times New Roman"/>
              </a:rPr>
              <a:t>µε </a:t>
            </a:r>
            <a:r>
              <a:rPr lang="el-GR" sz="2000" spc="20" dirty="0" smtClean="0">
                <a:latin typeface="Times New Roman"/>
                <a:cs typeface="Times New Roman"/>
              </a:rPr>
              <a:t>ύψος </a:t>
            </a:r>
            <a:r>
              <a:rPr lang="el-GR" sz="2000" spc="15" dirty="0" smtClean="0">
                <a:latin typeface="Times New Roman"/>
                <a:cs typeface="Times New Roman"/>
              </a:rPr>
              <a:t>στελέχους 1,0-1,5 </a:t>
            </a:r>
            <a:r>
              <a:rPr lang="el-GR" sz="2000" spc="20" dirty="0" smtClean="0">
                <a:latin typeface="Times New Roman"/>
                <a:cs typeface="Times New Roman"/>
              </a:rPr>
              <a:t>m, </a:t>
            </a:r>
            <a:r>
              <a:rPr lang="el-GR" sz="2000" spc="25" dirty="0" smtClean="0">
                <a:latin typeface="Times New Roman"/>
                <a:cs typeface="Times New Roman"/>
              </a:rPr>
              <a:t>που  </a:t>
            </a:r>
            <a:r>
              <a:rPr lang="el-GR" sz="2000" spc="15" dirty="0" smtClean="0">
                <a:latin typeface="Times New Roman"/>
                <a:cs typeface="Times New Roman"/>
              </a:rPr>
              <a:t>διευκολύνουν τη µ</a:t>
            </a:r>
            <a:r>
              <a:rPr lang="el-GR" sz="2000" spc="15" dirty="0" err="1" smtClean="0">
                <a:latin typeface="Times New Roman"/>
                <a:cs typeface="Times New Roman"/>
              </a:rPr>
              <a:t>ηχανική</a:t>
            </a:r>
            <a:r>
              <a:rPr lang="el-GR" sz="2000" spc="15" dirty="0" smtClean="0">
                <a:latin typeface="Times New Roman"/>
                <a:cs typeface="Times New Roman"/>
              </a:rPr>
              <a:t> </a:t>
            </a:r>
            <a:r>
              <a:rPr lang="el-GR" sz="2000" spc="15" dirty="0" err="1" smtClean="0">
                <a:latin typeface="Times New Roman"/>
                <a:cs typeface="Times New Roman"/>
              </a:rPr>
              <a:t>συγκοµιδή</a:t>
            </a:r>
            <a:r>
              <a:rPr lang="el-GR" sz="2000" spc="15" dirty="0" smtClean="0">
                <a:latin typeface="Times New Roman"/>
                <a:cs typeface="Times New Roman"/>
              </a:rPr>
              <a:t>. </a:t>
            </a:r>
            <a:r>
              <a:rPr lang="el-GR" sz="2000" spc="20" dirty="0" smtClean="0">
                <a:latin typeface="Times New Roman"/>
                <a:cs typeface="Times New Roman"/>
              </a:rPr>
              <a:t>Το </a:t>
            </a:r>
            <a:r>
              <a:rPr lang="el-GR" sz="2000" spc="15" dirty="0" smtClean="0">
                <a:latin typeface="Times New Roman"/>
                <a:cs typeface="Times New Roman"/>
              </a:rPr>
              <a:t>στέλεχος, τα </a:t>
            </a:r>
            <a:r>
              <a:rPr lang="el-GR" sz="2000" spc="20" dirty="0" smtClean="0">
                <a:latin typeface="Times New Roman"/>
                <a:cs typeface="Times New Roman"/>
              </a:rPr>
              <a:t>φύλλα, αλλά </a:t>
            </a:r>
            <a:r>
              <a:rPr lang="el-GR" sz="2000" spc="15" dirty="0" smtClean="0">
                <a:latin typeface="Times New Roman"/>
                <a:cs typeface="Times New Roman"/>
              </a:rPr>
              <a:t>και τα </a:t>
            </a:r>
            <a:r>
              <a:rPr lang="el-GR" sz="2000" spc="20" dirty="0" smtClean="0">
                <a:latin typeface="Times New Roman"/>
                <a:cs typeface="Times New Roman"/>
              </a:rPr>
              <a:t>περισσότερα </a:t>
            </a:r>
            <a:r>
              <a:rPr lang="el-GR" sz="2000" spc="5" dirty="0" err="1" smtClean="0">
                <a:latin typeface="Times New Roman"/>
                <a:cs typeface="Times New Roman"/>
              </a:rPr>
              <a:t>τµήµατα</a:t>
            </a:r>
            <a:r>
              <a:rPr lang="el-GR" sz="2000" spc="5" dirty="0" smtClean="0">
                <a:latin typeface="Times New Roman"/>
                <a:cs typeface="Times New Roman"/>
              </a:rPr>
              <a:t> </a:t>
            </a:r>
            <a:r>
              <a:rPr lang="el-GR" sz="2000" spc="15" dirty="0" smtClean="0">
                <a:latin typeface="Times New Roman"/>
                <a:cs typeface="Times New Roman"/>
              </a:rPr>
              <a:t>του </a:t>
            </a:r>
            <a:r>
              <a:rPr lang="el-GR" sz="2000" spc="20" dirty="0" smtClean="0">
                <a:latin typeface="Times New Roman"/>
                <a:cs typeface="Times New Roman"/>
              </a:rPr>
              <a:t>φυτού  καλύπτονται συνήθως από </a:t>
            </a:r>
            <a:r>
              <a:rPr lang="el-GR" sz="2000" spc="15" dirty="0" smtClean="0">
                <a:latin typeface="Times New Roman"/>
                <a:cs typeface="Times New Roman"/>
              </a:rPr>
              <a:t>τρίχες. </a:t>
            </a:r>
            <a:r>
              <a:rPr lang="el-GR" sz="2000" spc="20" dirty="0" smtClean="0">
                <a:latin typeface="Times New Roman"/>
                <a:cs typeface="Times New Roman"/>
              </a:rPr>
              <a:t>Υπάρχουν </a:t>
            </a:r>
            <a:r>
              <a:rPr lang="el-GR" sz="2000" spc="15" dirty="0" smtClean="0">
                <a:latin typeface="Times New Roman"/>
                <a:cs typeface="Times New Roman"/>
              </a:rPr>
              <a:t>ποικιλίες </a:t>
            </a:r>
            <a:r>
              <a:rPr lang="el-GR" sz="2000" spc="-5" dirty="0" smtClean="0">
                <a:latin typeface="Times New Roman"/>
                <a:cs typeface="Times New Roman"/>
              </a:rPr>
              <a:t>µε </a:t>
            </a:r>
            <a:r>
              <a:rPr lang="el-GR" sz="2000" spc="20" dirty="0" smtClean="0">
                <a:latin typeface="Times New Roman"/>
                <a:cs typeface="Times New Roman"/>
              </a:rPr>
              <a:t>πολλές </a:t>
            </a:r>
            <a:r>
              <a:rPr lang="el-GR" sz="2000" spc="15" dirty="0" smtClean="0">
                <a:latin typeface="Times New Roman"/>
                <a:cs typeface="Times New Roman"/>
              </a:rPr>
              <a:t>και </a:t>
            </a:r>
            <a:r>
              <a:rPr lang="el-GR" sz="2000" spc="10" dirty="0" smtClean="0">
                <a:latin typeface="Times New Roman"/>
                <a:cs typeface="Times New Roman"/>
              </a:rPr>
              <a:t>µ</a:t>
            </a:r>
            <a:r>
              <a:rPr lang="el-GR" sz="2000" spc="10" dirty="0" err="1" smtClean="0">
                <a:latin typeface="Times New Roman"/>
                <a:cs typeface="Times New Roman"/>
              </a:rPr>
              <a:t>εγάλες</a:t>
            </a:r>
            <a:r>
              <a:rPr lang="el-GR" sz="2000" spc="10" dirty="0" smtClean="0">
                <a:latin typeface="Times New Roman"/>
                <a:cs typeface="Times New Roman"/>
              </a:rPr>
              <a:t> </a:t>
            </a:r>
            <a:r>
              <a:rPr lang="el-GR" sz="2000" spc="15" dirty="0" smtClean="0">
                <a:latin typeface="Times New Roman"/>
                <a:cs typeface="Times New Roman"/>
              </a:rPr>
              <a:t>τρίχες και ποικιλίες στις οποίες  οι τρίχες </a:t>
            </a:r>
            <a:r>
              <a:rPr lang="el-GR" sz="2000" spc="20" dirty="0" smtClean="0">
                <a:latin typeface="Times New Roman"/>
                <a:cs typeface="Times New Roman"/>
              </a:rPr>
              <a:t>απουσιάζουν </a:t>
            </a:r>
            <a:r>
              <a:rPr lang="el-GR" sz="2000" spc="15" dirty="0" smtClean="0">
                <a:latin typeface="Times New Roman"/>
                <a:cs typeface="Times New Roman"/>
              </a:rPr>
              <a:t>εντελώς. Οι </a:t>
            </a:r>
            <a:r>
              <a:rPr lang="el-GR" sz="2000" spc="15" dirty="0" err="1" smtClean="0">
                <a:latin typeface="Times New Roman"/>
                <a:cs typeface="Times New Roman"/>
              </a:rPr>
              <a:t>βελτιωµένες</a:t>
            </a:r>
            <a:r>
              <a:rPr lang="el-GR" sz="2000" spc="15" dirty="0" smtClean="0">
                <a:latin typeface="Times New Roman"/>
                <a:cs typeface="Times New Roman"/>
              </a:rPr>
              <a:t> </a:t>
            </a:r>
            <a:r>
              <a:rPr lang="el-GR" sz="2000" spc="15" dirty="0" err="1" smtClean="0">
                <a:latin typeface="Times New Roman"/>
                <a:cs typeface="Times New Roman"/>
              </a:rPr>
              <a:t>καλλιεργούµενες</a:t>
            </a:r>
            <a:r>
              <a:rPr lang="el-GR" sz="2000" spc="15" dirty="0" smtClean="0">
                <a:latin typeface="Times New Roman"/>
                <a:cs typeface="Times New Roman"/>
              </a:rPr>
              <a:t> ποικιλίες είναι µ</a:t>
            </a:r>
            <a:r>
              <a:rPr lang="el-GR" sz="2000" spc="15" dirty="0" err="1" smtClean="0">
                <a:latin typeface="Times New Roman"/>
                <a:cs typeface="Times New Roman"/>
              </a:rPr>
              <a:t>ονοστέλεχες</a:t>
            </a:r>
            <a:r>
              <a:rPr lang="el-GR" spc="15" dirty="0" smtClean="0">
                <a:latin typeface="Times New Roman"/>
                <a:cs typeface="Times New Roman"/>
              </a:rPr>
              <a:t>. </a:t>
            </a:r>
            <a:endParaRPr dirty="0">
              <a:latin typeface="Times New Roman"/>
              <a:cs typeface="Times New Roman"/>
            </a:endParaRPr>
          </a:p>
        </p:txBody>
      </p:sp>
      <p:pic>
        <p:nvPicPr>
          <p:cNvPr id="27650" name="Picture 2" descr="Αποτέλεσμα εικόνας για helianthus annus leaves"/>
          <p:cNvPicPr>
            <a:picLocks noChangeAspect="1" noChangeArrowheads="1"/>
          </p:cNvPicPr>
          <p:nvPr/>
        </p:nvPicPr>
        <p:blipFill>
          <a:blip r:embed="rId2" cstate="print"/>
          <a:srcRect/>
          <a:stretch>
            <a:fillRect/>
          </a:stretch>
        </p:blipFill>
        <p:spPr bwMode="auto">
          <a:xfrm>
            <a:off x="5868194" y="381794"/>
            <a:ext cx="3048000" cy="617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9394" y="0"/>
            <a:ext cx="4419600" cy="6155531"/>
          </a:xfrm>
          <a:prstGeom prst="rect">
            <a:avLst/>
          </a:prstGeom>
        </p:spPr>
        <p:txBody>
          <a:bodyPr vert="horz" wrap="square" lIns="0" tIns="0" rIns="0" bIns="0" rtlCol="0">
            <a:spAutoFit/>
          </a:bodyPr>
          <a:lstStyle/>
          <a:p>
            <a:pPr marL="12700" algn="just">
              <a:lnSpc>
                <a:spcPct val="100000"/>
              </a:lnSpc>
            </a:pPr>
            <a:r>
              <a:rPr lang="el-GR" sz="2000" spc="20" dirty="0" smtClean="0">
                <a:latin typeface="Times New Roman"/>
                <a:cs typeface="Times New Roman"/>
              </a:rPr>
              <a:t>Η ανάπτυξη  </a:t>
            </a:r>
            <a:r>
              <a:rPr lang="el-GR" sz="2000" spc="15" dirty="0" smtClean="0">
                <a:latin typeface="Times New Roman"/>
                <a:cs typeface="Times New Roman"/>
              </a:rPr>
              <a:t>δευτερευόντων </a:t>
            </a:r>
            <a:r>
              <a:rPr lang="el-GR" sz="2000" spc="20" dirty="0" smtClean="0">
                <a:latin typeface="Times New Roman"/>
                <a:cs typeface="Times New Roman"/>
              </a:rPr>
              <a:t>διακλαδώσεων </a:t>
            </a:r>
            <a:r>
              <a:rPr lang="el-GR" sz="2000" spc="15" dirty="0" smtClean="0">
                <a:latin typeface="Times New Roman"/>
                <a:cs typeface="Times New Roman"/>
              </a:rPr>
              <a:t>είναι </a:t>
            </a:r>
            <a:r>
              <a:rPr lang="el-GR" sz="2000" spc="15" dirty="0" err="1" smtClean="0">
                <a:latin typeface="Times New Roman"/>
                <a:cs typeface="Times New Roman"/>
              </a:rPr>
              <a:t>ανεπιθύµητη</a:t>
            </a:r>
            <a:r>
              <a:rPr lang="el-GR" sz="2000" spc="15" dirty="0" smtClean="0">
                <a:latin typeface="Times New Roman"/>
                <a:cs typeface="Times New Roman"/>
              </a:rPr>
              <a:t> επειδή </a:t>
            </a:r>
            <a:r>
              <a:rPr lang="el-GR" sz="2000" spc="15" dirty="0" err="1" smtClean="0">
                <a:latin typeface="Times New Roman"/>
                <a:cs typeface="Times New Roman"/>
              </a:rPr>
              <a:t>σχηµατίζουν</a:t>
            </a:r>
            <a:r>
              <a:rPr lang="el-GR" sz="2000" spc="15" dirty="0" smtClean="0">
                <a:latin typeface="Times New Roman"/>
                <a:cs typeface="Times New Roman"/>
              </a:rPr>
              <a:t> µ</a:t>
            </a:r>
            <a:r>
              <a:rPr lang="el-GR" sz="2000" spc="15" dirty="0" err="1" smtClean="0">
                <a:latin typeface="Times New Roman"/>
                <a:cs typeface="Times New Roman"/>
              </a:rPr>
              <a:t>ικρότερες</a:t>
            </a:r>
            <a:r>
              <a:rPr lang="el-GR" sz="2000" spc="15" dirty="0" smtClean="0">
                <a:latin typeface="Times New Roman"/>
                <a:cs typeface="Times New Roman"/>
              </a:rPr>
              <a:t> ταξιανθίες </a:t>
            </a:r>
            <a:r>
              <a:rPr lang="el-GR" sz="2000" spc="-5" dirty="0" smtClean="0">
                <a:latin typeface="Times New Roman"/>
                <a:cs typeface="Times New Roman"/>
              </a:rPr>
              <a:t>µε </a:t>
            </a:r>
            <a:r>
              <a:rPr lang="el-GR" sz="2000" spc="15" dirty="0" smtClean="0">
                <a:latin typeface="Times New Roman"/>
                <a:cs typeface="Times New Roman"/>
              </a:rPr>
              <a:t>λιγότερους  </a:t>
            </a:r>
            <a:r>
              <a:rPr lang="el-GR" sz="2000" spc="20" dirty="0" smtClean="0">
                <a:latin typeface="Times New Roman"/>
                <a:cs typeface="Times New Roman"/>
              </a:rPr>
              <a:t>καρπούς, </a:t>
            </a:r>
            <a:r>
              <a:rPr lang="el-GR" sz="2000" spc="10" dirty="0" smtClean="0">
                <a:latin typeface="Times New Roman"/>
                <a:cs typeface="Times New Roman"/>
              </a:rPr>
              <a:t>µ</a:t>
            </a:r>
            <a:r>
              <a:rPr lang="el-GR" sz="2000" spc="10" dirty="0" err="1" smtClean="0">
                <a:latin typeface="Times New Roman"/>
                <a:cs typeface="Times New Roman"/>
              </a:rPr>
              <a:t>ειωµένου</a:t>
            </a:r>
            <a:r>
              <a:rPr lang="el-GR" sz="2000" spc="10" dirty="0" smtClean="0">
                <a:latin typeface="Times New Roman"/>
                <a:cs typeface="Times New Roman"/>
              </a:rPr>
              <a:t> </a:t>
            </a:r>
            <a:r>
              <a:rPr lang="el-GR" sz="2000" spc="20" dirty="0" smtClean="0">
                <a:latin typeface="Times New Roman"/>
                <a:cs typeface="Times New Roman"/>
              </a:rPr>
              <a:t>βάρους </a:t>
            </a:r>
            <a:r>
              <a:rPr lang="el-GR" sz="2000" spc="15" dirty="0" smtClean="0">
                <a:latin typeface="Times New Roman"/>
                <a:cs typeface="Times New Roman"/>
              </a:rPr>
              <a:t>και </a:t>
            </a:r>
            <a:r>
              <a:rPr lang="el-GR" sz="2000" spc="15" dirty="0" err="1" smtClean="0">
                <a:latin typeface="Times New Roman"/>
                <a:cs typeface="Times New Roman"/>
              </a:rPr>
              <a:t>ανοµοιόµορφης</a:t>
            </a:r>
            <a:r>
              <a:rPr lang="el-GR" sz="2000" spc="15" dirty="0" smtClean="0">
                <a:latin typeface="Times New Roman"/>
                <a:cs typeface="Times New Roman"/>
              </a:rPr>
              <a:t> </a:t>
            </a:r>
            <a:r>
              <a:rPr lang="el-GR" sz="2000" spc="15" dirty="0" err="1" smtClean="0">
                <a:latin typeface="Times New Roman"/>
                <a:cs typeface="Times New Roman"/>
              </a:rPr>
              <a:t>ωρίµανσης</a:t>
            </a:r>
            <a:r>
              <a:rPr lang="el-GR" sz="2000" spc="15" dirty="0" smtClean="0">
                <a:latin typeface="Times New Roman"/>
                <a:cs typeface="Times New Roman"/>
              </a:rPr>
              <a:t>. Αντίθετα τα άγρια είδη, οι </a:t>
            </a:r>
            <a:r>
              <a:rPr lang="el-GR" sz="2000" spc="15" dirty="0" err="1" smtClean="0">
                <a:latin typeface="Times New Roman"/>
                <a:cs typeface="Times New Roman"/>
              </a:rPr>
              <a:t>διακοσµητικές</a:t>
            </a:r>
            <a:r>
              <a:rPr lang="el-GR" sz="2000" spc="15" dirty="0" smtClean="0">
                <a:latin typeface="Times New Roman"/>
                <a:cs typeface="Times New Roman"/>
              </a:rPr>
              <a:t>  ποικιλίες και οι </a:t>
            </a:r>
            <a:r>
              <a:rPr lang="el-GR" sz="2000" spc="20" dirty="0" smtClean="0">
                <a:latin typeface="Times New Roman"/>
                <a:cs typeface="Times New Roman"/>
              </a:rPr>
              <a:t>καθαρές </a:t>
            </a:r>
            <a:r>
              <a:rPr lang="el-GR" sz="2000" spc="15" dirty="0" smtClean="0">
                <a:latin typeface="Times New Roman"/>
                <a:cs typeface="Times New Roman"/>
              </a:rPr>
              <a:t>σειρές </a:t>
            </a:r>
            <a:r>
              <a:rPr lang="el-GR" sz="2000" spc="20" dirty="0" smtClean="0">
                <a:latin typeface="Times New Roman"/>
                <a:cs typeface="Times New Roman"/>
              </a:rPr>
              <a:t>που </a:t>
            </a:r>
            <a:r>
              <a:rPr lang="el-GR" sz="2000" spc="15" dirty="0" err="1" smtClean="0">
                <a:latin typeface="Times New Roman"/>
                <a:cs typeface="Times New Roman"/>
              </a:rPr>
              <a:t>χρησιµοποιούνται</a:t>
            </a:r>
            <a:r>
              <a:rPr lang="el-GR" sz="2000" spc="15" dirty="0" smtClean="0">
                <a:latin typeface="Times New Roman"/>
                <a:cs typeface="Times New Roman"/>
              </a:rPr>
              <a:t> </a:t>
            </a:r>
            <a:r>
              <a:rPr lang="el-GR" sz="2000" spc="20" dirty="0" smtClean="0">
                <a:latin typeface="Times New Roman"/>
                <a:cs typeface="Times New Roman"/>
              </a:rPr>
              <a:t>ως </a:t>
            </a:r>
            <a:r>
              <a:rPr lang="el-GR" sz="2000" spc="15" dirty="0" err="1" smtClean="0">
                <a:latin typeface="Times New Roman"/>
                <a:cs typeface="Times New Roman"/>
              </a:rPr>
              <a:t>επικονιαστές</a:t>
            </a:r>
            <a:r>
              <a:rPr lang="el-GR" sz="2000" spc="15" dirty="0" smtClean="0">
                <a:latin typeface="Times New Roman"/>
                <a:cs typeface="Times New Roman"/>
              </a:rPr>
              <a:t> σε </a:t>
            </a:r>
            <a:r>
              <a:rPr lang="el-GR" sz="2000" spc="20" dirty="0" smtClean="0">
                <a:latin typeface="Times New Roman"/>
                <a:cs typeface="Times New Roman"/>
              </a:rPr>
              <a:t>βελτιωτικά </a:t>
            </a:r>
            <a:r>
              <a:rPr lang="el-GR" sz="2000" spc="15" dirty="0" err="1" smtClean="0">
                <a:latin typeface="Times New Roman"/>
                <a:cs typeface="Times New Roman"/>
              </a:rPr>
              <a:t>προγράµµατα</a:t>
            </a:r>
            <a:r>
              <a:rPr lang="el-GR" sz="2000" spc="15" dirty="0" smtClean="0">
                <a:latin typeface="Times New Roman"/>
                <a:cs typeface="Times New Roman"/>
              </a:rPr>
              <a:t>, έχουν  </a:t>
            </a:r>
            <a:r>
              <a:rPr lang="el-GR" sz="2000" spc="20" dirty="0" smtClean="0">
                <a:latin typeface="Times New Roman"/>
                <a:cs typeface="Times New Roman"/>
              </a:rPr>
              <a:t>πολλές διακλαδώσεις </a:t>
            </a:r>
            <a:r>
              <a:rPr lang="el-GR" sz="2000" spc="-5" dirty="0" smtClean="0">
                <a:latin typeface="Times New Roman"/>
                <a:cs typeface="Times New Roman"/>
              </a:rPr>
              <a:t>µε </a:t>
            </a:r>
            <a:r>
              <a:rPr lang="el-GR" sz="2000" spc="15" dirty="0" smtClean="0">
                <a:latin typeface="Times New Roman"/>
                <a:cs typeface="Times New Roman"/>
              </a:rPr>
              <a:t>αντίστοιχες </a:t>
            </a:r>
            <a:r>
              <a:rPr lang="el-GR" sz="2000" spc="15" dirty="0" err="1" smtClean="0">
                <a:latin typeface="Times New Roman"/>
                <a:cs typeface="Times New Roman"/>
              </a:rPr>
              <a:t>πολυάριθµες</a:t>
            </a:r>
            <a:r>
              <a:rPr lang="el-GR" sz="2000" spc="15" dirty="0" smtClean="0">
                <a:latin typeface="Times New Roman"/>
                <a:cs typeface="Times New Roman"/>
              </a:rPr>
              <a:t> ταξιανθίες. </a:t>
            </a:r>
            <a:r>
              <a:rPr lang="el-GR" sz="2000" spc="20" dirty="0" smtClean="0">
                <a:latin typeface="Times New Roman"/>
                <a:cs typeface="Times New Roman"/>
              </a:rPr>
              <a:t>Στα πρώτα </a:t>
            </a:r>
            <a:r>
              <a:rPr lang="el-GR" sz="2000" spc="15" dirty="0" smtClean="0">
                <a:latin typeface="Times New Roman"/>
                <a:cs typeface="Times New Roman"/>
              </a:rPr>
              <a:t>στάδια </a:t>
            </a:r>
            <a:r>
              <a:rPr lang="el-GR" sz="2000" spc="20" dirty="0" smtClean="0">
                <a:latin typeface="Times New Roman"/>
                <a:cs typeface="Times New Roman"/>
              </a:rPr>
              <a:t>ανάπτυξης </a:t>
            </a:r>
            <a:r>
              <a:rPr lang="el-GR" sz="2000" spc="15" dirty="0" smtClean="0">
                <a:latin typeface="Times New Roman"/>
                <a:cs typeface="Times New Roman"/>
              </a:rPr>
              <a:t>ο </a:t>
            </a:r>
            <a:r>
              <a:rPr lang="el-GR" sz="2000" spc="20" dirty="0" err="1" smtClean="0">
                <a:latin typeface="Times New Roman"/>
                <a:cs typeface="Times New Roman"/>
              </a:rPr>
              <a:t>βλάστος</a:t>
            </a:r>
            <a:r>
              <a:rPr lang="el-GR" sz="2000" spc="20" dirty="0" smtClean="0">
                <a:latin typeface="Times New Roman"/>
                <a:cs typeface="Times New Roman"/>
              </a:rPr>
              <a:t> </a:t>
            </a:r>
            <a:r>
              <a:rPr lang="el-GR" sz="2000" spc="15" dirty="0" smtClean="0">
                <a:latin typeface="Times New Roman"/>
                <a:cs typeface="Times New Roman"/>
              </a:rPr>
              <a:t>είναι  ευθύς, ενώ </a:t>
            </a:r>
            <a:r>
              <a:rPr lang="el-GR" sz="2000" spc="20" dirty="0" smtClean="0">
                <a:latin typeface="Times New Roman"/>
                <a:cs typeface="Times New Roman"/>
              </a:rPr>
              <a:t>αργότερα </a:t>
            </a:r>
            <a:r>
              <a:rPr lang="el-GR" sz="2000" spc="15" dirty="0" smtClean="0">
                <a:latin typeface="Times New Roman"/>
                <a:cs typeface="Times New Roman"/>
              </a:rPr>
              <a:t>το </a:t>
            </a:r>
            <a:r>
              <a:rPr lang="el-GR" sz="2000" spc="20" dirty="0" smtClean="0">
                <a:latin typeface="Times New Roman"/>
                <a:cs typeface="Times New Roman"/>
              </a:rPr>
              <a:t>ανώτερο άκρο </a:t>
            </a:r>
            <a:r>
              <a:rPr lang="el-GR" sz="2000" spc="15" dirty="0" smtClean="0">
                <a:latin typeface="Times New Roman"/>
                <a:cs typeface="Times New Roman"/>
              </a:rPr>
              <a:t>του </a:t>
            </a:r>
            <a:r>
              <a:rPr lang="el-GR" sz="2000" spc="15" dirty="0" err="1" smtClean="0">
                <a:latin typeface="Times New Roman"/>
                <a:cs typeface="Times New Roman"/>
              </a:rPr>
              <a:t>κάµπτεται</a:t>
            </a:r>
            <a:r>
              <a:rPr lang="el-GR" sz="2000" spc="15" dirty="0" smtClean="0">
                <a:latin typeface="Times New Roman"/>
                <a:cs typeface="Times New Roman"/>
              </a:rPr>
              <a:t> </a:t>
            </a:r>
            <a:r>
              <a:rPr lang="el-GR" sz="2000" spc="20" dirty="0" smtClean="0">
                <a:latin typeface="Times New Roman"/>
                <a:cs typeface="Times New Roman"/>
              </a:rPr>
              <a:t>καθορίζοντας </a:t>
            </a:r>
            <a:r>
              <a:rPr lang="el-GR" sz="2000" spc="15" dirty="0" smtClean="0">
                <a:latin typeface="Times New Roman"/>
                <a:cs typeface="Times New Roman"/>
              </a:rPr>
              <a:t>και τη γωνία </a:t>
            </a:r>
            <a:r>
              <a:rPr lang="el-GR" sz="2000" spc="20" dirty="0" smtClean="0">
                <a:latin typeface="Times New Roman"/>
                <a:cs typeface="Times New Roman"/>
              </a:rPr>
              <a:t>κλίσης </a:t>
            </a:r>
            <a:r>
              <a:rPr lang="el-GR" sz="2000" spc="15" dirty="0" smtClean="0">
                <a:latin typeface="Times New Roman"/>
                <a:cs typeface="Times New Roman"/>
              </a:rPr>
              <a:t>της ταξιανθίας. </a:t>
            </a:r>
            <a:r>
              <a:rPr lang="el-GR" sz="2000" spc="25" dirty="0" smtClean="0">
                <a:latin typeface="Times New Roman"/>
                <a:cs typeface="Times New Roman"/>
              </a:rPr>
              <a:t>Το  </a:t>
            </a:r>
            <a:r>
              <a:rPr lang="el-GR" sz="2000" spc="20" dirty="0" smtClean="0">
                <a:latin typeface="Times New Roman"/>
                <a:cs typeface="Times New Roman"/>
              </a:rPr>
              <a:t>χαρακτηριστικό </a:t>
            </a:r>
            <a:r>
              <a:rPr lang="el-GR" sz="2000" spc="15" dirty="0" smtClean="0">
                <a:latin typeface="Times New Roman"/>
                <a:cs typeface="Times New Roman"/>
              </a:rPr>
              <a:t>αυτό διευκολύνει την </a:t>
            </a:r>
            <a:r>
              <a:rPr lang="el-GR" sz="2000" spc="20" dirty="0" smtClean="0">
                <a:latin typeface="Times New Roman"/>
                <a:cs typeface="Times New Roman"/>
              </a:rPr>
              <a:t>αποξήρανση των σπόρων </a:t>
            </a:r>
            <a:r>
              <a:rPr lang="el-GR" sz="2000" spc="15" dirty="0" smtClean="0">
                <a:latin typeface="Times New Roman"/>
                <a:cs typeface="Times New Roman"/>
              </a:rPr>
              <a:t>και </a:t>
            </a:r>
            <a:r>
              <a:rPr lang="el-GR" sz="2000" spc="20" dirty="0" smtClean="0">
                <a:latin typeface="Times New Roman"/>
                <a:cs typeface="Times New Roman"/>
              </a:rPr>
              <a:t>δυσκολεύει </a:t>
            </a:r>
            <a:r>
              <a:rPr lang="el-GR" sz="2000" spc="15" dirty="0" smtClean="0">
                <a:latin typeface="Times New Roman"/>
                <a:cs typeface="Times New Roman"/>
              </a:rPr>
              <a:t>την </a:t>
            </a:r>
            <a:r>
              <a:rPr lang="el-GR" sz="2000" spc="20" dirty="0" smtClean="0">
                <a:latin typeface="Times New Roman"/>
                <a:cs typeface="Times New Roman"/>
              </a:rPr>
              <a:t>απόσπαση των καρπών  </a:t>
            </a:r>
            <a:r>
              <a:rPr lang="el-GR" sz="2000" spc="15" dirty="0" smtClean="0">
                <a:latin typeface="Times New Roman"/>
                <a:cs typeface="Times New Roman"/>
              </a:rPr>
              <a:t>της ταξιανθίας </a:t>
            </a:r>
            <a:r>
              <a:rPr lang="el-GR" sz="2000" spc="20" dirty="0" smtClean="0">
                <a:latin typeface="Times New Roman"/>
                <a:cs typeface="Times New Roman"/>
              </a:rPr>
              <a:t>από </a:t>
            </a:r>
            <a:r>
              <a:rPr lang="el-GR" sz="2000" spc="15" dirty="0" smtClean="0">
                <a:latin typeface="Times New Roman"/>
                <a:cs typeface="Times New Roman"/>
              </a:rPr>
              <a:t>τα </a:t>
            </a:r>
            <a:r>
              <a:rPr lang="el-GR" sz="2000" spc="20" dirty="0" smtClean="0">
                <a:latin typeface="Times New Roman"/>
                <a:cs typeface="Times New Roman"/>
              </a:rPr>
              <a:t>πουλιά </a:t>
            </a:r>
            <a:r>
              <a:rPr lang="el-GR" sz="2000" spc="15" dirty="0" smtClean="0">
                <a:latin typeface="Times New Roman"/>
                <a:cs typeface="Times New Roman"/>
              </a:rPr>
              <a:t>µ</a:t>
            </a:r>
            <a:r>
              <a:rPr lang="el-GR" sz="2000" spc="15" dirty="0" err="1" smtClean="0">
                <a:latin typeface="Times New Roman"/>
                <a:cs typeface="Times New Roman"/>
              </a:rPr>
              <a:t>ειώνοντας</a:t>
            </a:r>
            <a:r>
              <a:rPr lang="el-GR" sz="2000" spc="15" dirty="0" smtClean="0">
                <a:latin typeface="Times New Roman"/>
                <a:cs typeface="Times New Roman"/>
              </a:rPr>
              <a:t> </a:t>
            </a:r>
            <a:r>
              <a:rPr lang="el-GR" sz="2000" spc="10" dirty="0" smtClean="0">
                <a:latin typeface="Times New Roman"/>
                <a:cs typeface="Times New Roman"/>
              </a:rPr>
              <a:t>τις </a:t>
            </a:r>
            <a:r>
              <a:rPr lang="el-GR" sz="2000" spc="20" dirty="0" smtClean="0">
                <a:latin typeface="Times New Roman"/>
                <a:cs typeface="Times New Roman"/>
              </a:rPr>
              <a:t>απώλειες.</a:t>
            </a:r>
            <a:endParaRPr lang="el-GR" sz="2000" dirty="0" smtClean="0">
              <a:latin typeface="Times New Roman"/>
              <a:cs typeface="Times New Roman"/>
            </a:endParaRPr>
          </a:p>
          <a:p>
            <a:pPr marL="11133" algn="just"/>
            <a:endParaRPr sz="2000" dirty="0">
              <a:latin typeface="Times New Roman"/>
              <a:cs typeface="Times New Roman"/>
            </a:endParaRPr>
          </a:p>
        </p:txBody>
      </p:sp>
      <p:pic>
        <p:nvPicPr>
          <p:cNvPr id="26626" name="Picture 2" descr="Αποτέλεσμα εικόνας για helianthus annus leaves"/>
          <p:cNvPicPr>
            <a:picLocks noChangeAspect="1" noChangeArrowheads="1"/>
          </p:cNvPicPr>
          <p:nvPr/>
        </p:nvPicPr>
        <p:blipFill>
          <a:blip r:embed="rId2" cstate="print"/>
          <a:srcRect/>
          <a:stretch>
            <a:fillRect/>
          </a:stretch>
        </p:blipFill>
        <p:spPr bwMode="auto">
          <a:xfrm>
            <a:off x="5106988" y="2382"/>
            <a:ext cx="4038600" cy="66278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Αποτέλεσμα εικόνας για helianthus annuus flower"/>
          <p:cNvPicPr>
            <a:picLocks noChangeAspect="1" noChangeArrowheads="1"/>
          </p:cNvPicPr>
          <p:nvPr/>
        </p:nvPicPr>
        <p:blipFill>
          <a:blip r:embed="rId2" cstate="print"/>
          <a:srcRect/>
          <a:stretch>
            <a:fillRect/>
          </a:stretch>
        </p:blipFill>
        <p:spPr bwMode="auto">
          <a:xfrm>
            <a:off x="0" y="1143794"/>
            <a:ext cx="4115594" cy="4343400"/>
          </a:xfrm>
          <a:prstGeom prst="rect">
            <a:avLst/>
          </a:prstGeom>
          <a:noFill/>
        </p:spPr>
      </p:pic>
      <p:pic>
        <p:nvPicPr>
          <p:cNvPr id="57348" name="Picture 4" descr="Αποτέλεσμα εικόνας για helianthus annuus flower"/>
          <p:cNvPicPr>
            <a:picLocks noChangeAspect="1" noChangeArrowheads="1"/>
          </p:cNvPicPr>
          <p:nvPr/>
        </p:nvPicPr>
        <p:blipFill>
          <a:blip r:embed="rId3" cstate="print"/>
          <a:srcRect/>
          <a:stretch>
            <a:fillRect/>
          </a:stretch>
        </p:blipFill>
        <p:spPr bwMode="auto">
          <a:xfrm>
            <a:off x="4115594" y="991394"/>
            <a:ext cx="4800600" cy="4495800"/>
          </a:xfrm>
          <a:prstGeom prst="rect">
            <a:avLst/>
          </a:prstGeom>
          <a:noFill/>
        </p:spPr>
      </p:pic>
      <p:sp>
        <p:nvSpPr>
          <p:cNvPr id="4" name="3 - Ορθογώνιο"/>
          <p:cNvSpPr/>
          <p:nvPr/>
        </p:nvSpPr>
        <p:spPr>
          <a:xfrm>
            <a:off x="534194" y="5487194"/>
            <a:ext cx="7010400" cy="923330"/>
          </a:xfrm>
          <a:prstGeom prst="rect">
            <a:avLst/>
          </a:prstGeom>
        </p:spPr>
        <p:txBody>
          <a:bodyPr wrap="square">
            <a:spAutoFit/>
          </a:bodyPr>
          <a:lstStyle/>
          <a:p>
            <a:r>
              <a:rPr lang="el-GR" spc="20" dirty="0" smtClean="0">
                <a:latin typeface="Times New Roman"/>
                <a:cs typeface="Times New Roman"/>
              </a:rPr>
              <a:t>Στα πρώτα </a:t>
            </a:r>
            <a:r>
              <a:rPr lang="el-GR" spc="15" dirty="0" smtClean="0">
                <a:latin typeface="Times New Roman"/>
                <a:cs typeface="Times New Roman"/>
              </a:rPr>
              <a:t>στάδια </a:t>
            </a:r>
            <a:r>
              <a:rPr lang="el-GR" spc="20" dirty="0" smtClean="0">
                <a:latin typeface="Times New Roman"/>
                <a:cs typeface="Times New Roman"/>
              </a:rPr>
              <a:t>ανάπτυξης </a:t>
            </a:r>
            <a:r>
              <a:rPr lang="el-GR" spc="15" dirty="0" smtClean="0">
                <a:latin typeface="Times New Roman"/>
                <a:cs typeface="Times New Roman"/>
              </a:rPr>
              <a:t>ο </a:t>
            </a:r>
            <a:r>
              <a:rPr lang="el-GR" spc="20" dirty="0" err="1" smtClean="0">
                <a:latin typeface="Times New Roman"/>
                <a:cs typeface="Times New Roman"/>
              </a:rPr>
              <a:t>βλάστος</a:t>
            </a:r>
            <a:r>
              <a:rPr lang="el-GR" spc="20" dirty="0" smtClean="0">
                <a:latin typeface="Times New Roman"/>
                <a:cs typeface="Times New Roman"/>
              </a:rPr>
              <a:t> </a:t>
            </a:r>
            <a:r>
              <a:rPr lang="el-GR" spc="15" dirty="0" smtClean="0">
                <a:latin typeface="Times New Roman"/>
                <a:cs typeface="Times New Roman"/>
              </a:rPr>
              <a:t>είναι  ευθύς, ενώ </a:t>
            </a:r>
            <a:r>
              <a:rPr lang="el-GR" spc="20" dirty="0" smtClean="0">
                <a:latin typeface="Times New Roman"/>
                <a:cs typeface="Times New Roman"/>
              </a:rPr>
              <a:t>αργότερα </a:t>
            </a:r>
            <a:r>
              <a:rPr lang="el-GR" spc="15" dirty="0" smtClean="0">
                <a:latin typeface="Times New Roman"/>
                <a:cs typeface="Times New Roman"/>
              </a:rPr>
              <a:t>το </a:t>
            </a:r>
            <a:r>
              <a:rPr lang="el-GR" spc="20" dirty="0" smtClean="0">
                <a:latin typeface="Times New Roman"/>
                <a:cs typeface="Times New Roman"/>
              </a:rPr>
              <a:t>ανώτερο άκρο </a:t>
            </a:r>
            <a:r>
              <a:rPr lang="el-GR" spc="15" dirty="0" smtClean="0">
                <a:latin typeface="Times New Roman"/>
                <a:cs typeface="Times New Roman"/>
              </a:rPr>
              <a:t>του </a:t>
            </a:r>
            <a:r>
              <a:rPr lang="el-GR" spc="15" dirty="0" err="1" smtClean="0">
                <a:latin typeface="Times New Roman"/>
                <a:cs typeface="Times New Roman"/>
              </a:rPr>
              <a:t>κάµπτεται</a:t>
            </a:r>
            <a:r>
              <a:rPr lang="el-GR" spc="15" dirty="0" smtClean="0">
                <a:latin typeface="Times New Roman"/>
                <a:cs typeface="Times New Roman"/>
              </a:rPr>
              <a:t> </a:t>
            </a:r>
            <a:r>
              <a:rPr lang="el-GR" spc="20" dirty="0" smtClean="0">
                <a:latin typeface="Times New Roman"/>
                <a:cs typeface="Times New Roman"/>
              </a:rPr>
              <a:t>καθορίζοντας </a:t>
            </a:r>
            <a:r>
              <a:rPr lang="el-GR" spc="15" dirty="0" smtClean="0">
                <a:latin typeface="Times New Roman"/>
                <a:cs typeface="Times New Roman"/>
              </a:rPr>
              <a:t>και τη γωνία </a:t>
            </a:r>
            <a:r>
              <a:rPr lang="el-GR" spc="20" dirty="0" smtClean="0">
                <a:latin typeface="Times New Roman"/>
                <a:cs typeface="Times New Roman"/>
              </a:rPr>
              <a:t>κλίσης </a:t>
            </a:r>
            <a:r>
              <a:rPr lang="el-GR" spc="15" dirty="0" smtClean="0">
                <a:latin typeface="Times New Roman"/>
                <a:cs typeface="Times New Roman"/>
              </a:rPr>
              <a:t>της ταξιανθίας.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838994" y="229394"/>
            <a:ext cx="7407464" cy="5486400"/>
          </a:xfrm>
          <a:prstGeom prst="rect">
            <a:avLst/>
          </a:prstGeom>
          <a:blipFill>
            <a:blip r:embed="rId2" cstate="print"/>
            <a:stretch>
              <a:fillRect/>
            </a:stretch>
          </a:blipFill>
        </p:spPr>
        <p:txBody>
          <a:bodyPr wrap="square" lIns="0" tIns="0" rIns="0" bIns="0" rtlCol="0"/>
          <a:lstStyle/>
          <a:p>
            <a:endParaRPr/>
          </a:p>
        </p:txBody>
      </p:sp>
      <p:sp>
        <p:nvSpPr>
          <p:cNvPr id="5" name="4 - Ορθογώνιο"/>
          <p:cNvSpPr/>
          <p:nvPr/>
        </p:nvSpPr>
        <p:spPr>
          <a:xfrm>
            <a:off x="2667794" y="5791994"/>
            <a:ext cx="3402663" cy="369332"/>
          </a:xfrm>
          <a:prstGeom prst="rect">
            <a:avLst/>
          </a:prstGeom>
        </p:spPr>
        <p:txBody>
          <a:bodyPr wrap="square">
            <a:spAutoFit/>
          </a:bodyPr>
          <a:lstStyle/>
          <a:p>
            <a:pPr marL="12700" algn="just">
              <a:lnSpc>
                <a:spcPct val="100000"/>
              </a:lnSpc>
            </a:pPr>
            <a:r>
              <a:rPr lang="el-GR" b="1" i="1" spc="15" dirty="0" smtClean="0">
                <a:latin typeface="Times New Roman"/>
                <a:cs typeface="Times New Roman"/>
              </a:rPr>
              <a:t> </a:t>
            </a:r>
            <a:r>
              <a:rPr lang="el-GR" i="1" spc="15" dirty="0" smtClean="0">
                <a:latin typeface="Times New Roman"/>
                <a:cs typeface="Times New Roman"/>
              </a:rPr>
              <a:t>Καλλιέργεια</a:t>
            </a:r>
            <a:r>
              <a:rPr lang="el-GR" i="1" spc="5" dirty="0" smtClean="0">
                <a:latin typeface="Times New Roman"/>
                <a:cs typeface="Times New Roman"/>
              </a:rPr>
              <a:t> </a:t>
            </a:r>
            <a:r>
              <a:rPr lang="el-GR" i="1" spc="15" dirty="0" smtClean="0">
                <a:latin typeface="Times New Roman"/>
                <a:cs typeface="Times New Roman"/>
              </a:rPr>
              <a:t>ηλίανθου</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
            <a:ext cx="4572000" cy="646323"/>
          </a:xfrm>
          <a:prstGeom prst="rect">
            <a:avLst/>
          </a:prstGeom>
          <a:noFill/>
        </p:spPr>
        <p:txBody>
          <a:bodyPr wrap="square" lIns="91431" tIns="45716" rIns="91431" bIns="45716" rtlCol="0">
            <a:spAutoFit/>
          </a:bodyPr>
          <a:lstStyle/>
          <a:p>
            <a:r>
              <a:rPr lang="el-GR" sz="3500" b="1" dirty="0"/>
              <a:t>Φύλλ</a:t>
            </a:r>
            <a:r>
              <a:rPr lang="el-GR" sz="3600" b="1" spc="13" dirty="0">
                <a:latin typeface="Times New Roman"/>
                <a:cs typeface="Times New Roman"/>
              </a:rPr>
              <a:t>α</a:t>
            </a:r>
            <a:endParaRPr lang="el-GR" sz="3500" b="1" dirty="0"/>
          </a:p>
        </p:txBody>
      </p:sp>
      <p:sp>
        <p:nvSpPr>
          <p:cNvPr id="10" name="object 9"/>
          <p:cNvSpPr txBox="1"/>
          <p:nvPr/>
        </p:nvSpPr>
        <p:spPr>
          <a:xfrm>
            <a:off x="457996" y="534195"/>
            <a:ext cx="4495798" cy="6463308"/>
          </a:xfrm>
          <a:prstGeom prst="rect">
            <a:avLst/>
          </a:prstGeom>
        </p:spPr>
        <p:txBody>
          <a:bodyPr vert="horz" wrap="square" lIns="0" tIns="0" rIns="0" bIns="0" rtlCol="0">
            <a:spAutoFit/>
          </a:bodyPr>
          <a:lstStyle/>
          <a:p>
            <a:pPr marL="12700" algn="just"/>
            <a:r>
              <a:rPr lang="el-GR" sz="2000" spc="20" dirty="0" smtClean="0">
                <a:latin typeface="Times New Roman"/>
                <a:cs typeface="Times New Roman"/>
              </a:rPr>
              <a:t>Τα  φύλλα  παρουσιάζουν  </a:t>
            </a:r>
            <a:r>
              <a:rPr lang="el-GR" sz="2000" spc="10" dirty="0" smtClean="0">
                <a:latin typeface="Times New Roman"/>
                <a:cs typeface="Times New Roman"/>
              </a:rPr>
              <a:t>µ</a:t>
            </a:r>
            <a:r>
              <a:rPr lang="el-GR" sz="2000" spc="10" dirty="0" err="1" smtClean="0">
                <a:latin typeface="Times New Roman"/>
                <a:cs typeface="Times New Roman"/>
              </a:rPr>
              <a:t>εγάλες</a:t>
            </a:r>
            <a:r>
              <a:rPr lang="el-GR" sz="2000" spc="10" dirty="0" smtClean="0">
                <a:latin typeface="Times New Roman"/>
                <a:cs typeface="Times New Roman"/>
              </a:rPr>
              <a:t>   </a:t>
            </a:r>
            <a:r>
              <a:rPr lang="el-GR" sz="2000" spc="20" dirty="0" smtClean="0">
                <a:latin typeface="Times New Roman"/>
                <a:cs typeface="Times New Roman"/>
              </a:rPr>
              <a:t>διαφορές  </a:t>
            </a:r>
            <a:r>
              <a:rPr lang="el-GR" sz="2000" spc="15" dirty="0" smtClean="0">
                <a:latin typeface="Times New Roman"/>
                <a:cs typeface="Times New Roman"/>
              </a:rPr>
              <a:t>σε  </a:t>
            </a:r>
            <a:r>
              <a:rPr lang="el-GR" sz="2000" spc="10" dirty="0" err="1" smtClean="0">
                <a:latin typeface="Times New Roman"/>
                <a:cs typeface="Times New Roman"/>
              </a:rPr>
              <a:t>σχήµα</a:t>
            </a:r>
            <a:r>
              <a:rPr lang="el-GR" sz="2000" spc="10" dirty="0" smtClean="0">
                <a:latin typeface="Times New Roman"/>
                <a:cs typeface="Times New Roman"/>
              </a:rPr>
              <a:t>,   µ</a:t>
            </a:r>
            <a:r>
              <a:rPr lang="el-GR" sz="2000" spc="10" dirty="0" err="1" smtClean="0">
                <a:latin typeface="Times New Roman"/>
                <a:cs typeface="Times New Roman"/>
              </a:rPr>
              <a:t>έγεθος</a:t>
            </a:r>
            <a:r>
              <a:rPr lang="el-GR" sz="2000" spc="10" dirty="0" smtClean="0">
                <a:latin typeface="Times New Roman"/>
                <a:cs typeface="Times New Roman"/>
              </a:rPr>
              <a:t>,   </a:t>
            </a:r>
            <a:r>
              <a:rPr lang="el-GR" sz="2000" spc="15" dirty="0" err="1" smtClean="0">
                <a:latin typeface="Times New Roman"/>
                <a:cs typeface="Times New Roman"/>
              </a:rPr>
              <a:t>χρώµα</a:t>
            </a:r>
            <a:r>
              <a:rPr lang="el-GR" sz="2000" spc="15" dirty="0" smtClean="0">
                <a:latin typeface="Times New Roman"/>
                <a:cs typeface="Times New Roman"/>
              </a:rPr>
              <a:t>,  </a:t>
            </a:r>
            <a:r>
              <a:rPr lang="el-GR" sz="2000" spc="20" dirty="0" smtClean="0">
                <a:latin typeface="Times New Roman"/>
                <a:cs typeface="Times New Roman"/>
              </a:rPr>
              <a:t>στην  ύπαρξη  </a:t>
            </a:r>
            <a:r>
              <a:rPr lang="el-GR" sz="2000" spc="15" dirty="0" smtClean="0">
                <a:latin typeface="Times New Roman"/>
                <a:cs typeface="Times New Roman"/>
              </a:rPr>
              <a:t>τριχών  και    </a:t>
            </a:r>
            <a:r>
              <a:rPr lang="el-GR" sz="2000" spc="70" dirty="0" smtClean="0">
                <a:latin typeface="Times New Roman"/>
                <a:cs typeface="Times New Roman"/>
              </a:rPr>
              <a:t> </a:t>
            </a:r>
            <a:r>
              <a:rPr lang="el-GR" sz="2000" spc="20" dirty="0" smtClean="0">
                <a:latin typeface="Times New Roman"/>
                <a:cs typeface="Times New Roman"/>
              </a:rPr>
              <a:t>σε</a:t>
            </a:r>
            <a:r>
              <a:rPr lang="el-GR" sz="2000" dirty="0">
                <a:latin typeface="Times New Roman"/>
                <a:cs typeface="Times New Roman"/>
              </a:rPr>
              <a:t> </a:t>
            </a:r>
            <a:r>
              <a:rPr lang="el-GR" sz="2000" spc="15" dirty="0" smtClean="0">
                <a:latin typeface="Times New Roman"/>
                <a:cs typeface="Times New Roman"/>
              </a:rPr>
              <a:t>µ</a:t>
            </a:r>
            <a:r>
              <a:rPr lang="el-GR" sz="2000" spc="15" dirty="0" err="1" smtClean="0">
                <a:latin typeface="Times New Roman"/>
                <a:cs typeface="Times New Roman"/>
              </a:rPr>
              <a:t>ορφολογικά</a:t>
            </a:r>
            <a:r>
              <a:rPr lang="el-GR" sz="2000" spc="15" dirty="0" smtClean="0">
                <a:latin typeface="Times New Roman"/>
                <a:cs typeface="Times New Roman"/>
              </a:rPr>
              <a:t> </a:t>
            </a:r>
            <a:r>
              <a:rPr lang="el-GR" sz="2000" spc="20" dirty="0" smtClean="0">
                <a:latin typeface="Times New Roman"/>
                <a:cs typeface="Times New Roman"/>
              </a:rPr>
              <a:t>χαρακτηριστικά </a:t>
            </a:r>
            <a:r>
              <a:rPr lang="el-GR" sz="2000" spc="15" dirty="0" smtClean="0">
                <a:latin typeface="Times New Roman"/>
                <a:cs typeface="Times New Roman"/>
              </a:rPr>
              <a:t>του </a:t>
            </a:r>
            <a:r>
              <a:rPr lang="el-GR" sz="2000" spc="10" dirty="0" smtClean="0">
                <a:latin typeface="Times New Roman"/>
                <a:cs typeface="Times New Roman"/>
              </a:rPr>
              <a:t>µ</a:t>
            </a:r>
            <a:r>
              <a:rPr lang="el-GR" sz="2000" spc="10" dirty="0" err="1" smtClean="0">
                <a:latin typeface="Times New Roman"/>
                <a:cs typeface="Times New Roman"/>
              </a:rPr>
              <a:t>ίσχου</a:t>
            </a:r>
            <a:r>
              <a:rPr lang="el-GR" sz="2000" spc="10" dirty="0" smtClean="0">
                <a:latin typeface="Times New Roman"/>
                <a:cs typeface="Times New Roman"/>
              </a:rPr>
              <a:t>. </a:t>
            </a:r>
            <a:r>
              <a:rPr lang="el-GR" sz="2000" spc="20" dirty="0" smtClean="0">
                <a:latin typeface="Times New Roman"/>
                <a:cs typeface="Times New Roman"/>
              </a:rPr>
              <a:t>Τα πρώτα </a:t>
            </a:r>
            <a:r>
              <a:rPr lang="el-GR" sz="2000" spc="15" dirty="0" smtClean="0">
                <a:latin typeface="Times New Roman"/>
                <a:cs typeface="Times New Roman"/>
              </a:rPr>
              <a:t>ζεύγη </a:t>
            </a:r>
            <a:r>
              <a:rPr lang="el-GR" sz="2000" spc="20" dirty="0" smtClean="0">
                <a:latin typeface="Times New Roman"/>
                <a:cs typeface="Times New Roman"/>
              </a:rPr>
              <a:t>φύλλων εκφύονται </a:t>
            </a:r>
            <a:r>
              <a:rPr lang="el-GR" sz="2000" spc="15" dirty="0" smtClean="0">
                <a:latin typeface="Times New Roman"/>
                <a:cs typeface="Times New Roman"/>
              </a:rPr>
              <a:t>αντίθετα και τα υπόλοιπα </a:t>
            </a:r>
            <a:r>
              <a:rPr lang="el-GR" sz="2000" spc="20" dirty="0" smtClean="0">
                <a:latin typeface="Times New Roman"/>
                <a:cs typeface="Times New Roman"/>
              </a:rPr>
              <a:t>σε  </a:t>
            </a:r>
            <a:r>
              <a:rPr lang="el-GR" sz="2000" spc="15" dirty="0" smtClean="0">
                <a:latin typeface="Times New Roman"/>
                <a:cs typeface="Times New Roman"/>
              </a:rPr>
              <a:t>σπειροειδή φυλλοταξία. </a:t>
            </a:r>
            <a:r>
              <a:rPr lang="el-GR" sz="2000" spc="20" dirty="0" smtClean="0">
                <a:latin typeface="Times New Roman"/>
                <a:cs typeface="Times New Roman"/>
              </a:rPr>
              <a:t>Ο </a:t>
            </a:r>
            <a:r>
              <a:rPr lang="el-GR" sz="2000" spc="10" dirty="0" err="1" smtClean="0">
                <a:latin typeface="Times New Roman"/>
                <a:cs typeface="Times New Roman"/>
              </a:rPr>
              <a:t>αριθµός</a:t>
            </a:r>
            <a:r>
              <a:rPr lang="el-GR" sz="2000" spc="10" dirty="0" smtClean="0">
                <a:latin typeface="Times New Roman"/>
                <a:cs typeface="Times New Roman"/>
              </a:rPr>
              <a:t> </a:t>
            </a:r>
            <a:r>
              <a:rPr lang="el-GR" sz="2000" spc="20" dirty="0" smtClean="0">
                <a:latin typeface="Times New Roman"/>
                <a:cs typeface="Times New Roman"/>
              </a:rPr>
              <a:t>των φύλλων </a:t>
            </a:r>
            <a:r>
              <a:rPr lang="el-GR" sz="2000" spc="15" dirty="0" smtClean="0">
                <a:latin typeface="Times New Roman"/>
                <a:cs typeface="Times New Roman"/>
              </a:rPr>
              <a:t>ποικίλλει </a:t>
            </a:r>
            <a:r>
              <a:rPr lang="el-GR" sz="2000" spc="20" dirty="0" smtClean="0">
                <a:latin typeface="Times New Roman"/>
                <a:cs typeface="Times New Roman"/>
              </a:rPr>
              <a:t>ανάλογα </a:t>
            </a:r>
            <a:r>
              <a:rPr lang="el-GR" sz="2000" spc="-5" dirty="0" smtClean="0">
                <a:latin typeface="Times New Roman"/>
                <a:cs typeface="Times New Roman"/>
              </a:rPr>
              <a:t>µε </a:t>
            </a:r>
            <a:r>
              <a:rPr lang="el-GR" sz="2000" spc="15" dirty="0" smtClean="0">
                <a:latin typeface="Times New Roman"/>
                <a:cs typeface="Times New Roman"/>
              </a:rPr>
              <a:t>την ποικιλία και </a:t>
            </a:r>
            <a:r>
              <a:rPr lang="el-GR" sz="2000" spc="10" dirty="0" smtClean="0">
                <a:latin typeface="Times New Roman"/>
                <a:cs typeface="Times New Roman"/>
              </a:rPr>
              <a:t>τις </a:t>
            </a:r>
            <a:r>
              <a:rPr lang="el-GR" sz="2000" spc="15" dirty="0" smtClean="0">
                <a:latin typeface="Times New Roman"/>
                <a:cs typeface="Times New Roman"/>
              </a:rPr>
              <a:t>περιβαλλοντικές  </a:t>
            </a:r>
            <a:r>
              <a:rPr lang="el-GR" sz="2000" spc="20" dirty="0" smtClean="0">
                <a:latin typeface="Times New Roman"/>
                <a:cs typeface="Times New Roman"/>
              </a:rPr>
              <a:t>συνθήκες </a:t>
            </a:r>
            <a:r>
              <a:rPr lang="el-GR" sz="2000" spc="15" dirty="0" smtClean="0">
                <a:latin typeface="Times New Roman"/>
                <a:cs typeface="Times New Roman"/>
              </a:rPr>
              <a:t>και </a:t>
            </a:r>
            <a:r>
              <a:rPr lang="el-GR" sz="2000" spc="15" dirty="0" err="1" smtClean="0">
                <a:latin typeface="Times New Roman"/>
                <a:cs typeface="Times New Roman"/>
              </a:rPr>
              <a:t>κυµαίνεται</a:t>
            </a:r>
            <a:r>
              <a:rPr lang="el-GR" sz="2000" spc="15" dirty="0" smtClean="0">
                <a:latin typeface="Times New Roman"/>
                <a:cs typeface="Times New Roman"/>
              </a:rPr>
              <a:t> </a:t>
            </a:r>
            <a:r>
              <a:rPr lang="el-GR" sz="2000" spc="20" dirty="0" smtClean="0">
                <a:latin typeface="Times New Roman"/>
                <a:cs typeface="Times New Roman"/>
              </a:rPr>
              <a:t>από </a:t>
            </a:r>
            <a:r>
              <a:rPr lang="el-GR" sz="2000" spc="15" dirty="0" smtClean="0">
                <a:latin typeface="Times New Roman"/>
                <a:cs typeface="Times New Roman"/>
              </a:rPr>
              <a:t>10-75, </a:t>
            </a:r>
            <a:r>
              <a:rPr lang="el-GR" sz="2000" spc="-5" dirty="0" smtClean="0">
                <a:latin typeface="Times New Roman"/>
                <a:cs typeface="Times New Roman"/>
              </a:rPr>
              <a:t>µε </a:t>
            </a:r>
            <a:r>
              <a:rPr lang="el-GR" sz="2000" spc="10" dirty="0" smtClean="0">
                <a:latin typeface="Times New Roman"/>
                <a:cs typeface="Times New Roman"/>
              </a:rPr>
              <a:t>µέσο </a:t>
            </a:r>
            <a:r>
              <a:rPr lang="el-GR" sz="2000" spc="20" dirty="0" smtClean="0">
                <a:latin typeface="Times New Roman"/>
                <a:cs typeface="Times New Roman"/>
              </a:rPr>
              <a:t>όρο 20-40. Το </a:t>
            </a:r>
            <a:r>
              <a:rPr lang="el-GR" sz="2000" spc="10" dirty="0" smtClean="0">
                <a:latin typeface="Times New Roman"/>
                <a:cs typeface="Times New Roman"/>
              </a:rPr>
              <a:t>µ</a:t>
            </a:r>
            <a:r>
              <a:rPr lang="el-GR" sz="2000" spc="10" dirty="0" err="1" smtClean="0">
                <a:latin typeface="Times New Roman"/>
                <a:cs typeface="Times New Roman"/>
              </a:rPr>
              <a:t>έγεθος</a:t>
            </a:r>
            <a:r>
              <a:rPr lang="el-GR" sz="2000" spc="10" dirty="0" smtClean="0">
                <a:latin typeface="Times New Roman"/>
                <a:cs typeface="Times New Roman"/>
              </a:rPr>
              <a:t> </a:t>
            </a:r>
            <a:r>
              <a:rPr lang="el-GR" sz="2000" spc="20" dirty="0" smtClean="0">
                <a:latin typeface="Times New Roman"/>
                <a:cs typeface="Times New Roman"/>
              </a:rPr>
              <a:t>των φύλλων </a:t>
            </a:r>
            <a:r>
              <a:rPr lang="el-GR" sz="2000" spc="15" dirty="0" smtClean="0">
                <a:latin typeface="Times New Roman"/>
                <a:cs typeface="Times New Roman"/>
              </a:rPr>
              <a:t>διαφέρει </a:t>
            </a:r>
            <a:r>
              <a:rPr lang="el-GR" sz="2000" spc="20" dirty="0" smtClean="0">
                <a:latin typeface="Times New Roman"/>
                <a:cs typeface="Times New Roman"/>
              </a:rPr>
              <a:t>ανάλογα </a:t>
            </a:r>
            <a:r>
              <a:rPr lang="el-GR" sz="2000" spc="-5" dirty="0" smtClean="0">
                <a:latin typeface="Times New Roman"/>
                <a:cs typeface="Times New Roman"/>
              </a:rPr>
              <a:t>µε </a:t>
            </a:r>
            <a:r>
              <a:rPr lang="el-GR" sz="2000" spc="15" dirty="0" smtClean="0">
                <a:latin typeface="Times New Roman"/>
                <a:cs typeface="Times New Roman"/>
              </a:rPr>
              <a:t>το  </a:t>
            </a:r>
            <a:r>
              <a:rPr lang="el-GR" sz="2000" spc="20" dirty="0" smtClean="0">
                <a:latin typeface="Times New Roman"/>
                <a:cs typeface="Times New Roman"/>
              </a:rPr>
              <a:t>ύψος</a:t>
            </a:r>
            <a:r>
              <a:rPr lang="el-GR" sz="2000" spc="70" dirty="0" smtClean="0">
                <a:latin typeface="Times New Roman"/>
                <a:cs typeface="Times New Roman"/>
              </a:rPr>
              <a:t> </a:t>
            </a:r>
            <a:r>
              <a:rPr lang="el-GR" sz="2000" spc="20" dirty="0" err="1" smtClean="0">
                <a:latin typeface="Times New Roman"/>
                <a:cs typeface="Times New Roman"/>
              </a:rPr>
              <a:t>έκφυσής</a:t>
            </a:r>
            <a:r>
              <a:rPr lang="el-GR" sz="2000" spc="70" dirty="0" smtClean="0">
                <a:latin typeface="Times New Roman"/>
                <a:cs typeface="Times New Roman"/>
              </a:rPr>
              <a:t> </a:t>
            </a:r>
            <a:r>
              <a:rPr lang="el-GR" sz="2000" spc="15" dirty="0" smtClean="0">
                <a:latin typeface="Times New Roman"/>
                <a:cs typeface="Times New Roman"/>
              </a:rPr>
              <a:t>τους</a:t>
            </a:r>
            <a:r>
              <a:rPr lang="el-GR" sz="2000" spc="70" dirty="0" smtClean="0">
                <a:latin typeface="Times New Roman"/>
                <a:cs typeface="Times New Roman"/>
              </a:rPr>
              <a:t> </a:t>
            </a:r>
            <a:r>
              <a:rPr lang="el-GR" sz="2000" spc="20" dirty="0" smtClean="0">
                <a:latin typeface="Times New Roman"/>
                <a:cs typeface="Times New Roman"/>
              </a:rPr>
              <a:t>στον</a:t>
            </a:r>
            <a:r>
              <a:rPr lang="el-GR" sz="2000" spc="75" dirty="0" smtClean="0">
                <a:latin typeface="Times New Roman"/>
                <a:cs typeface="Times New Roman"/>
              </a:rPr>
              <a:t> </a:t>
            </a:r>
            <a:r>
              <a:rPr lang="el-GR" sz="2000" spc="20" dirty="0" smtClean="0">
                <a:latin typeface="Times New Roman"/>
                <a:cs typeface="Times New Roman"/>
              </a:rPr>
              <a:t>βλαστό</a:t>
            </a:r>
            <a:r>
              <a:rPr lang="el-GR" sz="2000" spc="75" dirty="0" smtClean="0">
                <a:latin typeface="Times New Roman"/>
                <a:cs typeface="Times New Roman"/>
              </a:rPr>
              <a:t> </a:t>
            </a:r>
            <a:r>
              <a:rPr lang="el-GR" sz="2000" spc="-5" dirty="0" smtClean="0">
                <a:latin typeface="Times New Roman"/>
                <a:cs typeface="Times New Roman"/>
              </a:rPr>
              <a:t>µε</a:t>
            </a:r>
            <a:r>
              <a:rPr lang="el-GR" sz="2000" spc="70" dirty="0" smtClean="0">
                <a:latin typeface="Times New Roman"/>
                <a:cs typeface="Times New Roman"/>
              </a:rPr>
              <a:t> </a:t>
            </a:r>
            <a:r>
              <a:rPr lang="el-GR" sz="2000" spc="15" dirty="0" smtClean="0">
                <a:latin typeface="Times New Roman"/>
                <a:cs typeface="Times New Roman"/>
              </a:rPr>
              <a:t>τα</a:t>
            </a:r>
            <a:r>
              <a:rPr lang="el-GR" sz="2000" spc="75" dirty="0" smtClean="0">
                <a:latin typeface="Times New Roman"/>
                <a:cs typeface="Times New Roman"/>
              </a:rPr>
              <a:t> </a:t>
            </a:r>
            <a:r>
              <a:rPr lang="el-GR" sz="2000" spc="15" dirty="0" smtClean="0">
                <a:latin typeface="Times New Roman"/>
                <a:cs typeface="Times New Roman"/>
              </a:rPr>
              <a:t>µ</a:t>
            </a:r>
            <a:r>
              <a:rPr lang="el-GR" sz="2000" spc="15" dirty="0" err="1" smtClean="0">
                <a:latin typeface="Times New Roman"/>
                <a:cs typeface="Times New Roman"/>
              </a:rPr>
              <a:t>εγαλύτερα</a:t>
            </a:r>
            <a:r>
              <a:rPr lang="el-GR" sz="2000" spc="75" dirty="0" smtClean="0">
                <a:latin typeface="Times New Roman"/>
                <a:cs typeface="Times New Roman"/>
              </a:rPr>
              <a:t> </a:t>
            </a:r>
            <a:r>
              <a:rPr lang="el-GR" sz="2000" spc="20" dirty="0" smtClean="0">
                <a:latin typeface="Times New Roman"/>
                <a:cs typeface="Times New Roman"/>
              </a:rPr>
              <a:t>φύλλα</a:t>
            </a:r>
            <a:r>
              <a:rPr lang="el-GR" sz="2000" spc="75" dirty="0" smtClean="0">
                <a:latin typeface="Times New Roman"/>
                <a:cs typeface="Times New Roman"/>
              </a:rPr>
              <a:t> </a:t>
            </a:r>
            <a:r>
              <a:rPr lang="el-GR" sz="2000" spc="15" dirty="0" smtClean="0">
                <a:latin typeface="Times New Roman"/>
                <a:cs typeface="Times New Roman"/>
              </a:rPr>
              <a:t>να</a:t>
            </a:r>
            <a:r>
              <a:rPr lang="el-GR" sz="2000" spc="75" dirty="0" smtClean="0">
                <a:latin typeface="Times New Roman"/>
                <a:cs typeface="Times New Roman"/>
              </a:rPr>
              <a:t> </a:t>
            </a:r>
            <a:r>
              <a:rPr lang="el-GR" sz="2000" spc="20" dirty="0" smtClean="0">
                <a:latin typeface="Times New Roman"/>
                <a:cs typeface="Times New Roman"/>
              </a:rPr>
              <a:t>βρίσκονται</a:t>
            </a:r>
            <a:r>
              <a:rPr lang="el-GR" sz="2000" spc="70" dirty="0" smtClean="0">
                <a:latin typeface="Times New Roman"/>
                <a:cs typeface="Times New Roman"/>
              </a:rPr>
              <a:t> </a:t>
            </a:r>
            <a:r>
              <a:rPr lang="el-GR" sz="2000" spc="15" dirty="0" smtClean="0">
                <a:latin typeface="Times New Roman"/>
                <a:cs typeface="Times New Roman"/>
              </a:rPr>
              <a:t>στο</a:t>
            </a:r>
            <a:r>
              <a:rPr lang="el-GR" sz="2000" spc="75" dirty="0" smtClean="0">
                <a:latin typeface="Times New Roman"/>
                <a:cs typeface="Times New Roman"/>
              </a:rPr>
              <a:t> </a:t>
            </a:r>
            <a:r>
              <a:rPr lang="el-GR" sz="2000" spc="15" dirty="0" smtClean="0">
                <a:latin typeface="Times New Roman"/>
                <a:cs typeface="Times New Roman"/>
              </a:rPr>
              <a:t>κεντρικό</a:t>
            </a:r>
            <a:r>
              <a:rPr lang="el-GR" sz="2000" spc="75" dirty="0" smtClean="0">
                <a:latin typeface="Times New Roman"/>
                <a:cs typeface="Times New Roman"/>
              </a:rPr>
              <a:t> </a:t>
            </a:r>
            <a:r>
              <a:rPr lang="el-GR" sz="2000" spc="5" dirty="0" err="1" smtClean="0">
                <a:latin typeface="Times New Roman"/>
                <a:cs typeface="Times New Roman"/>
              </a:rPr>
              <a:t>τµήµα</a:t>
            </a:r>
            <a:r>
              <a:rPr lang="el-GR" sz="2000" spc="75" dirty="0" smtClean="0">
                <a:latin typeface="Times New Roman"/>
                <a:cs typeface="Times New Roman"/>
              </a:rPr>
              <a:t> </a:t>
            </a:r>
            <a:r>
              <a:rPr lang="el-GR" sz="2000" spc="15" dirty="0" smtClean="0">
                <a:latin typeface="Times New Roman"/>
                <a:cs typeface="Times New Roman"/>
              </a:rPr>
              <a:t>του</a:t>
            </a:r>
            <a:r>
              <a:rPr lang="el-GR" sz="2000" spc="75" dirty="0" smtClean="0">
                <a:latin typeface="Times New Roman"/>
                <a:cs typeface="Times New Roman"/>
              </a:rPr>
              <a:t> </a:t>
            </a:r>
            <a:r>
              <a:rPr lang="el-GR" sz="2000" spc="20" dirty="0" smtClean="0">
                <a:latin typeface="Times New Roman"/>
                <a:cs typeface="Times New Roman"/>
              </a:rPr>
              <a:t>φυτού.</a:t>
            </a:r>
            <a:r>
              <a:rPr lang="el-GR" sz="2000" spc="70" dirty="0" smtClean="0">
                <a:latin typeface="Times New Roman"/>
                <a:cs typeface="Times New Roman"/>
              </a:rPr>
              <a:t> </a:t>
            </a:r>
            <a:r>
              <a:rPr lang="el-GR" sz="2000" spc="25" dirty="0" smtClean="0">
                <a:latin typeface="Times New Roman"/>
                <a:cs typeface="Times New Roman"/>
              </a:rPr>
              <a:t>Το</a:t>
            </a:r>
            <a:r>
              <a:rPr lang="el-GR" sz="2000" dirty="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ήκος</a:t>
            </a:r>
            <a:r>
              <a:rPr lang="el-GR" sz="2000" spc="10" dirty="0" smtClean="0">
                <a:latin typeface="Times New Roman"/>
                <a:cs typeface="Times New Roman"/>
              </a:rPr>
              <a:t> </a:t>
            </a:r>
            <a:r>
              <a:rPr lang="el-GR" sz="2000" spc="15" dirty="0" smtClean="0">
                <a:latin typeface="Times New Roman"/>
                <a:cs typeface="Times New Roman"/>
              </a:rPr>
              <a:t>του </a:t>
            </a:r>
            <a:r>
              <a:rPr lang="el-GR" sz="2000" spc="15" dirty="0" err="1" smtClean="0">
                <a:latin typeface="Times New Roman"/>
                <a:cs typeface="Times New Roman"/>
              </a:rPr>
              <a:t>ελάσµατος</a:t>
            </a:r>
            <a:r>
              <a:rPr lang="el-GR" sz="2000" spc="15" dirty="0" smtClean="0">
                <a:latin typeface="Times New Roman"/>
                <a:cs typeface="Times New Roman"/>
              </a:rPr>
              <a:t> </a:t>
            </a:r>
            <a:r>
              <a:rPr lang="el-GR" sz="2000" spc="15" dirty="0" err="1" smtClean="0">
                <a:latin typeface="Times New Roman"/>
                <a:cs typeface="Times New Roman"/>
              </a:rPr>
              <a:t>κυµαίνεται</a:t>
            </a:r>
            <a:r>
              <a:rPr lang="el-GR" sz="2000" spc="15" dirty="0" smtClean="0">
                <a:latin typeface="Times New Roman"/>
                <a:cs typeface="Times New Roman"/>
              </a:rPr>
              <a:t> </a:t>
            </a:r>
            <a:r>
              <a:rPr lang="el-GR" sz="2000" spc="20" dirty="0" smtClean="0">
                <a:latin typeface="Times New Roman"/>
                <a:cs typeface="Times New Roman"/>
              </a:rPr>
              <a:t>από </a:t>
            </a:r>
            <a:r>
              <a:rPr lang="el-GR" sz="2000" spc="15" dirty="0" smtClean="0">
                <a:latin typeface="Times New Roman"/>
                <a:cs typeface="Times New Roman"/>
              </a:rPr>
              <a:t>10 έως 40 </a:t>
            </a:r>
            <a:r>
              <a:rPr lang="el-GR" sz="2000" spc="20" dirty="0" smtClean="0">
                <a:latin typeface="Times New Roman"/>
                <a:cs typeface="Times New Roman"/>
              </a:rPr>
              <a:t>cm </a:t>
            </a:r>
            <a:r>
              <a:rPr lang="el-GR" sz="2000" spc="15" dirty="0" smtClean="0">
                <a:latin typeface="Times New Roman"/>
                <a:cs typeface="Times New Roman"/>
              </a:rPr>
              <a:t>και το </a:t>
            </a:r>
            <a:r>
              <a:rPr lang="el-GR" sz="2000" spc="10" dirty="0" err="1" smtClean="0">
                <a:latin typeface="Times New Roman"/>
                <a:cs typeface="Times New Roman"/>
              </a:rPr>
              <a:t>σχήµα</a:t>
            </a:r>
            <a:r>
              <a:rPr lang="el-GR" sz="2000" spc="10" dirty="0" smtClean="0">
                <a:latin typeface="Times New Roman"/>
                <a:cs typeface="Times New Roman"/>
              </a:rPr>
              <a:t> </a:t>
            </a:r>
            <a:r>
              <a:rPr lang="el-GR" sz="2000" spc="15" dirty="0" smtClean="0">
                <a:latin typeface="Times New Roman"/>
                <a:cs typeface="Times New Roman"/>
              </a:rPr>
              <a:t>είναι ωοειδές </a:t>
            </a:r>
            <a:r>
              <a:rPr lang="el-GR" sz="2000" spc="-5" dirty="0" smtClean="0">
                <a:latin typeface="Times New Roman"/>
                <a:cs typeface="Times New Roman"/>
              </a:rPr>
              <a:t>µε </a:t>
            </a:r>
            <a:r>
              <a:rPr lang="el-GR" sz="2000" spc="20" dirty="0" smtClean="0">
                <a:latin typeface="Times New Roman"/>
                <a:cs typeface="Times New Roman"/>
              </a:rPr>
              <a:t>οδοντωτή </a:t>
            </a:r>
            <a:r>
              <a:rPr lang="el-GR" sz="2000" spc="15" dirty="0" smtClean="0">
                <a:latin typeface="Times New Roman"/>
                <a:cs typeface="Times New Roman"/>
              </a:rPr>
              <a:t>περιφέρεια,  </a:t>
            </a:r>
            <a:r>
              <a:rPr lang="el-GR" sz="2000" spc="20" dirty="0" smtClean="0">
                <a:latin typeface="Times New Roman"/>
                <a:cs typeface="Times New Roman"/>
              </a:rPr>
              <a:t>οξύληκτο άκρο </a:t>
            </a:r>
            <a:r>
              <a:rPr lang="el-GR" sz="2000" spc="15" dirty="0" smtClean="0">
                <a:latin typeface="Times New Roman"/>
                <a:cs typeface="Times New Roman"/>
              </a:rPr>
              <a:t>και τρεις ευκρινείς νευρώσεις. </a:t>
            </a:r>
            <a:r>
              <a:rPr lang="el-GR" sz="2000" spc="20" dirty="0" smtClean="0">
                <a:latin typeface="Times New Roman"/>
                <a:cs typeface="Times New Roman"/>
              </a:rPr>
              <a:t>Ο </a:t>
            </a:r>
            <a:r>
              <a:rPr lang="el-GR" sz="2000" spc="10" dirty="0" smtClean="0">
                <a:latin typeface="Times New Roman"/>
                <a:cs typeface="Times New Roman"/>
              </a:rPr>
              <a:t>µ</a:t>
            </a:r>
            <a:r>
              <a:rPr lang="el-GR" sz="2000" spc="10" dirty="0" err="1" smtClean="0">
                <a:latin typeface="Times New Roman"/>
                <a:cs typeface="Times New Roman"/>
              </a:rPr>
              <a:t>ίσχος</a:t>
            </a:r>
            <a:r>
              <a:rPr lang="el-GR" sz="2000" spc="10" dirty="0" smtClean="0">
                <a:latin typeface="Times New Roman"/>
                <a:cs typeface="Times New Roman"/>
              </a:rPr>
              <a:t> </a:t>
            </a:r>
            <a:r>
              <a:rPr lang="el-GR" sz="2000" spc="15" dirty="0" smtClean="0">
                <a:latin typeface="Times New Roman"/>
                <a:cs typeface="Times New Roman"/>
              </a:rPr>
              <a:t>είναι µ</a:t>
            </a:r>
            <a:r>
              <a:rPr lang="el-GR" sz="2000" spc="15" dirty="0" err="1" smtClean="0">
                <a:latin typeface="Times New Roman"/>
                <a:cs typeface="Times New Roman"/>
              </a:rPr>
              <a:t>ακρύς</a:t>
            </a:r>
            <a:r>
              <a:rPr lang="el-GR" sz="2000" spc="15" dirty="0" smtClean="0">
                <a:latin typeface="Times New Roman"/>
                <a:cs typeface="Times New Roman"/>
              </a:rPr>
              <a:t>, </a:t>
            </a:r>
            <a:r>
              <a:rPr lang="el-GR" sz="2000" spc="20" dirty="0" smtClean="0">
                <a:latin typeface="Times New Roman"/>
                <a:cs typeface="Times New Roman"/>
              </a:rPr>
              <a:t>αυλακωτός </a:t>
            </a:r>
            <a:r>
              <a:rPr lang="el-GR" sz="2000" spc="15" dirty="0" smtClean="0">
                <a:latin typeface="Times New Roman"/>
                <a:cs typeface="Times New Roman"/>
              </a:rPr>
              <a:t>και </a:t>
            </a:r>
            <a:r>
              <a:rPr lang="el-GR" sz="2000" spc="20" dirty="0" smtClean="0">
                <a:latin typeface="Times New Roman"/>
                <a:cs typeface="Times New Roman"/>
              </a:rPr>
              <a:t>παρουσιάζει διαφορές  </a:t>
            </a:r>
            <a:r>
              <a:rPr lang="el-GR" sz="2000" spc="15" dirty="0" smtClean="0">
                <a:latin typeface="Times New Roman"/>
                <a:cs typeface="Times New Roman"/>
              </a:rPr>
              <a:t>σε </a:t>
            </a:r>
            <a:r>
              <a:rPr lang="el-GR" sz="2000" spc="10" dirty="0" smtClean="0">
                <a:latin typeface="Times New Roman"/>
                <a:cs typeface="Times New Roman"/>
              </a:rPr>
              <a:t>µ</a:t>
            </a:r>
            <a:r>
              <a:rPr lang="el-GR" sz="2000" spc="10" dirty="0" err="1" smtClean="0">
                <a:latin typeface="Times New Roman"/>
                <a:cs typeface="Times New Roman"/>
              </a:rPr>
              <a:t>ήκος</a:t>
            </a:r>
            <a:r>
              <a:rPr lang="el-GR" sz="2000" spc="10" dirty="0" smtClean="0">
                <a:latin typeface="Times New Roman"/>
                <a:cs typeface="Times New Roman"/>
              </a:rPr>
              <a:t> </a:t>
            </a:r>
            <a:r>
              <a:rPr lang="el-GR" sz="2000" spc="15" dirty="0" smtClean="0">
                <a:latin typeface="Times New Roman"/>
                <a:cs typeface="Times New Roman"/>
              </a:rPr>
              <a:t>και </a:t>
            </a:r>
            <a:r>
              <a:rPr lang="el-GR" sz="2000" spc="10" dirty="0" err="1" smtClean="0">
                <a:latin typeface="Times New Roman"/>
                <a:cs typeface="Times New Roman"/>
              </a:rPr>
              <a:t>σχήµα</a:t>
            </a:r>
            <a:r>
              <a:rPr lang="el-GR" sz="2000" spc="10" dirty="0" smtClean="0">
                <a:latin typeface="Times New Roman"/>
                <a:cs typeface="Times New Roman"/>
              </a:rPr>
              <a:t> µ</a:t>
            </a:r>
            <a:r>
              <a:rPr lang="el-GR" sz="2000" spc="10" dirty="0" err="1" smtClean="0">
                <a:latin typeface="Times New Roman"/>
                <a:cs typeface="Times New Roman"/>
              </a:rPr>
              <a:t>εταξύ</a:t>
            </a:r>
            <a:r>
              <a:rPr lang="el-GR" sz="2000" spc="10" dirty="0" smtClean="0">
                <a:latin typeface="Times New Roman"/>
                <a:cs typeface="Times New Roman"/>
              </a:rPr>
              <a:t> </a:t>
            </a:r>
            <a:r>
              <a:rPr lang="el-GR" sz="2000" spc="20" dirty="0" smtClean="0">
                <a:latin typeface="Times New Roman"/>
                <a:cs typeface="Times New Roman"/>
              </a:rPr>
              <a:t>των φύλλων </a:t>
            </a:r>
            <a:r>
              <a:rPr lang="el-GR" sz="2000" spc="15" dirty="0" smtClean="0">
                <a:latin typeface="Times New Roman"/>
                <a:cs typeface="Times New Roman"/>
              </a:rPr>
              <a:t>του φυτού. </a:t>
            </a:r>
            <a:endParaRPr sz="2000" dirty="0">
              <a:latin typeface="Times New Roman"/>
              <a:cs typeface="Times New Roman"/>
            </a:endParaRPr>
          </a:p>
        </p:txBody>
      </p:sp>
      <p:pic>
        <p:nvPicPr>
          <p:cNvPr id="24578" name="Picture 2" descr="Αποτέλεσμα εικόνας για helianthus annus leaves"/>
          <p:cNvPicPr>
            <a:picLocks noChangeAspect="1" noChangeArrowheads="1"/>
          </p:cNvPicPr>
          <p:nvPr/>
        </p:nvPicPr>
        <p:blipFill>
          <a:blip r:embed="rId2" cstate="print"/>
          <a:srcRect/>
          <a:stretch>
            <a:fillRect/>
          </a:stretch>
        </p:blipFill>
        <p:spPr bwMode="auto">
          <a:xfrm>
            <a:off x="5182394" y="0"/>
            <a:ext cx="3963194" cy="68595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994" y="686594"/>
            <a:ext cx="8381998" cy="2385268"/>
          </a:xfrm>
          <a:prstGeom prst="rect">
            <a:avLst/>
          </a:prstGeom>
        </p:spPr>
        <p:txBody>
          <a:bodyPr vert="horz" wrap="square" lIns="0" tIns="0" rIns="0" bIns="0" rtlCol="0">
            <a:spAutoFit/>
          </a:bodyPr>
          <a:lstStyle/>
          <a:p>
            <a:pPr>
              <a:spcBef>
                <a:spcPts val="26"/>
              </a:spcBef>
            </a:pPr>
            <a:endParaRPr sz="1500" dirty="0">
              <a:latin typeface="Times New Roman"/>
              <a:cs typeface="Times New Roman"/>
            </a:endParaRPr>
          </a:p>
          <a:p>
            <a:pPr marL="12700" algn="just"/>
            <a:r>
              <a:rPr lang="el-GR" sz="2800" spc="15" dirty="0" smtClean="0">
                <a:latin typeface="Times New Roman"/>
                <a:cs typeface="Times New Roman"/>
              </a:rPr>
              <a:t>Εκτός </a:t>
            </a:r>
            <a:r>
              <a:rPr lang="el-GR" sz="2800" spc="20" dirty="0" smtClean="0">
                <a:latin typeface="Times New Roman"/>
                <a:cs typeface="Times New Roman"/>
              </a:rPr>
              <a:t>από </a:t>
            </a:r>
            <a:r>
              <a:rPr lang="el-GR" sz="2800" spc="15" dirty="0" smtClean="0">
                <a:latin typeface="Times New Roman"/>
                <a:cs typeface="Times New Roman"/>
              </a:rPr>
              <a:t>τα κανονικά </a:t>
            </a:r>
            <a:r>
              <a:rPr lang="el-GR" sz="2800" spc="20" dirty="0" smtClean="0">
                <a:latin typeface="Times New Roman"/>
                <a:cs typeface="Times New Roman"/>
              </a:rPr>
              <a:t>φύλλα </a:t>
            </a:r>
            <a:r>
              <a:rPr lang="el-GR" sz="2800" spc="15" dirty="0" smtClean="0">
                <a:latin typeface="Times New Roman"/>
                <a:cs typeface="Times New Roman"/>
              </a:rPr>
              <a:t>ο ηλίανθος φέρει και  </a:t>
            </a:r>
            <a:r>
              <a:rPr lang="el-GR" sz="2800" spc="20" dirty="0" smtClean="0">
                <a:latin typeface="Times New Roman"/>
                <a:cs typeface="Times New Roman"/>
              </a:rPr>
              <a:t>βράκτια φύλλα που </a:t>
            </a:r>
            <a:r>
              <a:rPr lang="el-GR" sz="2800" spc="15" dirty="0" smtClean="0">
                <a:latin typeface="Times New Roman"/>
                <a:cs typeface="Times New Roman"/>
              </a:rPr>
              <a:t>διακρίνονται σε δύο κατηγορίες, στα </a:t>
            </a:r>
            <a:r>
              <a:rPr lang="el-GR" sz="2800" spc="20" dirty="0" smtClean="0">
                <a:latin typeface="Times New Roman"/>
                <a:cs typeface="Times New Roman"/>
              </a:rPr>
              <a:t>βράκτια φύλλα </a:t>
            </a:r>
            <a:r>
              <a:rPr lang="el-GR" sz="2800" spc="15" dirty="0" smtClean="0">
                <a:latin typeface="Times New Roman"/>
                <a:cs typeface="Times New Roman"/>
              </a:rPr>
              <a:t>της </a:t>
            </a:r>
            <a:r>
              <a:rPr lang="el-GR" sz="2800" spc="20" dirty="0" smtClean="0">
                <a:latin typeface="Times New Roman"/>
                <a:cs typeface="Times New Roman"/>
              </a:rPr>
              <a:t>βάσης </a:t>
            </a:r>
            <a:r>
              <a:rPr lang="el-GR" sz="2800" spc="15" dirty="0" smtClean="0">
                <a:latin typeface="Times New Roman"/>
                <a:cs typeface="Times New Roman"/>
              </a:rPr>
              <a:t>της ταξιανθίας και στα  </a:t>
            </a:r>
            <a:r>
              <a:rPr lang="el-GR" sz="2800" spc="20" dirty="0" smtClean="0">
                <a:latin typeface="Times New Roman"/>
                <a:cs typeface="Times New Roman"/>
              </a:rPr>
              <a:t>βράκτια φύλλα που περιβάλλουν κάθε </a:t>
            </a:r>
            <a:r>
              <a:rPr lang="el-GR" sz="2800" spc="20" dirty="0" smtClean="0">
                <a:latin typeface="Times New Roman"/>
                <a:cs typeface="Times New Roman"/>
              </a:rPr>
              <a:t>άνθος.</a:t>
            </a:r>
            <a:endParaRPr lang="el-GR" sz="2800" dirty="0" smtClean="0">
              <a:latin typeface="Times New Roman"/>
              <a:cs typeface="Times New Roman"/>
            </a:endParaRPr>
          </a:p>
          <a:p>
            <a:pPr marL="11133" algn="just"/>
            <a:endParaRPr sz="2800" dirty="0">
              <a:latin typeface="Times New Roman"/>
              <a:cs typeface="Times New Roman"/>
            </a:endParaRPr>
          </a:p>
        </p:txBody>
      </p:sp>
      <p:sp>
        <p:nvSpPr>
          <p:cNvPr id="6" name="object 4"/>
          <p:cNvSpPr/>
          <p:nvPr/>
        </p:nvSpPr>
        <p:spPr>
          <a:xfrm>
            <a:off x="305594" y="3048794"/>
            <a:ext cx="5227280" cy="3505200"/>
          </a:xfrm>
          <a:prstGeom prst="rect">
            <a:avLst/>
          </a:prstGeom>
          <a:blipFill>
            <a:blip r:embed="rId2" cstate="print"/>
            <a:stretch>
              <a:fillRect/>
            </a:stretch>
          </a:blipFill>
        </p:spPr>
        <p:txBody>
          <a:bodyPr wrap="square" lIns="0" tIns="0" rIns="0" bIns="0" rtlCol="0"/>
          <a:lstStyle/>
          <a:p>
            <a:endParaRPr dirty="0"/>
          </a:p>
        </p:txBody>
      </p:sp>
      <p:pic>
        <p:nvPicPr>
          <p:cNvPr id="23554" name="Picture 2" descr="Common Sunflower, Helianthus annuus (6)"/>
          <p:cNvPicPr>
            <a:picLocks noChangeAspect="1" noChangeArrowheads="1"/>
          </p:cNvPicPr>
          <p:nvPr/>
        </p:nvPicPr>
        <p:blipFill>
          <a:blip r:embed="rId3" cstate="print"/>
          <a:srcRect/>
          <a:stretch>
            <a:fillRect/>
          </a:stretch>
        </p:blipFill>
        <p:spPr bwMode="auto">
          <a:xfrm>
            <a:off x="5563394" y="3048794"/>
            <a:ext cx="3582194" cy="3505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0"/>
            <a:ext cx="4572000" cy="1184932"/>
          </a:xfrm>
          <a:prstGeom prst="rect">
            <a:avLst/>
          </a:prstGeom>
          <a:noFill/>
        </p:spPr>
        <p:txBody>
          <a:bodyPr wrap="square" lIns="91431" tIns="45716" rIns="91431" bIns="45716" rtlCol="0">
            <a:spAutoFit/>
          </a:bodyPr>
          <a:lstStyle/>
          <a:p>
            <a:r>
              <a:rPr lang="el-GR" sz="3600" b="1" dirty="0">
                <a:latin typeface="Times New Roman"/>
                <a:cs typeface="Times New Roman"/>
              </a:rPr>
              <a:t>Ταξιανθία και</a:t>
            </a:r>
            <a:r>
              <a:rPr lang="el-GR" sz="3600" b="1" spc="-88" dirty="0">
                <a:latin typeface="Times New Roman"/>
                <a:cs typeface="Times New Roman"/>
              </a:rPr>
              <a:t> </a:t>
            </a:r>
            <a:r>
              <a:rPr lang="el-GR" sz="3600" b="1" dirty="0">
                <a:latin typeface="Times New Roman"/>
                <a:cs typeface="Times New Roman"/>
              </a:rPr>
              <a:t>άνθη</a:t>
            </a:r>
            <a:endParaRPr lang="el-GR" sz="3600" dirty="0">
              <a:latin typeface="Times New Roman"/>
              <a:cs typeface="Times New Roman"/>
            </a:endParaRPr>
          </a:p>
          <a:p>
            <a:endParaRPr lang="el-GR" sz="3500" b="1" dirty="0"/>
          </a:p>
        </p:txBody>
      </p:sp>
      <p:sp>
        <p:nvSpPr>
          <p:cNvPr id="9" name="8 - Ορθογώνιο"/>
          <p:cNvSpPr/>
          <p:nvPr/>
        </p:nvSpPr>
        <p:spPr>
          <a:xfrm>
            <a:off x="305594" y="1219994"/>
            <a:ext cx="5105400" cy="5078305"/>
          </a:xfrm>
          <a:prstGeom prst="rect">
            <a:avLst/>
          </a:prstGeom>
        </p:spPr>
        <p:txBody>
          <a:bodyPr wrap="square" lIns="91431" tIns="45716" rIns="91431" bIns="45716">
            <a:spAutoFit/>
          </a:bodyPr>
          <a:lstStyle/>
          <a:p>
            <a:pPr marL="12700" marR="5715" algn="just">
              <a:spcBef>
                <a:spcPts val="25"/>
              </a:spcBef>
            </a:pPr>
            <a:r>
              <a:rPr lang="el-GR" spc="20" dirty="0" smtClean="0">
                <a:latin typeface="Times New Roman"/>
                <a:cs typeface="Times New Roman"/>
              </a:rPr>
              <a:t>Η </a:t>
            </a:r>
            <a:r>
              <a:rPr lang="el-GR" spc="15" dirty="0" smtClean="0">
                <a:latin typeface="Times New Roman"/>
                <a:cs typeface="Times New Roman"/>
              </a:rPr>
              <a:t>ταξιανθία του ηλίανθου, </a:t>
            </a:r>
            <a:r>
              <a:rPr lang="el-GR" spc="20" dirty="0" smtClean="0">
                <a:latin typeface="Times New Roman"/>
                <a:cs typeface="Times New Roman"/>
              </a:rPr>
              <a:t>που </a:t>
            </a:r>
            <a:r>
              <a:rPr lang="el-GR" spc="15" dirty="0" err="1" smtClean="0">
                <a:latin typeface="Times New Roman"/>
                <a:cs typeface="Times New Roman"/>
              </a:rPr>
              <a:t>σχηµατίζεται</a:t>
            </a:r>
            <a:r>
              <a:rPr lang="el-GR" spc="15" dirty="0" smtClean="0">
                <a:latin typeface="Times New Roman"/>
                <a:cs typeface="Times New Roman"/>
              </a:rPr>
              <a:t> </a:t>
            </a:r>
            <a:r>
              <a:rPr lang="el-GR" spc="20" dirty="0" err="1" smtClean="0">
                <a:latin typeface="Times New Roman"/>
                <a:cs typeface="Times New Roman"/>
              </a:rPr>
              <a:t>επάκρια</a:t>
            </a:r>
            <a:r>
              <a:rPr lang="el-GR" spc="20" dirty="0" smtClean="0">
                <a:latin typeface="Times New Roman"/>
                <a:cs typeface="Times New Roman"/>
              </a:rPr>
              <a:t> </a:t>
            </a:r>
            <a:r>
              <a:rPr lang="el-GR" spc="15" dirty="0" smtClean="0">
                <a:latin typeface="Times New Roman"/>
                <a:cs typeface="Times New Roman"/>
              </a:rPr>
              <a:t>στο </a:t>
            </a:r>
            <a:r>
              <a:rPr lang="el-GR" spc="20" dirty="0" smtClean="0">
                <a:latin typeface="Times New Roman"/>
                <a:cs typeface="Times New Roman"/>
              </a:rPr>
              <a:t>φυτό, </a:t>
            </a:r>
            <a:r>
              <a:rPr lang="el-GR" spc="15" dirty="0" smtClean="0">
                <a:latin typeface="Times New Roman"/>
                <a:cs typeface="Times New Roman"/>
              </a:rPr>
              <a:t>είναι </a:t>
            </a:r>
            <a:r>
              <a:rPr lang="el-GR" spc="20" dirty="0" err="1" smtClean="0">
                <a:latin typeface="Times New Roman"/>
                <a:cs typeface="Times New Roman"/>
              </a:rPr>
              <a:t>κεφάλιο</a:t>
            </a:r>
            <a:r>
              <a:rPr lang="el-GR" spc="20" dirty="0" smtClean="0">
                <a:latin typeface="Times New Roman"/>
                <a:cs typeface="Times New Roman"/>
              </a:rPr>
              <a:t> (κεφαλή) </a:t>
            </a:r>
            <a:r>
              <a:rPr lang="el-GR" spc="15" dirty="0" smtClean="0">
                <a:latin typeface="Times New Roman"/>
                <a:cs typeface="Times New Roman"/>
              </a:rPr>
              <a:t>σε </a:t>
            </a:r>
            <a:r>
              <a:rPr lang="el-GR" spc="10" dirty="0" err="1" smtClean="0">
                <a:latin typeface="Times New Roman"/>
                <a:cs typeface="Times New Roman"/>
              </a:rPr>
              <a:t>σχήµα</a:t>
            </a:r>
            <a:r>
              <a:rPr lang="el-GR" spc="10" dirty="0" smtClean="0">
                <a:latin typeface="Times New Roman"/>
                <a:cs typeface="Times New Roman"/>
              </a:rPr>
              <a:t> </a:t>
            </a:r>
            <a:r>
              <a:rPr lang="el-GR" spc="20" dirty="0" smtClean="0">
                <a:latin typeface="Times New Roman"/>
                <a:cs typeface="Times New Roman"/>
              </a:rPr>
              <a:t>δίσκου,  </a:t>
            </a:r>
            <a:r>
              <a:rPr lang="el-GR" spc="15" dirty="0" smtClean="0">
                <a:latin typeface="Times New Roman"/>
                <a:cs typeface="Times New Roman"/>
              </a:rPr>
              <a:t>διαφορετικών</a:t>
            </a:r>
            <a:r>
              <a:rPr lang="el-GR" spc="170" dirty="0" smtClean="0">
                <a:latin typeface="Times New Roman"/>
                <a:cs typeface="Times New Roman"/>
              </a:rPr>
              <a:t> </a:t>
            </a:r>
            <a:r>
              <a:rPr lang="el-GR" spc="20" dirty="0" smtClean="0">
                <a:latin typeface="Times New Roman"/>
                <a:cs typeface="Times New Roman"/>
              </a:rPr>
              <a:t>τύπων</a:t>
            </a:r>
            <a:r>
              <a:rPr lang="el-GR" spc="170" dirty="0" smtClean="0">
                <a:latin typeface="Times New Roman"/>
                <a:cs typeface="Times New Roman"/>
              </a:rPr>
              <a:t> </a:t>
            </a:r>
            <a:r>
              <a:rPr lang="el-GR" spc="15" dirty="0" smtClean="0">
                <a:latin typeface="Times New Roman"/>
                <a:cs typeface="Times New Roman"/>
              </a:rPr>
              <a:t>κυρτή,</a:t>
            </a:r>
            <a:r>
              <a:rPr lang="el-GR" spc="165" dirty="0" smtClean="0">
                <a:latin typeface="Times New Roman"/>
                <a:cs typeface="Times New Roman"/>
              </a:rPr>
              <a:t> </a:t>
            </a:r>
            <a:r>
              <a:rPr lang="el-GR" spc="15" dirty="0" smtClean="0">
                <a:latin typeface="Times New Roman"/>
                <a:cs typeface="Times New Roman"/>
              </a:rPr>
              <a:t>κοίλη,</a:t>
            </a:r>
            <a:r>
              <a:rPr lang="el-GR" spc="165" dirty="0" smtClean="0">
                <a:latin typeface="Times New Roman"/>
                <a:cs typeface="Times New Roman"/>
              </a:rPr>
              <a:t> </a:t>
            </a:r>
            <a:r>
              <a:rPr lang="el-GR" spc="15" dirty="0" smtClean="0">
                <a:latin typeface="Times New Roman"/>
                <a:cs typeface="Times New Roman"/>
              </a:rPr>
              <a:t>επίπεδη</a:t>
            </a:r>
            <a:r>
              <a:rPr lang="el-GR" spc="170" dirty="0" smtClean="0">
                <a:latin typeface="Times New Roman"/>
                <a:cs typeface="Times New Roman"/>
              </a:rPr>
              <a:t> </a:t>
            </a:r>
            <a:r>
              <a:rPr lang="el-GR" spc="15" dirty="0" smtClean="0">
                <a:latin typeface="Times New Roman"/>
                <a:cs typeface="Times New Roman"/>
              </a:rPr>
              <a:t>ή</a:t>
            </a:r>
            <a:r>
              <a:rPr lang="el-GR" spc="170" dirty="0" smtClean="0">
                <a:latin typeface="Times New Roman"/>
                <a:cs typeface="Times New Roman"/>
              </a:rPr>
              <a:t> </a:t>
            </a:r>
            <a:r>
              <a:rPr lang="el-GR" spc="10" dirty="0" err="1" smtClean="0">
                <a:latin typeface="Times New Roman"/>
                <a:cs typeface="Times New Roman"/>
              </a:rPr>
              <a:t>σιγµοειδής</a:t>
            </a:r>
            <a:r>
              <a:rPr lang="el-GR" spc="10" dirty="0" smtClean="0">
                <a:latin typeface="Times New Roman"/>
                <a:cs typeface="Times New Roman"/>
              </a:rPr>
              <a:t>,</a:t>
            </a:r>
            <a:r>
              <a:rPr lang="el-GR" spc="170" dirty="0" smtClean="0">
                <a:latin typeface="Times New Roman"/>
                <a:cs typeface="Times New Roman"/>
              </a:rPr>
              <a:t> </a:t>
            </a:r>
            <a:r>
              <a:rPr lang="el-GR" spc="-5" dirty="0" smtClean="0">
                <a:latin typeface="Times New Roman"/>
                <a:cs typeface="Times New Roman"/>
              </a:rPr>
              <a:t>µε</a:t>
            </a:r>
            <a:r>
              <a:rPr lang="el-GR" spc="170" dirty="0" smtClean="0">
                <a:latin typeface="Times New Roman"/>
                <a:cs typeface="Times New Roman"/>
              </a:rPr>
              <a:t> </a:t>
            </a:r>
            <a:r>
              <a:rPr lang="el-GR" spc="10" dirty="0" err="1" smtClean="0">
                <a:latin typeface="Times New Roman"/>
                <a:cs typeface="Times New Roman"/>
              </a:rPr>
              <a:t>διάµετρο</a:t>
            </a:r>
            <a:r>
              <a:rPr lang="el-GR" spc="170" dirty="0" smtClean="0">
                <a:latin typeface="Times New Roman"/>
                <a:cs typeface="Times New Roman"/>
              </a:rPr>
              <a:t> </a:t>
            </a:r>
            <a:r>
              <a:rPr lang="el-GR" spc="20" dirty="0" smtClean="0">
                <a:latin typeface="Times New Roman"/>
                <a:cs typeface="Times New Roman"/>
              </a:rPr>
              <a:t>από</a:t>
            </a:r>
            <a:r>
              <a:rPr lang="el-GR" spc="170" dirty="0" smtClean="0">
                <a:latin typeface="Times New Roman"/>
                <a:cs typeface="Times New Roman"/>
              </a:rPr>
              <a:t> </a:t>
            </a:r>
            <a:r>
              <a:rPr lang="el-GR" spc="15" dirty="0" smtClean="0">
                <a:latin typeface="Times New Roman"/>
                <a:cs typeface="Times New Roman"/>
              </a:rPr>
              <a:t>6</a:t>
            </a:r>
            <a:r>
              <a:rPr lang="el-GR" spc="170" dirty="0" smtClean="0">
                <a:latin typeface="Times New Roman"/>
                <a:cs typeface="Times New Roman"/>
              </a:rPr>
              <a:t> </a:t>
            </a:r>
            <a:r>
              <a:rPr lang="el-GR" spc="15" dirty="0" smtClean="0">
                <a:latin typeface="Times New Roman"/>
                <a:cs typeface="Times New Roman"/>
              </a:rPr>
              <a:t>έως</a:t>
            </a:r>
            <a:r>
              <a:rPr lang="el-GR" spc="165" dirty="0" smtClean="0">
                <a:latin typeface="Times New Roman"/>
                <a:cs typeface="Times New Roman"/>
              </a:rPr>
              <a:t> </a:t>
            </a:r>
            <a:r>
              <a:rPr lang="el-GR" spc="15" dirty="0" smtClean="0">
                <a:latin typeface="Times New Roman"/>
                <a:cs typeface="Times New Roman"/>
              </a:rPr>
              <a:t>75</a:t>
            </a:r>
            <a:r>
              <a:rPr lang="el-GR" spc="175" dirty="0" smtClean="0">
                <a:latin typeface="Times New Roman"/>
                <a:cs typeface="Times New Roman"/>
              </a:rPr>
              <a:t> </a:t>
            </a:r>
            <a:r>
              <a:rPr lang="el-GR" spc="20" dirty="0" err="1" smtClean="0">
                <a:latin typeface="Times New Roman"/>
                <a:cs typeface="Times New Roman"/>
              </a:rPr>
              <a:t>cm</a:t>
            </a:r>
            <a:r>
              <a:rPr lang="el-GR" spc="20" dirty="0" smtClean="0">
                <a:latin typeface="Times New Roman"/>
                <a:cs typeface="Times New Roman"/>
              </a:rPr>
              <a:t>.</a:t>
            </a:r>
            <a:r>
              <a:rPr lang="el-GR" spc="165" dirty="0" smtClean="0">
                <a:latin typeface="Times New Roman"/>
                <a:cs typeface="Times New Roman"/>
              </a:rPr>
              <a:t> </a:t>
            </a:r>
            <a:r>
              <a:rPr lang="el-GR" spc="20" dirty="0" smtClean="0">
                <a:latin typeface="Times New Roman"/>
                <a:cs typeface="Times New Roman"/>
              </a:rPr>
              <a:t>Εξωτερικά</a:t>
            </a:r>
            <a:r>
              <a:rPr lang="el-GR" spc="170" dirty="0" smtClean="0">
                <a:latin typeface="Times New Roman"/>
                <a:cs typeface="Times New Roman"/>
              </a:rPr>
              <a:t> </a:t>
            </a:r>
            <a:r>
              <a:rPr lang="el-GR" spc="15" dirty="0" smtClean="0">
                <a:latin typeface="Times New Roman"/>
                <a:cs typeface="Times New Roman"/>
              </a:rPr>
              <a:t>φέρει</a:t>
            </a:r>
            <a:r>
              <a:rPr lang="el-GR" dirty="0">
                <a:latin typeface="Times New Roman"/>
                <a:cs typeface="Times New Roman"/>
              </a:rPr>
              <a:t> </a:t>
            </a:r>
            <a:r>
              <a:rPr lang="el-GR" spc="20" dirty="0" smtClean="0">
                <a:latin typeface="Times New Roman"/>
                <a:cs typeface="Times New Roman"/>
              </a:rPr>
              <a:t>οξύληκτα βράκτια, χνουδωτά στην εξωτερική </a:t>
            </a:r>
            <a:r>
              <a:rPr lang="el-GR" spc="15" dirty="0" smtClean="0">
                <a:latin typeface="Times New Roman"/>
                <a:cs typeface="Times New Roman"/>
              </a:rPr>
              <a:t>επιφάνεια και </a:t>
            </a:r>
            <a:r>
              <a:rPr lang="el-GR" spc="15" dirty="0" err="1" smtClean="0">
                <a:latin typeface="Times New Roman"/>
                <a:cs typeface="Times New Roman"/>
              </a:rPr>
              <a:t>διατεταγµένα</a:t>
            </a:r>
            <a:r>
              <a:rPr lang="el-GR" spc="15" dirty="0" smtClean="0">
                <a:latin typeface="Times New Roman"/>
                <a:cs typeface="Times New Roman"/>
              </a:rPr>
              <a:t> σε τρεις </a:t>
            </a:r>
            <a:r>
              <a:rPr lang="el-GR" spc="20" dirty="0" smtClean="0">
                <a:latin typeface="Times New Roman"/>
                <a:cs typeface="Times New Roman"/>
              </a:rPr>
              <a:t>συνήθως επάλληλες  </a:t>
            </a:r>
            <a:r>
              <a:rPr lang="el-GR" spc="15" dirty="0" smtClean="0">
                <a:latin typeface="Times New Roman"/>
                <a:cs typeface="Times New Roman"/>
              </a:rPr>
              <a:t>σειρές.</a:t>
            </a:r>
            <a:r>
              <a:rPr lang="el-GR" dirty="0" smtClean="0"/>
              <a:t> Η ταξιανθία (κεφαλή) είναι το πιο σημαντικό τμήμα του φυτού. </a:t>
            </a:r>
            <a:r>
              <a:rPr lang="el-GR" b="1" dirty="0" smtClean="0">
                <a:solidFill>
                  <a:srgbClr val="FF0000"/>
                </a:solidFill>
              </a:rPr>
              <a:t>Το μέγεθος της εξαρτάται από την ποικιλία και τις συνθήκες του περιβάλλοντος: υγρασία, γονιμότητα του εδάφους, πυκνότητα σποράς, ημέρες ηλιοφάνειας κλπ. </a:t>
            </a:r>
            <a:r>
              <a:rPr lang="el-GR" dirty="0" smtClean="0"/>
              <a:t>  Η γονιμοποίηση των ανθέων της κεφαλής επηρεάζεται αρνητικά από υψηλές θερμοκρασίες την εποχή της άνθησης. Σημαντικό στοιχείο είναι η αντοχή του φυτού στο πλάγιασμα, αλλά και η κλίση της κεφαλής, ώστε να αποφεύγονται οι απώλειες από τα πουλιά.    </a:t>
            </a:r>
          </a:p>
          <a:p>
            <a:pPr marL="12700" marR="5715" algn="just">
              <a:spcBef>
                <a:spcPts val="25"/>
              </a:spcBef>
            </a:pPr>
            <a:r>
              <a:rPr lang="el-GR" spc="15" dirty="0" smtClean="0">
                <a:latin typeface="Times New Roman"/>
                <a:cs typeface="Times New Roman"/>
              </a:rPr>
              <a:t>  </a:t>
            </a:r>
            <a:endParaRPr lang="el-GR" dirty="0">
              <a:latin typeface="Times New Roman"/>
              <a:cs typeface="Times New Roman"/>
            </a:endParaRPr>
          </a:p>
        </p:txBody>
      </p:sp>
      <p:sp>
        <p:nvSpPr>
          <p:cNvPr id="4" name="object 5"/>
          <p:cNvSpPr/>
          <p:nvPr/>
        </p:nvSpPr>
        <p:spPr>
          <a:xfrm>
            <a:off x="5487194" y="1448595"/>
            <a:ext cx="3658394" cy="4114800"/>
          </a:xfrm>
          <a:prstGeom prst="rect">
            <a:avLst/>
          </a:prstGeom>
          <a:blipFill>
            <a:blip r:embed="rId2" cstate="print"/>
            <a:stretch>
              <a:fillRect/>
            </a:stretch>
          </a:blipFill>
        </p:spPr>
        <p:txBody>
          <a:bodyPr wrap="square" lIns="0" tIns="0" rIns="0" bIns="0" rtlCol="0"/>
          <a:lstStyle/>
          <a:p>
            <a:endParaRPr dirty="0"/>
          </a:p>
        </p:txBody>
      </p:sp>
      <p:sp>
        <p:nvSpPr>
          <p:cNvPr id="5" name="object 3"/>
          <p:cNvSpPr txBox="1"/>
          <p:nvPr/>
        </p:nvSpPr>
        <p:spPr>
          <a:xfrm>
            <a:off x="5029994" y="6096794"/>
            <a:ext cx="4115594" cy="461665"/>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20" dirty="0">
                <a:latin typeface="Times New Roman"/>
                <a:cs typeface="Times New Roman"/>
              </a:rPr>
              <a:t>Κεφαλή </a:t>
            </a:r>
            <a:r>
              <a:rPr sz="1500" i="1" spc="15" dirty="0">
                <a:latin typeface="Times New Roman"/>
                <a:cs typeface="Times New Roman"/>
              </a:rPr>
              <a:t>ηλιάνθου, περιφερειακά </a:t>
            </a:r>
            <a:r>
              <a:rPr sz="1500" i="1" spc="20" dirty="0">
                <a:latin typeface="Times New Roman"/>
                <a:cs typeface="Times New Roman"/>
              </a:rPr>
              <a:t>γλωσσοειδή </a:t>
            </a:r>
            <a:r>
              <a:rPr sz="1500" i="1" spc="15" dirty="0">
                <a:latin typeface="Times New Roman"/>
                <a:cs typeface="Times New Roman"/>
              </a:rPr>
              <a:t>και </a:t>
            </a:r>
            <a:r>
              <a:rPr sz="1500" i="1" spc="20" dirty="0">
                <a:latin typeface="Times New Roman"/>
                <a:cs typeface="Times New Roman"/>
              </a:rPr>
              <a:t>εσωτερικά σωληνοειδή</a:t>
            </a:r>
            <a:r>
              <a:rPr sz="1500" i="1" spc="25" dirty="0">
                <a:latin typeface="Times New Roman"/>
                <a:cs typeface="Times New Roman"/>
              </a:rPr>
              <a:t> </a:t>
            </a:r>
            <a:r>
              <a:rPr sz="1500" i="1" spc="20" dirty="0">
                <a:latin typeface="Times New Roman"/>
                <a:cs typeface="Times New Roman"/>
              </a:rPr>
              <a:t>άνθη</a:t>
            </a:r>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457994"/>
            <a:ext cx="3581400" cy="5262979"/>
          </a:xfrm>
          <a:prstGeom prst="rect">
            <a:avLst/>
          </a:prstGeom>
        </p:spPr>
        <p:txBody>
          <a:bodyPr wrap="square">
            <a:spAutoFit/>
          </a:bodyPr>
          <a:lstStyle/>
          <a:p>
            <a:r>
              <a:rPr lang="el-GR" sz="2400" dirty="0" smtClean="0"/>
              <a:t> Η ονομασία του γένους προέρχεται από το γεγονός ότι η </a:t>
            </a:r>
            <a:r>
              <a:rPr lang="el-GR" sz="2400" dirty="0" smtClean="0">
                <a:hlinkClick r:id="rId2" tooltip="Ταξιανθία (δεν έχει γραφτεί ακόμα)"/>
              </a:rPr>
              <a:t>ταξιανθία</a:t>
            </a:r>
            <a:r>
              <a:rPr lang="el-GR" sz="2400" dirty="0" smtClean="0"/>
              <a:t> (κεφαλή) ακολουθεί τον </a:t>
            </a:r>
            <a:r>
              <a:rPr lang="el-GR" sz="2400" dirty="0" smtClean="0">
                <a:hlinkClick r:id="rId3" tooltip="Ήλιος"/>
              </a:rPr>
              <a:t>ήλιο</a:t>
            </a:r>
            <a:r>
              <a:rPr lang="el-GR" sz="2400" dirty="0" smtClean="0"/>
              <a:t> κατά τη διάρκεια της ημέρας και στρέφεται πάλι προς την </a:t>
            </a:r>
            <a:r>
              <a:rPr lang="el-GR" sz="2400" dirty="0" smtClean="0">
                <a:hlinkClick r:id="rId4" tooltip="Ανατολή"/>
              </a:rPr>
              <a:t>ανατολή</a:t>
            </a:r>
            <a:r>
              <a:rPr lang="el-GR" sz="2400" dirty="0" smtClean="0"/>
              <a:t> το πρωί. Η κίνηση αυτή που οφείλεται σε κάμψη του </a:t>
            </a:r>
            <a:r>
              <a:rPr lang="el-GR" sz="2400" dirty="0" smtClean="0">
                <a:hlinkClick r:id="rId5" tooltip="Βλαστός"/>
              </a:rPr>
              <a:t>βλαστού</a:t>
            </a:r>
            <a:r>
              <a:rPr lang="el-GR" sz="2400" dirty="0" smtClean="0"/>
              <a:t>, σταματά μετά την άνθηση και την γονιμοποίηση των ανθέων όταν τα κεφάλια παραμένουν στραμμένα προς την ανατολή</a:t>
            </a:r>
            <a:endParaRPr lang="el-GR" sz="2400" dirty="0"/>
          </a:p>
        </p:txBody>
      </p:sp>
      <p:sp>
        <p:nvSpPr>
          <p:cNvPr id="1026" name="AutoShape 2" descr="Αποτέλεσμα εικόνας για ηλιανθος λουλουδ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ηλιανθος λουλουδ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Αποτέλεσμα εικόνας για ηλιανθος λουλουδι"/>
          <p:cNvPicPr>
            <a:picLocks noChangeAspect="1" noChangeArrowheads="1"/>
          </p:cNvPicPr>
          <p:nvPr/>
        </p:nvPicPr>
        <p:blipFill>
          <a:blip r:embed="rId6" cstate="print"/>
          <a:srcRect/>
          <a:stretch>
            <a:fillRect/>
          </a:stretch>
        </p:blipFill>
        <p:spPr bwMode="auto">
          <a:xfrm>
            <a:off x="4039394" y="153194"/>
            <a:ext cx="5106194" cy="63230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linherb.com/Compositae/Helianthus/Annus_lenticularis/Helianthus_annus_lenticularis_587_23.jpg"/>
          <p:cNvPicPr>
            <a:picLocks noChangeAspect="1" noChangeArrowheads="1"/>
          </p:cNvPicPr>
          <p:nvPr/>
        </p:nvPicPr>
        <p:blipFill>
          <a:blip r:embed="rId2" cstate="print"/>
          <a:srcRect/>
          <a:stretch>
            <a:fillRect/>
          </a:stretch>
        </p:blipFill>
        <p:spPr bwMode="auto">
          <a:xfrm>
            <a:off x="69490" y="686594"/>
            <a:ext cx="4985560" cy="3352800"/>
          </a:xfrm>
          <a:prstGeom prst="rect">
            <a:avLst/>
          </a:prstGeom>
          <a:noFill/>
        </p:spPr>
      </p:pic>
      <p:pic>
        <p:nvPicPr>
          <p:cNvPr id="3" name="Picture 6" descr="http://s4.hubimg.com/u/711139_f520.jpg"/>
          <p:cNvPicPr>
            <a:picLocks noChangeAspect="1" noChangeArrowheads="1"/>
          </p:cNvPicPr>
          <p:nvPr/>
        </p:nvPicPr>
        <p:blipFill>
          <a:blip r:embed="rId3" cstate="print"/>
          <a:stretch>
            <a:fillRect/>
          </a:stretch>
        </p:blipFill>
        <p:spPr>
          <a:xfrm>
            <a:off x="4953794" y="2134394"/>
            <a:ext cx="3962400" cy="25984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305594" y="153194"/>
            <a:ext cx="8687594" cy="1938984"/>
          </a:xfrm>
          <a:prstGeom prst="rect">
            <a:avLst/>
          </a:prstGeom>
        </p:spPr>
        <p:txBody>
          <a:bodyPr wrap="square" lIns="91431" tIns="45716" rIns="91431" bIns="45716">
            <a:spAutoFit/>
          </a:bodyPr>
          <a:lstStyle/>
          <a:p>
            <a:pPr marL="12700" marR="5715" algn="just">
              <a:spcBef>
                <a:spcPts val="25"/>
              </a:spcBef>
            </a:pPr>
            <a:r>
              <a:rPr lang="el-GR" sz="2400" spc="20" dirty="0" smtClean="0">
                <a:latin typeface="Times New Roman"/>
                <a:cs typeface="Times New Roman"/>
              </a:rPr>
              <a:t>Τα  άνθη  </a:t>
            </a:r>
            <a:r>
              <a:rPr lang="el-GR" sz="2400" spc="15" dirty="0" smtClean="0">
                <a:latin typeface="Times New Roman"/>
                <a:cs typeface="Times New Roman"/>
              </a:rPr>
              <a:t>της  </a:t>
            </a:r>
            <a:r>
              <a:rPr lang="el-GR" sz="2400" spc="20" dirty="0" smtClean="0">
                <a:latin typeface="Times New Roman"/>
                <a:cs typeface="Times New Roman"/>
              </a:rPr>
              <a:t>κεφαλής  </a:t>
            </a:r>
            <a:r>
              <a:rPr lang="el-GR" sz="2400" spc="15" dirty="0" smtClean="0">
                <a:latin typeface="Times New Roman"/>
                <a:cs typeface="Times New Roman"/>
              </a:rPr>
              <a:t>διακρίνονται  σε  δύο  κατηγορίες.  </a:t>
            </a:r>
            <a:r>
              <a:rPr lang="el-GR" sz="2400" spc="20" dirty="0" smtClean="0">
                <a:latin typeface="Times New Roman"/>
                <a:cs typeface="Times New Roman"/>
              </a:rPr>
              <a:t>Τα  περιφερειακά  </a:t>
            </a:r>
            <a:r>
              <a:rPr lang="el-GR" sz="2400" spc="15" dirty="0" smtClean="0">
                <a:latin typeface="Times New Roman"/>
                <a:cs typeface="Times New Roman"/>
              </a:rPr>
              <a:t>ή  </a:t>
            </a:r>
            <a:r>
              <a:rPr lang="el-GR" sz="2400" spc="20" dirty="0" smtClean="0">
                <a:latin typeface="Times New Roman"/>
                <a:cs typeface="Times New Roman"/>
              </a:rPr>
              <a:t>γλωσσοειδή    </a:t>
            </a:r>
            <a:r>
              <a:rPr lang="el-GR" sz="2400" spc="250" dirty="0" smtClean="0">
                <a:latin typeface="Times New Roman"/>
                <a:cs typeface="Times New Roman"/>
              </a:rPr>
              <a:t> </a:t>
            </a:r>
            <a:r>
              <a:rPr lang="el-GR" sz="2400" spc="20" dirty="0" smtClean="0">
                <a:latin typeface="Times New Roman"/>
                <a:cs typeface="Times New Roman"/>
              </a:rPr>
              <a:t>άνθη</a:t>
            </a:r>
            <a:r>
              <a:rPr lang="el-GR" sz="2400" dirty="0">
                <a:latin typeface="Times New Roman"/>
                <a:cs typeface="Times New Roman"/>
              </a:rPr>
              <a:t> </a:t>
            </a:r>
            <a:r>
              <a:rPr lang="el-GR" sz="2400" spc="15" dirty="0" err="1" smtClean="0">
                <a:latin typeface="Times New Roman"/>
                <a:cs typeface="Times New Roman"/>
              </a:rPr>
              <a:t>σχηµατίζονται</a:t>
            </a:r>
            <a:r>
              <a:rPr lang="el-GR" sz="2400" spc="15" dirty="0" smtClean="0">
                <a:latin typeface="Times New Roman"/>
                <a:cs typeface="Times New Roman"/>
              </a:rPr>
              <a:t> </a:t>
            </a:r>
            <a:r>
              <a:rPr lang="el-GR" sz="2400" spc="10" dirty="0" err="1" smtClean="0">
                <a:latin typeface="Times New Roman"/>
                <a:cs typeface="Times New Roman"/>
              </a:rPr>
              <a:t>περιµετρικά</a:t>
            </a:r>
            <a:r>
              <a:rPr lang="el-GR" sz="2400" spc="10" dirty="0" smtClean="0">
                <a:latin typeface="Times New Roman"/>
                <a:cs typeface="Times New Roman"/>
              </a:rPr>
              <a:t> </a:t>
            </a:r>
            <a:r>
              <a:rPr lang="el-GR" sz="2400" spc="15" dirty="0" smtClean="0">
                <a:latin typeface="Times New Roman"/>
                <a:cs typeface="Times New Roman"/>
              </a:rPr>
              <a:t>του δίσκου, είναι άγονα χωρίς </a:t>
            </a:r>
            <a:r>
              <a:rPr lang="el-GR" sz="2400" spc="15" dirty="0" err="1" smtClean="0">
                <a:latin typeface="Times New Roman"/>
                <a:cs typeface="Times New Roman"/>
              </a:rPr>
              <a:t>στήµονες</a:t>
            </a:r>
            <a:r>
              <a:rPr lang="el-GR" sz="2400" spc="15" dirty="0" smtClean="0">
                <a:latin typeface="Times New Roman"/>
                <a:cs typeface="Times New Roman"/>
              </a:rPr>
              <a:t> </a:t>
            </a:r>
            <a:r>
              <a:rPr lang="el-GR" sz="2400" spc="-5" dirty="0" smtClean="0">
                <a:latin typeface="Times New Roman"/>
                <a:cs typeface="Times New Roman"/>
              </a:rPr>
              <a:t>µε </a:t>
            </a:r>
            <a:r>
              <a:rPr lang="el-GR" sz="2400" spc="15" dirty="0" err="1" smtClean="0">
                <a:latin typeface="Times New Roman"/>
                <a:cs typeface="Times New Roman"/>
              </a:rPr>
              <a:t>εκφυλισµένο</a:t>
            </a:r>
            <a:r>
              <a:rPr lang="el-GR" sz="2400" spc="15" dirty="0" smtClean="0">
                <a:latin typeface="Times New Roman"/>
                <a:cs typeface="Times New Roman"/>
              </a:rPr>
              <a:t> </a:t>
            </a:r>
            <a:r>
              <a:rPr lang="el-GR" sz="2400" spc="20" dirty="0" smtClean="0">
                <a:latin typeface="Times New Roman"/>
                <a:cs typeface="Times New Roman"/>
              </a:rPr>
              <a:t>στύλο </a:t>
            </a:r>
            <a:r>
              <a:rPr lang="el-GR" sz="2400" spc="15" dirty="0" smtClean="0">
                <a:latin typeface="Times New Roman"/>
                <a:cs typeface="Times New Roman"/>
              </a:rPr>
              <a:t>και </a:t>
            </a:r>
            <a:r>
              <a:rPr lang="el-GR" sz="2400" spc="10" dirty="0" err="1" smtClean="0">
                <a:latin typeface="Times New Roman"/>
                <a:cs typeface="Times New Roman"/>
              </a:rPr>
              <a:t>στίγµα</a:t>
            </a:r>
            <a:r>
              <a:rPr lang="el-GR" sz="2400" spc="10" dirty="0" smtClean="0">
                <a:latin typeface="Times New Roman"/>
                <a:cs typeface="Times New Roman"/>
              </a:rPr>
              <a:t>. </a:t>
            </a:r>
            <a:r>
              <a:rPr lang="el-GR" sz="2400" spc="20" dirty="0" smtClean="0">
                <a:latin typeface="Times New Roman"/>
                <a:cs typeface="Times New Roman"/>
              </a:rPr>
              <a:t>Η  στεφάνη</a:t>
            </a:r>
            <a:r>
              <a:rPr lang="el-GR" sz="2400" spc="200" dirty="0" smtClean="0">
                <a:latin typeface="Times New Roman"/>
                <a:cs typeface="Times New Roman"/>
              </a:rPr>
              <a:t> </a:t>
            </a:r>
            <a:r>
              <a:rPr lang="el-GR" sz="2400" spc="15" dirty="0" smtClean="0">
                <a:latin typeface="Times New Roman"/>
                <a:cs typeface="Times New Roman"/>
              </a:rPr>
              <a:t>τους</a:t>
            </a:r>
            <a:r>
              <a:rPr lang="el-GR" sz="2400" spc="190" dirty="0" smtClean="0">
                <a:latin typeface="Times New Roman"/>
                <a:cs typeface="Times New Roman"/>
              </a:rPr>
              <a:t> </a:t>
            </a:r>
            <a:r>
              <a:rPr lang="el-GR" sz="2400" spc="15" dirty="0" smtClean="0">
                <a:latin typeface="Times New Roman"/>
                <a:cs typeface="Times New Roman"/>
              </a:rPr>
              <a:t>αποτελείται</a:t>
            </a:r>
            <a:r>
              <a:rPr lang="el-GR" sz="2400" spc="190" dirty="0" smtClean="0">
                <a:latin typeface="Times New Roman"/>
                <a:cs typeface="Times New Roman"/>
              </a:rPr>
              <a:t> </a:t>
            </a:r>
            <a:r>
              <a:rPr lang="el-GR" sz="2400" spc="20" dirty="0" smtClean="0">
                <a:latin typeface="Times New Roman"/>
                <a:cs typeface="Times New Roman"/>
              </a:rPr>
              <a:t>από</a:t>
            </a:r>
            <a:r>
              <a:rPr lang="el-GR" sz="2400" spc="200" dirty="0" smtClean="0">
                <a:latin typeface="Times New Roman"/>
                <a:cs typeface="Times New Roman"/>
              </a:rPr>
              <a:t> </a:t>
            </a:r>
            <a:r>
              <a:rPr lang="el-GR" sz="2400" spc="15" dirty="0" smtClean="0">
                <a:latin typeface="Times New Roman"/>
                <a:cs typeface="Times New Roman"/>
              </a:rPr>
              <a:t>πέντε</a:t>
            </a:r>
            <a:r>
              <a:rPr lang="el-GR" sz="2400" spc="190" dirty="0" smtClean="0">
                <a:latin typeface="Times New Roman"/>
                <a:cs typeface="Times New Roman"/>
              </a:rPr>
              <a:t> </a:t>
            </a:r>
            <a:r>
              <a:rPr lang="el-GR" sz="2400" spc="10" dirty="0" err="1" smtClean="0">
                <a:latin typeface="Times New Roman"/>
                <a:cs typeface="Times New Roman"/>
              </a:rPr>
              <a:t>ενωµένα</a:t>
            </a:r>
            <a:r>
              <a:rPr lang="el-GR" sz="2400" spc="200" dirty="0" smtClean="0">
                <a:latin typeface="Times New Roman"/>
                <a:cs typeface="Times New Roman"/>
              </a:rPr>
              <a:t> </a:t>
            </a:r>
            <a:r>
              <a:rPr lang="el-GR" sz="2400" spc="15" dirty="0" smtClean="0">
                <a:latin typeface="Times New Roman"/>
                <a:cs typeface="Times New Roman"/>
              </a:rPr>
              <a:t>σε</a:t>
            </a:r>
            <a:r>
              <a:rPr lang="el-GR" sz="2400" spc="190"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ορφή</a:t>
            </a:r>
            <a:r>
              <a:rPr lang="el-GR" sz="2400" spc="200" dirty="0" smtClean="0">
                <a:latin typeface="Times New Roman"/>
                <a:cs typeface="Times New Roman"/>
              </a:rPr>
              <a:t> </a:t>
            </a:r>
            <a:r>
              <a:rPr lang="el-GR" sz="2400" spc="15" dirty="0" smtClean="0">
                <a:latin typeface="Times New Roman"/>
                <a:cs typeface="Times New Roman"/>
              </a:rPr>
              <a:t>λωρίδας</a:t>
            </a:r>
            <a:r>
              <a:rPr lang="el-GR" sz="2400" spc="190" dirty="0" smtClean="0">
                <a:latin typeface="Times New Roman"/>
                <a:cs typeface="Times New Roman"/>
              </a:rPr>
              <a:t> </a:t>
            </a:r>
            <a:r>
              <a:rPr lang="el-GR" sz="2400" spc="15" dirty="0" smtClean="0">
                <a:latin typeface="Times New Roman"/>
                <a:cs typeface="Times New Roman"/>
              </a:rPr>
              <a:t>κίτρινα</a:t>
            </a:r>
            <a:r>
              <a:rPr lang="el-GR" sz="2400" spc="200" dirty="0" smtClean="0">
                <a:latin typeface="Times New Roman"/>
                <a:cs typeface="Times New Roman"/>
              </a:rPr>
              <a:t> </a:t>
            </a:r>
            <a:r>
              <a:rPr lang="el-GR" sz="2400" spc="15" dirty="0" smtClean="0">
                <a:latin typeface="Times New Roman"/>
                <a:cs typeface="Times New Roman"/>
              </a:rPr>
              <a:t>πέταλα</a:t>
            </a:r>
            <a:r>
              <a:rPr lang="el-GR" sz="2400" spc="200" dirty="0" smtClean="0">
                <a:latin typeface="Times New Roman"/>
                <a:cs typeface="Times New Roman"/>
              </a:rPr>
              <a:t> </a:t>
            </a:r>
            <a:r>
              <a:rPr lang="el-GR" sz="2400" spc="15" dirty="0" smtClean="0">
                <a:latin typeface="Times New Roman"/>
                <a:cs typeface="Times New Roman"/>
              </a:rPr>
              <a:t>ιδιαίτερα</a:t>
            </a:r>
            <a:r>
              <a:rPr lang="el-GR" sz="2400" spc="200" dirty="0" smtClean="0">
                <a:latin typeface="Times New Roman"/>
                <a:cs typeface="Times New Roman"/>
              </a:rPr>
              <a:t> </a:t>
            </a:r>
            <a:r>
              <a:rPr lang="el-GR" sz="2400" spc="15" dirty="0" smtClean="0">
                <a:latin typeface="Times New Roman"/>
                <a:cs typeface="Times New Roman"/>
              </a:rPr>
              <a:t>ελκυστικά</a:t>
            </a:r>
            <a:r>
              <a:rPr lang="el-GR" sz="2400" spc="200" dirty="0" smtClean="0">
                <a:latin typeface="Times New Roman"/>
                <a:cs typeface="Times New Roman"/>
              </a:rPr>
              <a:t> </a:t>
            </a:r>
            <a:r>
              <a:rPr lang="el-GR" sz="2400" spc="15" dirty="0" smtClean="0">
                <a:latin typeface="Times New Roman"/>
                <a:cs typeface="Times New Roman"/>
              </a:rPr>
              <a:t>στα</a:t>
            </a:r>
            <a:r>
              <a:rPr lang="el-GR" sz="2400" dirty="0">
                <a:latin typeface="Times New Roman"/>
                <a:cs typeface="Times New Roman"/>
              </a:rPr>
              <a:t> </a:t>
            </a:r>
            <a:r>
              <a:rPr lang="el-GR" sz="2400" spc="10" dirty="0" err="1" smtClean="0">
                <a:latin typeface="Times New Roman"/>
                <a:cs typeface="Times New Roman"/>
              </a:rPr>
              <a:t>έντοµα</a:t>
            </a:r>
            <a:r>
              <a:rPr lang="el-GR" sz="2400" spc="10" dirty="0" smtClean="0">
                <a:latin typeface="Times New Roman"/>
                <a:cs typeface="Times New Roman"/>
              </a:rPr>
              <a:t>. </a:t>
            </a:r>
            <a:endParaRPr lang="el-GR" sz="2400" dirty="0">
              <a:latin typeface="Times New Roman"/>
              <a:cs typeface="Times New Roman"/>
            </a:endParaRPr>
          </a:p>
        </p:txBody>
      </p:sp>
      <p:sp>
        <p:nvSpPr>
          <p:cNvPr id="4" name="object 5"/>
          <p:cNvSpPr/>
          <p:nvPr/>
        </p:nvSpPr>
        <p:spPr>
          <a:xfrm>
            <a:off x="1448594" y="2286794"/>
            <a:ext cx="7086600" cy="3733800"/>
          </a:xfrm>
          <a:prstGeom prst="rect">
            <a:avLst/>
          </a:prstGeom>
          <a:blipFill>
            <a:blip r:embed="rId2" cstate="print"/>
            <a:stretch>
              <a:fillRect/>
            </a:stretch>
          </a:blipFill>
        </p:spPr>
        <p:txBody>
          <a:bodyPr wrap="square" lIns="0" tIns="0" rIns="0" bIns="0" rtlCol="0"/>
          <a:lstStyle/>
          <a:p>
            <a:endParaRPr sz="1500"/>
          </a:p>
        </p:txBody>
      </p:sp>
      <p:sp>
        <p:nvSpPr>
          <p:cNvPr id="5" name="object 3"/>
          <p:cNvSpPr txBox="1"/>
          <p:nvPr/>
        </p:nvSpPr>
        <p:spPr>
          <a:xfrm>
            <a:off x="1600994" y="6325394"/>
            <a:ext cx="4053970" cy="230832"/>
          </a:xfrm>
          <a:prstGeom prst="rect">
            <a:avLst/>
          </a:prstGeom>
        </p:spPr>
        <p:txBody>
          <a:bodyPr vert="horz" wrap="square" lIns="0" tIns="0" rIns="0" bIns="0" rtlCol="0">
            <a:spAutoFit/>
          </a:bodyPr>
          <a:lstStyle/>
          <a:p>
            <a:pPr marL="12700">
              <a:lnSpc>
                <a:spcPct val="100000"/>
              </a:lnSpc>
            </a:pPr>
            <a:r>
              <a:rPr sz="1500" i="1" spc="20" dirty="0" err="1" smtClean="0">
                <a:latin typeface="Times New Roman"/>
                <a:cs typeface="Times New Roman"/>
              </a:rPr>
              <a:t>Άγονο</a:t>
            </a:r>
            <a:r>
              <a:rPr sz="1500" i="1" spc="20" dirty="0" smtClean="0">
                <a:latin typeface="Times New Roman"/>
                <a:cs typeface="Times New Roman"/>
              </a:rPr>
              <a:t> </a:t>
            </a:r>
            <a:r>
              <a:rPr sz="1500" i="1" spc="15" dirty="0">
                <a:latin typeface="Times New Roman"/>
                <a:cs typeface="Times New Roman"/>
              </a:rPr>
              <a:t>γλωσσοειδές</a:t>
            </a:r>
            <a:r>
              <a:rPr sz="1500" i="1" spc="-25" dirty="0">
                <a:latin typeface="Times New Roman"/>
                <a:cs typeface="Times New Roman"/>
              </a:rPr>
              <a:t> </a:t>
            </a:r>
            <a:r>
              <a:rPr sz="1500" i="1" spc="20" dirty="0">
                <a:latin typeface="Times New Roman"/>
                <a:cs typeface="Times New Roman"/>
              </a:rPr>
              <a:t>άνθος</a:t>
            </a:r>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57994" y="0"/>
            <a:ext cx="5029200" cy="5293749"/>
          </a:xfrm>
          <a:prstGeom prst="rect">
            <a:avLst/>
          </a:prstGeom>
        </p:spPr>
        <p:txBody>
          <a:bodyPr wrap="square" lIns="91431" tIns="45716" rIns="91431" bIns="45716">
            <a:spAutoFit/>
          </a:bodyPr>
          <a:lstStyle/>
          <a:p>
            <a:pPr marL="12700" marR="5715" algn="just">
              <a:spcBef>
                <a:spcPts val="25"/>
              </a:spcBef>
            </a:pPr>
            <a:r>
              <a:rPr lang="el-GR" sz="2000" spc="20" dirty="0" smtClean="0">
                <a:latin typeface="Times New Roman"/>
                <a:cs typeface="Times New Roman"/>
              </a:rPr>
              <a:t>Τα εσωτερικά σωληνοειδή </a:t>
            </a:r>
            <a:r>
              <a:rPr lang="el-GR" sz="2000" spc="15" dirty="0" smtClean="0">
                <a:latin typeface="Times New Roman"/>
                <a:cs typeface="Times New Roman"/>
              </a:rPr>
              <a:t>άνθη είναι </a:t>
            </a:r>
            <a:r>
              <a:rPr lang="el-GR" sz="2000" spc="10" dirty="0" err="1" smtClean="0">
                <a:latin typeface="Times New Roman"/>
                <a:cs typeface="Times New Roman"/>
              </a:rPr>
              <a:t>γόνιµα</a:t>
            </a:r>
            <a:r>
              <a:rPr lang="el-GR" sz="2000" spc="10" dirty="0" smtClean="0">
                <a:latin typeface="Times New Roman"/>
                <a:cs typeface="Times New Roman"/>
              </a:rPr>
              <a:t>, </a:t>
            </a:r>
            <a:r>
              <a:rPr lang="el-GR" sz="2000" spc="15" dirty="0" err="1" smtClean="0">
                <a:latin typeface="Times New Roman"/>
                <a:cs typeface="Times New Roman"/>
              </a:rPr>
              <a:t>επίγυνα</a:t>
            </a:r>
            <a:r>
              <a:rPr lang="el-GR" sz="2000" spc="15" dirty="0" smtClean="0">
                <a:latin typeface="Times New Roman"/>
                <a:cs typeface="Times New Roman"/>
              </a:rPr>
              <a:t> και </a:t>
            </a:r>
            <a:r>
              <a:rPr lang="el-GR" sz="2000" spc="20" dirty="0" smtClean="0">
                <a:latin typeface="Times New Roman"/>
                <a:cs typeface="Times New Roman"/>
              </a:rPr>
              <a:t>διατάσσονται </a:t>
            </a:r>
            <a:r>
              <a:rPr lang="el-GR" sz="2000" spc="15" dirty="0" smtClean="0">
                <a:latin typeface="Times New Roman"/>
                <a:cs typeface="Times New Roman"/>
              </a:rPr>
              <a:t>σε </a:t>
            </a:r>
            <a:r>
              <a:rPr lang="el-GR" sz="2000" spc="15" dirty="0" err="1" smtClean="0">
                <a:latin typeface="Times New Roman"/>
                <a:cs typeface="Times New Roman"/>
              </a:rPr>
              <a:t>οµόκεντρα</a:t>
            </a:r>
            <a:r>
              <a:rPr lang="el-GR" sz="2000" spc="15" dirty="0" smtClean="0">
                <a:latin typeface="Times New Roman"/>
                <a:cs typeface="Times New Roman"/>
              </a:rPr>
              <a:t> τόξα </a:t>
            </a:r>
            <a:r>
              <a:rPr lang="el-GR" sz="2000" spc="20" dirty="0" smtClean="0">
                <a:latin typeface="Times New Roman"/>
                <a:cs typeface="Times New Roman"/>
              </a:rPr>
              <a:t>από </a:t>
            </a:r>
            <a:r>
              <a:rPr lang="el-GR" sz="2000" spc="15" dirty="0" smtClean="0">
                <a:latin typeface="Times New Roman"/>
                <a:cs typeface="Times New Roman"/>
              </a:rPr>
              <a:t>τα  </a:t>
            </a:r>
            <a:r>
              <a:rPr lang="el-GR" sz="2000" spc="20" dirty="0" smtClean="0">
                <a:latin typeface="Times New Roman"/>
                <a:cs typeface="Times New Roman"/>
              </a:rPr>
              <a:t>άκρα  προς  </a:t>
            </a:r>
            <a:r>
              <a:rPr lang="el-GR" sz="2000" spc="15" dirty="0" smtClean="0">
                <a:latin typeface="Times New Roman"/>
                <a:cs typeface="Times New Roman"/>
              </a:rPr>
              <a:t>το  κέντρο  του  </a:t>
            </a:r>
            <a:r>
              <a:rPr lang="el-GR" sz="2000" spc="20" dirty="0" smtClean="0">
                <a:latin typeface="Times New Roman"/>
                <a:cs typeface="Times New Roman"/>
              </a:rPr>
              <a:t>δίσκου.  Κάθε  </a:t>
            </a:r>
            <a:r>
              <a:rPr lang="el-GR" sz="2000" spc="10" dirty="0" err="1" smtClean="0">
                <a:latin typeface="Times New Roman"/>
                <a:cs typeface="Times New Roman"/>
              </a:rPr>
              <a:t>γόνιµο</a:t>
            </a:r>
            <a:r>
              <a:rPr lang="el-GR" sz="2000" spc="10" dirty="0" smtClean="0">
                <a:latin typeface="Times New Roman"/>
                <a:cs typeface="Times New Roman"/>
              </a:rPr>
              <a:t>  </a:t>
            </a:r>
            <a:r>
              <a:rPr lang="el-GR" sz="2000" spc="20" dirty="0" smtClean="0">
                <a:latin typeface="Times New Roman"/>
                <a:cs typeface="Times New Roman"/>
              </a:rPr>
              <a:t>άνθος  περιβάλλεται  από  </a:t>
            </a:r>
            <a:r>
              <a:rPr lang="el-GR" sz="2000" spc="15" dirty="0" smtClean="0">
                <a:latin typeface="Times New Roman"/>
                <a:cs typeface="Times New Roman"/>
              </a:rPr>
              <a:t>ένα  </a:t>
            </a:r>
            <a:r>
              <a:rPr lang="el-GR" sz="2000" spc="20" dirty="0" smtClean="0">
                <a:latin typeface="Times New Roman"/>
                <a:cs typeface="Times New Roman"/>
              </a:rPr>
              <a:t>οξύληκτο  βράκτιο      </a:t>
            </a:r>
            <a:r>
              <a:rPr lang="el-GR" sz="2000" spc="140" dirty="0" smtClean="0">
                <a:latin typeface="Times New Roman"/>
                <a:cs typeface="Times New Roman"/>
              </a:rPr>
              <a:t> </a:t>
            </a:r>
            <a:r>
              <a:rPr lang="el-GR" sz="2000" spc="20" dirty="0" smtClean="0">
                <a:latin typeface="Times New Roman"/>
                <a:cs typeface="Times New Roman"/>
              </a:rPr>
              <a:t>και</a:t>
            </a:r>
            <a:endParaRPr lang="el-GR" sz="2000" dirty="0" smtClean="0">
              <a:latin typeface="Times New Roman"/>
              <a:cs typeface="Times New Roman"/>
            </a:endParaRPr>
          </a:p>
          <a:p>
            <a:pPr marL="12700" algn="just"/>
            <a:r>
              <a:rPr lang="el-GR" sz="2000" spc="15" dirty="0" smtClean="0">
                <a:latin typeface="Times New Roman"/>
                <a:cs typeface="Times New Roman"/>
              </a:rPr>
              <a:t>αποτελείται</a:t>
            </a:r>
            <a:r>
              <a:rPr lang="el-GR" sz="2000" spc="110" dirty="0" smtClean="0">
                <a:latin typeface="Times New Roman"/>
                <a:cs typeface="Times New Roman"/>
              </a:rPr>
              <a:t> </a:t>
            </a:r>
            <a:r>
              <a:rPr lang="el-GR" sz="2000" spc="20" dirty="0" smtClean="0">
                <a:latin typeface="Times New Roman"/>
                <a:cs typeface="Times New Roman"/>
              </a:rPr>
              <a:t>από</a:t>
            </a:r>
            <a:r>
              <a:rPr lang="el-GR" sz="2000" spc="114" dirty="0" smtClean="0">
                <a:latin typeface="Times New Roman"/>
                <a:cs typeface="Times New Roman"/>
              </a:rPr>
              <a:t> </a:t>
            </a:r>
            <a:r>
              <a:rPr lang="el-GR" sz="2000" spc="15" dirty="0" smtClean="0">
                <a:latin typeface="Times New Roman"/>
                <a:cs typeface="Times New Roman"/>
              </a:rPr>
              <a:t>τον</a:t>
            </a:r>
            <a:r>
              <a:rPr lang="el-GR" sz="2000" spc="114" dirty="0" smtClean="0">
                <a:latin typeface="Times New Roman"/>
                <a:cs typeface="Times New Roman"/>
              </a:rPr>
              <a:t> </a:t>
            </a:r>
            <a:r>
              <a:rPr lang="el-GR" sz="2000" spc="20" dirty="0" smtClean="0">
                <a:latin typeface="Times New Roman"/>
                <a:cs typeface="Times New Roman"/>
              </a:rPr>
              <a:t>κάλυκα</a:t>
            </a:r>
            <a:r>
              <a:rPr lang="el-GR" sz="2000" spc="120" dirty="0" smtClean="0">
                <a:latin typeface="Times New Roman"/>
                <a:cs typeface="Times New Roman"/>
              </a:rPr>
              <a:t> </a:t>
            </a:r>
            <a:r>
              <a:rPr lang="el-GR" sz="2000" spc="-5" dirty="0" smtClean="0">
                <a:latin typeface="Times New Roman"/>
                <a:cs typeface="Times New Roman"/>
              </a:rPr>
              <a:t>µε</a:t>
            </a:r>
            <a:r>
              <a:rPr lang="el-GR" sz="2000" spc="114" dirty="0" smtClean="0">
                <a:latin typeface="Times New Roman"/>
                <a:cs typeface="Times New Roman"/>
              </a:rPr>
              <a:t> </a:t>
            </a:r>
            <a:r>
              <a:rPr lang="el-GR" sz="2000" spc="15" dirty="0" smtClean="0">
                <a:latin typeface="Times New Roman"/>
                <a:cs typeface="Times New Roman"/>
              </a:rPr>
              <a:t>δύο</a:t>
            </a:r>
            <a:r>
              <a:rPr lang="el-GR" sz="2000" spc="120"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ικρά</a:t>
            </a:r>
            <a:r>
              <a:rPr lang="el-GR" sz="2000" spc="120" dirty="0" smtClean="0">
                <a:latin typeface="Times New Roman"/>
                <a:cs typeface="Times New Roman"/>
              </a:rPr>
              <a:t> </a:t>
            </a:r>
            <a:r>
              <a:rPr lang="el-GR" sz="2000" spc="20" dirty="0" smtClean="0">
                <a:latin typeface="Times New Roman"/>
                <a:cs typeface="Times New Roman"/>
              </a:rPr>
              <a:t>σέπαλα</a:t>
            </a:r>
            <a:r>
              <a:rPr lang="el-GR" sz="2000" spc="120" dirty="0" smtClean="0">
                <a:latin typeface="Times New Roman"/>
                <a:cs typeface="Times New Roman"/>
              </a:rPr>
              <a:t> </a:t>
            </a:r>
            <a:r>
              <a:rPr lang="el-GR" sz="2000" spc="15" dirty="0" smtClean="0">
                <a:latin typeface="Times New Roman"/>
                <a:cs typeface="Times New Roman"/>
              </a:rPr>
              <a:t>και</a:t>
            </a:r>
            <a:r>
              <a:rPr lang="el-GR" sz="2000" spc="110" dirty="0" smtClean="0">
                <a:latin typeface="Times New Roman"/>
                <a:cs typeface="Times New Roman"/>
              </a:rPr>
              <a:t> </a:t>
            </a:r>
            <a:r>
              <a:rPr lang="el-GR" sz="2000" spc="15" dirty="0" smtClean="0">
                <a:latin typeface="Times New Roman"/>
                <a:cs typeface="Times New Roman"/>
              </a:rPr>
              <a:t>τη</a:t>
            </a:r>
            <a:r>
              <a:rPr lang="el-GR" sz="2000" spc="114" dirty="0" smtClean="0">
                <a:latin typeface="Times New Roman"/>
                <a:cs typeface="Times New Roman"/>
              </a:rPr>
              <a:t> </a:t>
            </a:r>
            <a:r>
              <a:rPr lang="el-GR" sz="2000" spc="20" dirty="0" smtClean="0">
                <a:latin typeface="Times New Roman"/>
                <a:cs typeface="Times New Roman"/>
              </a:rPr>
              <a:t>σωληνωτή</a:t>
            </a:r>
            <a:r>
              <a:rPr lang="el-GR" sz="2000" spc="120" dirty="0" smtClean="0">
                <a:latin typeface="Times New Roman"/>
                <a:cs typeface="Times New Roman"/>
              </a:rPr>
              <a:t> </a:t>
            </a:r>
            <a:r>
              <a:rPr lang="el-GR" sz="2000" spc="15" dirty="0" err="1" smtClean="0">
                <a:latin typeface="Times New Roman"/>
                <a:cs typeface="Times New Roman"/>
              </a:rPr>
              <a:t>συµπέταλη</a:t>
            </a:r>
            <a:r>
              <a:rPr lang="el-GR" sz="2000" spc="120" dirty="0" smtClean="0">
                <a:latin typeface="Times New Roman"/>
                <a:cs typeface="Times New Roman"/>
              </a:rPr>
              <a:t> </a:t>
            </a:r>
            <a:r>
              <a:rPr lang="el-GR" sz="2000" spc="20" dirty="0" smtClean="0">
                <a:latin typeface="Times New Roman"/>
                <a:cs typeface="Times New Roman"/>
              </a:rPr>
              <a:t>στεφάνη</a:t>
            </a:r>
            <a:r>
              <a:rPr lang="el-GR" sz="2000" spc="120" dirty="0" smtClean="0">
                <a:latin typeface="Times New Roman"/>
                <a:cs typeface="Times New Roman"/>
              </a:rPr>
              <a:t> </a:t>
            </a:r>
            <a:r>
              <a:rPr lang="el-GR" sz="2000" spc="15" dirty="0" smtClean="0">
                <a:latin typeface="Times New Roman"/>
                <a:cs typeface="Times New Roman"/>
              </a:rPr>
              <a:t>που</a:t>
            </a:r>
            <a:r>
              <a:rPr lang="el-GR" sz="2000" spc="114" dirty="0" smtClean="0">
                <a:latin typeface="Times New Roman"/>
                <a:cs typeface="Times New Roman"/>
              </a:rPr>
              <a:t> </a:t>
            </a:r>
            <a:r>
              <a:rPr lang="el-GR" sz="2000" spc="15" dirty="0" smtClean="0">
                <a:latin typeface="Times New Roman"/>
                <a:cs typeface="Times New Roman"/>
              </a:rPr>
              <a:t>καταλήγει</a:t>
            </a:r>
            <a:r>
              <a:rPr lang="el-GR" sz="2000" spc="114" dirty="0" smtClean="0">
                <a:latin typeface="Times New Roman"/>
                <a:cs typeface="Times New Roman"/>
              </a:rPr>
              <a:t> </a:t>
            </a:r>
            <a:r>
              <a:rPr lang="el-GR" sz="2000" spc="20" dirty="0" smtClean="0">
                <a:latin typeface="Times New Roman"/>
                <a:cs typeface="Times New Roman"/>
              </a:rPr>
              <a:t>σε</a:t>
            </a:r>
            <a:r>
              <a:rPr lang="el-GR" sz="2000" dirty="0">
                <a:latin typeface="Times New Roman"/>
                <a:cs typeface="Times New Roman"/>
              </a:rPr>
              <a:t> </a:t>
            </a:r>
            <a:r>
              <a:rPr lang="el-GR" sz="2000" spc="15" dirty="0" smtClean="0">
                <a:latin typeface="Times New Roman"/>
                <a:cs typeface="Times New Roman"/>
              </a:rPr>
              <a:t>πέντε </a:t>
            </a:r>
            <a:r>
              <a:rPr lang="el-GR" sz="2000" spc="20" dirty="0" smtClean="0">
                <a:latin typeface="Times New Roman"/>
                <a:cs typeface="Times New Roman"/>
              </a:rPr>
              <a:t>συνήθως </a:t>
            </a:r>
            <a:r>
              <a:rPr lang="el-GR" sz="2000" spc="15" dirty="0" smtClean="0">
                <a:latin typeface="Times New Roman"/>
                <a:cs typeface="Times New Roman"/>
              </a:rPr>
              <a:t>δόντια. </a:t>
            </a:r>
            <a:r>
              <a:rPr lang="el-GR" sz="2000" spc="20" dirty="0" smtClean="0">
                <a:latin typeface="Times New Roman"/>
                <a:cs typeface="Times New Roman"/>
              </a:rPr>
              <a:t>Οι </a:t>
            </a:r>
            <a:r>
              <a:rPr lang="el-GR" sz="2000" spc="15" dirty="0" smtClean="0">
                <a:latin typeface="Times New Roman"/>
                <a:cs typeface="Times New Roman"/>
              </a:rPr>
              <a:t>πέντε </a:t>
            </a:r>
            <a:r>
              <a:rPr lang="el-GR" sz="2000" spc="15" dirty="0" err="1" smtClean="0">
                <a:latin typeface="Times New Roman"/>
                <a:cs typeface="Times New Roman"/>
              </a:rPr>
              <a:t>στήµονες</a:t>
            </a:r>
            <a:r>
              <a:rPr lang="el-GR" sz="2000" spc="15" dirty="0" smtClean="0">
                <a:latin typeface="Times New Roman"/>
                <a:cs typeface="Times New Roman"/>
              </a:rPr>
              <a:t> ενώνονται </a:t>
            </a:r>
            <a:r>
              <a:rPr lang="el-GR" sz="2000" spc="20" dirty="0" smtClean="0">
                <a:latin typeface="Times New Roman"/>
                <a:cs typeface="Times New Roman"/>
              </a:rPr>
              <a:t>στην κορυφή </a:t>
            </a:r>
            <a:r>
              <a:rPr lang="el-GR" sz="2000" spc="15" dirty="0" err="1" smtClean="0">
                <a:latin typeface="Times New Roman"/>
                <a:cs typeface="Times New Roman"/>
              </a:rPr>
              <a:t>σχηµατίζοντας</a:t>
            </a:r>
            <a:r>
              <a:rPr lang="el-GR" sz="2000" spc="15" dirty="0" smtClean="0">
                <a:latin typeface="Times New Roman"/>
                <a:cs typeface="Times New Roman"/>
              </a:rPr>
              <a:t> </a:t>
            </a:r>
            <a:r>
              <a:rPr lang="el-GR" sz="2000" spc="20" dirty="0" smtClean="0">
                <a:latin typeface="Times New Roman"/>
                <a:cs typeface="Times New Roman"/>
              </a:rPr>
              <a:t>σωλήνα που προβάλλει  εσωτερικά </a:t>
            </a:r>
            <a:r>
              <a:rPr lang="el-GR" sz="2000" spc="15" dirty="0" smtClean="0">
                <a:latin typeface="Times New Roman"/>
                <a:cs typeface="Times New Roman"/>
              </a:rPr>
              <a:t>του </a:t>
            </a:r>
            <a:r>
              <a:rPr lang="el-GR" sz="2000" spc="20" dirty="0" smtClean="0">
                <a:latin typeface="Times New Roman"/>
                <a:cs typeface="Times New Roman"/>
              </a:rPr>
              <a:t>σωλήνα των πετάλων </a:t>
            </a:r>
            <a:r>
              <a:rPr lang="el-GR" sz="2000" spc="15" dirty="0" smtClean="0">
                <a:latin typeface="Times New Roman"/>
                <a:cs typeface="Times New Roman"/>
              </a:rPr>
              <a:t>της </a:t>
            </a:r>
            <a:r>
              <a:rPr lang="el-GR" sz="2000" spc="20" dirty="0" smtClean="0">
                <a:latin typeface="Times New Roman"/>
                <a:cs typeface="Times New Roman"/>
              </a:rPr>
              <a:t>στεφάνης. Ο ύπερος </a:t>
            </a:r>
            <a:r>
              <a:rPr lang="el-GR" sz="2000" spc="15" dirty="0" smtClean="0">
                <a:latin typeface="Times New Roman"/>
                <a:cs typeface="Times New Roman"/>
              </a:rPr>
              <a:t>αποτελείται </a:t>
            </a:r>
            <a:r>
              <a:rPr lang="el-GR" sz="2000" spc="20" dirty="0" smtClean="0">
                <a:latin typeface="Times New Roman"/>
                <a:cs typeface="Times New Roman"/>
              </a:rPr>
              <a:t>από </a:t>
            </a:r>
            <a:r>
              <a:rPr lang="el-GR" sz="2000" spc="15" dirty="0" smtClean="0">
                <a:latin typeface="Times New Roman"/>
                <a:cs typeface="Times New Roman"/>
              </a:rPr>
              <a:t>την </a:t>
            </a:r>
            <a:r>
              <a:rPr lang="el-GR" sz="2000" spc="20" dirty="0" smtClean="0">
                <a:latin typeface="Times New Roman"/>
                <a:cs typeface="Times New Roman"/>
              </a:rPr>
              <a:t>ωοθήκη που βρίσκεται </a:t>
            </a:r>
            <a:r>
              <a:rPr lang="el-GR" sz="2000" spc="15" dirty="0" smtClean="0">
                <a:latin typeface="Times New Roman"/>
                <a:cs typeface="Times New Roman"/>
              </a:rPr>
              <a:t>στη  </a:t>
            </a:r>
            <a:r>
              <a:rPr lang="el-GR" sz="2000" spc="20" dirty="0" smtClean="0">
                <a:latin typeface="Times New Roman"/>
                <a:cs typeface="Times New Roman"/>
              </a:rPr>
              <a:t>βάση </a:t>
            </a:r>
            <a:r>
              <a:rPr lang="el-GR" sz="2000" spc="15" dirty="0" smtClean="0">
                <a:latin typeface="Times New Roman"/>
                <a:cs typeface="Times New Roman"/>
              </a:rPr>
              <a:t>της </a:t>
            </a:r>
            <a:r>
              <a:rPr lang="el-GR" sz="2000" spc="20" dirty="0" smtClean="0">
                <a:latin typeface="Times New Roman"/>
                <a:cs typeface="Times New Roman"/>
              </a:rPr>
              <a:t>στεφάνης </a:t>
            </a:r>
            <a:r>
              <a:rPr lang="el-GR" sz="2000" spc="15" dirty="0" smtClean="0">
                <a:latin typeface="Times New Roman"/>
                <a:cs typeface="Times New Roman"/>
              </a:rPr>
              <a:t>και τον </a:t>
            </a:r>
            <a:r>
              <a:rPr lang="el-GR" sz="2000" spc="20" dirty="0" smtClean="0">
                <a:latin typeface="Times New Roman"/>
                <a:cs typeface="Times New Roman"/>
              </a:rPr>
              <a:t>στύλο που περιβάλλεται από </a:t>
            </a:r>
            <a:r>
              <a:rPr lang="el-GR" sz="2000" spc="15" dirty="0" smtClean="0">
                <a:latin typeface="Times New Roman"/>
                <a:cs typeface="Times New Roman"/>
              </a:rPr>
              <a:t>το </a:t>
            </a:r>
            <a:r>
              <a:rPr lang="el-GR" sz="2000" spc="20" dirty="0" smtClean="0">
                <a:latin typeface="Times New Roman"/>
                <a:cs typeface="Times New Roman"/>
              </a:rPr>
              <a:t>σωλήνα των </a:t>
            </a:r>
            <a:r>
              <a:rPr lang="el-GR" sz="2000" spc="15" dirty="0" err="1" smtClean="0">
                <a:latin typeface="Times New Roman"/>
                <a:cs typeface="Times New Roman"/>
              </a:rPr>
              <a:t>στηµόνων</a:t>
            </a:r>
            <a:r>
              <a:rPr lang="el-GR" sz="2000" spc="15" dirty="0" smtClean="0">
                <a:latin typeface="Times New Roman"/>
                <a:cs typeface="Times New Roman"/>
              </a:rPr>
              <a:t> και το </a:t>
            </a:r>
            <a:r>
              <a:rPr lang="el-GR" sz="2000" spc="20" dirty="0" smtClean="0">
                <a:latin typeface="Times New Roman"/>
                <a:cs typeface="Times New Roman"/>
              </a:rPr>
              <a:t>άκρο </a:t>
            </a:r>
            <a:r>
              <a:rPr lang="el-GR" sz="2000" spc="15" dirty="0" smtClean="0">
                <a:latin typeface="Times New Roman"/>
                <a:cs typeface="Times New Roman"/>
              </a:rPr>
              <a:t>του  </a:t>
            </a:r>
            <a:r>
              <a:rPr lang="el-GR" sz="2000" spc="20" dirty="0" smtClean="0">
                <a:latin typeface="Times New Roman"/>
                <a:cs typeface="Times New Roman"/>
              </a:rPr>
              <a:t>καταλήγει </a:t>
            </a:r>
            <a:r>
              <a:rPr lang="el-GR" sz="2000" spc="15" dirty="0" smtClean="0">
                <a:latin typeface="Times New Roman"/>
                <a:cs typeface="Times New Roman"/>
              </a:rPr>
              <a:t>σε δισχιδές </a:t>
            </a:r>
            <a:r>
              <a:rPr lang="el-GR" sz="2000" spc="10" dirty="0" err="1" smtClean="0">
                <a:latin typeface="Times New Roman"/>
                <a:cs typeface="Times New Roman"/>
              </a:rPr>
              <a:t>στίγµα</a:t>
            </a:r>
            <a:r>
              <a:rPr lang="el-GR" sz="2000" spc="20" dirty="0" smtClean="0">
                <a:latin typeface="Times New Roman"/>
                <a:cs typeface="Times New Roman"/>
              </a:rPr>
              <a:t>.</a:t>
            </a:r>
            <a:endParaRPr lang="el-GR" sz="2000" dirty="0" smtClean="0">
              <a:latin typeface="Times New Roman"/>
              <a:cs typeface="Times New Roman"/>
            </a:endParaRPr>
          </a:p>
          <a:p>
            <a:pPr marL="11133"/>
            <a:endParaRPr lang="el-GR" dirty="0">
              <a:latin typeface="Times New Roman"/>
              <a:cs typeface="Times New Roman"/>
            </a:endParaRPr>
          </a:p>
        </p:txBody>
      </p:sp>
      <p:sp>
        <p:nvSpPr>
          <p:cNvPr id="4" name="object 3"/>
          <p:cNvSpPr/>
          <p:nvPr/>
        </p:nvSpPr>
        <p:spPr>
          <a:xfrm>
            <a:off x="5639594" y="991394"/>
            <a:ext cx="3505994" cy="3429000"/>
          </a:xfrm>
          <a:prstGeom prst="rect">
            <a:avLst/>
          </a:prstGeom>
          <a:blipFill>
            <a:blip r:embed="rId3" cstate="print"/>
            <a:stretch>
              <a:fillRect/>
            </a:stretch>
          </a:blipFill>
        </p:spPr>
        <p:txBody>
          <a:bodyPr wrap="square" lIns="0" tIns="0" rIns="0" bIns="0" rtlCol="0"/>
          <a:lstStyle/>
          <a:p>
            <a:endParaRPr dirty="0"/>
          </a:p>
        </p:txBody>
      </p:sp>
      <p:sp>
        <p:nvSpPr>
          <p:cNvPr id="5" name="4 - Ορθογώνιο"/>
          <p:cNvSpPr/>
          <p:nvPr/>
        </p:nvSpPr>
        <p:spPr>
          <a:xfrm>
            <a:off x="5563394" y="4953794"/>
            <a:ext cx="3582194" cy="1211357"/>
          </a:xfrm>
          <a:prstGeom prst="rect">
            <a:avLst/>
          </a:prstGeom>
        </p:spPr>
        <p:txBody>
          <a:bodyPr wrap="square">
            <a:spAutoFit/>
          </a:bodyPr>
          <a:lstStyle/>
          <a:p>
            <a:pPr marL="12700" marR="113030">
              <a:lnSpc>
                <a:spcPct val="101099"/>
              </a:lnSpc>
            </a:pPr>
            <a:r>
              <a:rPr lang="el-GR" b="1" i="1" spc="15" dirty="0" smtClean="0">
                <a:latin typeface="Times New Roman"/>
                <a:cs typeface="Times New Roman"/>
              </a:rPr>
              <a:t> </a:t>
            </a:r>
            <a:r>
              <a:rPr lang="el-GR" i="1" spc="5" dirty="0" err="1" smtClean="0">
                <a:latin typeface="Times New Roman"/>
                <a:cs typeface="Times New Roman"/>
              </a:rPr>
              <a:t>Γόνιµο</a:t>
            </a:r>
            <a:r>
              <a:rPr lang="el-GR" i="1" spc="5" dirty="0" smtClean="0">
                <a:latin typeface="Times New Roman"/>
                <a:cs typeface="Times New Roman"/>
              </a:rPr>
              <a:t> </a:t>
            </a:r>
            <a:r>
              <a:rPr lang="el-GR" i="1" spc="20" dirty="0" smtClean="0">
                <a:latin typeface="Times New Roman"/>
                <a:cs typeface="Times New Roman"/>
              </a:rPr>
              <a:t>σωληνοειδές </a:t>
            </a:r>
            <a:r>
              <a:rPr lang="el-GR" i="1" spc="15" dirty="0" smtClean="0">
                <a:latin typeface="Times New Roman"/>
                <a:cs typeface="Times New Roman"/>
              </a:rPr>
              <a:t>άνθος. Διακρίνεται το βράκτιο φύλλο, η </a:t>
            </a:r>
            <a:r>
              <a:rPr lang="el-GR" i="1" spc="10" dirty="0" err="1" smtClean="0">
                <a:latin typeface="Times New Roman"/>
                <a:cs typeface="Times New Roman"/>
              </a:rPr>
              <a:t>συµπέταλη</a:t>
            </a:r>
            <a:r>
              <a:rPr lang="el-GR" i="1" spc="10" dirty="0" smtClean="0">
                <a:latin typeface="Times New Roman"/>
                <a:cs typeface="Times New Roman"/>
              </a:rPr>
              <a:t> </a:t>
            </a:r>
            <a:r>
              <a:rPr lang="el-GR" i="1" spc="15" dirty="0" smtClean="0">
                <a:latin typeface="Times New Roman"/>
                <a:cs typeface="Times New Roman"/>
              </a:rPr>
              <a:t>στεφάνη, οι </a:t>
            </a:r>
            <a:r>
              <a:rPr lang="el-GR" i="1" spc="10" dirty="0" err="1" smtClean="0">
                <a:latin typeface="Times New Roman"/>
                <a:cs typeface="Times New Roman"/>
              </a:rPr>
              <a:t>στήµονες</a:t>
            </a:r>
            <a:r>
              <a:rPr lang="el-GR" i="1" spc="10" dirty="0" smtClean="0">
                <a:latin typeface="Times New Roman"/>
                <a:cs typeface="Times New Roman"/>
              </a:rPr>
              <a:t>, </a:t>
            </a:r>
            <a:r>
              <a:rPr lang="el-GR" i="1" spc="15" dirty="0" smtClean="0">
                <a:latin typeface="Times New Roman"/>
                <a:cs typeface="Times New Roman"/>
              </a:rPr>
              <a:t>η </a:t>
            </a:r>
            <a:r>
              <a:rPr lang="el-GR" i="1" spc="20" dirty="0" smtClean="0">
                <a:latin typeface="Times New Roman"/>
                <a:cs typeface="Times New Roman"/>
              </a:rPr>
              <a:t>ωοθήκη </a:t>
            </a:r>
            <a:r>
              <a:rPr lang="el-GR" i="1" spc="15" dirty="0" smtClean="0">
                <a:latin typeface="Times New Roman"/>
                <a:cs typeface="Times New Roman"/>
              </a:rPr>
              <a:t>και  το δισχιδές</a:t>
            </a:r>
            <a:r>
              <a:rPr lang="el-GR" i="1" spc="-65" dirty="0" smtClean="0">
                <a:latin typeface="Times New Roman"/>
                <a:cs typeface="Times New Roman"/>
              </a:rPr>
              <a:t> </a:t>
            </a:r>
            <a:r>
              <a:rPr lang="el-GR" i="1" spc="5" dirty="0" err="1" smtClean="0">
                <a:latin typeface="Times New Roman"/>
                <a:cs typeface="Times New Roman"/>
              </a:rPr>
              <a:t>στίγµα</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8423" y="4953794"/>
            <a:ext cx="3215552" cy="461665"/>
          </a:xfrm>
          <a:prstGeom prst="rect">
            <a:avLst/>
          </a:prstGeom>
        </p:spPr>
        <p:txBody>
          <a:bodyPr vert="horz" wrap="square" lIns="0" tIns="0" rIns="0" bIns="0" rtlCol="0">
            <a:spAutoFit/>
          </a:bodyPr>
          <a:lstStyle/>
          <a:p>
            <a:pPr marL="12700">
              <a:lnSpc>
                <a:spcPct val="100000"/>
              </a:lnSpc>
            </a:pPr>
            <a:r>
              <a:rPr sz="1500" b="1" i="1" spc="20" dirty="0">
                <a:latin typeface="Times New Roman"/>
                <a:cs typeface="Times New Roman"/>
              </a:rPr>
              <a:t>Εικόνα </a:t>
            </a:r>
            <a:r>
              <a:rPr sz="1500" b="1" i="1" spc="15" dirty="0">
                <a:latin typeface="Times New Roman"/>
                <a:cs typeface="Times New Roman"/>
              </a:rPr>
              <a:t>8.5. </a:t>
            </a:r>
            <a:r>
              <a:rPr sz="1500" i="1" spc="20" dirty="0">
                <a:latin typeface="Times New Roman"/>
                <a:cs typeface="Times New Roman"/>
              </a:rPr>
              <a:t>Άνθηση σωληνοειδών</a:t>
            </a:r>
            <a:r>
              <a:rPr sz="1500" i="1" spc="-50" dirty="0">
                <a:latin typeface="Times New Roman"/>
                <a:cs typeface="Times New Roman"/>
              </a:rPr>
              <a:t> </a:t>
            </a:r>
            <a:r>
              <a:rPr sz="1500" i="1" spc="20" dirty="0">
                <a:latin typeface="Times New Roman"/>
                <a:cs typeface="Times New Roman"/>
              </a:rPr>
              <a:t>ανθέων</a:t>
            </a:r>
            <a:endParaRPr sz="1500" dirty="0">
              <a:latin typeface="Times New Roman"/>
              <a:cs typeface="Times New Roman"/>
            </a:endParaRPr>
          </a:p>
        </p:txBody>
      </p:sp>
      <p:sp>
        <p:nvSpPr>
          <p:cNvPr id="4" name="object 4"/>
          <p:cNvSpPr/>
          <p:nvPr/>
        </p:nvSpPr>
        <p:spPr>
          <a:xfrm>
            <a:off x="1143794" y="305594"/>
            <a:ext cx="6705601" cy="4191000"/>
          </a:xfrm>
          <a:prstGeom prst="rect">
            <a:avLst/>
          </a:prstGeom>
          <a:blipFill>
            <a:blip r:embed="rId2"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Αποτέλεσμα εικόνας για helianthus annuus seeds"/>
          <p:cNvPicPr>
            <a:picLocks noChangeAspect="1" noChangeArrowheads="1"/>
          </p:cNvPicPr>
          <p:nvPr/>
        </p:nvPicPr>
        <p:blipFill>
          <a:blip r:embed="rId2" cstate="print"/>
          <a:srcRect/>
          <a:stretch>
            <a:fillRect/>
          </a:stretch>
        </p:blipFill>
        <p:spPr bwMode="auto">
          <a:xfrm>
            <a:off x="1600994" y="381794"/>
            <a:ext cx="6096000" cy="541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p:nvPr/>
        </p:nvSpPr>
        <p:spPr>
          <a:xfrm>
            <a:off x="1143794" y="838994"/>
            <a:ext cx="7696200" cy="5257800"/>
          </a:xfrm>
          <a:prstGeom prst="rect">
            <a:avLst/>
          </a:prstGeom>
          <a:blipFill>
            <a:blip r:embed="rId2" cstate="print"/>
            <a:stretch>
              <a:fillRect/>
            </a:stretch>
          </a:blipFill>
        </p:spPr>
        <p:txBody>
          <a:bodyPr wrap="square" lIns="0" tIns="0" rIns="0" bIns="0" rtlCol="0"/>
          <a:lstStyle/>
          <a:p>
            <a:endParaRPr/>
          </a:p>
        </p:txBody>
      </p:sp>
      <p:sp>
        <p:nvSpPr>
          <p:cNvPr id="8" name="7 - Ορθογώνιο"/>
          <p:cNvSpPr/>
          <p:nvPr/>
        </p:nvSpPr>
        <p:spPr>
          <a:xfrm>
            <a:off x="1067594" y="6207743"/>
            <a:ext cx="7468394" cy="651845"/>
          </a:xfrm>
          <a:prstGeom prst="rect">
            <a:avLst/>
          </a:prstGeom>
        </p:spPr>
        <p:txBody>
          <a:bodyPr wrap="square">
            <a:spAutoFit/>
          </a:bodyPr>
          <a:lstStyle/>
          <a:p>
            <a:pPr marL="12700" marR="113030">
              <a:lnSpc>
                <a:spcPct val="101099"/>
              </a:lnSpc>
            </a:pPr>
            <a:r>
              <a:rPr lang="el-GR" b="1" i="1" spc="15" dirty="0" smtClean="0">
                <a:latin typeface="Times New Roman"/>
                <a:cs typeface="Times New Roman"/>
              </a:rPr>
              <a:t> </a:t>
            </a:r>
            <a:r>
              <a:rPr lang="el-GR" i="1" spc="5" dirty="0" err="1" smtClean="0">
                <a:latin typeface="Times New Roman"/>
                <a:cs typeface="Times New Roman"/>
              </a:rPr>
              <a:t>Γόνιµο</a:t>
            </a:r>
            <a:r>
              <a:rPr lang="el-GR" i="1" spc="5" dirty="0" smtClean="0">
                <a:latin typeface="Times New Roman"/>
                <a:cs typeface="Times New Roman"/>
              </a:rPr>
              <a:t> </a:t>
            </a:r>
            <a:r>
              <a:rPr lang="el-GR" i="1" spc="20" dirty="0" smtClean="0">
                <a:latin typeface="Times New Roman"/>
                <a:cs typeface="Times New Roman"/>
              </a:rPr>
              <a:t>σωληνοειδές </a:t>
            </a:r>
            <a:r>
              <a:rPr lang="el-GR" i="1" spc="15" dirty="0" smtClean="0">
                <a:latin typeface="Times New Roman"/>
                <a:cs typeface="Times New Roman"/>
              </a:rPr>
              <a:t>άνθος. Διακρίνεται το βράκτιο φύλλο, η </a:t>
            </a:r>
            <a:r>
              <a:rPr lang="el-GR" i="1" spc="10" dirty="0" err="1" smtClean="0">
                <a:latin typeface="Times New Roman"/>
                <a:cs typeface="Times New Roman"/>
              </a:rPr>
              <a:t>συµπέταλη</a:t>
            </a:r>
            <a:r>
              <a:rPr lang="el-GR" i="1" spc="10" dirty="0" smtClean="0">
                <a:latin typeface="Times New Roman"/>
                <a:cs typeface="Times New Roman"/>
              </a:rPr>
              <a:t> </a:t>
            </a:r>
            <a:r>
              <a:rPr lang="el-GR" i="1" spc="15" dirty="0" smtClean="0">
                <a:latin typeface="Times New Roman"/>
                <a:cs typeface="Times New Roman"/>
              </a:rPr>
              <a:t>στεφάνη, οι </a:t>
            </a:r>
            <a:r>
              <a:rPr lang="el-GR" i="1" spc="10" dirty="0" err="1" smtClean="0">
                <a:latin typeface="Times New Roman"/>
                <a:cs typeface="Times New Roman"/>
              </a:rPr>
              <a:t>στήµονες</a:t>
            </a:r>
            <a:r>
              <a:rPr lang="el-GR" i="1" spc="10" dirty="0" smtClean="0">
                <a:latin typeface="Times New Roman"/>
                <a:cs typeface="Times New Roman"/>
              </a:rPr>
              <a:t>, </a:t>
            </a:r>
            <a:r>
              <a:rPr lang="el-GR" i="1" spc="15" dirty="0" smtClean="0">
                <a:latin typeface="Times New Roman"/>
                <a:cs typeface="Times New Roman"/>
              </a:rPr>
              <a:t>η </a:t>
            </a:r>
            <a:r>
              <a:rPr lang="el-GR" i="1" spc="20" dirty="0" smtClean="0">
                <a:latin typeface="Times New Roman"/>
                <a:cs typeface="Times New Roman"/>
              </a:rPr>
              <a:t>ωοθήκη </a:t>
            </a:r>
            <a:r>
              <a:rPr lang="el-GR" i="1" spc="15" dirty="0" smtClean="0">
                <a:latin typeface="Times New Roman"/>
                <a:cs typeface="Times New Roman"/>
              </a:rPr>
              <a:t>και  το δισχιδές</a:t>
            </a:r>
            <a:r>
              <a:rPr lang="el-GR" i="1" spc="-65" dirty="0" smtClean="0">
                <a:latin typeface="Times New Roman"/>
                <a:cs typeface="Times New Roman"/>
              </a:rPr>
              <a:t> </a:t>
            </a:r>
            <a:r>
              <a:rPr lang="el-GR" i="1" spc="5" dirty="0" err="1" smtClean="0">
                <a:latin typeface="Times New Roman"/>
                <a:cs typeface="Times New Roman"/>
              </a:rPr>
              <a:t>στίγµα</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534194"/>
            <a:ext cx="4572000" cy="1184940"/>
          </a:xfrm>
          <a:prstGeom prst="rect">
            <a:avLst/>
          </a:prstGeom>
          <a:noFill/>
        </p:spPr>
        <p:txBody>
          <a:bodyPr wrap="square" lIns="91431" tIns="45716" rIns="91431" bIns="45716"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5" name="4 - Ορθογώνιο"/>
          <p:cNvSpPr/>
          <p:nvPr/>
        </p:nvSpPr>
        <p:spPr>
          <a:xfrm>
            <a:off x="305594" y="1219995"/>
            <a:ext cx="8458200" cy="2585315"/>
          </a:xfrm>
          <a:prstGeom prst="rect">
            <a:avLst/>
          </a:prstGeom>
        </p:spPr>
        <p:txBody>
          <a:bodyPr wrap="square" lIns="91431" tIns="45716" rIns="91431" bIns="45716">
            <a:spAutoFit/>
          </a:bodyPr>
          <a:lstStyle/>
          <a:p>
            <a:r>
              <a:rPr lang="el-GR" spc="20" dirty="0" smtClean="0">
                <a:latin typeface="Times New Roman"/>
                <a:cs typeface="Times New Roman"/>
              </a:rPr>
              <a:t>Ο καρπός </a:t>
            </a:r>
            <a:r>
              <a:rPr lang="el-GR" spc="15" dirty="0" smtClean="0">
                <a:latin typeface="Times New Roman"/>
                <a:cs typeface="Times New Roman"/>
              </a:rPr>
              <a:t>είναι </a:t>
            </a:r>
            <a:r>
              <a:rPr lang="el-GR" spc="15" dirty="0" err="1" smtClean="0">
                <a:latin typeface="Times New Roman"/>
                <a:cs typeface="Times New Roman"/>
              </a:rPr>
              <a:t>αχαίνιο</a:t>
            </a:r>
            <a:r>
              <a:rPr lang="el-GR" spc="15" dirty="0" smtClean="0">
                <a:latin typeface="Times New Roman"/>
                <a:cs typeface="Times New Roman"/>
              </a:rPr>
              <a:t>, περιβάλλεται εξωτερικά </a:t>
            </a:r>
            <a:r>
              <a:rPr lang="el-GR" spc="20" dirty="0" smtClean="0">
                <a:latin typeface="Times New Roman"/>
                <a:cs typeface="Times New Roman"/>
              </a:rPr>
              <a:t>από </a:t>
            </a:r>
            <a:r>
              <a:rPr lang="el-GR" spc="15" dirty="0" smtClean="0">
                <a:latin typeface="Times New Roman"/>
                <a:cs typeface="Times New Roman"/>
              </a:rPr>
              <a:t>το </a:t>
            </a:r>
            <a:r>
              <a:rPr lang="el-GR" spc="20" dirty="0" smtClean="0">
                <a:latin typeface="Times New Roman"/>
                <a:cs typeface="Times New Roman"/>
              </a:rPr>
              <a:t>περικάρπιο </a:t>
            </a:r>
            <a:r>
              <a:rPr lang="el-GR" spc="15" dirty="0" smtClean="0">
                <a:latin typeface="Times New Roman"/>
                <a:cs typeface="Times New Roman"/>
              </a:rPr>
              <a:t>ή φλοιό και στο </a:t>
            </a:r>
            <a:r>
              <a:rPr lang="el-GR" spc="20" dirty="0" smtClean="0">
                <a:latin typeface="Times New Roman"/>
                <a:cs typeface="Times New Roman"/>
              </a:rPr>
              <a:t>εσωτερικό </a:t>
            </a:r>
            <a:r>
              <a:rPr lang="el-GR" spc="15" dirty="0" smtClean="0">
                <a:latin typeface="Times New Roman"/>
                <a:cs typeface="Times New Roman"/>
              </a:rPr>
              <a:t>βρίσκεται ο  σπόρος που αποτελείται </a:t>
            </a:r>
            <a:r>
              <a:rPr lang="el-GR" spc="20" dirty="0" smtClean="0">
                <a:latin typeface="Times New Roman"/>
                <a:cs typeface="Times New Roman"/>
              </a:rPr>
              <a:t>από </a:t>
            </a:r>
            <a:r>
              <a:rPr lang="el-GR" spc="15" dirty="0" smtClean="0">
                <a:latin typeface="Times New Roman"/>
                <a:cs typeface="Times New Roman"/>
              </a:rPr>
              <a:t>το </a:t>
            </a:r>
            <a:r>
              <a:rPr lang="el-GR" spc="15" dirty="0" err="1" smtClean="0">
                <a:latin typeface="Times New Roman"/>
                <a:cs typeface="Times New Roman"/>
              </a:rPr>
              <a:t>περισπέρµιο</a:t>
            </a:r>
            <a:r>
              <a:rPr lang="el-GR" spc="15" dirty="0" smtClean="0">
                <a:latin typeface="Times New Roman"/>
                <a:cs typeface="Times New Roman"/>
              </a:rPr>
              <a:t> και το </a:t>
            </a:r>
            <a:r>
              <a:rPr lang="el-GR" spc="15" dirty="0" err="1" smtClean="0">
                <a:latin typeface="Times New Roman"/>
                <a:cs typeface="Times New Roman"/>
              </a:rPr>
              <a:t>έµβρυο</a:t>
            </a:r>
            <a:r>
              <a:rPr lang="el-GR" spc="15" dirty="0" smtClean="0">
                <a:latin typeface="Times New Roman"/>
                <a:cs typeface="Times New Roman"/>
              </a:rPr>
              <a:t> </a:t>
            </a:r>
            <a:r>
              <a:rPr lang="el-GR" spc="-5" dirty="0" smtClean="0">
                <a:latin typeface="Times New Roman"/>
                <a:cs typeface="Times New Roman"/>
              </a:rPr>
              <a:t>µε </a:t>
            </a:r>
            <a:r>
              <a:rPr lang="el-GR" spc="10" dirty="0" smtClean="0">
                <a:latin typeface="Times New Roman"/>
                <a:cs typeface="Times New Roman"/>
              </a:rPr>
              <a:t>τις </a:t>
            </a:r>
            <a:r>
              <a:rPr lang="el-GR" spc="15" dirty="0" smtClean="0">
                <a:latin typeface="Times New Roman"/>
                <a:cs typeface="Times New Roman"/>
              </a:rPr>
              <a:t>δύο κοτύλες και τον </a:t>
            </a:r>
            <a:r>
              <a:rPr lang="el-GR" spc="15" dirty="0" err="1" smtClean="0">
                <a:latin typeface="Times New Roman"/>
                <a:cs typeface="Times New Roman"/>
              </a:rPr>
              <a:t>εµβρυακό</a:t>
            </a:r>
            <a:r>
              <a:rPr lang="el-GR" spc="15" dirty="0" smtClean="0">
                <a:latin typeface="Times New Roman"/>
                <a:cs typeface="Times New Roman"/>
              </a:rPr>
              <a:t> άξονα. </a:t>
            </a:r>
            <a:r>
              <a:rPr lang="el-GR" spc="25" dirty="0" smtClean="0">
                <a:latin typeface="Times New Roman"/>
                <a:cs typeface="Times New Roman"/>
              </a:rPr>
              <a:t>Οι  </a:t>
            </a:r>
            <a:r>
              <a:rPr lang="el-GR" spc="20" dirty="0" smtClean="0">
                <a:latin typeface="Times New Roman"/>
                <a:cs typeface="Times New Roman"/>
              </a:rPr>
              <a:t>καρποί </a:t>
            </a:r>
            <a:r>
              <a:rPr lang="el-GR" spc="-5" dirty="0" smtClean="0">
                <a:latin typeface="Times New Roman"/>
                <a:cs typeface="Times New Roman"/>
              </a:rPr>
              <a:t>µε </a:t>
            </a:r>
            <a:r>
              <a:rPr lang="el-GR" spc="20" dirty="0" smtClean="0">
                <a:latin typeface="Times New Roman"/>
                <a:cs typeface="Times New Roman"/>
              </a:rPr>
              <a:t>βάρος 1000 σπόρων από 40 </a:t>
            </a:r>
            <a:r>
              <a:rPr lang="el-GR" spc="15" dirty="0" smtClean="0">
                <a:latin typeface="Times New Roman"/>
                <a:cs typeface="Times New Roman"/>
              </a:rPr>
              <a:t>έως </a:t>
            </a:r>
            <a:r>
              <a:rPr lang="el-GR" spc="20" dirty="0" smtClean="0">
                <a:latin typeface="Times New Roman"/>
                <a:cs typeface="Times New Roman"/>
              </a:rPr>
              <a:t>100 </a:t>
            </a:r>
            <a:r>
              <a:rPr lang="el-GR" spc="15" dirty="0" smtClean="0">
                <a:latin typeface="Times New Roman"/>
                <a:cs typeface="Times New Roman"/>
              </a:rPr>
              <a:t>g, </a:t>
            </a:r>
            <a:r>
              <a:rPr lang="el-GR" spc="20" dirty="0" smtClean="0">
                <a:latin typeface="Times New Roman"/>
                <a:cs typeface="Times New Roman"/>
              </a:rPr>
              <a:t>παρουσιάζουν διάφορο </a:t>
            </a:r>
            <a:r>
              <a:rPr lang="el-GR" spc="10" dirty="0" err="1" smtClean="0">
                <a:latin typeface="Times New Roman"/>
                <a:cs typeface="Times New Roman"/>
              </a:rPr>
              <a:t>σχήµα</a:t>
            </a:r>
            <a:r>
              <a:rPr lang="el-GR" spc="10" dirty="0" smtClean="0">
                <a:latin typeface="Times New Roman"/>
                <a:cs typeface="Times New Roman"/>
              </a:rPr>
              <a:t>, </a:t>
            </a:r>
            <a:r>
              <a:rPr lang="el-GR" spc="10" dirty="0" err="1" smtClean="0">
                <a:latin typeface="Times New Roman"/>
                <a:cs typeface="Times New Roman"/>
              </a:rPr>
              <a:t>χρώµα</a:t>
            </a:r>
            <a:r>
              <a:rPr lang="el-GR" spc="10" dirty="0" smtClean="0">
                <a:latin typeface="Times New Roman"/>
                <a:cs typeface="Times New Roman"/>
              </a:rPr>
              <a:t> </a:t>
            </a:r>
            <a:r>
              <a:rPr lang="el-GR" spc="15" dirty="0" smtClean="0">
                <a:latin typeface="Times New Roman"/>
                <a:cs typeface="Times New Roman"/>
              </a:rPr>
              <a:t>και </a:t>
            </a:r>
            <a:r>
              <a:rPr lang="el-GR" spc="10" dirty="0" smtClean="0">
                <a:latin typeface="Times New Roman"/>
                <a:cs typeface="Times New Roman"/>
              </a:rPr>
              <a:t>µ</a:t>
            </a:r>
            <a:r>
              <a:rPr lang="el-GR" spc="10" dirty="0" err="1" smtClean="0">
                <a:latin typeface="Times New Roman"/>
                <a:cs typeface="Times New Roman"/>
              </a:rPr>
              <a:t>έγεθος</a:t>
            </a:r>
            <a:r>
              <a:rPr lang="el-GR" spc="10" dirty="0" smtClean="0">
                <a:latin typeface="Times New Roman"/>
                <a:cs typeface="Times New Roman"/>
              </a:rPr>
              <a:t>. </a:t>
            </a:r>
            <a:r>
              <a:rPr lang="el-GR" spc="15" dirty="0" smtClean="0">
                <a:latin typeface="Times New Roman"/>
                <a:cs typeface="Times New Roman"/>
              </a:rPr>
              <a:t>Γενικά  το </a:t>
            </a:r>
            <a:r>
              <a:rPr lang="el-GR" spc="10" dirty="0" err="1" smtClean="0">
                <a:latin typeface="Times New Roman"/>
                <a:cs typeface="Times New Roman"/>
              </a:rPr>
              <a:t>σχήµα</a:t>
            </a:r>
            <a:r>
              <a:rPr lang="el-GR" spc="10" dirty="0" smtClean="0">
                <a:latin typeface="Times New Roman"/>
                <a:cs typeface="Times New Roman"/>
              </a:rPr>
              <a:t> </a:t>
            </a:r>
            <a:r>
              <a:rPr lang="el-GR" spc="15" dirty="0" smtClean="0">
                <a:latin typeface="Times New Roman"/>
                <a:cs typeface="Times New Roman"/>
              </a:rPr>
              <a:t>του </a:t>
            </a:r>
            <a:r>
              <a:rPr lang="el-GR" spc="20" dirty="0" smtClean="0">
                <a:latin typeface="Times New Roman"/>
                <a:cs typeface="Times New Roman"/>
              </a:rPr>
              <a:t>σπόρου </a:t>
            </a:r>
            <a:r>
              <a:rPr lang="el-GR" spc="15" dirty="0" smtClean="0">
                <a:latin typeface="Times New Roman"/>
                <a:cs typeface="Times New Roman"/>
              </a:rPr>
              <a:t>είναι </a:t>
            </a:r>
            <a:r>
              <a:rPr lang="el-GR" spc="10" dirty="0" err="1" smtClean="0">
                <a:latin typeface="Times New Roman"/>
                <a:cs typeface="Times New Roman"/>
              </a:rPr>
              <a:t>επίµηκες</a:t>
            </a:r>
            <a:r>
              <a:rPr lang="el-GR" spc="10" dirty="0" smtClean="0">
                <a:latin typeface="Times New Roman"/>
                <a:cs typeface="Times New Roman"/>
              </a:rPr>
              <a:t>, </a:t>
            </a:r>
            <a:r>
              <a:rPr lang="el-GR" spc="15" dirty="0" err="1" smtClean="0">
                <a:latin typeface="Times New Roman"/>
                <a:cs typeface="Times New Roman"/>
              </a:rPr>
              <a:t>ροµβοειδές</a:t>
            </a:r>
            <a:r>
              <a:rPr lang="el-GR" spc="15" dirty="0" smtClean="0">
                <a:latin typeface="Times New Roman"/>
                <a:cs typeface="Times New Roman"/>
              </a:rPr>
              <a:t> ή ωοειδές και το </a:t>
            </a:r>
            <a:r>
              <a:rPr lang="el-GR" spc="10" dirty="0" err="1" smtClean="0">
                <a:latin typeface="Times New Roman"/>
                <a:cs typeface="Times New Roman"/>
              </a:rPr>
              <a:t>χρώµα</a:t>
            </a:r>
            <a:r>
              <a:rPr lang="el-GR" spc="10" dirty="0" smtClean="0">
                <a:latin typeface="Times New Roman"/>
                <a:cs typeface="Times New Roman"/>
              </a:rPr>
              <a:t> </a:t>
            </a:r>
            <a:r>
              <a:rPr lang="el-GR" spc="15" dirty="0" smtClean="0">
                <a:latin typeface="Times New Roman"/>
                <a:cs typeface="Times New Roman"/>
              </a:rPr>
              <a:t>µ</a:t>
            </a:r>
            <a:r>
              <a:rPr lang="el-GR" spc="15" dirty="0" err="1" smtClean="0">
                <a:latin typeface="Times New Roman"/>
                <a:cs typeface="Times New Roman"/>
              </a:rPr>
              <a:t>αύρο</a:t>
            </a:r>
            <a:r>
              <a:rPr lang="el-GR" spc="15" dirty="0" smtClean="0">
                <a:latin typeface="Times New Roman"/>
                <a:cs typeface="Times New Roman"/>
              </a:rPr>
              <a:t> έως γκρίζο ή </a:t>
            </a:r>
            <a:r>
              <a:rPr lang="el-GR" spc="20" dirty="0" smtClean="0">
                <a:latin typeface="Times New Roman"/>
                <a:cs typeface="Times New Roman"/>
              </a:rPr>
              <a:t>λευκό και  </a:t>
            </a:r>
            <a:r>
              <a:rPr lang="el-GR" spc="15" dirty="0" smtClean="0">
                <a:latin typeface="Times New Roman"/>
                <a:cs typeface="Times New Roman"/>
              </a:rPr>
              <a:t>συχνά φέρει </a:t>
            </a:r>
            <a:r>
              <a:rPr lang="el-GR" spc="20" dirty="0" smtClean="0">
                <a:latin typeface="Times New Roman"/>
                <a:cs typeface="Times New Roman"/>
              </a:rPr>
              <a:t>ραβδώσεις </a:t>
            </a:r>
            <a:r>
              <a:rPr lang="el-GR" spc="15" dirty="0" smtClean="0">
                <a:latin typeface="Times New Roman"/>
                <a:cs typeface="Times New Roman"/>
              </a:rPr>
              <a:t>ανοιχτότερου </a:t>
            </a:r>
            <a:r>
              <a:rPr lang="el-GR" spc="15" dirty="0" err="1" smtClean="0">
                <a:latin typeface="Times New Roman"/>
                <a:cs typeface="Times New Roman"/>
              </a:rPr>
              <a:t>χρώµατος</a:t>
            </a:r>
            <a:r>
              <a:rPr lang="el-GR" spc="15" dirty="0" smtClean="0">
                <a:latin typeface="Times New Roman"/>
                <a:cs typeface="Times New Roman"/>
              </a:rPr>
              <a:t>. </a:t>
            </a:r>
            <a:r>
              <a:rPr lang="el-GR" spc="20" dirty="0" smtClean="0">
                <a:latin typeface="Times New Roman"/>
                <a:cs typeface="Times New Roman"/>
              </a:rPr>
              <a:t>Το </a:t>
            </a:r>
            <a:r>
              <a:rPr lang="el-GR" spc="10" dirty="0" smtClean="0">
                <a:latin typeface="Times New Roman"/>
                <a:cs typeface="Times New Roman"/>
              </a:rPr>
              <a:t>µ</a:t>
            </a:r>
            <a:r>
              <a:rPr lang="el-GR" spc="10" dirty="0" err="1" smtClean="0">
                <a:latin typeface="Times New Roman"/>
                <a:cs typeface="Times New Roman"/>
              </a:rPr>
              <a:t>έγεθος</a:t>
            </a:r>
            <a:r>
              <a:rPr lang="el-GR" spc="10" dirty="0" smtClean="0">
                <a:latin typeface="Times New Roman"/>
                <a:cs typeface="Times New Roman"/>
              </a:rPr>
              <a:t> </a:t>
            </a:r>
            <a:r>
              <a:rPr lang="el-GR" spc="20" dirty="0" smtClean="0">
                <a:latin typeface="Times New Roman"/>
                <a:cs typeface="Times New Roman"/>
              </a:rPr>
              <a:t>των σπόρων, </a:t>
            </a:r>
            <a:r>
              <a:rPr lang="el-GR" spc="15" dirty="0" smtClean="0">
                <a:latin typeface="Times New Roman"/>
                <a:cs typeface="Times New Roman"/>
              </a:rPr>
              <a:t>το </a:t>
            </a:r>
            <a:r>
              <a:rPr lang="el-GR" spc="20" dirty="0" smtClean="0">
                <a:latin typeface="Times New Roman"/>
                <a:cs typeface="Times New Roman"/>
              </a:rPr>
              <a:t>βάρος </a:t>
            </a:r>
            <a:r>
              <a:rPr lang="el-GR" spc="15" dirty="0" smtClean="0">
                <a:latin typeface="Times New Roman"/>
                <a:cs typeface="Times New Roman"/>
              </a:rPr>
              <a:t>και η  </a:t>
            </a:r>
            <a:r>
              <a:rPr lang="el-GR" spc="20" dirty="0" err="1" smtClean="0">
                <a:latin typeface="Times New Roman"/>
                <a:cs typeface="Times New Roman"/>
              </a:rPr>
              <a:t>ελαιοπεριεκτικότητά</a:t>
            </a:r>
            <a:r>
              <a:rPr lang="el-GR" spc="20" dirty="0" smtClean="0">
                <a:latin typeface="Times New Roman"/>
                <a:cs typeface="Times New Roman"/>
              </a:rPr>
              <a:t> </a:t>
            </a:r>
            <a:r>
              <a:rPr lang="el-GR" spc="15" dirty="0" smtClean="0">
                <a:latin typeface="Times New Roman"/>
                <a:cs typeface="Times New Roman"/>
              </a:rPr>
              <a:t>τους µ</a:t>
            </a:r>
            <a:r>
              <a:rPr lang="el-GR" spc="15" dirty="0" err="1" smtClean="0">
                <a:latin typeface="Times New Roman"/>
                <a:cs typeface="Times New Roman"/>
              </a:rPr>
              <a:t>ειώνονται</a:t>
            </a:r>
            <a:r>
              <a:rPr lang="el-GR" spc="15" dirty="0" smtClean="0">
                <a:latin typeface="Times New Roman"/>
                <a:cs typeface="Times New Roman"/>
              </a:rPr>
              <a:t> </a:t>
            </a:r>
            <a:r>
              <a:rPr lang="el-GR" spc="20" dirty="0" smtClean="0">
                <a:latin typeface="Times New Roman"/>
                <a:cs typeface="Times New Roman"/>
              </a:rPr>
              <a:t>από </a:t>
            </a:r>
            <a:r>
              <a:rPr lang="el-GR" spc="15" dirty="0" smtClean="0">
                <a:latin typeface="Times New Roman"/>
                <a:cs typeface="Times New Roman"/>
              </a:rPr>
              <a:t>την περιφέρεια </a:t>
            </a:r>
            <a:r>
              <a:rPr lang="el-GR" spc="20" dirty="0" smtClean="0">
                <a:latin typeface="Times New Roman"/>
                <a:cs typeface="Times New Roman"/>
              </a:rPr>
              <a:t>προς </a:t>
            </a:r>
            <a:r>
              <a:rPr lang="el-GR" spc="15" dirty="0" smtClean="0">
                <a:latin typeface="Times New Roman"/>
                <a:cs typeface="Times New Roman"/>
              </a:rPr>
              <a:t>το κέντρο της </a:t>
            </a:r>
            <a:r>
              <a:rPr lang="el-GR" spc="20" dirty="0" smtClean="0">
                <a:latin typeface="Times New Roman"/>
                <a:cs typeface="Times New Roman"/>
              </a:rPr>
              <a:t>κεφαλής</a:t>
            </a:r>
            <a:r>
              <a:rPr lang="el-GR" spc="15" dirty="0" smtClean="0">
                <a:latin typeface="Times New Roman"/>
                <a:cs typeface="Times New Roman"/>
              </a:rPr>
              <a:t>.</a:t>
            </a:r>
            <a:endParaRPr lang="el-GR" dirty="0" smtClean="0">
              <a:latin typeface="Times New Roman"/>
              <a:cs typeface="Times New Roman"/>
            </a:endParaRPr>
          </a:p>
          <a:p>
            <a:endParaRPr lang="el-GR" dirty="0" smtClean="0">
              <a:latin typeface="Times New Roman"/>
              <a:cs typeface="Times New Roman"/>
            </a:endParaRPr>
          </a:p>
        </p:txBody>
      </p:sp>
      <p:sp>
        <p:nvSpPr>
          <p:cNvPr id="7" name="object 2"/>
          <p:cNvSpPr txBox="1"/>
          <p:nvPr/>
        </p:nvSpPr>
        <p:spPr>
          <a:xfrm>
            <a:off x="991394" y="6477794"/>
            <a:ext cx="4114800" cy="230832"/>
          </a:xfrm>
          <a:prstGeom prst="rect">
            <a:avLst/>
          </a:prstGeom>
        </p:spPr>
        <p:txBody>
          <a:bodyPr vert="horz" wrap="square" lIns="0" tIns="0" rIns="0" bIns="0" rtlCol="0">
            <a:spAutoFit/>
          </a:bodyPr>
          <a:lstStyle/>
          <a:p>
            <a:pPr marL="12700">
              <a:lnSpc>
                <a:spcPct val="100000"/>
              </a:lnSpc>
            </a:pPr>
            <a:r>
              <a:rPr sz="1500" i="1" spc="10" dirty="0" err="1" smtClean="0">
                <a:latin typeface="Times New Roman"/>
                <a:cs typeface="Times New Roman"/>
              </a:rPr>
              <a:t>Γονιµοποίηση</a:t>
            </a:r>
            <a:r>
              <a:rPr sz="1500" i="1" spc="10" dirty="0" smtClean="0">
                <a:latin typeface="Times New Roman"/>
                <a:cs typeface="Times New Roman"/>
              </a:rPr>
              <a:t> </a:t>
            </a:r>
            <a:r>
              <a:rPr sz="1500" i="1" spc="20" dirty="0">
                <a:latin typeface="Times New Roman"/>
                <a:cs typeface="Times New Roman"/>
              </a:rPr>
              <a:t>ανθέων από</a:t>
            </a:r>
            <a:r>
              <a:rPr sz="1500" i="1" spc="5" dirty="0">
                <a:latin typeface="Times New Roman"/>
                <a:cs typeface="Times New Roman"/>
              </a:rPr>
              <a:t> έντοµα</a:t>
            </a:r>
            <a:endParaRPr sz="1500" dirty="0">
              <a:latin typeface="Times New Roman"/>
              <a:cs typeface="Times New Roman"/>
            </a:endParaRPr>
          </a:p>
        </p:txBody>
      </p:sp>
      <p:sp>
        <p:nvSpPr>
          <p:cNvPr id="9" name="object 4"/>
          <p:cNvSpPr/>
          <p:nvPr/>
        </p:nvSpPr>
        <p:spPr>
          <a:xfrm>
            <a:off x="686594" y="3582194"/>
            <a:ext cx="7407464" cy="26278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33223" y="5791994"/>
            <a:ext cx="5501771"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20" dirty="0">
                <a:latin typeface="Times New Roman"/>
                <a:cs typeface="Times New Roman"/>
              </a:rPr>
              <a:t>Κεφαλή </a:t>
            </a:r>
            <a:r>
              <a:rPr sz="1500" i="1" spc="15" dirty="0">
                <a:latin typeface="Times New Roman"/>
                <a:cs typeface="Times New Roman"/>
              </a:rPr>
              <a:t>στο στάδιο της </a:t>
            </a:r>
            <a:r>
              <a:rPr sz="1500" i="1" spc="20" dirty="0">
                <a:latin typeface="Times New Roman"/>
                <a:cs typeface="Times New Roman"/>
              </a:rPr>
              <a:t>ολοκήρωσης </a:t>
            </a:r>
            <a:r>
              <a:rPr sz="1500" i="1" spc="15" dirty="0">
                <a:latin typeface="Times New Roman"/>
                <a:cs typeface="Times New Roman"/>
              </a:rPr>
              <a:t>της</a:t>
            </a:r>
            <a:r>
              <a:rPr sz="1500" i="1" spc="-5" dirty="0">
                <a:latin typeface="Times New Roman"/>
                <a:cs typeface="Times New Roman"/>
              </a:rPr>
              <a:t> </a:t>
            </a:r>
            <a:r>
              <a:rPr sz="1500" i="1" spc="20" dirty="0">
                <a:latin typeface="Times New Roman"/>
                <a:cs typeface="Times New Roman"/>
              </a:rPr>
              <a:t>άνθησης</a:t>
            </a:r>
            <a:endParaRPr sz="1500" dirty="0">
              <a:latin typeface="Times New Roman"/>
              <a:cs typeface="Times New Roman"/>
            </a:endParaRPr>
          </a:p>
        </p:txBody>
      </p:sp>
      <p:sp>
        <p:nvSpPr>
          <p:cNvPr id="4" name="object 5"/>
          <p:cNvSpPr/>
          <p:nvPr/>
        </p:nvSpPr>
        <p:spPr>
          <a:xfrm>
            <a:off x="1448595" y="305594"/>
            <a:ext cx="5334000" cy="4876800"/>
          </a:xfrm>
          <a:prstGeom prst="rect">
            <a:avLst/>
          </a:prstGeom>
          <a:blipFill>
            <a:blip r:embed="rId2"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0" y="5410994"/>
            <a:ext cx="5334794" cy="230832"/>
          </a:xfrm>
          <a:prstGeom prst="rect">
            <a:avLst/>
          </a:prstGeom>
        </p:spPr>
        <p:txBody>
          <a:bodyPr vert="horz" wrap="square" lIns="0" tIns="0" rIns="0" bIns="0" rtlCol="0">
            <a:spAutoFit/>
          </a:bodyPr>
          <a:lstStyle/>
          <a:p>
            <a:pPr marL="12700">
              <a:lnSpc>
                <a:spcPct val="100000"/>
              </a:lnSpc>
            </a:pPr>
            <a:r>
              <a:rPr lang="el-GR" sz="1500" b="1" i="1" spc="20" dirty="0" smtClean="0">
                <a:latin typeface="Times New Roman"/>
                <a:cs typeface="Times New Roman"/>
              </a:rPr>
              <a:t>      </a:t>
            </a:r>
            <a:r>
              <a:rPr sz="1500" i="1" spc="20" dirty="0" err="1" smtClean="0">
                <a:latin typeface="Times New Roman"/>
                <a:cs typeface="Times New Roman"/>
              </a:rPr>
              <a:t>Καρποί</a:t>
            </a:r>
            <a:r>
              <a:rPr sz="1500" i="1" spc="20" dirty="0" smtClean="0">
                <a:latin typeface="Times New Roman"/>
                <a:cs typeface="Times New Roman"/>
              </a:rPr>
              <a:t> </a:t>
            </a:r>
            <a:r>
              <a:rPr sz="1500" i="1" spc="15" dirty="0">
                <a:latin typeface="Times New Roman"/>
                <a:cs typeface="Times New Roman"/>
              </a:rPr>
              <a:t>ηλιάνθου</a:t>
            </a:r>
            <a:r>
              <a:rPr sz="1500" i="1" spc="-5" dirty="0">
                <a:latin typeface="Times New Roman"/>
                <a:cs typeface="Times New Roman"/>
              </a:rPr>
              <a:t> </a:t>
            </a:r>
            <a:r>
              <a:rPr sz="1500" i="1" spc="15" dirty="0">
                <a:latin typeface="Times New Roman"/>
                <a:cs typeface="Times New Roman"/>
              </a:rPr>
              <a:t>(αχαίνια)</a:t>
            </a:r>
            <a:endParaRPr sz="1500" dirty="0">
              <a:latin typeface="Times New Roman"/>
              <a:cs typeface="Times New Roman"/>
            </a:endParaRPr>
          </a:p>
        </p:txBody>
      </p:sp>
      <p:sp>
        <p:nvSpPr>
          <p:cNvPr id="6" name="object 4"/>
          <p:cNvSpPr/>
          <p:nvPr/>
        </p:nvSpPr>
        <p:spPr>
          <a:xfrm>
            <a:off x="0" y="838994"/>
            <a:ext cx="4389080" cy="4191000"/>
          </a:xfrm>
          <a:prstGeom prst="rect">
            <a:avLst/>
          </a:prstGeom>
          <a:blipFill>
            <a:blip r:embed="rId2" cstate="print"/>
            <a:stretch>
              <a:fillRect/>
            </a:stretch>
          </a:blipFill>
        </p:spPr>
        <p:txBody>
          <a:bodyPr wrap="square" lIns="0" tIns="0" rIns="0" bIns="0" rtlCol="0"/>
          <a:lstStyle/>
          <a:p>
            <a:endParaRPr/>
          </a:p>
        </p:txBody>
      </p:sp>
      <p:pic>
        <p:nvPicPr>
          <p:cNvPr id="4" name="Picture 2" descr="Αποτέλεσμα εικόνας για ηλιανθος"/>
          <p:cNvPicPr>
            <a:picLocks noChangeAspect="1" noChangeArrowheads="1"/>
          </p:cNvPicPr>
          <p:nvPr/>
        </p:nvPicPr>
        <p:blipFill>
          <a:blip r:embed="rId3" cstate="print"/>
          <a:srcRect/>
          <a:stretch>
            <a:fillRect/>
          </a:stretch>
        </p:blipFill>
        <p:spPr bwMode="auto">
          <a:xfrm>
            <a:off x="4496594" y="838994"/>
            <a:ext cx="4419600" cy="419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ποτέλεσμα εικόνας για ηλιανθος seeds"/>
          <p:cNvPicPr>
            <a:picLocks noChangeAspect="1" noChangeArrowheads="1"/>
          </p:cNvPicPr>
          <p:nvPr/>
        </p:nvPicPr>
        <p:blipFill>
          <a:blip r:embed="rId2" cstate="print"/>
          <a:srcRect/>
          <a:stretch>
            <a:fillRect/>
          </a:stretch>
        </p:blipFill>
        <p:spPr bwMode="auto">
          <a:xfrm>
            <a:off x="686594" y="305594"/>
            <a:ext cx="8077994" cy="617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3194" y="153194"/>
            <a:ext cx="8686800" cy="3170099"/>
          </a:xfrm>
          <a:prstGeom prst="rect">
            <a:avLst/>
          </a:prstGeom>
        </p:spPr>
        <p:txBody>
          <a:bodyPr wrap="square">
            <a:spAutoFit/>
          </a:bodyPr>
          <a:lstStyle/>
          <a:p>
            <a:r>
              <a:rPr lang="el-GR" sz="2000" b="1" dirty="0" smtClean="0"/>
              <a:t>Ιστορικά στοιχεία:</a:t>
            </a:r>
            <a:r>
              <a:rPr lang="el-GR" sz="2000" dirty="0" smtClean="0"/>
              <a:t/>
            </a:r>
            <a:br>
              <a:rPr lang="el-GR" sz="2000" dirty="0" smtClean="0"/>
            </a:br>
            <a:r>
              <a:rPr lang="el-GR" sz="2000" dirty="0" smtClean="0"/>
              <a:t>Ο ηλίανθος πήρε το όνομά του από τις λέξεις ήλιος και άνθος. Όπως υπολογίζεται το φυτό χρησιμοποιήθηκε για πρώτη φορά γύρω στα 2.600 </a:t>
            </a:r>
            <a:r>
              <a:rPr lang="el-GR" sz="2000" dirty="0" err="1" smtClean="0"/>
              <a:t>π.Χ.</a:t>
            </a:r>
            <a:r>
              <a:rPr lang="el-GR" sz="2000" dirty="0" smtClean="0"/>
              <a:t> από τους ιθαγενείς της Κεντρικής και Νότιας Αμερικής. Αυτοί μάζευαν τους μεγαλύτερους σπόρους του φυτού και τους ξαναφύτευαν και έτσι κατάφεραν να παράγουν μεγαλύτερους σπόρους από ότι είχε αρχικά το φυτό. Οι </a:t>
            </a:r>
            <a:r>
              <a:rPr lang="el-GR" sz="2000" dirty="0" err="1" smtClean="0"/>
              <a:t>Ατζτέκοι</a:t>
            </a:r>
            <a:r>
              <a:rPr lang="el-GR" sz="2000" dirty="0" smtClean="0"/>
              <a:t> του Μεξικού, οι Ίνκας του Περού  λάτρευαν τις εικόνες του ηλίανθου που για αυτούς συμβόλιζαν τον Θεό Ήλιο. Οι πολεμιστές των ιθαγενών έπαιρναν μαζί τους ένα προσεκτικά δεμένο βώλο φτιαγμένο από σπόρους του φυτού για να τρώνε όταν είναι κουρασμένοι, ώστε να επανακάμπτουν γρήγορα.</a:t>
            </a:r>
            <a:endParaRPr lang="el-GR" sz="2000" dirty="0"/>
          </a:p>
        </p:txBody>
      </p:sp>
      <p:sp>
        <p:nvSpPr>
          <p:cNvPr id="3" name="2 - Ορθογώνιο"/>
          <p:cNvSpPr/>
          <p:nvPr/>
        </p:nvSpPr>
        <p:spPr>
          <a:xfrm>
            <a:off x="305594" y="3320158"/>
            <a:ext cx="2971800" cy="2985433"/>
          </a:xfrm>
          <a:prstGeom prst="rect">
            <a:avLst/>
          </a:prstGeom>
        </p:spPr>
        <p:txBody>
          <a:bodyPr wrap="square">
            <a:spAutoFit/>
          </a:bodyPr>
          <a:lstStyle/>
          <a:p>
            <a:r>
              <a:rPr lang="el-GR" dirty="0" smtClean="0"/>
              <a:t>Καλλιεργείται για το </a:t>
            </a:r>
            <a:r>
              <a:rPr lang="el-GR" dirty="0" smtClean="0">
                <a:hlinkClick r:id="rId2" tooltip="Λάδι"/>
              </a:rPr>
              <a:t>λάδι</a:t>
            </a:r>
            <a:r>
              <a:rPr lang="el-GR" dirty="0" smtClean="0"/>
              <a:t> του σε μεγάλη κλίμακα σε πολλές εύκρατες χώρες όπως π.χ. </a:t>
            </a:r>
            <a:r>
              <a:rPr lang="el-GR" dirty="0" smtClean="0">
                <a:hlinkClick r:id="rId3" tooltip="Χιλή"/>
              </a:rPr>
              <a:t>Χιλή</a:t>
            </a:r>
            <a:r>
              <a:rPr lang="el-GR" dirty="0" smtClean="0"/>
              <a:t>, </a:t>
            </a:r>
            <a:r>
              <a:rPr lang="el-GR" u="sng" dirty="0" smtClean="0">
                <a:hlinkClick r:id="rId4" tooltip="Ουρουγουάη"/>
              </a:rPr>
              <a:t>Ουρουγουάη</a:t>
            </a:r>
            <a:r>
              <a:rPr lang="el-GR" dirty="0" smtClean="0"/>
              <a:t>, </a:t>
            </a:r>
            <a:r>
              <a:rPr lang="el-GR" dirty="0" smtClean="0">
                <a:hlinkClick r:id="rId5" tooltip="Αργεντινή"/>
              </a:rPr>
              <a:t>Αργεντινή</a:t>
            </a:r>
            <a:r>
              <a:rPr lang="el-GR" dirty="0" smtClean="0"/>
              <a:t>, </a:t>
            </a:r>
            <a:r>
              <a:rPr lang="el-GR" dirty="0" smtClean="0">
                <a:hlinkClick r:id="rId6" tooltip="Τουρκία"/>
              </a:rPr>
              <a:t>Τουρκία</a:t>
            </a:r>
            <a:r>
              <a:rPr lang="el-GR" dirty="0" smtClean="0"/>
              <a:t>, </a:t>
            </a:r>
            <a:r>
              <a:rPr lang="el-GR" dirty="0" smtClean="0">
                <a:hlinkClick r:id="rId7" tooltip="Ινδία"/>
              </a:rPr>
              <a:t>Ινδία</a:t>
            </a:r>
            <a:r>
              <a:rPr lang="el-GR" dirty="0" smtClean="0"/>
              <a:t>, </a:t>
            </a:r>
            <a:r>
              <a:rPr lang="el-GR" dirty="0" smtClean="0">
                <a:hlinkClick r:id="rId8" tooltip="Αίγυπτος"/>
              </a:rPr>
              <a:t>Αίγυπτο</a:t>
            </a:r>
            <a:r>
              <a:rPr lang="el-GR" dirty="0" smtClean="0"/>
              <a:t>, </a:t>
            </a:r>
            <a:r>
              <a:rPr lang="el-GR" dirty="0" smtClean="0">
                <a:hlinkClick r:id="rId9" tooltip="Αγγλία"/>
              </a:rPr>
              <a:t>Αγγλία</a:t>
            </a:r>
            <a:r>
              <a:rPr lang="el-GR" dirty="0" smtClean="0"/>
              <a:t>, </a:t>
            </a:r>
            <a:r>
              <a:rPr lang="el-GR" dirty="0" smtClean="0">
                <a:hlinkClick r:id="rId10" tooltip="ΗΠΑ"/>
              </a:rPr>
              <a:t>ΗΠΑ</a:t>
            </a:r>
            <a:r>
              <a:rPr lang="el-GR" dirty="0" smtClean="0"/>
              <a:t> και κυρίως </a:t>
            </a:r>
            <a:r>
              <a:rPr lang="el-GR" sz="2000" dirty="0" smtClean="0"/>
              <a:t>στη </a:t>
            </a:r>
            <a:r>
              <a:rPr lang="el-GR" sz="2000" dirty="0" smtClean="0">
                <a:hlinkClick r:id="rId11" tooltip="Ρωσία"/>
              </a:rPr>
              <a:t>Ρωσία</a:t>
            </a:r>
            <a:r>
              <a:rPr lang="el-GR" sz="2000" dirty="0" smtClean="0"/>
              <a:t> όπου με βελτίωση ποικιλιών η απόδοση σε έλαιο φτάνει το 50%. </a:t>
            </a:r>
            <a:endParaRPr lang="el-GR" sz="2000" dirty="0"/>
          </a:p>
        </p:txBody>
      </p:sp>
      <p:pic>
        <p:nvPicPr>
          <p:cNvPr id="48130" name="Picture 2" descr="Αποτέλεσμα εικόνας για helianthus annuus seed oil"/>
          <p:cNvPicPr>
            <a:picLocks noChangeAspect="1" noChangeArrowheads="1"/>
          </p:cNvPicPr>
          <p:nvPr/>
        </p:nvPicPr>
        <p:blipFill>
          <a:blip r:embed="rId12" cstate="print"/>
          <a:srcRect/>
          <a:stretch>
            <a:fillRect/>
          </a:stretch>
        </p:blipFill>
        <p:spPr bwMode="auto">
          <a:xfrm>
            <a:off x="3201194" y="3277394"/>
            <a:ext cx="4800600" cy="358219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534195"/>
            <a:ext cx="4572000" cy="646331"/>
          </a:xfrm>
          <a:prstGeom prst="rect">
            <a:avLst/>
          </a:prstGeom>
          <a:noFill/>
        </p:spPr>
        <p:txBody>
          <a:bodyPr wrap="square" lIns="91431" tIns="45716" rIns="91431" bIns="45716"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94" y="1219994"/>
            <a:ext cx="8458200" cy="2931564"/>
          </a:xfrm>
          <a:prstGeom prst="rect">
            <a:avLst/>
          </a:prstGeom>
        </p:spPr>
        <p:txBody>
          <a:bodyPr wrap="square" lIns="91431" tIns="45716" rIns="91431" bIns="45716">
            <a:spAutoFit/>
          </a:bodyPr>
          <a:lstStyle/>
          <a:p>
            <a:pPr marL="12700" marR="5080" algn="just">
              <a:spcBef>
                <a:spcPts val="25"/>
              </a:spcBef>
            </a:pPr>
            <a:r>
              <a:rPr lang="el-GR" spc="20" dirty="0" smtClean="0">
                <a:latin typeface="Times New Roman"/>
                <a:cs typeface="Times New Roman"/>
              </a:rPr>
              <a:t>Η </a:t>
            </a:r>
            <a:r>
              <a:rPr lang="el-GR" spc="15" dirty="0" smtClean="0">
                <a:latin typeface="Times New Roman"/>
                <a:cs typeface="Times New Roman"/>
              </a:rPr>
              <a:t>διάρκεια του βιολογικού </a:t>
            </a:r>
            <a:r>
              <a:rPr lang="el-GR" spc="20" dirty="0" smtClean="0">
                <a:latin typeface="Times New Roman"/>
                <a:cs typeface="Times New Roman"/>
              </a:rPr>
              <a:t>κύκλου </a:t>
            </a:r>
            <a:r>
              <a:rPr lang="el-GR" spc="15" dirty="0" err="1" smtClean="0">
                <a:latin typeface="Times New Roman"/>
                <a:cs typeface="Times New Roman"/>
              </a:rPr>
              <a:t>κυ</a:t>
            </a:r>
            <a:r>
              <a:rPr lang="el-GR" i="1" spc="15" dirty="0" err="1" smtClean="0">
                <a:latin typeface="Times New Roman"/>
                <a:cs typeface="Times New Roman"/>
              </a:rPr>
              <a:t>µ</a:t>
            </a:r>
            <a:r>
              <a:rPr lang="el-GR" spc="15" dirty="0" err="1" smtClean="0">
                <a:latin typeface="Times New Roman"/>
                <a:cs typeface="Times New Roman"/>
              </a:rPr>
              <a:t>αίνεται</a:t>
            </a:r>
            <a:r>
              <a:rPr lang="el-GR" spc="15" dirty="0" smtClean="0">
                <a:latin typeface="Times New Roman"/>
                <a:cs typeface="Times New Roman"/>
              </a:rPr>
              <a:t> </a:t>
            </a:r>
            <a:r>
              <a:rPr lang="el-GR" spc="20" dirty="0" smtClean="0">
                <a:latin typeface="Times New Roman"/>
                <a:cs typeface="Times New Roman"/>
              </a:rPr>
              <a:t>από </a:t>
            </a:r>
            <a:r>
              <a:rPr lang="el-GR" i="1" spc="20" dirty="0" smtClean="0">
                <a:latin typeface="Times New Roman"/>
                <a:cs typeface="Times New Roman"/>
              </a:rPr>
              <a:t>100-170 </a:t>
            </a:r>
            <a:r>
              <a:rPr lang="el-GR" spc="10" dirty="0" err="1" smtClean="0">
                <a:latin typeface="Times New Roman"/>
                <a:cs typeface="Times New Roman"/>
              </a:rPr>
              <a:t>η</a:t>
            </a:r>
            <a:r>
              <a:rPr lang="el-GR" i="1" spc="10" dirty="0" err="1" smtClean="0">
                <a:latin typeface="Times New Roman"/>
                <a:cs typeface="Times New Roman"/>
              </a:rPr>
              <a:t>µ</a:t>
            </a:r>
            <a:r>
              <a:rPr lang="el-GR" spc="10" dirty="0" err="1" smtClean="0">
                <a:latin typeface="Times New Roman"/>
                <a:cs typeface="Times New Roman"/>
              </a:rPr>
              <a:t>έρες</a:t>
            </a:r>
            <a:r>
              <a:rPr lang="el-GR" spc="10" dirty="0" smtClean="0">
                <a:latin typeface="Times New Roman"/>
                <a:cs typeface="Times New Roman"/>
              </a:rPr>
              <a:t> </a:t>
            </a:r>
            <a:r>
              <a:rPr lang="el-GR" spc="20" dirty="0" smtClean="0">
                <a:latin typeface="Times New Roman"/>
                <a:cs typeface="Times New Roman"/>
              </a:rPr>
              <a:t>ανάλογα </a:t>
            </a:r>
            <a:r>
              <a:rPr lang="el-GR" i="1" spc="-5" dirty="0" smtClean="0">
                <a:latin typeface="Times New Roman"/>
                <a:cs typeface="Times New Roman"/>
              </a:rPr>
              <a:t>µ</a:t>
            </a:r>
            <a:r>
              <a:rPr lang="el-GR" spc="-5" dirty="0" smtClean="0">
                <a:latin typeface="Times New Roman"/>
                <a:cs typeface="Times New Roman"/>
              </a:rPr>
              <a:t>ε </a:t>
            </a:r>
            <a:r>
              <a:rPr lang="el-GR" spc="15" dirty="0" smtClean="0">
                <a:latin typeface="Times New Roman"/>
                <a:cs typeface="Times New Roman"/>
              </a:rPr>
              <a:t>την ποικιλία</a:t>
            </a:r>
            <a:r>
              <a:rPr lang="el-GR" i="1" spc="15" dirty="0" smtClean="0">
                <a:latin typeface="Times New Roman"/>
                <a:cs typeface="Times New Roman"/>
              </a:rPr>
              <a:t>/</a:t>
            </a:r>
            <a:r>
              <a:rPr lang="el-GR" spc="15" dirty="0" smtClean="0">
                <a:latin typeface="Times New Roman"/>
                <a:cs typeface="Times New Roman"/>
              </a:rPr>
              <a:t>υβρίδιο</a:t>
            </a:r>
            <a:r>
              <a:rPr lang="el-GR" i="1" spc="15" dirty="0" smtClean="0">
                <a:latin typeface="Times New Roman"/>
                <a:cs typeface="Times New Roman"/>
              </a:rPr>
              <a:t>, </a:t>
            </a:r>
            <a:r>
              <a:rPr lang="el-GR" spc="10" dirty="0" smtClean="0">
                <a:latin typeface="Times New Roman"/>
                <a:cs typeface="Times New Roman"/>
              </a:rPr>
              <a:t>τις  </a:t>
            </a:r>
            <a:r>
              <a:rPr lang="el-GR" spc="20" dirty="0" smtClean="0">
                <a:latin typeface="Times New Roman"/>
                <a:cs typeface="Times New Roman"/>
              </a:rPr>
              <a:t>περιβαλλοντικές συνθήκες </a:t>
            </a:r>
            <a:r>
              <a:rPr lang="el-GR" spc="15" dirty="0" smtClean="0">
                <a:latin typeface="Times New Roman"/>
                <a:cs typeface="Times New Roman"/>
              </a:rPr>
              <a:t>και τη </a:t>
            </a:r>
            <a:r>
              <a:rPr lang="el-GR" spc="20" dirty="0" smtClean="0">
                <a:latin typeface="Times New Roman"/>
                <a:cs typeface="Times New Roman"/>
              </a:rPr>
              <a:t>χρήση </a:t>
            </a:r>
            <a:r>
              <a:rPr lang="el-GR" spc="15" dirty="0" smtClean="0">
                <a:latin typeface="Times New Roman"/>
                <a:cs typeface="Times New Roman"/>
              </a:rPr>
              <a:t>του </a:t>
            </a:r>
            <a:r>
              <a:rPr lang="el-GR" spc="15" dirty="0" err="1" smtClean="0">
                <a:latin typeface="Times New Roman"/>
                <a:cs typeface="Times New Roman"/>
              </a:rPr>
              <a:t>συγκο</a:t>
            </a:r>
            <a:r>
              <a:rPr lang="el-GR" i="1" spc="15" dirty="0" err="1" smtClean="0">
                <a:latin typeface="Times New Roman"/>
                <a:cs typeface="Times New Roman"/>
              </a:rPr>
              <a:t>µ</a:t>
            </a:r>
            <a:r>
              <a:rPr lang="el-GR" spc="15" dirty="0" err="1" smtClean="0">
                <a:latin typeface="Times New Roman"/>
                <a:cs typeface="Times New Roman"/>
              </a:rPr>
              <a:t>ιζό</a:t>
            </a:r>
            <a:r>
              <a:rPr lang="el-GR" i="1" spc="15" dirty="0" err="1" smtClean="0">
                <a:latin typeface="Times New Roman"/>
                <a:cs typeface="Times New Roman"/>
              </a:rPr>
              <a:t>µ</a:t>
            </a:r>
            <a:r>
              <a:rPr lang="el-GR" spc="15" dirty="0" err="1" smtClean="0">
                <a:latin typeface="Times New Roman"/>
                <a:cs typeface="Times New Roman"/>
              </a:rPr>
              <a:t>ενου</a:t>
            </a:r>
            <a:r>
              <a:rPr lang="el-GR" spc="15" dirty="0" smtClean="0">
                <a:latin typeface="Times New Roman"/>
                <a:cs typeface="Times New Roman"/>
              </a:rPr>
              <a:t> προϊόντος</a:t>
            </a:r>
            <a:r>
              <a:rPr lang="el-GR" i="1" spc="15" dirty="0" smtClean="0">
                <a:latin typeface="Times New Roman"/>
                <a:cs typeface="Times New Roman"/>
              </a:rPr>
              <a:t>. </a:t>
            </a:r>
            <a:r>
              <a:rPr lang="el-GR" spc="20" dirty="0" smtClean="0">
                <a:latin typeface="Times New Roman"/>
                <a:cs typeface="Times New Roman"/>
              </a:rPr>
              <a:t>Αναγνωρίζονται </a:t>
            </a:r>
            <a:r>
              <a:rPr lang="el-GR" spc="15" dirty="0" smtClean="0">
                <a:latin typeface="Times New Roman"/>
                <a:cs typeface="Times New Roman"/>
              </a:rPr>
              <a:t>πέντε </a:t>
            </a:r>
            <a:r>
              <a:rPr lang="el-GR" spc="20" dirty="0" err="1" smtClean="0">
                <a:latin typeface="Times New Roman"/>
                <a:cs typeface="Times New Roman"/>
              </a:rPr>
              <a:t>φαινολογικά</a:t>
            </a:r>
            <a:r>
              <a:rPr lang="el-GR" spc="20" dirty="0" smtClean="0">
                <a:latin typeface="Times New Roman"/>
                <a:cs typeface="Times New Roman"/>
              </a:rPr>
              <a:t>  </a:t>
            </a:r>
            <a:r>
              <a:rPr lang="el-GR" spc="15" dirty="0" smtClean="0">
                <a:latin typeface="Times New Roman"/>
                <a:cs typeface="Times New Roman"/>
              </a:rPr>
              <a:t>στάδια</a:t>
            </a:r>
            <a:r>
              <a:rPr lang="el-GR" spc="-20" dirty="0" smtClean="0">
                <a:latin typeface="Times New Roman"/>
                <a:cs typeface="Times New Roman"/>
              </a:rPr>
              <a:t> </a:t>
            </a:r>
            <a:r>
              <a:rPr lang="el-GR" spc="10" dirty="0" smtClean="0">
                <a:latin typeface="Times New Roman"/>
                <a:cs typeface="Times New Roman"/>
              </a:rPr>
              <a:t>ανάπτυξης</a:t>
            </a:r>
            <a:r>
              <a:rPr lang="el-GR" i="1" spc="10" dirty="0" smtClean="0">
                <a:latin typeface="Times New Roman"/>
                <a:cs typeface="Times New Roman"/>
              </a:rPr>
              <a:t>:</a:t>
            </a:r>
            <a:endParaRPr lang="el-GR" dirty="0" smtClean="0">
              <a:latin typeface="Times New Roman"/>
              <a:cs typeface="Times New Roman"/>
            </a:endParaRPr>
          </a:p>
          <a:p>
            <a:pPr marL="927100" lvl="2" indent="-228600">
              <a:spcBef>
                <a:spcPts val="640"/>
              </a:spcBef>
              <a:buFont typeface="Symbol"/>
              <a:buChar char=""/>
              <a:tabLst>
                <a:tab pos="926465" algn="l"/>
                <a:tab pos="927100" algn="l"/>
              </a:tabLst>
            </a:pPr>
            <a:r>
              <a:rPr lang="el-GR" spc="20" dirty="0" smtClean="0">
                <a:latin typeface="Times New Roman"/>
                <a:cs typeface="Times New Roman"/>
              </a:rPr>
              <a:t>Σπορά </a:t>
            </a:r>
            <a:r>
              <a:rPr lang="el-GR" i="1" spc="15" dirty="0" smtClean="0">
                <a:latin typeface="Times New Roman"/>
                <a:cs typeface="Times New Roman"/>
              </a:rPr>
              <a:t>–</a:t>
            </a:r>
            <a:r>
              <a:rPr lang="el-GR" i="1" spc="-70" dirty="0" smtClean="0">
                <a:latin typeface="Times New Roman"/>
                <a:cs typeface="Times New Roman"/>
              </a:rPr>
              <a:t> </a:t>
            </a:r>
            <a:r>
              <a:rPr lang="el-GR" spc="15" dirty="0" err="1" smtClean="0">
                <a:latin typeface="Times New Roman"/>
                <a:cs typeface="Times New Roman"/>
              </a:rPr>
              <a:t>φύτρω</a:t>
            </a:r>
            <a:r>
              <a:rPr lang="el-GR" i="1" spc="15" dirty="0" err="1" smtClean="0">
                <a:latin typeface="Times New Roman"/>
                <a:cs typeface="Times New Roman"/>
              </a:rPr>
              <a:t>µ</a:t>
            </a:r>
            <a:r>
              <a:rPr lang="el-GR" spc="15" dirty="0" err="1" smtClean="0">
                <a:latin typeface="Times New Roman"/>
                <a:cs typeface="Times New Roman"/>
              </a:rPr>
              <a:t>α</a:t>
            </a:r>
            <a:r>
              <a:rPr lang="el-GR" i="1" spc="15" dirty="0" smtClean="0">
                <a:latin typeface="Times New Roman"/>
                <a:cs typeface="Times New Roman"/>
              </a:rPr>
              <a:t>,</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Βλαστικό </a:t>
            </a:r>
            <a:r>
              <a:rPr lang="el-GR" spc="15" dirty="0" smtClean="0">
                <a:latin typeface="Times New Roman"/>
                <a:cs typeface="Times New Roman"/>
              </a:rPr>
              <a:t>στάδιο </a:t>
            </a:r>
            <a:r>
              <a:rPr lang="el-GR" spc="20" dirty="0" smtClean="0">
                <a:latin typeface="Times New Roman"/>
                <a:cs typeface="Times New Roman"/>
              </a:rPr>
              <a:t>ανάπτυξης</a:t>
            </a:r>
            <a:r>
              <a:rPr lang="el-GR" spc="-15" dirty="0" smtClean="0">
                <a:latin typeface="Times New Roman"/>
                <a:cs typeface="Times New Roman"/>
              </a:rPr>
              <a:t> </a:t>
            </a:r>
            <a:r>
              <a:rPr lang="el-GR" spc="20" dirty="0" smtClean="0">
                <a:latin typeface="Times New Roman"/>
                <a:cs typeface="Times New Roman"/>
              </a:rPr>
              <a:t>φύλλων</a:t>
            </a:r>
            <a:r>
              <a:rPr lang="el-GR" i="1" spc="20" dirty="0" smtClean="0">
                <a:latin typeface="Times New Roman"/>
                <a:cs typeface="Times New Roman"/>
              </a:rPr>
              <a:t>,</a:t>
            </a:r>
            <a:endParaRPr lang="el-GR" dirty="0" smtClean="0">
              <a:latin typeface="Times New Roman"/>
              <a:cs typeface="Times New Roman"/>
            </a:endParaRPr>
          </a:p>
          <a:p>
            <a:pPr marL="927100" lvl="2" indent="-228600">
              <a:spcBef>
                <a:spcPts val="680"/>
              </a:spcBef>
              <a:buFont typeface="Symbol"/>
              <a:buChar char=""/>
              <a:tabLst>
                <a:tab pos="926465" algn="l"/>
                <a:tab pos="927100" algn="l"/>
              </a:tabLst>
            </a:pPr>
            <a:r>
              <a:rPr lang="el-GR" spc="15" dirty="0" err="1" smtClean="0">
                <a:latin typeface="Times New Roman"/>
                <a:cs typeface="Times New Roman"/>
              </a:rPr>
              <a:t>Ε</a:t>
            </a:r>
            <a:r>
              <a:rPr lang="el-GR" i="1" spc="15" dirty="0" err="1" smtClean="0">
                <a:latin typeface="Times New Roman"/>
                <a:cs typeface="Times New Roman"/>
              </a:rPr>
              <a:t>µ</a:t>
            </a:r>
            <a:r>
              <a:rPr lang="el-GR" spc="15" dirty="0" err="1" smtClean="0">
                <a:latin typeface="Times New Roman"/>
                <a:cs typeface="Times New Roman"/>
              </a:rPr>
              <a:t>φάνιση</a:t>
            </a:r>
            <a:r>
              <a:rPr lang="el-GR" spc="15" dirty="0" smtClean="0">
                <a:latin typeface="Times New Roman"/>
                <a:cs typeface="Times New Roman"/>
              </a:rPr>
              <a:t> </a:t>
            </a:r>
            <a:r>
              <a:rPr lang="el-GR" spc="20" dirty="0" err="1" smtClean="0">
                <a:latin typeface="Times New Roman"/>
                <a:cs typeface="Times New Roman"/>
              </a:rPr>
              <a:t>ανθικής</a:t>
            </a:r>
            <a:r>
              <a:rPr lang="el-GR" spc="-35" dirty="0" smtClean="0">
                <a:latin typeface="Times New Roman"/>
                <a:cs typeface="Times New Roman"/>
              </a:rPr>
              <a:t> </a:t>
            </a:r>
            <a:r>
              <a:rPr lang="el-GR" spc="20" dirty="0" smtClean="0">
                <a:latin typeface="Times New Roman"/>
                <a:cs typeface="Times New Roman"/>
              </a:rPr>
              <a:t>καταβολής</a:t>
            </a:r>
            <a:r>
              <a:rPr lang="el-GR" i="1" spc="20" dirty="0" smtClean="0">
                <a:latin typeface="Times New Roman"/>
                <a:cs typeface="Times New Roman"/>
              </a:rPr>
              <a:t>,</a:t>
            </a:r>
            <a:endParaRPr lang="el-GR" dirty="0" smtClean="0">
              <a:latin typeface="Times New Roman"/>
              <a:cs typeface="Times New Roman"/>
            </a:endParaRPr>
          </a:p>
          <a:p>
            <a:pPr marL="927100" lvl="2" indent="-228600">
              <a:spcBef>
                <a:spcPts val="660"/>
              </a:spcBef>
              <a:buFont typeface="Symbol"/>
              <a:buChar char=""/>
              <a:tabLst>
                <a:tab pos="926465" algn="l"/>
                <a:tab pos="927100" algn="l"/>
              </a:tabLst>
            </a:pPr>
            <a:r>
              <a:rPr lang="el-GR" spc="20" dirty="0" smtClean="0">
                <a:latin typeface="Times New Roman"/>
                <a:cs typeface="Times New Roman"/>
              </a:rPr>
              <a:t>Άνθηση</a:t>
            </a:r>
            <a:r>
              <a:rPr lang="el-GR" i="1" spc="20" dirty="0" smtClean="0">
                <a:latin typeface="Times New Roman"/>
                <a:cs typeface="Times New Roman"/>
              </a:rPr>
              <a:t>,</a:t>
            </a:r>
            <a:endParaRPr lang="el-GR" spc="15" dirty="0" smtClean="0">
              <a:latin typeface="Times New Roman"/>
              <a:cs typeface="Times New Roman"/>
            </a:endParaRPr>
          </a:p>
          <a:p>
            <a:pPr marL="927100" indent="-228600">
              <a:buFont typeface="Symbol"/>
              <a:buChar char=""/>
              <a:tabLst>
                <a:tab pos="926465" algn="l"/>
                <a:tab pos="927100" algn="l"/>
              </a:tabLst>
            </a:pPr>
            <a:r>
              <a:rPr lang="el-GR" spc="15" dirty="0" err="1" smtClean="0">
                <a:latin typeface="Times New Roman"/>
                <a:cs typeface="Times New Roman"/>
              </a:rPr>
              <a:t>Ωρίµανση</a:t>
            </a:r>
            <a:r>
              <a:rPr lang="el-GR" spc="15" dirty="0" smtClean="0">
                <a:latin typeface="Times New Roman"/>
                <a:cs typeface="Times New Roman"/>
              </a:rPr>
              <a:t>.</a:t>
            </a:r>
            <a:endParaRPr lang="el-GR" dirty="0" smtClean="0">
              <a:latin typeface="Times New Roman"/>
              <a:cs typeface="Times New Roman"/>
            </a:endParaRPr>
          </a:p>
          <a:p>
            <a:pPr marL="11133" algn="just"/>
            <a:endParaRPr lang="el-GR" dirty="0" smtClean="0">
              <a:latin typeface="Times New Roman"/>
              <a:cs typeface="Times New Roman"/>
            </a:endParaRPr>
          </a:p>
        </p:txBody>
      </p:sp>
      <p:pic>
        <p:nvPicPr>
          <p:cNvPr id="9218" name="Picture 2" descr="Αποτέλεσμα εικόνας για helianthus annuus seed oil"/>
          <p:cNvPicPr>
            <a:picLocks noChangeAspect="1" noChangeArrowheads="1"/>
          </p:cNvPicPr>
          <p:nvPr/>
        </p:nvPicPr>
        <p:blipFill>
          <a:blip r:embed="rId2" cstate="print"/>
          <a:srcRect/>
          <a:stretch>
            <a:fillRect/>
          </a:stretch>
        </p:blipFill>
        <p:spPr bwMode="auto">
          <a:xfrm>
            <a:off x="4039394" y="3353594"/>
            <a:ext cx="4419600" cy="28384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
            <a:ext cx="4572000" cy="646323"/>
          </a:xfrm>
          <a:prstGeom prst="rect">
            <a:avLst/>
          </a:prstGeom>
          <a:noFill/>
        </p:spPr>
        <p:txBody>
          <a:bodyPr wrap="square" lIns="91431" tIns="45716" rIns="91431" bIns="45716"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94" y="686594"/>
            <a:ext cx="8458200" cy="5329656"/>
          </a:xfrm>
          <a:prstGeom prst="rect">
            <a:avLst/>
          </a:prstGeom>
        </p:spPr>
        <p:txBody>
          <a:bodyPr wrap="square" lIns="91431" tIns="45716" rIns="91431" bIns="45716">
            <a:spAutoFit/>
          </a:bodyPr>
          <a:lstStyle/>
          <a:p>
            <a:pPr marL="12700" marR="6350" indent="457200" algn="just">
              <a:spcBef>
                <a:spcPts val="605"/>
              </a:spcBef>
            </a:pPr>
            <a:r>
              <a:rPr lang="el-GR" sz="2400" spc="20" dirty="0" smtClean="0">
                <a:latin typeface="Times New Roman"/>
                <a:cs typeface="Times New Roman"/>
              </a:rPr>
              <a:t>Ο </a:t>
            </a:r>
            <a:r>
              <a:rPr lang="el-GR" sz="2400" spc="15" dirty="0" smtClean="0">
                <a:latin typeface="Times New Roman"/>
                <a:cs typeface="Times New Roman"/>
              </a:rPr>
              <a:t>ηλίανθος </a:t>
            </a:r>
            <a:r>
              <a:rPr lang="el-GR" sz="2400" spc="20" dirty="0" smtClean="0">
                <a:latin typeface="Times New Roman"/>
                <a:cs typeface="Times New Roman"/>
              </a:rPr>
              <a:t>παρουσιάζει </a:t>
            </a:r>
            <a:r>
              <a:rPr lang="el-GR" sz="2400" spc="15" dirty="0" smtClean="0">
                <a:latin typeface="Times New Roman"/>
                <a:cs typeface="Times New Roman"/>
              </a:rPr>
              <a:t>υπέργειο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Αρχικά από </a:t>
            </a:r>
            <a:r>
              <a:rPr lang="el-GR" sz="2400" spc="15" dirty="0" smtClean="0">
                <a:latin typeface="Times New Roman"/>
                <a:cs typeface="Times New Roman"/>
              </a:rPr>
              <a:t>το </a:t>
            </a:r>
            <a:r>
              <a:rPr lang="el-GR" sz="2400" spc="15" dirty="0" err="1" smtClean="0">
                <a:latin typeface="Times New Roman"/>
                <a:cs typeface="Times New Roman"/>
              </a:rPr>
              <a:t>έµβρυο</a:t>
            </a:r>
            <a:r>
              <a:rPr lang="el-GR" sz="2400" spc="15" dirty="0" smtClean="0">
                <a:latin typeface="Times New Roman"/>
                <a:cs typeface="Times New Roman"/>
              </a:rPr>
              <a:t> </a:t>
            </a:r>
            <a:r>
              <a:rPr lang="el-GR" sz="2400" spc="15" dirty="0" err="1" smtClean="0">
                <a:latin typeface="Times New Roman"/>
                <a:cs typeface="Times New Roman"/>
              </a:rPr>
              <a:t>εµφανίζεται</a:t>
            </a:r>
            <a:r>
              <a:rPr lang="el-GR" sz="2400" spc="15" dirty="0" smtClean="0">
                <a:latin typeface="Times New Roman"/>
                <a:cs typeface="Times New Roman"/>
              </a:rPr>
              <a:t> το ριζίδιο και αρχίζει  η </a:t>
            </a:r>
            <a:r>
              <a:rPr lang="el-GR" sz="2400" spc="20" dirty="0" smtClean="0">
                <a:latin typeface="Times New Roman"/>
                <a:cs typeface="Times New Roman"/>
              </a:rPr>
              <a:t>αύξηση </a:t>
            </a:r>
            <a:r>
              <a:rPr lang="el-GR" sz="2400" spc="15" dirty="0" smtClean="0">
                <a:latin typeface="Times New Roman"/>
                <a:cs typeface="Times New Roman"/>
              </a:rPr>
              <a:t>του </a:t>
            </a:r>
            <a:r>
              <a:rPr lang="el-GR" sz="2400" spc="20" dirty="0" err="1" smtClean="0">
                <a:latin typeface="Times New Roman"/>
                <a:cs typeface="Times New Roman"/>
              </a:rPr>
              <a:t>υποκοτυλίου</a:t>
            </a:r>
            <a:r>
              <a:rPr lang="el-GR" sz="2400" spc="20"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τη </a:t>
            </a:r>
            <a:r>
              <a:rPr lang="el-GR" sz="2400" spc="20" dirty="0" smtClean="0">
                <a:latin typeface="Times New Roman"/>
                <a:cs typeface="Times New Roman"/>
              </a:rPr>
              <a:t>συνακόλουθη </a:t>
            </a:r>
            <a:r>
              <a:rPr lang="el-GR" sz="2400" spc="20" dirty="0" err="1" smtClean="0">
                <a:latin typeface="Times New Roman"/>
                <a:cs typeface="Times New Roman"/>
              </a:rPr>
              <a:t>έκπτυξη</a:t>
            </a:r>
            <a:r>
              <a:rPr lang="el-GR" sz="2400" spc="20" dirty="0" smtClean="0">
                <a:latin typeface="Times New Roman"/>
                <a:cs typeface="Times New Roman"/>
              </a:rPr>
              <a:t> των κοτυληδόνων </a:t>
            </a:r>
            <a:r>
              <a:rPr lang="el-GR" sz="2400" spc="15" dirty="0" smtClean="0">
                <a:latin typeface="Times New Roman"/>
                <a:cs typeface="Times New Roman"/>
              </a:rPr>
              <a:t>και </a:t>
            </a:r>
            <a:r>
              <a:rPr lang="el-GR" sz="2400" spc="20" dirty="0" smtClean="0">
                <a:latin typeface="Times New Roman"/>
                <a:cs typeface="Times New Roman"/>
              </a:rPr>
              <a:t>ανάδυσή </a:t>
            </a:r>
            <a:r>
              <a:rPr lang="el-GR" sz="2400" spc="15" dirty="0" smtClean="0">
                <a:latin typeface="Times New Roman"/>
                <a:cs typeface="Times New Roman"/>
              </a:rPr>
              <a:t>τους </a:t>
            </a:r>
            <a:r>
              <a:rPr lang="el-GR" sz="2400" spc="20" dirty="0" smtClean="0">
                <a:latin typeface="Times New Roman"/>
                <a:cs typeface="Times New Roman"/>
              </a:rPr>
              <a:t>πάνω από </a:t>
            </a:r>
            <a:r>
              <a:rPr lang="el-GR" sz="2400" spc="15" dirty="0" smtClean="0">
                <a:latin typeface="Times New Roman"/>
                <a:cs typeface="Times New Roman"/>
              </a:rPr>
              <a:t>την  επιφάνεια του </a:t>
            </a:r>
            <a:r>
              <a:rPr lang="el-GR" sz="2400" spc="20" dirty="0" smtClean="0">
                <a:latin typeface="Times New Roman"/>
                <a:cs typeface="Times New Roman"/>
              </a:rPr>
              <a:t>εδάφους. Στη </a:t>
            </a:r>
            <a:r>
              <a:rPr lang="el-GR" sz="2400" spc="15" dirty="0" smtClean="0">
                <a:latin typeface="Times New Roman"/>
                <a:cs typeface="Times New Roman"/>
              </a:rPr>
              <a:t>συνέχεια </a:t>
            </a:r>
            <a:r>
              <a:rPr lang="el-GR" sz="2400" spc="20" dirty="0" smtClean="0">
                <a:latin typeface="Times New Roman"/>
                <a:cs typeface="Times New Roman"/>
              </a:rPr>
              <a:t>αναπτύσσεται </a:t>
            </a:r>
            <a:r>
              <a:rPr lang="el-GR" sz="2400" spc="15" dirty="0" smtClean="0">
                <a:latin typeface="Times New Roman"/>
                <a:cs typeface="Times New Roman"/>
              </a:rPr>
              <a:t>το </a:t>
            </a:r>
            <a:r>
              <a:rPr lang="el-GR" sz="2400" spc="15" dirty="0" err="1" smtClean="0">
                <a:latin typeface="Times New Roman"/>
                <a:cs typeface="Times New Roman"/>
              </a:rPr>
              <a:t>επικοτύλιο</a:t>
            </a:r>
            <a:r>
              <a:rPr lang="el-GR" sz="2400" spc="15" dirty="0" smtClean="0">
                <a:latin typeface="Times New Roman"/>
                <a:cs typeface="Times New Roman"/>
              </a:rPr>
              <a:t> και </a:t>
            </a:r>
            <a:r>
              <a:rPr lang="el-GR" sz="2400" spc="20" dirty="0" smtClean="0">
                <a:latin typeface="Times New Roman"/>
                <a:cs typeface="Times New Roman"/>
              </a:rPr>
              <a:t>ακολουθεί </a:t>
            </a:r>
            <a:r>
              <a:rPr lang="el-GR" sz="2400" spc="15" dirty="0" smtClean="0">
                <a:latin typeface="Times New Roman"/>
                <a:cs typeface="Times New Roman"/>
              </a:rPr>
              <a:t>το στάδιο </a:t>
            </a:r>
            <a:r>
              <a:rPr lang="el-GR" sz="2400" spc="20" dirty="0" smtClean="0">
                <a:latin typeface="Times New Roman"/>
                <a:cs typeface="Times New Roman"/>
              </a:rPr>
              <a:t>ανάπτυξης </a:t>
            </a:r>
            <a:r>
              <a:rPr lang="el-GR" sz="2400" spc="15" dirty="0" smtClean="0">
                <a:latin typeface="Times New Roman"/>
                <a:cs typeface="Times New Roman"/>
              </a:rPr>
              <a:t>του  </a:t>
            </a:r>
            <a:r>
              <a:rPr lang="el-GR" sz="2400" spc="20" dirty="0" smtClean="0">
                <a:latin typeface="Times New Roman"/>
                <a:cs typeface="Times New Roman"/>
              </a:rPr>
              <a:t>υπέργειου </a:t>
            </a:r>
            <a:r>
              <a:rPr lang="el-GR" sz="2400" spc="10" dirty="0" err="1" smtClean="0">
                <a:latin typeface="Times New Roman"/>
                <a:cs typeface="Times New Roman"/>
              </a:rPr>
              <a:t>τµήµατος</a:t>
            </a:r>
            <a:r>
              <a:rPr lang="el-GR" sz="2400" spc="10" dirty="0" smtClean="0">
                <a:latin typeface="Times New Roman"/>
                <a:cs typeface="Times New Roman"/>
              </a:rPr>
              <a:t> </a:t>
            </a:r>
            <a:r>
              <a:rPr lang="el-GR" sz="2400" spc="15" dirty="0" smtClean="0">
                <a:latin typeface="Times New Roman"/>
                <a:cs typeface="Times New Roman"/>
              </a:rPr>
              <a:t>του </a:t>
            </a:r>
            <a:r>
              <a:rPr lang="el-GR" sz="2400" spc="20" dirty="0" smtClean="0">
                <a:latin typeface="Times New Roman"/>
                <a:cs typeface="Times New Roman"/>
              </a:rPr>
              <a:t>φυτού. Η </a:t>
            </a:r>
            <a:r>
              <a:rPr lang="el-GR" sz="2400" spc="15" dirty="0" err="1" smtClean="0">
                <a:latin typeface="Times New Roman"/>
                <a:cs typeface="Times New Roman"/>
              </a:rPr>
              <a:t>θερµοκρασία</a:t>
            </a:r>
            <a:r>
              <a:rPr lang="el-GR" sz="2400" spc="15" dirty="0" smtClean="0">
                <a:latin typeface="Times New Roman"/>
                <a:cs typeface="Times New Roman"/>
              </a:rPr>
              <a:t> είναι ο </a:t>
            </a:r>
            <a:r>
              <a:rPr lang="el-GR" sz="2400" spc="20" dirty="0" smtClean="0">
                <a:latin typeface="Times New Roman"/>
                <a:cs typeface="Times New Roman"/>
              </a:rPr>
              <a:t>σπουδαιότερος παράγοντας που επηρεάζει </a:t>
            </a:r>
            <a:r>
              <a:rPr lang="el-GR" sz="2400" spc="15" dirty="0" smtClean="0">
                <a:latin typeface="Times New Roman"/>
                <a:cs typeface="Times New Roman"/>
              </a:rPr>
              <a:t>το  </a:t>
            </a:r>
            <a:r>
              <a:rPr lang="el-GR" sz="2400" spc="15" dirty="0" err="1" smtClean="0">
                <a:latin typeface="Times New Roman"/>
                <a:cs typeface="Times New Roman"/>
              </a:rPr>
              <a:t>φύτρωµα</a:t>
            </a:r>
            <a:r>
              <a:rPr lang="el-GR" sz="2400" spc="195" dirty="0" smtClean="0">
                <a:latin typeface="Times New Roman"/>
                <a:cs typeface="Times New Roman"/>
              </a:rPr>
              <a:t> </a:t>
            </a:r>
            <a:r>
              <a:rPr lang="el-GR" sz="2400" spc="15" dirty="0" smtClean="0">
                <a:latin typeface="Times New Roman"/>
                <a:cs typeface="Times New Roman"/>
              </a:rPr>
              <a:t>σε</a:t>
            </a:r>
            <a:r>
              <a:rPr lang="el-GR" sz="2400" spc="195" dirty="0" smtClean="0">
                <a:latin typeface="Times New Roman"/>
                <a:cs typeface="Times New Roman"/>
              </a:rPr>
              <a:t> </a:t>
            </a:r>
            <a:r>
              <a:rPr lang="el-GR" sz="2400" spc="20" dirty="0" smtClean="0">
                <a:latin typeface="Times New Roman"/>
                <a:cs typeface="Times New Roman"/>
              </a:rPr>
              <a:t>εδάφη</a:t>
            </a:r>
            <a:r>
              <a:rPr lang="el-GR" sz="2400" spc="195" dirty="0" smtClean="0">
                <a:latin typeface="Times New Roman"/>
                <a:cs typeface="Times New Roman"/>
              </a:rPr>
              <a:t> </a:t>
            </a:r>
            <a:r>
              <a:rPr lang="el-GR" sz="2400" spc="-5" dirty="0" smtClean="0">
                <a:latin typeface="Times New Roman"/>
                <a:cs typeface="Times New Roman"/>
              </a:rPr>
              <a:t>µε</a:t>
            </a:r>
            <a:r>
              <a:rPr lang="el-GR" sz="2400" spc="195" dirty="0" smtClean="0">
                <a:latin typeface="Times New Roman"/>
                <a:cs typeface="Times New Roman"/>
              </a:rPr>
              <a:t> </a:t>
            </a:r>
            <a:r>
              <a:rPr lang="el-GR" sz="2400" spc="15" dirty="0" smtClean="0">
                <a:latin typeface="Times New Roman"/>
                <a:cs typeface="Times New Roman"/>
              </a:rPr>
              <a:t>επαρκή</a:t>
            </a:r>
            <a:r>
              <a:rPr lang="el-GR" sz="2400" spc="195" dirty="0" smtClean="0">
                <a:latin typeface="Times New Roman"/>
                <a:cs typeface="Times New Roman"/>
              </a:rPr>
              <a:t> </a:t>
            </a:r>
            <a:r>
              <a:rPr lang="el-GR" sz="2400" spc="15" dirty="0" smtClean="0">
                <a:latin typeface="Times New Roman"/>
                <a:cs typeface="Times New Roman"/>
              </a:rPr>
              <a:t>υγρασία</a:t>
            </a:r>
            <a:r>
              <a:rPr lang="el-GR" sz="2400" spc="195" dirty="0" smtClean="0">
                <a:latin typeface="Times New Roman"/>
                <a:cs typeface="Times New Roman"/>
              </a:rPr>
              <a:t> </a:t>
            </a:r>
            <a:r>
              <a:rPr lang="el-GR" sz="2400" spc="15" dirty="0" smtClean="0">
                <a:latin typeface="Times New Roman"/>
                <a:cs typeface="Times New Roman"/>
              </a:rPr>
              <a:t>και</a:t>
            </a:r>
            <a:r>
              <a:rPr lang="el-GR" sz="2400" spc="190" dirty="0" smtClean="0">
                <a:latin typeface="Times New Roman"/>
                <a:cs typeface="Times New Roman"/>
              </a:rPr>
              <a:t> </a:t>
            </a:r>
            <a:r>
              <a:rPr lang="el-GR" sz="2400" spc="10" dirty="0" err="1" smtClean="0">
                <a:latin typeface="Times New Roman"/>
                <a:cs typeface="Times New Roman"/>
              </a:rPr>
              <a:t>αερισµό</a:t>
            </a:r>
            <a:r>
              <a:rPr lang="el-GR" sz="2400" spc="10" dirty="0" smtClean="0">
                <a:latin typeface="Times New Roman"/>
                <a:cs typeface="Times New Roman"/>
              </a:rPr>
              <a:t>.</a:t>
            </a:r>
            <a:r>
              <a:rPr lang="el-GR" sz="2400" spc="190" dirty="0" smtClean="0">
                <a:latin typeface="Times New Roman"/>
                <a:cs typeface="Times New Roman"/>
              </a:rPr>
              <a:t> </a:t>
            </a:r>
            <a:r>
              <a:rPr lang="el-GR" sz="2400" spc="20" dirty="0" smtClean="0">
                <a:latin typeface="Times New Roman"/>
                <a:cs typeface="Times New Roman"/>
              </a:rPr>
              <a:t>Η</a:t>
            </a:r>
            <a:r>
              <a:rPr lang="el-GR" sz="2400" spc="200" dirty="0" smtClean="0">
                <a:latin typeface="Times New Roman"/>
                <a:cs typeface="Times New Roman"/>
              </a:rPr>
              <a:t> </a:t>
            </a:r>
            <a:r>
              <a:rPr lang="el-GR" sz="2400" spc="20" dirty="0" smtClean="0">
                <a:latin typeface="Times New Roman"/>
                <a:cs typeface="Times New Roman"/>
              </a:rPr>
              <a:t>βλάστηση</a:t>
            </a:r>
            <a:r>
              <a:rPr lang="el-GR" sz="2400" spc="195" dirty="0" smtClean="0">
                <a:latin typeface="Times New Roman"/>
                <a:cs typeface="Times New Roman"/>
              </a:rPr>
              <a:t> </a:t>
            </a:r>
            <a:r>
              <a:rPr lang="el-GR" sz="2400" spc="20" dirty="0" smtClean="0">
                <a:latin typeface="Times New Roman"/>
                <a:cs typeface="Times New Roman"/>
              </a:rPr>
              <a:t>των</a:t>
            </a:r>
            <a:r>
              <a:rPr lang="el-GR" sz="2400" spc="195" dirty="0" smtClean="0">
                <a:latin typeface="Times New Roman"/>
                <a:cs typeface="Times New Roman"/>
              </a:rPr>
              <a:t> </a:t>
            </a:r>
            <a:r>
              <a:rPr lang="el-GR" sz="2400" spc="20" dirty="0" smtClean="0">
                <a:latin typeface="Times New Roman"/>
                <a:cs typeface="Times New Roman"/>
              </a:rPr>
              <a:t>σπόρων</a:t>
            </a:r>
            <a:r>
              <a:rPr lang="el-GR" sz="2400" spc="195" dirty="0" smtClean="0">
                <a:latin typeface="Times New Roman"/>
                <a:cs typeface="Times New Roman"/>
              </a:rPr>
              <a:t> </a:t>
            </a:r>
            <a:r>
              <a:rPr lang="el-GR" sz="2400" spc="15" dirty="0" smtClean="0">
                <a:latin typeface="Times New Roman"/>
                <a:cs typeface="Times New Roman"/>
              </a:rPr>
              <a:t>ευνοείται</a:t>
            </a:r>
            <a:r>
              <a:rPr lang="el-GR" sz="2400" spc="190" dirty="0" smtClean="0">
                <a:latin typeface="Times New Roman"/>
                <a:cs typeface="Times New Roman"/>
              </a:rPr>
              <a:t> </a:t>
            </a:r>
            <a:r>
              <a:rPr lang="el-GR" sz="2400" spc="15" dirty="0" smtClean="0">
                <a:latin typeface="Times New Roman"/>
                <a:cs typeface="Times New Roman"/>
              </a:rPr>
              <a:t>σε</a:t>
            </a:r>
            <a:r>
              <a:rPr lang="el-GR" sz="2400" spc="195" dirty="0" smtClean="0">
                <a:latin typeface="Times New Roman"/>
                <a:cs typeface="Times New Roman"/>
              </a:rPr>
              <a:t> </a:t>
            </a:r>
            <a:r>
              <a:rPr lang="el-GR" sz="2400" spc="15" dirty="0" err="1" smtClean="0">
                <a:latin typeface="Times New Roman"/>
                <a:cs typeface="Times New Roman"/>
              </a:rPr>
              <a:t>θερµοκρασία</a:t>
            </a:r>
            <a:endParaRPr lang="el-GR" sz="2400" dirty="0" smtClean="0">
              <a:latin typeface="Times New Roman"/>
              <a:cs typeface="Times New Roman"/>
            </a:endParaRPr>
          </a:p>
          <a:p>
            <a:pPr marL="12700" marR="5715" algn="just">
              <a:spcBef>
                <a:spcPts val="5"/>
              </a:spcBef>
            </a:pPr>
            <a:r>
              <a:rPr lang="el-GR" sz="2400" spc="10" dirty="0" smtClean="0">
                <a:latin typeface="Times New Roman"/>
                <a:cs typeface="Times New Roman"/>
              </a:rPr>
              <a:t>µ</a:t>
            </a:r>
            <a:r>
              <a:rPr lang="el-GR" sz="2400" spc="10" dirty="0" err="1" smtClean="0">
                <a:latin typeface="Times New Roman"/>
                <a:cs typeface="Times New Roman"/>
              </a:rPr>
              <a:t>εταξύ</a:t>
            </a:r>
            <a:r>
              <a:rPr lang="el-GR" sz="2400" spc="10" dirty="0" smtClean="0">
                <a:latin typeface="Times New Roman"/>
                <a:cs typeface="Times New Roman"/>
              </a:rPr>
              <a:t> </a:t>
            </a:r>
            <a:r>
              <a:rPr lang="el-GR" sz="2400" spc="20" dirty="0" smtClean="0">
                <a:latin typeface="Times New Roman"/>
                <a:cs typeface="Times New Roman"/>
              </a:rPr>
              <a:t>8-10 </a:t>
            </a:r>
            <a:r>
              <a:rPr lang="el-GR" sz="2400" spc="15" dirty="0" smtClean="0">
                <a:latin typeface="Times New Roman"/>
                <a:cs typeface="Times New Roman"/>
              </a:rPr>
              <a:t>°C και </a:t>
            </a:r>
            <a:r>
              <a:rPr lang="el-GR" sz="2400" spc="10" dirty="0" smtClean="0">
                <a:latin typeface="Times New Roman"/>
                <a:cs typeface="Times New Roman"/>
              </a:rPr>
              <a:t>µ</a:t>
            </a:r>
            <a:r>
              <a:rPr lang="el-GR" sz="2400" spc="10" dirty="0" err="1" smtClean="0">
                <a:latin typeface="Times New Roman"/>
                <a:cs typeface="Times New Roman"/>
              </a:rPr>
              <a:t>έγιστη</a:t>
            </a:r>
            <a:r>
              <a:rPr lang="el-GR" sz="2400" spc="10" dirty="0" smtClean="0">
                <a:latin typeface="Times New Roman"/>
                <a:cs typeface="Times New Roman"/>
              </a:rPr>
              <a:t> </a:t>
            </a:r>
            <a:r>
              <a:rPr lang="el-GR" sz="2400" spc="15" dirty="0" smtClean="0">
                <a:latin typeface="Times New Roman"/>
                <a:cs typeface="Times New Roman"/>
              </a:rPr>
              <a:t>τους </a:t>
            </a:r>
            <a:r>
              <a:rPr lang="el-GR" sz="2400" spc="20" dirty="0" smtClean="0">
                <a:latin typeface="Times New Roman"/>
                <a:cs typeface="Times New Roman"/>
              </a:rPr>
              <a:t>15 </a:t>
            </a:r>
            <a:r>
              <a:rPr lang="el-GR" sz="2400" spc="15" dirty="0" smtClean="0">
                <a:latin typeface="Times New Roman"/>
                <a:cs typeface="Times New Roman"/>
              </a:rPr>
              <a:t>°C, στοιχεία </a:t>
            </a:r>
            <a:r>
              <a:rPr lang="el-GR" sz="2400" spc="20" dirty="0" smtClean="0">
                <a:latin typeface="Times New Roman"/>
                <a:cs typeface="Times New Roman"/>
              </a:rPr>
              <a:t>που επιτρέπουν </a:t>
            </a:r>
            <a:r>
              <a:rPr lang="el-GR" sz="2400" spc="15" dirty="0" smtClean="0">
                <a:latin typeface="Times New Roman"/>
                <a:cs typeface="Times New Roman"/>
              </a:rPr>
              <a:t>την </a:t>
            </a:r>
            <a:r>
              <a:rPr lang="el-GR" sz="2400" spc="15" dirty="0" err="1" smtClean="0">
                <a:latin typeface="Times New Roman"/>
                <a:cs typeface="Times New Roman"/>
              </a:rPr>
              <a:t>πρώιµη</a:t>
            </a:r>
            <a:r>
              <a:rPr lang="el-GR" sz="2400" spc="15" dirty="0" smtClean="0">
                <a:latin typeface="Times New Roman"/>
                <a:cs typeface="Times New Roman"/>
              </a:rPr>
              <a:t> </a:t>
            </a:r>
            <a:r>
              <a:rPr lang="el-GR" sz="2400" spc="20" dirty="0" smtClean="0">
                <a:latin typeface="Times New Roman"/>
                <a:cs typeface="Times New Roman"/>
              </a:rPr>
              <a:t>σπορά. </a:t>
            </a:r>
            <a:endParaRPr lang="el-GR" sz="2400" dirty="0" smtClean="0">
              <a:latin typeface="Times New Roman"/>
              <a:cs typeface="Times New Roman"/>
            </a:endParaRPr>
          </a:p>
          <a:p>
            <a:pPr marL="11133" marR="5568" indent="400793" algn="just">
              <a:lnSpc>
                <a:spcPct val="100200"/>
              </a:lnSpc>
              <a:spcBef>
                <a:spcPts val="535"/>
              </a:spcBef>
            </a:pPr>
            <a:endParaRPr lang="el-GR" sz="1400" dirty="0">
              <a:latin typeface="Times New Roman"/>
              <a:cs typeface="Times New Roman"/>
            </a:endParaRPr>
          </a:p>
          <a:p>
            <a:pPr marL="11133" marR="5568" indent="400793" algn="just">
              <a:lnSpc>
                <a:spcPct val="100200"/>
              </a:lnSpc>
              <a:spcBef>
                <a:spcPts val="535"/>
              </a:spcBef>
            </a:pPr>
            <a:endParaRPr lang="el-GR" dirty="0" smtClean="0">
              <a:latin typeface="Times New Roman"/>
              <a:cs typeface="Times New Roman"/>
            </a:endParaRPr>
          </a:p>
          <a:p>
            <a:pPr marL="11133" algn="just"/>
            <a:endParaRPr lang="el-GR" dirty="0" smtClean="0">
              <a:latin typeface="Times New Roman"/>
              <a:cs typeface="Times New Roman"/>
            </a:endParaRPr>
          </a:p>
          <a:p>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994" y="457994"/>
            <a:ext cx="6400006" cy="5632311"/>
          </a:xfrm>
          <a:prstGeom prst="rect">
            <a:avLst/>
          </a:prstGeom>
        </p:spPr>
        <p:txBody>
          <a:bodyPr wrap="square">
            <a:spAutoFit/>
          </a:bodyPr>
          <a:lstStyle/>
          <a:p>
            <a:r>
              <a:rPr lang="el-GR" sz="2400" b="1" dirty="0" smtClean="0"/>
              <a:t>Εποχή σποράς </a:t>
            </a:r>
            <a:r>
              <a:rPr lang="el-GR" sz="2400" dirty="0" smtClean="0"/>
              <a:t/>
            </a:r>
            <a:br>
              <a:rPr lang="el-GR" sz="2400" dirty="0" smtClean="0"/>
            </a:br>
            <a:r>
              <a:rPr lang="el-GR" sz="2400" dirty="0" smtClean="0"/>
              <a:t/>
            </a:r>
            <a:br>
              <a:rPr lang="el-GR" sz="2400" dirty="0" smtClean="0"/>
            </a:br>
            <a:r>
              <a:rPr lang="el-GR" sz="2400" dirty="0" smtClean="0"/>
              <a:t>Η σπορά ξεκινά να γίνεται όταν η θερμοκρασία του εδάφους σταθεροποιηθεί στους 8οC. Με την πρώιμη σπορά αυξάνονται οι στρεμματικές αποδόσεις και η περιεκτικότητα σε έλαιο του σπόρου. Επίσης δίνεται η δυνατότητα στο φυτό να αξιοποιήσει τις βροχές Μαΐου-Ιουνίου (ιδιαίτερα σε </a:t>
            </a:r>
            <a:r>
              <a:rPr lang="el-GR" sz="2400" dirty="0" err="1" smtClean="0"/>
              <a:t>ξηρικές</a:t>
            </a:r>
            <a:r>
              <a:rPr lang="el-GR" sz="2400" dirty="0" smtClean="0"/>
              <a:t> καλλιέργειες), εποχή που συμπίπτει με αυξημένες απαιτήσεις του φυτού για νερό. Η καταλληλότερη εποχή σποράς θεωρείται το 2ο 15θήμερο του Μαρτίου. Νεαρά φυτά ηλίανθου στο στάδιο των κοτυληδόνων αντέχουν μέχρι -5οC. </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762794" y="534194"/>
            <a:ext cx="7620000" cy="5105400"/>
          </a:xfrm>
          <a:prstGeom prst="rect">
            <a:avLst/>
          </a:prstGeom>
          <a:blipFill>
            <a:blip r:embed="rId2" cstate="print"/>
            <a:stretch>
              <a:fillRect/>
            </a:stretch>
          </a:blipFill>
        </p:spPr>
        <p:txBody>
          <a:bodyPr wrap="square" lIns="0" tIns="0" rIns="0" bIns="0" rtlCol="0"/>
          <a:lstStyle/>
          <a:p>
            <a:endParaRPr/>
          </a:p>
        </p:txBody>
      </p:sp>
      <p:sp>
        <p:nvSpPr>
          <p:cNvPr id="3" name="2 - Ορθογώνιο"/>
          <p:cNvSpPr/>
          <p:nvPr/>
        </p:nvSpPr>
        <p:spPr>
          <a:xfrm>
            <a:off x="2286534" y="5868194"/>
            <a:ext cx="4570931" cy="369332"/>
          </a:xfrm>
          <a:prstGeom prst="rect">
            <a:avLst/>
          </a:prstGeom>
        </p:spPr>
        <p:txBody>
          <a:bodyPr wrap="square">
            <a:spAutoFit/>
          </a:bodyPr>
          <a:lstStyle/>
          <a:p>
            <a:pPr marL="12700" algn="just">
              <a:lnSpc>
                <a:spcPct val="100000"/>
              </a:lnSpc>
            </a:pPr>
            <a:r>
              <a:rPr lang="el-GR" b="1" i="1" spc="15" dirty="0" smtClean="0">
                <a:latin typeface="Times New Roman"/>
                <a:cs typeface="Times New Roman"/>
              </a:rPr>
              <a:t> </a:t>
            </a:r>
            <a:r>
              <a:rPr lang="el-GR" i="1" spc="15" dirty="0" smtClean="0">
                <a:latin typeface="Times New Roman"/>
                <a:cs typeface="Times New Roman"/>
              </a:rPr>
              <a:t>Επίγειο </a:t>
            </a:r>
            <a:r>
              <a:rPr lang="el-GR" i="1" spc="10" dirty="0" err="1" smtClean="0">
                <a:latin typeface="Times New Roman"/>
                <a:cs typeface="Times New Roman"/>
              </a:rPr>
              <a:t>φύτρωµα</a:t>
            </a:r>
            <a:r>
              <a:rPr lang="el-GR" i="1" spc="10" dirty="0" smtClean="0">
                <a:latin typeface="Times New Roman"/>
                <a:cs typeface="Times New Roman"/>
              </a:rPr>
              <a:t>, </a:t>
            </a:r>
            <a:r>
              <a:rPr lang="el-GR" i="1" spc="20" dirty="0" smtClean="0">
                <a:latin typeface="Times New Roman"/>
                <a:cs typeface="Times New Roman"/>
              </a:rPr>
              <a:t>νεαρά</a:t>
            </a:r>
            <a:r>
              <a:rPr lang="el-GR" i="1" spc="5" dirty="0" smtClean="0">
                <a:latin typeface="Times New Roman"/>
                <a:cs typeface="Times New Roman"/>
              </a:rPr>
              <a:t> </a:t>
            </a:r>
            <a:r>
              <a:rPr lang="el-GR" i="1" spc="15" dirty="0" smtClean="0">
                <a:latin typeface="Times New Roman"/>
                <a:cs typeface="Times New Roman"/>
              </a:rPr>
              <a:t>φυτάρια</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686594"/>
            <a:ext cx="8458200" cy="5483544"/>
          </a:xfrm>
          <a:prstGeom prst="rect">
            <a:avLst/>
          </a:prstGeom>
        </p:spPr>
        <p:txBody>
          <a:bodyPr wrap="square" lIns="91431" tIns="45716" rIns="91431" bIns="45716">
            <a:spAutoFit/>
          </a:bodyPr>
          <a:lstStyle/>
          <a:p>
            <a:pPr marL="12700" marR="6350" indent="457200" algn="just">
              <a:spcBef>
                <a:spcPts val="605"/>
              </a:spcBef>
            </a:pPr>
            <a:r>
              <a:rPr lang="el-GR" sz="2400" spc="20" dirty="0" smtClean="0">
                <a:latin typeface="Times New Roman"/>
                <a:cs typeface="Times New Roman"/>
              </a:rPr>
              <a:t>Μετά </a:t>
            </a:r>
            <a:r>
              <a:rPr lang="el-GR" sz="2400" spc="15" dirty="0" smtClean="0">
                <a:latin typeface="Times New Roman"/>
                <a:cs typeface="Times New Roman"/>
              </a:rPr>
              <a:t>το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ακολουθεί </a:t>
            </a:r>
            <a:r>
              <a:rPr lang="el-GR" sz="2400" spc="15" dirty="0" smtClean="0">
                <a:latin typeface="Times New Roman"/>
                <a:cs typeface="Times New Roman"/>
              </a:rPr>
              <a:t>το </a:t>
            </a:r>
            <a:r>
              <a:rPr lang="el-GR" sz="2400" spc="20" dirty="0" smtClean="0">
                <a:latin typeface="Times New Roman"/>
                <a:cs typeface="Times New Roman"/>
              </a:rPr>
              <a:t>βλαστικό </a:t>
            </a:r>
            <a:r>
              <a:rPr lang="el-GR" sz="2400" spc="15" dirty="0" smtClean="0">
                <a:latin typeface="Times New Roman"/>
                <a:cs typeface="Times New Roman"/>
              </a:rPr>
              <a:t>στάδιο </a:t>
            </a:r>
            <a:r>
              <a:rPr lang="el-GR" sz="2400" spc="20" dirty="0" smtClean="0">
                <a:latin typeface="Times New Roman"/>
                <a:cs typeface="Times New Roman"/>
              </a:rPr>
              <a:t>ανάπτυξης </a:t>
            </a:r>
            <a:r>
              <a:rPr lang="el-GR" sz="2400" spc="15" dirty="0" smtClean="0">
                <a:latin typeface="Times New Roman"/>
                <a:cs typeface="Times New Roman"/>
              </a:rPr>
              <a:t>και η </a:t>
            </a:r>
            <a:r>
              <a:rPr lang="el-GR" sz="2400" spc="15" dirty="0" err="1" smtClean="0">
                <a:latin typeface="Times New Roman"/>
                <a:cs typeface="Times New Roman"/>
              </a:rPr>
              <a:t>ανθική</a:t>
            </a:r>
            <a:r>
              <a:rPr lang="el-GR" sz="2400" spc="15" dirty="0" smtClean="0">
                <a:latin typeface="Times New Roman"/>
                <a:cs typeface="Times New Roman"/>
              </a:rPr>
              <a:t> </a:t>
            </a:r>
            <a:r>
              <a:rPr lang="el-GR" sz="2400" spc="20" dirty="0" smtClean="0">
                <a:latin typeface="Times New Roman"/>
                <a:cs typeface="Times New Roman"/>
              </a:rPr>
              <a:t>καταβολή </a:t>
            </a:r>
            <a:r>
              <a:rPr lang="el-GR" sz="2400" spc="15" dirty="0" err="1" smtClean="0">
                <a:latin typeface="Times New Roman"/>
                <a:cs typeface="Times New Roman"/>
              </a:rPr>
              <a:t>εµφανίζεται</a:t>
            </a:r>
            <a:r>
              <a:rPr lang="el-GR" sz="2400" spc="15" dirty="0" smtClean="0">
                <a:latin typeface="Times New Roman"/>
                <a:cs typeface="Times New Roman"/>
              </a:rPr>
              <a:t> πριν το </a:t>
            </a:r>
            <a:r>
              <a:rPr lang="el-GR" sz="2400" spc="20" dirty="0" smtClean="0">
                <a:latin typeface="Times New Roman"/>
                <a:cs typeface="Times New Roman"/>
              </a:rPr>
              <a:t>φυτό αποκτήσει </a:t>
            </a:r>
            <a:r>
              <a:rPr lang="el-GR" sz="2400" spc="15" dirty="0" smtClean="0">
                <a:latin typeface="Times New Roman"/>
                <a:cs typeface="Times New Roman"/>
              </a:rPr>
              <a:t>το  τελικό του </a:t>
            </a:r>
            <a:r>
              <a:rPr lang="el-GR" sz="2400" spc="20" dirty="0" smtClean="0">
                <a:latin typeface="Times New Roman"/>
                <a:cs typeface="Times New Roman"/>
              </a:rPr>
              <a:t>ύψος. </a:t>
            </a:r>
            <a:r>
              <a:rPr lang="el-GR" sz="2400" spc="25" dirty="0" smtClean="0">
                <a:latin typeface="Times New Roman"/>
                <a:cs typeface="Times New Roman"/>
              </a:rPr>
              <a:t>Με </a:t>
            </a:r>
            <a:r>
              <a:rPr lang="el-GR" sz="2400" spc="15" dirty="0" smtClean="0">
                <a:latin typeface="Times New Roman"/>
                <a:cs typeface="Times New Roman"/>
              </a:rPr>
              <a:t>την </a:t>
            </a:r>
            <a:r>
              <a:rPr lang="el-GR" sz="2400" spc="20" dirty="0" smtClean="0">
                <a:latin typeface="Times New Roman"/>
                <a:cs typeface="Times New Roman"/>
              </a:rPr>
              <a:t>ολοκλήρωση </a:t>
            </a:r>
            <a:r>
              <a:rPr lang="el-GR" sz="2400" spc="15" dirty="0" smtClean="0">
                <a:latin typeface="Times New Roman"/>
                <a:cs typeface="Times New Roman"/>
              </a:rPr>
              <a:t>της </a:t>
            </a:r>
            <a:r>
              <a:rPr lang="el-GR" sz="2400" spc="20" dirty="0" smtClean="0">
                <a:latin typeface="Times New Roman"/>
                <a:cs typeface="Times New Roman"/>
              </a:rPr>
              <a:t>ανάπτυξης </a:t>
            </a:r>
            <a:r>
              <a:rPr lang="el-GR" sz="2400" spc="15" dirty="0" smtClean="0">
                <a:latin typeface="Times New Roman"/>
                <a:cs typeface="Times New Roman"/>
              </a:rPr>
              <a:t>της ταξιανθίας, </a:t>
            </a:r>
            <a:r>
              <a:rPr lang="el-GR" sz="2400" spc="15" dirty="0" err="1" smtClean="0">
                <a:latin typeface="Times New Roman"/>
                <a:cs typeface="Times New Roman"/>
              </a:rPr>
              <a:t>εµφανίζονται</a:t>
            </a:r>
            <a:r>
              <a:rPr lang="el-GR" sz="2400" spc="15" dirty="0" smtClean="0">
                <a:latin typeface="Times New Roman"/>
                <a:cs typeface="Times New Roman"/>
              </a:rPr>
              <a:t> </a:t>
            </a:r>
            <a:r>
              <a:rPr lang="el-GR" sz="2400" spc="20" dirty="0" smtClean="0">
                <a:latin typeface="Times New Roman"/>
                <a:cs typeface="Times New Roman"/>
              </a:rPr>
              <a:t>αρχικά </a:t>
            </a:r>
            <a:r>
              <a:rPr lang="el-GR" sz="2400" spc="15" dirty="0" smtClean="0">
                <a:latin typeface="Times New Roman"/>
                <a:cs typeface="Times New Roman"/>
              </a:rPr>
              <a:t>τα </a:t>
            </a:r>
            <a:r>
              <a:rPr lang="el-GR" sz="2400" spc="20" dirty="0" smtClean="0">
                <a:latin typeface="Times New Roman"/>
                <a:cs typeface="Times New Roman"/>
              </a:rPr>
              <a:t>περιφερειακά  άγονα </a:t>
            </a:r>
            <a:r>
              <a:rPr lang="el-GR" sz="2400" spc="15" dirty="0" smtClean="0">
                <a:latin typeface="Times New Roman"/>
                <a:cs typeface="Times New Roman"/>
              </a:rPr>
              <a:t>άνθη και στη συνέχεια τα </a:t>
            </a:r>
            <a:r>
              <a:rPr lang="el-GR" sz="2400" spc="10" dirty="0" err="1" smtClean="0">
                <a:latin typeface="Times New Roman"/>
                <a:cs typeface="Times New Roman"/>
              </a:rPr>
              <a:t>γόνιµα</a:t>
            </a:r>
            <a:r>
              <a:rPr lang="el-GR" sz="2400" spc="10" dirty="0" smtClean="0">
                <a:latin typeface="Times New Roman"/>
                <a:cs typeface="Times New Roman"/>
              </a:rPr>
              <a:t> </a:t>
            </a:r>
            <a:r>
              <a:rPr lang="el-GR" sz="2400" spc="15" dirty="0" smtClean="0">
                <a:latin typeface="Times New Roman"/>
                <a:cs typeface="Times New Roman"/>
              </a:rPr>
              <a:t>άνθη που </a:t>
            </a:r>
            <a:r>
              <a:rPr lang="el-GR" sz="2400" spc="20" dirty="0" smtClean="0">
                <a:latin typeface="Times New Roman"/>
                <a:cs typeface="Times New Roman"/>
              </a:rPr>
              <a:t>σταδιακά </a:t>
            </a:r>
            <a:r>
              <a:rPr lang="el-GR" sz="2400" spc="15" dirty="0" smtClean="0">
                <a:latin typeface="Times New Roman"/>
                <a:cs typeface="Times New Roman"/>
              </a:rPr>
              <a:t>ανοίγουν και </a:t>
            </a:r>
            <a:r>
              <a:rPr lang="el-GR" sz="2400" spc="15" dirty="0" err="1" smtClean="0">
                <a:latin typeface="Times New Roman"/>
                <a:cs typeface="Times New Roman"/>
              </a:rPr>
              <a:t>γονιµοποιούνται</a:t>
            </a:r>
            <a:r>
              <a:rPr lang="el-GR" sz="2400" spc="15" dirty="0" smtClean="0">
                <a:latin typeface="Times New Roman"/>
                <a:cs typeface="Times New Roman"/>
              </a:rPr>
              <a:t>. </a:t>
            </a:r>
            <a:r>
              <a:rPr lang="el-GR" sz="2400" spc="20" dirty="0" smtClean="0">
                <a:latin typeface="Times New Roman"/>
                <a:cs typeface="Times New Roman"/>
              </a:rPr>
              <a:t>Η ολοκλήρωση  </a:t>
            </a:r>
            <a:r>
              <a:rPr lang="el-GR" sz="2400" spc="15" dirty="0" smtClean="0">
                <a:latin typeface="Times New Roman"/>
                <a:cs typeface="Times New Roman"/>
              </a:rPr>
              <a:t>της </a:t>
            </a:r>
            <a:r>
              <a:rPr lang="el-GR" sz="2400" spc="20" dirty="0" smtClean="0">
                <a:latin typeface="Times New Roman"/>
                <a:cs typeface="Times New Roman"/>
              </a:rPr>
              <a:t>άνθησης </a:t>
            </a:r>
            <a:r>
              <a:rPr lang="el-GR" sz="2400" spc="15" dirty="0" smtClean="0">
                <a:latin typeface="Times New Roman"/>
                <a:cs typeface="Times New Roman"/>
              </a:rPr>
              <a:t>χρονικά </a:t>
            </a:r>
            <a:r>
              <a:rPr lang="el-GR" sz="2400" spc="10" dirty="0" err="1" smtClean="0">
                <a:latin typeface="Times New Roman"/>
                <a:cs typeface="Times New Roman"/>
              </a:rPr>
              <a:t>συµπίπτει</a:t>
            </a:r>
            <a:r>
              <a:rPr lang="el-GR" sz="2400" spc="10"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τη µ</a:t>
            </a:r>
            <a:r>
              <a:rPr lang="el-GR" sz="2400" spc="15" dirty="0" err="1" smtClean="0">
                <a:latin typeface="Times New Roman"/>
                <a:cs typeface="Times New Roman"/>
              </a:rPr>
              <a:t>άρανση</a:t>
            </a:r>
            <a:r>
              <a:rPr lang="el-GR" sz="2400" spc="15" dirty="0" smtClean="0">
                <a:latin typeface="Times New Roman"/>
                <a:cs typeface="Times New Roman"/>
              </a:rPr>
              <a:t> </a:t>
            </a:r>
            <a:r>
              <a:rPr lang="el-GR" sz="2400" spc="20" dirty="0" smtClean="0">
                <a:latin typeface="Times New Roman"/>
                <a:cs typeface="Times New Roman"/>
              </a:rPr>
              <a:t>των </a:t>
            </a:r>
            <a:r>
              <a:rPr lang="el-GR" sz="2400" spc="15" dirty="0" smtClean="0">
                <a:latin typeface="Times New Roman"/>
                <a:cs typeface="Times New Roman"/>
              </a:rPr>
              <a:t>περιφερειακών ανθέων. </a:t>
            </a:r>
            <a:r>
              <a:rPr lang="el-GR" sz="2400" spc="20" dirty="0" smtClean="0">
                <a:latin typeface="Times New Roman"/>
                <a:cs typeface="Times New Roman"/>
              </a:rPr>
              <a:t>Το φυτό </a:t>
            </a:r>
            <a:r>
              <a:rPr lang="el-GR" sz="2400" spc="15" dirty="0" smtClean="0">
                <a:latin typeface="Times New Roman"/>
                <a:cs typeface="Times New Roman"/>
              </a:rPr>
              <a:t>εισέρχεται στο στάδιο  της </a:t>
            </a:r>
            <a:r>
              <a:rPr lang="el-GR" sz="2400" spc="15" dirty="0" err="1" smtClean="0">
                <a:latin typeface="Times New Roman"/>
                <a:cs typeface="Times New Roman"/>
              </a:rPr>
              <a:t>ωρίµανσης</a:t>
            </a:r>
            <a:r>
              <a:rPr lang="el-GR" sz="2400" spc="15" dirty="0" smtClean="0">
                <a:latin typeface="Times New Roman"/>
                <a:cs typeface="Times New Roman"/>
              </a:rPr>
              <a:t> </a:t>
            </a:r>
            <a:r>
              <a:rPr lang="el-GR" sz="2400" spc="20" dirty="0" smtClean="0">
                <a:latin typeface="Times New Roman"/>
                <a:cs typeface="Times New Roman"/>
              </a:rPr>
              <a:t>όταν </a:t>
            </a:r>
            <a:r>
              <a:rPr lang="el-GR" sz="2400" spc="15" dirty="0" smtClean="0">
                <a:latin typeface="Times New Roman"/>
                <a:cs typeface="Times New Roman"/>
              </a:rPr>
              <a:t>η </a:t>
            </a:r>
            <a:r>
              <a:rPr lang="el-GR" sz="2400" spc="20" dirty="0" smtClean="0">
                <a:latin typeface="Times New Roman"/>
                <a:cs typeface="Times New Roman"/>
              </a:rPr>
              <a:t>βάση </a:t>
            </a:r>
            <a:r>
              <a:rPr lang="el-GR" sz="2400" spc="15" dirty="0" smtClean="0">
                <a:latin typeface="Times New Roman"/>
                <a:cs typeface="Times New Roman"/>
              </a:rPr>
              <a:t>της </a:t>
            </a:r>
            <a:r>
              <a:rPr lang="el-GR" sz="2400" spc="20" dirty="0" smtClean="0">
                <a:latin typeface="Times New Roman"/>
                <a:cs typeface="Times New Roman"/>
              </a:rPr>
              <a:t>κεφαλής </a:t>
            </a:r>
            <a:r>
              <a:rPr lang="el-GR" sz="2400" spc="15" dirty="0" smtClean="0">
                <a:latin typeface="Times New Roman"/>
                <a:cs typeface="Times New Roman"/>
              </a:rPr>
              <a:t>κιτρινίζει και το </a:t>
            </a:r>
            <a:r>
              <a:rPr lang="el-GR" sz="2400" spc="20" dirty="0" smtClean="0">
                <a:latin typeface="Times New Roman"/>
                <a:cs typeface="Times New Roman"/>
              </a:rPr>
              <a:t>ποσοστό υγρασίας των σπόρων </a:t>
            </a:r>
            <a:r>
              <a:rPr lang="el-GR" sz="2400" spc="15" dirty="0" smtClean="0">
                <a:latin typeface="Times New Roman"/>
                <a:cs typeface="Times New Roman"/>
              </a:rPr>
              <a:t>είναι </a:t>
            </a:r>
            <a:r>
              <a:rPr lang="el-GR" sz="2400" spc="20" dirty="0" smtClean="0">
                <a:latin typeface="Times New Roman"/>
                <a:cs typeface="Times New Roman"/>
              </a:rPr>
              <a:t>περίπου 40%.  Στη </a:t>
            </a:r>
            <a:r>
              <a:rPr lang="el-GR" sz="2400" spc="15" dirty="0" smtClean="0">
                <a:latin typeface="Times New Roman"/>
                <a:cs typeface="Times New Roman"/>
              </a:rPr>
              <a:t>συνέχεια, τα </a:t>
            </a:r>
            <a:r>
              <a:rPr lang="el-GR" sz="2400" spc="20" dirty="0" smtClean="0">
                <a:latin typeface="Times New Roman"/>
                <a:cs typeface="Times New Roman"/>
              </a:rPr>
              <a:t>βράκτια φύλλα αποκτούν καστανό </a:t>
            </a:r>
            <a:r>
              <a:rPr lang="el-GR" sz="2400" spc="10" dirty="0" err="1" smtClean="0">
                <a:latin typeface="Times New Roman"/>
                <a:cs typeface="Times New Roman"/>
              </a:rPr>
              <a:t>χρώµα</a:t>
            </a:r>
            <a:r>
              <a:rPr lang="el-GR" sz="2400" spc="10" dirty="0" smtClean="0">
                <a:latin typeface="Times New Roman"/>
                <a:cs typeface="Times New Roman"/>
              </a:rPr>
              <a:t> </a:t>
            </a:r>
            <a:r>
              <a:rPr lang="el-GR" sz="2400" spc="15" dirty="0" smtClean="0">
                <a:latin typeface="Times New Roman"/>
                <a:cs typeface="Times New Roman"/>
              </a:rPr>
              <a:t>και η </a:t>
            </a:r>
            <a:r>
              <a:rPr lang="el-GR" sz="2400" spc="20" dirty="0" smtClean="0">
                <a:latin typeface="Times New Roman"/>
                <a:cs typeface="Times New Roman"/>
              </a:rPr>
              <a:t>υγρασία των σπόρων </a:t>
            </a:r>
            <a:r>
              <a:rPr lang="el-GR" sz="2400" spc="10" dirty="0" smtClean="0">
                <a:latin typeface="Times New Roman"/>
                <a:cs typeface="Times New Roman"/>
              </a:rPr>
              <a:t>µ</a:t>
            </a:r>
            <a:r>
              <a:rPr lang="el-GR" sz="2400" spc="10" dirty="0" err="1" smtClean="0">
                <a:latin typeface="Times New Roman"/>
                <a:cs typeface="Times New Roman"/>
              </a:rPr>
              <a:t>ειώνεται</a:t>
            </a:r>
            <a:r>
              <a:rPr lang="el-GR" sz="2400" spc="10" dirty="0" smtClean="0">
                <a:latin typeface="Times New Roman"/>
                <a:cs typeface="Times New Roman"/>
              </a:rPr>
              <a:t> </a:t>
            </a:r>
            <a:r>
              <a:rPr lang="el-GR" sz="2400" spc="15" dirty="0" smtClean="0">
                <a:latin typeface="Times New Roman"/>
                <a:cs typeface="Times New Roman"/>
              </a:rPr>
              <a:t>στο</a:t>
            </a:r>
            <a:r>
              <a:rPr lang="el-GR" sz="2400" spc="175" dirty="0" smtClean="0">
                <a:latin typeface="Times New Roman"/>
                <a:cs typeface="Times New Roman"/>
              </a:rPr>
              <a:t> </a:t>
            </a:r>
            <a:r>
              <a:rPr lang="el-GR" sz="2400" spc="20" dirty="0" smtClean="0">
                <a:latin typeface="Times New Roman"/>
                <a:cs typeface="Times New Roman"/>
              </a:rPr>
              <a:t>30%.</a:t>
            </a:r>
            <a:endParaRPr lang="el-GR" sz="2400" dirty="0" smtClean="0">
              <a:latin typeface="Times New Roman"/>
              <a:cs typeface="Times New Roman"/>
            </a:endParaRPr>
          </a:p>
          <a:p>
            <a:pPr marL="11133" marR="5568" indent="400793" algn="just">
              <a:lnSpc>
                <a:spcPct val="100200"/>
              </a:lnSpc>
              <a:spcBef>
                <a:spcPts val="535"/>
              </a:spcBef>
            </a:pPr>
            <a:endParaRPr lang="el-GR" sz="2400" dirty="0">
              <a:latin typeface="Times New Roman"/>
              <a:cs typeface="Times New Roman"/>
            </a:endParaRPr>
          </a:p>
          <a:p>
            <a:pPr marL="11133" marR="5568" indent="400793" algn="just">
              <a:lnSpc>
                <a:spcPct val="100200"/>
              </a:lnSpc>
              <a:spcBef>
                <a:spcPts val="535"/>
              </a:spcBef>
            </a:pPr>
            <a:endParaRPr lang="el-GR" dirty="0" smtClean="0">
              <a:latin typeface="Times New Roman"/>
              <a:cs typeface="Times New Roman"/>
            </a:endParaRPr>
          </a:p>
          <a:p>
            <a:pPr marL="11133" algn="just"/>
            <a:endParaRPr lang="el-GR" dirty="0" smtClean="0">
              <a:latin typeface="Times New Roman"/>
              <a:cs typeface="Times New Roman"/>
            </a:endParaRPr>
          </a:p>
          <a:p>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612845"/>
            <a:ext cx="8839994" cy="5632311"/>
          </a:xfrm>
          <a:prstGeom prst="rect">
            <a:avLst/>
          </a:prstGeom>
        </p:spPr>
        <p:txBody>
          <a:bodyPr wrap="square">
            <a:spAutoFit/>
          </a:bodyPr>
          <a:lstStyle/>
          <a:p>
            <a:r>
              <a:rPr lang="el-GR" sz="2400" b="1" dirty="0" smtClean="0"/>
              <a:t>Συγκομιδή - Αποδόσεις</a:t>
            </a:r>
            <a:r>
              <a:rPr lang="el-GR" sz="2400" dirty="0" smtClean="0"/>
              <a:t/>
            </a:r>
            <a:br>
              <a:rPr lang="el-GR" sz="2400" dirty="0" smtClean="0"/>
            </a:br>
            <a:r>
              <a:rPr lang="el-GR" sz="2400" dirty="0" smtClean="0"/>
              <a:t/>
            </a:r>
            <a:br>
              <a:rPr lang="el-GR" sz="2400" dirty="0" smtClean="0"/>
            </a:br>
            <a:r>
              <a:rPr lang="el-GR" sz="2400" dirty="0" smtClean="0"/>
              <a:t>Για την συγκομιδή χρησιμοποιούνται οι συμβατικές αλωνιστικές μηχανές  καλαμποκιού με την προσθήκη μαχαιριού κατάλληλου για τον αλωνισμό του ηλίανθου (</a:t>
            </a:r>
            <a:r>
              <a:rPr lang="el-GR" sz="2400" dirty="0" err="1" smtClean="0"/>
              <a:t>ηλιομάχαιρο</a:t>
            </a:r>
            <a:r>
              <a:rPr lang="el-GR" sz="2400" dirty="0" smtClean="0"/>
              <a:t>). </a:t>
            </a:r>
            <a:br>
              <a:rPr lang="el-GR" sz="2400" dirty="0" smtClean="0"/>
            </a:br>
            <a:r>
              <a:rPr lang="el-GR" sz="2400" dirty="0" smtClean="0"/>
              <a:t>Η συγκομιδή - αλωνισμός, γίνεται όταν υγρασία των σπόρων είναι 9% ή 8-10%. Συγκομιδή με μεγαλύτερη υγρασία δυσχεραίνει την αποθήκευσή του, ενώ σε πολύ χαμηλή υγρασία παρατηρούνται απώλειες σπόρων, που την επόμενη χρονιά οδηγούν στην εμφάνιση φυτών εθελοντών. </a:t>
            </a:r>
            <a:br>
              <a:rPr lang="el-GR" sz="2400" dirty="0" smtClean="0"/>
            </a:br>
            <a:r>
              <a:rPr lang="el-GR" sz="2400" dirty="0" smtClean="0"/>
              <a:t>Οι στρεμματικές αποδόσεις σε </a:t>
            </a:r>
            <a:r>
              <a:rPr lang="el-GR" sz="2400" dirty="0" err="1" smtClean="0"/>
              <a:t>ξηρικά</a:t>
            </a:r>
            <a:r>
              <a:rPr lang="el-GR" sz="2400" dirty="0" smtClean="0"/>
              <a:t> άγονα χωράφια κυμαίνονται από 100-250κιλ/στρ, ενώ σε γόνιμα χωράφια, ποτιστικά, που έχουν δεχθεί όλες τις καλλιεργητικές φροντίδες κυμαίνεται από 300 έως 500 κιλά/στρέμμα. </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8847"/>
            <a:ext cx="8916194" cy="6001643"/>
          </a:xfrm>
          <a:prstGeom prst="rect">
            <a:avLst/>
          </a:prstGeom>
        </p:spPr>
        <p:txBody>
          <a:bodyPr wrap="square">
            <a:spAutoFit/>
          </a:bodyPr>
          <a:lstStyle/>
          <a:p>
            <a:r>
              <a:rPr lang="el-GR" sz="2400" b="1" dirty="0" smtClean="0"/>
              <a:t>Αποστάσεις  σποράς </a:t>
            </a:r>
            <a:r>
              <a:rPr lang="el-GR" sz="2400" dirty="0" smtClean="0"/>
              <a:t/>
            </a:r>
            <a:br>
              <a:rPr lang="el-GR" sz="2400" dirty="0" smtClean="0"/>
            </a:br>
            <a:r>
              <a:rPr lang="el-GR" sz="2400" dirty="0" smtClean="0"/>
              <a:t/>
            </a:r>
            <a:br>
              <a:rPr lang="el-GR" sz="2400" dirty="0" smtClean="0"/>
            </a:br>
            <a:r>
              <a:rPr lang="el-GR" sz="2400" dirty="0" smtClean="0"/>
              <a:t>Η σπορά γίνεται γραμμικά με πνευματικές μηχανές. Οι αποστάσεις μεταξύ των γραμμών είναι 75cm και επί της γραμμής σποράς 21-23cm για γόνιμα-ποτιστικά χωράφια και  25-28cm για  φτωχά, άγονα και </a:t>
            </a:r>
            <a:r>
              <a:rPr lang="el-GR" sz="2400" dirty="0" err="1" smtClean="0"/>
              <a:t>ξηρικά</a:t>
            </a:r>
            <a:r>
              <a:rPr lang="el-GR" sz="2400" dirty="0" smtClean="0"/>
              <a:t> χωράφια. Το βάθος σποράς πρέπει να είναι μεταξύ 3-5εκ., και όχι λιγότερο. Απώλειες φυτών κατά το φύτρωμα έως 30%, αρκεί να κατανέμονται ομοιόμορφα στον αγρό, δεν πρέπει να μας οδηγούν σε </a:t>
            </a:r>
            <a:r>
              <a:rPr lang="el-GR" sz="2400" dirty="0" err="1" smtClean="0"/>
              <a:t>επανασπορά</a:t>
            </a:r>
            <a:r>
              <a:rPr lang="el-GR" sz="2400" dirty="0" smtClean="0"/>
              <a:t>, διότι τα εναπομείναντα φυτά  ηλίανθου αναπτύσσουν μεγαλύτερες κεφαλές, εξισορροπώντας την στρεμματική απόδοση. Γενικότερα ο ηλίανθος χαρακτηρίζεται από καλή </a:t>
            </a:r>
            <a:r>
              <a:rPr lang="el-GR" sz="2400" dirty="0" err="1" smtClean="0"/>
              <a:t>φυτρωτική</a:t>
            </a:r>
            <a:r>
              <a:rPr lang="el-GR" sz="2400" dirty="0" smtClean="0"/>
              <a:t> ικανότητα. </a:t>
            </a:r>
            <a:br>
              <a:rPr lang="el-GR" sz="2400" dirty="0" smtClean="0"/>
            </a:br>
            <a:r>
              <a:rPr lang="el-GR" sz="2400" dirty="0" smtClean="0"/>
              <a:t>Αριθμός επιθυμητών φυτών / στρέμμα :</a:t>
            </a:r>
            <a:br>
              <a:rPr lang="el-GR" sz="2400" dirty="0" smtClean="0"/>
            </a:br>
            <a:r>
              <a:rPr lang="el-GR" sz="2400" dirty="0" smtClean="0"/>
              <a:t>α) για </a:t>
            </a:r>
            <a:r>
              <a:rPr lang="el-GR" sz="2400" dirty="0" err="1" smtClean="0"/>
              <a:t>ξηρική</a:t>
            </a:r>
            <a:r>
              <a:rPr lang="el-GR" sz="2400" dirty="0" smtClean="0"/>
              <a:t> καλλιέργεια 4500-5000 φυτά στο στρέμμα και</a:t>
            </a:r>
            <a:br>
              <a:rPr lang="el-GR" sz="2400" dirty="0" smtClean="0"/>
            </a:br>
            <a:r>
              <a:rPr lang="el-GR" sz="2400" dirty="0" smtClean="0"/>
              <a:t>β) για ποτιστική καλλιέργεια 5500 – 6000 φυτά το στρέμμα.</a:t>
            </a:r>
            <a:br>
              <a:rPr lang="el-GR" sz="2400" dirty="0" smtClean="0"/>
            </a:br>
            <a:r>
              <a:rPr lang="el-GR" sz="2400" dirty="0" smtClean="0"/>
              <a:t>Ένας σάκος 150.000 σπόρων καλύπτει 22-25 στρέμματα</a:t>
            </a:r>
            <a:r>
              <a:rPr lang="el-GR" dirty="0" smtClean="0"/>
              <a:t>.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1219995"/>
            <a:ext cx="8458200" cy="5575877"/>
          </a:xfrm>
          <a:prstGeom prst="rect">
            <a:avLst/>
          </a:prstGeom>
        </p:spPr>
        <p:txBody>
          <a:bodyPr wrap="square" lIns="91431" tIns="45716" rIns="91431" bIns="45716">
            <a:spAutoFit/>
          </a:bodyPr>
          <a:lstStyle/>
          <a:p>
            <a:pPr marL="12700" marR="5080" indent="457200" algn="just">
              <a:spcBef>
                <a:spcPts val="20"/>
              </a:spcBef>
            </a:pPr>
            <a:r>
              <a:rPr lang="el-GR" sz="2000" spc="20" dirty="0" smtClean="0">
                <a:latin typeface="Times New Roman"/>
                <a:cs typeface="Times New Roman"/>
              </a:rPr>
              <a:t>Χαρακτηριστικό </a:t>
            </a:r>
            <a:r>
              <a:rPr lang="el-GR" sz="2000" spc="15" dirty="0" err="1" smtClean="0">
                <a:latin typeface="Times New Roman"/>
                <a:cs typeface="Times New Roman"/>
              </a:rPr>
              <a:t>γνώρισµα</a:t>
            </a:r>
            <a:r>
              <a:rPr lang="el-GR" sz="2000" spc="15" dirty="0" smtClean="0">
                <a:latin typeface="Times New Roman"/>
                <a:cs typeface="Times New Roman"/>
              </a:rPr>
              <a:t> του </a:t>
            </a:r>
            <a:r>
              <a:rPr lang="el-GR" sz="2000" spc="15" dirty="0" err="1" smtClean="0">
                <a:latin typeface="Times New Roman"/>
                <a:cs typeface="Times New Roman"/>
              </a:rPr>
              <a:t>ηλιάνθου</a:t>
            </a:r>
            <a:r>
              <a:rPr lang="el-GR" sz="2000" spc="15" dirty="0" smtClean="0">
                <a:latin typeface="Times New Roman"/>
                <a:cs typeface="Times New Roman"/>
              </a:rPr>
              <a:t> είναι ο </a:t>
            </a:r>
            <a:r>
              <a:rPr lang="el-GR" sz="2000" spc="15" dirty="0" err="1" smtClean="0">
                <a:latin typeface="Times New Roman"/>
                <a:cs typeface="Times New Roman"/>
              </a:rPr>
              <a:t>ηλιοτροπισµός</a:t>
            </a:r>
            <a:r>
              <a:rPr lang="el-GR" sz="2000" spc="15" dirty="0" smtClean="0">
                <a:latin typeface="Times New Roman"/>
                <a:cs typeface="Times New Roman"/>
              </a:rPr>
              <a:t> </a:t>
            </a:r>
            <a:r>
              <a:rPr lang="el-GR" sz="2000" spc="20" dirty="0" smtClean="0">
                <a:latin typeface="Times New Roman"/>
                <a:cs typeface="Times New Roman"/>
              </a:rPr>
              <a:t>που εκδηλώνεται </a:t>
            </a:r>
            <a:r>
              <a:rPr lang="el-GR" sz="2000" spc="15" dirty="0" smtClean="0">
                <a:latin typeface="Times New Roman"/>
                <a:cs typeface="Times New Roman"/>
              </a:rPr>
              <a:t>στα </a:t>
            </a:r>
            <a:r>
              <a:rPr lang="el-GR" sz="2000" spc="20" dirty="0" smtClean="0">
                <a:latin typeface="Times New Roman"/>
                <a:cs typeface="Times New Roman"/>
              </a:rPr>
              <a:t>φύλλα </a:t>
            </a:r>
            <a:r>
              <a:rPr lang="el-GR" sz="2000" spc="15" dirty="0" smtClean="0">
                <a:latin typeface="Times New Roman"/>
                <a:cs typeface="Times New Roman"/>
              </a:rPr>
              <a:t>και στις  νεαρές ταξιανθίες του </a:t>
            </a:r>
            <a:r>
              <a:rPr lang="el-GR" sz="2000" spc="20" dirty="0" smtClean="0">
                <a:latin typeface="Times New Roman"/>
                <a:cs typeface="Times New Roman"/>
              </a:rPr>
              <a:t>που ακολουθούν </a:t>
            </a:r>
            <a:r>
              <a:rPr lang="el-GR" sz="2000" spc="15" dirty="0" err="1" smtClean="0">
                <a:latin typeface="Times New Roman"/>
                <a:cs typeface="Times New Roman"/>
              </a:rPr>
              <a:t>καθηµερινά</a:t>
            </a:r>
            <a:r>
              <a:rPr lang="el-GR" sz="2000" spc="15" dirty="0" smtClean="0">
                <a:latin typeface="Times New Roman"/>
                <a:cs typeface="Times New Roman"/>
              </a:rPr>
              <a:t> την πορεία του ήλιου </a:t>
            </a:r>
            <a:r>
              <a:rPr lang="el-GR" sz="2000" spc="20" dirty="0" smtClean="0">
                <a:latin typeface="Times New Roman"/>
                <a:cs typeface="Times New Roman"/>
              </a:rPr>
              <a:t>από </a:t>
            </a:r>
            <a:r>
              <a:rPr lang="el-GR" sz="2000" spc="15" dirty="0" smtClean="0">
                <a:latin typeface="Times New Roman"/>
                <a:cs typeface="Times New Roman"/>
              </a:rPr>
              <a:t>την </a:t>
            </a:r>
            <a:r>
              <a:rPr lang="el-GR" sz="2000" spc="20" dirty="0" smtClean="0">
                <a:latin typeface="Times New Roman"/>
                <a:cs typeface="Times New Roman"/>
              </a:rPr>
              <a:t>ανατολή </a:t>
            </a:r>
            <a:r>
              <a:rPr lang="el-GR" sz="2000" spc="15" dirty="0" smtClean="0">
                <a:latin typeface="Times New Roman"/>
                <a:cs typeface="Times New Roman"/>
              </a:rPr>
              <a:t>έως τη </a:t>
            </a:r>
            <a:r>
              <a:rPr lang="el-GR" sz="2000" spc="20" dirty="0" smtClean="0">
                <a:latin typeface="Times New Roman"/>
                <a:cs typeface="Times New Roman"/>
              </a:rPr>
              <a:t>δύση. Στη  </a:t>
            </a:r>
            <a:r>
              <a:rPr lang="el-GR" sz="2000" spc="15" dirty="0" smtClean="0">
                <a:latin typeface="Times New Roman"/>
                <a:cs typeface="Times New Roman"/>
              </a:rPr>
              <a:t>διάρκεια της νύχτας </a:t>
            </a:r>
            <a:r>
              <a:rPr lang="el-GR" sz="2000" spc="20" dirty="0" smtClean="0">
                <a:latin typeface="Times New Roman"/>
                <a:cs typeface="Times New Roman"/>
              </a:rPr>
              <a:t>επανέρχονται στην αρχική </a:t>
            </a:r>
            <a:r>
              <a:rPr lang="el-GR" sz="2000" spc="15" dirty="0" smtClean="0">
                <a:latin typeface="Times New Roman"/>
                <a:cs typeface="Times New Roman"/>
              </a:rPr>
              <a:t>τους θέση. </a:t>
            </a:r>
            <a:r>
              <a:rPr lang="el-GR" sz="2000" spc="20" dirty="0" smtClean="0">
                <a:latin typeface="Times New Roman"/>
                <a:cs typeface="Times New Roman"/>
              </a:rPr>
              <a:t>Το </a:t>
            </a:r>
            <a:r>
              <a:rPr lang="el-GR" sz="2000" spc="15" dirty="0" err="1" smtClean="0">
                <a:latin typeface="Times New Roman"/>
                <a:cs typeface="Times New Roman"/>
              </a:rPr>
              <a:t>φαινόµενο</a:t>
            </a:r>
            <a:r>
              <a:rPr lang="el-GR" sz="2000" spc="15" dirty="0" smtClean="0">
                <a:latin typeface="Times New Roman"/>
                <a:cs typeface="Times New Roman"/>
              </a:rPr>
              <a:t> </a:t>
            </a:r>
            <a:r>
              <a:rPr lang="el-GR" sz="2000" spc="15" dirty="0" err="1" smtClean="0">
                <a:latin typeface="Times New Roman"/>
                <a:cs typeface="Times New Roman"/>
              </a:rPr>
              <a:t>σταµατά</a:t>
            </a:r>
            <a:r>
              <a:rPr lang="el-GR" sz="2000" spc="15" dirty="0" smtClean="0">
                <a:latin typeface="Times New Roman"/>
                <a:cs typeface="Times New Roman"/>
              </a:rPr>
              <a:t> </a:t>
            </a:r>
            <a:r>
              <a:rPr lang="el-GR" sz="2000" spc="5" dirty="0" smtClean="0">
                <a:latin typeface="Times New Roman"/>
                <a:cs typeface="Times New Roman"/>
              </a:rPr>
              <a:t>µ</a:t>
            </a:r>
            <a:r>
              <a:rPr lang="el-GR" sz="2000" spc="5" dirty="0" err="1" smtClean="0">
                <a:latin typeface="Times New Roman"/>
                <a:cs typeface="Times New Roman"/>
              </a:rPr>
              <a:t>ετά</a:t>
            </a:r>
            <a:r>
              <a:rPr lang="el-GR" sz="2000" spc="5" dirty="0" smtClean="0">
                <a:latin typeface="Times New Roman"/>
                <a:cs typeface="Times New Roman"/>
              </a:rPr>
              <a:t> </a:t>
            </a:r>
            <a:r>
              <a:rPr lang="el-GR" sz="2000" spc="15" dirty="0" smtClean="0">
                <a:latin typeface="Times New Roman"/>
                <a:cs typeface="Times New Roman"/>
              </a:rPr>
              <a:t>την </a:t>
            </a:r>
            <a:r>
              <a:rPr lang="el-GR" sz="2000" spc="20" dirty="0" smtClean="0">
                <a:latin typeface="Times New Roman"/>
                <a:cs typeface="Times New Roman"/>
              </a:rPr>
              <a:t>ολοκλήρωση  </a:t>
            </a:r>
            <a:r>
              <a:rPr lang="el-GR" sz="2000" spc="220" dirty="0" smtClean="0">
                <a:latin typeface="Times New Roman"/>
                <a:cs typeface="Times New Roman"/>
              </a:rPr>
              <a:t> </a:t>
            </a:r>
            <a:r>
              <a:rPr lang="el-GR" sz="2000" spc="15" dirty="0" smtClean="0">
                <a:latin typeface="Times New Roman"/>
                <a:cs typeface="Times New Roman"/>
              </a:rPr>
              <a:t>της</a:t>
            </a:r>
            <a:endParaRPr lang="el-GR" sz="2000" dirty="0" smtClean="0">
              <a:latin typeface="Times New Roman"/>
              <a:cs typeface="Times New Roman"/>
            </a:endParaRPr>
          </a:p>
          <a:p>
            <a:pPr marL="12700" marR="5080" algn="just">
              <a:spcBef>
                <a:spcPts val="15"/>
              </a:spcBef>
            </a:pPr>
            <a:r>
              <a:rPr lang="el-GR" sz="2000" spc="20" dirty="0" smtClean="0">
                <a:latin typeface="Times New Roman"/>
                <a:cs typeface="Times New Roman"/>
              </a:rPr>
              <a:t>άνθησης </a:t>
            </a:r>
            <a:r>
              <a:rPr lang="el-GR" sz="2000" spc="15" dirty="0" smtClean="0">
                <a:latin typeface="Times New Roman"/>
                <a:cs typeface="Times New Roman"/>
              </a:rPr>
              <a:t>και την </a:t>
            </a:r>
            <a:r>
              <a:rPr lang="el-GR" sz="2000" spc="20" dirty="0" err="1" smtClean="0">
                <a:latin typeface="Times New Roman"/>
                <a:cs typeface="Times New Roman"/>
              </a:rPr>
              <a:t>έκπτυξη</a:t>
            </a:r>
            <a:r>
              <a:rPr lang="el-GR" sz="2000" spc="20" dirty="0" smtClean="0">
                <a:latin typeface="Times New Roman"/>
                <a:cs typeface="Times New Roman"/>
              </a:rPr>
              <a:t> όλων των περιφερειακών </a:t>
            </a:r>
            <a:r>
              <a:rPr lang="el-GR" sz="2000" spc="15" dirty="0" smtClean="0">
                <a:latin typeface="Times New Roman"/>
                <a:cs typeface="Times New Roman"/>
              </a:rPr>
              <a:t>ανθέων, </a:t>
            </a:r>
            <a:r>
              <a:rPr lang="el-GR" sz="2000" spc="20" dirty="0" smtClean="0">
                <a:latin typeface="Times New Roman"/>
                <a:cs typeface="Times New Roman"/>
              </a:rPr>
              <a:t>οπότε </a:t>
            </a:r>
            <a:r>
              <a:rPr lang="el-GR" sz="2000" spc="15" dirty="0" smtClean="0">
                <a:latin typeface="Times New Roman"/>
                <a:cs typeface="Times New Roman"/>
              </a:rPr>
              <a:t>οι ταξιανθίες </a:t>
            </a:r>
            <a:r>
              <a:rPr lang="el-GR" sz="2000" spc="10" dirty="0" smtClean="0">
                <a:latin typeface="Times New Roman"/>
                <a:cs typeface="Times New Roman"/>
              </a:rPr>
              <a:t>µ</a:t>
            </a:r>
            <a:r>
              <a:rPr lang="el-GR" sz="2000" spc="10" dirty="0" err="1" smtClean="0">
                <a:latin typeface="Times New Roman"/>
                <a:cs typeface="Times New Roman"/>
              </a:rPr>
              <a:t>ένουν</a:t>
            </a:r>
            <a:r>
              <a:rPr lang="el-GR" sz="2000" spc="10" dirty="0" smtClean="0">
                <a:latin typeface="Times New Roman"/>
                <a:cs typeface="Times New Roman"/>
              </a:rPr>
              <a:t> </a:t>
            </a:r>
            <a:r>
              <a:rPr lang="el-GR" sz="2000" spc="10" dirty="0" err="1" smtClean="0">
                <a:latin typeface="Times New Roman"/>
                <a:cs typeface="Times New Roman"/>
              </a:rPr>
              <a:t>στραµµένες</a:t>
            </a:r>
            <a:r>
              <a:rPr lang="el-GR" sz="2000" spc="10" dirty="0" smtClean="0">
                <a:latin typeface="Times New Roman"/>
                <a:cs typeface="Times New Roman"/>
              </a:rPr>
              <a:t>  </a:t>
            </a:r>
            <a:r>
              <a:rPr lang="el-GR" sz="2000" spc="20" dirty="0" smtClean="0">
                <a:latin typeface="Times New Roman"/>
                <a:cs typeface="Times New Roman"/>
              </a:rPr>
              <a:t>ανατολικά</a:t>
            </a:r>
            <a:r>
              <a:rPr lang="el-GR" sz="2000" spc="254" dirty="0" smtClean="0">
                <a:latin typeface="Times New Roman"/>
                <a:cs typeface="Times New Roman"/>
              </a:rPr>
              <a:t> </a:t>
            </a:r>
            <a:r>
              <a:rPr lang="el-GR" sz="2000" spc="15" dirty="0" smtClean="0">
                <a:latin typeface="Times New Roman"/>
                <a:cs typeface="Times New Roman"/>
              </a:rPr>
              <a:t>ή</a:t>
            </a:r>
            <a:r>
              <a:rPr lang="el-GR" sz="2000" spc="254" dirty="0" smtClean="0">
                <a:latin typeface="Times New Roman"/>
                <a:cs typeface="Times New Roman"/>
              </a:rPr>
              <a:t> </a:t>
            </a:r>
            <a:r>
              <a:rPr lang="el-GR" sz="2000" spc="20" dirty="0" smtClean="0">
                <a:latin typeface="Times New Roman"/>
                <a:cs typeface="Times New Roman"/>
              </a:rPr>
              <a:t>βορειοανατολικά</a:t>
            </a:r>
            <a:r>
              <a:rPr lang="el-GR" sz="2000" spc="254" dirty="0" smtClean="0">
                <a:latin typeface="Times New Roman"/>
                <a:cs typeface="Times New Roman"/>
              </a:rPr>
              <a:t> </a:t>
            </a:r>
            <a:r>
              <a:rPr lang="el-GR" sz="2000" spc="15" dirty="0" smtClean="0">
                <a:latin typeface="Times New Roman"/>
                <a:cs typeface="Times New Roman"/>
              </a:rPr>
              <a:t>στο</a:t>
            </a:r>
            <a:r>
              <a:rPr lang="el-GR" sz="2000" spc="254" dirty="0" smtClean="0">
                <a:latin typeface="Times New Roman"/>
                <a:cs typeface="Times New Roman"/>
              </a:rPr>
              <a:t> </a:t>
            </a:r>
            <a:r>
              <a:rPr lang="el-GR" sz="2000" spc="20" dirty="0" smtClean="0">
                <a:latin typeface="Times New Roman"/>
                <a:cs typeface="Times New Roman"/>
              </a:rPr>
              <a:t>Βόρειο</a:t>
            </a:r>
            <a:r>
              <a:rPr lang="el-GR" sz="2000" spc="254" dirty="0" smtClean="0">
                <a:latin typeface="Times New Roman"/>
                <a:cs typeface="Times New Roman"/>
              </a:rPr>
              <a:t> </a:t>
            </a:r>
            <a:r>
              <a:rPr lang="el-GR" sz="2000" spc="15" dirty="0" err="1" smtClean="0">
                <a:latin typeface="Times New Roman"/>
                <a:cs typeface="Times New Roman"/>
              </a:rPr>
              <a:t>ηµισφαίριο</a:t>
            </a:r>
            <a:r>
              <a:rPr lang="el-GR" sz="2000" spc="254" dirty="0" smtClean="0">
                <a:latin typeface="Times New Roman"/>
                <a:cs typeface="Times New Roman"/>
              </a:rPr>
              <a:t> </a:t>
            </a:r>
            <a:r>
              <a:rPr lang="el-GR" sz="2000" spc="15" dirty="0" smtClean="0">
                <a:latin typeface="Times New Roman"/>
                <a:cs typeface="Times New Roman"/>
              </a:rPr>
              <a:t>και</a:t>
            </a:r>
            <a:r>
              <a:rPr lang="el-GR" sz="2000" spc="250" dirty="0" smtClean="0">
                <a:latin typeface="Times New Roman"/>
                <a:cs typeface="Times New Roman"/>
              </a:rPr>
              <a:t> </a:t>
            </a:r>
            <a:r>
              <a:rPr lang="el-GR" sz="2000" spc="20" dirty="0" smtClean="0">
                <a:latin typeface="Times New Roman"/>
                <a:cs typeface="Times New Roman"/>
              </a:rPr>
              <a:t>νοτιοανατολικά</a:t>
            </a:r>
            <a:r>
              <a:rPr lang="el-GR" sz="2000" spc="254" dirty="0" smtClean="0">
                <a:latin typeface="Times New Roman"/>
                <a:cs typeface="Times New Roman"/>
              </a:rPr>
              <a:t> </a:t>
            </a:r>
            <a:r>
              <a:rPr lang="el-GR" sz="2000" spc="20" dirty="0" smtClean="0">
                <a:latin typeface="Times New Roman"/>
                <a:cs typeface="Times New Roman"/>
              </a:rPr>
              <a:t>όταν</a:t>
            </a:r>
            <a:r>
              <a:rPr lang="el-GR" sz="2000" spc="254" dirty="0" smtClean="0">
                <a:latin typeface="Times New Roman"/>
                <a:cs typeface="Times New Roman"/>
              </a:rPr>
              <a:t> </a:t>
            </a:r>
            <a:r>
              <a:rPr lang="el-GR" sz="2000" spc="15" dirty="0" smtClean="0">
                <a:latin typeface="Times New Roman"/>
                <a:cs typeface="Times New Roman"/>
              </a:rPr>
              <a:t>καλλιεργείται</a:t>
            </a:r>
            <a:r>
              <a:rPr lang="el-GR" sz="2000" spc="250" dirty="0" smtClean="0">
                <a:latin typeface="Times New Roman"/>
                <a:cs typeface="Times New Roman"/>
              </a:rPr>
              <a:t> </a:t>
            </a:r>
            <a:r>
              <a:rPr lang="el-GR" sz="2000" spc="15" dirty="0" smtClean="0">
                <a:latin typeface="Times New Roman"/>
                <a:cs typeface="Times New Roman"/>
              </a:rPr>
              <a:t>στο</a:t>
            </a:r>
            <a:r>
              <a:rPr lang="el-GR" sz="2000" spc="254" dirty="0" smtClean="0">
                <a:latin typeface="Times New Roman"/>
                <a:cs typeface="Times New Roman"/>
              </a:rPr>
              <a:t> </a:t>
            </a:r>
            <a:r>
              <a:rPr lang="el-GR" sz="2000" spc="20" dirty="0" smtClean="0">
                <a:latin typeface="Times New Roman"/>
                <a:cs typeface="Times New Roman"/>
              </a:rPr>
              <a:t>Νότιο</a:t>
            </a:r>
            <a:endParaRPr lang="el-GR" sz="2000" dirty="0" smtClean="0">
              <a:latin typeface="Times New Roman"/>
              <a:cs typeface="Times New Roman"/>
            </a:endParaRPr>
          </a:p>
          <a:p>
            <a:pPr marL="12700" algn="just"/>
            <a:r>
              <a:rPr lang="el-GR" sz="2000" spc="15" dirty="0" err="1" smtClean="0">
                <a:latin typeface="Times New Roman"/>
                <a:cs typeface="Times New Roman"/>
              </a:rPr>
              <a:t>ηµισφαίριο</a:t>
            </a:r>
            <a:r>
              <a:rPr lang="el-GR" sz="2000" spc="15" dirty="0" smtClean="0">
                <a:latin typeface="Times New Roman"/>
                <a:cs typeface="Times New Roman"/>
              </a:rPr>
              <a:t> </a:t>
            </a:r>
            <a:r>
              <a:rPr lang="el-GR" sz="2000" spc="190" dirty="0" smtClean="0">
                <a:latin typeface="Times New Roman"/>
                <a:cs typeface="Times New Roman"/>
              </a:rPr>
              <a:t> </a:t>
            </a:r>
            <a:r>
              <a:rPr lang="el-GR" sz="2000" spc="15" dirty="0" smtClean="0">
                <a:latin typeface="Times New Roman"/>
                <a:cs typeface="Times New Roman"/>
              </a:rPr>
              <a:t>και </a:t>
            </a:r>
            <a:r>
              <a:rPr lang="el-GR" sz="2000" spc="185" dirty="0" smtClean="0">
                <a:latin typeface="Times New Roman"/>
                <a:cs typeface="Times New Roman"/>
              </a:rPr>
              <a:t> </a:t>
            </a:r>
            <a:r>
              <a:rPr lang="el-GR" sz="2000" spc="15" dirty="0" smtClean="0">
                <a:latin typeface="Times New Roman"/>
                <a:cs typeface="Times New Roman"/>
              </a:rPr>
              <a:t>δεν </a:t>
            </a:r>
            <a:r>
              <a:rPr lang="el-GR" sz="2000" spc="185" dirty="0" smtClean="0">
                <a:latin typeface="Times New Roman"/>
                <a:cs typeface="Times New Roman"/>
              </a:rPr>
              <a:t> </a:t>
            </a:r>
            <a:r>
              <a:rPr lang="el-GR" sz="2000" spc="20" dirty="0" smtClean="0">
                <a:latin typeface="Times New Roman"/>
                <a:cs typeface="Times New Roman"/>
              </a:rPr>
              <a:t>παρατηρείται </a:t>
            </a:r>
            <a:r>
              <a:rPr lang="el-GR" sz="2000" spc="180" dirty="0" smtClean="0">
                <a:latin typeface="Times New Roman"/>
                <a:cs typeface="Times New Roman"/>
              </a:rPr>
              <a:t> </a:t>
            </a:r>
            <a:r>
              <a:rPr lang="el-GR" sz="2000" spc="15" dirty="0" smtClean="0">
                <a:latin typeface="Times New Roman"/>
                <a:cs typeface="Times New Roman"/>
              </a:rPr>
              <a:t>σε </a:t>
            </a:r>
            <a:r>
              <a:rPr lang="el-GR" sz="2000" spc="185" dirty="0" smtClean="0">
                <a:latin typeface="Times New Roman"/>
                <a:cs typeface="Times New Roman"/>
              </a:rPr>
              <a:t> </a:t>
            </a:r>
            <a:r>
              <a:rPr lang="el-GR" sz="2000" spc="15" dirty="0" err="1" smtClean="0">
                <a:latin typeface="Times New Roman"/>
                <a:cs typeface="Times New Roman"/>
              </a:rPr>
              <a:t>συννεφιασµένες</a:t>
            </a:r>
            <a:r>
              <a:rPr lang="el-GR" sz="2000" spc="15" dirty="0" smtClean="0">
                <a:latin typeface="Times New Roman"/>
                <a:cs typeface="Times New Roman"/>
              </a:rPr>
              <a:t> </a:t>
            </a:r>
            <a:r>
              <a:rPr lang="el-GR" sz="2000" spc="185" dirty="0" smtClean="0">
                <a:latin typeface="Times New Roman"/>
                <a:cs typeface="Times New Roman"/>
              </a:rPr>
              <a:t> </a:t>
            </a:r>
            <a:r>
              <a:rPr lang="el-GR" sz="2000" spc="10" dirty="0" err="1" smtClean="0">
                <a:latin typeface="Times New Roman"/>
                <a:cs typeface="Times New Roman"/>
              </a:rPr>
              <a:t>ηµέρες</a:t>
            </a:r>
            <a:r>
              <a:rPr lang="el-GR" sz="2000" spc="10" dirty="0" smtClean="0">
                <a:latin typeface="Times New Roman"/>
                <a:cs typeface="Times New Roman"/>
              </a:rPr>
              <a:t> </a:t>
            </a:r>
            <a:r>
              <a:rPr lang="el-GR" sz="2000" spc="190" dirty="0" smtClean="0">
                <a:latin typeface="Times New Roman"/>
                <a:cs typeface="Times New Roman"/>
              </a:rPr>
              <a:t> </a:t>
            </a:r>
            <a:r>
              <a:rPr lang="el-GR" sz="2000" spc="15" dirty="0" smtClean="0">
                <a:latin typeface="Times New Roman"/>
                <a:cs typeface="Times New Roman"/>
              </a:rPr>
              <a:t>ή </a:t>
            </a:r>
            <a:r>
              <a:rPr lang="el-GR" sz="2000" spc="190" dirty="0" smtClean="0">
                <a:latin typeface="Times New Roman"/>
                <a:cs typeface="Times New Roman"/>
              </a:rPr>
              <a:t> </a:t>
            </a:r>
            <a:r>
              <a:rPr lang="el-GR" sz="2000" spc="15" dirty="0" smtClean="0">
                <a:latin typeface="Times New Roman"/>
                <a:cs typeface="Times New Roman"/>
              </a:rPr>
              <a:t>σε </a:t>
            </a:r>
            <a:r>
              <a:rPr lang="el-GR" sz="2000" spc="185" dirty="0" smtClean="0">
                <a:latin typeface="Times New Roman"/>
                <a:cs typeface="Times New Roman"/>
              </a:rPr>
              <a:t> </a:t>
            </a:r>
            <a:r>
              <a:rPr lang="el-GR" sz="2000" spc="15" dirty="0" smtClean="0">
                <a:latin typeface="Times New Roman"/>
                <a:cs typeface="Times New Roman"/>
              </a:rPr>
              <a:t>τεχνητές </a:t>
            </a:r>
            <a:r>
              <a:rPr lang="el-GR" sz="2000" spc="185" dirty="0" smtClean="0">
                <a:latin typeface="Times New Roman"/>
                <a:cs typeface="Times New Roman"/>
              </a:rPr>
              <a:t> </a:t>
            </a:r>
            <a:r>
              <a:rPr lang="el-GR" sz="2000" spc="20" dirty="0" smtClean="0">
                <a:latin typeface="Times New Roman"/>
                <a:cs typeface="Times New Roman"/>
              </a:rPr>
              <a:t>συνθήκες </a:t>
            </a:r>
            <a:r>
              <a:rPr lang="el-GR" sz="2000" spc="180" dirty="0" smtClean="0">
                <a:latin typeface="Times New Roman"/>
                <a:cs typeface="Times New Roman"/>
              </a:rPr>
              <a:t> </a:t>
            </a:r>
            <a:r>
              <a:rPr lang="el-GR" sz="2000" spc="15" dirty="0" err="1" smtClean="0">
                <a:latin typeface="Times New Roman"/>
                <a:cs typeface="Times New Roman"/>
              </a:rPr>
              <a:t>φωτισµού</a:t>
            </a:r>
            <a:r>
              <a:rPr lang="el-GR" sz="2000" spc="15" dirty="0" smtClean="0">
                <a:latin typeface="Times New Roman"/>
                <a:cs typeface="Times New Roman"/>
              </a:rPr>
              <a:t>. </a:t>
            </a:r>
            <a:r>
              <a:rPr lang="el-GR" sz="2000" spc="185" dirty="0" smtClean="0">
                <a:latin typeface="Times New Roman"/>
                <a:cs typeface="Times New Roman"/>
              </a:rPr>
              <a:t> </a:t>
            </a:r>
            <a:r>
              <a:rPr lang="el-GR" sz="2000" spc="20" dirty="0" smtClean="0">
                <a:latin typeface="Times New Roman"/>
                <a:cs typeface="Times New Roman"/>
              </a:rPr>
              <a:t>Ο</a:t>
            </a:r>
            <a:endParaRPr lang="el-GR" sz="2000" dirty="0" smtClean="0">
              <a:latin typeface="Times New Roman"/>
              <a:cs typeface="Times New Roman"/>
            </a:endParaRPr>
          </a:p>
          <a:p>
            <a:pPr marL="12700" marR="6985" algn="just">
              <a:spcBef>
                <a:spcPts val="10"/>
              </a:spcBef>
            </a:pPr>
            <a:r>
              <a:rPr lang="el-GR" sz="2000" spc="15" dirty="0" err="1" smtClean="0">
                <a:latin typeface="Times New Roman"/>
                <a:cs typeface="Times New Roman"/>
              </a:rPr>
              <a:t>ηλιοτροπισµός</a:t>
            </a:r>
            <a:r>
              <a:rPr lang="el-GR" sz="2000" spc="15" dirty="0" smtClean="0">
                <a:latin typeface="Times New Roman"/>
                <a:cs typeface="Times New Roman"/>
              </a:rPr>
              <a:t> αποτελεί </a:t>
            </a:r>
            <a:r>
              <a:rPr lang="el-GR" sz="2000" spc="20" dirty="0" smtClean="0">
                <a:latin typeface="Times New Roman"/>
                <a:cs typeface="Times New Roman"/>
              </a:rPr>
              <a:t>χαρακτηριστική κίνηση </a:t>
            </a:r>
            <a:r>
              <a:rPr lang="el-GR" sz="2000" spc="15" dirty="0" smtClean="0">
                <a:latin typeface="Times New Roman"/>
                <a:cs typeface="Times New Roman"/>
              </a:rPr>
              <a:t>του </a:t>
            </a:r>
            <a:r>
              <a:rPr lang="el-GR" sz="2000" spc="20" dirty="0" smtClean="0">
                <a:latin typeface="Times New Roman"/>
                <a:cs typeface="Times New Roman"/>
              </a:rPr>
              <a:t>φυτού </a:t>
            </a:r>
            <a:r>
              <a:rPr lang="el-GR" sz="2000" spc="15" dirty="0" smtClean="0">
                <a:latin typeface="Times New Roman"/>
                <a:cs typeface="Times New Roman"/>
              </a:rPr>
              <a:t>για </a:t>
            </a:r>
            <a:r>
              <a:rPr lang="el-GR" sz="2000" spc="20" dirty="0" smtClean="0">
                <a:latin typeface="Times New Roman"/>
                <a:cs typeface="Times New Roman"/>
              </a:rPr>
              <a:t>καλύτερη έκθεση των φύλλων </a:t>
            </a:r>
            <a:r>
              <a:rPr lang="el-GR" sz="2000" spc="15" dirty="0" smtClean="0">
                <a:latin typeface="Times New Roman"/>
                <a:cs typeface="Times New Roman"/>
              </a:rPr>
              <a:t>του </a:t>
            </a:r>
            <a:r>
              <a:rPr lang="el-GR" sz="2000" spc="20" dirty="0" smtClean="0">
                <a:latin typeface="Times New Roman"/>
                <a:cs typeface="Times New Roman"/>
              </a:rPr>
              <a:t>προς </a:t>
            </a:r>
            <a:r>
              <a:rPr lang="el-GR" sz="2000" spc="15" dirty="0" smtClean="0">
                <a:latin typeface="Times New Roman"/>
                <a:cs typeface="Times New Roman"/>
              </a:rPr>
              <a:t>τον  ήλιο, έτσι </a:t>
            </a:r>
            <a:r>
              <a:rPr lang="el-GR" sz="2000" spc="20" dirty="0" smtClean="0">
                <a:latin typeface="Times New Roman"/>
                <a:cs typeface="Times New Roman"/>
              </a:rPr>
              <a:t>ώστε </a:t>
            </a:r>
            <a:r>
              <a:rPr lang="el-GR" sz="2000" spc="15" dirty="0" smtClean="0">
                <a:latin typeface="Times New Roman"/>
                <a:cs typeface="Times New Roman"/>
              </a:rPr>
              <a:t>να έχει τη </a:t>
            </a:r>
            <a:r>
              <a:rPr lang="el-GR" sz="2000" spc="20" dirty="0" smtClean="0">
                <a:latin typeface="Times New Roman"/>
                <a:cs typeface="Times New Roman"/>
              </a:rPr>
              <a:t>δυνατότητα </a:t>
            </a:r>
            <a:r>
              <a:rPr lang="el-GR" sz="2000" spc="15" dirty="0" smtClean="0">
                <a:latin typeface="Times New Roman"/>
                <a:cs typeface="Times New Roman"/>
              </a:rPr>
              <a:t>να </a:t>
            </a:r>
            <a:r>
              <a:rPr lang="el-GR" sz="2000" spc="20" dirty="0" err="1" smtClean="0">
                <a:latin typeface="Times New Roman"/>
                <a:cs typeface="Times New Roman"/>
              </a:rPr>
              <a:t>φωτοσυνθέτει</a:t>
            </a:r>
            <a:r>
              <a:rPr lang="el-GR" sz="2000" spc="20" dirty="0" smtClean="0">
                <a:latin typeface="Times New Roman"/>
                <a:cs typeface="Times New Roman"/>
              </a:rPr>
              <a:t> περισσότερο, </a:t>
            </a:r>
            <a:r>
              <a:rPr lang="el-GR" sz="2000" spc="-5" dirty="0" smtClean="0">
                <a:latin typeface="Times New Roman"/>
                <a:cs typeface="Times New Roman"/>
              </a:rPr>
              <a:t>µε </a:t>
            </a:r>
            <a:r>
              <a:rPr lang="el-GR" sz="2000" spc="15" dirty="0" err="1" smtClean="0">
                <a:latin typeface="Times New Roman"/>
                <a:cs typeface="Times New Roman"/>
              </a:rPr>
              <a:t>αποτέλεσµα</a:t>
            </a:r>
            <a:r>
              <a:rPr lang="el-GR" sz="2000" spc="15" dirty="0" smtClean="0">
                <a:latin typeface="Times New Roman"/>
                <a:cs typeface="Times New Roman"/>
              </a:rPr>
              <a:t> την </a:t>
            </a:r>
            <a:r>
              <a:rPr lang="el-GR" sz="2000" spc="20" dirty="0" smtClean="0">
                <a:latin typeface="Times New Roman"/>
                <a:cs typeface="Times New Roman"/>
              </a:rPr>
              <a:t>αύξηση </a:t>
            </a:r>
            <a:r>
              <a:rPr lang="el-GR" sz="2000" spc="15" dirty="0" smtClean="0">
                <a:latin typeface="Times New Roman"/>
                <a:cs typeface="Times New Roman"/>
              </a:rPr>
              <a:t>της  </a:t>
            </a:r>
            <a:r>
              <a:rPr lang="el-GR" sz="2000" spc="20" dirty="0" smtClean="0">
                <a:latin typeface="Times New Roman"/>
                <a:cs typeface="Times New Roman"/>
              </a:rPr>
              <a:t>φωτοσύνθεσης </a:t>
            </a:r>
            <a:r>
              <a:rPr lang="el-GR" sz="2000" spc="15" dirty="0" smtClean="0">
                <a:latin typeface="Times New Roman"/>
                <a:cs typeface="Times New Roman"/>
              </a:rPr>
              <a:t>κατά </a:t>
            </a:r>
            <a:r>
              <a:rPr lang="el-GR" sz="2000" spc="20" dirty="0" smtClean="0">
                <a:latin typeface="Times New Roman"/>
                <a:cs typeface="Times New Roman"/>
              </a:rPr>
              <a:t>10-30% ανάλογα </a:t>
            </a:r>
            <a:r>
              <a:rPr lang="el-GR" sz="2000" spc="-5" dirty="0" smtClean="0">
                <a:latin typeface="Times New Roman"/>
                <a:cs typeface="Times New Roman"/>
              </a:rPr>
              <a:t>µε </a:t>
            </a:r>
            <a:r>
              <a:rPr lang="el-GR" sz="2000" spc="15" dirty="0" smtClean="0">
                <a:latin typeface="Times New Roman"/>
                <a:cs typeface="Times New Roman"/>
              </a:rPr>
              <a:t>την </a:t>
            </a:r>
            <a:r>
              <a:rPr lang="el-GR" sz="2000" spc="15" dirty="0" err="1" smtClean="0">
                <a:latin typeface="Times New Roman"/>
                <a:cs typeface="Times New Roman"/>
              </a:rPr>
              <a:t>κατανοµή</a:t>
            </a:r>
            <a:r>
              <a:rPr lang="el-GR" sz="2000" spc="15" dirty="0" smtClean="0">
                <a:latin typeface="Times New Roman"/>
                <a:cs typeface="Times New Roman"/>
              </a:rPr>
              <a:t> </a:t>
            </a:r>
            <a:r>
              <a:rPr lang="el-GR" sz="2000" spc="20" dirty="0" smtClean="0">
                <a:latin typeface="Times New Roman"/>
                <a:cs typeface="Times New Roman"/>
              </a:rPr>
              <a:t>των φύλλων .</a:t>
            </a:r>
            <a:endParaRPr lang="el-GR" sz="2000" dirty="0" smtClean="0">
              <a:latin typeface="Times New Roman"/>
              <a:cs typeface="Times New Roman"/>
            </a:endParaRPr>
          </a:p>
          <a:p>
            <a:pPr marL="11133" marR="5568" indent="400793" algn="just">
              <a:lnSpc>
                <a:spcPct val="100200"/>
              </a:lnSpc>
              <a:spcBef>
                <a:spcPts val="535"/>
              </a:spcBef>
            </a:pPr>
            <a:endParaRPr lang="el-GR" sz="1400" dirty="0">
              <a:latin typeface="Times New Roman"/>
              <a:cs typeface="Times New Roman"/>
            </a:endParaRPr>
          </a:p>
          <a:p>
            <a:pPr marL="11133" marR="5568" indent="400793" algn="just">
              <a:lnSpc>
                <a:spcPct val="100200"/>
              </a:lnSpc>
              <a:spcBef>
                <a:spcPts val="535"/>
              </a:spcBef>
            </a:pPr>
            <a:endParaRPr lang="el-GR" dirty="0" smtClean="0">
              <a:latin typeface="Times New Roman"/>
              <a:cs typeface="Times New Roman"/>
            </a:endParaRPr>
          </a:p>
          <a:p>
            <a:pPr marL="11133" algn="just"/>
            <a:endParaRPr lang="el-GR" dirty="0" smtClean="0">
              <a:latin typeface="Times New Roman"/>
              <a:cs typeface="Times New Roman"/>
            </a:endParaRPr>
          </a:p>
          <a:p>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linherb.com/Compositae/Helianthus/Annus_lenticularis/Helianthus_annus_lenticularis_587_23.jpg"/>
          <p:cNvPicPr>
            <a:picLocks noChangeAspect="1" noChangeArrowheads="1"/>
          </p:cNvPicPr>
          <p:nvPr/>
        </p:nvPicPr>
        <p:blipFill>
          <a:blip r:embed="rId2" cstate="print"/>
          <a:srcRect/>
          <a:stretch>
            <a:fillRect/>
          </a:stretch>
        </p:blipFill>
        <p:spPr bwMode="auto">
          <a:xfrm>
            <a:off x="915194" y="686594"/>
            <a:ext cx="4139856" cy="2784062"/>
          </a:xfrm>
          <a:prstGeom prst="rect">
            <a:avLst/>
          </a:prstGeom>
          <a:noFill/>
        </p:spPr>
      </p:pic>
      <p:pic>
        <p:nvPicPr>
          <p:cNvPr id="3" name="Picture 6" descr="http://s4.hubimg.com/u/711139_f520.jpg"/>
          <p:cNvPicPr>
            <a:picLocks noChangeAspect="1" noChangeArrowheads="1"/>
          </p:cNvPicPr>
          <p:nvPr/>
        </p:nvPicPr>
        <p:blipFill>
          <a:blip r:embed="rId3" cstate="print"/>
          <a:stretch>
            <a:fillRect/>
          </a:stretch>
        </p:blipFill>
        <p:spPr>
          <a:xfrm>
            <a:off x="838994" y="3658394"/>
            <a:ext cx="3962400" cy="25984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372394" y="1532414"/>
          <a:ext cx="6248929" cy="3794760"/>
        </p:xfrm>
        <a:graphic>
          <a:graphicData uri="http://schemas.openxmlformats.org/drawingml/2006/table">
            <a:tbl>
              <a:tblPr/>
              <a:tblGrid>
                <a:gridCol w="3200400"/>
                <a:gridCol w="3048529"/>
              </a:tblGrid>
              <a:tr h="586740">
                <a:tc>
                  <a:txBody>
                    <a:bodyPr/>
                    <a:lstStyle/>
                    <a:p>
                      <a:pPr fontAlgn="t"/>
                      <a:r>
                        <a:rPr lang="el-GR" sz="1800" dirty="0"/>
                        <a:t>Βασίλειο:</a:t>
                      </a:r>
                    </a:p>
                  </a:txBody>
                  <a:tcPr marL="19050" marR="19050" marT="19050" marB="19050">
                    <a:lnL>
                      <a:noFill/>
                    </a:lnL>
                    <a:lnR>
                      <a:noFill/>
                    </a:lnR>
                    <a:lnT>
                      <a:noFill/>
                    </a:lnT>
                    <a:lnB>
                      <a:noFill/>
                    </a:lnB>
                  </a:tcPr>
                </a:tc>
                <a:tc>
                  <a:txBody>
                    <a:bodyPr/>
                    <a:lstStyle/>
                    <a:p>
                      <a:pPr fontAlgn="t"/>
                      <a:r>
                        <a:rPr lang="el-GR" sz="1800" u="none" strike="noStrike" dirty="0">
                          <a:solidFill>
                            <a:srgbClr val="0B0080"/>
                          </a:solidFill>
                          <a:hlinkClick r:id="rId2" tooltip="Φυτά"/>
                        </a:rPr>
                        <a:t>Φυτά</a:t>
                      </a:r>
                      <a:r>
                        <a:rPr lang="el-GR" sz="1800" dirty="0"/>
                        <a:t> (</a:t>
                      </a:r>
                      <a:r>
                        <a:rPr lang="en-US" sz="1800" dirty="0" err="1"/>
                        <a:t>Plantae</a:t>
                      </a:r>
                      <a:r>
                        <a:rPr lang="en-US" sz="1800" dirty="0"/>
                        <a:t>)</a:t>
                      </a:r>
                      <a:br>
                        <a:rPr lang="en-US" sz="1800" dirty="0"/>
                      </a:br>
                      <a:endParaRPr lang="en-US" sz="1800" dirty="0"/>
                    </a:p>
                  </a:txBody>
                  <a:tcPr marL="19050" marR="19050" marT="19050" marB="19050">
                    <a:lnL>
                      <a:noFill/>
                    </a:lnL>
                    <a:lnR>
                      <a:noFill/>
                    </a:lnR>
                    <a:lnT>
                      <a:noFill/>
                    </a:lnT>
                    <a:lnB>
                      <a:noFill/>
                    </a:lnB>
                  </a:tcPr>
                </a:tc>
              </a:tr>
              <a:tr h="586740">
                <a:tc>
                  <a:txBody>
                    <a:bodyPr/>
                    <a:lstStyle/>
                    <a:p>
                      <a:pPr fontAlgn="t"/>
                      <a:r>
                        <a:rPr lang="el-GR" sz="1800"/>
                        <a:t>Συνομοταξία:</a:t>
                      </a:r>
                    </a:p>
                  </a:txBody>
                  <a:tcPr marL="19050" marR="19050" marT="19050" marB="19050">
                    <a:lnL>
                      <a:noFill/>
                    </a:lnL>
                    <a:lnR>
                      <a:noFill/>
                    </a:lnR>
                    <a:lnT>
                      <a:noFill/>
                    </a:lnT>
                    <a:lnB>
                      <a:noFill/>
                    </a:lnB>
                  </a:tcPr>
                </a:tc>
                <a:tc>
                  <a:txBody>
                    <a:bodyPr/>
                    <a:lstStyle/>
                    <a:p>
                      <a:pPr fontAlgn="t"/>
                      <a:r>
                        <a:rPr lang="el-GR" sz="1800" u="none" strike="noStrike">
                          <a:solidFill>
                            <a:srgbClr val="0B0080"/>
                          </a:solidFill>
                          <a:hlinkClick r:id="rId3" tooltip="Αγγειόσπερμα"/>
                        </a:rPr>
                        <a:t>Αγγειόσπερμα</a:t>
                      </a:r>
                      <a:r>
                        <a:rPr lang="el-GR" sz="1800"/>
                        <a:t>(</a:t>
                      </a:r>
                      <a:r>
                        <a:rPr lang="en-US" sz="1800"/>
                        <a:t>Magnoliophyta)</a:t>
                      </a:r>
                      <a:br>
                        <a:rPr lang="en-US" sz="1800"/>
                      </a:br>
                      <a:endParaRPr lang="en-US" sz="1800"/>
                    </a:p>
                  </a:txBody>
                  <a:tcPr marL="19050" marR="19050" marT="19050" marB="19050">
                    <a:lnL>
                      <a:noFill/>
                    </a:lnL>
                    <a:lnR>
                      <a:noFill/>
                    </a:lnR>
                    <a:lnT>
                      <a:noFill/>
                    </a:lnT>
                    <a:lnB>
                      <a:noFill/>
                    </a:lnB>
                  </a:tcPr>
                </a:tc>
              </a:tr>
              <a:tr h="586740">
                <a:tc>
                  <a:txBody>
                    <a:bodyPr/>
                    <a:lstStyle/>
                    <a:p>
                      <a:pPr fontAlgn="t"/>
                      <a:r>
                        <a:rPr lang="el-GR" sz="1800"/>
                        <a:t>Ομοταξία:</a:t>
                      </a:r>
                    </a:p>
                  </a:txBody>
                  <a:tcPr marL="19050" marR="19050" marT="19050" marB="19050">
                    <a:lnL>
                      <a:noFill/>
                    </a:lnL>
                    <a:lnR>
                      <a:noFill/>
                    </a:lnR>
                    <a:lnT>
                      <a:noFill/>
                    </a:lnT>
                    <a:lnB>
                      <a:noFill/>
                    </a:lnB>
                  </a:tcPr>
                </a:tc>
                <a:tc>
                  <a:txBody>
                    <a:bodyPr/>
                    <a:lstStyle/>
                    <a:p>
                      <a:pPr fontAlgn="t"/>
                      <a:r>
                        <a:rPr lang="el-GR" sz="1800" u="none" strike="noStrike">
                          <a:solidFill>
                            <a:srgbClr val="0B0080"/>
                          </a:solidFill>
                          <a:hlinkClick r:id="rId4" tooltip="Δικοτυλήδονα"/>
                        </a:rPr>
                        <a:t>Δικοτυλήδονα</a:t>
                      </a:r>
                      <a:r>
                        <a:rPr lang="el-GR" sz="1800"/>
                        <a:t>(</a:t>
                      </a:r>
                      <a:r>
                        <a:rPr lang="en-US" sz="1800"/>
                        <a:t>Magnoliopsida)</a:t>
                      </a:r>
                      <a:br>
                        <a:rPr lang="en-US" sz="1800"/>
                      </a:br>
                      <a:endParaRPr lang="en-US" sz="1800"/>
                    </a:p>
                  </a:txBody>
                  <a:tcPr marL="19050" marR="19050" marT="19050" marB="19050">
                    <a:lnL>
                      <a:noFill/>
                    </a:lnL>
                    <a:lnR>
                      <a:noFill/>
                    </a:lnR>
                    <a:lnT>
                      <a:noFill/>
                    </a:lnT>
                    <a:lnB>
                      <a:noFill/>
                    </a:lnB>
                  </a:tcPr>
                </a:tc>
              </a:tr>
              <a:tr h="586740">
                <a:tc>
                  <a:txBody>
                    <a:bodyPr/>
                    <a:lstStyle/>
                    <a:p>
                      <a:pPr fontAlgn="t"/>
                      <a:r>
                        <a:rPr lang="el-GR" sz="1800"/>
                        <a:t>Τάξη:</a:t>
                      </a:r>
                    </a:p>
                  </a:txBody>
                  <a:tcPr marL="19050" marR="19050" marT="19050" marB="19050">
                    <a:lnL>
                      <a:noFill/>
                    </a:lnL>
                    <a:lnR>
                      <a:noFill/>
                    </a:lnR>
                    <a:lnT>
                      <a:noFill/>
                    </a:lnT>
                    <a:lnB>
                      <a:noFill/>
                    </a:lnB>
                  </a:tcPr>
                </a:tc>
                <a:tc>
                  <a:txBody>
                    <a:bodyPr/>
                    <a:lstStyle/>
                    <a:p>
                      <a:pPr fontAlgn="t"/>
                      <a:r>
                        <a:rPr lang="el-GR" sz="1800" u="none" strike="noStrike">
                          <a:solidFill>
                            <a:srgbClr val="A55858"/>
                          </a:solidFill>
                          <a:hlinkClick r:id="rId5" tooltip="Αστερώδη (δεν έχει γραφτεί ακόμα)"/>
                        </a:rPr>
                        <a:t>Αστερώδη</a:t>
                      </a:r>
                      <a:r>
                        <a:rPr lang="el-GR" sz="1800"/>
                        <a:t> (</a:t>
                      </a:r>
                      <a:r>
                        <a:rPr lang="en-US" sz="1800"/>
                        <a:t>Asterales)</a:t>
                      </a:r>
                      <a:br>
                        <a:rPr lang="en-US" sz="1800"/>
                      </a:br>
                      <a:endParaRPr lang="en-US" sz="1800"/>
                    </a:p>
                  </a:txBody>
                  <a:tcPr marL="19050" marR="19050" marT="19050" marB="19050">
                    <a:lnL>
                      <a:noFill/>
                    </a:lnL>
                    <a:lnR>
                      <a:noFill/>
                    </a:lnR>
                    <a:lnT>
                      <a:noFill/>
                    </a:lnT>
                    <a:lnB>
                      <a:noFill/>
                    </a:lnB>
                  </a:tcPr>
                </a:tc>
              </a:tr>
              <a:tr h="861060">
                <a:tc>
                  <a:txBody>
                    <a:bodyPr/>
                    <a:lstStyle/>
                    <a:p>
                      <a:pPr fontAlgn="t"/>
                      <a:r>
                        <a:rPr lang="el-GR" sz="1800"/>
                        <a:t>Οικογένεια:</a:t>
                      </a:r>
                    </a:p>
                  </a:txBody>
                  <a:tcPr marL="19050" marR="19050" marT="19050" marB="19050">
                    <a:lnL>
                      <a:noFill/>
                    </a:lnL>
                    <a:lnR>
                      <a:noFill/>
                    </a:lnR>
                    <a:lnT>
                      <a:noFill/>
                    </a:lnT>
                    <a:lnB>
                      <a:noFill/>
                    </a:lnB>
                  </a:tcPr>
                </a:tc>
                <a:tc>
                  <a:txBody>
                    <a:bodyPr/>
                    <a:lstStyle/>
                    <a:p>
                      <a:pPr fontAlgn="t"/>
                      <a:r>
                        <a:rPr lang="el-GR" sz="1800" u="none" strike="noStrike">
                          <a:solidFill>
                            <a:srgbClr val="0B0080"/>
                          </a:solidFill>
                          <a:hlinkClick r:id="rId6" tooltip="Σύνθετα"/>
                        </a:rPr>
                        <a:t>Σύνθετα</a:t>
                      </a:r>
                      <a:r>
                        <a:rPr lang="el-GR" sz="1800"/>
                        <a:t> (Compositae) ή </a:t>
                      </a:r>
                      <a:r>
                        <a:rPr lang="el-GR" sz="1800" u="none" strike="noStrike">
                          <a:solidFill>
                            <a:srgbClr val="0B0080"/>
                          </a:solidFill>
                          <a:hlinkClick r:id="rId7" tooltip="Αστεροειδή (βιολογία)"/>
                        </a:rPr>
                        <a:t>Αστεροειδή</a:t>
                      </a:r>
                      <a:r>
                        <a:rPr lang="el-GR" sz="1800"/>
                        <a:t> (Asteraceae)</a:t>
                      </a:r>
                      <a:br>
                        <a:rPr lang="el-GR" sz="1800"/>
                      </a:br>
                      <a:endParaRPr lang="el-GR" sz="1800"/>
                    </a:p>
                  </a:txBody>
                  <a:tcPr marL="19050" marR="19050" marT="19050" marB="19050">
                    <a:lnL>
                      <a:noFill/>
                    </a:lnL>
                    <a:lnR>
                      <a:noFill/>
                    </a:lnR>
                    <a:lnT>
                      <a:noFill/>
                    </a:lnT>
                    <a:lnB>
                      <a:noFill/>
                    </a:lnB>
                  </a:tcPr>
                </a:tc>
              </a:tr>
              <a:tr h="586740">
                <a:tc>
                  <a:txBody>
                    <a:bodyPr/>
                    <a:lstStyle/>
                    <a:p>
                      <a:pPr fontAlgn="t"/>
                      <a:r>
                        <a:rPr lang="el-GR" sz="1800"/>
                        <a:t>Γένος:</a:t>
                      </a:r>
                    </a:p>
                  </a:txBody>
                  <a:tcPr marL="19050" marR="19050" marT="19050" marB="19050">
                    <a:lnL>
                      <a:noFill/>
                    </a:lnL>
                    <a:lnR>
                      <a:noFill/>
                    </a:lnR>
                    <a:lnT>
                      <a:noFill/>
                    </a:lnT>
                    <a:lnB>
                      <a:noFill/>
                    </a:lnB>
                  </a:tcPr>
                </a:tc>
                <a:tc>
                  <a:txBody>
                    <a:bodyPr/>
                    <a:lstStyle/>
                    <a:p>
                      <a:pPr fontAlgn="t"/>
                      <a:r>
                        <a:rPr lang="el-GR" sz="1800" b="1" i="1" dirty="0"/>
                        <a:t>Ηλίανθος</a:t>
                      </a:r>
                      <a:r>
                        <a:rPr lang="el-GR" sz="1800" dirty="0"/>
                        <a:t> (</a:t>
                      </a:r>
                      <a:r>
                        <a:rPr lang="en-US" sz="1800" b="1" i="1" dirty="0"/>
                        <a:t>Helianthus</a:t>
                      </a:r>
                      <a:r>
                        <a:rPr lang="en-US" sz="1800" dirty="0"/>
                        <a:t>)</a:t>
                      </a:r>
                      <a:br>
                        <a:rPr lang="en-US" sz="1800" dirty="0"/>
                      </a:br>
                      <a:r>
                        <a:rPr lang="en-US" sz="1800" u="none" strike="noStrike" dirty="0">
                          <a:solidFill>
                            <a:srgbClr val="0B0080"/>
                          </a:solidFill>
                          <a:hlinkClick r:id="rId8" tooltip="Κάρολος Λινναίος"/>
                        </a:rPr>
                        <a:t>L.</a:t>
                      </a:r>
                      <a:endParaRPr lang="en-US" sz="1800" dirty="0"/>
                    </a:p>
                  </a:txBody>
                  <a:tcPr marL="19050" marR="19050" marT="19050" marB="1905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81794" y="1524794"/>
            <a:ext cx="7924800" cy="5016750"/>
          </a:xfrm>
          <a:prstGeom prst="rect">
            <a:avLst/>
          </a:prstGeom>
        </p:spPr>
        <p:txBody>
          <a:bodyPr wrap="square" lIns="91431" tIns="45716" rIns="91431" bIns="45716">
            <a:spAutoFit/>
          </a:bodyPr>
          <a:lstStyle/>
          <a:p>
            <a:pPr marL="12700" marR="6350" algn="just">
              <a:lnSpc>
                <a:spcPct val="100200"/>
              </a:lnSpc>
              <a:spcBef>
                <a:spcPts val="5"/>
              </a:spcBef>
            </a:pPr>
            <a:r>
              <a:rPr lang="el-GR" sz="2000" spc="20" dirty="0" smtClean="0">
                <a:latin typeface="Times New Roman"/>
                <a:cs typeface="Times New Roman"/>
              </a:rPr>
              <a:t>Ο </a:t>
            </a:r>
            <a:r>
              <a:rPr lang="el-GR" sz="2000" spc="15" dirty="0" smtClean="0">
                <a:latin typeface="Times New Roman"/>
                <a:cs typeface="Times New Roman"/>
              </a:rPr>
              <a:t>ηλίανθος, του </a:t>
            </a:r>
            <a:r>
              <a:rPr lang="el-GR" sz="2000" spc="20" dirty="0" smtClean="0">
                <a:latin typeface="Times New Roman"/>
                <a:cs typeface="Times New Roman"/>
              </a:rPr>
              <a:t>οποίου </a:t>
            </a:r>
            <a:r>
              <a:rPr lang="el-GR" sz="2000" spc="15" dirty="0" smtClean="0">
                <a:latin typeface="Times New Roman"/>
                <a:cs typeface="Times New Roman"/>
              </a:rPr>
              <a:t>το </a:t>
            </a:r>
            <a:r>
              <a:rPr lang="el-GR" sz="2000" spc="15" dirty="0" err="1" smtClean="0">
                <a:latin typeface="Times New Roman"/>
                <a:cs typeface="Times New Roman"/>
              </a:rPr>
              <a:t>επιστηµονικό</a:t>
            </a:r>
            <a:r>
              <a:rPr lang="el-GR" sz="2000" spc="15" dirty="0" smtClean="0">
                <a:latin typeface="Times New Roman"/>
                <a:cs typeface="Times New Roman"/>
              </a:rPr>
              <a:t> </a:t>
            </a:r>
            <a:r>
              <a:rPr lang="el-GR" sz="2000" spc="10" dirty="0" err="1" smtClean="0">
                <a:latin typeface="Times New Roman"/>
                <a:cs typeface="Times New Roman"/>
              </a:rPr>
              <a:t>όνοµα</a:t>
            </a:r>
            <a:r>
              <a:rPr lang="el-GR" sz="2000" spc="10" dirty="0" smtClean="0">
                <a:latin typeface="Times New Roman"/>
                <a:cs typeface="Times New Roman"/>
              </a:rPr>
              <a:t> </a:t>
            </a:r>
            <a:r>
              <a:rPr lang="el-GR" sz="2000" spc="15" dirty="0" smtClean="0">
                <a:latin typeface="Times New Roman"/>
                <a:cs typeface="Times New Roman"/>
              </a:rPr>
              <a:t>είναι </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i="1" spc="20" dirty="0" err="1" smtClean="0">
                <a:latin typeface="Times New Roman"/>
                <a:cs typeface="Times New Roman"/>
              </a:rPr>
              <a:t>annuus</a:t>
            </a:r>
            <a:r>
              <a:rPr lang="el-GR" sz="2000" i="1" spc="20" dirty="0" smtClean="0">
                <a:latin typeface="Times New Roman"/>
                <a:cs typeface="Times New Roman"/>
              </a:rPr>
              <a:t> </a:t>
            </a:r>
            <a:r>
              <a:rPr lang="el-GR" sz="2000" spc="10" dirty="0" smtClean="0">
                <a:latin typeface="Times New Roman"/>
                <a:cs typeface="Times New Roman"/>
              </a:rPr>
              <a:t>L., </a:t>
            </a:r>
            <a:r>
              <a:rPr lang="el-GR" sz="2000" spc="20" dirty="0" smtClean="0">
                <a:latin typeface="Times New Roman"/>
                <a:cs typeface="Times New Roman"/>
              </a:rPr>
              <a:t>ανήκει </a:t>
            </a:r>
            <a:r>
              <a:rPr lang="el-GR" sz="2000" spc="15" dirty="0" err="1" smtClean="0">
                <a:latin typeface="Times New Roman"/>
                <a:cs typeface="Times New Roman"/>
              </a:rPr>
              <a:t>στo</a:t>
            </a:r>
            <a:r>
              <a:rPr lang="el-GR" sz="2000" spc="15" dirty="0" smtClean="0">
                <a:latin typeface="Times New Roman"/>
                <a:cs typeface="Times New Roman"/>
              </a:rPr>
              <a:t> γένος </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spc="15" dirty="0" smtClean="0">
                <a:latin typeface="Times New Roman"/>
                <a:cs typeface="Times New Roman"/>
              </a:rPr>
              <a:t>της  οικογένειας </a:t>
            </a:r>
            <a:r>
              <a:rPr lang="el-GR" sz="2000" i="1" spc="15" dirty="0" err="1" smtClean="0">
                <a:latin typeface="Times New Roman"/>
                <a:cs typeface="Times New Roman"/>
              </a:rPr>
              <a:t>Asteraceae</a:t>
            </a:r>
            <a:r>
              <a:rPr lang="el-GR" sz="2000" i="1" spc="15" dirty="0" smtClean="0">
                <a:latin typeface="Times New Roman"/>
                <a:cs typeface="Times New Roman"/>
              </a:rPr>
              <a:t> </a:t>
            </a:r>
            <a:r>
              <a:rPr lang="el-GR" sz="2000" spc="15" dirty="0" smtClean="0">
                <a:latin typeface="Times New Roman"/>
                <a:cs typeface="Times New Roman"/>
              </a:rPr>
              <a:t>ή </a:t>
            </a:r>
            <a:r>
              <a:rPr lang="el-GR" sz="2000" i="1" spc="20" dirty="0" err="1" smtClean="0">
                <a:latin typeface="Times New Roman"/>
                <a:cs typeface="Times New Roman"/>
              </a:rPr>
              <a:t>Compositae</a:t>
            </a:r>
            <a:r>
              <a:rPr lang="el-GR" sz="2000" i="1" spc="20" dirty="0" smtClean="0">
                <a:latin typeface="Times New Roman"/>
                <a:cs typeface="Times New Roman"/>
              </a:rPr>
              <a:t> </a:t>
            </a:r>
            <a:r>
              <a:rPr lang="el-GR" sz="2000" spc="20" dirty="0" smtClean="0">
                <a:latin typeface="Times New Roman"/>
                <a:cs typeface="Times New Roman"/>
              </a:rPr>
              <a:t>(Αστεροειδών </a:t>
            </a:r>
            <a:r>
              <a:rPr lang="el-GR" sz="2000" spc="15" dirty="0" smtClean="0">
                <a:latin typeface="Times New Roman"/>
                <a:cs typeface="Times New Roman"/>
              </a:rPr>
              <a:t>ή Συνθέτων). </a:t>
            </a:r>
            <a:r>
              <a:rPr lang="el-GR" sz="2000" spc="20" dirty="0" smtClean="0">
                <a:latin typeface="Times New Roman"/>
                <a:cs typeface="Times New Roman"/>
              </a:rPr>
              <a:t>Σαν </a:t>
            </a:r>
            <a:r>
              <a:rPr lang="el-GR" sz="2000" spc="15" dirty="0" err="1" smtClean="0">
                <a:latin typeface="Times New Roman"/>
                <a:cs typeface="Times New Roman"/>
              </a:rPr>
              <a:t>συνώνυµά</a:t>
            </a:r>
            <a:r>
              <a:rPr lang="el-GR" sz="2000" spc="15" dirty="0" smtClean="0">
                <a:latin typeface="Times New Roman"/>
                <a:cs typeface="Times New Roman"/>
              </a:rPr>
              <a:t> του έχουν </a:t>
            </a:r>
            <a:r>
              <a:rPr lang="el-GR" sz="2000" spc="20" dirty="0" smtClean="0">
                <a:latin typeface="Times New Roman"/>
                <a:cs typeface="Times New Roman"/>
              </a:rPr>
              <a:t>αναφερθεί </a:t>
            </a:r>
            <a:r>
              <a:rPr lang="el-GR" sz="2000" spc="15" dirty="0" smtClean="0">
                <a:latin typeface="Times New Roman"/>
                <a:cs typeface="Times New Roman"/>
              </a:rPr>
              <a:t>και τα  </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i="1" spc="20" dirty="0" err="1" smtClean="0">
                <a:latin typeface="Times New Roman"/>
                <a:cs typeface="Times New Roman"/>
              </a:rPr>
              <a:t>giganteus</a:t>
            </a:r>
            <a:r>
              <a:rPr lang="el-GR" sz="2000" i="1" spc="20" dirty="0" smtClean="0">
                <a:latin typeface="Times New Roman"/>
                <a:cs typeface="Times New Roman"/>
              </a:rPr>
              <a:t> </a:t>
            </a:r>
            <a:r>
              <a:rPr lang="el-GR" sz="2000" spc="15" dirty="0" smtClean="0">
                <a:latin typeface="Times New Roman"/>
                <a:cs typeface="Times New Roman"/>
              </a:rPr>
              <a:t>L. και </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i="1" spc="20" dirty="0" err="1" smtClean="0">
                <a:latin typeface="Times New Roman"/>
                <a:cs typeface="Times New Roman"/>
              </a:rPr>
              <a:t>macrocarpus</a:t>
            </a:r>
            <a:r>
              <a:rPr lang="el-GR" sz="2000" i="1" spc="20" dirty="0" smtClean="0">
                <a:latin typeface="Times New Roman"/>
                <a:cs typeface="Times New Roman"/>
              </a:rPr>
              <a:t> </a:t>
            </a:r>
            <a:r>
              <a:rPr lang="el-GR" sz="2000" spc="20" dirty="0" smtClean="0">
                <a:latin typeface="Times New Roman"/>
                <a:cs typeface="Times New Roman"/>
              </a:rPr>
              <a:t>DC. Η </a:t>
            </a:r>
            <a:r>
              <a:rPr lang="el-GR" sz="2000" spc="15" dirty="0" smtClean="0">
                <a:latin typeface="Times New Roman"/>
                <a:cs typeface="Times New Roman"/>
              </a:rPr>
              <a:t>κοινή και η </a:t>
            </a:r>
            <a:r>
              <a:rPr lang="el-GR" sz="2000" spc="15" dirty="0" err="1" smtClean="0">
                <a:latin typeface="Times New Roman"/>
                <a:cs typeface="Times New Roman"/>
              </a:rPr>
              <a:t>επιστηµονική</a:t>
            </a:r>
            <a:r>
              <a:rPr lang="el-GR" sz="2000" spc="15" dirty="0" smtClean="0">
                <a:latin typeface="Times New Roman"/>
                <a:cs typeface="Times New Roman"/>
              </a:rPr>
              <a:t> </a:t>
            </a:r>
            <a:r>
              <a:rPr lang="el-GR" sz="2000" spc="15" dirty="0" err="1" smtClean="0">
                <a:latin typeface="Times New Roman"/>
                <a:cs typeface="Times New Roman"/>
              </a:rPr>
              <a:t>ονοµασία</a:t>
            </a:r>
            <a:r>
              <a:rPr lang="el-GR" sz="2000" spc="15" dirty="0" smtClean="0">
                <a:latin typeface="Times New Roman"/>
                <a:cs typeface="Times New Roman"/>
              </a:rPr>
              <a:t> του  </a:t>
            </a:r>
            <a:r>
              <a:rPr lang="el-GR" sz="2000" spc="20" dirty="0" smtClean="0">
                <a:latin typeface="Times New Roman"/>
                <a:cs typeface="Times New Roman"/>
              </a:rPr>
              <a:t>ηλίανθου προέρχεται από </a:t>
            </a:r>
            <a:r>
              <a:rPr lang="el-GR" sz="2000" spc="15" dirty="0" smtClean="0">
                <a:latin typeface="Times New Roman"/>
                <a:cs typeface="Times New Roman"/>
              </a:rPr>
              <a:t>τη </a:t>
            </a:r>
            <a:r>
              <a:rPr lang="el-GR" sz="2000" spc="20" dirty="0" smtClean="0">
                <a:latin typeface="Times New Roman"/>
                <a:cs typeface="Times New Roman"/>
              </a:rPr>
              <a:t>σύνθεση των ελληνικών </a:t>
            </a:r>
            <a:r>
              <a:rPr lang="el-GR" sz="2000" spc="15" dirty="0" smtClean="0">
                <a:latin typeface="Times New Roman"/>
                <a:cs typeface="Times New Roman"/>
              </a:rPr>
              <a:t>λέξεων ήλιος (</a:t>
            </a:r>
            <a:r>
              <a:rPr lang="el-GR" sz="2000" spc="15" dirty="0" err="1" smtClean="0">
                <a:latin typeface="Times New Roman"/>
                <a:cs typeface="Times New Roman"/>
              </a:rPr>
              <a:t>Helios</a:t>
            </a:r>
            <a:r>
              <a:rPr lang="el-GR" sz="2000" spc="15" dirty="0" smtClean="0">
                <a:latin typeface="Times New Roman"/>
                <a:cs typeface="Times New Roman"/>
              </a:rPr>
              <a:t>) και </a:t>
            </a:r>
            <a:r>
              <a:rPr lang="el-GR" sz="2000" spc="20" dirty="0" smtClean="0">
                <a:latin typeface="Times New Roman"/>
                <a:cs typeface="Times New Roman"/>
              </a:rPr>
              <a:t>άνθος </a:t>
            </a:r>
            <a:r>
              <a:rPr lang="el-GR" sz="2000" spc="15" dirty="0" smtClean="0">
                <a:latin typeface="Times New Roman"/>
                <a:cs typeface="Times New Roman"/>
              </a:rPr>
              <a:t>(</a:t>
            </a:r>
            <a:r>
              <a:rPr lang="el-GR" sz="2000" spc="15" dirty="0" err="1" smtClean="0">
                <a:latin typeface="Times New Roman"/>
                <a:cs typeface="Times New Roman"/>
              </a:rPr>
              <a:t>anthos</a:t>
            </a:r>
            <a:r>
              <a:rPr lang="el-GR" sz="2000" spc="15" dirty="0" smtClean="0">
                <a:latin typeface="Times New Roman"/>
                <a:cs typeface="Times New Roman"/>
              </a:rPr>
              <a:t>). Είναι  </a:t>
            </a:r>
            <a:r>
              <a:rPr lang="el-GR" sz="2000" spc="20" dirty="0" smtClean="0">
                <a:latin typeface="Times New Roman"/>
                <a:cs typeface="Times New Roman"/>
              </a:rPr>
              <a:t>γνωστός ως </a:t>
            </a:r>
            <a:r>
              <a:rPr lang="el-GR" sz="2000" spc="15" dirty="0" err="1" smtClean="0">
                <a:latin typeface="Times New Roman"/>
                <a:cs typeface="Times New Roman"/>
              </a:rPr>
              <a:t>sunflower</a:t>
            </a:r>
            <a:r>
              <a:rPr lang="el-GR" sz="2000" spc="15" dirty="0" smtClean="0">
                <a:latin typeface="Times New Roman"/>
                <a:cs typeface="Times New Roman"/>
              </a:rPr>
              <a:t> (Αγγλία και </a:t>
            </a:r>
            <a:r>
              <a:rPr lang="el-GR" sz="2000" spc="20" dirty="0" smtClean="0">
                <a:latin typeface="Times New Roman"/>
                <a:cs typeface="Times New Roman"/>
              </a:rPr>
              <a:t>ΗΠΑ), </a:t>
            </a:r>
            <a:r>
              <a:rPr lang="el-GR" sz="2000" spc="15" dirty="0" err="1" smtClean="0">
                <a:latin typeface="Times New Roman"/>
                <a:cs typeface="Times New Roman"/>
              </a:rPr>
              <a:t>tournesol</a:t>
            </a:r>
            <a:r>
              <a:rPr lang="el-GR" sz="2000" spc="15" dirty="0" smtClean="0">
                <a:latin typeface="Times New Roman"/>
                <a:cs typeface="Times New Roman"/>
              </a:rPr>
              <a:t> (Γαλλία), </a:t>
            </a:r>
            <a:r>
              <a:rPr lang="el-GR" sz="2000" spc="20" dirty="0" err="1" smtClean="0">
                <a:latin typeface="Times New Roman"/>
                <a:cs typeface="Times New Roman"/>
              </a:rPr>
              <a:t>sonnenblume</a:t>
            </a:r>
            <a:r>
              <a:rPr lang="el-GR" sz="2000" spc="20" dirty="0" smtClean="0">
                <a:latin typeface="Times New Roman"/>
                <a:cs typeface="Times New Roman"/>
              </a:rPr>
              <a:t> </a:t>
            </a:r>
            <a:r>
              <a:rPr lang="el-GR" sz="2000" spc="15" dirty="0" smtClean="0">
                <a:latin typeface="Times New Roman"/>
                <a:cs typeface="Times New Roman"/>
              </a:rPr>
              <a:t>(</a:t>
            </a:r>
            <a:r>
              <a:rPr lang="el-GR" sz="2000" spc="15" dirty="0" err="1" smtClean="0">
                <a:latin typeface="Times New Roman"/>
                <a:cs typeface="Times New Roman"/>
              </a:rPr>
              <a:t>Γερµανία</a:t>
            </a:r>
            <a:r>
              <a:rPr lang="el-GR" sz="2000" spc="15" dirty="0" smtClean="0">
                <a:latin typeface="Times New Roman"/>
                <a:cs typeface="Times New Roman"/>
              </a:rPr>
              <a:t>), </a:t>
            </a:r>
            <a:r>
              <a:rPr lang="el-GR" sz="2000" spc="15" dirty="0" err="1" smtClean="0">
                <a:latin typeface="Times New Roman"/>
                <a:cs typeface="Times New Roman"/>
              </a:rPr>
              <a:t>girasole</a:t>
            </a:r>
            <a:r>
              <a:rPr lang="el-GR" sz="2000" spc="15" dirty="0" smtClean="0">
                <a:latin typeface="Times New Roman"/>
                <a:cs typeface="Times New Roman"/>
              </a:rPr>
              <a:t> (Ιταλία) και  </a:t>
            </a:r>
            <a:r>
              <a:rPr lang="el-GR" sz="2000" spc="15" dirty="0" err="1" smtClean="0">
                <a:latin typeface="Times New Roman"/>
                <a:cs typeface="Times New Roman"/>
              </a:rPr>
              <a:t>girasol</a:t>
            </a:r>
            <a:r>
              <a:rPr lang="el-GR" sz="2000" spc="-30" dirty="0" smtClean="0">
                <a:latin typeface="Times New Roman"/>
                <a:cs typeface="Times New Roman"/>
              </a:rPr>
              <a:t> </a:t>
            </a:r>
            <a:r>
              <a:rPr lang="el-GR" sz="2000" spc="15" dirty="0" smtClean="0">
                <a:latin typeface="Times New Roman"/>
                <a:cs typeface="Times New Roman"/>
              </a:rPr>
              <a:t>(Ισπανία).</a:t>
            </a:r>
            <a:endParaRPr lang="el-GR" sz="2000" dirty="0" smtClean="0">
              <a:latin typeface="Times New Roman"/>
              <a:cs typeface="Times New Roman"/>
            </a:endParaRPr>
          </a:p>
          <a:p>
            <a:pPr marL="12700" marR="5080" indent="457200" algn="just">
              <a:lnSpc>
                <a:spcPct val="100499"/>
              </a:lnSpc>
              <a:spcBef>
                <a:spcPts val="5"/>
              </a:spcBef>
            </a:pPr>
            <a:r>
              <a:rPr lang="el-GR" sz="2000" spc="15" dirty="0" smtClean="0">
                <a:latin typeface="Times New Roman"/>
                <a:cs typeface="Times New Roman"/>
              </a:rPr>
              <a:t>Στο γένος </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spc="15" dirty="0" err="1" smtClean="0">
                <a:latin typeface="Times New Roman"/>
                <a:cs typeface="Times New Roman"/>
              </a:rPr>
              <a:t>περιλαµβάνονται</a:t>
            </a:r>
            <a:r>
              <a:rPr lang="el-GR" sz="2000" spc="15" dirty="0" smtClean="0">
                <a:latin typeface="Times New Roman"/>
                <a:cs typeface="Times New Roman"/>
              </a:rPr>
              <a:t> </a:t>
            </a:r>
            <a:r>
              <a:rPr lang="el-GR" sz="2000" spc="20" dirty="0" smtClean="0">
                <a:latin typeface="Times New Roman"/>
                <a:cs typeface="Times New Roman"/>
              </a:rPr>
              <a:t>50 περίπου </a:t>
            </a:r>
            <a:r>
              <a:rPr lang="el-GR" sz="2000" spc="15" dirty="0" smtClean="0">
                <a:latin typeface="Times New Roman"/>
                <a:cs typeface="Times New Roman"/>
              </a:rPr>
              <a:t>είδη, τα </a:t>
            </a:r>
            <a:r>
              <a:rPr lang="el-GR" sz="2000" spc="20" dirty="0" smtClean="0">
                <a:latin typeface="Times New Roman"/>
                <a:cs typeface="Times New Roman"/>
              </a:rPr>
              <a:t>περισσότερα αυτοφυή </a:t>
            </a:r>
            <a:r>
              <a:rPr lang="el-GR" sz="2000" spc="15" dirty="0" smtClean="0">
                <a:latin typeface="Times New Roman"/>
                <a:cs typeface="Times New Roman"/>
              </a:rPr>
              <a:t>της Β. και Ν.  </a:t>
            </a:r>
            <a:r>
              <a:rPr lang="el-GR" sz="2000" spc="15" dirty="0" err="1" smtClean="0">
                <a:latin typeface="Times New Roman"/>
                <a:cs typeface="Times New Roman"/>
              </a:rPr>
              <a:t>Αµερικής</a:t>
            </a:r>
            <a:r>
              <a:rPr lang="el-GR" sz="2000" spc="15" dirty="0" smtClean="0">
                <a:latin typeface="Times New Roman"/>
                <a:cs typeface="Times New Roman"/>
              </a:rPr>
              <a:t>. </a:t>
            </a:r>
            <a:r>
              <a:rPr lang="el-GR" sz="2000" spc="20" dirty="0" smtClean="0">
                <a:latin typeface="Times New Roman"/>
                <a:cs typeface="Times New Roman"/>
              </a:rPr>
              <a:t>Στα </a:t>
            </a:r>
            <a:r>
              <a:rPr lang="el-GR" sz="2000" spc="15" dirty="0" err="1" smtClean="0">
                <a:latin typeface="Times New Roman"/>
                <a:cs typeface="Times New Roman"/>
              </a:rPr>
              <a:t>σηµαντικότερα</a:t>
            </a:r>
            <a:r>
              <a:rPr lang="el-GR" sz="2000" spc="15" dirty="0" smtClean="0">
                <a:latin typeface="Times New Roman"/>
                <a:cs typeface="Times New Roman"/>
              </a:rPr>
              <a:t> </a:t>
            </a:r>
            <a:r>
              <a:rPr lang="el-GR" sz="2000" spc="15" dirty="0" err="1" smtClean="0">
                <a:latin typeface="Times New Roman"/>
                <a:cs typeface="Times New Roman"/>
              </a:rPr>
              <a:t>καλλιεργούµενα</a:t>
            </a:r>
            <a:r>
              <a:rPr lang="el-GR" sz="2000" spc="15" dirty="0" smtClean="0">
                <a:latin typeface="Times New Roman"/>
                <a:cs typeface="Times New Roman"/>
              </a:rPr>
              <a:t> είδη </a:t>
            </a:r>
            <a:r>
              <a:rPr lang="el-GR" sz="2000" spc="15" dirty="0" err="1" smtClean="0">
                <a:latin typeface="Times New Roman"/>
                <a:cs typeface="Times New Roman"/>
              </a:rPr>
              <a:t>περιλαµβάνονται</a:t>
            </a:r>
            <a:r>
              <a:rPr lang="el-GR" sz="2000" spc="15" dirty="0" smtClean="0">
                <a:latin typeface="Times New Roman"/>
                <a:cs typeface="Times New Roman"/>
              </a:rPr>
              <a:t> ο ηλίανθος </a:t>
            </a:r>
            <a:r>
              <a:rPr lang="el-GR" sz="2000" spc="20" dirty="0" smtClean="0">
                <a:latin typeface="Times New Roman"/>
                <a:cs typeface="Times New Roman"/>
              </a:rPr>
              <a:t>(</a:t>
            </a:r>
            <a:r>
              <a:rPr lang="el-GR" sz="2000" i="1" spc="20" dirty="0" err="1" smtClean="0">
                <a:latin typeface="Times New Roman"/>
                <a:cs typeface="Times New Roman"/>
              </a:rPr>
              <a:t>Helianthus</a:t>
            </a:r>
            <a:r>
              <a:rPr lang="el-GR" sz="2000" i="1" spc="20" dirty="0" smtClean="0">
                <a:latin typeface="Times New Roman"/>
                <a:cs typeface="Times New Roman"/>
              </a:rPr>
              <a:t> </a:t>
            </a:r>
            <a:r>
              <a:rPr lang="el-GR" sz="2000" i="1" spc="20" dirty="0" err="1" smtClean="0">
                <a:latin typeface="Times New Roman"/>
                <a:cs typeface="Times New Roman"/>
              </a:rPr>
              <a:t>annuus</a:t>
            </a:r>
            <a:r>
              <a:rPr lang="el-GR" sz="2000" i="1" spc="20" dirty="0" smtClean="0">
                <a:latin typeface="Times New Roman"/>
                <a:cs typeface="Times New Roman"/>
              </a:rPr>
              <a:t> </a:t>
            </a:r>
            <a:r>
              <a:rPr lang="el-GR" sz="2000" spc="15" dirty="0" smtClean="0">
                <a:latin typeface="Times New Roman"/>
                <a:cs typeface="Times New Roman"/>
              </a:rPr>
              <a:t>L.) </a:t>
            </a:r>
            <a:r>
              <a:rPr lang="el-GR" sz="2000" spc="20" dirty="0" smtClean="0">
                <a:latin typeface="Times New Roman"/>
                <a:cs typeface="Times New Roman"/>
              </a:rPr>
              <a:t>και  </a:t>
            </a:r>
            <a:r>
              <a:rPr lang="el-GR" sz="2000" spc="15" dirty="0" smtClean="0">
                <a:latin typeface="Times New Roman"/>
                <a:cs typeface="Times New Roman"/>
              </a:rPr>
              <a:t>ο </a:t>
            </a:r>
            <a:r>
              <a:rPr lang="el-GR" sz="2000" spc="20" dirty="0" smtClean="0">
                <a:latin typeface="Times New Roman"/>
                <a:cs typeface="Times New Roman"/>
              </a:rPr>
              <a:t>κονδυλώδης ηλίανθος </a:t>
            </a:r>
            <a:r>
              <a:rPr lang="el-GR" sz="2000" spc="15" dirty="0" smtClean="0">
                <a:latin typeface="Times New Roman"/>
                <a:cs typeface="Times New Roman"/>
              </a:rPr>
              <a:t>(</a:t>
            </a:r>
            <a:r>
              <a:rPr lang="el-GR" sz="2000" i="1" spc="15" dirty="0" err="1" smtClean="0">
                <a:latin typeface="Times New Roman"/>
                <a:cs typeface="Times New Roman"/>
              </a:rPr>
              <a:t>Helianthus</a:t>
            </a:r>
            <a:r>
              <a:rPr lang="el-GR" sz="2000" i="1" spc="15" dirty="0" smtClean="0">
                <a:latin typeface="Times New Roman"/>
                <a:cs typeface="Times New Roman"/>
              </a:rPr>
              <a:t> </a:t>
            </a:r>
            <a:r>
              <a:rPr lang="el-GR" sz="2000" i="1" spc="15" dirty="0" err="1" smtClean="0">
                <a:latin typeface="Times New Roman"/>
                <a:cs typeface="Times New Roman"/>
              </a:rPr>
              <a:t>tuberosus</a:t>
            </a:r>
            <a:r>
              <a:rPr lang="el-GR" sz="2000" i="1" spc="15" dirty="0" smtClean="0">
                <a:latin typeface="Times New Roman"/>
                <a:cs typeface="Times New Roman"/>
              </a:rPr>
              <a:t> </a:t>
            </a:r>
            <a:r>
              <a:rPr lang="el-GR" sz="2000" spc="15" dirty="0" smtClean="0">
                <a:latin typeface="Times New Roman"/>
                <a:cs typeface="Times New Roman"/>
              </a:rPr>
              <a:t>L.) </a:t>
            </a:r>
            <a:r>
              <a:rPr lang="el-GR" sz="2000" spc="20" dirty="0" smtClean="0">
                <a:latin typeface="Times New Roman"/>
                <a:cs typeface="Times New Roman"/>
              </a:rPr>
              <a:t>γνωστός </a:t>
            </a:r>
            <a:r>
              <a:rPr lang="el-GR" sz="2000" spc="15" dirty="0" smtClean="0">
                <a:latin typeface="Times New Roman"/>
                <a:cs typeface="Times New Roman"/>
              </a:rPr>
              <a:t>και </a:t>
            </a:r>
            <a:r>
              <a:rPr lang="el-GR" sz="2000" spc="20" dirty="0" smtClean="0">
                <a:latin typeface="Times New Roman"/>
                <a:cs typeface="Times New Roman"/>
              </a:rPr>
              <a:t>ως αγκινάρα </a:t>
            </a:r>
            <a:r>
              <a:rPr lang="el-GR" sz="2000" spc="15" dirty="0" smtClean="0">
                <a:latin typeface="Times New Roman"/>
                <a:cs typeface="Times New Roman"/>
              </a:rPr>
              <a:t>της </a:t>
            </a:r>
            <a:r>
              <a:rPr lang="el-GR" sz="2000" spc="15" dirty="0" err="1" smtClean="0">
                <a:latin typeface="Times New Roman"/>
                <a:cs typeface="Times New Roman"/>
              </a:rPr>
              <a:t>Ιερουσαλή</a:t>
            </a:r>
            <a:r>
              <a:rPr lang="el-GR" sz="2000" spc="15" dirty="0" smtClean="0">
                <a:latin typeface="Times New Roman"/>
                <a:cs typeface="Times New Roman"/>
              </a:rPr>
              <a:t>µ </a:t>
            </a:r>
            <a:r>
              <a:rPr lang="el-GR" sz="2000" spc="20" dirty="0" smtClean="0">
                <a:latin typeface="Times New Roman"/>
                <a:cs typeface="Times New Roman"/>
              </a:rPr>
              <a:t>που  </a:t>
            </a:r>
            <a:r>
              <a:rPr lang="el-GR" sz="2000" spc="15" dirty="0" smtClean="0">
                <a:latin typeface="Times New Roman"/>
                <a:cs typeface="Times New Roman"/>
              </a:rPr>
              <a:t>καλλιεργείται για τους </a:t>
            </a:r>
            <a:r>
              <a:rPr lang="el-GR" sz="2000" spc="15" dirty="0" err="1" smtClean="0">
                <a:latin typeface="Times New Roman"/>
                <a:cs typeface="Times New Roman"/>
              </a:rPr>
              <a:t>εδώδιµους</a:t>
            </a:r>
            <a:r>
              <a:rPr lang="el-GR" sz="2000" spc="15" dirty="0" smtClean="0">
                <a:latin typeface="Times New Roman"/>
                <a:cs typeface="Times New Roman"/>
              </a:rPr>
              <a:t> κονδύλους του, ενώ </a:t>
            </a:r>
            <a:r>
              <a:rPr lang="el-GR" sz="2000" spc="20" dirty="0" smtClean="0">
                <a:latin typeface="Times New Roman"/>
                <a:cs typeface="Times New Roman"/>
              </a:rPr>
              <a:t>20 περίπου </a:t>
            </a:r>
            <a:r>
              <a:rPr lang="el-GR" sz="2000" spc="15" dirty="0" smtClean="0">
                <a:latin typeface="Times New Roman"/>
                <a:cs typeface="Times New Roman"/>
              </a:rPr>
              <a:t>είδη </a:t>
            </a:r>
            <a:r>
              <a:rPr lang="el-GR" sz="2000" spc="20" dirty="0" smtClean="0">
                <a:latin typeface="Times New Roman"/>
                <a:cs typeface="Times New Roman"/>
              </a:rPr>
              <a:t>καλλιεργούνται ως καλλωπιστικά.</a:t>
            </a:r>
            <a:endParaRPr lang="el-GR" sz="2000" dirty="0">
              <a:latin typeface="Times New Roman"/>
              <a:cs typeface="Times New Roman"/>
            </a:endParaRPr>
          </a:p>
          <a:p>
            <a:pPr marL="12700" marR="5080" indent="457200" algn="just">
              <a:lnSpc>
                <a:spcPct val="100499"/>
              </a:lnSpc>
              <a:spcBef>
                <a:spcPts val="5"/>
              </a:spcBef>
            </a:pPr>
            <a:r>
              <a:rPr lang="el-GR" sz="2000" spc="20" dirty="0" smtClean="0">
                <a:latin typeface="Times New Roman"/>
                <a:cs typeface="Times New Roman"/>
              </a:rPr>
              <a:t>Ο βασικός </a:t>
            </a:r>
            <a:r>
              <a:rPr lang="el-GR" sz="2000" spc="15" dirty="0" err="1" smtClean="0">
                <a:latin typeface="Times New Roman"/>
                <a:cs typeface="Times New Roman"/>
              </a:rPr>
              <a:t>χρωµοσωµικός</a:t>
            </a:r>
            <a:r>
              <a:rPr lang="el-GR" sz="2000" spc="15" dirty="0" smtClean="0">
                <a:latin typeface="Times New Roman"/>
                <a:cs typeface="Times New Roman"/>
              </a:rPr>
              <a:t> </a:t>
            </a:r>
            <a:r>
              <a:rPr lang="el-GR" sz="2000" spc="10" dirty="0" err="1" smtClean="0">
                <a:latin typeface="Times New Roman"/>
                <a:cs typeface="Times New Roman"/>
              </a:rPr>
              <a:t>αριθµός</a:t>
            </a:r>
            <a:r>
              <a:rPr lang="el-GR" sz="2000" spc="10" dirty="0" smtClean="0">
                <a:latin typeface="Times New Roman"/>
                <a:cs typeface="Times New Roman"/>
              </a:rPr>
              <a:t> </a:t>
            </a:r>
            <a:r>
              <a:rPr lang="el-GR" sz="2000" spc="15" dirty="0" smtClean="0">
                <a:latin typeface="Times New Roman"/>
                <a:cs typeface="Times New Roman"/>
              </a:rPr>
              <a:t>του ηλίανθου είναι </a:t>
            </a:r>
            <a:r>
              <a:rPr lang="el-GR" sz="2000" spc="20" dirty="0" smtClean="0">
                <a:latin typeface="Times New Roman"/>
                <a:cs typeface="Times New Roman"/>
              </a:rPr>
              <a:t>2n=34 </a:t>
            </a:r>
            <a:r>
              <a:rPr lang="el-GR" sz="2000" spc="15" dirty="0" smtClean="0">
                <a:latin typeface="Times New Roman"/>
                <a:cs typeface="Times New Roman"/>
              </a:rPr>
              <a:t>και του </a:t>
            </a:r>
            <a:r>
              <a:rPr lang="el-GR" sz="2000" spc="20" dirty="0" smtClean="0">
                <a:latin typeface="Times New Roman"/>
                <a:cs typeface="Times New Roman"/>
              </a:rPr>
              <a:t>κονδυλώδους </a:t>
            </a:r>
            <a:r>
              <a:rPr lang="el-GR" sz="2000" spc="15" dirty="0" smtClean="0">
                <a:latin typeface="Times New Roman"/>
                <a:cs typeface="Times New Roman"/>
              </a:rPr>
              <a:t>ηλίανθου</a:t>
            </a:r>
            <a:r>
              <a:rPr lang="el-GR" sz="2000" spc="175" dirty="0" smtClean="0">
                <a:latin typeface="Times New Roman"/>
                <a:cs typeface="Times New Roman"/>
              </a:rPr>
              <a:t> </a:t>
            </a:r>
            <a:r>
              <a:rPr lang="el-GR" sz="2000" spc="20" dirty="0" smtClean="0">
                <a:latin typeface="Times New Roman"/>
                <a:cs typeface="Times New Roman"/>
              </a:rPr>
              <a:t>2n=102</a:t>
            </a:r>
            <a:endParaRPr lang="el-GR" sz="2000" dirty="0">
              <a:latin typeface="Times New Roman"/>
              <a:cs typeface="Times New Roman"/>
            </a:endParaRPr>
          </a:p>
        </p:txBody>
      </p:sp>
      <p:sp>
        <p:nvSpPr>
          <p:cNvPr id="4" name="3 - TextBox"/>
          <p:cNvSpPr txBox="1"/>
          <p:nvPr/>
        </p:nvSpPr>
        <p:spPr>
          <a:xfrm>
            <a:off x="381795" y="534194"/>
            <a:ext cx="2514600" cy="630942"/>
          </a:xfrm>
          <a:prstGeom prst="rect">
            <a:avLst/>
          </a:prstGeom>
          <a:noFill/>
        </p:spPr>
        <p:txBody>
          <a:bodyPr wrap="square" lIns="91431" tIns="45716" rIns="91431" bIns="45716" rtlCol="0">
            <a:spAutoFit/>
          </a:bodyPr>
          <a:lstStyle/>
          <a:p>
            <a:r>
              <a:rPr lang="el-GR" sz="3500" b="1" dirty="0"/>
              <a:t>Τ</a:t>
            </a:r>
            <a:r>
              <a:rPr lang="el-GR" sz="3500" b="1" spc="18" dirty="0">
                <a:latin typeface="Times New Roman"/>
                <a:cs typeface="Times New Roman"/>
              </a:rPr>
              <a:t>αξινόμηση</a:t>
            </a:r>
            <a:endParaRPr lang="en-GB" sz="35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5" y="0"/>
            <a:ext cx="2514600" cy="630934"/>
          </a:xfrm>
          <a:prstGeom prst="rect">
            <a:avLst/>
          </a:prstGeom>
          <a:noFill/>
        </p:spPr>
        <p:txBody>
          <a:bodyPr wrap="square" lIns="91431" tIns="45716" rIns="91431" bIns="45716" rtlCol="0">
            <a:spAutoFit/>
          </a:bodyPr>
          <a:lstStyle/>
          <a:p>
            <a:r>
              <a:rPr lang="el-GR" sz="3500" b="1" dirty="0"/>
              <a:t>Χρήσεις</a:t>
            </a:r>
          </a:p>
        </p:txBody>
      </p:sp>
      <p:sp>
        <p:nvSpPr>
          <p:cNvPr id="3" name="2 - Ορθογώνιο"/>
          <p:cNvSpPr/>
          <p:nvPr/>
        </p:nvSpPr>
        <p:spPr>
          <a:xfrm>
            <a:off x="305595" y="534194"/>
            <a:ext cx="8610600" cy="4893639"/>
          </a:xfrm>
          <a:prstGeom prst="rect">
            <a:avLst/>
          </a:prstGeom>
        </p:spPr>
        <p:txBody>
          <a:bodyPr wrap="square" lIns="91431" tIns="45716" rIns="91431" bIns="45716">
            <a:spAutoFit/>
          </a:bodyPr>
          <a:lstStyle/>
          <a:p>
            <a:pPr marL="12700" algn="just">
              <a:spcBef>
                <a:spcPts val="10"/>
              </a:spcBef>
            </a:pPr>
            <a:r>
              <a:rPr lang="el-GR" sz="2400" spc="20" dirty="0" smtClean="0">
                <a:latin typeface="Times New Roman"/>
                <a:cs typeface="Times New Roman"/>
              </a:rPr>
              <a:t>Ο</a:t>
            </a:r>
            <a:r>
              <a:rPr lang="el-GR" sz="2400" spc="114" dirty="0" smtClean="0">
                <a:latin typeface="Times New Roman"/>
                <a:cs typeface="Times New Roman"/>
              </a:rPr>
              <a:t> </a:t>
            </a:r>
            <a:r>
              <a:rPr lang="el-GR" sz="2400" spc="15" dirty="0" smtClean="0">
                <a:latin typeface="Times New Roman"/>
                <a:cs typeface="Times New Roman"/>
              </a:rPr>
              <a:t>ηλίανθος</a:t>
            </a:r>
            <a:r>
              <a:rPr lang="el-GR" sz="2400" spc="110" dirty="0" smtClean="0">
                <a:latin typeface="Times New Roman"/>
                <a:cs typeface="Times New Roman"/>
              </a:rPr>
              <a:t> </a:t>
            </a:r>
            <a:r>
              <a:rPr lang="el-GR" sz="2400" spc="15" dirty="0" smtClean="0">
                <a:latin typeface="Times New Roman"/>
                <a:cs typeface="Times New Roman"/>
              </a:rPr>
              <a:t>καλλιεργείται</a:t>
            </a:r>
            <a:r>
              <a:rPr lang="el-GR" sz="2400" spc="105" dirty="0" smtClean="0">
                <a:latin typeface="Times New Roman"/>
                <a:cs typeface="Times New Roman"/>
              </a:rPr>
              <a:t> </a:t>
            </a:r>
            <a:r>
              <a:rPr lang="el-GR" sz="2400" spc="20" dirty="0" smtClean="0">
                <a:latin typeface="Times New Roman"/>
                <a:cs typeface="Times New Roman"/>
              </a:rPr>
              <a:t>κυρίως</a:t>
            </a:r>
            <a:r>
              <a:rPr lang="el-GR" sz="2400" spc="110" dirty="0" smtClean="0">
                <a:latin typeface="Times New Roman"/>
                <a:cs typeface="Times New Roman"/>
              </a:rPr>
              <a:t> </a:t>
            </a:r>
            <a:r>
              <a:rPr lang="el-GR" sz="2400" spc="15" dirty="0" smtClean="0">
                <a:latin typeface="Times New Roman"/>
                <a:cs typeface="Times New Roman"/>
              </a:rPr>
              <a:t>για</a:t>
            </a:r>
            <a:r>
              <a:rPr lang="el-GR" sz="2400" spc="110" dirty="0" smtClean="0">
                <a:latin typeface="Times New Roman"/>
                <a:cs typeface="Times New Roman"/>
              </a:rPr>
              <a:t> </a:t>
            </a:r>
            <a:r>
              <a:rPr lang="el-GR" sz="2400" spc="15" dirty="0" smtClean="0">
                <a:latin typeface="Times New Roman"/>
                <a:cs typeface="Times New Roman"/>
              </a:rPr>
              <a:t>την</a:t>
            </a:r>
            <a:r>
              <a:rPr lang="el-GR" sz="2400" spc="110" dirty="0" smtClean="0">
                <a:latin typeface="Times New Roman"/>
                <a:cs typeface="Times New Roman"/>
              </a:rPr>
              <a:t> </a:t>
            </a:r>
            <a:r>
              <a:rPr lang="el-GR" sz="2400" spc="20" dirty="0" smtClean="0">
                <a:latin typeface="Times New Roman"/>
                <a:cs typeface="Times New Roman"/>
              </a:rPr>
              <a:t>παραγωγή</a:t>
            </a:r>
            <a:r>
              <a:rPr lang="el-GR" sz="2400" spc="110" dirty="0" smtClean="0">
                <a:latin typeface="Times New Roman"/>
                <a:cs typeface="Times New Roman"/>
              </a:rPr>
              <a:t> </a:t>
            </a:r>
            <a:r>
              <a:rPr lang="el-GR" sz="2400" spc="15" dirty="0" err="1" smtClean="0">
                <a:latin typeface="Times New Roman"/>
                <a:cs typeface="Times New Roman"/>
              </a:rPr>
              <a:t>εδώδιµου</a:t>
            </a:r>
            <a:r>
              <a:rPr lang="el-GR" sz="2400" spc="110" dirty="0" smtClean="0">
                <a:latin typeface="Times New Roman"/>
                <a:cs typeface="Times New Roman"/>
              </a:rPr>
              <a:t> </a:t>
            </a:r>
            <a:r>
              <a:rPr lang="el-GR" sz="2400" spc="15" dirty="0" smtClean="0">
                <a:latin typeface="Times New Roman"/>
                <a:cs typeface="Times New Roman"/>
              </a:rPr>
              <a:t>λαδιού</a:t>
            </a:r>
            <a:r>
              <a:rPr lang="el-GR" sz="2400" spc="110" dirty="0" smtClean="0">
                <a:latin typeface="Times New Roman"/>
                <a:cs typeface="Times New Roman"/>
              </a:rPr>
              <a:t> </a:t>
            </a:r>
            <a:r>
              <a:rPr lang="el-GR" sz="2400" spc="15" dirty="0" smtClean="0">
                <a:latin typeface="Times New Roman"/>
                <a:cs typeface="Times New Roman"/>
              </a:rPr>
              <a:t>και</a:t>
            </a:r>
            <a:r>
              <a:rPr lang="el-GR" sz="2400" spc="105" dirty="0" smtClean="0">
                <a:latin typeface="Times New Roman"/>
                <a:cs typeface="Times New Roman"/>
              </a:rPr>
              <a:t> </a:t>
            </a:r>
            <a:r>
              <a:rPr lang="el-GR" sz="2400" spc="20" dirty="0" smtClean="0">
                <a:latin typeface="Times New Roman"/>
                <a:cs typeface="Times New Roman"/>
              </a:rPr>
              <a:t>σπόρων.</a:t>
            </a:r>
            <a:r>
              <a:rPr lang="el-GR" sz="2400" spc="105" dirty="0" smtClean="0">
                <a:latin typeface="Times New Roman"/>
                <a:cs typeface="Times New Roman"/>
              </a:rPr>
              <a:t> </a:t>
            </a:r>
            <a:r>
              <a:rPr lang="el-GR" sz="2400" spc="20" dirty="0" smtClean="0">
                <a:latin typeface="Times New Roman"/>
                <a:cs typeface="Times New Roman"/>
              </a:rPr>
              <a:t>Το</a:t>
            </a:r>
            <a:r>
              <a:rPr lang="el-GR" sz="2400" spc="110" dirty="0" smtClean="0">
                <a:latin typeface="Times New Roman"/>
                <a:cs typeface="Times New Roman"/>
              </a:rPr>
              <a:t> </a:t>
            </a:r>
            <a:r>
              <a:rPr lang="el-GR" sz="2400" spc="15" dirty="0" smtClean="0">
                <a:latin typeface="Times New Roman"/>
                <a:cs typeface="Times New Roman"/>
              </a:rPr>
              <a:t>ηλιέλαιο,</a:t>
            </a:r>
            <a:r>
              <a:rPr lang="el-GR" sz="2400" spc="105" dirty="0" smtClean="0">
                <a:latin typeface="Times New Roman"/>
                <a:cs typeface="Times New Roman"/>
              </a:rPr>
              <a:t> </a:t>
            </a:r>
            <a:r>
              <a:rPr lang="el-GR" sz="2400" spc="20" dirty="0" smtClean="0">
                <a:latin typeface="Times New Roman"/>
                <a:cs typeface="Times New Roman"/>
              </a:rPr>
              <a:t>πλούσιο</a:t>
            </a:r>
            <a:r>
              <a:rPr lang="el-GR" sz="2400" spc="110" dirty="0" smtClean="0">
                <a:latin typeface="Times New Roman"/>
                <a:cs typeface="Times New Roman"/>
              </a:rPr>
              <a:t> </a:t>
            </a:r>
            <a:r>
              <a:rPr lang="el-GR" sz="2400" spc="20" dirty="0" smtClean="0">
                <a:latin typeface="Times New Roman"/>
                <a:cs typeface="Times New Roman"/>
              </a:rPr>
              <a:t>σε</a:t>
            </a:r>
            <a:endParaRPr lang="el-GR" sz="2400" dirty="0" smtClean="0">
              <a:latin typeface="Times New Roman"/>
              <a:cs typeface="Times New Roman"/>
            </a:endParaRPr>
          </a:p>
          <a:p>
            <a:pPr marL="12700" marR="6985" algn="just">
              <a:spcBef>
                <a:spcPts val="25"/>
              </a:spcBef>
            </a:pPr>
            <a:r>
              <a:rPr lang="el-GR" sz="2400" spc="10" dirty="0" smtClean="0">
                <a:latin typeface="Times New Roman"/>
                <a:cs typeface="Times New Roman"/>
              </a:rPr>
              <a:t>µ</a:t>
            </a:r>
            <a:r>
              <a:rPr lang="el-GR" sz="2400" spc="10" dirty="0" err="1" smtClean="0">
                <a:latin typeface="Times New Roman"/>
                <a:cs typeface="Times New Roman"/>
              </a:rPr>
              <a:t>ονο</a:t>
            </a:r>
            <a:r>
              <a:rPr lang="el-GR" sz="2400" spc="10" dirty="0" smtClean="0">
                <a:latin typeface="Times New Roman"/>
                <a:cs typeface="Times New Roman"/>
              </a:rPr>
              <a:t>- </a:t>
            </a:r>
            <a:r>
              <a:rPr lang="el-GR" sz="2400" spc="15" dirty="0" smtClean="0">
                <a:latin typeface="Times New Roman"/>
                <a:cs typeface="Times New Roman"/>
              </a:rPr>
              <a:t>και </a:t>
            </a:r>
            <a:r>
              <a:rPr lang="el-GR" sz="2400" spc="20" dirty="0" err="1" smtClean="0">
                <a:latin typeface="Times New Roman"/>
                <a:cs typeface="Times New Roman"/>
              </a:rPr>
              <a:t>πολυ</a:t>
            </a:r>
            <a:r>
              <a:rPr lang="el-GR" sz="2400" spc="20" dirty="0" smtClean="0">
                <a:latin typeface="Times New Roman"/>
                <a:cs typeface="Times New Roman"/>
              </a:rPr>
              <a:t>- ακόρεστα λιπαρά </a:t>
            </a:r>
            <a:r>
              <a:rPr lang="el-GR" sz="2400" spc="15" dirty="0" smtClean="0">
                <a:latin typeface="Times New Roman"/>
                <a:cs typeface="Times New Roman"/>
              </a:rPr>
              <a:t>οξέα, </a:t>
            </a:r>
            <a:r>
              <a:rPr lang="el-GR" sz="2400" spc="15" dirty="0" err="1" smtClean="0">
                <a:latin typeface="Times New Roman"/>
                <a:cs typeface="Times New Roman"/>
              </a:rPr>
              <a:t>χρησιµοποιείται</a:t>
            </a:r>
            <a:r>
              <a:rPr lang="el-GR" sz="2400" spc="15" dirty="0" smtClean="0">
                <a:latin typeface="Times New Roman"/>
                <a:cs typeface="Times New Roman"/>
              </a:rPr>
              <a:t> στη </a:t>
            </a:r>
            <a:r>
              <a:rPr lang="el-GR" sz="2400" spc="20" dirty="0" smtClean="0">
                <a:latin typeface="Times New Roman"/>
                <a:cs typeface="Times New Roman"/>
              </a:rPr>
              <a:t>διατροφή </a:t>
            </a:r>
            <a:r>
              <a:rPr lang="el-GR" sz="2400" spc="15" dirty="0" smtClean="0">
                <a:latin typeface="Times New Roman"/>
                <a:cs typeface="Times New Roman"/>
              </a:rPr>
              <a:t>του </a:t>
            </a:r>
            <a:r>
              <a:rPr lang="el-GR" sz="2400" spc="20" dirty="0" smtClean="0">
                <a:latin typeface="Times New Roman"/>
                <a:cs typeface="Times New Roman"/>
              </a:rPr>
              <a:t>ανθρώπου, </a:t>
            </a:r>
            <a:r>
              <a:rPr lang="el-GR" sz="2400" spc="15" dirty="0" smtClean="0">
                <a:latin typeface="Times New Roman"/>
                <a:cs typeface="Times New Roman"/>
              </a:rPr>
              <a:t>για </a:t>
            </a:r>
            <a:r>
              <a:rPr lang="el-GR" sz="2400" spc="15" dirty="0" err="1" smtClean="0">
                <a:latin typeface="Times New Roman"/>
                <a:cs typeface="Times New Roman"/>
              </a:rPr>
              <a:t>τηγάνισµα</a:t>
            </a:r>
            <a:r>
              <a:rPr lang="el-GR" sz="2400" spc="15" dirty="0" smtClean="0">
                <a:latin typeface="Times New Roman"/>
                <a:cs typeface="Times New Roman"/>
              </a:rPr>
              <a:t> (</a:t>
            </a:r>
            <a:r>
              <a:rPr lang="el-GR" sz="2400" dirty="0" smtClean="0"/>
              <a:t>Το ηλιέλαιο συνίσταται για τηγάνισμα επειδή η θερμοκρασία καπνίσματος του είναι υψηλή και φτάνει περίπου στους 230 βαθμούς </a:t>
            </a:r>
            <a:r>
              <a:rPr lang="el-GR" sz="2400" dirty="0" smtClean="0">
                <a:hlinkClick r:id="rId2" tooltip="Κλίμακα Κελσίου"/>
              </a:rPr>
              <a:t>Κελσίου</a:t>
            </a:r>
            <a:r>
              <a:rPr lang="el-GR" sz="2400" spc="15" dirty="0" smtClean="0">
                <a:latin typeface="Times New Roman"/>
                <a:cs typeface="Times New Roman"/>
              </a:rPr>
              <a:t>)και για  </a:t>
            </a:r>
            <a:r>
              <a:rPr lang="el-GR" sz="2400" spc="20" dirty="0" smtClean="0">
                <a:latin typeface="Times New Roman"/>
                <a:cs typeface="Times New Roman"/>
              </a:rPr>
              <a:t>παρασκευή  </a:t>
            </a:r>
            <a:r>
              <a:rPr lang="el-GR" sz="2400" spc="15" dirty="0" smtClean="0">
                <a:latin typeface="Times New Roman"/>
                <a:cs typeface="Times New Roman"/>
              </a:rPr>
              <a:t>µ</a:t>
            </a:r>
            <a:r>
              <a:rPr lang="el-GR" sz="2400" spc="15" dirty="0" err="1" smtClean="0">
                <a:latin typeface="Times New Roman"/>
                <a:cs typeface="Times New Roman"/>
              </a:rPr>
              <a:t>αργαρίνης</a:t>
            </a:r>
            <a:r>
              <a:rPr lang="el-GR" sz="2400" spc="15" dirty="0" smtClean="0">
                <a:latin typeface="Times New Roman"/>
                <a:cs typeface="Times New Roman"/>
              </a:rPr>
              <a:t>,  </a:t>
            </a:r>
            <a:r>
              <a:rPr lang="el-GR" sz="2400" spc="15" dirty="0" err="1" smtClean="0">
                <a:latin typeface="Times New Roman"/>
                <a:cs typeface="Times New Roman"/>
              </a:rPr>
              <a:t>κατατασσόµενο</a:t>
            </a:r>
            <a:r>
              <a:rPr lang="el-GR" sz="2400" spc="15" dirty="0" smtClean="0">
                <a:latin typeface="Times New Roman"/>
                <a:cs typeface="Times New Roman"/>
              </a:rPr>
              <a:t>   τέταρτο   σε  </a:t>
            </a:r>
            <a:r>
              <a:rPr lang="el-GR" sz="2400" spc="20" dirty="0" smtClean="0">
                <a:latin typeface="Times New Roman"/>
                <a:cs typeface="Times New Roman"/>
              </a:rPr>
              <a:t>όγκο  παραγωγής  </a:t>
            </a:r>
            <a:r>
              <a:rPr lang="el-GR" sz="2400" spc="10" dirty="0" smtClean="0">
                <a:latin typeface="Times New Roman"/>
                <a:cs typeface="Times New Roman"/>
              </a:rPr>
              <a:t>µ</a:t>
            </a:r>
            <a:r>
              <a:rPr lang="el-GR" sz="2400" spc="10" dirty="0" err="1" smtClean="0">
                <a:latin typeface="Times New Roman"/>
                <a:cs typeface="Times New Roman"/>
              </a:rPr>
              <a:t>εταξύ</a:t>
            </a:r>
            <a:r>
              <a:rPr lang="el-GR" sz="2400" spc="10" dirty="0" smtClean="0">
                <a:latin typeface="Times New Roman"/>
                <a:cs typeface="Times New Roman"/>
              </a:rPr>
              <a:t>   </a:t>
            </a:r>
            <a:r>
              <a:rPr lang="el-GR" sz="2400" spc="20" dirty="0" smtClean="0">
                <a:latin typeface="Times New Roman"/>
                <a:cs typeface="Times New Roman"/>
              </a:rPr>
              <a:t>των  </a:t>
            </a:r>
            <a:r>
              <a:rPr lang="el-GR" sz="2400" spc="15" dirty="0" err="1" smtClean="0">
                <a:latin typeface="Times New Roman"/>
                <a:cs typeface="Times New Roman"/>
              </a:rPr>
              <a:t>βρώσιµων</a:t>
            </a:r>
            <a:r>
              <a:rPr lang="el-GR" sz="2400" spc="15" dirty="0" smtClean="0">
                <a:latin typeface="Times New Roman"/>
                <a:cs typeface="Times New Roman"/>
              </a:rPr>
              <a:t>    </a:t>
            </a:r>
            <a:r>
              <a:rPr lang="el-GR" sz="2400" spc="254" dirty="0" smtClean="0">
                <a:latin typeface="Times New Roman"/>
                <a:cs typeface="Times New Roman"/>
              </a:rPr>
              <a:t> </a:t>
            </a:r>
            <a:r>
              <a:rPr lang="el-GR" sz="2400" spc="20" dirty="0" smtClean="0">
                <a:latin typeface="Times New Roman"/>
                <a:cs typeface="Times New Roman"/>
              </a:rPr>
              <a:t>ελαίων</a:t>
            </a:r>
            <a:endParaRPr lang="el-GR" sz="2400" dirty="0" smtClean="0">
              <a:latin typeface="Times New Roman"/>
              <a:cs typeface="Times New Roman"/>
            </a:endParaRPr>
          </a:p>
          <a:p>
            <a:pPr marL="12700" marR="5715" algn="just">
              <a:spcBef>
                <a:spcPts val="15"/>
              </a:spcBef>
            </a:pPr>
            <a:r>
              <a:rPr lang="el-GR" sz="2400" spc="15" dirty="0" err="1" smtClean="0">
                <a:latin typeface="Times New Roman"/>
                <a:cs typeface="Times New Roman"/>
              </a:rPr>
              <a:t>παγκοσµίως</a:t>
            </a:r>
            <a:r>
              <a:rPr lang="el-GR" sz="2400" spc="15"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5" dirty="0" smtClean="0">
                <a:latin typeface="Times New Roman"/>
                <a:cs typeface="Times New Roman"/>
              </a:rPr>
              <a:t> </a:t>
            </a:r>
            <a:r>
              <a:rPr lang="el-GR" sz="2400" spc="15" dirty="0" smtClean="0">
                <a:latin typeface="Times New Roman"/>
                <a:cs typeface="Times New Roman"/>
              </a:rPr>
              <a:t>το φοινικέλαιο, το σογιέλαιο και το </a:t>
            </a:r>
            <a:r>
              <a:rPr lang="el-GR" sz="2400" spc="15" dirty="0" err="1" smtClean="0">
                <a:latin typeface="Times New Roman"/>
                <a:cs typeface="Times New Roman"/>
              </a:rPr>
              <a:t>κραµβέλαιο</a:t>
            </a:r>
            <a:r>
              <a:rPr lang="el-GR" sz="2400" spc="15" dirty="0" smtClean="0">
                <a:latin typeface="Times New Roman"/>
                <a:cs typeface="Times New Roman"/>
              </a:rPr>
              <a:t>. </a:t>
            </a:r>
            <a:r>
              <a:rPr lang="el-GR" sz="2400" dirty="0" smtClean="0"/>
              <a:t>Το λάδι παραλαμβάνεται με έκθλιψη. Οι σπόροι περιέχουν έλαιο σε ποσοστό 25-40%, </a:t>
            </a:r>
            <a:r>
              <a:rPr lang="el-GR" sz="2400" dirty="0" smtClean="0">
                <a:hlinkClick r:id="rId3"/>
              </a:rPr>
              <a:t>πρωτεΐνες</a:t>
            </a:r>
            <a:r>
              <a:rPr lang="el-GR" sz="2400" dirty="0" smtClean="0"/>
              <a:t>, κυτταρίνη, τανίνη, λεκιθίνες, </a:t>
            </a:r>
            <a:r>
              <a:rPr lang="el-GR" sz="2400" dirty="0" err="1" smtClean="0"/>
              <a:t>μεθειονίνη</a:t>
            </a:r>
            <a:r>
              <a:rPr lang="el-GR" sz="2400" dirty="0" smtClean="0"/>
              <a:t>, </a:t>
            </a:r>
            <a:r>
              <a:rPr lang="el-GR" sz="2400" dirty="0" smtClean="0">
                <a:hlinkClick r:id="rId4"/>
              </a:rPr>
              <a:t>ασβέστιο</a:t>
            </a:r>
            <a:r>
              <a:rPr lang="el-GR" sz="2400" dirty="0" smtClean="0"/>
              <a:t>, </a:t>
            </a:r>
            <a:r>
              <a:rPr lang="el-GR" sz="2400" dirty="0" smtClean="0">
                <a:hlinkClick r:id="rId5"/>
              </a:rPr>
              <a:t>μαγνήσιο</a:t>
            </a:r>
            <a:r>
              <a:rPr lang="el-GR" sz="2400" dirty="0" smtClean="0"/>
              <a:t>, </a:t>
            </a:r>
            <a:r>
              <a:rPr lang="el-GR" sz="2400" dirty="0" smtClean="0">
                <a:hlinkClick r:id="rId6"/>
              </a:rPr>
              <a:t>σίδηρο</a:t>
            </a:r>
            <a:r>
              <a:rPr lang="el-GR" sz="2400" dirty="0" smtClean="0"/>
              <a:t>, </a:t>
            </a:r>
            <a:r>
              <a:rPr lang="el-GR" sz="2400" dirty="0" smtClean="0">
                <a:hlinkClick r:id="rId7"/>
              </a:rPr>
              <a:t>κάλιο</a:t>
            </a:r>
            <a:r>
              <a:rPr lang="el-GR" sz="2400" dirty="0" smtClean="0"/>
              <a:t>, φώσφορο, </a:t>
            </a:r>
            <a:r>
              <a:rPr lang="el-GR" sz="2400" dirty="0" smtClean="0">
                <a:hlinkClick r:id="rId8"/>
              </a:rPr>
              <a:t>σελήνιο</a:t>
            </a:r>
            <a:r>
              <a:rPr lang="el-GR" sz="2400" dirty="0" smtClean="0"/>
              <a:t>, ψευδάργυρο </a:t>
            </a:r>
            <a:r>
              <a:rPr lang="el-GR" sz="2400" dirty="0" smtClean="0">
                <a:hlinkClick r:id="rId9"/>
              </a:rPr>
              <a:t>βιταμίνες A</a:t>
            </a:r>
            <a:r>
              <a:rPr lang="el-GR" sz="2400" dirty="0" smtClean="0"/>
              <a:t>, B, </a:t>
            </a:r>
            <a:r>
              <a:rPr lang="el-GR" sz="2400" dirty="0" smtClean="0">
                <a:hlinkClick r:id="rId10"/>
              </a:rPr>
              <a:t>C</a:t>
            </a:r>
            <a:r>
              <a:rPr lang="el-GR" sz="2400" dirty="0" smtClean="0"/>
              <a:t>, Ε, </a:t>
            </a:r>
            <a:r>
              <a:rPr lang="el-GR" sz="2400" dirty="0" smtClean="0">
                <a:hlinkClick r:id="rId11"/>
              </a:rPr>
              <a:t>Κ</a:t>
            </a:r>
            <a:r>
              <a:rPr lang="el-GR" sz="2400" dirty="0" smtClean="0"/>
              <a:t>, </a:t>
            </a:r>
            <a:r>
              <a:rPr lang="el-GR" sz="2400" dirty="0" err="1" smtClean="0">
                <a:hlinkClick r:id="rId12"/>
              </a:rPr>
              <a:t>νιασίνη</a:t>
            </a:r>
            <a:r>
              <a:rPr lang="el-GR" sz="2400" dirty="0" smtClean="0"/>
              <a:t> κ.α.</a:t>
            </a:r>
            <a:endParaRPr lang="el-G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534194"/>
            <a:ext cx="8610600" cy="5601525"/>
          </a:xfrm>
          <a:prstGeom prst="rect">
            <a:avLst/>
          </a:prstGeom>
        </p:spPr>
        <p:txBody>
          <a:bodyPr wrap="square" lIns="91431" tIns="45716" rIns="91431" bIns="45716">
            <a:spAutoFit/>
          </a:bodyPr>
          <a:lstStyle/>
          <a:p>
            <a:pPr marL="12700" algn="just">
              <a:spcBef>
                <a:spcPts val="10"/>
              </a:spcBef>
            </a:pPr>
            <a:r>
              <a:rPr lang="el-GR" sz="2000" spc="15" dirty="0" smtClean="0">
                <a:latin typeface="Times New Roman"/>
                <a:cs typeface="Times New Roman"/>
              </a:rPr>
              <a:t>Οι </a:t>
            </a:r>
            <a:r>
              <a:rPr lang="el-GR" sz="2000" spc="20" dirty="0" smtClean="0">
                <a:latin typeface="Times New Roman"/>
                <a:cs typeface="Times New Roman"/>
              </a:rPr>
              <a:t>σπόροι των </a:t>
            </a:r>
            <a:r>
              <a:rPr lang="el-GR" sz="2000" spc="15" dirty="0" err="1" smtClean="0">
                <a:latin typeface="Times New Roman"/>
                <a:cs typeface="Times New Roman"/>
              </a:rPr>
              <a:t>καλλιεργούµενων</a:t>
            </a:r>
            <a:r>
              <a:rPr lang="el-GR" sz="2000" spc="15" dirty="0" smtClean="0">
                <a:latin typeface="Times New Roman"/>
                <a:cs typeface="Times New Roman"/>
              </a:rPr>
              <a:t> </a:t>
            </a:r>
            <a:r>
              <a:rPr lang="el-GR" sz="2000" spc="20" dirty="0" smtClean="0">
                <a:latin typeface="Times New Roman"/>
                <a:cs typeface="Times New Roman"/>
              </a:rPr>
              <a:t>υβριδίων  </a:t>
            </a:r>
            <a:r>
              <a:rPr lang="el-GR" sz="2000" spc="20" dirty="0" err="1" smtClean="0">
                <a:latin typeface="Times New Roman"/>
                <a:cs typeface="Times New Roman"/>
              </a:rPr>
              <a:t>ηλιάνθου</a:t>
            </a:r>
            <a:r>
              <a:rPr lang="el-GR" sz="2000" spc="20" dirty="0" smtClean="0">
                <a:latin typeface="Times New Roman"/>
                <a:cs typeface="Times New Roman"/>
              </a:rPr>
              <a:t> περιέχουν </a:t>
            </a:r>
            <a:r>
              <a:rPr lang="el-GR" sz="2000" spc="15" dirty="0" smtClean="0">
                <a:latin typeface="Times New Roman"/>
                <a:cs typeface="Times New Roman"/>
              </a:rPr>
              <a:t>λάδι σε  </a:t>
            </a:r>
            <a:r>
              <a:rPr lang="el-GR" sz="2000" spc="20" dirty="0" smtClean="0">
                <a:latin typeface="Times New Roman"/>
                <a:cs typeface="Times New Roman"/>
              </a:rPr>
              <a:t>ποσοστά </a:t>
            </a:r>
            <a:r>
              <a:rPr lang="el-GR" sz="2000" spc="15" dirty="0" smtClean="0">
                <a:latin typeface="Times New Roman"/>
                <a:cs typeface="Times New Roman"/>
              </a:rPr>
              <a:t>που  </a:t>
            </a:r>
            <a:r>
              <a:rPr lang="el-GR" sz="2000" spc="15" dirty="0" err="1" smtClean="0">
                <a:latin typeface="Times New Roman"/>
                <a:cs typeface="Times New Roman"/>
              </a:rPr>
              <a:t>κυµαίνονται</a:t>
            </a:r>
            <a:r>
              <a:rPr lang="el-GR" sz="2000" spc="15" dirty="0" smtClean="0">
                <a:latin typeface="Times New Roman"/>
                <a:cs typeface="Times New Roman"/>
              </a:rPr>
              <a:t> </a:t>
            </a:r>
            <a:r>
              <a:rPr lang="el-GR" sz="2000" spc="20" dirty="0" smtClean="0">
                <a:latin typeface="Times New Roman"/>
                <a:cs typeface="Times New Roman"/>
              </a:rPr>
              <a:t>από 45-50%, υψηλής περιεκτικότητας </a:t>
            </a:r>
            <a:r>
              <a:rPr lang="el-GR" sz="2000" spc="15" dirty="0" smtClean="0">
                <a:latin typeface="Times New Roman"/>
                <a:cs typeface="Times New Roman"/>
              </a:rPr>
              <a:t>σε   </a:t>
            </a:r>
            <a:r>
              <a:rPr lang="el-GR" sz="2000" spc="275" dirty="0" smtClean="0">
                <a:latin typeface="Times New Roman"/>
                <a:cs typeface="Times New Roman"/>
              </a:rPr>
              <a:t> </a:t>
            </a:r>
            <a:r>
              <a:rPr lang="el-GR" sz="2000" spc="20" dirty="0" smtClean="0">
                <a:latin typeface="Times New Roman"/>
                <a:cs typeface="Times New Roman"/>
              </a:rPr>
              <a:t>ακόρεστα</a:t>
            </a:r>
            <a:endParaRPr lang="el-GR" sz="2000" dirty="0" smtClean="0">
              <a:latin typeface="Times New Roman"/>
              <a:cs typeface="Times New Roman"/>
            </a:endParaRPr>
          </a:p>
          <a:p>
            <a:pPr marL="12700" marR="5080" algn="just">
              <a:spcBef>
                <a:spcPts val="5"/>
              </a:spcBef>
            </a:pPr>
            <a:r>
              <a:rPr lang="el-GR" sz="2000" spc="15" dirty="0" smtClean="0">
                <a:latin typeface="Times New Roman"/>
                <a:cs typeface="Times New Roman"/>
              </a:rPr>
              <a:t>λιπαρά οξέα </a:t>
            </a:r>
            <a:r>
              <a:rPr lang="el-GR" sz="2000" spc="20" dirty="0" smtClean="0">
                <a:latin typeface="Times New Roman"/>
                <a:cs typeface="Times New Roman"/>
              </a:rPr>
              <a:t>(85-90%), </a:t>
            </a:r>
            <a:r>
              <a:rPr lang="el-GR" sz="2000" spc="15" dirty="0" smtClean="0">
                <a:latin typeface="Times New Roman"/>
                <a:cs typeface="Times New Roman"/>
              </a:rPr>
              <a:t>ενώ τα </a:t>
            </a:r>
            <a:r>
              <a:rPr lang="el-GR" sz="2000" spc="15" dirty="0" err="1" smtClean="0">
                <a:latin typeface="Times New Roman"/>
                <a:cs typeface="Times New Roman"/>
              </a:rPr>
              <a:t>κορεσµένα</a:t>
            </a:r>
            <a:r>
              <a:rPr lang="el-GR" sz="2000" spc="15" dirty="0" smtClean="0">
                <a:latin typeface="Times New Roman"/>
                <a:cs typeface="Times New Roman"/>
              </a:rPr>
              <a:t> οξέα δεν </a:t>
            </a:r>
            <a:r>
              <a:rPr lang="el-GR" sz="2000" spc="20" dirty="0" smtClean="0">
                <a:latin typeface="Times New Roman"/>
                <a:cs typeface="Times New Roman"/>
              </a:rPr>
              <a:t>υπερβαίνουν </a:t>
            </a:r>
            <a:r>
              <a:rPr lang="el-GR" sz="2000" spc="15" dirty="0" smtClean="0">
                <a:latin typeface="Times New Roman"/>
                <a:cs typeface="Times New Roman"/>
              </a:rPr>
              <a:t>το </a:t>
            </a:r>
            <a:r>
              <a:rPr lang="el-GR" sz="2000" spc="20" dirty="0" smtClean="0">
                <a:latin typeface="Times New Roman"/>
                <a:cs typeface="Times New Roman"/>
              </a:rPr>
              <a:t>10-15%. Ειδικότερα καλλιεργούνται  </a:t>
            </a:r>
            <a:r>
              <a:rPr lang="el-GR" sz="2000" spc="15" dirty="0" smtClean="0">
                <a:latin typeface="Times New Roman"/>
                <a:cs typeface="Times New Roman"/>
              </a:rPr>
              <a:t>υβρίδια</a:t>
            </a:r>
            <a:r>
              <a:rPr lang="el-GR" sz="2000" spc="190" dirty="0" smtClean="0">
                <a:latin typeface="Times New Roman"/>
                <a:cs typeface="Times New Roman"/>
              </a:rPr>
              <a:t> </a:t>
            </a:r>
            <a:r>
              <a:rPr lang="el-GR" sz="2000" spc="20" dirty="0" smtClean="0">
                <a:latin typeface="Times New Roman"/>
                <a:cs typeface="Times New Roman"/>
              </a:rPr>
              <a:t>υψηλής</a:t>
            </a:r>
            <a:r>
              <a:rPr lang="el-GR" sz="2000" spc="190" dirty="0" smtClean="0">
                <a:latin typeface="Times New Roman"/>
                <a:cs typeface="Times New Roman"/>
              </a:rPr>
              <a:t> </a:t>
            </a:r>
            <a:r>
              <a:rPr lang="el-GR" sz="2000" spc="15" dirty="0" smtClean="0">
                <a:latin typeface="Times New Roman"/>
                <a:cs typeface="Times New Roman"/>
              </a:rPr>
              <a:t>ή</a:t>
            </a:r>
            <a:r>
              <a:rPr lang="el-GR" sz="2000" spc="190"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έσης</a:t>
            </a:r>
            <a:r>
              <a:rPr lang="el-GR" sz="2000" spc="190" dirty="0" smtClean="0">
                <a:latin typeface="Times New Roman"/>
                <a:cs typeface="Times New Roman"/>
              </a:rPr>
              <a:t> </a:t>
            </a:r>
            <a:r>
              <a:rPr lang="el-GR" sz="2000" spc="20" dirty="0" smtClean="0">
                <a:latin typeface="Times New Roman"/>
                <a:cs typeface="Times New Roman"/>
              </a:rPr>
              <a:t>περιεκτικότητας</a:t>
            </a:r>
            <a:r>
              <a:rPr lang="el-GR" sz="2000" spc="190" dirty="0" smtClean="0">
                <a:latin typeface="Times New Roman"/>
                <a:cs typeface="Times New Roman"/>
              </a:rPr>
              <a:t> </a:t>
            </a:r>
            <a:r>
              <a:rPr lang="el-GR" sz="2000" spc="15" dirty="0" smtClean="0">
                <a:latin typeface="Times New Roman"/>
                <a:cs typeface="Times New Roman"/>
              </a:rPr>
              <a:t>σε</a:t>
            </a:r>
            <a:r>
              <a:rPr lang="el-GR" sz="2000" spc="190" dirty="0" smtClean="0">
                <a:latin typeface="Times New Roman"/>
                <a:cs typeface="Times New Roman"/>
              </a:rPr>
              <a:t> </a:t>
            </a:r>
            <a:r>
              <a:rPr lang="el-GR" sz="2000" spc="15" dirty="0" err="1" smtClean="0">
                <a:latin typeface="Times New Roman"/>
                <a:cs typeface="Times New Roman"/>
              </a:rPr>
              <a:t>ελαϊκό</a:t>
            </a:r>
            <a:r>
              <a:rPr lang="el-GR" sz="2000" spc="190" dirty="0" smtClean="0">
                <a:latin typeface="Times New Roman"/>
                <a:cs typeface="Times New Roman"/>
              </a:rPr>
              <a:t> </a:t>
            </a:r>
            <a:r>
              <a:rPr lang="el-GR" sz="2000" spc="15" dirty="0" smtClean="0">
                <a:latin typeface="Times New Roman"/>
                <a:cs typeface="Times New Roman"/>
              </a:rPr>
              <a:t>οξύ</a:t>
            </a:r>
            <a:r>
              <a:rPr lang="el-GR" sz="2000" spc="190" dirty="0" smtClean="0">
                <a:latin typeface="Times New Roman"/>
                <a:cs typeface="Times New Roman"/>
              </a:rPr>
              <a:t> </a:t>
            </a:r>
            <a:r>
              <a:rPr lang="el-GR" sz="2000" spc="20" dirty="0" smtClean="0">
                <a:latin typeface="Times New Roman"/>
                <a:cs typeface="Times New Roman"/>
              </a:rPr>
              <a:t>(</a:t>
            </a:r>
            <a:r>
              <a:rPr lang="el-GR" sz="2000" spc="20" dirty="0" err="1" smtClean="0">
                <a:latin typeface="Times New Roman"/>
                <a:cs typeface="Times New Roman"/>
              </a:rPr>
              <a:t>High</a:t>
            </a:r>
            <a:r>
              <a:rPr lang="el-GR" sz="2000" spc="190" dirty="0" smtClean="0">
                <a:latin typeface="Times New Roman"/>
                <a:cs typeface="Times New Roman"/>
              </a:rPr>
              <a:t> </a:t>
            </a:r>
            <a:r>
              <a:rPr lang="el-GR" sz="2000" spc="15" dirty="0" err="1" smtClean="0">
                <a:latin typeface="Times New Roman"/>
                <a:cs typeface="Times New Roman"/>
              </a:rPr>
              <a:t>Oleic</a:t>
            </a:r>
            <a:r>
              <a:rPr lang="el-GR" sz="2000" spc="190" dirty="0" smtClean="0">
                <a:latin typeface="Times New Roman"/>
                <a:cs typeface="Times New Roman"/>
              </a:rPr>
              <a:t> </a:t>
            </a:r>
            <a:r>
              <a:rPr lang="el-GR" sz="2000" spc="20" dirty="0" smtClean="0">
                <a:latin typeface="Times New Roman"/>
                <a:cs typeface="Times New Roman"/>
              </a:rPr>
              <a:t>82%,</a:t>
            </a:r>
            <a:r>
              <a:rPr lang="el-GR" sz="2000" spc="185" dirty="0" smtClean="0">
                <a:latin typeface="Times New Roman"/>
                <a:cs typeface="Times New Roman"/>
              </a:rPr>
              <a:t> </a:t>
            </a:r>
            <a:r>
              <a:rPr lang="el-GR" sz="2000" spc="20" dirty="0" err="1" smtClean="0">
                <a:latin typeface="Times New Roman"/>
                <a:cs typeface="Times New Roman"/>
              </a:rPr>
              <a:t>Μid</a:t>
            </a:r>
            <a:r>
              <a:rPr lang="el-GR" sz="2000" spc="190" dirty="0" smtClean="0">
                <a:latin typeface="Times New Roman"/>
                <a:cs typeface="Times New Roman"/>
              </a:rPr>
              <a:t> </a:t>
            </a:r>
            <a:r>
              <a:rPr lang="el-GR" sz="2000" spc="15" dirty="0" err="1" smtClean="0">
                <a:latin typeface="Times New Roman"/>
                <a:cs typeface="Times New Roman"/>
              </a:rPr>
              <a:t>oleic</a:t>
            </a:r>
            <a:r>
              <a:rPr lang="el-GR" sz="2000" spc="190" dirty="0" smtClean="0">
                <a:latin typeface="Times New Roman"/>
                <a:cs typeface="Times New Roman"/>
              </a:rPr>
              <a:t> </a:t>
            </a:r>
            <a:r>
              <a:rPr lang="el-GR" sz="2000" spc="15" dirty="0" smtClean="0">
                <a:latin typeface="Times New Roman"/>
                <a:cs typeface="Times New Roman"/>
              </a:rPr>
              <a:t>ή</a:t>
            </a:r>
            <a:r>
              <a:rPr lang="el-GR" sz="2000" spc="190" dirty="0" smtClean="0">
                <a:latin typeface="Times New Roman"/>
                <a:cs typeface="Times New Roman"/>
              </a:rPr>
              <a:t> </a:t>
            </a:r>
            <a:r>
              <a:rPr lang="el-GR" sz="2000" spc="20" dirty="0" err="1" smtClean="0">
                <a:latin typeface="Times New Roman"/>
                <a:cs typeface="Times New Roman"/>
              </a:rPr>
              <a:t>NuSun</a:t>
            </a:r>
            <a:r>
              <a:rPr lang="el-GR" sz="2000" spc="190" dirty="0" smtClean="0">
                <a:latin typeface="Times New Roman"/>
                <a:cs typeface="Times New Roman"/>
              </a:rPr>
              <a:t> </a:t>
            </a:r>
            <a:r>
              <a:rPr lang="el-GR" sz="2000" spc="25" dirty="0" smtClean="0">
                <a:latin typeface="Times New Roman"/>
                <a:cs typeface="Times New Roman"/>
              </a:rPr>
              <a:t>65%)</a:t>
            </a:r>
            <a:r>
              <a:rPr lang="el-GR" sz="2000" spc="190" dirty="0" smtClean="0">
                <a:latin typeface="Times New Roman"/>
                <a:cs typeface="Times New Roman"/>
              </a:rPr>
              <a:t> </a:t>
            </a:r>
            <a:r>
              <a:rPr lang="el-GR" sz="2000" spc="25" dirty="0" smtClean="0">
                <a:latin typeface="Times New Roman"/>
                <a:cs typeface="Times New Roman"/>
              </a:rPr>
              <a:t>που</a:t>
            </a:r>
            <a:endParaRPr lang="el-GR" sz="2000" dirty="0" smtClean="0">
              <a:latin typeface="Times New Roman"/>
              <a:cs typeface="Times New Roman"/>
            </a:endParaRPr>
          </a:p>
          <a:p>
            <a:pPr marL="12700" marR="5715" algn="just">
              <a:spcBef>
                <a:spcPts val="15"/>
              </a:spcBef>
            </a:pPr>
            <a:r>
              <a:rPr lang="el-GR" sz="2000" spc="20" dirty="0" smtClean="0">
                <a:latin typeface="Times New Roman"/>
                <a:cs typeface="Times New Roman"/>
              </a:rPr>
              <a:t>πλησιάζουν </a:t>
            </a:r>
            <a:r>
              <a:rPr lang="el-GR" sz="2000" spc="15" dirty="0" smtClean="0">
                <a:latin typeface="Times New Roman"/>
                <a:cs typeface="Times New Roman"/>
              </a:rPr>
              <a:t>σε </a:t>
            </a:r>
            <a:r>
              <a:rPr lang="el-GR" sz="2000" spc="20" dirty="0" smtClean="0">
                <a:latin typeface="Times New Roman"/>
                <a:cs typeface="Times New Roman"/>
              </a:rPr>
              <a:t>περιεκτικότητα </a:t>
            </a:r>
            <a:r>
              <a:rPr lang="el-GR" sz="2000" spc="20" dirty="0" err="1" smtClean="0">
                <a:latin typeface="Times New Roman"/>
                <a:cs typeface="Times New Roman"/>
              </a:rPr>
              <a:t>ελαϊκού</a:t>
            </a:r>
            <a:r>
              <a:rPr lang="el-GR" sz="2000" spc="20" dirty="0" smtClean="0">
                <a:latin typeface="Times New Roman"/>
                <a:cs typeface="Times New Roman"/>
              </a:rPr>
              <a:t> </a:t>
            </a:r>
            <a:r>
              <a:rPr lang="el-GR" sz="2000" spc="15" dirty="0" smtClean="0">
                <a:latin typeface="Times New Roman"/>
                <a:cs typeface="Times New Roman"/>
              </a:rPr>
              <a:t>οξέος το </a:t>
            </a:r>
            <a:r>
              <a:rPr lang="el-GR" sz="2000" spc="20" dirty="0" smtClean="0">
                <a:latin typeface="Times New Roman"/>
                <a:cs typeface="Times New Roman"/>
              </a:rPr>
              <a:t>ελαιόλαδο </a:t>
            </a:r>
            <a:r>
              <a:rPr lang="el-GR" sz="2000" spc="15" dirty="0" smtClean="0">
                <a:latin typeface="Times New Roman"/>
                <a:cs typeface="Times New Roman"/>
              </a:rPr>
              <a:t>συγκριτικά </a:t>
            </a:r>
            <a:r>
              <a:rPr lang="el-GR" sz="2000" spc="-5" dirty="0" smtClean="0">
                <a:latin typeface="Times New Roman"/>
                <a:cs typeface="Times New Roman"/>
              </a:rPr>
              <a:t>µε </a:t>
            </a:r>
            <a:r>
              <a:rPr lang="el-GR" sz="2000" spc="15" dirty="0" smtClean="0">
                <a:latin typeface="Times New Roman"/>
                <a:cs typeface="Times New Roman"/>
              </a:rPr>
              <a:t>τα </a:t>
            </a:r>
            <a:r>
              <a:rPr lang="el-GR" sz="2000" spc="20" dirty="0" smtClean="0">
                <a:latin typeface="Times New Roman"/>
                <a:cs typeface="Times New Roman"/>
              </a:rPr>
              <a:t>άλλα σπορέλαια, </a:t>
            </a:r>
            <a:r>
              <a:rPr lang="el-GR" sz="2000" spc="15" dirty="0" smtClean="0">
                <a:latin typeface="Times New Roman"/>
                <a:cs typeface="Times New Roman"/>
              </a:rPr>
              <a:t>υβρίδια  </a:t>
            </a:r>
            <a:r>
              <a:rPr lang="el-GR" sz="2000" spc="20" dirty="0" smtClean="0">
                <a:latin typeface="Times New Roman"/>
                <a:cs typeface="Times New Roman"/>
              </a:rPr>
              <a:t>ηλίανθου υψηλής </a:t>
            </a:r>
            <a:r>
              <a:rPr lang="el-GR" sz="2000" spc="15" dirty="0" smtClean="0">
                <a:latin typeface="Times New Roman"/>
                <a:cs typeface="Times New Roman"/>
              </a:rPr>
              <a:t>περιεκτικότητας σε </a:t>
            </a:r>
            <a:r>
              <a:rPr lang="el-GR" sz="2000" spc="20" dirty="0" err="1" smtClean="0">
                <a:latin typeface="Times New Roman"/>
                <a:cs typeface="Times New Roman"/>
              </a:rPr>
              <a:t>πολυακόρεστα</a:t>
            </a:r>
            <a:r>
              <a:rPr lang="el-GR" sz="2000" spc="20" dirty="0" smtClean="0">
                <a:latin typeface="Times New Roman"/>
                <a:cs typeface="Times New Roman"/>
              </a:rPr>
              <a:t> </a:t>
            </a:r>
            <a:r>
              <a:rPr lang="el-GR" sz="2000" spc="15" dirty="0" smtClean="0">
                <a:latin typeface="Times New Roman"/>
                <a:cs typeface="Times New Roman"/>
              </a:rPr>
              <a:t>λιπαρά οξέα </a:t>
            </a:r>
            <a:r>
              <a:rPr lang="el-GR" sz="2000" spc="20" dirty="0" smtClean="0">
                <a:latin typeface="Times New Roman"/>
                <a:cs typeface="Times New Roman"/>
              </a:rPr>
              <a:t>(69% περιεκτικότητα </a:t>
            </a:r>
            <a:r>
              <a:rPr lang="el-GR" sz="2000" spc="15" dirty="0" smtClean="0">
                <a:latin typeface="Times New Roman"/>
                <a:cs typeface="Times New Roman"/>
              </a:rPr>
              <a:t>σε </a:t>
            </a:r>
            <a:r>
              <a:rPr lang="el-GR" sz="2000" spc="15" dirty="0" err="1" smtClean="0">
                <a:latin typeface="Times New Roman"/>
                <a:cs typeface="Times New Roman"/>
              </a:rPr>
              <a:t>λινελαϊκό</a:t>
            </a:r>
            <a:r>
              <a:rPr lang="el-GR" sz="2000" spc="15" dirty="0" smtClean="0">
                <a:latin typeface="Times New Roman"/>
                <a:cs typeface="Times New Roman"/>
              </a:rPr>
              <a:t> οξύ) </a:t>
            </a:r>
            <a:r>
              <a:rPr lang="el-GR" sz="2000" spc="100" dirty="0" smtClean="0">
                <a:latin typeface="Times New Roman"/>
                <a:cs typeface="Times New Roman"/>
              </a:rPr>
              <a:t> </a:t>
            </a:r>
            <a:r>
              <a:rPr lang="el-GR" sz="2000" spc="20" dirty="0" smtClean="0">
                <a:latin typeface="Times New Roman"/>
                <a:cs typeface="Times New Roman"/>
              </a:rPr>
              <a:t>και</a:t>
            </a:r>
            <a:endParaRPr lang="el-GR" sz="2000" dirty="0" smtClean="0">
              <a:latin typeface="Times New Roman"/>
              <a:cs typeface="Times New Roman"/>
            </a:endParaRPr>
          </a:p>
          <a:p>
            <a:pPr marL="12700" algn="just"/>
            <a:r>
              <a:rPr lang="el-GR" sz="2000" spc="15" dirty="0" smtClean="0">
                <a:latin typeface="Times New Roman"/>
                <a:cs typeface="Times New Roman"/>
              </a:rPr>
              <a:t>υβρίδια </a:t>
            </a:r>
            <a:r>
              <a:rPr lang="el-GR" sz="2000" spc="-5" dirty="0" smtClean="0">
                <a:latin typeface="Times New Roman"/>
                <a:cs typeface="Times New Roman"/>
              </a:rPr>
              <a:t>µε </a:t>
            </a:r>
            <a:r>
              <a:rPr lang="el-GR" sz="2000" spc="20" dirty="0" smtClean="0">
                <a:latin typeface="Times New Roman"/>
                <a:cs typeface="Times New Roman"/>
              </a:rPr>
              <a:t>υψηλή περιεκτικότητα </a:t>
            </a:r>
            <a:r>
              <a:rPr lang="el-GR" sz="2000" spc="15" dirty="0" smtClean="0">
                <a:latin typeface="Times New Roman"/>
                <a:cs typeface="Times New Roman"/>
              </a:rPr>
              <a:t>σε </a:t>
            </a:r>
            <a:r>
              <a:rPr lang="el-GR" sz="2000" spc="15" dirty="0" err="1" smtClean="0">
                <a:latin typeface="Times New Roman"/>
                <a:cs typeface="Times New Roman"/>
              </a:rPr>
              <a:t>ελαϊκό</a:t>
            </a:r>
            <a:r>
              <a:rPr lang="el-GR" sz="2000" spc="15" dirty="0" smtClean="0">
                <a:latin typeface="Times New Roman"/>
                <a:cs typeface="Times New Roman"/>
              </a:rPr>
              <a:t> και στεατικό οξύ. </a:t>
            </a:r>
            <a:r>
              <a:rPr lang="el-GR" sz="2000" spc="20" dirty="0" smtClean="0">
                <a:latin typeface="Times New Roman"/>
                <a:cs typeface="Times New Roman"/>
              </a:rPr>
              <a:t>Στα πρώτα, </a:t>
            </a:r>
            <a:r>
              <a:rPr lang="el-GR" sz="2000" spc="15" dirty="0" smtClean="0">
                <a:latin typeface="Times New Roman"/>
                <a:cs typeface="Times New Roman"/>
              </a:rPr>
              <a:t>το </a:t>
            </a:r>
            <a:r>
              <a:rPr lang="el-GR" sz="2000" spc="20" dirty="0" smtClean="0">
                <a:latin typeface="Times New Roman"/>
                <a:cs typeface="Times New Roman"/>
              </a:rPr>
              <a:t>λάδι παρουσιάζει </a:t>
            </a:r>
            <a:r>
              <a:rPr lang="el-GR" sz="2000" spc="260" dirty="0" smtClean="0">
                <a:latin typeface="Times New Roman"/>
                <a:cs typeface="Times New Roman"/>
              </a:rPr>
              <a:t> </a:t>
            </a:r>
            <a:r>
              <a:rPr lang="el-GR" sz="2000" spc="20" dirty="0" smtClean="0">
                <a:latin typeface="Times New Roman"/>
                <a:cs typeface="Times New Roman"/>
              </a:rPr>
              <a:t>σταθερότητα,</a:t>
            </a:r>
            <a:endParaRPr lang="el-GR" sz="2000" dirty="0" smtClean="0">
              <a:latin typeface="Times New Roman"/>
              <a:cs typeface="Times New Roman"/>
            </a:endParaRPr>
          </a:p>
          <a:p>
            <a:pPr marL="12700" marR="5715" algn="just">
              <a:spcBef>
                <a:spcPts val="5"/>
              </a:spcBef>
            </a:pPr>
            <a:r>
              <a:rPr lang="el-GR" sz="2000" spc="20" dirty="0" smtClean="0">
                <a:latin typeface="Times New Roman"/>
                <a:cs typeface="Times New Roman"/>
              </a:rPr>
              <a:t>ουδέτερη γεύση </a:t>
            </a:r>
            <a:r>
              <a:rPr lang="el-GR" sz="2000" spc="15" dirty="0" smtClean="0">
                <a:latin typeface="Times New Roman"/>
                <a:cs typeface="Times New Roman"/>
              </a:rPr>
              <a:t>και </a:t>
            </a:r>
            <a:r>
              <a:rPr lang="el-GR" sz="2000" spc="15" dirty="0" err="1" smtClean="0">
                <a:latin typeface="Times New Roman"/>
                <a:cs typeface="Times New Roman"/>
              </a:rPr>
              <a:t>χρησιµοπιείται</a:t>
            </a:r>
            <a:r>
              <a:rPr lang="el-GR" sz="2000" spc="15" dirty="0" smtClean="0">
                <a:latin typeface="Times New Roman"/>
                <a:cs typeface="Times New Roman"/>
              </a:rPr>
              <a:t> </a:t>
            </a:r>
            <a:r>
              <a:rPr lang="el-GR" sz="2000" spc="20" dirty="0" smtClean="0">
                <a:latin typeface="Times New Roman"/>
                <a:cs typeface="Times New Roman"/>
              </a:rPr>
              <a:t>κυρίως </a:t>
            </a:r>
            <a:r>
              <a:rPr lang="el-GR" sz="2000" spc="15" dirty="0" smtClean="0">
                <a:latin typeface="Times New Roman"/>
                <a:cs typeface="Times New Roman"/>
              </a:rPr>
              <a:t>για </a:t>
            </a:r>
            <a:r>
              <a:rPr lang="el-GR" sz="2000" spc="15" dirty="0" err="1" smtClean="0">
                <a:latin typeface="Times New Roman"/>
                <a:cs typeface="Times New Roman"/>
              </a:rPr>
              <a:t>τηγάνισµα</a:t>
            </a:r>
            <a:r>
              <a:rPr lang="el-GR" sz="2000" spc="15" dirty="0" smtClean="0">
                <a:latin typeface="Times New Roman"/>
                <a:cs typeface="Times New Roman"/>
              </a:rPr>
              <a:t>, το </a:t>
            </a:r>
            <a:r>
              <a:rPr lang="el-GR" sz="2000" spc="20" dirty="0" smtClean="0">
                <a:latin typeface="Times New Roman"/>
                <a:cs typeface="Times New Roman"/>
              </a:rPr>
              <a:t>λάδι </a:t>
            </a:r>
            <a:r>
              <a:rPr lang="el-GR" sz="2000" spc="15" dirty="0" smtClean="0">
                <a:latin typeface="Times New Roman"/>
                <a:cs typeface="Times New Roman"/>
              </a:rPr>
              <a:t>της δεύτερης </a:t>
            </a:r>
            <a:r>
              <a:rPr lang="el-GR" sz="2000" spc="20" dirty="0" smtClean="0">
                <a:latin typeface="Times New Roman"/>
                <a:cs typeface="Times New Roman"/>
              </a:rPr>
              <a:t>κατηγορίας </a:t>
            </a:r>
            <a:r>
              <a:rPr lang="el-GR" sz="2000" spc="15" dirty="0" smtClean="0">
                <a:latin typeface="Times New Roman"/>
                <a:cs typeface="Times New Roman"/>
              </a:rPr>
              <a:t>είναι  </a:t>
            </a:r>
            <a:r>
              <a:rPr lang="el-GR" sz="2000" spc="20" dirty="0" smtClean="0">
                <a:latin typeface="Times New Roman"/>
                <a:cs typeface="Times New Roman"/>
              </a:rPr>
              <a:t>περισσότερο κατάλληλο </a:t>
            </a:r>
            <a:r>
              <a:rPr lang="el-GR" sz="2000" spc="15" dirty="0" smtClean="0">
                <a:latin typeface="Times New Roman"/>
                <a:cs typeface="Times New Roman"/>
              </a:rPr>
              <a:t>για τη µ</a:t>
            </a:r>
            <a:r>
              <a:rPr lang="el-GR" sz="2000" spc="15" dirty="0" err="1" smtClean="0">
                <a:latin typeface="Times New Roman"/>
                <a:cs typeface="Times New Roman"/>
              </a:rPr>
              <a:t>αγειρική</a:t>
            </a:r>
            <a:r>
              <a:rPr lang="el-GR" sz="2000" spc="15" dirty="0" smtClean="0">
                <a:latin typeface="Times New Roman"/>
                <a:cs typeface="Times New Roman"/>
              </a:rPr>
              <a:t> και το </a:t>
            </a:r>
            <a:r>
              <a:rPr lang="el-GR" sz="2000" spc="20" dirty="0" smtClean="0">
                <a:latin typeface="Times New Roman"/>
                <a:cs typeface="Times New Roman"/>
              </a:rPr>
              <a:t>λάδι </a:t>
            </a:r>
            <a:r>
              <a:rPr lang="el-GR" sz="2000" spc="15" dirty="0" smtClean="0">
                <a:latin typeface="Times New Roman"/>
                <a:cs typeface="Times New Roman"/>
              </a:rPr>
              <a:t>της τελευταίας </a:t>
            </a:r>
            <a:r>
              <a:rPr lang="el-GR" sz="2000" spc="20" dirty="0" smtClean="0">
                <a:latin typeface="Times New Roman"/>
                <a:cs typeface="Times New Roman"/>
              </a:rPr>
              <a:t>κατηγορίας </a:t>
            </a:r>
            <a:r>
              <a:rPr lang="el-GR" sz="2000" spc="15" dirty="0" err="1" smtClean="0">
                <a:latin typeface="Times New Roman"/>
                <a:cs typeface="Times New Roman"/>
              </a:rPr>
              <a:t>χρησιµοποιείται</a:t>
            </a:r>
            <a:r>
              <a:rPr lang="el-GR" sz="2000" spc="15" dirty="0" smtClean="0">
                <a:latin typeface="Times New Roman"/>
                <a:cs typeface="Times New Roman"/>
              </a:rPr>
              <a:t> </a:t>
            </a:r>
            <a:r>
              <a:rPr lang="el-GR" sz="2000" spc="20" dirty="0" smtClean="0">
                <a:latin typeface="Times New Roman"/>
                <a:cs typeface="Times New Roman"/>
              </a:rPr>
              <a:t>στην  αρτοποιία, </a:t>
            </a:r>
            <a:r>
              <a:rPr lang="el-GR" sz="2000" spc="15" dirty="0" smtClean="0">
                <a:latin typeface="Times New Roman"/>
                <a:cs typeface="Times New Roman"/>
              </a:rPr>
              <a:t>για </a:t>
            </a:r>
            <a:r>
              <a:rPr lang="el-GR" sz="2000" spc="20" dirty="0" smtClean="0">
                <a:latin typeface="Times New Roman"/>
                <a:cs typeface="Times New Roman"/>
              </a:rPr>
              <a:t>παρασκευή </a:t>
            </a:r>
            <a:r>
              <a:rPr lang="el-GR" sz="2000" spc="15" dirty="0" smtClean="0">
                <a:latin typeface="Times New Roman"/>
                <a:cs typeface="Times New Roman"/>
              </a:rPr>
              <a:t>µ</a:t>
            </a:r>
            <a:r>
              <a:rPr lang="el-GR" sz="2000" spc="15" dirty="0" err="1" smtClean="0">
                <a:latin typeface="Times New Roman"/>
                <a:cs typeface="Times New Roman"/>
              </a:rPr>
              <a:t>αργαρίνης</a:t>
            </a:r>
            <a:r>
              <a:rPr lang="el-GR" sz="2000" spc="15" dirty="0" smtClean="0">
                <a:latin typeface="Times New Roman"/>
                <a:cs typeface="Times New Roman"/>
              </a:rPr>
              <a:t> σε </a:t>
            </a:r>
            <a:r>
              <a:rPr lang="el-GR" sz="2000" spc="20" dirty="0" smtClean="0">
                <a:latin typeface="Times New Roman"/>
                <a:cs typeface="Times New Roman"/>
              </a:rPr>
              <a:t>παγωτά </a:t>
            </a:r>
            <a:r>
              <a:rPr lang="el-GR" sz="2000" spc="15" dirty="0" smtClean="0">
                <a:latin typeface="Times New Roman"/>
                <a:cs typeface="Times New Roman"/>
              </a:rPr>
              <a:t>και </a:t>
            </a:r>
            <a:r>
              <a:rPr lang="el-GR" sz="2000" spc="20" dirty="0" smtClean="0">
                <a:latin typeface="Times New Roman"/>
                <a:cs typeface="Times New Roman"/>
              </a:rPr>
              <a:t>σοκολάτες. Η </a:t>
            </a:r>
            <a:r>
              <a:rPr lang="el-GR" sz="2000" spc="10" dirty="0" err="1" smtClean="0">
                <a:latin typeface="Times New Roman"/>
                <a:cs typeface="Times New Roman"/>
              </a:rPr>
              <a:t>χαµηλή</a:t>
            </a:r>
            <a:r>
              <a:rPr lang="el-GR" sz="2000" spc="10" dirty="0" smtClean="0">
                <a:latin typeface="Times New Roman"/>
                <a:cs typeface="Times New Roman"/>
              </a:rPr>
              <a:t> </a:t>
            </a:r>
            <a:r>
              <a:rPr lang="el-GR" sz="2000" spc="20" dirty="0" smtClean="0">
                <a:latin typeface="Times New Roman"/>
                <a:cs typeface="Times New Roman"/>
              </a:rPr>
              <a:t>περιεκτικότητα </a:t>
            </a:r>
            <a:r>
              <a:rPr lang="el-GR" sz="2000" spc="15" dirty="0" smtClean="0">
                <a:latin typeface="Times New Roman"/>
                <a:cs typeface="Times New Roman"/>
              </a:rPr>
              <a:t>του </a:t>
            </a:r>
            <a:r>
              <a:rPr lang="el-GR" sz="2000" spc="15" dirty="0" err="1" smtClean="0">
                <a:latin typeface="Times New Roman"/>
                <a:cs typeface="Times New Roman"/>
              </a:rPr>
              <a:t>ηλιελαίου</a:t>
            </a:r>
            <a:r>
              <a:rPr lang="el-GR" sz="2000" spc="15" dirty="0" smtClean="0">
                <a:latin typeface="Times New Roman"/>
                <a:cs typeface="Times New Roman"/>
              </a:rPr>
              <a:t> </a:t>
            </a:r>
            <a:r>
              <a:rPr lang="el-GR" sz="2000" spc="20" dirty="0" smtClean="0">
                <a:latin typeface="Times New Roman"/>
                <a:cs typeface="Times New Roman"/>
              </a:rPr>
              <a:t>σε  </a:t>
            </a:r>
            <a:r>
              <a:rPr lang="el-GR" sz="2000" spc="15" dirty="0" err="1" smtClean="0">
                <a:latin typeface="Times New Roman"/>
                <a:cs typeface="Times New Roman"/>
              </a:rPr>
              <a:t>κορεσµένα</a:t>
            </a:r>
            <a:r>
              <a:rPr lang="el-GR" sz="2000" spc="15" dirty="0" smtClean="0">
                <a:latin typeface="Times New Roman"/>
                <a:cs typeface="Times New Roman"/>
              </a:rPr>
              <a:t> </a:t>
            </a:r>
            <a:r>
              <a:rPr lang="el-GR" sz="2000" spc="20" dirty="0" smtClean="0">
                <a:latin typeface="Times New Roman"/>
                <a:cs typeface="Times New Roman"/>
              </a:rPr>
              <a:t>λιπαρά </a:t>
            </a:r>
            <a:r>
              <a:rPr lang="el-GR" sz="2000" spc="15" dirty="0" smtClean="0">
                <a:latin typeface="Times New Roman"/>
                <a:cs typeface="Times New Roman"/>
              </a:rPr>
              <a:t>οξέα το </a:t>
            </a:r>
            <a:r>
              <a:rPr lang="el-GR" sz="2000" spc="20" dirty="0" smtClean="0">
                <a:latin typeface="Times New Roman"/>
                <a:cs typeface="Times New Roman"/>
              </a:rPr>
              <a:t>καθιστά </a:t>
            </a:r>
            <a:r>
              <a:rPr lang="el-GR" sz="2000" spc="15" dirty="0" smtClean="0">
                <a:latin typeface="Times New Roman"/>
                <a:cs typeface="Times New Roman"/>
              </a:rPr>
              <a:t>ιδιαίτερα </a:t>
            </a:r>
            <a:r>
              <a:rPr lang="el-GR" sz="2000" spc="15" dirty="0" err="1" smtClean="0">
                <a:latin typeface="Times New Roman"/>
                <a:cs typeface="Times New Roman"/>
              </a:rPr>
              <a:t>σηµαντικό</a:t>
            </a:r>
            <a:r>
              <a:rPr lang="el-GR" sz="2000" spc="15" dirty="0" smtClean="0">
                <a:latin typeface="Times New Roman"/>
                <a:cs typeface="Times New Roman"/>
              </a:rPr>
              <a:t> για </a:t>
            </a:r>
            <a:r>
              <a:rPr lang="el-GR" sz="2000" spc="20" dirty="0" smtClean="0">
                <a:latin typeface="Times New Roman"/>
                <a:cs typeface="Times New Roman"/>
              </a:rPr>
              <a:t>καταναλωτές </a:t>
            </a:r>
            <a:r>
              <a:rPr lang="el-GR" sz="2000" spc="-5" dirty="0" smtClean="0">
                <a:latin typeface="Times New Roman"/>
                <a:cs typeface="Times New Roman"/>
              </a:rPr>
              <a:t>µε </a:t>
            </a:r>
            <a:r>
              <a:rPr lang="el-GR" sz="2000" spc="15" dirty="0" smtClean="0">
                <a:latin typeface="Times New Roman"/>
                <a:cs typeface="Times New Roman"/>
              </a:rPr>
              <a:t>ιδιαίτερες διαιτητικές  </a:t>
            </a:r>
            <a:r>
              <a:rPr lang="el-GR" sz="2000" spc="20" dirty="0" smtClean="0">
                <a:latin typeface="Times New Roman"/>
                <a:cs typeface="Times New Roman"/>
              </a:rPr>
              <a:t>απαιτήσεις </a:t>
            </a:r>
            <a:r>
              <a:rPr lang="el-GR" sz="2000" spc="15" dirty="0" smtClean="0">
                <a:latin typeface="Times New Roman"/>
                <a:cs typeface="Times New Roman"/>
              </a:rPr>
              <a:t>ή </a:t>
            </a:r>
            <a:r>
              <a:rPr lang="el-GR" sz="2000" spc="20" dirty="0" smtClean="0">
                <a:latin typeface="Times New Roman"/>
                <a:cs typeface="Times New Roman"/>
              </a:rPr>
              <a:t>καρδιαγγειακά </a:t>
            </a:r>
            <a:r>
              <a:rPr lang="el-GR" sz="2000" spc="15" dirty="0" err="1" smtClean="0">
                <a:latin typeface="Times New Roman"/>
                <a:cs typeface="Times New Roman"/>
              </a:rPr>
              <a:t>προβλήµατα</a:t>
            </a:r>
            <a:r>
              <a:rPr lang="el-GR" sz="2000" spc="15" dirty="0" smtClean="0">
                <a:latin typeface="Times New Roman"/>
                <a:cs typeface="Times New Roman"/>
              </a:rPr>
              <a:t>.</a:t>
            </a:r>
            <a:endParaRPr lang="el-GR" sz="2000"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229394"/>
            <a:ext cx="8610600" cy="6001635"/>
          </a:xfrm>
          <a:prstGeom prst="rect">
            <a:avLst/>
          </a:prstGeom>
        </p:spPr>
        <p:txBody>
          <a:bodyPr wrap="square" lIns="91431" tIns="45716" rIns="91431" bIns="45716">
            <a:spAutoFit/>
          </a:bodyPr>
          <a:lstStyle/>
          <a:p>
            <a:pPr marL="469900"/>
            <a:r>
              <a:rPr lang="el-GR" sz="2400" spc="20" dirty="0" smtClean="0">
                <a:latin typeface="Times New Roman"/>
                <a:cs typeface="Times New Roman"/>
              </a:rPr>
              <a:t>Το λάδι </a:t>
            </a:r>
            <a:r>
              <a:rPr lang="el-GR" sz="2400" spc="15" dirty="0" smtClean="0">
                <a:latin typeface="Times New Roman"/>
                <a:cs typeface="Times New Roman"/>
              </a:rPr>
              <a:t>του  </a:t>
            </a:r>
            <a:r>
              <a:rPr lang="el-GR" sz="2400" spc="20" dirty="0" smtClean="0">
                <a:latin typeface="Times New Roman"/>
                <a:cs typeface="Times New Roman"/>
              </a:rPr>
              <a:t>ηλίανθου </a:t>
            </a:r>
            <a:r>
              <a:rPr lang="el-GR" sz="2400" spc="15" dirty="0" err="1" smtClean="0">
                <a:latin typeface="Times New Roman"/>
                <a:cs typeface="Times New Roman"/>
              </a:rPr>
              <a:t>χρησιµοποιείται</a:t>
            </a:r>
            <a:r>
              <a:rPr lang="el-GR" sz="2400" spc="15" dirty="0" smtClean="0">
                <a:latin typeface="Times New Roman"/>
                <a:cs typeface="Times New Roman"/>
              </a:rPr>
              <a:t>  </a:t>
            </a:r>
            <a:r>
              <a:rPr lang="el-GR" sz="2400" spc="15" dirty="0" err="1" smtClean="0">
                <a:latin typeface="Times New Roman"/>
                <a:cs typeface="Times New Roman"/>
              </a:rPr>
              <a:t>ακόµα</a:t>
            </a:r>
            <a:r>
              <a:rPr lang="el-GR" sz="2400" spc="15" dirty="0" smtClean="0">
                <a:latin typeface="Times New Roman"/>
                <a:cs typeface="Times New Roman"/>
              </a:rPr>
              <a:t>  στη  </a:t>
            </a:r>
            <a:r>
              <a:rPr lang="el-GR" sz="2400" spc="20" dirty="0" smtClean="0">
                <a:latin typeface="Times New Roman"/>
                <a:cs typeface="Times New Roman"/>
              </a:rPr>
              <a:t>σαπωνοποιία, στην παρασκευή  </a:t>
            </a:r>
            <a:r>
              <a:rPr lang="el-GR" sz="2400" spc="300" dirty="0" smtClean="0">
                <a:latin typeface="Times New Roman"/>
                <a:cs typeface="Times New Roman"/>
              </a:rPr>
              <a:t> </a:t>
            </a:r>
            <a:r>
              <a:rPr lang="el-GR" sz="2400" spc="15" dirty="0" err="1" smtClean="0">
                <a:latin typeface="Times New Roman"/>
                <a:cs typeface="Times New Roman"/>
              </a:rPr>
              <a:t>ελαιοχρωµάτων</a:t>
            </a:r>
            <a:endParaRPr lang="el-GR" sz="2400" dirty="0" smtClean="0">
              <a:latin typeface="Times New Roman"/>
              <a:cs typeface="Times New Roman"/>
            </a:endParaRPr>
          </a:p>
          <a:p>
            <a:pPr marL="12700" marR="7620" algn="just">
              <a:spcBef>
                <a:spcPts val="10"/>
              </a:spcBef>
            </a:pPr>
            <a:r>
              <a:rPr lang="el-GR" sz="2400" spc="20" dirty="0" smtClean="0">
                <a:latin typeface="Times New Roman"/>
                <a:cs typeface="Times New Roman"/>
              </a:rPr>
              <a:t>(που </a:t>
            </a:r>
            <a:r>
              <a:rPr lang="el-GR" sz="2400" spc="15" dirty="0" smtClean="0">
                <a:latin typeface="Times New Roman"/>
                <a:cs typeface="Times New Roman"/>
              </a:rPr>
              <a:t>δεν κιτρινίζουν </a:t>
            </a:r>
            <a:r>
              <a:rPr lang="el-GR" sz="2400" spc="-5" dirty="0" smtClean="0">
                <a:latin typeface="Times New Roman"/>
                <a:cs typeface="Times New Roman"/>
              </a:rPr>
              <a:t>µε </a:t>
            </a:r>
            <a:r>
              <a:rPr lang="el-GR" sz="2400" spc="15" dirty="0" smtClean="0">
                <a:latin typeface="Times New Roman"/>
                <a:cs typeface="Times New Roman"/>
              </a:rPr>
              <a:t>την </a:t>
            </a:r>
            <a:r>
              <a:rPr lang="el-GR" sz="2400" spc="20" dirty="0" smtClean="0">
                <a:latin typeface="Times New Roman"/>
                <a:cs typeface="Times New Roman"/>
              </a:rPr>
              <a:t>πάροδο </a:t>
            </a:r>
            <a:r>
              <a:rPr lang="el-GR" sz="2400" spc="15" dirty="0" smtClean="0">
                <a:latin typeface="Times New Roman"/>
                <a:cs typeface="Times New Roman"/>
              </a:rPr>
              <a:t>του χρόνου </a:t>
            </a:r>
            <a:r>
              <a:rPr lang="el-GR" sz="2400" spc="20" dirty="0" smtClean="0">
                <a:latin typeface="Times New Roman"/>
                <a:cs typeface="Times New Roman"/>
              </a:rPr>
              <a:t>λόγω </a:t>
            </a:r>
            <a:r>
              <a:rPr lang="el-GR" sz="2400" spc="15" dirty="0" smtClean="0">
                <a:latin typeface="Times New Roman"/>
                <a:cs typeface="Times New Roman"/>
              </a:rPr>
              <a:t>της </a:t>
            </a:r>
            <a:r>
              <a:rPr lang="el-GR" sz="2400" spc="20" dirty="0" smtClean="0">
                <a:latin typeface="Times New Roman"/>
                <a:cs typeface="Times New Roman"/>
              </a:rPr>
              <a:t>απουσίας </a:t>
            </a:r>
            <a:r>
              <a:rPr lang="el-GR" sz="2400" spc="15" dirty="0" err="1" smtClean="0">
                <a:latin typeface="Times New Roman"/>
                <a:cs typeface="Times New Roman"/>
              </a:rPr>
              <a:t>λινολενικού</a:t>
            </a:r>
            <a:r>
              <a:rPr lang="el-GR" sz="2400" spc="15" dirty="0" smtClean="0">
                <a:latin typeface="Times New Roman"/>
                <a:cs typeface="Times New Roman"/>
              </a:rPr>
              <a:t> οξέος) και βερνικιών. </a:t>
            </a:r>
            <a:r>
              <a:rPr lang="el-GR" sz="2400" spc="20" dirty="0" smtClean="0">
                <a:latin typeface="Times New Roman"/>
                <a:cs typeface="Times New Roman"/>
              </a:rPr>
              <a:t>Η </a:t>
            </a:r>
            <a:r>
              <a:rPr lang="el-GR" sz="2400" spc="15" dirty="0" smtClean="0">
                <a:latin typeface="Times New Roman"/>
                <a:cs typeface="Times New Roman"/>
              </a:rPr>
              <a:t>πίτα  </a:t>
            </a:r>
            <a:r>
              <a:rPr lang="el-GR" sz="2400" spc="20" dirty="0" smtClean="0">
                <a:latin typeface="Times New Roman"/>
                <a:cs typeface="Times New Roman"/>
              </a:rPr>
              <a:t>που </a:t>
            </a:r>
            <a:r>
              <a:rPr lang="el-GR" sz="2400" spc="5" dirty="0" smtClean="0">
                <a:latin typeface="Times New Roman"/>
                <a:cs typeface="Times New Roman"/>
              </a:rPr>
              <a:t>µ</a:t>
            </a:r>
            <a:r>
              <a:rPr lang="el-GR" sz="2400" spc="5" dirty="0" err="1" smtClean="0">
                <a:latin typeface="Times New Roman"/>
                <a:cs typeface="Times New Roman"/>
              </a:rPr>
              <a:t>ένει</a:t>
            </a:r>
            <a:r>
              <a:rPr lang="el-GR" sz="2400" spc="270"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270" dirty="0" smtClean="0">
                <a:latin typeface="Times New Roman"/>
                <a:cs typeface="Times New Roman"/>
              </a:rPr>
              <a:t> </a:t>
            </a:r>
            <a:r>
              <a:rPr lang="el-GR" sz="2400" spc="15" dirty="0" smtClean="0">
                <a:latin typeface="Times New Roman"/>
                <a:cs typeface="Times New Roman"/>
              </a:rPr>
              <a:t>την </a:t>
            </a:r>
            <a:r>
              <a:rPr lang="el-GR" sz="2400" spc="20" dirty="0" smtClean="0">
                <a:latin typeface="Times New Roman"/>
                <a:cs typeface="Times New Roman"/>
              </a:rPr>
              <a:t>αφαίρεση </a:t>
            </a:r>
            <a:r>
              <a:rPr lang="el-GR" sz="2400" spc="15" dirty="0" smtClean="0">
                <a:latin typeface="Times New Roman"/>
                <a:cs typeface="Times New Roman"/>
              </a:rPr>
              <a:t>του </a:t>
            </a:r>
            <a:r>
              <a:rPr lang="el-GR" sz="2400" spc="20" dirty="0" smtClean="0">
                <a:latin typeface="Times New Roman"/>
                <a:cs typeface="Times New Roman"/>
              </a:rPr>
              <a:t>λαδιού αποτελεί </a:t>
            </a:r>
            <a:r>
              <a:rPr lang="el-GR" sz="2400" spc="15" dirty="0" smtClean="0">
                <a:latin typeface="Times New Roman"/>
                <a:cs typeface="Times New Roman"/>
              </a:rPr>
              <a:t>εξαιρετική </a:t>
            </a:r>
            <a:r>
              <a:rPr lang="el-GR" sz="2400" spc="15" dirty="0" err="1" smtClean="0">
                <a:latin typeface="Times New Roman"/>
                <a:cs typeface="Times New Roman"/>
              </a:rPr>
              <a:t>συµπυκνωµένη</a:t>
            </a:r>
            <a:r>
              <a:rPr lang="el-GR" sz="2400" spc="15" dirty="0" smtClean="0">
                <a:latin typeface="Times New Roman"/>
                <a:cs typeface="Times New Roman"/>
              </a:rPr>
              <a:t> </a:t>
            </a:r>
            <a:r>
              <a:rPr lang="el-GR" sz="2400" spc="20" dirty="0" smtClean="0">
                <a:latin typeface="Times New Roman"/>
                <a:cs typeface="Times New Roman"/>
              </a:rPr>
              <a:t>ζωοτροφή </a:t>
            </a:r>
            <a:r>
              <a:rPr lang="el-GR" sz="2400" spc="-5" dirty="0" smtClean="0">
                <a:latin typeface="Times New Roman"/>
                <a:cs typeface="Times New Roman"/>
              </a:rPr>
              <a:t>µε </a:t>
            </a:r>
            <a:r>
              <a:rPr lang="el-GR" sz="2400" spc="25" dirty="0" smtClean="0">
                <a:latin typeface="Times New Roman"/>
                <a:cs typeface="Times New Roman"/>
              </a:rPr>
              <a:t>υψηλή  </a:t>
            </a:r>
            <a:r>
              <a:rPr lang="el-GR" sz="2400" spc="20" dirty="0" smtClean="0">
                <a:latin typeface="Times New Roman"/>
                <a:cs typeface="Times New Roman"/>
              </a:rPr>
              <a:t>περιεκτικότητα </a:t>
            </a:r>
            <a:r>
              <a:rPr lang="el-GR" sz="2400" spc="15" dirty="0" smtClean="0">
                <a:latin typeface="Times New Roman"/>
                <a:cs typeface="Times New Roman"/>
              </a:rPr>
              <a:t>σε </a:t>
            </a:r>
            <a:r>
              <a:rPr lang="el-GR" sz="2400" spc="20" dirty="0" smtClean="0">
                <a:latin typeface="Times New Roman"/>
                <a:cs typeface="Times New Roman"/>
              </a:rPr>
              <a:t>λάδι </a:t>
            </a:r>
            <a:r>
              <a:rPr lang="el-GR" sz="2400" spc="15" dirty="0" smtClean="0">
                <a:latin typeface="Times New Roman"/>
                <a:cs typeface="Times New Roman"/>
              </a:rPr>
              <a:t>και </a:t>
            </a:r>
            <a:r>
              <a:rPr lang="el-GR" sz="2400" spc="20" dirty="0" smtClean="0">
                <a:latin typeface="Times New Roman"/>
                <a:cs typeface="Times New Roman"/>
              </a:rPr>
              <a:t>πρωτεΐνη</a:t>
            </a:r>
            <a:r>
              <a:rPr lang="el-GR" sz="2400" spc="-55" dirty="0" smtClean="0">
                <a:latin typeface="Times New Roman"/>
                <a:cs typeface="Times New Roman"/>
              </a:rPr>
              <a:t> </a:t>
            </a:r>
            <a:r>
              <a:rPr lang="el-GR" sz="2400" spc="20" dirty="0" smtClean="0">
                <a:latin typeface="Times New Roman"/>
                <a:cs typeface="Times New Roman"/>
              </a:rPr>
              <a:t>(35%).</a:t>
            </a:r>
            <a:endParaRPr lang="el-GR" sz="2400" dirty="0" smtClean="0">
              <a:latin typeface="Times New Roman"/>
              <a:cs typeface="Times New Roman"/>
            </a:endParaRPr>
          </a:p>
          <a:p>
            <a:pPr marL="12700" marR="5715" indent="457200" algn="just"/>
            <a:r>
              <a:rPr lang="el-GR" sz="2400" spc="15" dirty="0" smtClean="0">
                <a:latin typeface="Times New Roman"/>
                <a:cs typeface="Times New Roman"/>
              </a:rPr>
              <a:t>Οι </a:t>
            </a:r>
            <a:r>
              <a:rPr lang="el-GR" sz="2400" spc="20" dirty="0" smtClean="0">
                <a:latin typeface="Times New Roman"/>
                <a:cs typeface="Times New Roman"/>
              </a:rPr>
              <a:t>σπόροι καταναλώνονται ολόκληροι </a:t>
            </a:r>
            <a:r>
              <a:rPr lang="el-GR" sz="2400" spc="15" dirty="0" smtClean="0">
                <a:latin typeface="Times New Roman"/>
                <a:cs typeface="Times New Roman"/>
              </a:rPr>
              <a:t>ή </a:t>
            </a:r>
            <a:r>
              <a:rPr lang="el-GR" sz="2400" spc="15" dirty="0" err="1" smtClean="0">
                <a:latin typeface="Times New Roman"/>
                <a:cs typeface="Times New Roman"/>
              </a:rPr>
              <a:t>αλεσµένοι</a:t>
            </a:r>
            <a:r>
              <a:rPr lang="el-GR" sz="2400" spc="15" dirty="0" smtClean="0">
                <a:latin typeface="Times New Roman"/>
                <a:cs typeface="Times New Roman"/>
              </a:rPr>
              <a:t> σε </a:t>
            </a:r>
            <a:r>
              <a:rPr lang="el-GR" sz="2400" spc="10" dirty="0" err="1" smtClean="0">
                <a:latin typeface="Times New Roman"/>
                <a:cs typeface="Times New Roman"/>
              </a:rPr>
              <a:t>ανάµειξη</a:t>
            </a:r>
            <a:r>
              <a:rPr lang="el-GR" sz="2400" spc="10" dirty="0" smtClean="0">
                <a:latin typeface="Times New Roman"/>
                <a:cs typeface="Times New Roman"/>
              </a:rPr>
              <a:t> </a:t>
            </a:r>
            <a:r>
              <a:rPr lang="el-GR" sz="2400" spc="-5" dirty="0" smtClean="0">
                <a:latin typeface="Times New Roman"/>
                <a:cs typeface="Times New Roman"/>
              </a:rPr>
              <a:t>µε </a:t>
            </a:r>
            <a:r>
              <a:rPr lang="el-GR" sz="2400" spc="20" dirty="0" smtClean="0">
                <a:latin typeface="Times New Roman"/>
                <a:cs typeface="Times New Roman"/>
              </a:rPr>
              <a:t>άλλα άλευρα </a:t>
            </a:r>
            <a:r>
              <a:rPr lang="el-GR" sz="2400" spc="15" dirty="0" smtClean="0">
                <a:latin typeface="Times New Roman"/>
                <a:cs typeface="Times New Roman"/>
              </a:rPr>
              <a:t>για την </a:t>
            </a:r>
            <a:r>
              <a:rPr lang="el-GR" sz="2400" spc="20" dirty="0" smtClean="0">
                <a:latin typeface="Times New Roman"/>
                <a:cs typeface="Times New Roman"/>
              </a:rPr>
              <a:t>παρασκευή  </a:t>
            </a:r>
            <a:r>
              <a:rPr lang="el-GR" sz="2400" spc="15" dirty="0" err="1" smtClean="0">
                <a:latin typeface="Times New Roman"/>
                <a:cs typeface="Times New Roman"/>
              </a:rPr>
              <a:t>ψωµιού</a:t>
            </a:r>
            <a:r>
              <a:rPr lang="el-GR" sz="2400" spc="15" dirty="0" smtClean="0">
                <a:latin typeface="Times New Roman"/>
                <a:cs typeface="Times New Roman"/>
              </a:rPr>
              <a:t>,</a:t>
            </a:r>
            <a:r>
              <a:rPr lang="el-GR" sz="2400" spc="125"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130" dirty="0" smtClean="0">
                <a:latin typeface="Times New Roman"/>
                <a:cs typeface="Times New Roman"/>
              </a:rPr>
              <a:t> </a:t>
            </a:r>
            <a:r>
              <a:rPr lang="el-GR" sz="2400" spc="20" dirty="0" smtClean="0">
                <a:latin typeface="Times New Roman"/>
                <a:cs typeface="Times New Roman"/>
              </a:rPr>
              <a:t>από</a:t>
            </a:r>
            <a:r>
              <a:rPr lang="el-GR" sz="2400" spc="130" dirty="0" smtClean="0">
                <a:latin typeface="Times New Roman"/>
                <a:cs typeface="Times New Roman"/>
              </a:rPr>
              <a:t> </a:t>
            </a:r>
            <a:r>
              <a:rPr lang="el-GR" sz="2400" spc="15" dirty="0" err="1" smtClean="0">
                <a:latin typeface="Times New Roman"/>
                <a:cs typeface="Times New Roman"/>
              </a:rPr>
              <a:t>ψήσιµο</a:t>
            </a:r>
            <a:r>
              <a:rPr lang="el-GR" sz="2400" spc="130" dirty="0" smtClean="0">
                <a:latin typeface="Times New Roman"/>
                <a:cs typeface="Times New Roman"/>
              </a:rPr>
              <a:t> </a:t>
            </a:r>
            <a:r>
              <a:rPr lang="el-GR" sz="2400" spc="15" dirty="0" smtClean="0">
                <a:latin typeface="Times New Roman"/>
                <a:cs typeface="Times New Roman"/>
              </a:rPr>
              <a:t>και</a:t>
            </a:r>
            <a:r>
              <a:rPr lang="el-GR" sz="2400" spc="125" dirty="0" smtClean="0">
                <a:latin typeface="Times New Roman"/>
                <a:cs typeface="Times New Roman"/>
              </a:rPr>
              <a:t> </a:t>
            </a:r>
            <a:r>
              <a:rPr lang="el-GR" sz="2400" spc="15" dirty="0" err="1" smtClean="0">
                <a:latin typeface="Times New Roman"/>
                <a:cs typeface="Times New Roman"/>
              </a:rPr>
              <a:t>αλάτισµα</a:t>
            </a:r>
            <a:r>
              <a:rPr lang="el-GR" sz="2400" spc="130" dirty="0" smtClean="0">
                <a:latin typeface="Times New Roman"/>
                <a:cs typeface="Times New Roman"/>
              </a:rPr>
              <a:t> </a:t>
            </a:r>
            <a:r>
              <a:rPr lang="el-GR" sz="2400" spc="15" dirty="0" smtClean="0">
                <a:latin typeface="Times New Roman"/>
                <a:cs typeface="Times New Roman"/>
              </a:rPr>
              <a:t>(</a:t>
            </a:r>
            <a:r>
              <a:rPr lang="el-GR" sz="2400" spc="15" dirty="0" err="1" smtClean="0">
                <a:latin typeface="Times New Roman"/>
                <a:cs typeface="Times New Roman"/>
              </a:rPr>
              <a:t>πασατέµπος</a:t>
            </a:r>
            <a:r>
              <a:rPr lang="el-GR" sz="2400" spc="15" dirty="0" smtClean="0">
                <a:latin typeface="Times New Roman"/>
                <a:cs typeface="Times New Roman"/>
              </a:rPr>
              <a:t>)</a:t>
            </a:r>
            <a:r>
              <a:rPr lang="el-GR" sz="2400" spc="130" dirty="0" smtClean="0">
                <a:latin typeface="Times New Roman"/>
                <a:cs typeface="Times New Roman"/>
              </a:rPr>
              <a:t> </a:t>
            </a:r>
            <a:r>
              <a:rPr lang="el-GR" sz="2400" spc="15" dirty="0" smtClean="0">
                <a:latin typeface="Times New Roman"/>
                <a:cs typeface="Times New Roman"/>
              </a:rPr>
              <a:t>και</a:t>
            </a:r>
            <a:r>
              <a:rPr lang="el-GR" sz="2400" spc="125" dirty="0" smtClean="0">
                <a:latin typeface="Times New Roman"/>
                <a:cs typeface="Times New Roman"/>
              </a:rPr>
              <a:t> </a:t>
            </a:r>
            <a:r>
              <a:rPr lang="el-GR" sz="2400" spc="20" dirty="0" smtClean="0">
                <a:latin typeface="Times New Roman"/>
                <a:cs typeface="Times New Roman"/>
              </a:rPr>
              <a:t>ως</a:t>
            </a:r>
            <a:r>
              <a:rPr lang="el-GR" sz="2400" spc="130" dirty="0" smtClean="0">
                <a:latin typeface="Times New Roman"/>
                <a:cs typeface="Times New Roman"/>
              </a:rPr>
              <a:t> </a:t>
            </a:r>
            <a:r>
              <a:rPr lang="el-GR" sz="2400" spc="20" dirty="0" err="1" smtClean="0">
                <a:latin typeface="Times New Roman"/>
                <a:cs typeface="Times New Roman"/>
              </a:rPr>
              <a:t>πτηνοτροφή</a:t>
            </a:r>
            <a:r>
              <a:rPr lang="el-GR" sz="2400" spc="20" dirty="0" smtClean="0">
                <a:latin typeface="Times New Roman"/>
                <a:cs typeface="Times New Roman"/>
              </a:rPr>
              <a:t>.</a:t>
            </a:r>
            <a:r>
              <a:rPr lang="el-GR" sz="2400" spc="125" dirty="0" smtClean="0">
                <a:latin typeface="Times New Roman"/>
                <a:cs typeface="Times New Roman"/>
              </a:rPr>
              <a:t> </a:t>
            </a:r>
            <a:r>
              <a:rPr lang="el-GR" sz="2400" spc="20" dirty="0" smtClean="0">
                <a:latin typeface="Times New Roman"/>
                <a:cs typeface="Times New Roman"/>
              </a:rPr>
              <a:t>Επιπροσθέτως,</a:t>
            </a:r>
            <a:r>
              <a:rPr lang="el-GR" sz="2400" spc="125" dirty="0" smtClean="0">
                <a:latin typeface="Times New Roman"/>
                <a:cs typeface="Times New Roman"/>
              </a:rPr>
              <a:t> </a:t>
            </a:r>
            <a:r>
              <a:rPr lang="el-GR" sz="2400" spc="15" dirty="0" smtClean="0">
                <a:latin typeface="Times New Roman"/>
                <a:cs typeface="Times New Roman"/>
              </a:rPr>
              <a:t>οι</a:t>
            </a:r>
            <a:r>
              <a:rPr lang="el-GR" sz="2400" spc="125" dirty="0" smtClean="0">
                <a:latin typeface="Times New Roman"/>
                <a:cs typeface="Times New Roman"/>
              </a:rPr>
              <a:t> </a:t>
            </a:r>
            <a:r>
              <a:rPr lang="el-GR" sz="2400" spc="10" dirty="0" err="1" smtClean="0">
                <a:latin typeface="Times New Roman"/>
                <a:cs typeface="Times New Roman"/>
              </a:rPr>
              <a:t>συµπιεσµένοι</a:t>
            </a:r>
            <a:r>
              <a:rPr lang="el-GR" sz="2400" spc="10" dirty="0" smtClean="0">
                <a:latin typeface="Times New Roman"/>
                <a:cs typeface="Times New Roman"/>
              </a:rPr>
              <a:t> </a:t>
            </a:r>
            <a:r>
              <a:rPr lang="el-GR" sz="2400" spc="15" dirty="0" smtClean="0">
                <a:latin typeface="Times New Roman"/>
                <a:cs typeface="Times New Roman"/>
              </a:rPr>
              <a:t>φλοιοί </a:t>
            </a:r>
            <a:r>
              <a:rPr lang="el-GR" sz="2400" spc="20" dirty="0" smtClean="0">
                <a:latin typeface="Times New Roman"/>
                <a:cs typeface="Times New Roman"/>
              </a:rPr>
              <a:t>των σπόρων </a:t>
            </a:r>
            <a:r>
              <a:rPr lang="el-GR" sz="2400" spc="10" dirty="0" smtClean="0">
                <a:latin typeface="Times New Roman"/>
                <a:cs typeface="Times New Roman"/>
              </a:rPr>
              <a:t>µ</a:t>
            </a:r>
            <a:r>
              <a:rPr lang="el-GR" sz="2400" spc="10" dirty="0" err="1" smtClean="0">
                <a:latin typeface="Times New Roman"/>
                <a:cs typeface="Times New Roman"/>
              </a:rPr>
              <a:t>πορούν</a:t>
            </a:r>
            <a:r>
              <a:rPr lang="el-GR" sz="2400" spc="10" dirty="0" smtClean="0">
                <a:latin typeface="Times New Roman"/>
                <a:cs typeface="Times New Roman"/>
              </a:rPr>
              <a:t> </a:t>
            </a:r>
            <a:r>
              <a:rPr lang="el-GR" sz="2400" spc="15" dirty="0" smtClean="0">
                <a:latin typeface="Times New Roman"/>
                <a:cs typeface="Times New Roman"/>
              </a:rPr>
              <a:t>να </a:t>
            </a:r>
            <a:r>
              <a:rPr lang="el-GR" sz="2400" spc="15" dirty="0" err="1" smtClean="0">
                <a:latin typeface="Times New Roman"/>
                <a:cs typeface="Times New Roman"/>
              </a:rPr>
              <a:t>χρησιµοποιηθούν</a:t>
            </a:r>
            <a:r>
              <a:rPr lang="el-GR" sz="2400" spc="15" dirty="0" smtClean="0">
                <a:latin typeface="Times New Roman"/>
                <a:cs typeface="Times New Roman"/>
              </a:rPr>
              <a:t> </a:t>
            </a:r>
            <a:r>
              <a:rPr lang="el-GR" sz="2400" spc="20" dirty="0" smtClean="0">
                <a:latin typeface="Times New Roman"/>
                <a:cs typeface="Times New Roman"/>
              </a:rPr>
              <a:t>ως </a:t>
            </a:r>
            <a:r>
              <a:rPr lang="el-GR" sz="2400" spc="15" dirty="0" err="1" smtClean="0">
                <a:latin typeface="Times New Roman"/>
                <a:cs typeface="Times New Roman"/>
              </a:rPr>
              <a:t>καύσιµη</a:t>
            </a:r>
            <a:r>
              <a:rPr lang="el-GR" sz="2400" spc="15" dirty="0" smtClean="0">
                <a:latin typeface="Times New Roman"/>
                <a:cs typeface="Times New Roman"/>
              </a:rPr>
              <a:t> ύλη</a:t>
            </a:r>
            <a:r>
              <a:rPr lang="el-GR" sz="2400" dirty="0" smtClean="0"/>
              <a:t> με την μορφή </a:t>
            </a:r>
            <a:r>
              <a:rPr lang="el-GR" sz="2400" dirty="0" err="1" smtClean="0">
                <a:hlinkClick r:id="rId2" tooltip="Βιομάζα"/>
              </a:rPr>
              <a:t>βιόμαζας</a:t>
            </a:r>
            <a:r>
              <a:rPr lang="el-GR" sz="2400" dirty="0" smtClean="0"/>
              <a:t> ή </a:t>
            </a:r>
            <a:r>
              <a:rPr lang="el-GR" sz="2400" dirty="0" err="1" smtClean="0">
                <a:hlinkClick r:id="rId3" tooltip="Συσσωματώματα βιομάζας"/>
              </a:rPr>
              <a:t>συσσωμάτων</a:t>
            </a:r>
            <a:r>
              <a:rPr lang="el-GR" sz="2400" dirty="0" smtClean="0">
                <a:hlinkClick r:id="rId3" tooltip="Συσσωματώματα βιομάζας"/>
              </a:rPr>
              <a:t> βιομάζας</a:t>
            </a:r>
            <a:r>
              <a:rPr lang="el-GR" sz="2400" dirty="0" smtClean="0"/>
              <a:t> (</a:t>
            </a:r>
            <a:r>
              <a:rPr lang="el-GR" sz="2400" i="1" dirty="0" err="1" smtClean="0"/>
              <a:t>pellets</a:t>
            </a:r>
            <a:r>
              <a:rPr lang="el-GR" sz="2400" dirty="0" smtClean="0"/>
              <a:t>)</a:t>
            </a:r>
            <a:r>
              <a:rPr lang="el-GR" sz="2400" spc="15"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τη </a:t>
            </a:r>
            <a:r>
              <a:rPr lang="el-GR" sz="2400" spc="10" dirty="0" err="1" smtClean="0">
                <a:latin typeface="Times New Roman"/>
                <a:cs typeface="Times New Roman"/>
              </a:rPr>
              <a:t>βιοµάζα</a:t>
            </a:r>
            <a:r>
              <a:rPr lang="el-GR" sz="2400" spc="10" dirty="0" smtClean="0">
                <a:latin typeface="Times New Roman"/>
                <a:cs typeface="Times New Roman"/>
              </a:rPr>
              <a:t> </a:t>
            </a:r>
            <a:r>
              <a:rPr lang="el-GR" sz="2400" spc="15" dirty="0" smtClean="0">
                <a:latin typeface="Times New Roman"/>
                <a:cs typeface="Times New Roman"/>
              </a:rPr>
              <a:t>(στελέχη και κεφαλές)  εξάγεται πηκτίνη, </a:t>
            </a:r>
            <a:r>
              <a:rPr lang="el-GR" sz="2400" spc="20" dirty="0" err="1" smtClean="0">
                <a:latin typeface="Times New Roman"/>
                <a:cs typeface="Times New Roman"/>
              </a:rPr>
              <a:t>ξυλοκυτταρίνη</a:t>
            </a:r>
            <a:r>
              <a:rPr lang="el-GR" sz="2400" spc="20" dirty="0" smtClean="0">
                <a:latin typeface="Times New Roman"/>
                <a:cs typeface="Times New Roman"/>
              </a:rPr>
              <a:t> </a:t>
            </a:r>
            <a:r>
              <a:rPr lang="el-GR" sz="2400" spc="15" dirty="0" smtClean="0">
                <a:latin typeface="Times New Roman"/>
                <a:cs typeface="Times New Roman"/>
              </a:rPr>
              <a:t>και </a:t>
            </a:r>
            <a:r>
              <a:rPr lang="el-GR" sz="2400" spc="20" dirty="0" smtClean="0">
                <a:latin typeface="Times New Roman"/>
                <a:cs typeface="Times New Roman"/>
              </a:rPr>
              <a:t>παράγονται </a:t>
            </a:r>
            <a:r>
              <a:rPr lang="el-GR" sz="2400" spc="15" dirty="0" smtClean="0">
                <a:latin typeface="Times New Roman"/>
                <a:cs typeface="Times New Roman"/>
              </a:rPr>
              <a:t>χαρτί πολυτελείας και </a:t>
            </a:r>
            <a:r>
              <a:rPr lang="el-GR" sz="2400" spc="20" dirty="0" smtClean="0">
                <a:latin typeface="Times New Roman"/>
                <a:cs typeface="Times New Roman"/>
              </a:rPr>
              <a:t>κλωστικές </a:t>
            </a:r>
            <a:r>
              <a:rPr lang="el-GR" sz="2400" spc="10" dirty="0" smtClean="0">
                <a:latin typeface="Times New Roman"/>
                <a:cs typeface="Times New Roman"/>
              </a:rPr>
              <a:t>ίνες. </a:t>
            </a:r>
            <a:r>
              <a:rPr lang="el-GR" sz="2400" spc="20" dirty="0" smtClean="0">
                <a:latin typeface="Times New Roman"/>
                <a:cs typeface="Times New Roman"/>
              </a:rPr>
              <a:t>Ως </a:t>
            </a:r>
            <a:r>
              <a:rPr lang="el-GR" sz="2400" spc="15" dirty="0" smtClean="0">
                <a:latin typeface="Times New Roman"/>
                <a:cs typeface="Times New Roman"/>
              </a:rPr>
              <a:t>ενεργειακό </a:t>
            </a:r>
            <a:r>
              <a:rPr lang="el-GR" sz="2400" spc="20" dirty="0" smtClean="0">
                <a:latin typeface="Times New Roman"/>
                <a:cs typeface="Times New Roman"/>
              </a:rPr>
              <a:t>φυτό  </a:t>
            </a:r>
            <a:r>
              <a:rPr lang="el-GR" sz="2400" spc="15" dirty="0" err="1" smtClean="0">
                <a:latin typeface="Times New Roman"/>
                <a:cs typeface="Times New Roman"/>
              </a:rPr>
              <a:t>χρησιµοποιείται</a:t>
            </a:r>
            <a:r>
              <a:rPr lang="el-GR" sz="2400" spc="15" dirty="0" smtClean="0">
                <a:latin typeface="Times New Roman"/>
                <a:cs typeface="Times New Roman"/>
              </a:rPr>
              <a:t> </a:t>
            </a:r>
            <a:r>
              <a:rPr lang="el-GR" sz="2400" spc="20" dirty="0" smtClean="0">
                <a:latin typeface="Times New Roman"/>
                <a:cs typeface="Times New Roman"/>
              </a:rPr>
              <a:t>στην παραγωγή </a:t>
            </a:r>
            <a:r>
              <a:rPr lang="el-GR" sz="2400" spc="15" dirty="0" err="1" smtClean="0">
                <a:latin typeface="Times New Roman"/>
                <a:cs typeface="Times New Roman"/>
              </a:rPr>
              <a:t>βιοντίζελ</a:t>
            </a:r>
            <a:r>
              <a:rPr lang="el-GR" sz="2400" spc="20" dirty="0" smtClean="0">
                <a:latin typeface="Times New Roman"/>
                <a:cs typeface="Times New Roman"/>
              </a:rPr>
              <a:t>.</a:t>
            </a:r>
            <a:endParaRPr lang="el-GR" sz="2400" dirty="0" smtClean="0">
              <a:latin typeface="Times New Roman"/>
              <a:cs typeface="Times New Roman"/>
            </a:endParaRPr>
          </a:p>
          <a:p>
            <a:pPr marL="11133" marR="4452" algn="just">
              <a:spcBef>
                <a:spcPts val="22"/>
              </a:spcBef>
            </a:pPr>
            <a:endParaRPr lang="el-G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229394"/>
            <a:ext cx="8916194" cy="6740307"/>
          </a:xfrm>
          <a:prstGeom prst="rect">
            <a:avLst/>
          </a:prstGeom>
        </p:spPr>
        <p:txBody>
          <a:bodyPr wrap="square">
            <a:spAutoFit/>
          </a:bodyPr>
          <a:lstStyle/>
          <a:p>
            <a:pPr>
              <a:tabLst>
                <a:tab pos="4389438" algn="l"/>
              </a:tabLst>
            </a:pPr>
            <a:r>
              <a:rPr lang="el-GR" sz="2400" dirty="0" smtClean="0"/>
              <a:t>Ο ηλίανθος (</a:t>
            </a:r>
            <a:r>
              <a:rPr lang="el-GR" sz="2400" dirty="0" err="1" smtClean="0"/>
              <a:t>Helianthus</a:t>
            </a:r>
            <a:r>
              <a:rPr lang="el-GR" sz="2400" dirty="0" smtClean="0"/>
              <a:t> </a:t>
            </a:r>
            <a:r>
              <a:rPr lang="el-GR" sz="2400" dirty="0" err="1" smtClean="0"/>
              <a:t>annuus</a:t>
            </a:r>
            <a:r>
              <a:rPr lang="el-GR" sz="2400" dirty="0" smtClean="0"/>
              <a:t>), καλλιεργείται στη χώρα μας, με κύριο σκοπό την παραγωγή </a:t>
            </a:r>
            <a:r>
              <a:rPr lang="el-GR" sz="2400" dirty="0" err="1" smtClean="0"/>
              <a:t>βιοκαυσίμων</a:t>
            </a:r>
            <a:r>
              <a:rPr lang="el-GR" sz="2400" dirty="0" smtClean="0"/>
              <a:t> (</a:t>
            </a:r>
            <a:r>
              <a:rPr lang="el-GR" sz="2400" dirty="0" err="1" smtClean="0"/>
              <a:t>βιοντήζελ</a:t>
            </a:r>
            <a:r>
              <a:rPr lang="el-GR" sz="2400" dirty="0" smtClean="0"/>
              <a:t>), βάσει της κοινοτικής οδηγίας 2030/30ΕΚ, που προωθεί την διείσδυση των </a:t>
            </a:r>
            <a:r>
              <a:rPr lang="el-GR" sz="2400" dirty="0" err="1" smtClean="0"/>
              <a:t>βιοκαυσίμων</a:t>
            </a:r>
            <a:r>
              <a:rPr lang="el-GR" sz="2400" dirty="0" smtClean="0"/>
              <a:t>, ως ανανεώσιμα καύσιμα, με στόχο την σταδιακή υποκατάσταση του συνολικού </a:t>
            </a:r>
            <a:r>
              <a:rPr lang="el-GR" sz="2400" dirty="0" err="1" smtClean="0"/>
              <a:t>ντήζελ</a:t>
            </a:r>
            <a:r>
              <a:rPr lang="el-GR" sz="2400" dirty="0" smtClean="0"/>
              <a:t> κατά 5,75% το 2010 και 10% το 2020. Η πρώτη σημαντική αύξηση της καλλιεργήσιμης έκτασης σημειώθηκε το 2009, ενώ από το 2010 και μετά η έκταση αυτή σταθεροποιήθηκε στις 650-700χιλ.στρ. σε πανελλήνιο επίπεδο, καλλιεργούμενος κυρίως στη Β. Ελλάδα, με κυριότερες περιοχές παραγωγής τους Νομούς  Έβρου (50% των καλλιεργήσιμων εκτάσεων), Σερρών, Ξάνθης και Δράμας. Η σταθερότητα αυτή οφείλεται στην προσαρμοστικότητα που δείχνει σε ποικίλους τύπους εδαφών, όπου με χαμηλές εισροές (άρδευση, λίπανση) μπορεί να πετύχει ικανοποιητικές αποδόσεις, που συνοδεύονται από ανάλογες τιμές (0,35-0,42ευρώ ανά κιλό), που διέπονται από καθεστώς </a:t>
            </a:r>
            <a:r>
              <a:rPr lang="el-GR" sz="2400" dirty="0" err="1" smtClean="0"/>
              <a:t>συμβολαιακής</a:t>
            </a:r>
            <a:r>
              <a:rPr lang="el-GR" sz="2400" dirty="0" smtClean="0"/>
              <a:t> γεωργίας.  Επίσης η καλλιέργεια του ηλίανθου προσφέρει στη χώρα μας σημαντικές ποσότητες ζωοτροφής (</a:t>
            </a:r>
            <a:r>
              <a:rPr lang="el-GR" sz="2400" dirty="0" err="1" smtClean="0"/>
              <a:t>ηλιάλευρο</a:t>
            </a:r>
            <a:r>
              <a:rPr lang="el-GR" sz="2400" dirty="0" smtClean="0"/>
              <a:t>). </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2138</Words>
  <Application>Microsoft Office PowerPoint</Application>
  <PresentationFormat>Προσαρμογή</PresentationFormat>
  <Paragraphs>137</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Mιχάλης Μουνταντωνάκης</dc:creator>
  <cp:lastModifiedBy>rena</cp:lastModifiedBy>
  <cp:revision>47</cp:revision>
  <dcterms:created xsi:type="dcterms:W3CDTF">2016-10-18T12:44:58Z</dcterms:created>
  <dcterms:modified xsi:type="dcterms:W3CDTF">2016-11-07T16:11:59Z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2016-10-18T00:00:00Z</vt:filetime>
  </property>
</Properties>
</file>