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307" r:id="rId3"/>
    <p:sldId id="265" r:id="rId4"/>
    <p:sldId id="269" r:id="rId5"/>
    <p:sldId id="283" r:id="rId6"/>
    <p:sldId id="270" r:id="rId7"/>
    <p:sldId id="291" r:id="rId8"/>
    <p:sldId id="284" r:id="rId9"/>
    <p:sldId id="298" r:id="rId10"/>
    <p:sldId id="271" r:id="rId11"/>
    <p:sldId id="273" r:id="rId12"/>
    <p:sldId id="274" r:id="rId13"/>
    <p:sldId id="293" r:id="rId14"/>
    <p:sldId id="294" r:id="rId15"/>
    <p:sldId id="295" r:id="rId16"/>
    <p:sldId id="299" r:id="rId17"/>
    <p:sldId id="280" r:id="rId18"/>
    <p:sldId id="275" r:id="rId19"/>
    <p:sldId id="300" r:id="rId20"/>
    <p:sldId id="281" r:id="rId21"/>
    <p:sldId id="276" r:id="rId22"/>
    <p:sldId id="296" r:id="rId23"/>
    <p:sldId id="282" r:id="rId24"/>
    <p:sldId id="292" r:id="rId25"/>
    <p:sldId id="285" r:id="rId26"/>
    <p:sldId id="309" r:id="rId27"/>
    <p:sldId id="308" r:id="rId28"/>
    <p:sldId id="289" r:id="rId29"/>
    <p:sldId id="302" r:id="rId30"/>
    <p:sldId id="304" r:id="rId31"/>
    <p:sldId id="310" r:id="rId32"/>
    <p:sldId id="306" r:id="rId33"/>
    <p:sldId id="305" r:id="rId34"/>
  </p:sldIdLst>
  <p:sldSz cx="9145588" cy="6859588"/>
  <p:notesSz cx="7556500" cy="10693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1" autoAdjust="0"/>
    <p:restoredTop sz="94660"/>
  </p:normalViewPr>
  <p:slideViewPr>
    <p:cSldViewPr>
      <p:cViewPr varScale="1">
        <p:scale>
          <a:sx n="79" d="100"/>
          <a:sy n="79" d="100"/>
        </p:scale>
        <p:origin x="-1236" y="-90"/>
      </p:cViewPr>
      <p:guideLst>
        <p:guide orient="horz" pos="1847"/>
        <p:guide pos="261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6494" y="2126473"/>
            <a:ext cx="7780282"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2991" y="3841369"/>
            <a:ext cx="6407291"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11/14/2016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11/14/2016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457664" y="1577705"/>
            <a:ext cx="3981673"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13935" y="1577705"/>
            <a:ext cx="3981673"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11/14/2016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11/14/2016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11/14/2016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57664" y="274384"/>
            <a:ext cx="8237946"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457664" y="1577705"/>
            <a:ext cx="8237946"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12113" y="6379417"/>
            <a:ext cx="2929047"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664" y="6379417"/>
            <a:ext cx="2105252"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11/14/2016</a:t>
            </a:fld>
            <a:endParaRPr lang="en-US"/>
          </a:p>
        </p:txBody>
      </p:sp>
      <p:sp>
        <p:nvSpPr>
          <p:cNvPr id="6" name="Holder 6"/>
          <p:cNvSpPr>
            <a:spLocks noGrp="1"/>
          </p:cNvSpPr>
          <p:nvPr>
            <p:ph type="sldNum" sz="quarter" idx="7"/>
          </p:nvPr>
        </p:nvSpPr>
        <p:spPr>
          <a:xfrm>
            <a:off x="6590358" y="6379417"/>
            <a:ext cx="2105252"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www.gaiapedia.gr/gaiapedia/index.php/%CE%9A%CE%B1%CE%BB%CE%BB%CE%B9%CE%AD%CF%81%CE%B3%CE%B5%CE%B9%CE%B1_%CE%B5%CE%BB%CE%B1%CE%B9%CE%BF%CE%BA%CF%81%CE%AC%CE%BC%CE%B2%CE%B7%CF%82"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hyperlink" Target="http://www.gaiapedia.gr/gaiapedia/index.php/%CE%A0%CE%BF%CE%B9%CE%BA%CE%B9%CE%BB%CE%AF%CE%B5%CF%82_%CE%B5%CE%BB%CE%B1%CE%B9%CE%BF%CE%BA%CF%81%CE%AC%CE%BC%CE%B2%CE%B7%CF%82"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4194" y="1219994"/>
            <a:ext cx="7723620" cy="5232202"/>
          </a:xfrm>
          <a:prstGeom prst="rect">
            <a:avLst/>
          </a:prstGeom>
        </p:spPr>
        <p:txBody>
          <a:bodyPr vert="horz" wrap="square" lIns="0" tIns="0" rIns="0" bIns="0" rtlCol="0">
            <a:spAutoFit/>
          </a:bodyPr>
          <a:lstStyle/>
          <a:p>
            <a:pPr marL="11133" algn="just"/>
            <a:endParaRPr lang="el-GR" sz="2000" dirty="0" smtClean="0">
              <a:latin typeface="Times New Roman"/>
              <a:cs typeface="Times New Roman"/>
            </a:endParaRPr>
          </a:p>
          <a:p>
            <a:pPr marL="11133" algn="just"/>
            <a:r>
              <a:rPr lang="el-GR" sz="2000" dirty="0" smtClean="0">
                <a:latin typeface="Times New Roman"/>
                <a:cs typeface="Times New Roman"/>
              </a:rPr>
              <a:t> </a:t>
            </a:r>
            <a:r>
              <a:rPr lang="el-GR" sz="2000" dirty="0" smtClean="0"/>
              <a:t>Η Ελαιοκράμβη είναι ένα ετήσιο, βιομηχανικό φυτό, το οποίο κατάγεται από την περιοχή της Μεσογείου.</a:t>
            </a:r>
          </a:p>
          <a:p>
            <a:pPr marL="11133" algn="just"/>
            <a:r>
              <a:rPr lang="el-GR" sz="2000" dirty="0" smtClean="0">
                <a:latin typeface="Times New Roman"/>
                <a:cs typeface="Times New Roman"/>
              </a:rPr>
              <a:t> Η </a:t>
            </a:r>
            <a:r>
              <a:rPr lang="el-GR" sz="2000" dirty="0" err="1" smtClean="0">
                <a:latin typeface="Times New Roman"/>
                <a:cs typeface="Times New Roman"/>
              </a:rPr>
              <a:t>ελαιοκράµβη</a:t>
            </a:r>
            <a:r>
              <a:rPr lang="el-GR" sz="2000" dirty="0" smtClean="0">
                <a:latin typeface="Times New Roman"/>
                <a:cs typeface="Times New Roman"/>
              </a:rPr>
              <a:t> ανήκει στα φυτά µ</a:t>
            </a:r>
            <a:r>
              <a:rPr lang="el-GR" sz="2000" dirty="0" err="1" smtClean="0">
                <a:latin typeface="Times New Roman"/>
                <a:cs typeface="Times New Roman"/>
              </a:rPr>
              <a:t>εγάλης</a:t>
            </a:r>
            <a:r>
              <a:rPr lang="el-GR" sz="2000" dirty="0" smtClean="0">
                <a:latin typeface="Times New Roman"/>
                <a:cs typeface="Times New Roman"/>
              </a:rPr>
              <a:t> καλλιέργειας που παράγουν </a:t>
            </a:r>
            <a:r>
              <a:rPr lang="el-GR" sz="2000" dirty="0" err="1" smtClean="0">
                <a:latin typeface="Times New Roman"/>
                <a:cs typeface="Times New Roman"/>
              </a:rPr>
              <a:t>ελαιούχους</a:t>
            </a:r>
            <a:r>
              <a:rPr lang="el-GR" sz="2000" dirty="0" smtClean="0">
                <a:latin typeface="Times New Roman"/>
                <a:cs typeface="Times New Roman"/>
              </a:rPr>
              <a:t> σπόρους. Είναι φυτό µ</a:t>
            </a:r>
            <a:r>
              <a:rPr lang="el-GR" sz="2000" dirty="0" err="1" smtClean="0">
                <a:latin typeface="Times New Roman"/>
                <a:cs typeface="Times New Roman"/>
              </a:rPr>
              <a:t>εγάλης</a:t>
            </a:r>
            <a:r>
              <a:rPr lang="el-GR" sz="2000" dirty="0" smtClean="0">
                <a:latin typeface="Times New Roman"/>
                <a:cs typeface="Times New Roman"/>
              </a:rPr>
              <a:t> </a:t>
            </a:r>
            <a:r>
              <a:rPr lang="el-GR" sz="2000" dirty="0" err="1" smtClean="0">
                <a:latin typeface="Times New Roman"/>
                <a:cs typeface="Times New Roman"/>
              </a:rPr>
              <a:t>οικονοµικής</a:t>
            </a:r>
            <a:r>
              <a:rPr lang="el-GR" sz="2000" dirty="0" smtClean="0">
                <a:latin typeface="Times New Roman"/>
                <a:cs typeface="Times New Roman"/>
              </a:rPr>
              <a:t> </a:t>
            </a:r>
            <a:r>
              <a:rPr lang="el-GR" sz="2000" dirty="0" err="1" smtClean="0">
                <a:latin typeface="Times New Roman"/>
                <a:cs typeface="Times New Roman"/>
              </a:rPr>
              <a:t>σηµασίας</a:t>
            </a:r>
            <a:r>
              <a:rPr lang="el-GR" sz="2000" dirty="0" smtClean="0">
                <a:latin typeface="Times New Roman"/>
                <a:cs typeface="Times New Roman"/>
              </a:rPr>
              <a:t> </a:t>
            </a:r>
            <a:r>
              <a:rPr lang="el-GR" sz="2000" dirty="0" err="1" smtClean="0">
                <a:latin typeface="Times New Roman"/>
                <a:cs typeface="Times New Roman"/>
              </a:rPr>
              <a:t>παγκοσµίως</a:t>
            </a:r>
            <a:r>
              <a:rPr lang="el-GR" sz="2000" dirty="0" smtClean="0">
                <a:latin typeface="Times New Roman"/>
                <a:cs typeface="Times New Roman"/>
              </a:rPr>
              <a:t> και µια</a:t>
            </a:r>
            <a:r>
              <a:rPr lang="en-US" sz="2000" dirty="0" smtClean="0">
                <a:latin typeface="Times New Roman"/>
                <a:cs typeface="Times New Roman"/>
              </a:rPr>
              <a:t> </a:t>
            </a:r>
            <a:r>
              <a:rPr lang="el-GR" sz="2000" dirty="0" smtClean="0">
                <a:latin typeface="Times New Roman"/>
                <a:cs typeface="Times New Roman"/>
              </a:rPr>
              <a:t>νέα καλλιέργεια για τη χώρα µας. Τα βοτανικά χαρακτηριστικά του φυτού και ο βιολογικός του κύκλος  σχετίζονται  </a:t>
            </a:r>
            <a:r>
              <a:rPr lang="el-GR" sz="2000" dirty="0" err="1" smtClean="0">
                <a:latin typeface="Times New Roman"/>
                <a:cs typeface="Times New Roman"/>
              </a:rPr>
              <a:t>άµεσα</a:t>
            </a:r>
            <a:r>
              <a:rPr lang="el-GR" sz="2000" dirty="0" smtClean="0">
                <a:latin typeface="Times New Roman"/>
                <a:cs typeface="Times New Roman"/>
              </a:rPr>
              <a:t>  µε   την   </a:t>
            </a:r>
            <a:r>
              <a:rPr lang="el-GR" sz="2000" dirty="0" err="1" smtClean="0">
                <a:latin typeface="Times New Roman"/>
                <a:cs typeface="Times New Roman"/>
              </a:rPr>
              <a:t>προσαρµοστικότητά</a:t>
            </a:r>
            <a:r>
              <a:rPr lang="el-GR" sz="2000" dirty="0" smtClean="0">
                <a:latin typeface="Times New Roman"/>
                <a:cs typeface="Times New Roman"/>
              </a:rPr>
              <a:t>   του   και  την   ορθή  καλλιεργητική   τεχνική.  Στο  κεφάλαιο</a:t>
            </a:r>
            <a:r>
              <a:rPr lang="en-US" sz="2000" dirty="0" smtClean="0">
                <a:latin typeface="Times New Roman"/>
                <a:cs typeface="Times New Roman"/>
              </a:rPr>
              <a:t> </a:t>
            </a:r>
            <a:r>
              <a:rPr lang="el-GR" sz="2000" dirty="0" err="1" smtClean="0">
                <a:latin typeface="Times New Roman"/>
                <a:cs typeface="Times New Roman"/>
              </a:rPr>
              <a:t>περιλαµβάνεται</a:t>
            </a:r>
            <a:r>
              <a:rPr lang="el-GR" sz="2000" dirty="0" smtClean="0">
                <a:latin typeface="Times New Roman"/>
                <a:cs typeface="Times New Roman"/>
              </a:rPr>
              <a:t> η περιγραφή του ριζικού </a:t>
            </a:r>
            <a:r>
              <a:rPr lang="el-GR" sz="2000" dirty="0" err="1" smtClean="0">
                <a:latin typeface="Times New Roman"/>
                <a:cs typeface="Times New Roman"/>
              </a:rPr>
              <a:t>συστήµατος</a:t>
            </a:r>
            <a:r>
              <a:rPr lang="el-GR" sz="2000" dirty="0" smtClean="0">
                <a:latin typeface="Times New Roman"/>
                <a:cs typeface="Times New Roman"/>
              </a:rPr>
              <a:t>, του στελέχους, των φύλλων, των ταξιανθιών και των  καρπών του φυτού. Περιγράφονται αναλυτικά τα στάδια ανάπτυξης από το </a:t>
            </a:r>
            <a:r>
              <a:rPr lang="el-GR" sz="2000" dirty="0" err="1" smtClean="0">
                <a:latin typeface="Times New Roman"/>
                <a:cs typeface="Times New Roman"/>
              </a:rPr>
              <a:t>φύτρωµα</a:t>
            </a:r>
            <a:r>
              <a:rPr lang="el-GR" sz="2000" dirty="0" smtClean="0">
                <a:latin typeface="Times New Roman"/>
                <a:cs typeface="Times New Roman"/>
              </a:rPr>
              <a:t> έως την </a:t>
            </a:r>
            <a:r>
              <a:rPr lang="el-GR" sz="2000" dirty="0" err="1" smtClean="0">
                <a:latin typeface="Times New Roman"/>
                <a:cs typeface="Times New Roman"/>
              </a:rPr>
              <a:t>ωρίµανση</a:t>
            </a:r>
            <a:r>
              <a:rPr lang="el-GR" sz="2000" dirty="0" smtClean="0">
                <a:latin typeface="Times New Roman"/>
                <a:cs typeface="Times New Roman"/>
              </a:rPr>
              <a:t> του  φυτού.</a:t>
            </a:r>
            <a:r>
              <a:rPr lang="el-GR" sz="2000" dirty="0" smtClean="0"/>
              <a:t> Τα φυτά της ελαιοκράμβης ,όπως και του ηλίανθου ανήκουν στην κατηγορία των ενεργειακών. Τα σπέρματά τους συλλέγονται κυρίως για εκμετάλλευση του παραγόμενου ελαίου τους ως </a:t>
            </a:r>
            <a:r>
              <a:rPr lang="el-GR" sz="2000" dirty="0" err="1" smtClean="0"/>
              <a:t>βιοκαύσιμο</a:t>
            </a:r>
            <a:r>
              <a:rPr lang="el-GR" sz="2000" dirty="0" smtClean="0"/>
              <a:t>, προς αντικατάσταση συμβατικών ρυπογόνων παραγόντων υγρής καύσης.</a:t>
            </a:r>
            <a:endParaRPr lang="el-GR" sz="2000" dirty="0" smtClean="0">
              <a:latin typeface="Times New Roman"/>
              <a:cs typeface="Times New Roman"/>
            </a:endParaRPr>
          </a:p>
          <a:p>
            <a:pPr marL="11133" algn="just"/>
            <a:r>
              <a:rPr lang="el-GR" sz="2000" dirty="0" smtClean="0">
                <a:latin typeface="Times New Roman"/>
                <a:cs typeface="Times New Roman"/>
              </a:rPr>
              <a:t> </a:t>
            </a:r>
            <a:endParaRPr sz="2000" dirty="0">
              <a:latin typeface="Times New Roman"/>
              <a:cs typeface="Times New Roman"/>
            </a:endParaRPr>
          </a:p>
        </p:txBody>
      </p:sp>
      <p:sp>
        <p:nvSpPr>
          <p:cNvPr id="3" name="2 - TextBox"/>
          <p:cNvSpPr txBox="1"/>
          <p:nvPr/>
        </p:nvSpPr>
        <p:spPr>
          <a:xfrm>
            <a:off x="686594" y="534194"/>
            <a:ext cx="3200400" cy="630934"/>
          </a:xfrm>
          <a:prstGeom prst="rect">
            <a:avLst/>
          </a:prstGeom>
          <a:noFill/>
        </p:spPr>
        <p:txBody>
          <a:bodyPr wrap="square" lIns="91431" tIns="45716" rIns="91431" bIns="45716" rtlCol="0">
            <a:spAutoFit/>
          </a:bodyPr>
          <a:lstStyle/>
          <a:p>
            <a:r>
              <a:rPr lang="el-GR" sz="3500" b="1" dirty="0" smtClean="0"/>
              <a:t>ΕΛΑΙΟΚΡΑΜΒΗ</a:t>
            </a:r>
            <a:endParaRPr lang="en-GB" sz="35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81794" y="153195"/>
            <a:ext cx="4572000" cy="646323"/>
          </a:xfrm>
          <a:prstGeom prst="rect">
            <a:avLst/>
          </a:prstGeom>
          <a:noFill/>
        </p:spPr>
        <p:txBody>
          <a:bodyPr wrap="square" lIns="91431" tIns="45716" rIns="91431" bIns="45716" rtlCol="0">
            <a:spAutoFit/>
          </a:bodyPr>
          <a:lstStyle/>
          <a:p>
            <a:r>
              <a:rPr lang="el-GR" sz="3500" b="1" dirty="0"/>
              <a:t>Φύλλ</a:t>
            </a:r>
            <a:r>
              <a:rPr lang="el-GR" sz="3600" b="1" spc="13" dirty="0">
                <a:latin typeface="Times New Roman"/>
                <a:cs typeface="Times New Roman"/>
              </a:rPr>
              <a:t>α</a:t>
            </a:r>
            <a:endParaRPr lang="el-GR" sz="3500" b="1" dirty="0"/>
          </a:p>
        </p:txBody>
      </p:sp>
      <p:sp>
        <p:nvSpPr>
          <p:cNvPr id="10" name="object 9"/>
          <p:cNvSpPr txBox="1"/>
          <p:nvPr/>
        </p:nvSpPr>
        <p:spPr>
          <a:xfrm>
            <a:off x="457996" y="686594"/>
            <a:ext cx="8381998" cy="2462213"/>
          </a:xfrm>
          <a:prstGeom prst="rect">
            <a:avLst/>
          </a:prstGeom>
        </p:spPr>
        <p:txBody>
          <a:bodyPr vert="horz" wrap="square" lIns="0" tIns="0" rIns="0" bIns="0" rtlCol="0">
            <a:spAutoFit/>
          </a:bodyPr>
          <a:lstStyle/>
          <a:p>
            <a:pPr marL="11133" algn="just"/>
            <a:r>
              <a:rPr lang="el-GR" sz="1600" dirty="0" smtClean="0">
                <a:latin typeface="Times New Roman"/>
                <a:cs typeface="Times New Roman"/>
              </a:rPr>
              <a:t>Τα φύλλα στο πρώτο στάδιο ανάπτυξης </a:t>
            </a:r>
            <a:r>
              <a:rPr lang="el-GR" sz="1600" dirty="0" err="1" smtClean="0">
                <a:latin typeface="Times New Roman"/>
                <a:cs typeface="Times New Roman"/>
              </a:rPr>
              <a:t>σχηµατίζουν</a:t>
            </a:r>
            <a:r>
              <a:rPr lang="el-GR" sz="1600" dirty="0" smtClean="0">
                <a:latin typeface="Times New Roman"/>
                <a:cs typeface="Times New Roman"/>
              </a:rPr>
              <a:t> ροζέτα, ιδιαίτερα σε φθινοπωρινή σπορά. Στη ροζέτα  </a:t>
            </a:r>
            <a:r>
              <a:rPr lang="el-GR" sz="1600" dirty="0" err="1" smtClean="0">
                <a:latin typeface="Times New Roman"/>
                <a:cs typeface="Times New Roman"/>
              </a:rPr>
              <a:t>περιλαµβάνονται</a:t>
            </a:r>
            <a:r>
              <a:rPr lang="el-GR" sz="1600" dirty="0" smtClean="0">
                <a:latin typeface="Times New Roman"/>
                <a:cs typeface="Times New Roman"/>
              </a:rPr>
              <a:t> 4-10 φύλλα µ</a:t>
            </a:r>
            <a:r>
              <a:rPr lang="el-GR" sz="1600" dirty="0" err="1" smtClean="0">
                <a:latin typeface="Times New Roman"/>
                <a:cs typeface="Times New Roman"/>
              </a:rPr>
              <a:t>ικρού</a:t>
            </a:r>
            <a:r>
              <a:rPr lang="el-GR" sz="1600" dirty="0" smtClean="0">
                <a:latin typeface="Times New Roman"/>
                <a:cs typeface="Times New Roman"/>
              </a:rPr>
              <a:t> µ</a:t>
            </a:r>
            <a:r>
              <a:rPr lang="el-GR" sz="1600" dirty="0" err="1" smtClean="0">
                <a:latin typeface="Times New Roman"/>
                <a:cs typeface="Times New Roman"/>
              </a:rPr>
              <a:t>εγέθους</a:t>
            </a:r>
            <a:r>
              <a:rPr lang="el-GR" sz="1600" dirty="0" smtClean="0">
                <a:latin typeface="Times New Roman"/>
                <a:cs typeface="Times New Roman"/>
              </a:rPr>
              <a:t>. Μετά τον λήθαργο του </a:t>
            </a:r>
            <a:r>
              <a:rPr lang="el-GR" sz="1600" dirty="0" err="1" smtClean="0">
                <a:latin typeface="Times New Roman"/>
                <a:cs typeface="Times New Roman"/>
              </a:rPr>
              <a:t>χειµώνα</a:t>
            </a:r>
            <a:r>
              <a:rPr lang="el-GR" sz="1600" dirty="0" smtClean="0">
                <a:latin typeface="Times New Roman"/>
                <a:cs typeface="Times New Roman"/>
              </a:rPr>
              <a:t>, από τη ροζέτα εκφύονται τα  νέα φύλλα και το κεντρικό στέλεχος. </a:t>
            </a:r>
          </a:p>
          <a:p>
            <a:pPr marL="11133" algn="just"/>
            <a:r>
              <a:rPr lang="el-GR" sz="1600" dirty="0" smtClean="0">
                <a:latin typeface="Times New Roman"/>
                <a:cs typeface="Times New Roman"/>
              </a:rPr>
              <a:t>Η διάρκεια της ροζέτας επηρεάζεται από την ποικιλία, τις </a:t>
            </a:r>
            <a:r>
              <a:rPr lang="el-GR" sz="1600" dirty="0" err="1" smtClean="0">
                <a:latin typeface="Times New Roman"/>
                <a:cs typeface="Times New Roman"/>
              </a:rPr>
              <a:t>κλιµατικές</a:t>
            </a:r>
            <a:r>
              <a:rPr lang="el-GR" sz="1600" dirty="0" smtClean="0">
                <a:latin typeface="Times New Roman"/>
                <a:cs typeface="Times New Roman"/>
              </a:rPr>
              <a:t> συνθήκες και την εποχή σποράς. Τα φύλλα εκφύονται κατ' εναλλαγή, είναι </a:t>
            </a:r>
            <a:r>
              <a:rPr lang="el-GR" sz="1600" dirty="0" err="1" smtClean="0">
                <a:latin typeface="Times New Roman"/>
                <a:cs typeface="Times New Roman"/>
              </a:rPr>
              <a:t>έµµισχα</a:t>
            </a:r>
            <a:r>
              <a:rPr lang="el-GR" sz="1600" dirty="0" smtClean="0">
                <a:latin typeface="Times New Roman"/>
                <a:cs typeface="Times New Roman"/>
              </a:rPr>
              <a:t>, σκούρα πράσινα, γλαυκά  και συνήθως φέρουν εγκοπές. Τα φύλλα που βρίσκονται στο ανώτερο </a:t>
            </a:r>
            <a:r>
              <a:rPr lang="el-GR" sz="1600" dirty="0" err="1" smtClean="0">
                <a:latin typeface="Times New Roman"/>
                <a:cs typeface="Times New Roman"/>
              </a:rPr>
              <a:t>τµήµα</a:t>
            </a:r>
            <a:r>
              <a:rPr lang="el-GR" sz="1600" dirty="0" smtClean="0">
                <a:latin typeface="Times New Roman"/>
                <a:cs typeface="Times New Roman"/>
              </a:rPr>
              <a:t> του φυτού είναι απλά  λογχοειδή</a:t>
            </a:r>
            <a:r>
              <a:rPr lang="en-US" sz="1600" dirty="0" smtClean="0">
                <a:latin typeface="Times New Roman"/>
                <a:cs typeface="Times New Roman"/>
              </a:rPr>
              <a:t> </a:t>
            </a:r>
            <a:r>
              <a:rPr lang="el-GR" sz="1600" dirty="0" smtClean="0">
                <a:latin typeface="Times New Roman"/>
                <a:cs typeface="Times New Roman"/>
              </a:rPr>
              <a:t>και  </a:t>
            </a:r>
            <a:r>
              <a:rPr lang="el-GR" sz="1600" dirty="0" err="1" smtClean="0">
                <a:latin typeface="Times New Roman"/>
                <a:cs typeface="Times New Roman"/>
              </a:rPr>
              <a:t>σχηµατίζουν</a:t>
            </a:r>
            <a:r>
              <a:rPr lang="el-GR" sz="1600" dirty="0" smtClean="0">
                <a:latin typeface="Times New Roman"/>
                <a:cs typeface="Times New Roman"/>
              </a:rPr>
              <a:t>  θύλακα  γύρω  από  τον  βλαστό.  </a:t>
            </a:r>
          </a:p>
          <a:p>
            <a:pPr marL="11133" algn="just"/>
            <a:r>
              <a:rPr lang="el-GR" sz="1600" dirty="0" smtClean="0">
                <a:latin typeface="Times New Roman"/>
                <a:cs typeface="Times New Roman"/>
              </a:rPr>
              <a:t>Ο  </a:t>
            </a:r>
            <a:r>
              <a:rPr lang="el-GR" sz="1600" dirty="0" err="1" smtClean="0">
                <a:latin typeface="Times New Roman"/>
                <a:cs typeface="Times New Roman"/>
              </a:rPr>
              <a:t>αριθµός</a:t>
            </a:r>
            <a:r>
              <a:rPr lang="el-GR" sz="1600" dirty="0" smtClean="0">
                <a:latin typeface="Times New Roman"/>
                <a:cs typeface="Times New Roman"/>
              </a:rPr>
              <a:t>  των  φύλλων  του  κεντρικού  στελέχους είναι</a:t>
            </a:r>
            <a:r>
              <a:rPr lang="en-US" sz="1600" dirty="0" smtClean="0">
                <a:latin typeface="Times New Roman"/>
                <a:cs typeface="Times New Roman"/>
              </a:rPr>
              <a:t> </a:t>
            </a:r>
            <a:r>
              <a:rPr lang="el-GR" sz="1600" dirty="0" smtClean="0">
                <a:latin typeface="Times New Roman"/>
                <a:cs typeface="Times New Roman"/>
              </a:rPr>
              <a:t>χαρακτηριστικό της ποικιλίας, ποικίλλει </a:t>
            </a:r>
            <a:r>
              <a:rPr lang="el-GR" sz="1600" dirty="0" err="1" smtClean="0">
                <a:latin typeface="Times New Roman"/>
                <a:cs typeface="Times New Roman"/>
              </a:rPr>
              <a:t>όµως</a:t>
            </a:r>
            <a:r>
              <a:rPr lang="el-GR" sz="1600" dirty="0" smtClean="0">
                <a:latin typeface="Times New Roman"/>
                <a:cs typeface="Times New Roman"/>
              </a:rPr>
              <a:t> και µε την εποχή σποράς. Ο </a:t>
            </a:r>
            <a:r>
              <a:rPr lang="el-GR" sz="1600" dirty="0" err="1" smtClean="0">
                <a:latin typeface="Times New Roman"/>
                <a:cs typeface="Times New Roman"/>
              </a:rPr>
              <a:t>αριθµός</a:t>
            </a:r>
            <a:r>
              <a:rPr lang="el-GR" sz="1600" dirty="0" smtClean="0">
                <a:latin typeface="Times New Roman"/>
                <a:cs typeface="Times New Roman"/>
              </a:rPr>
              <a:t> των φύλλων στις εαρινές  ποικιλίες </a:t>
            </a:r>
            <a:r>
              <a:rPr lang="el-GR" sz="1600" dirty="0" err="1" smtClean="0">
                <a:latin typeface="Times New Roman"/>
                <a:cs typeface="Times New Roman"/>
              </a:rPr>
              <a:t>κυµαίνεται</a:t>
            </a:r>
            <a:r>
              <a:rPr lang="el-GR" sz="1600" dirty="0" smtClean="0">
                <a:latin typeface="Times New Roman"/>
                <a:cs typeface="Times New Roman"/>
              </a:rPr>
              <a:t> από 5 έως 12 και για τις φθινοπωρινές ξεπερνά συνήθως τα 40 ή και περισσότερα φύλλα </a:t>
            </a:r>
            <a:r>
              <a:rPr lang="en-US" sz="1600" dirty="0" smtClean="0">
                <a:latin typeface="Times New Roman"/>
                <a:cs typeface="Times New Roman"/>
              </a:rPr>
              <a:t>.</a:t>
            </a:r>
            <a:endParaRPr sz="1600" dirty="0">
              <a:latin typeface="Times New Roman"/>
              <a:cs typeface="Times New Roman"/>
            </a:endParaRPr>
          </a:p>
        </p:txBody>
      </p:sp>
      <p:sp>
        <p:nvSpPr>
          <p:cNvPr id="4" name="object 3"/>
          <p:cNvSpPr txBox="1"/>
          <p:nvPr/>
        </p:nvSpPr>
        <p:spPr>
          <a:xfrm>
            <a:off x="1204624" y="6249193"/>
            <a:ext cx="6644770" cy="307777"/>
          </a:xfrm>
          <a:prstGeom prst="rect">
            <a:avLst/>
          </a:prstGeom>
        </p:spPr>
        <p:txBody>
          <a:bodyPr vert="horz" wrap="square" lIns="0" tIns="0" rIns="0" bIns="0" rtlCol="0">
            <a:spAutoFit/>
          </a:bodyPr>
          <a:lstStyle/>
          <a:p>
            <a:pPr marL="12700">
              <a:lnSpc>
                <a:spcPct val="100000"/>
              </a:lnSpc>
            </a:pPr>
            <a:r>
              <a:rPr sz="1500" b="1" i="1" spc="15" dirty="0" smtClean="0">
                <a:latin typeface="Times New Roman"/>
                <a:cs typeface="Times New Roman"/>
              </a:rPr>
              <a:t> </a:t>
            </a:r>
            <a:r>
              <a:rPr sz="2000" i="1" spc="5" dirty="0">
                <a:latin typeface="Times New Roman"/>
                <a:cs typeface="Times New Roman"/>
              </a:rPr>
              <a:t>Σχηµατισµός </a:t>
            </a:r>
            <a:r>
              <a:rPr sz="2000" i="1" spc="15" dirty="0">
                <a:latin typeface="Times New Roman"/>
                <a:cs typeface="Times New Roman"/>
              </a:rPr>
              <a:t>ροζέτας </a:t>
            </a:r>
            <a:r>
              <a:rPr sz="2000" i="1" spc="20" dirty="0">
                <a:latin typeface="Times New Roman"/>
                <a:cs typeface="Times New Roman"/>
              </a:rPr>
              <a:t>φύλλων </a:t>
            </a:r>
            <a:r>
              <a:rPr sz="2000" i="1" spc="15" dirty="0">
                <a:latin typeface="Times New Roman"/>
                <a:cs typeface="Times New Roman"/>
              </a:rPr>
              <a:t>στα </a:t>
            </a:r>
            <a:r>
              <a:rPr sz="2000" i="1" spc="20" dirty="0">
                <a:latin typeface="Times New Roman"/>
                <a:cs typeface="Times New Roman"/>
              </a:rPr>
              <a:t>πρώτα </a:t>
            </a:r>
            <a:r>
              <a:rPr sz="2000" i="1" spc="15" dirty="0">
                <a:latin typeface="Times New Roman"/>
                <a:cs typeface="Times New Roman"/>
              </a:rPr>
              <a:t>στάδια</a:t>
            </a:r>
            <a:r>
              <a:rPr sz="2000" i="1" spc="50" dirty="0">
                <a:latin typeface="Times New Roman"/>
                <a:cs typeface="Times New Roman"/>
              </a:rPr>
              <a:t> </a:t>
            </a:r>
            <a:r>
              <a:rPr sz="2000" i="1" spc="20" dirty="0">
                <a:latin typeface="Times New Roman"/>
                <a:cs typeface="Times New Roman"/>
              </a:rPr>
              <a:t>ανάπτυξης</a:t>
            </a:r>
            <a:endParaRPr sz="2000" dirty="0">
              <a:latin typeface="Times New Roman"/>
              <a:cs typeface="Times New Roman"/>
            </a:endParaRPr>
          </a:p>
        </p:txBody>
      </p:sp>
      <p:sp>
        <p:nvSpPr>
          <p:cNvPr id="5" name="object 4"/>
          <p:cNvSpPr/>
          <p:nvPr/>
        </p:nvSpPr>
        <p:spPr>
          <a:xfrm>
            <a:off x="1219994" y="3277394"/>
            <a:ext cx="6101567" cy="2621636"/>
          </a:xfrm>
          <a:prstGeom prst="rect">
            <a:avLst/>
          </a:prstGeom>
          <a:blipFill>
            <a:blip r:embed="rId2" cstate="print"/>
            <a:stretch>
              <a:fillRect/>
            </a:stretch>
          </a:blipFill>
        </p:spPr>
        <p:txBody>
          <a:bodyPr wrap="square" lIns="0" tIns="0" rIns="0" bIns="0" rtlCol="0"/>
          <a:lstStyle/>
          <a:p>
            <a:endParaRPr sz="15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81794" y="1"/>
            <a:ext cx="4572000" cy="646323"/>
          </a:xfrm>
          <a:prstGeom prst="rect">
            <a:avLst/>
          </a:prstGeom>
          <a:noFill/>
        </p:spPr>
        <p:txBody>
          <a:bodyPr wrap="square" lIns="91431" tIns="45716" rIns="91431" bIns="45716" rtlCol="0">
            <a:spAutoFit/>
          </a:bodyPr>
          <a:lstStyle/>
          <a:p>
            <a:r>
              <a:rPr lang="el-GR" sz="3500" b="1" dirty="0"/>
              <a:t>Φύλλ</a:t>
            </a:r>
            <a:r>
              <a:rPr lang="el-GR" sz="3600" b="1" spc="13" dirty="0">
                <a:latin typeface="Times New Roman"/>
                <a:cs typeface="Times New Roman"/>
              </a:rPr>
              <a:t>α</a:t>
            </a:r>
            <a:endParaRPr lang="el-GR" sz="3500" b="1" dirty="0"/>
          </a:p>
        </p:txBody>
      </p:sp>
      <p:sp>
        <p:nvSpPr>
          <p:cNvPr id="8" name="object 2"/>
          <p:cNvSpPr txBox="1"/>
          <p:nvPr/>
        </p:nvSpPr>
        <p:spPr>
          <a:xfrm>
            <a:off x="747424" y="3650946"/>
            <a:ext cx="5349370" cy="230832"/>
          </a:xfrm>
          <a:prstGeom prst="rect">
            <a:avLst/>
          </a:prstGeom>
        </p:spPr>
        <p:txBody>
          <a:bodyPr vert="horz" wrap="square" lIns="0" tIns="0" rIns="0" bIns="0" rtlCol="0">
            <a:spAutoFit/>
          </a:bodyPr>
          <a:lstStyle/>
          <a:p>
            <a:pPr marL="12700">
              <a:lnSpc>
                <a:spcPct val="100000"/>
              </a:lnSpc>
            </a:pPr>
            <a:r>
              <a:rPr sz="1500" b="1" i="1" spc="15" dirty="0" smtClean="0">
                <a:latin typeface="Times New Roman"/>
                <a:cs typeface="Times New Roman"/>
              </a:rPr>
              <a:t> </a:t>
            </a:r>
            <a:r>
              <a:rPr sz="1500" i="1" spc="20" dirty="0">
                <a:latin typeface="Times New Roman"/>
                <a:cs typeface="Times New Roman"/>
              </a:rPr>
              <a:t>Ανάπτυξη πρώτων </a:t>
            </a:r>
            <a:r>
              <a:rPr sz="1500" i="1" spc="10" dirty="0">
                <a:latin typeface="Times New Roman"/>
                <a:cs typeface="Times New Roman"/>
              </a:rPr>
              <a:t>πραγµατικών</a:t>
            </a:r>
            <a:r>
              <a:rPr sz="1500" i="1" spc="-5" dirty="0">
                <a:latin typeface="Times New Roman"/>
                <a:cs typeface="Times New Roman"/>
              </a:rPr>
              <a:t> </a:t>
            </a:r>
            <a:r>
              <a:rPr sz="1500" i="1" spc="20" dirty="0">
                <a:latin typeface="Times New Roman"/>
                <a:cs typeface="Times New Roman"/>
              </a:rPr>
              <a:t>φύλλων</a:t>
            </a:r>
            <a:endParaRPr sz="1500" dirty="0">
              <a:latin typeface="Times New Roman"/>
              <a:cs typeface="Times New Roman"/>
            </a:endParaRPr>
          </a:p>
        </p:txBody>
      </p:sp>
      <p:sp>
        <p:nvSpPr>
          <p:cNvPr id="9" name="object 3"/>
          <p:cNvSpPr txBox="1"/>
          <p:nvPr/>
        </p:nvSpPr>
        <p:spPr>
          <a:xfrm>
            <a:off x="747424" y="6628756"/>
            <a:ext cx="4282570" cy="230832"/>
          </a:xfrm>
          <a:prstGeom prst="rect">
            <a:avLst/>
          </a:prstGeom>
        </p:spPr>
        <p:txBody>
          <a:bodyPr vert="horz" wrap="square" lIns="0" tIns="0" rIns="0" bIns="0" rtlCol="0">
            <a:spAutoFit/>
          </a:bodyPr>
          <a:lstStyle/>
          <a:p>
            <a:pPr marL="12700">
              <a:lnSpc>
                <a:spcPct val="100000"/>
              </a:lnSpc>
            </a:pPr>
            <a:r>
              <a:rPr sz="1500" b="1" i="1" spc="15" dirty="0" smtClean="0">
                <a:latin typeface="Times New Roman"/>
                <a:cs typeface="Times New Roman"/>
              </a:rPr>
              <a:t> </a:t>
            </a:r>
            <a:r>
              <a:rPr sz="1500" i="1" spc="5" dirty="0">
                <a:latin typeface="Times New Roman"/>
                <a:cs typeface="Times New Roman"/>
              </a:rPr>
              <a:t>Σχηµατισµός </a:t>
            </a:r>
            <a:r>
              <a:rPr sz="1500" i="1" spc="15" dirty="0">
                <a:latin typeface="Times New Roman"/>
                <a:cs typeface="Times New Roman"/>
              </a:rPr>
              <a:t>κύριου</a:t>
            </a:r>
            <a:r>
              <a:rPr sz="1500" i="1" spc="-20" dirty="0">
                <a:latin typeface="Times New Roman"/>
                <a:cs typeface="Times New Roman"/>
              </a:rPr>
              <a:t> </a:t>
            </a:r>
            <a:r>
              <a:rPr sz="1500" i="1" spc="20" dirty="0">
                <a:latin typeface="Times New Roman"/>
                <a:cs typeface="Times New Roman"/>
              </a:rPr>
              <a:t>βλαστού</a:t>
            </a:r>
            <a:endParaRPr sz="1500" dirty="0">
              <a:latin typeface="Times New Roman"/>
              <a:cs typeface="Times New Roman"/>
            </a:endParaRPr>
          </a:p>
        </p:txBody>
      </p:sp>
      <p:sp>
        <p:nvSpPr>
          <p:cNvPr id="10" name="object 4"/>
          <p:cNvSpPr/>
          <p:nvPr/>
        </p:nvSpPr>
        <p:spPr>
          <a:xfrm>
            <a:off x="762794" y="762794"/>
            <a:ext cx="6101567" cy="2840411"/>
          </a:xfrm>
          <a:prstGeom prst="rect">
            <a:avLst/>
          </a:prstGeom>
          <a:blipFill>
            <a:blip r:embed="rId2" cstate="print"/>
            <a:stretch>
              <a:fillRect/>
            </a:stretch>
          </a:blipFill>
        </p:spPr>
        <p:txBody>
          <a:bodyPr wrap="square" lIns="0" tIns="0" rIns="0" bIns="0" rtlCol="0"/>
          <a:lstStyle/>
          <a:p>
            <a:endParaRPr sz="1500"/>
          </a:p>
        </p:txBody>
      </p:sp>
      <p:sp>
        <p:nvSpPr>
          <p:cNvPr id="11" name="object 5"/>
          <p:cNvSpPr/>
          <p:nvPr/>
        </p:nvSpPr>
        <p:spPr>
          <a:xfrm>
            <a:off x="762794" y="3894534"/>
            <a:ext cx="6101567" cy="2680616"/>
          </a:xfrm>
          <a:prstGeom prst="rect">
            <a:avLst/>
          </a:prstGeom>
          <a:blipFill>
            <a:blip r:embed="rId3" cstate="print"/>
            <a:stretch>
              <a:fillRect/>
            </a:stretch>
          </a:blipFill>
        </p:spPr>
        <p:txBody>
          <a:bodyPr wrap="square" lIns="0" tIns="0" rIns="0" bIns="0" rtlCol="0"/>
          <a:lstStyle/>
          <a:p>
            <a:endParaRPr sz="15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81794" y="153194"/>
            <a:ext cx="4572000" cy="1184932"/>
          </a:xfrm>
          <a:prstGeom prst="rect">
            <a:avLst/>
          </a:prstGeom>
          <a:noFill/>
        </p:spPr>
        <p:txBody>
          <a:bodyPr wrap="square" lIns="91431" tIns="45716" rIns="91431" bIns="45716" rtlCol="0">
            <a:spAutoFit/>
          </a:bodyPr>
          <a:lstStyle/>
          <a:p>
            <a:r>
              <a:rPr lang="el-GR" sz="3600" b="1" dirty="0">
                <a:latin typeface="Times New Roman"/>
                <a:cs typeface="Times New Roman"/>
              </a:rPr>
              <a:t>Ταξιανθία και</a:t>
            </a:r>
            <a:r>
              <a:rPr lang="el-GR" sz="3600" b="1" spc="-88" dirty="0">
                <a:latin typeface="Times New Roman"/>
                <a:cs typeface="Times New Roman"/>
              </a:rPr>
              <a:t> </a:t>
            </a:r>
            <a:r>
              <a:rPr lang="el-GR" sz="3600" b="1" dirty="0">
                <a:latin typeface="Times New Roman"/>
                <a:cs typeface="Times New Roman"/>
              </a:rPr>
              <a:t>άνθη</a:t>
            </a:r>
            <a:endParaRPr lang="el-GR" sz="3600" dirty="0">
              <a:latin typeface="Times New Roman"/>
              <a:cs typeface="Times New Roman"/>
            </a:endParaRPr>
          </a:p>
          <a:p>
            <a:endParaRPr lang="el-GR" sz="3500" b="1" dirty="0"/>
          </a:p>
        </p:txBody>
      </p:sp>
      <p:sp>
        <p:nvSpPr>
          <p:cNvPr id="9" name="8 - Ορθογώνιο"/>
          <p:cNvSpPr/>
          <p:nvPr/>
        </p:nvSpPr>
        <p:spPr>
          <a:xfrm>
            <a:off x="229394" y="762794"/>
            <a:ext cx="8610600" cy="6278634"/>
          </a:xfrm>
          <a:prstGeom prst="rect">
            <a:avLst/>
          </a:prstGeom>
        </p:spPr>
        <p:txBody>
          <a:bodyPr wrap="square" lIns="91431" tIns="45716" rIns="91431" bIns="45716">
            <a:spAutoFit/>
          </a:bodyPr>
          <a:lstStyle/>
          <a:p>
            <a:pPr marL="11133"/>
            <a:r>
              <a:rPr lang="el-GR" sz="2400" dirty="0" smtClean="0">
                <a:latin typeface="Times New Roman"/>
                <a:cs typeface="Times New Roman"/>
              </a:rPr>
              <a:t>Η ταξιανθία της </a:t>
            </a:r>
            <a:r>
              <a:rPr lang="el-GR" sz="2400" dirty="0" err="1" smtClean="0">
                <a:latin typeface="Times New Roman"/>
                <a:cs typeface="Times New Roman"/>
              </a:rPr>
              <a:t>ελαιοκράµβης</a:t>
            </a:r>
            <a:r>
              <a:rPr lang="el-GR" sz="2400" dirty="0" smtClean="0">
                <a:latin typeface="Times New Roman"/>
                <a:cs typeface="Times New Roman"/>
              </a:rPr>
              <a:t> είναι </a:t>
            </a:r>
            <a:r>
              <a:rPr lang="el-GR" sz="2400" dirty="0" err="1" smtClean="0">
                <a:latin typeface="Times New Roman"/>
                <a:cs typeface="Times New Roman"/>
              </a:rPr>
              <a:t>βότρυς</a:t>
            </a:r>
            <a:r>
              <a:rPr lang="el-GR" sz="2400" dirty="0" smtClean="0">
                <a:latin typeface="Times New Roman"/>
                <a:cs typeface="Times New Roman"/>
              </a:rPr>
              <a:t> και </a:t>
            </a:r>
            <a:r>
              <a:rPr lang="el-GR" sz="2400" dirty="0" err="1" smtClean="0">
                <a:latin typeface="Times New Roman"/>
                <a:cs typeface="Times New Roman"/>
              </a:rPr>
              <a:t>εµφανίζεται</a:t>
            </a:r>
            <a:r>
              <a:rPr lang="el-GR" sz="2400" dirty="0" smtClean="0">
                <a:latin typeface="Times New Roman"/>
                <a:cs typeface="Times New Roman"/>
              </a:rPr>
              <a:t> στο άκρο του κεντρικού στελέχους και των  πλάγιων διακλαδώσεων. </a:t>
            </a:r>
          </a:p>
          <a:p>
            <a:pPr marL="11133"/>
            <a:r>
              <a:rPr lang="el-GR" sz="2400" dirty="0" smtClean="0"/>
              <a:t> Ο αριθμός των ταξιανθιών επηρεάζεται από την ποικιλία, το κλίμα και τις </a:t>
            </a:r>
            <a:r>
              <a:rPr lang="el-GR" sz="2400" dirty="0" smtClean="0">
                <a:hlinkClick r:id="rId2" tooltip="Καλλιέργεια ελαιοκράμβης"/>
              </a:rPr>
              <a:t>καλλιεργητικές</a:t>
            </a:r>
            <a:r>
              <a:rPr lang="el-GR" sz="2400" dirty="0" smtClean="0"/>
              <a:t> φροντίδες και κυμαίνεται από 12-24. Από του ίδιους παράγοντες εξαρτάται και η διάρκεια της ανθοφορίας, που είναι από 3-5 εβδομάδες. </a:t>
            </a:r>
          </a:p>
          <a:p>
            <a:pPr marL="11133"/>
            <a:r>
              <a:rPr lang="el-GR" sz="2400" dirty="0" smtClean="0">
                <a:latin typeface="Times New Roman"/>
                <a:cs typeface="Times New Roman"/>
              </a:rPr>
              <a:t>Τα άνθη έχουν </a:t>
            </a:r>
            <a:r>
              <a:rPr lang="el-GR" sz="2400" dirty="0" err="1" smtClean="0">
                <a:latin typeface="Times New Roman"/>
                <a:cs typeface="Times New Roman"/>
              </a:rPr>
              <a:t>χρώµα</a:t>
            </a:r>
            <a:r>
              <a:rPr lang="el-GR" sz="2400" dirty="0" smtClean="0">
                <a:latin typeface="Times New Roman"/>
                <a:cs typeface="Times New Roman"/>
              </a:rPr>
              <a:t> ανοιχτό έως σκούρο κίτρινο και µ</a:t>
            </a:r>
            <a:r>
              <a:rPr lang="el-GR" sz="2400" dirty="0" err="1" smtClean="0">
                <a:latin typeface="Times New Roman"/>
                <a:cs typeface="Times New Roman"/>
              </a:rPr>
              <a:t>ικρό</a:t>
            </a:r>
            <a:r>
              <a:rPr lang="el-GR" sz="2400" dirty="0" smtClean="0">
                <a:latin typeface="Times New Roman"/>
                <a:cs typeface="Times New Roman"/>
              </a:rPr>
              <a:t> ποδίσκο. Αποτελούνται  από 4  σέπαλα και 4  πέταλα µε  ωοειδή και πλατιά  βάση και 6  </a:t>
            </a:r>
            <a:r>
              <a:rPr lang="el-GR" sz="2400" dirty="0" err="1" smtClean="0">
                <a:latin typeface="Times New Roman"/>
                <a:cs typeface="Times New Roman"/>
              </a:rPr>
              <a:t>στήµονες</a:t>
            </a:r>
            <a:r>
              <a:rPr lang="el-GR" sz="2400" dirty="0" smtClean="0"/>
              <a:t> από τους οποίους οι 2 είναι μικρότεροι</a:t>
            </a:r>
            <a:r>
              <a:rPr lang="el-GR" sz="2400" dirty="0" smtClean="0">
                <a:latin typeface="Times New Roman"/>
                <a:cs typeface="Times New Roman"/>
              </a:rPr>
              <a:t>.</a:t>
            </a:r>
          </a:p>
          <a:p>
            <a:pPr marL="11133"/>
            <a:r>
              <a:rPr lang="el-GR" sz="2400" dirty="0" smtClean="0">
                <a:latin typeface="Times New Roman"/>
                <a:cs typeface="Times New Roman"/>
              </a:rPr>
              <a:t> Ο  </a:t>
            </a:r>
            <a:r>
              <a:rPr lang="el-GR" sz="2400" dirty="0" err="1" smtClean="0">
                <a:latin typeface="Times New Roman"/>
                <a:cs typeface="Times New Roman"/>
              </a:rPr>
              <a:t>αριθµός</a:t>
            </a:r>
            <a:r>
              <a:rPr lang="el-GR" sz="2400" dirty="0" smtClean="0">
                <a:latin typeface="Times New Roman"/>
                <a:cs typeface="Times New Roman"/>
              </a:rPr>
              <a:t>  των ανθέων    σε  κάθε</a:t>
            </a:r>
            <a:r>
              <a:rPr lang="en-US" sz="2400" dirty="0" smtClean="0">
                <a:latin typeface="Times New Roman"/>
                <a:cs typeface="Times New Roman"/>
              </a:rPr>
              <a:t> </a:t>
            </a:r>
            <a:r>
              <a:rPr lang="el-GR" sz="2400" dirty="0" smtClean="0">
                <a:latin typeface="Times New Roman"/>
                <a:cs typeface="Times New Roman"/>
              </a:rPr>
              <a:t>ταξιανθία εξαρτάται από την ποικιλία, τις </a:t>
            </a:r>
            <a:r>
              <a:rPr lang="el-GR" sz="2400" dirty="0" err="1" smtClean="0">
                <a:latin typeface="Times New Roman"/>
                <a:cs typeface="Times New Roman"/>
              </a:rPr>
              <a:t>κλιµατικές</a:t>
            </a:r>
            <a:r>
              <a:rPr lang="el-GR" sz="2400" dirty="0" smtClean="0">
                <a:latin typeface="Times New Roman"/>
                <a:cs typeface="Times New Roman"/>
              </a:rPr>
              <a:t> συνθήκες, την καλλιεργητική τεχνική και τον </a:t>
            </a:r>
            <a:r>
              <a:rPr lang="el-GR" sz="2400" dirty="0" err="1" smtClean="0">
                <a:latin typeface="Times New Roman"/>
                <a:cs typeface="Times New Roman"/>
              </a:rPr>
              <a:t>ρυθµό</a:t>
            </a:r>
            <a:r>
              <a:rPr lang="el-GR" sz="2400" dirty="0" smtClean="0">
                <a:latin typeface="Times New Roman"/>
                <a:cs typeface="Times New Roman"/>
              </a:rPr>
              <a:t>  </a:t>
            </a:r>
            <a:r>
              <a:rPr lang="el-GR" sz="2400" dirty="0" err="1" smtClean="0">
                <a:latin typeface="Times New Roman"/>
                <a:cs typeface="Times New Roman"/>
              </a:rPr>
              <a:t>εµφάνισης</a:t>
            </a:r>
            <a:r>
              <a:rPr lang="el-GR" sz="2400" dirty="0" smtClean="0">
                <a:latin typeface="Times New Roman"/>
                <a:cs typeface="Times New Roman"/>
              </a:rPr>
              <a:t> της ταξιανθίας στο κεντρικό στέλεχος. Η άνθηση εξελίσσεται σταδιακά, ξεκινώντας από τους</a:t>
            </a:r>
            <a:r>
              <a:rPr lang="en-US" sz="2400" dirty="0" smtClean="0">
                <a:latin typeface="Times New Roman"/>
                <a:cs typeface="Times New Roman"/>
              </a:rPr>
              <a:t> </a:t>
            </a:r>
            <a:r>
              <a:rPr lang="el-GR" sz="2400" dirty="0" smtClean="0">
                <a:latin typeface="Times New Roman"/>
                <a:cs typeface="Times New Roman"/>
              </a:rPr>
              <a:t>ανθοφόρους </a:t>
            </a:r>
            <a:r>
              <a:rPr lang="el-GR" sz="2400" dirty="0" err="1" smtClean="0">
                <a:latin typeface="Times New Roman"/>
                <a:cs typeface="Times New Roman"/>
              </a:rPr>
              <a:t>οφθαλµούς</a:t>
            </a:r>
            <a:r>
              <a:rPr lang="el-GR" sz="2400" dirty="0" smtClean="0">
                <a:latin typeface="Times New Roman"/>
                <a:cs typeface="Times New Roman"/>
              </a:rPr>
              <a:t> της βάσης προς τους κορυφαίους.</a:t>
            </a:r>
            <a:r>
              <a:rPr lang="el-GR" sz="2400" dirty="0" smtClean="0"/>
              <a:t> </a:t>
            </a:r>
          </a:p>
          <a:p>
            <a:pPr marL="11133"/>
            <a:endParaRPr lang="el-GR" sz="2400" dirty="0" smtClean="0">
              <a:latin typeface="Times New Roman"/>
              <a:cs typeface="Times New Roman"/>
            </a:endParaRPr>
          </a:p>
          <a:p>
            <a:pPr marL="11133"/>
            <a:endParaRPr lang="el-GR" dirty="0">
              <a:latin typeface="Times New Roman"/>
              <a:cs typeface="Times New Roman"/>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Αποτέλεσμα εικόνας για brassica napus plant"/>
          <p:cNvPicPr>
            <a:picLocks noChangeAspect="1" noChangeArrowheads="1"/>
          </p:cNvPicPr>
          <p:nvPr/>
        </p:nvPicPr>
        <p:blipFill>
          <a:blip r:embed="rId2" cstate="print"/>
          <a:srcRect/>
          <a:stretch>
            <a:fillRect/>
          </a:stretch>
        </p:blipFill>
        <p:spPr bwMode="auto">
          <a:xfrm>
            <a:off x="534194" y="55041"/>
            <a:ext cx="8369593" cy="680454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Αποτέλεσμα εικόνας για brassica napus plant"/>
          <p:cNvPicPr>
            <a:picLocks noChangeAspect="1" noChangeArrowheads="1"/>
          </p:cNvPicPr>
          <p:nvPr/>
        </p:nvPicPr>
        <p:blipFill>
          <a:blip r:embed="rId2" cstate="print"/>
          <a:srcRect/>
          <a:stretch>
            <a:fillRect/>
          </a:stretch>
        </p:blipFill>
        <p:spPr bwMode="auto">
          <a:xfrm>
            <a:off x="305594" y="610394"/>
            <a:ext cx="8593932" cy="5715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Αποτέλεσμα εικόνας για brassica napus plant"/>
          <p:cNvPicPr>
            <a:picLocks noChangeAspect="1" noChangeArrowheads="1"/>
          </p:cNvPicPr>
          <p:nvPr/>
        </p:nvPicPr>
        <p:blipFill>
          <a:blip r:embed="rId2" cstate="print"/>
          <a:srcRect/>
          <a:stretch>
            <a:fillRect/>
          </a:stretch>
        </p:blipFill>
        <p:spPr bwMode="auto">
          <a:xfrm>
            <a:off x="6630194" y="2286794"/>
            <a:ext cx="1762125" cy="2581276"/>
          </a:xfrm>
          <a:prstGeom prst="rect">
            <a:avLst/>
          </a:prstGeom>
          <a:noFill/>
        </p:spPr>
      </p:pic>
      <p:pic>
        <p:nvPicPr>
          <p:cNvPr id="31748" name="Picture 4" descr="Αποτέλεσμα εικόνας για brassica napus plant"/>
          <p:cNvPicPr>
            <a:picLocks noChangeAspect="1" noChangeArrowheads="1"/>
          </p:cNvPicPr>
          <p:nvPr/>
        </p:nvPicPr>
        <p:blipFill>
          <a:blip r:embed="rId3" cstate="print"/>
          <a:srcRect/>
          <a:stretch>
            <a:fillRect/>
          </a:stretch>
        </p:blipFill>
        <p:spPr bwMode="auto">
          <a:xfrm>
            <a:off x="534194" y="1905794"/>
            <a:ext cx="5429250" cy="317182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Αποτέλεσμα εικόνας για brassica napus images"/>
          <p:cNvPicPr>
            <a:picLocks noChangeAspect="1" noChangeArrowheads="1"/>
          </p:cNvPicPr>
          <p:nvPr/>
        </p:nvPicPr>
        <p:blipFill>
          <a:blip r:embed="rId2" cstate="print"/>
          <a:srcRect/>
          <a:stretch>
            <a:fillRect/>
          </a:stretch>
        </p:blipFill>
        <p:spPr bwMode="auto">
          <a:xfrm>
            <a:off x="610394" y="229394"/>
            <a:ext cx="7924800" cy="59436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txBox="1"/>
          <p:nvPr/>
        </p:nvSpPr>
        <p:spPr>
          <a:xfrm>
            <a:off x="305594" y="3048794"/>
            <a:ext cx="3886200" cy="461665"/>
          </a:xfrm>
          <a:prstGeom prst="rect">
            <a:avLst/>
          </a:prstGeom>
        </p:spPr>
        <p:txBody>
          <a:bodyPr vert="horz" wrap="square" lIns="0" tIns="0" rIns="0" bIns="0" rtlCol="0">
            <a:spAutoFit/>
          </a:bodyPr>
          <a:lstStyle/>
          <a:p>
            <a:pPr marL="12700">
              <a:lnSpc>
                <a:spcPct val="100000"/>
              </a:lnSpc>
            </a:pPr>
            <a:r>
              <a:rPr sz="1500" b="1" i="1" spc="15" dirty="0" smtClean="0">
                <a:latin typeface="Times New Roman"/>
                <a:cs typeface="Times New Roman"/>
              </a:rPr>
              <a:t> </a:t>
            </a:r>
            <a:r>
              <a:rPr sz="1500" i="1" spc="15" dirty="0">
                <a:latin typeface="Times New Roman"/>
                <a:cs typeface="Times New Roman"/>
              </a:rPr>
              <a:t>Ταξιανθία κύριου στελέχους και </a:t>
            </a:r>
            <a:r>
              <a:rPr sz="1500" i="1" spc="20" dirty="0">
                <a:latin typeface="Times New Roman"/>
                <a:cs typeface="Times New Roman"/>
              </a:rPr>
              <a:t>πλευρικών</a:t>
            </a:r>
            <a:r>
              <a:rPr sz="1500" i="1" spc="45" dirty="0">
                <a:latin typeface="Times New Roman"/>
                <a:cs typeface="Times New Roman"/>
              </a:rPr>
              <a:t> </a:t>
            </a:r>
            <a:r>
              <a:rPr sz="1500" i="1" spc="20" dirty="0">
                <a:latin typeface="Times New Roman"/>
                <a:cs typeface="Times New Roman"/>
              </a:rPr>
              <a:t>διακλαδώσεων</a:t>
            </a:r>
            <a:endParaRPr sz="1500" dirty="0">
              <a:latin typeface="Times New Roman"/>
              <a:cs typeface="Times New Roman"/>
            </a:endParaRPr>
          </a:p>
        </p:txBody>
      </p:sp>
      <p:sp>
        <p:nvSpPr>
          <p:cNvPr id="6" name="object 4"/>
          <p:cNvSpPr txBox="1"/>
          <p:nvPr/>
        </p:nvSpPr>
        <p:spPr>
          <a:xfrm>
            <a:off x="4725195" y="3048794"/>
            <a:ext cx="3886200" cy="461665"/>
          </a:xfrm>
          <a:prstGeom prst="rect">
            <a:avLst/>
          </a:prstGeom>
        </p:spPr>
        <p:txBody>
          <a:bodyPr vert="horz" wrap="square" lIns="0" tIns="0" rIns="0" bIns="0" rtlCol="0">
            <a:spAutoFit/>
          </a:bodyPr>
          <a:lstStyle/>
          <a:p>
            <a:pPr marL="12700">
              <a:lnSpc>
                <a:spcPct val="100000"/>
              </a:lnSpc>
            </a:pPr>
            <a:r>
              <a:rPr sz="1500" b="1" i="1" spc="15" dirty="0" smtClean="0">
                <a:latin typeface="Times New Roman"/>
                <a:cs typeface="Times New Roman"/>
              </a:rPr>
              <a:t> </a:t>
            </a:r>
            <a:r>
              <a:rPr sz="1500" i="1" spc="15" dirty="0">
                <a:latin typeface="Times New Roman"/>
                <a:cs typeface="Times New Roman"/>
              </a:rPr>
              <a:t>Εξέλιξη </a:t>
            </a:r>
            <a:r>
              <a:rPr sz="1500" i="1" spc="20" dirty="0">
                <a:latin typeface="Times New Roman"/>
                <a:cs typeface="Times New Roman"/>
              </a:rPr>
              <a:t>άνθησης από </a:t>
            </a:r>
            <a:r>
              <a:rPr sz="1500" i="1" spc="15" dirty="0">
                <a:latin typeface="Times New Roman"/>
                <a:cs typeface="Times New Roman"/>
              </a:rPr>
              <a:t>τους </a:t>
            </a:r>
            <a:r>
              <a:rPr sz="1500" i="1" spc="20" dirty="0">
                <a:latin typeface="Times New Roman"/>
                <a:cs typeface="Times New Roman"/>
              </a:rPr>
              <a:t>ανθοφόρους </a:t>
            </a:r>
            <a:r>
              <a:rPr sz="1500" i="1" spc="10" dirty="0">
                <a:latin typeface="Times New Roman"/>
                <a:cs typeface="Times New Roman"/>
              </a:rPr>
              <a:t>οφθαλµούς </a:t>
            </a:r>
            <a:r>
              <a:rPr sz="1500" i="1" spc="15" dirty="0">
                <a:latin typeface="Times New Roman"/>
                <a:cs typeface="Times New Roman"/>
              </a:rPr>
              <a:t>της </a:t>
            </a:r>
            <a:r>
              <a:rPr sz="1500" i="1" spc="20" dirty="0">
                <a:latin typeface="Times New Roman"/>
                <a:cs typeface="Times New Roman"/>
              </a:rPr>
              <a:t>βάσης </a:t>
            </a:r>
            <a:r>
              <a:rPr sz="1500" i="1" spc="15" dirty="0">
                <a:latin typeface="Times New Roman"/>
                <a:cs typeface="Times New Roman"/>
              </a:rPr>
              <a:t>προς τους</a:t>
            </a:r>
            <a:r>
              <a:rPr sz="1500" i="1" spc="90" dirty="0">
                <a:latin typeface="Times New Roman"/>
                <a:cs typeface="Times New Roman"/>
              </a:rPr>
              <a:t> </a:t>
            </a:r>
            <a:r>
              <a:rPr sz="1500" i="1" spc="15" dirty="0">
                <a:latin typeface="Times New Roman"/>
                <a:cs typeface="Times New Roman"/>
              </a:rPr>
              <a:t>κορυφαίους</a:t>
            </a:r>
            <a:endParaRPr sz="1500" dirty="0">
              <a:latin typeface="Times New Roman"/>
              <a:cs typeface="Times New Roman"/>
            </a:endParaRPr>
          </a:p>
        </p:txBody>
      </p:sp>
      <p:sp>
        <p:nvSpPr>
          <p:cNvPr id="7" name="object 5"/>
          <p:cNvSpPr/>
          <p:nvPr/>
        </p:nvSpPr>
        <p:spPr>
          <a:xfrm>
            <a:off x="305594" y="686594"/>
            <a:ext cx="3818974" cy="2340571"/>
          </a:xfrm>
          <a:prstGeom prst="rect">
            <a:avLst/>
          </a:prstGeom>
          <a:blipFill>
            <a:blip r:embed="rId2" cstate="print"/>
            <a:stretch>
              <a:fillRect/>
            </a:stretch>
          </a:blipFill>
        </p:spPr>
        <p:txBody>
          <a:bodyPr wrap="square" lIns="0" tIns="0" rIns="0" bIns="0" rtlCol="0"/>
          <a:lstStyle/>
          <a:p>
            <a:endParaRPr/>
          </a:p>
        </p:txBody>
      </p:sp>
      <p:sp>
        <p:nvSpPr>
          <p:cNvPr id="10" name="object 6"/>
          <p:cNvSpPr/>
          <p:nvPr/>
        </p:nvSpPr>
        <p:spPr>
          <a:xfrm>
            <a:off x="4725194" y="457994"/>
            <a:ext cx="3882793" cy="2514600"/>
          </a:xfrm>
          <a:prstGeom prst="rect">
            <a:avLst/>
          </a:prstGeom>
          <a:blipFill>
            <a:blip r:embed="rId3" cstate="print"/>
            <a:stretch>
              <a:fillRect/>
            </a:stretch>
          </a:blipFill>
        </p:spPr>
        <p:txBody>
          <a:bodyPr wrap="square" lIns="0" tIns="0" rIns="0" bIns="0" rtlCol="0"/>
          <a:lstStyle/>
          <a:p>
            <a:endParaRPr/>
          </a:p>
        </p:txBody>
      </p:sp>
      <p:sp>
        <p:nvSpPr>
          <p:cNvPr id="11" name="object 3"/>
          <p:cNvSpPr/>
          <p:nvPr/>
        </p:nvSpPr>
        <p:spPr>
          <a:xfrm>
            <a:off x="1372394" y="3810794"/>
            <a:ext cx="2667000" cy="2057400"/>
          </a:xfrm>
          <a:prstGeom prst="rect">
            <a:avLst/>
          </a:prstGeom>
          <a:blipFill>
            <a:blip r:embed="rId4" cstate="print"/>
            <a:stretch>
              <a:fillRect/>
            </a:stretch>
          </a:blipFill>
        </p:spPr>
        <p:txBody>
          <a:bodyPr wrap="square" lIns="0" tIns="0" rIns="0" bIns="0" rtlCol="0"/>
          <a:lstStyle/>
          <a:p>
            <a:endParaRPr/>
          </a:p>
        </p:txBody>
      </p:sp>
      <p:sp>
        <p:nvSpPr>
          <p:cNvPr id="12" name="11 - Ορθογώνιο"/>
          <p:cNvSpPr/>
          <p:nvPr/>
        </p:nvSpPr>
        <p:spPr>
          <a:xfrm>
            <a:off x="1296194" y="5868194"/>
            <a:ext cx="2029082" cy="323165"/>
          </a:xfrm>
          <a:prstGeom prst="rect">
            <a:avLst/>
          </a:prstGeom>
        </p:spPr>
        <p:txBody>
          <a:bodyPr wrap="none">
            <a:spAutoFit/>
          </a:bodyPr>
          <a:lstStyle/>
          <a:p>
            <a:pPr marL="12700">
              <a:lnSpc>
                <a:spcPct val="100000"/>
              </a:lnSpc>
            </a:pPr>
            <a:r>
              <a:rPr lang="el-GR" sz="1500" b="1" i="1" spc="15" dirty="0" smtClean="0">
                <a:latin typeface="Times New Roman"/>
                <a:cs typeface="Times New Roman"/>
              </a:rPr>
              <a:t> </a:t>
            </a:r>
            <a:r>
              <a:rPr lang="el-GR" sz="1500" i="1" spc="5" dirty="0" err="1" smtClean="0">
                <a:latin typeface="Times New Roman"/>
                <a:cs typeface="Times New Roman"/>
              </a:rPr>
              <a:t>Σχηµατισµός</a:t>
            </a:r>
            <a:r>
              <a:rPr lang="el-GR" sz="1500" i="1" spc="-60" dirty="0" smtClean="0">
                <a:latin typeface="Times New Roman"/>
                <a:cs typeface="Times New Roman"/>
              </a:rPr>
              <a:t> </a:t>
            </a:r>
            <a:r>
              <a:rPr lang="el-GR" sz="1500" i="1" spc="20" dirty="0" smtClean="0">
                <a:latin typeface="Times New Roman"/>
                <a:cs typeface="Times New Roman"/>
              </a:rPr>
              <a:t>κερατίων</a:t>
            </a:r>
            <a:endParaRPr lang="el-GR" sz="1500" dirty="0">
              <a:latin typeface="Times New Roman"/>
              <a:cs typeface="Times New Roman"/>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81794" y="0"/>
            <a:ext cx="4572000" cy="1184932"/>
          </a:xfrm>
          <a:prstGeom prst="rect">
            <a:avLst/>
          </a:prstGeom>
          <a:noFill/>
        </p:spPr>
        <p:txBody>
          <a:bodyPr wrap="square" lIns="91431" tIns="45716" rIns="91431" bIns="45716" rtlCol="0">
            <a:spAutoFit/>
          </a:bodyPr>
          <a:lstStyle/>
          <a:p>
            <a:r>
              <a:rPr lang="el-GR" sz="3600" b="1" spc="-4" dirty="0">
                <a:latin typeface="Times New Roman"/>
                <a:cs typeface="Times New Roman"/>
              </a:rPr>
              <a:t>Καρπός και</a:t>
            </a:r>
            <a:r>
              <a:rPr lang="el-GR" sz="3600" b="1" spc="-48" dirty="0">
                <a:latin typeface="Times New Roman"/>
                <a:cs typeface="Times New Roman"/>
              </a:rPr>
              <a:t> </a:t>
            </a:r>
            <a:r>
              <a:rPr lang="el-GR" sz="3600" b="1" spc="-4" dirty="0">
                <a:latin typeface="Times New Roman"/>
                <a:cs typeface="Times New Roman"/>
              </a:rPr>
              <a:t>σπόρος</a:t>
            </a:r>
            <a:endParaRPr lang="el-GR" sz="3600" dirty="0">
              <a:latin typeface="Times New Roman"/>
              <a:cs typeface="Times New Roman"/>
            </a:endParaRPr>
          </a:p>
          <a:p>
            <a:endParaRPr lang="el-GR" sz="3500" b="1" dirty="0"/>
          </a:p>
        </p:txBody>
      </p:sp>
      <p:sp>
        <p:nvSpPr>
          <p:cNvPr id="7" name="6 - Ορθογώνιο"/>
          <p:cNvSpPr/>
          <p:nvPr/>
        </p:nvSpPr>
        <p:spPr>
          <a:xfrm>
            <a:off x="0" y="610394"/>
            <a:ext cx="8763794" cy="3477875"/>
          </a:xfrm>
          <a:prstGeom prst="rect">
            <a:avLst/>
          </a:prstGeom>
        </p:spPr>
        <p:txBody>
          <a:bodyPr wrap="square">
            <a:spAutoFit/>
          </a:bodyPr>
          <a:lstStyle/>
          <a:p>
            <a:pPr marL="12700" marR="5080">
              <a:spcBef>
                <a:spcPts val="25"/>
              </a:spcBef>
            </a:pPr>
            <a:r>
              <a:rPr lang="el-GR" sz="2000" spc="20" dirty="0" smtClean="0">
                <a:latin typeface="Times New Roman"/>
                <a:cs typeface="Times New Roman"/>
              </a:rPr>
              <a:t>Ο καρπός </a:t>
            </a:r>
            <a:r>
              <a:rPr lang="el-GR" sz="2000" spc="15" dirty="0" smtClean="0">
                <a:latin typeface="Times New Roman"/>
                <a:cs typeface="Times New Roman"/>
              </a:rPr>
              <a:t>είναι διαρρηκτό κέρας, </a:t>
            </a:r>
            <a:r>
              <a:rPr lang="el-GR" sz="2000" spc="10" dirty="0" err="1" smtClean="0">
                <a:latin typeface="Times New Roman"/>
                <a:cs typeface="Times New Roman"/>
              </a:rPr>
              <a:t>επίµηκες</a:t>
            </a:r>
            <a:r>
              <a:rPr lang="el-GR" sz="2000" spc="10" dirty="0" smtClean="0">
                <a:latin typeface="Times New Roman"/>
                <a:cs typeface="Times New Roman"/>
              </a:rPr>
              <a:t>, </a:t>
            </a:r>
            <a:r>
              <a:rPr lang="el-GR" sz="2000" spc="15" dirty="0" smtClean="0">
                <a:latin typeface="Times New Roman"/>
                <a:cs typeface="Times New Roman"/>
              </a:rPr>
              <a:t>κυλινδρικό που καταλήγει σε λεπτό και </a:t>
            </a:r>
            <a:r>
              <a:rPr lang="el-GR" sz="2000" spc="10" dirty="0" smtClean="0">
                <a:latin typeface="Times New Roman"/>
                <a:cs typeface="Times New Roman"/>
              </a:rPr>
              <a:t>µ</a:t>
            </a:r>
            <a:r>
              <a:rPr lang="el-GR" sz="2000" spc="10" dirty="0" err="1" smtClean="0">
                <a:latin typeface="Times New Roman"/>
                <a:cs typeface="Times New Roman"/>
              </a:rPr>
              <a:t>υτερό</a:t>
            </a:r>
            <a:r>
              <a:rPr lang="el-GR" sz="2000" spc="10" dirty="0" smtClean="0">
                <a:latin typeface="Times New Roman"/>
                <a:cs typeface="Times New Roman"/>
              </a:rPr>
              <a:t> </a:t>
            </a:r>
            <a:r>
              <a:rPr lang="el-GR" sz="2000" spc="15" dirty="0" smtClean="0">
                <a:latin typeface="Times New Roman"/>
                <a:cs typeface="Times New Roman"/>
              </a:rPr>
              <a:t>άκρο. </a:t>
            </a:r>
            <a:r>
              <a:rPr lang="el-GR" sz="2000" spc="20" dirty="0" smtClean="0">
                <a:latin typeface="Times New Roman"/>
                <a:cs typeface="Times New Roman"/>
              </a:rPr>
              <a:t>Το </a:t>
            </a:r>
            <a:r>
              <a:rPr lang="el-GR" sz="2000" spc="10" dirty="0" smtClean="0">
                <a:latin typeface="Times New Roman"/>
                <a:cs typeface="Times New Roman"/>
              </a:rPr>
              <a:t>µ</a:t>
            </a:r>
            <a:r>
              <a:rPr lang="el-GR" sz="2000" spc="10" dirty="0" err="1" smtClean="0">
                <a:latin typeface="Times New Roman"/>
                <a:cs typeface="Times New Roman"/>
              </a:rPr>
              <a:t>ήκος</a:t>
            </a:r>
            <a:r>
              <a:rPr lang="el-GR" sz="2000" spc="10" dirty="0" smtClean="0">
                <a:latin typeface="Times New Roman"/>
                <a:cs typeface="Times New Roman"/>
              </a:rPr>
              <a:t>  </a:t>
            </a:r>
            <a:r>
              <a:rPr lang="el-GR" sz="2000" spc="15" dirty="0" smtClean="0">
                <a:latin typeface="Times New Roman"/>
                <a:cs typeface="Times New Roman"/>
              </a:rPr>
              <a:t>του</a:t>
            </a:r>
            <a:r>
              <a:rPr lang="el-GR" sz="2000" spc="175" dirty="0" smtClean="0">
                <a:latin typeface="Times New Roman"/>
                <a:cs typeface="Times New Roman"/>
              </a:rPr>
              <a:t> </a:t>
            </a:r>
            <a:r>
              <a:rPr lang="el-GR" sz="2000" spc="15" dirty="0" err="1" smtClean="0">
                <a:latin typeface="Times New Roman"/>
                <a:cs typeface="Times New Roman"/>
              </a:rPr>
              <a:t>κυµαίνεται</a:t>
            </a:r>
            <a:r>
              <a:rPr lang="el-GR" sz="2000" spc="170" dirty="0" smtClean="0">
                <a:latin typeface="Times New Roman"/>
                <a:cs typeface="Times New Roman"/>
              </a:rPr>
              <a:t> </a:t>
            </a:r>
            <a:r>
              <a:rPr lang="el-GR" sz="2000" spc="20" dirty="0" smtClean="0">
                <a:latin typeface="Times New Roman"/>
                <a:cs typeface="Times New Roman"/>
              </a:rPr>
              <a:t>από</a:t>
            </a:r>
            <a:r>
              <a:rPr lang="el-GR" sz="2000" spc="175" dirty="0" smtClean="0">
                <a:latin typeface="Times New Roman"/>
                <a:cs typeface="Times New Roman"/>
              </a:rPr>
              <a:t> </a:t>
            </a:r>
            <a:r>
              <a:rPr lang="el-GR" sz="2000" spc="20" dirty="0" smtClean="0">
                <a:latin typeface="Times New Roman"/>
                <a:cs typeface="Times New Roman"/>
              </a:rPr>
              <a:t>4-11</a:t>
            </a:r>
            <a:r>
              <a:rPr lang="el-GR" sz="2000" spc="175" dirty="0" smtClean="0">
                <a:latin typeface="Times New Roman"/>
                <a:cs typeface="Times New Roman"/>
              </a:rPr>
              <a:t> </a:t>
            </a:r>
            <a:r>
              <a:rPr lang="el-GR" sz="2000" spc="20" dirty="0" smtClean="0">
                <a:latin typeface="Times New Roman"/>
                <a:cs typeface="Times New Roman"/>
              </a:rPr>
              <a:t>cm</a:t>
            </a:r>
            <a:r>
              <a:rPr lang="el-GR" sz="2000" spc="180" dirty="0" smtClean="0">
                <a:latin typeface="Times New Roman"/>
                <a:cs typeface="Times New Roman"/>
              </a:rPr>
              <a:t> </a:t>
            </a:r>
            <a:r>
              <a:rPr lang="el-GR" sz="2000" spc="15" dirty="0" smtClean="0">
                <a:latin typeface="Times New Roman"/>
                <a:cs typeface="Times New Roman"/>
              </a:rPr>
              <a:t>και</a:t>
            </a:r>
            <a:r>
              <a:rPr lang="el-GR" sz="2000" spc="175" dirty="0" smtClean="0">
                <a:latin typeface="Times New Roman"/>
                <a:cs typeface="Times New Roman"/>
              </a:rPr>
              <a:t> </a:t>
            </a:r>
            <a:r>
              <a:rPr lang="el-GR" sz="2000" spc="15" dirty="0" smtClean="0">
                <a:latin typeface="Times New Roman"/>
                <a:cs typeface="Times New Roman"/>
              </a:rPr>
              <a:t>το</a:t>
            </a:r>
            <a:r>
              <a:rPr lang="el-GR" sz="2000" spc="175" dirty="0" smtClean="0">
                <a:latin typeface="Times New Roman"/>
                <a:cs typeface="Times New Roman"/>
              </a:rPr>
              <a:t> </a:t>
            </a:r>
            <a:r>
              <a:rPr lang="el-GR" sz="2000" spc="20" dirty="0" smtClean="0">
                <a:latin typeface="Times New Roman"/>
                <a:cs typeface="Times New Roman"/>
              </a:rPr>
              <a:t>πλάτος</a:t>
            </a:r>
            <a:r>
              <a:rPr lang="el-GR" sz="2000" spc="175" dirty="0" smtClean="0">
                <a:latin typeface="Times New Roman"/>
                <a:cs typeface="Times New Roman"/>
              </a:rPr>
              <a:t> </a:t>
            </a:r>
            <a:r>
              <a:rPr lang="el-GR" sz="2000" spc="20" dirty="0" smtClean="0">
                <a:latin typeface="Times New Roman"/>
                <a:cs typeface="Times New Roman"/>
              </a:rPr>
              <a:t>από</a:t>
            </a:r>
            <a:r>
              <a:rPr lang="el-GR" sz="2000" spc="175" dirty="0" smtClean="0">
                <a:latin typeface="Times New Roman"/>
                <a:cs typeface="Times New Roman"/>
              </a:rPr>
              <a:t> </a:t>
            </a:r>
            <a:r>
              <a:rPr lang="el-GR" sz="2000" spc="15" dirty="0" smtClean="0">
                <a:latin typeface="Times New Roman"/>
                <a:cs typeface="Times New Roman"/>
              </a:rPr>
              <a:t>1-3</a:t>
            </a:r>
            <a:r>
              <a:rPr lang="el-GR" sz="2000" spc="175" dirty="0" smtClean="0">
                <a:latin typeface="Times New Roman"/>
                <a:cs typeface="Times New Roman"/>
              </a:rPr>
              <a:t> </a:t>
            </a:r>
            <a:r>
              <a:rPr lang="el-GR" sz="2000" spc="20" dirty="0" err="1" smtClean="0">
                <a:latin typeface="Times New Roman"/>
                <a:cs typeface="Times New Roman"/>
              </a:rPr>
              <a:t>cm</a:t>
            </a:r>
            <a:r>
              <a:rPr lang="el-GR" sz="2000" spc="20" dirty="0" smtClean="0">
                <a:latin typeface="Times New Roman"/>
                <a:cs typeface="Times New Roman"/>
              </a:rPr>
              <a:t>.</a:t>
            </a:r>
            <a:r>
              <a:rPr lang="el-GR" sz="2000" spc="170" dirty="0" smtClean="0">
                <a:latin typeface="Times New Roman"/>
                <a:cs typeface="Times New Roman"/>
              </a:rPr>
              <a:t> </a:t>
            </a:r>
            <a:r>
              <a:rPr lang="el-GR" sz="2000" spc="20" dirty="0" smtClean="0">
                <a:latin typeface="Times New Roman"/>
                <a:cs typeface="Times New Roman"/>
              </a:rPr>
              <a:t>Κάθε</a:t>
            </a:r>
            <a:r>
              <a:rPr lang="el-GR" sz="2000" spc="175" dirty="0" smtClean="0">
                <a:latin typeface="Times New Roman"/>
                <a:cs typeface="Times New Roman"/>
              </a:rPr>
              <a:t> </a:t>
            </a:r>
            <a:r>
              <a:rPr lang="el-GR" sz="2000" spc="20" dirty="0" smtClean="0">
                <a:latin typeface="Times New Roman"/>
                <a:cs typeface="Times New Roman"/>
              </a:rPr>
              <a:t>φυτό</a:t>
            </a:r>
            <a:r>
              <a:rPr lang="el-GR" sz="2000" spc="175" dirty="0" smtClean="0">
                <a:latin typeface="Times New Roman"/>
                <a:cs typeface="Times New Roman"/>
              </a:rPr>
              <a:t> </a:t>
            </a:r>
            <a:r>
              <a:rPr lang="el-GR" sz="2000" spc="15" dirty="0" smtClean="0">
                <a:latin typeface="Times New Roman"/>
                <a:cs typeface="Times New Roman"/>
              </a:rPr>
              <a:t>φέρει</a:t>
            </a:r>
            <a:r>
              <a:rPr lang="el-GR" sz="2000" spc="170" dirty="0" smtClean="0">
                <a:latin typeface="Times New Roman"/>
                <a:cs typeface="Times New Roman"/>
              </a:rPr>
              <a:t> </a:t>
            </a:r>
            <a:r>
              <a:rPr lang="el-GR" sz="2000" spc="20" dirty="0" smtClean="0">
                <a:latin typeface="Times New Roman"/>
                <a:cs typeface="Times New Roman"/>
              </a:rPr>
              <a:t>περίπου</a:t>
            </a:r>
            <a:r>
              <a:rPr lang="el-GR" sz="2000" spc="175" dirty="0" smtClean="0">
                <a:latin typeface="Times New Roman"/>
                <a:cs typeface="Times New Roman"/>
              </a:rPr>
              <a:t> </a:t>
            </a:r>
            <a:r>
              <a:rPr lang="el-GR" sz="2000" spc="20" dirty="0" smtClean="0">
                <a:latin typeface="Times New Roman"/>
                <a:cs typeface="Times New Roman"/>
              </a:rPr>
              <a:t>120</a:t>
            </a:r>
            <a:r>
              <a:rPr lang="el-GR" sz="2000" spc="175" dirty="0" smtClean="0">
                <a:latin typeface="Times New Roman"/>
                <a:cs typeface="Times New Roman"/>
              </a:rPr>
              <a:t> </a:t>
            </a:r>
            <a:r>
              <a:rPr lang="el-GR" sz="2000" spc="20" dirty="0" smtClean="0">
                <a:latin typeface="Times New Roman"/>
                <a:cs typeface="Times New Roman"/>
              </a:rPr>
              <a:t>λοβούς,</a:t>
            </a:r>
            <a:r>
              <a:rPr lang="el-GR" sz="2000" spc="170" dirty="0" smtClean="0">
                <a:latin typeface="Times New Roman"/>
                <a:cs typeface="Times New Roman"/>
              </a:rPr>
              <a:t> </a:t>
            </a:r>
            <a:r>
              <a:rPr lang="el-GR" sz="2000" spc="20" dirty="0" smtClean="0">
                <a:latin typeface="Times New Roman"/>
                <a:cs typeface="Times New Roman"/>
              </a:rPr>
              <a:t>από</a:t>
            </a:r>
            <a:r>
              <a:rPr lang="el-GR" sz="2000" spc="175" dirty="0" smtClean="0">
                <a:latin typeface="Times New Roman"/>
                <a:cs typeface="Times New Roman"/>
              </a:rPr>
              <a:t> </a:t>
            </a:r>
            <a:r>
              <a:rPr lang="el-GR" sz="2000" spc="15" dirty="0" smtClean="0">
                <a:latin typeface="Times New Roman"/>
                <a:cs typeface="Times New Roman"/>
              </a:rPr>
              <a:t>τους</a:t>
            </a:r>
            <a:r>
              <a:rPr lang="en-US" sz="2000" dirty="0">
                <a:latin typeface="Times New Roman"/>
                <a:cs typeface="Times New Roman"/>
              </a:rPr>
              <a:t> </a:t>
            </a:r>
            <a:r>
              <a:rPr lang="el-GR" sz="2000" spc="20" dirty="0" smtClean="0">
                <a:latin typeface="Times New Roman"/>
                <a:cs typeface="Times New Roman"/>
              </a:rPr>
              <a:t>οποίους </a:t>
            </a:r>
            <a:r>
              <a:rPr lang="el-GR" sz="2000" spc="15" dirty="0" smtClean="0">
                <a:latin typeface="Times New Roman"/>
                <a:cs typeface="Times New Roman"/>
              </a:rPr>
              <a:t>οι </a:t>
            </a:r>
            <a:r>
              <a:rPr lang="el-GR" sz="2000" spc="20" dirty="0" smtClean="0">
                <a:latin typeface="Times New Roman"/>
                <a:cs typeface="Times New Roman"/>
              </a:rPr>
              <a:t>40-60 αναπτύσσονται </a:t>
            </a:r>
            <a:r>
              <a:rPr lang="el-GR" sz="2000" spc="15" dirty="0" smtClean="0">
                <a:latin typeface="Times New Roman"/>
                <a:cs typeface="Times New Roman"/>
              </a:rPr>
              <a:t>στο κεντρικό στέλεχος.</a:t>
            </a:r>
            <a:r>
              <a:rPr lang="el-GR" sz="2000" dirty="0" smtClean="0"/>
              <a:t> Συνήθως, οι λοβοί που παράγονται είναι λιγότεροι από τα άνθη, βρέθηκε ότι το 68% των ανθέων δίνει λοβούς, ενώ τα υπόλοιπα απορρίπτονται. Όταν ωριμάζουν ανοίγουν από τη βάση τους.</a:t>
            </a:r>
            <a:r>
              <a:rPr lang="el-GR" sz="2000" spc="15" dirty="0" smtClean="0">
                <a:latin typeface="Times New Roman"/>
                <a:cs typeface="Times New Roman"/>
              </a:rPr>
              <a:t> </a:t>
            </a:r>
            <a:r>
              <a:rPr lang="el-GR" sz="2000" spc="20" dirty="0" smtClean="0">
                <a:latin typeface="Times New Roman"/>
                <a:cs typeface="Times New Roman"/>
              </a:rPr>
              <a:t>Η </a:t>
            </a:r>
            <a:r>
              <a:rPr lang="el-GR" sz="2000" spc="15" dirty="0" err="1" smtClean="0">
                <a:latin typeface="Times New Roman"/>
                <a:cs typeface="Times New Roman"/>
              </a:rPr>
              <a:t>ωρίµανση</a:t>
            </a:r>
            <a:r>
              <a:rPr lang="el-GR" sz="2000" spc="15" dirty="0" smtClean="0">
                <a:latin typeface="Times New Roman"/>
                <a:cs typeface="Times New Roman"/>
              </a:rPr>
              <a:t> είναι διαδοχική και τα </a:t>
            </a:r>
            <a:r>
              <a:rPr lang="el-GR" sz="2000" spc="20" dirty="0" smtClean="0">
                <a:latin typeface="Times New Roman"/>
                <a:cs typeface="Times New Roman"/>
              </a:rPr>
              <a:t>κατώτερα  </a:t>
            </a:r>
            <a:r>
              <a:rPr lang="el-GR" sz="2000" spc="15" dirty="0" smtClean="0">
                <a:latin typeface="Times New Roman"/>
                <a:cs typeface="Times New Roman"/>
              </a:rPr>
              <a:t>κεράτια</a:t>
            </a:r>
            <a:r>
              <a:rPr lang="el-GR" sz="2000" spc="145" dirty="0" smtClean="0">
                <a:latin typeface="Times New Roman"/>
                <a:cs typeface="Times New Roman"/>
              </a:rPr>
              <a:t> </a:t>
            </a:r>
            <a:r>
              <a:rPr lang="el-GR" sz="2000" spc="10" dirty="0" smtClean="0">
                <a:latin typeface="Times New Roman"/>
                <a:cs typeface="Times New Roman"/>
              </a:rPr>
              <a:t>µ</a:t>
            </a:r>
            <a:r>
              <a:rPr lang="el-GR" sz="2000" spc="10" dirty="0" err="1" smtClean="0">
                <a:latin typeface="Times New Roman"/>
                <a:cs typeface="Times New Roman"/>
              </a:rPr>
              <a:t>πορεί</a:t>
            </a:r>
            <a:r>
              <a:rPr lang="el-GR" sz="2000" spc="140" dirty="0" smtClean="0">
                <a:latin typeface="Times New Roman"/>
                <a:cs typeface="Times New Roman"/>
              </a:rPr>
              <a:t> </a:t>
            </a:r>
            <a:r>
              <a:rPr lang="el-GR" sz="2000" spc="15" dirty="0" smtClean="0">
                <a:latin typeface="Times New Roman"/>
                <a:cs typeface="Times New Roman"/>
              </a:rPr>
              <a:t>να</a:t>
            </a:r>
            <a:r>
              <a:rPr lang="el-GR" sz="2000" spc="145" dirty="0" smtClean="0">
                <a:latin typeface="Times New Roman"/>
                <a:cs typeface="Times New Roman"/>
              </a:rPr>
              <a:t> </a:t>
            </a:r>
            <a:r>
              <a:rPr lang="el-GR" sz="2000" spc="20" dirty="0" smtClean="0">
                <a:latin typeface="Times New Roman"/>
                <a:cs typeface="Times New Roman"/>
              </a:rPr>
              <a:t>διαρραγούν</a:t>
            </a:r>
            <a:r>
              <a:rPr lang="el-GR" sz="2000" spc="145" dirty="0" smtClean="0">
                <a:latin typeface="Times New Roman"/>
                <a:cs typeface="Times New Roman"/>
              </a:rPr>
              <a:t> </a:t>
            </a:r>
            <a:r>
              <a:rPr lang="el-GR" sz="2000" spc="15" dirty="0" smtClean="0">
                <a:latin typeface="Times New Roman"/>
                <a:cs typeface="Times New Roman"/>
              </a:rPr>
              <a:t>πριν</a:t>
            </a:r>
            <a:r>
              <a:rPr lang="el-GR" sz="2000" spc="145" dirty="0" smtClean="0">
                <a:latin typeface="Times New Roman"/>
                <a:cs typeface="Times New Roman"/>
              </a:rPr>
              <a:t> </a:t>
            </a:r>
            <a:r>
              <a:rPr lang="el-GR" sz="2000" spc="15" dirty="0" err="1" smtClean="0">
                <a:latin typeface="Times New Roman"/>
                <a:cs typeface="Times New Roman"/>
              </a:rPr>
              <a:t>ωριµάσουν</a:t>
            </a:r>
            <a:r>
              <a:rPr lang="el-GR" sz="2000" spc="145" dirty="0" smtClean="0">
                <a:latin typeface="Times New Roman"/>
                <a:cs typeface="Times New Roman"/>
              </a:rPr>
              <a:t> </a:t>
            </a:r>
            <a:r>
              <a:rPr lang="el-GR" sz="2000" spc="15" dirty="0" smtClean="0">
                <a:latin typeface="Times New Roman"/>
                <a:cs typeface="Times New Roman"/>
              </a:rPr>
              <a:t>τα</a:t>
            </a:r>
            <a:r>
              <a:rPr lang="el-GR" sz="2000" spc="145" dirty="0" smtClean="0">
                <a:latin typeface="Times New Roman"/>
                <a:cs typeface="Times New Roman"/>
              </a:rPr>
              <a:t> </a:t>
            </a:r>
            <a:r>
              <a:rPr lang="el-GR" sz="2000" spc="20" dirty="0" smtClean="0">
                <a:latin typeface="Times New Roman"/>
                <a:cs typeface="Times New Roman"/>
              </a:rPr>
              <a:t>ανώτερα.</a:t>
            </a:r>
            <a:r>
              <a:rPr lang="el-GR" sz="2000" spc="140" dirty="0" smtClean="0">
                <a:latin typeface="Times New Roman"/>
                <a:cs typeface="Times New Roman"/>
              </a:rPr>
              <a:t> </a:t>
            </a:r>
            <a:r>
              <a:rPr lang="el-GR" sz="2000" spc="20" dirty="0" smtClean="0">
                <a:latin typeface="Times New Roman"/>
                <a:cs typeface="Times New Roman"/>
              </a:rPr>
              <a:t>Ο</a:t>
            </a:r>
            <a:r>
              <a:rPr lang="el-GR" sz="2000" spc="150" dirty="0" smtClean="0">
                <a:latin typeface="Times New Roman"/>
                <a:cs typeface="Times New Roman"/>
              </a:rPr>
              <a:t> </a:t>
            </a:r>
            <a:r>
              <a:rPr lang="el-GR" sz="2000" spc="15" dirty="0" err="1" smtClean="0">
                <a:latin typeface="Times New Roman"/>
                <a:cs typeface="Times New Roman"/>
              </a:rPr>
              <a:t>βαθµός</a:t>
            </a:r>
            <a:r>
              <a:rPr lang="el-GR" sz="2000" spc="145" dirty="0" smtClean="0">
                <a:latin typeface="Times New Roman"/>
                <a:cs typeface="Times New Roman"/>
              </a:rPr>
              <a:t> </a:t>
            </a:r>
            <a:r>
              <a:rPr lang="el-GR" sz="2000" spc="15" dirty="0" err="1" smtClean="0">
                <a:latin typeface="Times New Roman"/>
                <a:cs typeface="Times New Roman"/>
              </a:rPr>
              <a:t>ανοίγµατος</a:t>
            </a:r>
            <a:r>
              <a:rPr lang="el-GR" sz="2000" spc="145" dirty="0" smtClean="0">
                <a:latin typeface="Times New Roman"/>
                <a:cs typeface="Times New Roman"/>
              </a:rPr>
              <a:t> </a:t>
            </a:r>
            <a:r>
              <a:rPr lang="el-GR" sz="2000" spc="20" dirty="0" smtClean="0">
                <a:latin typeface="Times New Roman"/>
                <a:cs typeface="Times New Roman"/>
              </a:rPr>
              <a:t>των</a:t>
            </a:r>
            <a:r>
              <a:rPr lang="el-GR" sz="2000" spc="145" dirty="0" smtClean="0">
                <a:latin typeface="Times New Roman"/>
                <a:cs typeface="Times New Roman"/>
              </a:rPr>
              <a:t> </a:t>
            </a:r>
            <a:r>
              <a:rPr lang="el-GR" sz="2000" spc="20" dirty="0" smtClean="0">
                <a:latin typeface="Times New Roman"/>
                <a:cs typeface="Times New Roman"/>
              </a:rPr>
              <a:t>κεράτων</a:t>
            </a:r>
            <a:r>
              <a:rPr lang="el-GR" sz="2000" spc="145" dirty="0" smtClean="0">
                <a:latin typeface="Times New Roman"/>
                <a:cs typeface="Times New Roman"/>
              </a:rPr>
              <a:t> </a:t>
            </a:r>
            <a:r>
              <a:rPr lang="el-GR" sz="2000" spc="20" dirty="0" smtClean="0">
                <a:latin typeface="Times New Roman"/>
                <a:cs typeface="Times New Roman"/>
              </a:rPr>
              <a:t>εξαρτάται</a:t>
            </a:r>
            <a:r>
              <a:rPr lang="en-US" sz="2000" dirty="0">
                <a:latin typeface="Times New Roman"/>
                <a:cs typeface="Times New Roman"/>
              </a:rPr>
              <a:t> </a:t>
            </a:r>
            <a:r>
              <a:rPr lang="el-GR" sz="2000" spc="20" dirty="0" smtClean="0">
                <a:latin typeface="Times New Roman"/>
                <a:cs typeface="Times New Roman"/>
              </a:rPr>
              <a:t>από </a:t>
            </a:r>
            <a:r>
              <a:rPr lang="el-GR" sz="2000" spc="15" dirty="0" smtClean="0">
                <a:latin typeface="Times New Roman"/>
                <a:cs typeface="Times New Roman"/>
              </a:rPr>
              <a:t>την ποικιλία και </a:t>
            </a:r>
            <a:r>
              <a:rPr lang="el-GR" sz="2000" spc="10" dirty="0" smtClean="0">
                <a:latin typeface="Times New Roman"/>
                <a:cs typeface="Times New Roman"/>
              </a:rPr>
              <a:t>τις </a:t>
            </a:r>
            <a:r>
              <a:rPr lang="el-GR" sz="2000" spc="20" dirty="0" smtClean="0">
                <a:latin typeface="Times New Roman"/>
                <a:cs typeface="Times New Roman"/>
              </a:rPr>
              <a:t>περιβαλλοντικές συνθήκες </a:t>
            </a:r>
            <a:r>
              <a:rPr lang="el-GR" sz="2000" spc="15" dirty="0" smtClean="0">
                <a:latin typeface="Times New Roman"/>
                <a:cs typeface="Times New Roman"/>
              </a:rPr>
              <a:t>στη διάρκεια της </a:t>
            </a:r>
            <a:r>
              <a:rPr lang="el-GR" sz="2000" spc="15" dirty="0" err="1" smtClean="0">
                <a:latin typeface="Times New Roman"/>
                <a:cs typeface="Times New Roman"/>
              </a:rPr>
              <a:t>ωρίµανσης</a:t>
            </a:r>
            <a:r>
              <a:rPr lang="el-GR" sz="2000" spc="15" dirty="0" smtClean="0">
                <a:latin typeface="Times New Roman"/>
                <a:cs typeface="Times New Roman"/>
              </a:rPr>
              <a:t>. </a:t>
            </a:r>
            <a:r>
              <a:rPr lang="el-GR" sz="2000" spc="20" dirty="0" smtClean="0">
                <a:latin typeface="Times New Roman"/>
                <a:cs typeface="Times New Roman"/>
              </a:rPr>
              <a:t>Κάθε </a:t>
            </a:r>
            <a:r>
              <a:rPr lang="el-GR" sz="2000" spc="15" dirty="0" smtClean="0">
                <a:latin typeface="Times New Roman"/>
                <a:cs typeface="Times New Roman"/>
              </a:rPr>
              <a:t>κεράτιο περιέχει </a:t>
            </a:r>
            <a:r>
              <a:rPr lang="el-GR" sz="2000" spc="20" dirty="0" smtClean="0">
                <a:latin typeface="Times New Roman"/>
                <a:cs typeface="Times New Roman"/>
              </a:rPr>
              <a:t>15-  40</a:t>
            </a:r>
            <a:r>
              <a:rPr lang="el-GR" sz="2000" spc="105" dirty="0" smtClean="0">
                <a:latin typeface="Times New Roman"/>
                <a:cs typeface="Times New Roman"/>
              </a:rPr>
              <a:t> </a:t>
            </a:r>
            <a:r>
              <a:rPr lang="el-GR" sz="2000" spc="20" dirty="0" smtClean="0">
                <a:latin typeface="Times New Roman"/>
                <a:cs typeface="Times New Roman"/>
              </a:rPr>
              <a:t>σπόρους</a:t>
            </a:r>
            <a:r>
              <a:rPr lang="el-GR" sz="2000" spc="100" dirty="0" smtClean="0">
                <a:latin typeface="Times New Roman"/>
                <a:cs typeface="Times New Roman"/>
              </a:rPr>
              <a:t> </a:t>
            </a:r>
            <a:r>
              <a:rPr lang="el-GR" sz="2000" spc="10" dirty="0" smtClean="0">
                <a:latin typeface="Times New Roman"/>
                <a:cs typeface="Times New Roman"/>
              </a:rPr>
              <a:t>µ</a:t>
            </a:r>
            <a:r>
              <a:rPr lang="el-GR" sz="2000" spc="10" dirty="0" err="1" smtClean="0">
                <a:latin typeface="Times New Roman"/>
                <a:cs typeface="Times New Roman"/>
              </a:rPr>
              <a:t>ικρού</a:t>
            </a:r>
            <a:r>
              <a:rPr lang="el-GR" sz="2000" spc="105" dirty="0" smtClean="0">
                <a:latin typeface="Times New Roman"/>
                <a:cs typeface="Times New Roman"/>
              </a:rPr>
              <a:t> </a:t>
            </a:r>
            <a:r>
              <a:rPr lang="el-GR" sz="2000" spc="15" dirty="0" smtClean="0">
                <a:latin typeface="Times New Roman"/>
                <a:cs typeface="Times New Roman"/>
              </a:rPr>
              <a:t>µ</a:t>
            </a:r>
            <a:r>
              <a:rPr lang="el-GR" sz="2000" spc="15" dirty="0" err="1" smtClean="0">
                <a:latin typeface="Times New Roman"/>
                <a:cs typeface="Times New Roman"/>
              </a:rPr>
              <a:t>εγέθους</a:t>
            </a:r>
            <a:r>
              <a:rPr lang="el-GR" sz="2000" spc="15" dirty="0" smtClean="0">
                <a:latin typeface="Times New Roman"/>
                <a:cs typeface="Times New Roman"/>
              </a:rPr>
              <a:t>,</a:t>
            </a:r>
            <a:r>
              <a:rPr lang="el-GR" sz="2000" spc="100" dirty="0" smtClean="0">
                <a:latin typeface="Times New Roman"/>
                <a:cs typeface="Times New Roman"/>
              </a:rPr>
              <a:t> </a:t>
            </a:r>
            <a:r>
              <a:rPr lang="el-GR" sz="2000" spc="20" dirty="0" smtClean="0">
                <a:latin typeface="Times New Roman"/>
                <a:cs typeface="Times New Roman"/>
              </a:rPr>
              <a:t>στρογγυλούς,</a:t>
            </a:r>
            <a:r>
              <a:rPr lang="el-GR" sz="2000" spc="100" dirty="0" smtClean="0">
                <a:latin typeface="Times New Roman"/>
                <a:cs typeface="Times New Roman"/>
              </a:rPr>
              <a:t> </a:t>
            </a:r>
            <a:r>
              <a:rPr lang="el-GR" sz="2000" spc="-5" dirty="0" smtClean="0">
                <a:latin typeface="Times New Roman"/>
                <a:cs typeface="Times New Roman"/>
              </a:rPr>
              <a:t>µε</a:t>
            </a:r>
            <a:r>
              <a:rPr lang="el-GR" sz="2000" spc="100" dirty="0" smtClean="0">
                <a:latin typeface="Times New Roman"/>
                <a:cs typeface="Times New Roman"/>
              </a:rPr>
              <a:t> </a:t>
            </a:r>
            <a:r>
              <a:rPr lang="el-GR" sz="2000" spc="20" dirty="0" smtClean="0">
                <a:latin typeface="Times New Roman"/>
                <a:cs typeface="Times New Roman"/>
              </a:rPr>
              <a:t>βάρος</a:t>
            </a:r>
            <a:r>
              <a:rPr lang="el-GR" sz="2000" spc="100" dirty="0" smtClean="0">
                <a:latin typeface="Times New Roman"/>
                <a:cs typeface="Times New Roman"/>
              </a:rPr>
              <a:t> </a:t>
            </a:r>
            <a:r>
              <a:rPr lang="el-GR" sz="2000" spc="20" dirty="0" smtClean="0">
                <a:latin typeface="Times New Roman"/>
                <a:cs typeface="Times New Roman"/>
              </a:rPr>
              <a:t>1000</a:t>
            </a:r>
            <a:r>
              <a:rPr lang="el-GR" sz="2000" spc="105" dirty="0" smtClean="0">
                <a:latin typeface="Times New Roman"/>
                <a:cs typeface="Times New Roman"/>
              </a:rPr>
              <a:t> </a:t>
            </a:r>
            <a:r>
              <a:rPr lang="el-GR" sz="2000" spc="20" dirty="0" smtClean="0">
                <a:latin typeface="Times New Roman"/>
                <a:cs typeface="Times New Roman"/>
              </a:rPr>
              <a:t>σπόρων</a:t>
            </a:r>
            <a:r>
              <a:rPr lang="el-GR" sz="2000" spc="105" dirty="0" smtClean="0">
                <a:latin typeface="Times New Roman"/>
                <a:cs typeface="Times New Roman"/>
              </a:rPr>
              <a:t> </a:t>
            </a:r>
            <a:r>
              <a:rPr lang="el-GR" sz="2000" spc="20" dirty="0" smtClean="0">
                <a:latin typeface="Times New Roman"/>
                <a:cs typeface="Times New Roman"/>
              </a:rPr>
              <a:t>που</a:t>
            </a:r>
            <a:r>
              <a:rPr lang="el-GR" sz="2000" spc="105" dirty="0" smtClean="0">
                <a:latin typeface="Times New Roman"/>
                <a:cs typeface="Times New Roman"/>
              </a:rPr>
              <a:t> </a:t>
            </a:r>
            <a:r>
              <a:rPr lang="el-GR" sz="2000" spc="15" dirty="0" err="1" smtClean="0">
                <a:latin typeface="Times New Roman"/>
                <a:cs typeface="Times New Roman"/>
              </a:rPr>
              <a:t>κυµαίνεται</a:t>
            </a:r>
            <a:r>
              <a:rPr lang="el-GR" sz="2000" spc="100" dirty="0" smtClean="0">
                <a:latin typeface="Times New Roman"/>
                <a:cs typeface="Times New Roman"/>
              </a:rPr>
              <a:t> </a:t>
            </a:r>
            <a:r>
              <a:rPr lang="el-GR" sz="2000" spc="20" dirty="0" smtClean="0">
                <a:latin typeface="Times New Roman"/>
                <a:cs typeface="Times New Roman"/>
              </a:rPr>
              <a:t>από</a:t>
            </a:r>
            <a:r>
              <a:rPr lang="el-GR" sz="2000" spc="105" dirty="0" smtClean="0">
                <a:latin typeface="Times New Roman"/>
                <a:cs typeface="Times New Roman"/>
              </a:rPr>
              <a:t> </a:t>
            </a:r>
            <a:r>
              <a:rPr lang="el-GR" sz="2000" spc="15" dirty="0" smtClean="0">
                <a:latin typeface="Times New Roman"/>
                <a:cs typeface="Times New Roman"/>
              </a:rPr>
              <a:t>4-6</a:t>
            </a:r>
            <a:r>
              <a:rPr lang="el-GR" sz="2000" spc="105" dirty="0" smtClean="0">
                <a:latin typeface="Times New Roman"/>
                <a:cs typeface="Times New Roman"/>
              </a:rPr>
              <a:t> </a:t>
            </a:r>
            <a:r>
              <a:rPr lang="el-GR" sz="2000" spc="15" dirty="0" smtClean="0">
                <a:latin typeface="Times New Roman"/>
                <a:cs typeface="Times New Roman"/>
              </a:rPr>
              <a:t>g.</a:t>
            </a:r>
            <a:r>
              <a:rPr lang="el-GR" sz="2000" spc="100" dirty="0" smtClean="0">
                <a:latin typeface="Times New Roman"/>
                <a:cs typeface="Times New Roman"/>
              </a:rPr>
              <a:t> </a:t>
            </a:r>
            <a:endParaRPr lang="el-GR" sz="2000" dirty="0">
              <a:latin typeface="Times New Roman"/>
              <a:cs typeface="Times New Roman"/>
            </a:endParaRPr>
          </a:p>
        </p:txBody>
      </p:sp>
      <p:sp>
        <p:nvSpPr>
          <p:cNvPr id="8" name="object 4"/>
          <p:cNvSpPr/>
          <p:nvPr/>
        </p:nvSpPr>
        <p:spPr>
          <a:xfrm>
            <a:off x="457994" y="4191794"/>
            <a:ext cx="7407464" cy="2667794"/>
          </a:xfrm>
          <a:prstGeom prst="rect">
            <a:avLst/>
          </a:prstGeom>
          <a:blipFill>
            <a:blip r:embed="rId2" cstate="print"/>
            <a:stretch>
              <a:fillRect/>
            </a:stretch>
          </a:blipFill>
        </p:spPr>
        <p:txBody>
          <a:bodyPr wrap="square" lIns="0" tIns="0" rIns="0" bIns="0" rtlCol="0"/>
          <a:lstStyle/>
          <a:p>
            <a:endParaRPr/>
          </a:p>
        </p:txBody>
      </p:sp>
      <p:sp>
        <p:nvSpPr>
          <p:cNvPr id="9" name="8 - Ορθογώνιο"/>
          <p:cNvSpPr/>
          <p:nvPr/>
        </p:nvSpPr>
        <p:spPr>
          <a:xfrm>
            <a:off x="2362994" y="6490256"/>
            <a:ext cx="3291607" cy="369332"/>
          </a:xfrm>
          <a:prstGeom prst="rect">
            <a:avLst/>
          </a:prstGeom>
        </p:spPr>
        <p:txBody>
          <a:bodyPr wrap="none">
            <a:spAutoFit/>
          </a:bodyPr>
          <a:lstStyle/>
          <a:p>
            <a:pPr marL="12700">
              <a:lnSpc>
                <a:spcPct val="100000"/>
              </a:lnSpc>
            </a:pPr>
            <a:r>
              <a:rPr lang="el-GR" b="1" i="1" spc="15" dirty="0" smtClean="0">
                <a:latin typeface="Times New Roman"/>
                <a:cs typeface="Times New Roman"/>
              </a:rPr>
              <a:t> </a:t>
            </a:r>
            <a:r>
              <a:rPr lang="el-GR" i="1" spc="20" dirty="0" smtClean="0">
                <a:latin typeface="Times New Roman"/>
                <a:cs typeface="Times New Roman"/>
              </a:rPr>
              <a:t>Ο καρπός </a:t>
            </a:r>
            <a:r>
              <a:rPr lang="el-GR" i="1" spc="15" dirty="0" smtClean="0">
                <a:latin typeface="Times New Roman"/>
                <a:cs typeface="Times New Roman"/>
              </a:rPr>
              <a:t>είναι διαρρηκτό</a:t>
            </a:r>
            <a:r>
              <a:rPr lang="el-GR" i="1" spc="-30" dirty="0" smtClean="0">
                <a:latin typeface="Times New Roman"/>
                <a:cs typeface="Times New Roman"/>
              </a:rPr>
              <a:t> </a:t>
            </a:r>
            <a:r>
              <a:rPr lang="el-GR" i="1" spc="20" dirty="0" smtClean="0">
                <a:latin typeface="Times New Roman"/>
                <a:cs typeface="Times New Roman"/>
              </a:rPr>
              <a:t>κέρας</a:t>
            </a:r>
            <a:endParaRPr lang="el-GR" dirty="0">
              <a:latin typeface="Times New Roman"/>
              <a:cs typeface="Times New Roman"/>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Ορθογώνιο"/>
          <p:cNvSpPr/>
          <p:nvPr/>
        </p:nvSpPr>
        <p:spPr>
          <a:xfrm>
            <a:off x="229394" y="229394"/>
            <a:ext cx="4114800" cy="5632311"/>
          </a:xfrm>
          <a:prstGeom prst="rect">
            <a:avLst/>
          </a:prstGeom>
        </p:spPr>
        <p:txBody>
          <a:bodyPr wrap="square">
            <a:spAutoFit/>
          </a:bodyPr>
          <a:lstStyle/>
          <a:p>
            <a:pPr marL="12700" marR="5080">
              <a:spcBef>
                <a:spcPts val="25"/>
              </a:spcBef>
            </a:pPr>
            <a:r>
              <a:rPr lang="el-GR" sz="2400" spc="20" dirty="0" smtClean="0">
                <a:latin typeface="Times New Roman"/>
                <a:cs typeface="Times New Roman"/>
              </a:rPr>
              <a:t>Η</a:t>
            </a:r>
            <a:r>
              <a:rPr lang="el-GR" sz="2400" spc="110" dirty="0" smtClean="0">
                <a:latin typeface="Times New Roman"/>
                <a:cs typeface="Times New Roman"/>
              </a:rPr>
              <a:t> </a:t>
            </a:r>
            <a:r>
              <a:rPr lang="el-GR" sz="2400" spc="15" dirty="0" err="1" smtClean="0">
                <a:latin typeface="Times New Roman"/>
                <a:cs typeface="Times New Roman"/>
              </a:rPr>
              <a:t>ωρίµανση</a:t>
            </a:r>
            <a:r>
              <a:rPr lang="en-US" sz="2400" dirty="0" smtClean="0">
                <a:latin typeface="Times New Roman"/>
                <a:cs typeface="Times New Roman"/>
              </a:rPr>
              <a:t> </a:t>
            </a:r>
            <a:r>
              <a:rPr lang="el-GR" sz="2400" spc="20" dirty="0" smtClean="0">
                <a:latin typeface="Times New Roman"/>
                <a:cs typeface="Times New Roman"/>
              </a:rPr>
              <a:t>των σπόρων </a:t>
            </a:r>
            <a:r>
              <a:rPr lang="el-GR" sz="2400" spc="15" dirty="0" smtClean="0">
                <a:latin typeface="Times New Roman"/>
                <a:cs typeface="Times New Roman"/>
              </a:rPr>
              <a:t>γίνεται </a:t>
            </a:r>
            <a:r>
              <a:rPr lang="el-GR" sz="2400" spc="20" dirty="0" smtClean="0">
                <a:latin typeface="Times New Roman"/>
                <a:cs typeface="Times New Roman"/>
              </a:rPr>
              <a:t>30-40 </a:t>
            </a:r>
            <a:r>
              <a:rPr lang="el-GR" sz="2400" spc="10" dirty="0" smtClean="0">
                <a:latin typeface="Times New Roman"/>
                <a:cs typeface="Times New Roman"/>
              </a:rPr>
              <a:t>µ</a:t>
            </a:r>
            <a:r>
              <a:rPr lang="el-GR" sz="2400" spc="10" dirty="0" err="1" smtClean="0">
                <a:latin typeface="Times New Roman"/>
                <a:cs typeface="Times New Roman"/>
              </a:rPr>
              <a:t>έρες</a:t>
            </a:r>
            <a:r>
              <a:rPr lang="el-GR" sz="2400" spc="10" dirty="0" smtClean="0">
                <a:latin typeface="Times New Roman"/>
                <a:cs typeface="Times New Roman"/>
              </a:rPr>
              <a:t> </a:t>
            </a:r>
            <a:r>
              <a:rPr lang="el-GR" sz="2400" spc="5" dirty="0" smtClean="0">
                <a:latin typeface="Times New Roman"/>
                <a:cs typeface="Times New Roman"/>
              </a:rPr>
              <a:t>µ</a:t>
            </a:r>
            <a:r>
              <a:rPr lang="el-GR" sz="2400" spc="5" dirty="0" err="1" smtClean="0">
                <a:latin typeface="Times New Roman"/>
                <a:cs typeface="Times New Roman"/>
              </a:rPr>
              <a:t>ετά</a:t>
            </a:r>
            <a:r>
              <a:rPr lang="el-GR" sz="2400" spc="5" dirty="0" smtClean="0">
                <a:latin typeface="Times New Roman"/>
                <a:cs typeface="Times New Roman"/>
              </a:rPr>
              <a:t> </a:t>
            </a:r>
            <a:r>
              <a:rPr lang="el-GR" sz="2400" spc="15" dirty="0" smtClean="0">
                <a:latin typeface="Times New Roman"/>
                <a:cs typeface="Times New Roman"/>
              </a:rPr>
              <a:t>τη </a:t>
            </a:r>
            <a:r>
              <a:rPr lang="el-GR" sz="2400" spc="15" dirty="0" err="1" smtClean="0">
                <a:latin typeface="Times New Roman"/>
                <a:cs typeface="Times New Roman"/>
              </a:rPr>
              <a:t>γονιµοποίηση</a:t>
            </a:r>
            <a:r>
              <a:rPr lang="el-GR" sz="2400" spc="15" dirty="0" smtClean="0">
                <a:latin typeface="Times New Roman"/>
                <a:cs typeface="Times New Roman"/>
              </a:rPr>
              <a:t> </a:t>
            </a:r>
            <a:r>
              <a:rPr lang="el-GR" sz="2400" spc="20" dirty="0" smtClean="0">
                <a:latin typeface="Times New Roman"/>
                <a:cs typeface="Times New Roman"/>
              </a:rPr>
              <a:t>των ανθέων. </a:t>
            </a:r>
            <a:r>
              <a:rPr lang="el-GR" sz="2400" spc="15" dirty="0" smtClean="0">
                <a:latin typeface="Times New Roman"/>
                <a:cs typeface="Times New Roman"/>
              </a:rPr>
              <a:t>Οι </a:t>
            </a:r>
            <a:r>
              <a:rPr lang="el-GR" sz="2400" spc="20" dirty="0" smtClean="0">
                <a:latin typeface="Times New Roman"/>
                <a:cs typeface="Times New Roman"/>
              </a:rPr>
              <a:t>σπόροι </a:t>
            </a:r>
            <a:r>
              <a:rPr lang="el-GR" sz="2400" spc="15" dirty="0" smtClean="0">
                <a:latin typeface="Times New Roman"/>
                <a:cs typeface="Times New Roman"/>
              </a:rPr>
              <a:t>έχουν αρχικά </a:t>
            </a:r>
            <a:r>
              <a:rPr lang="el-GR" sz="2400" spc="20" dirty="0" smtClean="0">
                <a:latin typeface="Times New Roman"/>
                <a:cs typeface="Times New Roman"/>
              </a:rPr>
              <a:t>πράσινο </a:t>
            </a:r>
            <a:r>
              <a:rPr lang="el-GR" sz="2400" spc="10" dirty="0" err="1" smtClean="0">
                <a:latin typeface="Times New Roman"/>
                <a:cs typeface="Times New Roman"/>
              </a:rPr>
              <a:t>χρώµα</a:t>
            </a:r>
            <a:r>
              <a:rPr lang="el-GR" sz="2400" spc="10" dirty="0" smtClean="0">
                <a:latin typeface="Times New Roman"/>
                <a:cs typeface="Times New Roman"/>
              </a:rPr>
              <a:t>  </a:t>
            </a:r>
            <a:r>
              <a:rPr lang="el-GR" sz="2400" spc="15" dirty="0" smtClean="0">
                <a:latin typeface="Times New Roman"/>
                <a:cs typeface="Times New Roman"/>
              </a:rPr>
              <a:t>και</a:t>
            </a:r>
            <a:r>
              <a:rPr lang="el-GR" sz="2400" spc="85" dirty="0" smtClean="0">
                <a:latin typeface="Times New Roman"/>
                <a:cs typeface="Times New Roman"/>
              </a:rPr>
              <a:t> </a:t>
            </a:r>
            <a:r>
              <a:rPr lang="el-GR" sz="2400" spc="15" dirty="0" smtClean="0">
                <a:latin typeface="Times New Roman"/>
                <a:cs typeface="Times New Roman"/>
              </a:rPr>
              <a:t>στη</a:t>
            </a:r>
            <a:r>
              <a:rPr lang="el-GR" sz="2400" spc="90" dirty="0" smtClean="0">
                <a:latin typeface="Times New Roman"/>
                <a:cs typeface="Times New Roman"/>
              </a:rPr>
              <a:t> </a:t>
            </a:r>
            <a:r>
              <a:rPr lang="el-GR" sz="2400" spc="15" dirty="0" smtClean="0">
                <a:latin typeface="Times New Roman"/>
                <a:cs typeface="Times New Roman"/>
              </a:rPr>
              <a:t>συνέχεια</a:t>
            </a:r>
            <a:r>
              <a:rPr lang="el-GR" sz="2400" spc="90" dirty="0" smtClean="0">
                <a:latin typeface="Times New Roman"/>
                <a:cs typeface="Times New Roman"/>
              </a:rPr>
              <a:t> </a:t>
            </a:r>
            <a:r>
              <a:rPr lang="el-GR" sz="2400" spc="20" dirty="0" smtClean="0">
                <a:latin typeface="Times New Roman"/>
                <a:cs typeface="Times New Roman"/>
              </a:rPr>
              <a:t>αποκτούν</a:t>
            </a:r>
            <a:r>
              <a:rPr lang="el-GR" sz="2400" spc="85" dirty="0" smtClean="0">
                <a:latin typeface="Times New Roman"/>
                <a:cs typeface="Times New Roman"/>
              </a:rPr>
              <a:t> </a:t>
            </a:r>
            <a:r>
              <a:rPr lang="el-GR" sz="2400" spc="20" dirty="0" smtClean="0">
                <a:latin typeface="Times New Roman"/>
                <a:cs typeface="Times New Roman"/>
              </a:rPr>
              <a:t>γυαλιστερό</a:t>
            </a:r>
            <a:r>
              <a:rPr lang="el-GR" sz="2400" spc="90" dirty="0" smtClean="0">
                <a:latin typeface="Times New Roman"/>
                <a:cs typeface="Times New Roman"/>
              </a:rPr>
              <a:t> </a:t>
            </a:r>
            <a:r>
              <a:rPr lang="el-GR" sz="2400" spc="15" dirty="0" smtClean="0">
                <a:latin typeface="Times New Roman"/>
                <a:cs typeface="Times New Roman"/>
              </a:rPr>
              <a:t>µ</a:t>
            </a:r>
            <a:r>
              <a:rPr lang="el-GR" sz="2400" spc="15" dirty="0" err="1" smtClean="0">
                <a:latin typeface="Times New Roman"/>
                <a:cs typeface="Times New Roman"/>
              </a:rPr>
              <a:t>αύρο</a:t>
            </a:r>
            <a:r>
              <a:rPr lang="el-GR" sz="2400" spc="90" dirty="0" smtClean="0">
                <a:latin typeface="Times New Roman"/>
                <a:cs typeface="Times New Roman"/>
              </a:rPr>
              <a:t> </a:t>
            </a:r>
            <a:r>
              <a:rPr lang="el-GR" sz="2400" spc="10" dirty="0" err="1" smtClean="0">
                <a:latin typeface="Times New Roman"/>
                <a:cs typeface="Times New Roman"/>
              </a:rPr>
              <a:t>χρωµατισµό</a:t>
            </a:r>
            <a:r>
              <a:rPr lang="el-GR" sz="2400" spc="85" dirty="0" smtClean="0">
                <a:latin typeface="Times New Roman"/>
                <a:cs typeface="Times New Roman"/>
              </a:rPr>
              <a:t> </a:t>
            </a:r>
            <a:r>
              <a:rPr lang="el-GR" sz="2400" spc="20" dirty="0" smtClean="0">
                <a:latin typeface="Times New Roman"/>
                <a:cs typeface="Times New Roman"/>
              </a:rPr>
              <a:t>στην</a:t>
            </a:r>
            <a:r>
              <a:rPr lang="el-GR" sz="2400" spc="85" dirty="0" smtClean="0">
                <a:latin typeface="Times New Roman"/>
                <a:cs typeface="Times New Roman"/>
              </a:rPr>
              <a:t> </a:t>
            </a:r>
            <a:r>
              <a:rPr lang="el-GR" sz="2400" spc="15" dirty="0" err="1" smtClean="0">
                <a:latin typeface="Times New Roman"/>
                <a:cs typeface="Times New Roman"/>
              </a:rPr>
              <a:t>ωρίµανση</a:t>
            </a:r>
            <a:r>
              <a:rPr lang="el-GR" sz="2400" spc="15" dirty="0" smtClean="0">
                <a:latin typeface="Times New Roman"/>
                <a:cs typeface="Times New Roman"/>
              </a:rPr>
              <a:t>,</a:t>
            </a:r>
            <a:r>
              <a:rPr lang="el-GR" sz="2400" spc="80" dirty="0" smtClean="0">
                <a:latin typeface="Times New Roman"/>
                <a:cs typeface="Times New Roman"/>
              </a:rPr>
              <a:t> </a:t>
            </a:r>
            <a:r>
              <a:rPr lang="el-GR" sz="2400" spc="20" dirty="0" smtClean="0">
                <a:latin typeface="Times New Roman"/>
                <a:cs typeface="Times New Roman"/>
              </a:rPr>
              <a:t>υπάρχουν</a:t>
            </a:r>
            <a:r>
              <a:rPr lang="el-GR" sz="2400" spc="85" dirty="0" smtClean="0">
                <a:latin typeface="Times New Roman"/>
                <a:cs typeface="Times New Roman"/>
              </a:rPr>
              <a:t> </a:t>
            </a:r>
            <a:r>
              <a:rPr lang="el-GR" sz="2400" spc="10" dirty="0" err="1" smtClean="0">
                <a:latin typeface="Times New Roman"/>
                <a:cs typeface="Times New Roman"/>
              </a:rPr>
              <a:t>όµως</a:t>
            </a:r>
            <a:r>
              <a:rPr lang="el-GR" sz="2400" spc="85" dirty="0" smtClean="0">
                <a:latin typeface="Times New Roman"/>
                <a:cs typeface="Times New Roman"/>
              </a:rPr>
              <a:t> </a:t>
            </a:r>
            <a:r>
              <a:rPr lang="el-GR" sz="2400" spc="15" dirty="0" smtClean="0">
                <a:latin typeface="Times New Roman"/>
                <a:cs typeface="Times New Roman"/>
              </a:rPr>
              <a:t>και</a:t>
            </a:r>
            <a:r>
              <a:rPr lang="el-GR" sz="2400" spc="85" dirty="0" smtClean="0">
                <a:latin typeface="Times New Roman"/>
                <a:cs typeface="Times New Roman"/>
              </a:rPr>
              <a:t> </a:t>
            </a:r>
            <a:r>
              <a:rPr lang="el-GR" sz="2400" spc="15" dirty="0" smtClean="0">
                <a:latin typeface="Times New Roman"/>
                <a:cs typeface="Times New Roman"/>
              </a:rPr>
              <a:t>ποικιλίες</a:t>
            </a:r>
            <a:r>
              <a:rPr lang="el-GR" sz="2400" spc="85" dirty="0" smtClean="0">
                <a:latin typeface="Times New Roman"/>
                <a:cs typeface="Times New Roman"/>
              </a:rPr>
              <a:t> </a:t>
            </a:r>
            <a:r>
              <a:rPr lang="el-GR" sz="2400" spc="-5" dirty="0" smtClean="0">
                <a:latin typeface="Times New Roman"/>
                <a:cs typeface="Times New Roman"/>
              </a:rPr>
              <a:t>µε</a:t>
            </a:r>
            <a:r>
              <a:rPr lang="en-US" sz="2400" dirty="0">
                <a:latin typeface="Times New Roman"/>
                <a:cs typeface="Times New Roman"/>
              </a:rPr>
              <a:t> </a:t>
            </a:r>
            <a:r>
              <a:rPr lang="el-GR" sz="2400" spc="15" dirty="0" smtClean="0">
                <a:latin typeface="Times New Roman"/>
                <a:cs typeface="Times New Roman"/>
              </a:rPr>
              <a:t>κίτρινους </a:t>
            </a:r>
            <a:r>
              <a:rPr lang="el-GR" sz="2400" spc="20" dirty="0" smtClean="0">
                <a:latin typeface="Times New Roman"/>
                <a:cs typeface="Times New Roman"/>
              </a:rPr>
              <a:t>σπόρους. Κάθε σπόρος </a:t>
            </a:r>
            <a:r>
              <a:rPr lang="el-GR" sz="2400" spc="15" dirty="0" smtClean="0">
                <a:latin typeface="Times New Roman"/>
                <a:cs typeface="Times New Roman"/>
              </a:rPr>
              <a:t>αποτελείται </a:t>
            </a:r>
            <a:r>
              <a:rPr lang="el-GR" sz="2400" spc="20" dirty="0" smtClean="0">
                <a:latin typeface="Times New Roman"/>
                <a:cs typeface="Times New Roman"/>
              </a:rPr>
              <a:t>από </a:t>
            </a:r>
            <a:r>
              <a:rPr lang="el-GR" sz="2400" spc="15" dirty="0" smtClean="0">
                <a:latin typeface="Times New Roman"/>
                <a:cs typeface="Times New Roman"/>
              </a:rPr>
              <a:t>το </a:t>
            </a:r>
            <a:r>
              <a:rPr lang="el-GR" sz="2400" spc="15" dirty="0" err="1" smtClean="0">
                <a:latin typeface="Times New Roman"/>
                <a:cs typeface="Times New Roman"/>
              </a:rPr>
              <a:t>περισπέρµιο</a:t>
            </a:r>
            <a:r>
              <a:rPr lang="el-GR" sz="2400" spc="15" dirty="0" smtClean="0">
                <a:latin typeface="Times New Roman"/>
                <a:cs typeface="Times New Roman"/>
              </a:rPr>
              <a:t> και το </a:t>
            </a:r>
            <a:r>
              <a:rPr lang="el-GR" sz="2400" spc="15" dirty="0" err="1" smtClean="0">
                <a:latin typeface="Times New Roman"/>
                <a:cs typeface="Times New Roman"/>
              </a:rPr>
              <a:t>έµβρυο</a:t>
            </a:r>
            <a:r>
              <a:rPr lang="el-GR" sz="2400" spc="15" dirty="0" smtClean="0">
                <a:latin typeface="Times New Roman"/>
                <a:cs typeface="Times New Roman"/>
              </a:rPr>
              <a:t> </a:t>
            </a:r>
            <a:r>
              <a:rPr lang="el-GR" sz="2400" spc="-5" dirty="0" smtClean="0">
                <a:latin typeface="Times New Roman"/>
                <a:cs typeface="Times New Roman"/>
              </a:rPr>
              <a:t>µε </a:t>
            </a:r>
            <a:r>
              <a:rPr lang="el-GR" sz="2400" spc="10" dirty="0" smtClean="0">
                <a:latin typeface="Times New Roman"/>
                <a:cs typeface="Times New Roman"/>
              </a:rPr>
              <a:t>τις </a:t>
            </a:r>
            <a:r>
              <a:rPr lang="el-GR" sz="2400" spc="15" dirty="0" smtClean="0">
                <a:latin typeface="Times New Roman"/>
                <a:cs typeface="Times New Roman"/>
              </a:rPr>
              <a:t>δύο κοτύλες και τον  </a:t>
            </a:r>
            <a:r>
              <a:rPr lang="el-GR" sz="2400" spc="15" dirty="0" err="1" smtClean="0">
                <a:latin typeface="Times New Roman"/>
                <a:cs typeface="Times New Roman"/>
              </a:rPr>
              <a:t>εµβρυακό</a:t>
            </a:r>
            <a:r>
              <a:rPr lang="el-GR" sz="2400" spc="15" dirty="0" smtClean="0">
                <a:latin typeface="Times New Roman"/>
                <a:cs typeface="Times New Roman"/>
              </a:rPr>
              <a:t> </a:t>
            </a:r>
            <a:r>
              <a:rPr lang="el-GR" sz="2400" spc="20" dirty="0" smtClean="0">
                <a:latin typeface="Times New Roman"/>
                <a:cs typeface="Times New Roman"/>
              </a:rPr>
              <a:t>άξονα που </a:t>
            </a:r>
            <a:r>
              <a:rPr lang="el-GR" sz="2400" spc="15" dirty="0" err="1" smtClean="0">
                <a:latin typeface="Times New Roman"/>
                <a:cs typeface="Times New Roman"/>
              </a:rPr>
              <a:t>περιλαµβάνει</a:t>
            </a:r>
            <a:r>
              <a:rPr lang="el-GR" sz="2400" spc="15" dirty="0" smtClean="0">
                <a:latin typeface="Times New Roman"/>
                <a:cs typeface="Times New Roman"/>
              </a:rPr>
              <a:t> το ριζίδιο, το </a:t>
            </a:r>
            <a:r>
              <a:rPr lang="el-GR" sz="2400" spc="20" dirty="0" err="1" smtClean="0">
                <a:latin typeface="Times New Roman"/>
                <a:cs typeface="Times New Roman"/>
              </a:rPr>
              <a:t>υποκοτύλιο</a:t>
            </a:r>
            <a:r>
              <a:rPr lang="el-GR" sz="2400" spc="20" dirty="0" smtClean="0">
                <a:latin typeface="Times New Roman"/>
                <a:cs typeface="Times New Roman"/>
              </a:rPr>
              <a:t> </a:t>
            </a:r>
            <a:r>
              <a:rPr lang="el-GR" sz="2400" spc="15" dirty="0" smtClean="0">
                <a:latin typeface="Times New Roman"/>
                <a:cs typeface="Times New Roman"/>
              </a:rPr>
              <a:t>και το </a:t>
            </a:r>
            <a:r>
              <a:rPr lang="el-GR" sz="2400" spc="20" dirty="0" err="1" smtClean="0">
                <a:latin typeface="Times New Roman"/>
                <a:cs typeface="Times New Roman"/>
              </a:rPr>
              <a:t>επικοτύλιο</a:t>
            </a:r>
            <a:r>
              <a:rPr lang="el-GR" sz="2400" spc="20" dirty="0" smtClean="0">
                <a:latin typeface="Times New Roman"/>
                <a:cs typeface="Times New Roman"/>
              </a:rPr>
              <a:t>.</a:t>
            </a:r>
            <a:endParaRPr lang="el-GR" sz="2400" dirty="0">
              <a:latin typeface="Times New Roman"/>
              <a:cs typeface="Times New Roman"/>
            </a:endParaRPr>
          </a:p>
        </p:txBody>
      </p:sp>
      <p:pic>
        <p:nvPicPr>
          <p:cNvPr id="6" name="Picture 2" descr="Αποτέλεσμα εικόνας για brassica napus plant"/>
          <p:cNvPicPr>
            <a:picLocks noChangeAspect="1" noChangeArrowheads="1"/>
          </p:cNvPicPr>
          <p:nvPr/>
        </p:nvPicPr>
        <p:blipFill>
          <a:blip r:embed="rId2" cstate="print"/>
          <a:srcRect/>
          <a:stretch>
            <a:fillRect/>
          </a:stretch>
        </p:blipFill>
        <p:spPr bwMode="auto">
          <a:xfrm>
            <a:off x="4420394" y="381794"/>
            <a:ext cx="3943350" cy="486727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9394" y="381794"/>
            <a:ext cx="8458200" cy="5355312"/>
          </a:xfrm>
          <a:prstGeom prst="rect">
            <a:avLst/>
          </a:prstGeom>
        </p:spPr>
        <p:txBody>
          <a:bodyPr wrap="square">
            <a:spAutoFit/>
          </a:bodyPr>
          <a:lstStyle/>
          <a:p>
            <a:r>
              <a:rPr lang="el-GR" dirty="0" smtClean="0"/>
              <a:t>Στην </a:t>
            </a:r>
            <a:r>
              <a:rPr lang="el-GR" b="1" dirty="0" smtClean="0"/>
              <a:t>Ελλάδα </a:t>
            </a:r>
            <a:r>
              <a:rPr lang="el-GR" dirty="0" smtClean="0"/>
              <a:t>άρχισε να καλλιεργείται ελαιοκράμβη τα τελευταία χρόνια, για τη χρήση του </a:t>
            </a:r>
            <a:r>
              <a:rPr lang="el-GR" dirty="0" err="1" smtClean="0"/>
              <a:t>κραμβέλαιου</a:t>
            </a:r>
            <a:r>
              <a:rPr lang="el-GR" dirty="0" smtClean="0"/>
              <a:t> στην παραγωγή </a:t>
            </a:r>
            <a:r>
              <a:rPr lang="el-GR" dirty="0" err="1" smtClean="0"/>
              <a:t>βιοντήζελ</a:t>
            </a:r>
            <a:r>
              <a:rPr lang="el-GR" dirty="0" smtClean="0"/>
              <a:t>. Στη χώρα μας η απόδοση σε σπόρο κυμαίνεται από 50-350 κιλά/στρέμμα που συνεπάγεται μέγιστη παραγωγή </a:t>
            </a:r>
            <a:r>
              <a:rPr lang="el-GR" dirty="0" err="1" smtClean="0"/>
              <a:t>βιοκαυσίμου</a:t>
            </a:r>
            <a:r>
              <a:rPr lang="el-GR" dirty="0" smtClean="0"/>
              <a:t> περί τα 120 λίτρα. Η καλλιέργεια παρουσιάζει προβλήματα κατά τη συγκομιδή (μικρή περίοδος συγκομιδής και τίναγμα σπόρων). Σύμφωνα με τα πρώτα αποτελέσματα, η ελαιοκράμβη ενδείκνυται για καλλιέργεια μόνο στη </a:t>
            </a:r>
            <a:r>
              <a:rPr lang="el-GR" b="1" dirty="0" smtClean="0"/>
              <a:t>βόρεια Ελλάδα</a:t>
            </a:r>
            <a:r>
              <a:rPr lang="el-GR" dirty="0" smtClean="0"/>
              <a:t>. Κρίσιμο σημείο για την επιτυχία της καλλιέργειας είναι ο σωστός χρόνος σποράς, διότι όψιμη σπορά οδηγεί σε αποτυχία. Σταθερά ή με μικρές αυξητικές τάσεις εξελίσσεται η καλλιέργεια ελαιοκράμβης τα τελευταία δύο χρόνια στην χώρα, με τις καλλιεργήσιμες εκτάσεις να υπολογίζονται σε 70 - 75.000 στρέμματα στο σύνολο της χώρας</a:t>
            </a:r>
          </a:p>
          <a:p>
            <a:r>
              <a:rPr lang="el-GR" b="1" dirty="0" smtClean="0"/>
              <a:t>Το </a:t>
            </a:r>
            <a:r>
              <a:rPr lang="el-GR" b="1" dirty="0" err="1" smtClean="0"/>
              <a:t>κραμβέλαιο</a:t>
            </a:r>
            <a:r>
              <a:rPr lang="el-GR" b="1" dirty="0" smtClean="0"/>
              <a:t> είναι η κατεξοχήν πρώτη ύλη του ευρωπαϊκού </a:t>
            </a:r>
            <a:r>
              <a:rPr lang="el-GR" b="1" dirty="0" err="1" smtClean="0"/>
              <a:t>βιοντήζελ</a:t>
            </a:r>
            <a:r>
              <a:rPr lang="el-GR" dirty="0" smtClean="0"/>
              <a:t>. Το 2006 η παραγωγή </a:t>
            </a:r>
            <a:r>
              <a:rPr lang="el-GR" dirty="0" err="1" smtClean="0"/>
              <a:t>βιοντήζελ</a:t>
            </a:r>
            <a:r>
              <a:rPr lang="el-GR" dirty="0" smtClean="0"/>
              <a:t> στην ΕΕ ανήλθε σε 4.890.000 τόνους σημειώνοντας αύξηση 54% σε σχέση με το 2005. Η Γερμανία παράγει το μισό </a:t>
            </a:r>
            <a:r>
              <a:rPr lang="el-GR" dirty="0" err="1" smtClean="0"/>
              <a:t>βιοντήζελ</a:t>
            </a:r>
            <a:r>
              <a:rPr lang="el-GR" dirty="0" smtClean="0"/>
              <a:t> της Ευρώπης (54%) και μέρος του διατίθεται σε 1.900 πρατήρια καυσίμων, ενώ μεγάλες παραγωγοί είναι η Γαλλία και η Ιταλία. Σήμερα στην ΕΕ λειτουργούν περίπου 200 εργοστάσια παραγωγής </a:t>
            </a:r>
            <a:r>
              <a:rPr lang="el-GR" dirty="0" err="1" smtClean="0"/>
              <a:t>βιοντήζελ</a:t>
            </a:r>
            <a:r>
              <a:rPr lang="el-GR" dirty="0" smtClean="0"/>
              <a:t> με δυναμικότητα παραγωγής που ξεπερνά τους 10.000.000 τόνους. Σύμφωνα με τους στόχους της Κομισιόν, η Ευρωπαϊκή Ένωση θα πρέπει να καταναλώνει 11.000.000 τόνους </a:t>
            </a:r>
            <a:r>
              <a:rPr lang="el-GR" dirty="0" err="1" smtClean="0"/>
              <a:t>βιοντήζελ</a:t>
            </a:r>
            <a:r>
              <a:rPr lang="el-GR" dirty="0" smtClean="0"/>
              <a:t> μέχρι το 2010 και διπλάσια περίπου ποσότητα μέχρι το 2020.</a:t>
            </a: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p:nvPr/>
        </p:nvSpPr>
        <p:spPr>
          <a:xfrm>
            <a:off x="1585623" y="3429794"/>
            <a:ext cx="2905838" cy="230832"/>
          </a:xfrm>
          <a:prstGeom prst="rect">
            <a:avLst/>
          </a:prstGeom>
        </p:spPr>
        <p:txBody>
          <a:bodyPr vert="horz" wrap="square" lIns="0" tIns="0" rIns="0" bIns="0" rtlCol="0">
            <a:spAutoFit/>
          </a:bodyPr>
          <a:lstStyle/>
          <a:p>
            <a:pPr marL="12700">
              <a:lnSpc>
                <a:spcPct val="100000"/>
              </a:lnSpc>
            </a:pPr>
            <a:r>
              <a:rPr sz="1500" b="1" i="1" spc="15" dirty="0" smtClean="0">
                <a:latin typeface="Times New Roman"/>
                <a:cs typeface="Times New Roman"/>
              </a:rPr>
              <a:t> </a:t>
            </a:r>
            <a:r>
              <a:rPr sz="1500" i="1" spc="10" dirty="0">
                <a:latin typeface="Times New Roman"/>
                <a:cs typeface="Times New Roman"/>
              </a:rPr>
              <a:t>Ανώριµοι </a:t>
            </a:r>
            <a:r>
              <a:rPr sz="1500" i="1" spc="15" dirty="0">
                <a:latin typeface="Times New Roman"/>
                <a:cs typeface="Times New Roman"/>
              </a:rPr>
              <a:t>σπόροι </a:t>
            </a:r>
            <a:r>
              <a:rPr sz="1500" i="1" dirty="0">
                <a:latin typeface="Times New Roman"/>
                <a:cs typeface="Times New Roman"/>
              </a:rPr>
              <a:t>µέσα </a:t>
            </a:r>
            <a:r>
              <a:rPr sz="1500" i="1" spc="15" dirty="0">
                <a:latin typeface="Times New Roman"/>
                <a:cs typeface="Times New Roman"/>
              </a:rPr>
              <a:t>στον</a:t>
            </a:r>
            <a:r>
              <a:rPr sz="1500" i="1" spc="20" dirty="0">
                <a:latin typeface="Times New Roman"/>
                <a:cs typeface="Times New Roman"/>
              </a:rPr>
              <a:t> καρπό</a:t>
            </a:r>
            <a:endParaRPr sz="1500" dirty="0">
              <a:latin typeface="Times New Roman"/>
              <a:cs typeface="Times New Roman"/>
            </a:endParaRPr>
          </a:p>
        </p:txBody>
      </p:sp>
      <p:sp>
        <p:nvSpPr>
          <p:cNvPr id="3" name="object 4"/>
          <p:cNvSpPr txBox="1"/>
          <p:nvPr/>
        </p:nvSpPr>
        <p:spPr>
          <a:xfrm>
            <a:off x="1585623" y="6044408"/>
            <a:ext cx="3977771" cy="230832"/>
          </a:xfrm>
          <a:prstGeom prst="rect">
            <a:avLst/>
          </a:prstGeom>
        </p:spPr>
        <p:txBody>
          <a:bodyPr vert="horz" wrap="square" lIns="0" tIns="0" rIns="0" bIns="0" rtlCol="0">
            <a:spAutoFit/>
          </a:bodyPr>
          <a:lstStyle/>
          <a:p>
            <a:pPr marL="12700">
              <a:lnSpc>
                <a:spcPct val="100000"/>
              </a:lnSpc>
            </a:pPr>
            <a:r>
              <a:rPr sz="1500" b="1" i="1" spc="15" dirty="0" smtClean="0">
                <a:latin typeface="Times New Roman"/>
                <a:cs typeface="Times New Roman"/>
              </a:rPr>
              <a:t> </a:t>
            </a:r>
            <a:r>
              <a:rPr sz="1500" i="1" spc="15" dirty="0">
                <a:latin typeface="Times New Roman"/>
                <a:cs typeface="Times New Roman"/>
              </a:rPr>
              <a:t>Επίγειο </a:t>
            </a:r>
            <a:r>
              <a:rPr sz="1500" i="1" spc="10" dirty="0">
                <a:latin typeface="Times New Roman"/>
                <a:cs typeface="Times New Roman"/>
              </a:rPr>
              <a:t>φύτρωµα, </a:t>
            </a:r>
            <a:r>
              <a:rPr sz="1500" i="1" spc="20" dirty="0">
                <a:latin typeface="Times New Roman"/>
                <a:cs typeface="Times New Roman"/>
              </a:rPr>
              <a:t>νεαρά</a:t>
            </a:r>
            <a:r>
              <a:rPr sz="1500" i="1" spc="5" dirty="0">
                <a:latin typeface="Times New Roman"/>
                <a:cs typeface="Times New Roman"/>
              </a:rPr>
              <a:t> </a:t>
            </a:r>
            <a:r>
              <a:rPr sz="1500" i="1" spc="15" dirty="0">
                <a:latin typeface="Times New Roman"/>
                <a:cs typeface="Times New Roman"/>
              </a:rPr>
              <a:t>φυτάρια</a:t>
            </a:r>
            <a:endParaRPr sz="1500" dirty="0">
              <a:latin typeface="Times New Roman"/>
              <a:cs typeface="Times New Roman"/>
            </a:endParaRPr>
          </a:p>
        </p:txBody>
      </p:sp>
      <p:sp>
        <p:nvSpPr>
          <p:cNvPr id="4" name="object 5"/>
          <p:cNvSpPr/>
          <p:nvPr/>
        </p:nvSpPr>
        <p:spPr>
          <a:xfrm>
            <a:off x="1829595" y="153194"/>
            <a:ext cx="3429000" cy="3276600"/>
          </a:xfrm>
          <a:prstGeom prst="rect">
            <a:avLst/>
          </a:prstGeom>
          <a:blipFill>
            <a:blip r:embed="rId2" cstate="print"/>
            <a:stretch>
              <a:fillRect/>
            </a:stretch>
          </a:blipFill>
        </p:spPr>
        <p:txBody>
          <a:bodyPr wrap="square" lIns="0" tIns="0" rIns="0" bIns="0" rtlCol="0"/>
          <a:lstStyle/>
          <a:p>
            <a:endParaRPr sz="1500"/>
          </a:p>
        </p:txBody>
      </p:sp>
      <p:sp>
        <p:nvSpPr>
          <p:cNvPr id="5" name="object 6"/>
          <p:cNvSpPr/>
          <p:nvPr/>
        </p:nvSpPr>
        <p:spPr>
          <a:xfrm>
            <a:off x="1677194" y="3886994"/>
            <a:ext cx="6101567" cy="2195558"/>
          </a:xfrm>
          <a:prstGeom prst="rect">
            <a:avLst/>
          </a:prstGeom>
          <a:blipFill>
            <a:blip r:embed="rId3" cstate="print"/>
            <a:stretch>
              <a:fillRect/>
            </a:stretch>
          </a:blipFill>
        </p:spPr>
        <p:txBody>
          <a:bodyPr wrap="square" lIns="0" tIns="0" rIns="0" bIns="0" rtlCol="0"/>
          <a:lstStyle/>
          <a:p>
            <a:endParaRPr sz="15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81794" y="534195"/>
            <a:ext cx="4572000" cy="646331"/>
          </a:xfrm>
          <a:prstGeom prst="rect">
            <a:avLst/>
          </a:prstGeom>
          <a:noFill/>
        </p:spPr>
        <p:txBody>
          <a:bodyPr wrap="square" lIns="91431" tIns="45716" rIns="91431" bIns="45716" rtlCol="0">
            <a:spAutoFit/>
          </a:bodyPr>
          <a:lstStyle/>
          <a:p>
            <a:r>
              <a:rPr lang="el-GR" sz="3600" b="1" spc="-4" dirty="0">
                <a:latin typeface="Times New Roman"/>
                <a:cs typeface="Times New Roman"/>
              </a:rPr>
              <a:t>Στάδια ανάπτυξης  </a:t>
            </a:r>
            <a:endParaRPr lang="el-GR" sz="3500" b="1" dirty="0"/>
          </a:p>
        </p:txBody>
      </p:sp>
      <p:sp>
        <p:nvSpPr>
          <p:cNvPr id="5" name="4 - Ορθογώνιο"/>
          <p:cNvSpPr/>
          <p:nvPr/>
        </p:nvSpPr>
        <p:spPr>
          <a:xfrm>
            <a:off x="305594" y="1219994"/>
            <a:ext cx="8458200" cy="5421989"/>
          </a:xfrm>
          <a:prstGeom prst="rect">
            <a:avLst/>
          </a:prstGeom>
        </p:spPr>
        <p:txBody>
          <a:bodyPr wrap="square" lIns="91431" tIns="45716" rIns="91431" bIns="45716">
            <a:spAutoFit/>
          </a:bodyPr>
          <a:lstStyle/>
          <a:p>
            <a:pPr marL="12700" marR="5715" algn="just">
              <a:spcBef>
                <a:spcPts val="25"/>
              </a:spcBef>
            </a:pPr>
            <a:r>
              <a:rPr lang="el-GR" spc="20" dirty="0" smtClean="0">
                <a:latin typeface="Times New Roman"/>
                <a:cs typeface="Times New Roman"/>
              </a:rPr>
              <a:t>Η </a:t>
            </a:r>
            <a:r>
              <a:rPr lang="el-GR" spc="15" dirty="0" smtClean="0">
                <a:latin typeface="Times New Roman"/>
                <a:cs typeface="Times New Roman"/>
              </a:rPr>
              <a:t>διάρκεια του βιολογικού </a:t>
            </a:r>
            <a:r>
              <a:rPr lang="el-GR" spc="20" dirty="0" smtClean="0">
                <a:latin typeface="Times New Roman"/>
                <a:cs typeface="Times New Roman"/>
              </a:rPr>
              <a:t>κύκλου </a:t>
            </a:r>
            <a:r>
              <a:rPr lang="el-GR" spc="15" dirty="0" err="1" smtClean="0">
                <a:latin typeface="Times New Roman"/>
                <a:cs typeface="Times New Roman"/>
              </a:rPr>
              <a:t>κυµαίνεται</a:t>
            </a:r>
            <a:r>
              <a:rPr lang="el-GR" spc="15" dirty="0" smtClean="0">
                <a:latin typeface="Times New Roman"/>
                <a:cs typeface="Times New Roman"/>
              </a:rPr>
              <a:t> </a:t>
            </a:r>
            <a:r>
              <a:rPr lang="el-GR" spc="20" dirty="0" smtClean="0">
                <a:latin typeface="Times New Roman"/>
                <a:cs typeface="Times New Roman"/>
              </a:rPr>
              <a:t>από 200-240 </a:t>
            </a:r>
            <a:r>
              <a:rPr lang="el-GR" spc="10" dirty="0" err="1" smtClean="0">
                <a:latin typeface="Times New Roman"/>
                <a:cs typeface="Times New Roman"/>
              </a:rPr>
              <a:t>ηµέρες</a:t>
            </a:r>
            <a:r>
              <a:rPr lang="el-GR" spc="10" dirty="0" smtClean="0">
                <a:latin typeface="Times New Roman"/>
                <a:cs typeface="Times New Roman"/>
              </a:rPr>
              <a:t> </a:t>
            </a:r>
            <a:r>
              <a:rPr lang="el-GR" spc="20" dirty="0" smtClean="0">
                <a:latin typeface="Times New Roman"/>
                <a:cs typeface="Times New Roman"/>
              </a:rPr>
              <a:t>ανάλογα </a:t>
            </a:r>
            <a:r>
              <a:rPr lang="el-GR" spc="-5" dirty="0" smtClean="0">
                <a:latin typeface="Times New Roman"/>
                <a:cs typeface="Times New Roman"/>
              </a:rPr>
              <a:t>µε </a:t>
            </a:r>
            <a:r>
              <a:rPr lang="el-GR" spc="15" dirty="0" smtClean="0">
                <a:latin typeface="Times New Roman"/>
                <a:cs typeface="Times New Roman"/>
              </a:rPr>
              <a:t>την ποικιλία/υβρίδιο και </a:t>
            </a:r>
            <a:r>
              <a:rPr lang="el-GR" spc="10" dirty="0" smtClean="0">
                <a:latin typeface="Times New Roman"/>
                <a:cs typeface="Times New Roman"/>
              </a:rPr>
              <a:t>τις  </a:t>
            </a:r>
            <a:r>
              <a:rPr lang="el-GR" spc="20" dirty="0" smtClean="0">
                <a:latin typeface="Times New Roman"/>
                <a:cs typeface="Times New Roman"/>
              </a:rPr>
              <a:t>περιβαλλοντικές συνθήκες. Η </a:t>
            </a:r>
            <a:r>
              <a:rPr lang="el-GR" spc="15" dirty="0" err="1" smtClean="0">
                <a:latin typeface="Times New Roman"/>
                <a:cs typeface="Times New Roman"/>
              </a:rPr>
              <a:t>ελαιοκράµβη</a:t>
            </a:r>
            <a:r>
              <a:rPr lang="el-GR" spc="15" dirty="0" smtClean="0">
                <a:latin typeface="Times New Roman"/>
                <a:cs typeface="Times New Roman"/>
              </a:rPr>
              <a:t> είναι </a:t>
            </a:r>
            <a:r>
              <a:rPr lang="el-GR" spc="20" dirty="0" smtClean="0">
                <a:latin typeface="Times New Roman"/>
                <a:cs typeface="Times New Roman"/>
              </a:rPr>
              <a:t>φυτό συνεχούς αυξήσεως, </a:t>
            </a:r>
            <a:r>
              <a:rPr lang="el-GR" spc="15" dirty="0" smtClean="0">
                <a:latin typeface="Times New Roman"/>
                <a:cs typeface="Times New Roman"/>
              </a:rPr>
              <a:t>συνεχίζοντας τη </a:t>
            </a:r>
            <a:r>
              <a:rPr lang="el-GR" spc="20" dirty="0" smtClean="0">
                <a:latin typeface="Times New Roman"/>
                <a:cs typeface="Times New Roman"/>
              </a:rPr>
              <a:t>βλαστική </a:t>
            </a:r>
            <a:r>
              <a:rPr lang="el-GR" spc="15" dirty="0" smtClean="0">
                <a:latin typeface="Times New Roman"/>
                <a:cs typeface="Times New Roman"/>
              </a:rPr>
              <a:t>της  </a:t>
            </a:r>
            <a:r>
              <a:rPr lang="el-GR" spc="20" dirty="0" smtClean="0">
                <a:latin typeface="Times New Roman"/>
                <a:cs typeface="Times New Roman"/>
              </a:rPr>
              <a:t>ανάπτυξη </a:t>
            </a:r>
            <a:r>
              <a:rPr lang="el-GR" spc="15" dirty="0" smtClean="0">
                <a:latin typeface="Times New Roman"/>
                <a:cs typeface="Times New Roman"/>
              </a:rPr>
              <a:t>και </a:t>
            </a:r>
            <a:r>
              <a:rPr lang="el-GR" spc="20" dirty="0" smtClean="0">
                <a:latin typeface="Times New Roman"/>
                <a:cs typeface="Times New Roman"/>
              </a:rPr>
              <a:t>όταν </a:t>
            </a:r>
            <a:r>
              <a:rPr lang="el-GR" spc="15" dirty="0" smtClean="0">
                <a:latin typeface="Times New Roman"/>
                <a:cs typeface="Times New Roman"/>
              </a:rPr>
              <a:t>εισέρχεται στο στάδιο της</a:t>
            </a:r>
            <a:r>
              <a:rPr lang="el-GR" spc="40" dirty="0" smtClean="0">
                <a:latin typeface="Times New Roman"/>
                <a:cs typeface="Times New Roman"/>
              </a:rPr>
              <a:t> </a:t>
            </a:r>
            <a:r>
              <a:rPr lang="el-GR" spc="20" dirty="0" smtClean="0">
                <a:latin typeface="Times New Roman"/>
                <a:cs typeface="Times New Roman"/>
              </a:rPr>
              <a:t>ανθοφορίας.</a:t>
            </a:r>
            <a:endParaRPr lang="el-GR" dirty="0" smtClean="0">
              <a:latin typeface="Times New Roman"/>
              <a:cs typeface="Times New Roman"/>
            </a:endParaRPr>
          </a:p>
          <a:p>
            <a:pPr marL="469900"/>
            <a:r>
              <a:rPr lang="el-GR" spc="20" dirty="0" smtClean="0">
                <a:latin typeface="Times New Roman"/>
                <a:cs typeface="Times New Roman"/>
              </a:rPr>
              <a:t>Αναγνωρίζονται </a:t>
            </a:r>
            <a:r>
              <a:rPr lang="el-GR" spc="15" dirty="0" smtClean="0">
                <a:latin typeface="Times New Roman"/>
                <a:cs typeface="Times New Roman"/>
              </a:rPr>
              <a:t>τα </a:t>
            </a:r>
            <a:r>
              <a:rPr lang="el-GR" spc="20" dirty="0" smtClean="0">
                <a:latin typeface="Times New Roman"/>
                <a:cs typeface="Times New Roman"/>
              </a:rPr>
              <a:t>παρακάτω βασικά </a:t>
            </a:r>
            <a:r>
              <a:rPr lang="el-GR" spc="15" dirty="0" smtClean="0">
                <a:latin typeface="Times New Roman"/>
                <a:cs typeface="Times New Roman"/>
              </a:rPr>
              <a:t>στάδια του </a:t>
            </a:r>
            <a:r>
              <a:rPr lang="el-GR" spc="20" dirty="0" smtClean="0">
                <a:latin typeface="Times New Roman"/>
                <a:cs typeface="Times New Roman"/>
              </a:rPr>
              <a:t>βιολογικού </a:t>
            </a:r>
            <a:r>
              <a:rPr lang="el-GR" spc="15" dirty="0" smtClean="0">
                <a:latin typeface="Times New Roman"/>
                <a:cs typeface="Times New Roman"/>
              </a:rPr>
              <a:t>της</a:t>
            </a:r>
            <a:r>
              <a:rPr lang="el-GR" spc="55" dirty="0" smtClean="0">
                <a:latin typeface="Times New Roman"/>
                <a:cs typeface="Times New Roman"/>
              </a:rPr>
              <a:t> </a:t>
            </a:r>
            <a:r>
              <a:rPr lang="el-GR" spc="20" dirty="0" smtClean="0">
                <a:latin typeface="Times New Roman"/>
                <a:cs typeface="Times New Roman"/>
              </a:rPr>
              <a:t>κύκλου:</a:t>
            </a:r>
            <a:endParaRPr lang="el-GR" dirty="0" smtClean="0">
              <a:latin typeface="Times New Roman"/>
              <a:cs typeface="Times New Roman"/>
            </a:endParaRPr>
          </a:p>
          <a:p>
            <a:pPr marL="927100" lvl="2" indent="-228600">
              <a:spcBef>
                <a:spcPts val="685"/>
              </a:spcBef>
              <a:buFont typeface="Symbol"/>
              <a:buChar char=""/>
              <a:tabLst>
                <a:tab pos="926465" algn="l"/>
                <a:tab pos="927100" algn="l"/>
              </a:tabLst>
            </a:pPr>
            <a:r>
              <a:rPr lang="el-GR" spc="20" dirty="0" smtClean="0">
                <a:latin typeface="Times New Roman"/>
                <a:cs typeface="Times New Roman"/>
              </a:rPr>
              <a:t>Σπορά </a:t>
            </a:r>
            <a:r>
              <a:rPr lang="el-GR" spc="15" dirty="0" smtClean="0">
                <a:latin typeface="Times New Roman"/>
                <a:cs typeface="Times New Roman"/>
              </a:rPr>
              <a:t>–</a:t>
            </a:r>
            <a:r>
              <a:rPr lang="el-GR" spc="-70" dirty="0" smtClean="0">
                <a:latin typeface="Times New Roman"/>
                <a:cs typeface="Times New Roman"/>
              </a:rPr>
              <a:t> </a:t>
            </a:r>
            <a:r>
              <a:rPr lang="el-GR" spc="15" dirty="0" err="1" smtClean="0">
                <a:latin typeface="Times New Roman"/>
                <a:cs typeface="Times New Roman"/>
              </a:rPr>
              <a:t>φύτρωµα</a:t>
            </a:r>
            <a:r>
              <a:rPr lang="el-GR" spc="15" dirty="0" smtClean="0">
                <a:latin typeface="Times New Roman"/>
                <a:cs typeface="Times New Roman"/>
              </a:rPr>
              <a:t>,</a:t>
            </a:r>
            <a:endParaRPr lang="el-GR" dirty="0" smtClean="0">
              <a:latin typeface="Times New Roman"/>
              <a:cs typeface="Times New Roman"/>
            </a:endParaRPr>
          </a:p>
          <a:p>
            <a:pPr marL="927100" lvl="2" indent="-228600">
              <a:spcBef>
                <a:spcPts val="685"/>
              </a:spcBef>
              <a:buFont typeface="Symbol"/>
              <a:buChar char=""/>
              <a:tabLst>
                <a:tab pos="926465" algn="l"/>
                <a:tab pos="927100" algn="l"/>
              </a:tabLst>
            </a:pPr>
            <a:r>
              <a:rPr lang="el-GR" spc="20" dirty="0" smtClean="0">
                <a:latin typeface="Times New Roman"/>
                <a:cs typeface="Times New Roman"/>
              </a:rPr>
              <a:t>Βλαστικό </a:t>
            </a:r>
            <a:r>
              <a:rPr lang="el-GR" spc="15" dirty="0" smtClean="0">
                <a:latin typeface="Times New Roman"/>
                <a:cs typeface="Times New Roman"/>
              </a:rPr>
              <a:t>στάδιο </a:t>
            </a:r>
            <a:r>
              <a:rPr lang="el-GR" spc="20" dirty="0" smtClean="0">
                <a:latin typeface="Times New Roman"/>
                <a:cs typeface="Times New Roman"/>
              </a:rPr>
              <a:t>ανάπτυξης</a:t>
            </a:r>
            <a:r>
              <a:rPr lang="el-GR" spc="-15" dirty="0" smtClean="0">
                <a:latin typeface="Times New Roman"/>
                <a:cs typeface="Times New Roman"/>
              </a:rPr>
              <a:t> </a:t>
            </a:r>
            <a:r>
              <a:rPr lang="el-GR" spc="20" dirty="0" smtClean="0">
                <a:latin typeface="Times New Roman"/>
                <a:cs typeface="Times New Roman"/>
              </a:rPr>
              <a:t>φύλλων,</a:t>
            </a:r>
            <a:endParaRPr lang="el-GR" dirty="0" smtClean="0">
              <a:latin typeface="Times New Roman"/>
              <a:cs typeface="Times New Roman"/>
            </a:endParaRPr>
          </a:p>
          <a:p>
            <a:pPr marL="927100" lvl="2" indent="-228600">
              <a:spcBef>
                <a:spcPts val="685"/>
              </a:spcBef>
              <a:buFont typeface="Symbol"/>
              <a:buChar char=""/>
              <a:tabLst>
                <a:tab pos="926465" algn="l"/>
                <a:tab pos="927100" algn="l"/>
              </a:tabLst>
            </a:pPr>
            <a:r>
              <a:rPr lang="el-GR" spc="20" dirty="0" smtClean="0">
                <a:latin typeface="Times New Roman"/>
                <a:cs typeface="Times New Roman"/>
              </a:rPr>
              <a:t>Διαφοροποίηση των ανθοφόρων πλάγιων</a:t>
            </a:r>
            <a:r>
              <a:rPr lang="el-GR" spc="-35" dirty="0" smtClean="0">
                <a:latin typeface="Times New Roman"/>
                <a:cs typeface="Times New Roman"/>
              </a:rPr>
              <a:t> </a:t>
            </a:r>
            <a:r>
              <a:rPr lang="el-GR" spc="20" dirty="0" smtClean="0">
                <a:latin typeface="Times New Roman"/>
                <a:cs typeface="Times New Roman"/>
              </a:rPr>
              <a:t>βλαστών,</a:t>
            </a:r>
            <a:endParaRPr lang="el-GR" dirty="0" smtClean="0">
              <a:latin typeface="Times New Roman"/>
              <a:cs typeface="Times New Roman"/>
            </a:endParaRPr>
          </a:p>
          <a:p>
            <a:pPr marL="927100" lvl="2" indent="-228600">
              <a:spcBef>
                <a:spcPts val="685"/>
              </a:spcBef>
              <a:buFont typeface="Symbol"/>
              <a:buChar char=""/>
              <a:tabLst>
                <a:tab pos="926465" algn="l"/>
                <a:tab pos="927100" algn="l"/>
              </a:tabLst>
            </a:pPr>
            <a:r>
              <a:rPr lang="el-GR" spc="15" dirty="0" err="1" smtClean="0">
                <a:latin typeface="Times New Roman"/>
                <a:cs typeface="Times New Roman"/>
              </a:rPr>
              <a:t>Επιµήκυνση</a:t>
            </a:r>
            <a:r>
              <a:rPr lang="el-GR" spc="15" dirty="0" smtClean="0">
                <a:latin typeface="Times New Roman"/>
                <a:cs typeface="Times New Roman"/>
              </a:rPr>
              <a:t> του </a:t>
            </a:r>
            <a:r>
              <a:rPr lang="el-GR" spc="20" dirty="0" smtClean="0">
                <a:latin typeface="Times New Roman"/>
                <a:cs typeface="Times New Roman"/>
              </a:rPr>
              <a:t>κεντρικού</a:t>
            </a:r>
            <a:r>
              <a:rPr lang="el-GR" spc="-10" dirty="0" smtClean="0">
                <a:latin typeface="Times New Roman"/>
                <a:cs typeface="Times New Roman"/>
              </a:rPr>
              <a:t> </a:t>
            </a:r>
            <a:r>
              <a:rPr lang="el-GR" spc="20" dirty="0" smtClean="0">
                <a:latin typeface="Times New Roman"/>
                <a:cs typeface="Times New Roman"/>
              </a:rPr>
              <a:t>βλαστού,</a:t>
            </a:r>
            <a:endParaRPr lang="el-GR" dirty="0" smtClean="0">
              <a:latin typeface="Times New Roman"/>
              <a:cs typeface="Times New Roman"/>
            </a:endParaRPr>
          </a:p>
          <a:p>
            <a:pPr marL="927100" lvl="2" indent="-228600">
              <a:spcBef>
                <a:spcPts val="685"/>
              </a:spcBef>
              <a:buFont typeface="Symbol"/>
              <a:buChar char=""/>
              <a:tabLst>
                <a:tab pos="926465" algn="l"/>
                <a:tab pos="927100" algn="l"/>
              </a:tabLst>
            </a:pPr>
            <a:r>
              <a:rPr lang="el-GR" spc="20" dirty="0" smtClean="0">
                <a:latin typeface="Times New Roman"/>
                <a:cs typeface="Times New Roman"/>
              </a:rPr>
              <a:t>Ανάπτυξη των δευτερευόντων ανθοφόρων</a:t>
            </a:r>
            <a:r>
              <a:rPr lang="el-GR" spc="-20" dirty="0" smtClean="0">
                <a:latin typeface="Times New Roman"/>
                <a:cs typeface="Times New Roman"/>
              </a:rPr>
              <a:t> </a:t>
            </a:r>
            <a:r>
              <a:rPr lang="el-GR" spc="20" dirty="0" smtClean="0">
                <a:latin typeface="Times New Roman"/>
                <a:cs typeface="Times New Roman"/>
              </a:rPr>
              <a:t>βλαστών,</a:t>
            </a:r>
            <a:endParaRPr lang="el-GR" dirty="0" smtClean="0">
              <a:latin typeface="Times New Roman"/>
              <a:cs typeface="Times New Roman"/>
            </a:endParaRPr>
          </a:p>
          <a:p>
            <a:pPr marL="927100" lvl="2" indent="-228600">
              <a:spcBef>
                <a:spcPts val="685"/>
              </a:spcBef>
              <a:buFont typeface="Symbol"/>
              <a:buChar char=""/>
              <a:tabLst>
                <a:tab pos="926465" algn="l"/>
                <a:tab pos="927100" algn="l"/>
              </a:tabLst>
            </a:pPr>
            <a:r>
              <a:rPr lang="el-GR" spc="15" dirty="0" err="1" smtClean="0">
                <a:latin typeface="Times New Roman"/>
                <a:cs typeface="Times New Roman"/>
              </a:rPr>
              <a:t>Εµφάνιση</a:t>
            </a:r>
            <a:r>
              <a:rPr lang="el-GR" spc="-25" dirty="0" smtClean="0">
                <a:latin typeface="Times New Roman"/>
                <a:cs typeface="Times New Roman"/>
              </a:rPr>
              <a:t> </a:t>
            </a:r>
            <a:r>
              <a:rPr lang="el-GR" spc="15" dirty="0" smtClean="0">
                <a:latin typeface="Times New Roman"/>
                <a:cs typeface="Times New Roman"/>
              </a:rPr>
              <a:t>ταξιανθίας,</a:t>
            </a:r>
            <a:endParaRPr lang="el-GR" dirty="0" smtClean="0">
              <a:latin typeface="Times New Roman"/>
              <a:cs typeface="Times New Roman"/>
            </a:endParaRPr>
          </a:p>
          <a:p>
            <a:pPr marL="927100" lvl="2" indent="-228600">
              <a:spcBef>
                <a:spcPts val="685"/>
              </a:spcBef>
              <a:buFont typeface="Symbol"/>
              <a:buChar char=""/>
              <a:tabLst>
                <a:tab pos="926465" algn="l"/>
                <a:tab pos="927100" algn="l"/>
              </a:tabLst>
            </a:pPr>
            <a:r>
              <a:rPr lang="el-GR" spc="20" dirty="0" smtClean="0">
                <a:latin typeface="Times New Roman"/>
                <a:cs typeface="Times New Roman"/>
              </a:rPr>
              <a:t>Άνθηση,</a:t>
            </a:r>
            <a:endParaRPr lang="el-GR" dirty="0" smtClean="0">
              <a:latin typeface="Times New Roman"/>
              <a:cs typeface="Times New Roman"/>
            </a:endParaRPr>
          </a:p>
          <a:p>
            <a:pPr marL="927100" lvl="2" indent="-228600">
              <a:spcBef>
                <a:spcPts val="685"/>
              </a:spcBef>
              <a:buFont typeface="Symbol"/>
              <a:buChar char=""/>
              <a:tabLst>
                <a:tab pos="926465" algn="l"/>
                <a:tab pos="927100" algn="l"/>
              </a:tabLst>
            </a:pPr>
            <a:r>
              <a:rPr lang="el-GR" spc="20" dirty="0" smtClean="0">
                <a:latin typeface="Times New Roman"/>
                <a:cs typeface="Times New Roman"/>
              </a:rPr>
              <a:t>Ανάπτυξη</a:t>
            </a:r>
            <a:r>
              <a:rPr lang="el-GR" spc="-25" dirty="0" smtClean="0">
                <a:latin typeface="Times New Roman"/>
                <a:cs typeface="Times New Roman"/>
              </a:rPr>
              <a:t> </a:t>
            </a:r>
            <a:r>
              <a:rPr lang="el-GR" spc="15" dirty="0" smtClean="0">
                <a:latin typeface="Times New Roman"/>
                <a:cs typeface="Times New Roman"/>
              </a:rPr>
              <a:t>κερατίων,</a:t>
            </a:r>
            <a:endParaRPr lang="el-GR" dirty="0" smtClean="0">
              <a:latin typeface="Times New Roman"/>
              <a:cs typeface="Times New Roman"/>
            </a:endParaRPr>
          </a:p>
          <a:p>
            <a:pPr marL="927100" lvl="2" indent="-228600">
              <a:spcBef>
                <a:spcPts val="685"/>
              </a:spcBef>
              <a:buFont typeface="Symbol"/>
              <a:buChar char=""/>
              <a:tabLst>
                <a:tab pos="926465" algn="l"/>
                <a:tab pos="927100" algn="l"/>
              </a:tabLst>
            </a:pPr>
            <a:r>
              <a:rPr lang="el-GR" spc="15" dirty="0" err="1" smtClean="0">
                <a:latin typeface="Times New Roman"/>
                <a:cs typeface="Times New Roman"/>
              </a:rPr>
              <a:t>Ωρίµανση</a:t>
            </a:r>
            <a:r>
              <a:rPr lang="el-GR" spc="15" dirty="0" smtClean="0">
                <a:latin typeface="Times New Roman"/>
                <a:cs typeface="Times New Roman"/>
              </a:rPr>
              <a:t>,</a:t>
            </a:r>
            <a:endParaRPr lang="el-GR" dirty="0" smtClean="0">
              <a:latin typeface="Times New Roman"/>
              <a:cs typeface="Times New Roman"/>
            </a:endParaRPr>
          </a:p>
          <a:p>
            <a:pPr marL="927100" lvl="2" indent="-228600">
              <a:spcBef>
                <a:spcPts val="685"/>
              </a:spcBef>
              <a:buFont typeface="Symbol"/>
              <a:buChar char=""/>
              <a:tabLst>
                <a:tab pos="926465" algn="l"/>
                <a:tab pos="927100" algn="l"/>
              </a:tabLst>
            </a:pPr>
            <a:r>
              <a:rPr lang="el-GR" spc="20" dirty="0" smtClean="0">
                <a:latin typeface="Times New Roman"/>
                <a:cs typeface="Times New Roman"/>
              </a:rPr>
              <a:t>Γήρανση </a:t>
            </a:r>
            <a:r>
              <a:rPr lang="el-GR" spc="10" dirty="0" smtClean="0">
                <a:latin typeface="Times New Roman"/>
                <a:cs typeface="Times New Roman"/>
              </a:rPr>
              <a:t>- </a:t>
            </a:r>
            <a:r>
              <a:rPr lang="el-GR" spc="20" dirty="0" smtClean="0">
                <a:latin typeface="Times New Roman"/>
                <a:cs typeface="Times New Roman"/>
              </a:rPr>
              <a:t>Ξήρανση </a:t>
            </a:r>
            <a:r>
              <a:rPr lang="el-GR" spc="15" dirty="0" smtClean="0">
                <a:latin typeface="Times New Roman"/>
                <a:cs typeface="Times New Roman"/>
              </a:rPr>
              <a:t>του</a:t>
            </a:r>
            <a:r>
              <a:rPr lang="el-GR" spc="-5" dirty="0" smtClean="0">
                <a:latin typeface="Times New Roman"/>
                <a:cs typeface="Times New Roman"/>
              </a:rPr>
              <a:t> </a:t>
            </a:r>
            <a:r>
              <a:rPr lang="el-GR" spc="15" dirty="0" smtClean="0">
                <a:latin typeface="Times New Roman"/>
                <a:cs typeface="Times New Roman"/>
              </a:rPr>
              <a:t>φυτού.</a:t>
            </a:r>
            <a:endParaRPr lang="el-GR" dirty="0" smtClean="0">
              <a:latin typeface="Times New Roman"/>
              <a:cs typeface="Times New Roman"/>
            </a:endParaRPr>
          </a:p>
          <a:p>
            <a:pPr marL="11133" algn="just"/>
            <a:endParaRPr lang="el-GR" dirty="0" smtClean="0">
              <a:latin typeface="Times New Roman"/>
              <a:cs typeface="Times New Roman"/>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Αποτέλεσμα εικόνας για brassica napus plant"/>
          <p:cNvPicPr>
            <a:picLocks noChangeAspect="1" noChangeArrowheads="1"/>
          </p:cNvPicPr>
          <p:nvPr/>
        </p:nvPicPr>
        <p:blipFill>
          <a:blip r:embed="rId2" cstate="print"/>
          <a:srcRect/>
          <a:stretch>
            <a:fillRect/>
          </a:stretch>
        </p:blipFill>
        <p:spPr bwMode="auto">
          <a:xfrm>
            <a:off x="457994" y="1296194"/>
            <a:ext cx="7143750" cy="396240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81794" y="534195"/>
            <a:ext cx="4572000" cy="646331"/>
          </a:xfrm>
          <a:prstGeom prst="rect">
            <a:avLst/>
          </a:prstGeom>
          <a:noFill/>
        </p:spPr>
        <p:txBody>
          <a:bodyPr wrap="square" lIns="91431" tIns="45716" rIns="91431" bIns="45716" rtlCol="0">
            <a:spAutoFit/>
          </a:bodyPr>
          <a:lstStyle/>
          <a:p>
            <a:r>
              <a:rPr lang="el-GR" sz="3600" b="1" spc="-4" dirty="0">
                <a:latin typeface="Times New Roman"/>
                <a:cs typeface="Times New Roman"/>
              </a:rPr>
              <a:t>Στάδια ανάπτυξης  </a:t>
            </a:r>
            <a:endParaRPr lang="el-GR" sz="3500" b="1" dirty="0"/>
          </a:p>
        </p:txBody>
      </p:sp>
      <p:sp>
        <p:nvSpPr>
          <p:cNvPr id="5" name="4 - Ορθογώνιο"/>
          <p:cNvSpPr/>
          <p:nvPr/>
        </p:nvSpPr>
        <p:spPr>
          <a:xfrm>
            <a:off x="305594" y="1219994"/>
            <a:ext cx="8458200" cy="5816969"/>
          </a:xfrm>
          <a:prstGeom prst="rect">
            <a:avLst/>
          </a:prstGeom>
        </p:spPr>
        <p:txBody>
          <a:bodyPr wrap="square" lIns="91431" tIns="45716" rIns="91431" bIns="45716">
            <a:spAutoFit/>
          </a:bodyPr>
          <a:lstStyle/>
          <a:p>
            <a:pPr marL="12700" marR="5715" algn="just">
              <a:spcBef>
                <a:spcPts val="25"/>
              </a:spcBef>
            </a:pPr>
            <a:r>
              <a:rPr lang="el-GR" sz="2400" spc="20" dirty="0" smtClean="0">
                <a:latin typeface="Times New Roman"/>
                <a:cs typeface="Times New Roman"/>
              </a:rPr>
              <a:t>Το πρώτο </a:t>
            </a:r>
            <a:r>
              <a:rPr lang="el-GR" sz="2400" spc="15" dirty="0" smtClean="0">
                <a:latin typeface="Times New Roman"/>
                <a:cs typeface="Times New Roman"/>
              </a:rPr>
              <a:t>στάδιο του </a:t>
            </a:r>
            <a:r>
              <a:rPr lang="el-GR" sz="2400" spc="20" dirty="0" smtClean="0">
                <a:latin typeface="Times New Roman"/>
                <a:cs typeface="Times New Roman"/>
              </a:rPr>
              <a:t>βιολογικού κύκλου </a:t>
            </a:r>
            <a:r>
              <a:rPr lang="el-GR" sz="2400" spc="15" dirty="0" err="1" smtClean="0">
                <a:latin typeface="Times New Roman"/>
                <a:cs typeface="Times New Roman"/>
              </a:rPr>
              <a:t>περιλαµβάνει</a:t>
            </a:r>
            <a:r>
              <a:rPr lang="el-GR" sz="2400" spc="15" dirty="0" smtClean="0">
                <a:latin typeface="Times New Roman"/>
                <a:cs typeface="Times New Roman"/>
              </a:rPr>
              <a:t> τη </a:t>
            </a:r>
            <a:r>
              <a:rPr lang="el-GR" sz="2400" spc="20" dirty="0" smtClean="0">
                <a:latin typeface="Times New Roman"/>
                <a:cs typeface="Times New Roman"/>
              </a:rPr>
              <a:t>βλάστηση </a:t>
            </a:r>
            <a:r>
              <a:rPr lang="el-GR" sz="2400" spc="15" dirty="0" smtClean="0">
                <a:latin typeface="Times New Roman"/>
                <a:cs typeface="Times New Roman"/>
              </a:rPr>
              <a:t>του </a:t>
            </a:r>
            <a:r>
              <a:rPr lang="el-GR" sz="2400" spc="20" dirty="0" smtClean="0">
                <a:latin typeface="Times New Roman"/>
                <a:cs typeface="Times New Roman"/>
              </a:rPr>
              <a:t>σπόρου, </a:t>
            </a:r>
            <a:r>
              <a:rPr lang="el-GR" sz="2400" spc="15" dirty="0" smtClean="0">
                <a:latin typeface="Times New Roman"/>
                <a:cs typeface="Times New Roman"/>
              </a:rPr>
              <a:t>το </a:t>
            </a:r>
            <a:r>
              <a:rPr lang="el-GR" sz="2400" spc="15" dirty="0" err="1" smtClean="0">
                <a:latin typeface="Times New Roman"/>
                <a:cs typeface="Times New Roman"/>
              </a:rPr>
              <a:t>φύτρωµα</a:t>
            </a:r>
            <a:r>
              <a:rPr lang="el-GR" sz="2400" spc="15" dirty="0" smtClean="0">
                <a:latin typeface="Times New Roman"/>
                <a:cs typeface="Times New Roman"/>
              </a:rPr>
              <a:t> </a:t>
            </a:r>
            <a:r>
              <a:rPr lang="el-GR" sz="2400" spc="20" dirty="0" smtClean="0">
                <a:latin typeface="Times New Roman"/>
                <a:cs typeface="Times New Roman"/>
              </a:rPr>
              <a:t>και  </a:t>
            </a:r>
            <a:r>
              <a:rPr lang="el-GR" sz="2400" spc="15" dirty="0" smtClean="0">
                <a:latin typeface="Times New Roman"/>
                <a:cs typeface="Times New Roman"/>
              </a:rPr>
              <a:t>την </a:t>
            </a:r>
            <a:r>
              <a:rPr lang="el-GR" sz="2400" spc="15" dirty="0" err="1" smtClean="0">
                <a:latin typeface="Times New Roman"/>
                <a:cs typeface="Times New Roman"/>
              </a:rPr>
              <a:t>εµφάνιση</a:t>
            </a:r>
            <a:r>
              <a:rPr lang="el-GR" sz="2400" spc="15" dirty="0" smtClean="0">
                <a:latin typeface="Times New Roman"/>
                <a:cs typeface="Times New Roman"/>
              </a:rPr>
              <a:t> του </a:t>
            </a:r>
            <a:r>
              <a:rPr lang="el-GR" sz="2400" spc="20" dirty="0" smtClean="0">
                <a:latin typeface="Times New Roman"/>
                <a:cs typeface="Times New Roman"/>
              </a:rPr>
              <a:t>σποριόφυτου που </a:t>
            </a:r>
            <a:r>
              <a:rPr lang="el-GR" sz="2400" spc="15" dirty="0" err="1" smtClean="0">
                <a:latin typeface="Times New Roman"/>
                <a:cs typeface="Times New Roman"/>
              </a:rPr>
              <a:t>πραγµατοποιείται</a:t>
            </a:r>
            <a:r>
              <a:rPr lang="el-GR" sz="2400" spc="15" dirty="0" smtClean="0">
                <a:latin typeface="Times New Roman"/>
                <a:cs typeface="Times New Roman"/>
              </a:rPr>
              <a:t> </a:t>
            </a:r>
            <a:r>
              <a:rPr lang="el-GR" sz="2400" spc="20" dirty="0" smtClean="0">
                <a:latin typeface="Times New Roman"/>
                <a:cs typeface="Times New Roman"/>
              </a:rPr>
              <a:t>10-14 </a:t>
            </a:r>
            <a:r>
              <a:rPr lang="el-GR" sz="2400" spc="10" dirty="0" err="1" smtClean="0">
                <a:latin typeface="Times New Roman"/>
                <a:cs typeface="Times New Roman"/>
              </a:rPr>
              <a:t>ηµέρες</a:t>
            </a:r>
            <a:r>
              <a:rPr lang="el-GR" sz="2400" spc="10" dirty="0" smtClean="0">
                <a:latin typeface="Times New Roman"/>
                <a:cs typeface="Times New Roman"/>
              </a:rPr>
              <a:t> </a:t>
            </a:r>
            <a:r>
              <a:rPr lang="el-GR" sz="2400" spc="5" dirty="0" smtClean="0">
                <a:latin typeface="Times New Roman"/>
                <a:cs typeface="Times New Roman"/>
              </a:rPr>
              <a:t>µ</a:t>
            </a:r>
            <a:r>
              <a:rPr lang="el-GR" sz="2400" spc="5" dirty="0" err="1" smtClean="0">
                <a:latin typeface="Times New Roman"/>
                <a:cs typeface="Times New Roman"/>
              </a:rPr>
              <a:t>ετά</a:t>
            </a:r>
            <a:r>
              <a:rPr lang="el-GR" sz="2400" spc="5" dirty="0" smtClean="0">
                <a:latin typeface="Times New Roman"/>
                <a:cs typeface="Times New Roman"/>
              </a:rPr>
              <a:t> </a:t>
            </a:r>
            <a:r>
              <a:rPr lang="el-GR" sz="2400" spc="15" dirty="0" smtClean="0">
                <a:latin typeface="Times New Roman"/>
                <a:cs typeface="Times New Roman"/>
              </a:rPr>
              <a:t>τη </a:t>
            </a:r>
            <a:r>
              <a:rPr lang="el-GR" sz="2400" spc="20" dirty="0" smtClean="0">
                <a:latin typeface="Times New Roman"/>
                <a:cs typeface="Times New Roman"/>
              </a:rPr>
              <a:t>σπορά. Το </a:t>
            </a:r>
            <a:r>
              <a:rPr lang="el-GR" sz="2400" spc="15" dirty="0" err="1" smtClean="0">
                <a:latin typeface="Times New Roman"/>
                <a:cs typeface="Times New Roman"/>
              </a:rPr>
              <a:t>φύτρωµα</a:t>
            </a:r>
            <a:r>
              <a:rPr lang="el-GR" sz="2400" spc="15" dirty="0" smtClean="0">
                <a:latin typeface="Times New Roman"/>
                <a:cs typeface="Times New Roman"/>
              </a:rPr>
              <a:t> </a:t>
            </a:r>
            <a:r>
              <a:rPr lang="el-GR" sz="2400" spc="20" dirty="0" smtClean="0">
                <a:latin typeface="Times New Roman"/>
                <a:cs typeface="Times New Roman"/>
              </a:rPr>
              <a:t>των σπόρων  </a:t>
            </a:r>
            <a:r>
              <a:rPr lang="el-GR" sz="2400" spc="15" dirty="0" smtClean="0">
                <a:latin typeface="Times New Roman"/>
                <a:cs typeface="Times New Roman"/>
              </a:rPr>
              <a:t>είναι υπέργειο. </a:t>
            </a:r>
            <a:r>
              <a:rPr lang="el-GR" sz="2400" spc="20" dirty="0" smtClean="0">
                <a:latin typeface="Times New Roman"/>
                <a:cs typeface="Times New Roman"/>
              </a:rPr>
              <a:t>Αρχικά από </a:t>
            </a:r>
            <a:r>
              <a:rPr lang="el-GR" sz="2400" spc="15" dirty="0" smtClean="0">
                <a:latin typeface="Times New Roman"/>
                <a:cs typeface="Times New Roman"/>
              </a:rPr>
              <a:t>το </a:t>
            </a:r>
            <a:r>
              <a:rPr lang="el-GR" sz="2400" spc="15" dirty="0" err="1" smtClean="0">
                <a:latin typeface="Times New Roman"/>
                <a:cs typeface="Times New Roman"/>
              </a:rPr>
              <a:t>έµβρυο</a:t>
            </a:r>
            <a:r>
              <a:rPr lang="el-GR" sz="2400" spc="15" dirty="0" smtClean="0">
                <a:latin typeface="Times New Roman"/>
                <a:cs typeface="Times New Roman"/>
              </a:rPr>
              <a:t> </a:t>
            </a:r>
            <a:r>
              <a:rPr lang="el-GR" sz="2400" spc="15" dirty="0" err="1" smtClean="0">
                <a:latin typeface="Times New Roman"/>
                <a:cs typeface="Times New Roman"/>
              </a:rPr>
              <a:t>εµφανίζεται</a:t>
            </a:r>
            <a:r>
              <a:rPr lang="el-GR" sz="2400" spc="15" dirty="0" smtClean="0">
                <a:latin typeface="Times New Roman"/>
                <a:cs typeface="Times New Roman"/>
              </a:rPr>
              <a:t> το ριζίδιο και αρχίζει η </a:t>
            </a:r>
            <a:r>
              <a:rPr lang="el-GR" sz="2400" spc="20" dirty="0" smtClean="0">
                <a:latin typeface="Times New Roman"/>
                <a:cs typeface="Times New Roman"/>
              </a:rPr>
              <a:t>αύξηση </a:t>
            </a:r>
            <a:r>
              <a:rPr lang="el-GR" sz="2400" spc="15" dirty="0" smtClean="0">
                <a:latin typeface="Times New Roman"/>
                <a:cs typeface="Times New Roman"/>
              </a:rPr>
              <a:t>του </a:t>
            </a:r>
            <a:r>
              <a:rPr lang="el-GR" sz="2400" spc="20" dirty="0" err="1" smtClean="0">
                <a:latin typeface="Times New Roman"/>
                <a:cs typeface="Times New Roman"/>
              </a:rPr>
              <a:t>υποκοτυλίου</a:t>
            </a:r>
            <a:r>
              <a:rPr lang="el-GR" sz="2400" spc="20" dirty="0" smtClean="0">
                <a:latin typeface="Times New Roman"/>
                <a:cs typeface="Times New Roman"/>
              </a:rPr>
              <a:t> </a:t>
            </a:r>
            <a:r>
              <a:rPr lang="el-GR" sz="2400" spc="-5" dirty="0" smtClean="0">
                <a:latin typeface="Times New Roman"/>
                <a:cs typeface="Times New Roman"/>
              </a:rPr>
              <a:t>µε </a:t>
            </a:r>
            <a:r>
              <a:rPr lang="el-GR" sz="2400" spc="15" dirty="0" smtClean="0">
                <a:latin typeface="Times New Roman"/>
                <a:cs typeface="Times New Roman"/>
              </a:rPr>
              <a:t>τη  </a:t>
            </a:r>
            <a:r>
              <a:rPr lang="el-GR" sz="2400" spc="20" dirty="0" smtClean="0">
                <a:latin typeface="Times New Roman"/>
                <a:cs typeface="Times New Roman"/>
              </a:rPr>
              <a:t>συνακόλουθη </a:t>
            </a:r>
            <a:r>
              <a:rPr lang="el-GR" sz="2400" spc="20" dirty="0" err="1" smtClean="0">
                <a:latin typeface="Times New Roman"/>
                <a:cs typeface="Times New Roman"/>
              </a:rPr>
              <a:t>έκπτυξη</a:t>
            </a:r>
            <a:r>
              <a:rPr lang="el-GR" sz="2400" spc="20" dirty="0" smtClean="0">
                <a:latin typeface="Times New Roman"/>
                <a:cs typeface="Times New Roman"/>
              </a:rPr>
              <a:t> των κοτυληδόνων </a:t>
            </a:r>
            <a:r>
              <a:rPr lang="el-GR" sz="2400" spc="15" dirty="0" smtClean="0">
                <a:latin typeface="Times New Roman"/>
                <a:cs typeface="Times New Roman"/>
              </a:rPr>
              <a:t>και </a:t>
            </a:r>
            <a:r>
              <a:rPr lang="el-GR" sz="2400" spc="20" dirty="0" smtClean="0">
                <a:latin typeface="Times New Roman"/>
                <a:cs typeface="Times New Roman"/>
              </a:rPr>
              <a:t>ανάδυσή </a:t>
            </a:r>
            <a:r>
              <a:rPr lang="el-GR" sz="2400" spc="15" dirty="0" smtClean="0">
                <a:latin typeface="Times New Roman"/>
                <a:cs typeface="Times New Roman"/>
              </a:rPr>
              <a:t>τους </a:t>
            </a:r>
            <a:r>
              <a:rPr lang="el-GR" sz="2400" spc="20" dirty="0" smtClean="0">
                <a:latin typeface="Times New Roman"/>
                <a:cs typeface="Times New Roman"/>
              </a:rPr>
              <a:t>πάνω από </a:t>
            </a:r>
            <a:r>
              <a:rPr lang="el-GR" sz="2400" spc="15" dirty="0" smtClean="0">
                <a:latin typeface="Times New Roman"/>
                <a:cs typeface="Times New Roman"/>
              </a:rPr>
              <a:t>την επιφάνεια του </a:t>
            </a:r>
            <a:r>
              <a:rPr lang="el-GR" sz="2400" spc="20" dirty="0" smtClean="0">
                <a:latin typeface="Times New Roman"/>
                <a:cs typeface="Times New Roman"/>
              </a:rPr>
              <a:t>εδάφους. Στη  </a:t>
            </a:r>
            <a:r>
              <a:rPr lang="el-GR" sz="2400" spc="15" dirty="0" smtClean="0">
                <a:latin typeface="Times New Roman"/>
                <a:cs typeface="Times New Roman"/>
              </a:rPr>
              <a:t>συνέχεια </a:t>
            </a:r>
            <a:r>
              <a:rPr lang="el-GR" sz="2400" spc="20" dirty="0" smtClean="0">
                <a:latin typeface="Times New Roman"/>
                <a:cs typeface="Times New Roman"/>
              </a:rPr>
              <a:t>αναπτύσσεται </a:t>
            </a:r>
            <a:r>
              <a:rPr lang="el-GR" sz="2400" spc="15" dirty="0" smtClean="0">
                <a:latin typeface="Times New Roman"/>
                <a:cs typeface="Times New Roman"/>
              </a:rPr>
              <a:t>το </a:t>
            </a:r>
            <a:r>
              <a:rPr lang="el-GR" sz="2400" spc="15" dirty="0" err="1" smtClean="0">
                <a:latin typeface="Times New Roman"/>
                <a:cs typeface="Times New Roman"/>
              </a:rPr>
              <a:t>επικοτύλιο</a:t>
            </a:r>
            <a:r>
              <a:rPr lang="el-GR" sz="2400" spc="15" dirty="0" smtClean="0">
                <a:latin typeface="Times New Roman"/>
                <a:cs typeface="Times New Roman"/>
              </a:rPr>
              <a:t> και </a:t>
            </a:r>
            <a:r>
              <a:rPr lang="el-GR" sz="2400" spc="20" dirty="0" smtClean="0">
                <a:latin typeface="Times New Roman"/>
                <a:cs typeface="Times New Roman"/>
              </a:rPr>
              <a:t>ακολουθεί </a:t>
            </a:r>
            <a:r>
              <a:rPr lang="el-GR" sz="2400" spc="15" dirty="0" smtClean="0">
                <a:latin typeface="Times New Roman"/>
                <a:cs typeface="Times New Roman"/>
              </a:rPr>
              <a:t>το στάδιο </a:t>
            </a:r>
            <a:r>
              <a:rPr lang="el-GR" sz="2400" spc="20" dirty="0" smtClean="0">
                <a:latin typeface="Times New Roman"/>
                <a:cs typeface="Times New Roman"/>
              </a:rPr>
              <a:t>ανάπτυξης </a:t>
            </a:r>
            <a:r>
              <a:rPr lang="el-GR" sz="2400" spc="15" dirty="0" smtClean="0">
                <a:latin typeface="Times New Roman"/>
                <a:cs typeface="Times New Roman"/>
              </a:rPr>
              <a:t>του υπέργειου </a:t>
            </a:r>
            <a:r>
              <a:rPr lang="el-GR" sz="2400" spc="10" dirty="0" err="1" smtClean="0">
                <a:latin typeface="Times New Roman"/>
                <a:cs typeface="Times New Roman"/>
              </a:rPr>
              <a:t>τµήµατος</a:t>
            </a:r>
            <a:r>
              <a:rPr lang="el-GR" sz="2400" spc="10" dirty="0" smtClean="0">
                <a:latin typeface="Times New Roman"/>
                <a:cs typeface="Times New Roman"/>
              </a:rPr>
              <a:t> </a:t>
            </a:r>
            <a:r>
              <a:rPr lang="el-GR" sz="2400" spc="15" dirty="0" smtClean="0">
                <a:latin typeface="Times New Roman"/>
                <a:cs typeface="Times New Roman"/>
              </a:rPr>
              <a:t>του  φυτού. </a:t>
            </a:r>
            <a:r>
              <a:rPr lang="el-GR" sz="2400" spc="20" dirty="0" smtClean="0">
                <a:latin typeface="Times New Roman"/>
                <a:cs typeface="Times New Roman"/>
              </a:rPr>
              <a:t>Το </a:t>
            </a:r>
            <a:r>
              <a:rPr lang="el-GR" sz="2400" spc="15" dirty="0" err="1" smtClean="0">
                <a:latin typeface="Times New Roman"/>
                <a:cs typeface="Times New Roman"/>
              </a:rPr>
              <a:t>φύτρωµα</a:t>
            </a:r>
            <a:r>
              <a:rPr lang="el-GR" sz="2400" spc="15" dirty="0" smtClean="0">
                <a:latin typeface="Times New Roman"/>
                <a:cs typeface="Times New Roman"/>
              </a:rPr>
              <a:t> </a:t>
            </a:r>
            <a:r>
              <a:rPr lang="el-GR" sz="2400" spc="20" dirty="0" smtClean="0">
                <a:latin typeface="Times New Roman"/>
                <a:cs typeface="Times New Roman"/>
              </a:rPr>
              <a:t>των σπόρων </a:t>
            </a:r>
            <a:r>
              <a:rPr lang="el-GR" sz="2400" spc="15" dirty="0" smtClean="0">
                <a:latin typeface="Times New Roman"/>
                <a:cs typeface="Times New Roman"/>
              </a:rPr>
              <a:t>ευνοείται σε </a:t>
            </a:r>
            <a:r>
              <a:rPr lang="el-GR" sz="2400" spc="15" dirty="0" err="1" smtClean="0">
                <a:latin typeface="Times New Roman"/>
                <a:cs typeface="Times New Roman"/>
              </a:rPr>
              <a:t>θερµοκρασία</a:t>
            </a:r>
            <a:r>
              <a:rPr lang="el-GR" sz="2400" spc="15" dirty="0" smtClean="0">
                <a:latin typeface="Times New Roman"/>
                <a:cs typeface="Times New Roman"/>
              </a:rPr>
              <a:t> 20 °C και </a:t>
            </a:r>
            <a:r>
              <a:rPr lang="el-GR" sz="2400" spc="20" dirty="0" smtClean="0">
                <a:latin typeface="Times New Roman"/>
                <a:cs typeface="Times New Roman"/>
              </a:rPr>
              <a:t>επάρκεια </a:t>
            </a:r>
            <a:r>
              <a:rPr lang="el-GR" sz="2400" spc="15" dirty="0" smtClean="0">
                <a:latin typeface="Times New Roman"/>
                <a:cs typeface="Times New Roman"/>
              </a:rPr>
              <a:t>υγρασίας, ενώ </a:t>
            </a:r>
            <a:r>
              <a:rPr lang="el-GR" sz="2400" spc="20" dirty="0" smtClean="0">
                <a:latin typeface="Times New Roman"/>
                <a:cs typeface="Times New Roman"/>
              </a:rPr>
              <a:t>σε  </a:t>
            </a:r>
            <a:r>
              <a:rPr lang="el-GR" sz="2400" spc="15" dirty="0" err="1" smtClean="0">
                <a:latin typeface="Times New Roman"/>
                <a:cs typeface="Times New Roman"/>
              </a:rPr>
              <a:t>θερµοκρασία</a:t>
            </a:r>
            <a:r>
              <a:rPr lang="el-GR" sz="2400" spc="15" dirty="0" smtClean="0">
                <a:latin typeface="Times New Roman"/>
                <a:cs typeface="Times New Roman"/>
              </a:rPr>
              <a:t> </a:t>
            </a:r>
            <a:r>
              <a:rPr lang="el-GR" sz="2400" spc="10" dirty="0" smtClean="0">
                <a:latin typeface="Times New Roman"/>
                <a:cs typeface="Times New Roman"/>
              </a:rPr>
              <a:t>µ</a:t>
            </a:r>
            <a:r>
              <a:rPr lang="el-GR" sz="2400" spc="10" dirty="0" err="1" smtClean="0">
                <a:latin typeface="Times New Roman"/>
                <a:cs typeface="Times New Roman"/>
              </a:rPr>
              <a:t>ικρότερη</a:t>
            </a:r>
            <a:r>
              <a:rPr lang="el-GR" sz="2400" spc="10" dirty="0" smtClean="0">
                <a:latin typeface="Times New Roman"/>
                <a:cs typeface="Times New Roman"/>
              </a:rPr>
              <a:t> </a:t>
            </a:r>
            <a:r>
              <a:rPr lang="el-GR" sz="2400" spc="20" dirty="0" smtClean="0">
                <a:latin typeface="Times New Roman"/>
                <a:cs typeface="Times New Roman"/>
              </a:rPr>
              <a:t>των </a:t>
            </a:r>
            <a:r>
              <a:rPr lang="el-GR" sz="2400" spc="15" dirty="0" smtClean="0">
                <a:latin typeface="Times New Roman"/>
                <a:cs typeface="Times New Roman"/>
              </a:rPr>
              <a:t>10 °C </a:t>
            </a:r>
            <a:r>
              <a:rPr lang="el-GR" sz="2400" spc="10" dirty="0" smtClean="0">
                <a:latin typeface="Times New Roman"/>
                <a:cs typeface="Times New Roman"/>
              </a:rPr>
              <a:t>µ</a:t>
            </a:r>
            <a:r>
              <a:rPr lang="el-GR" sz="2400" spc="10" dirty="0" err="1" smtClean="0">
                <a:latin typeface="Times New Roman"/>
                <a:cs typeface="Times New Roman"/>
              </a:rPr>
              <a:t>ειώνεται</a:t>
            </a:r>
            <a:r>
              <a:rPr lang="el-GR" sz="2400" spc="10" dirty="0" smtClean="0">
                <a:latin typeface="Times New Roman"/>
                <a:cs typeface="Times New Roman"/>
              </a:rPr>
              <a:t> </a:t>
            </a:r>
            <a:r>
              <a:rPr lang="el-GR" sz="2400" spc="15" dirty="0" smtClean="0">
                <a:latin typeface="Times New Roman"/>
                <a:cs typeface="Times New Roman"/>
              </a:rPr>
              <a:t>το </a:t>
            </a:r>
            <a:r>
              <a:rPr lang="el-GR" sz="2400" spc="20" dirty="0" smtClean="0">
                <a:latin typeface="Times New Roman"/>
                <a:cs typeface="Times New Roman"/>
              </a:rPr>
              <a:t>ποσοστό των </a:t>
            </a:r>
            <a:r>
              <a:rPr lang="el-GR" sz="2400" spc="15" dirty="0" err="1" smtClean="0">
                <a:latin typeface="Times New Roman"/>
                <a:cs typeface="Times New Roman"/>
              </a:rPr>
              <a:t>βλαστηµένων</a:t>
            </a:r>
            <a:r>
              <a:rPr lang="el-GR" sz="2400" spc="15" dirty="0" smtClean="0">
                <a:latin typeface="Times New Roman"/>
                <a:cs typeface="Times New Roman"/>
              </a:rPr>
              <a:t> </a:t>
            </a:r>
            <a:r>
              <a:rPr lang="el-GR" sz="2400" spc="20" dirty="0" smtClean="0">
                <a:latin typeface="Times New Roman"/>
                <a:cs typeface="Times New Roman"/>
              </a:rPr>
              <a:t>σπόρων. Μετά </a:t>
            </a:r>
            <a:r>
              <a:rPr lang="el-GR" sz="2400" spc="15" dirty="0" smtClean="0">
                <a:latin typeface="Times New Roman"/>
                <a:cs typeface="Times New Roman"/>
              </a:rPr>
              <a:t>το </a:t>
            </a:r>
            <a:r>
              <a:rPr lang="el-GR" sz="2400" spc="15" dirty="0" err="1" smtClean="0">
                <a:latin typeface="Times New Roman"/>
                <a:cs typeface="Times New Roman"/>
              </a:rPr>
              <a:t>φύτρωµα</a:t>
            </a:r>
            <a:r>
              <a:rPr lang="el-GR" sz="2400" spc="15" dirty="0" smtClean="0">
                <a:latin typeface="Times New Roman"/>
                <a:cs typeface="Times New Roman"/>
              </a:rPr>
              <a:t>, τα  </a:t>
            </a:r>
            <a:r>
              <a:rPr lang="el-GR" sz="2400" spc="20" dirty="0" smtClean="0">
                <a:latin typeface="Times New Roman"/>
                <a:cs typeface="Times New Roman"/>
              </a:rPr>
              <a:t>πρώτα φύλλα </a:t>
            </a:r>
            <a:r>
              <a:rPr lang="el-GR" sz="2400" spc="15" dirty="0" err="1" smtClean="0">
                <a:latin typeface="Times New Roman"/>
                <a:cs typeface="Times New Roman"/>
              </a:rPr>
              <a:t>σχηµατίζουν</a:t>
            </a:r>
            <a:r>
              <a:rPr lang="el-GR" sz="2400" spc="15" dirty="0" smtClean="0">
                <a:latin typeface="Times New Roman"/>
                <a:cs typeface="Times New Roman"/>
              </a:rPr>
              <a:t> ροζέτα και στη συνέχεια ο κεντρικός </a:t>
            </a:r>
            <a:r>
              <a:rPr lang="el-GR" sz="2400" spc="20" dirty="0" smtClean="0">
                <a:latin typeface="Times New Roman"/>
                <a:cs typeface="Times New Roman"/>
              </a:rPr>
              <a:t>βλαστός </a:t>
            </a:r>
            <a:r>
              <a:rPr lang="el-GR" sz="2400" spc="15" dirty="0" err="1" smtClean="0">
                <a:latin typeface="Times New Roman"/>
                <a:cs typeface="Times New Roman"/>
              </a:rPr>
              <a:t>επιµηκύνεται</a:t>
            </a:r>
            <a:r>
              <a:rPr lang="el-GR" sz="2400" spc="15" dirty="0" smtClean="0">
                <a:latin typeface="Times New Roman"/>
                <a:cs typeface="Times New Roman"/>
              </a:rPr>
              <a:t> και </a:t>
            </a:r>
            <a:r>
              <a:rPr lang="el-GR" sz="2400" spc="15" dirty="0" err="1" smtClean="0">
                <a:latin typeface="Times New Roman"/>
                <a:cs typeface="Times New Roman"/>
              </a:rPr>
              <a:t>σχηµατίζονται</a:t>
            </a:r>
            <a:r>
              <a:rPr lang="el-GR" sz="2400" spc="15" dirty="0" smtClean="0">
                <a:latin typeface="Times New Roman"/>
                <a:cs typeface="Times New Roman"/>
              </a:rPr>
              <a:t> </a:t>
            </a:r>
            <a:r>
              <a:rPr lang="el-GR" sz="2400" spc="20" dirty="0" smtClean="0">
                <a:latin typeface="Times New Roman"/>
                <a:cs typeface="Times New Roman"/>
              </a:rPr>
              <a:t>οι  </a:t>
            </a:r>
            <a:r>
              <a:rPr lang="el-GR" sz="2400" spc="15" dirty="0" smtClean="0">
                <a:latin typeface="Times New Roman"/>
                <a:cs typeface="Times New Roman"/>
              </a:rPr>
              <a:t>πλευρικές </a:t>
            </a:r>
            <a:r>
              <a:rPr lang="el-GR" sz="2400" spc="20" dirty="0" smtClean="0">
                <a:latin typeface="Times New Roman"/>
                <a:cs typeface="Times New Roman"/>
              </a:rPr>
              <a:t>διακλαδώσεις. </a:t>
            </a:r>
            <a:endParaRPr lang="el-GR" sz="2400" dirty="0" smtClean="0">
              <a:latin typeface="Times New Roman"/>
              <a:cs typeface="Times New Roman"/>
            </a:endParaRPr>
          </a:p>
          <a:p>
            <a:pPr marL="12700" marR="5715" algn="just">
              <a:spcBef>
                <a:spcPts val="25"/>
              </a:spcBef>
            </a:pPr>
            <a:endParaRPr lang="el-GR" dirty="0" smtClean="0">
              <a:latin typeface="Times New Roman"/>
              <a:cs typeface="Times New Roman"/>
            </a:endParaRPr>
          </a:p>
          <a:p>
            <a:pPr marL="11133" algn="just"/>
            <a:endParaRPr lang="el-GR" dirty="0" smtClean="0">
              <a:latin typeface="Times New Roman"/>
              <a:cs typeface="Times New Roman"/>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p:cNvSpPr/>
          <p:nvPr/>
        </p:nvSpPr>
        <p:spPr>
          <a:xfrm>
            <a:off x="534194" y="686594"/>
            <a:ext cx="8001000" cy="5186052"/>
          </a:xfrm>
          <a:prstGeom prst="rect">
            <a:avLst/>
          </a:prstGeom>
          <a:blipFill>
            <a:blip r:embed="rId2" cstate="print"/>
            <a:stretch>
              <a:fillRect/>
            </a:stretch>
          </a:blipFill>
        </p:spPr>
        <p:txBody>
          <a:bodyPr wrap="square" lIns="0" tIns="0" rIns="0" bIns="0" rtlCol="0"/>
          <a:lstStyle/>
          <a:p>
            <a:endParaRPr/>
          </a:p>
        </p:txBody>
      </p:sp>
      <p:sp>
        <p:nvSpPr>
          <p:cNvPr id="3" name="2 - Ορθογώνιο"/>
          <p:cNvSpPr/>
          <p:nvPr/>
        </p:nvSpPr>
        <p:spPr>
          <a:xfrm>
            <a:off x="3198515" y="6096794"/>
            <a:ext cx="2746970" cy="369332"/>
          </a:xfrm>
          <a:prstGeom prst="rect">
            <a:avLst/>
          </a:prstGeom>
        </p:spPr>
        <p:txBody>
          <a:bodyPr wrap="square">
            <a:spAutoFit/>
          </a:bodyPr>
          <a:lstStyle/>
          <a:p>
            <a:pPr marL="12700">
              <a:lnSpc>
                <a:spcPct val="100000"/>
              </a:lnSpc>
            </a:pPr>
            <a:r>
              <a:rPr lang="el-GR" b="1" i="1" spc="15" dirty="0" smtClean="0">
                <a:latin typeface="Times New Roman"/>
                <a:cs typeface="Times New Roman"/>
              </a:rPr>
              <a:t> </a:t>
            </a:r>
            <a:r>
              <a:rPr lang="el-GR" i="1" spc="15" dirty="0" smtClean="0">
                <a:latin typeface="Times New Roman"/>
                <a:cs typeface="Times New Roman"/>
              </a:rPr>
              <a:t>Καλλιέργεια</a:t>
            </a:r>
            <a:r>
              <a:rPr lang="el-GR" i="1" spc="20" dirty="0" smtClean="0">
                <a:latin typeface="Times New Roman"/>
                <a:cs typeface="Times New Roman"/>
              </a:rPr>
              <a:t> </a:t>
            </a:r>
            <a:r>
              <a:rPr lang="el-GR" i="1" spc="10" dirty="0" err="1" smtClean="0">
                <a:latin typeface="Times New Roman"/>
                <a:cs typeface="Times New Roman"/>
              </a:rPr>
              <a:t>ελαιοκράµβης</a:t>
            </a:r>
            <a:endParaRPr lang="el-GR" dirty="0">
              <a:latin typeface="Times New Roman"/>
              <a:cs typeface="Times New Roman"/>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305594" y="457994"/>
            <a:ext cx="8458200" cy="5816969"/>
          </a:xfrm>
          <a:prstGeom prst="rect">
            <a:avLst/>
          </a:prstGeom>
        </p:spPr>
        <p:txBody>
          <a:bodyPr wrap="square" lIns="91431" tIns="45716" rIns="91431" bIns="45716">
            <a:spAutoFit/>
          </a:bodyPr>
          <a:lstStyle/>
          <a:p>
            <a:pPr marL="12700" marR="5715" algn="just">
              <a:spcBef>
                <a:spcPts val="25"/>
              </a:spcBef>
            </a:pPr>
            <a:r>
              <a:rPr lang="el-GR" sz="2400" spc="20" dirty="0" smtClean="0">
                <a:latin typeface="Times New Roman"/>
                <a:cs typeface="Times New Roman"/>
              </a:rPr>
              <a:t>Η διαφοροποίηση των ανθοφόρων </a:t>
            </a:r>
            <a:r>
              <a:rPr lang="el-GR" sz="2400" spc="15" dirty="0" err="1" smtClean="0">
                <a:latin typeface="Times New Roman"/>
                <a:cs typeface="Times New Roman"/>
              </a:rPr>
              <a:t>οφθαλµών</a:t>
            </a:r>
            <a:r>
              <a:rPr lang="el-GR" sz="2400" spc="15" dirty="0" smtClean="0">
                <a:latin typeface="Times New Roman"/>
                <a:cs typeface="Times New Roman"/>
              </a:rPr>
              <a:t> ξεκινά </a:t>
            </a:r>
            <a:r>
              <a:rPr lang="el-GR" sz="2400" spc="-5" dirty="0" smtClean="0">
                <a:latin typeface="Times New Roman"/>
                <a:cs typeface="Times New Roman"/>
              </a:rPr>
              <a:t>µε </a:t>
            </a:r>
            <a:r>
              <a:rPr lang="el-GR" sz="2400" spc="15" dirty="0" smtClean="0">
                <a:latin typeface="Times New Roman"/>
                <a:cs typeface="Times New Roman"/>
              </a:rPr>
              <a:t>την </a:t>
            </a:r>
            <a:r>
              <a:rPr lang="el-GR" sz="2400" spc="20" dirty="0" smtClean="0">
                <a:latin typeface="Times New Roman"/>
                <a:cs typeface="Times New Roman"/>
              </a:rPr>
              <a:t>αύξηση </a:t>
            </a:r>
            <a:r>
              <a:rPr lang="el-GR" sz="2400" spc="15" dirty="0" smtClean="0">
                <a:latin typeface="Times New Roman"/>
                <a:cs typeface="Times New Roman"/>
              </a:rPr>
              <a:t>της  </a:t>
            </a:r>
            <a:r>
              <a:rPr lang="el-GR" sz="2400" spc="20" dirty="0" err="1" smtClean="0">
                <a:latin typeface="Times New Roman"/>
                <a:cs typeface="Times New Roman"/>
              </a:rPr>
              <a:t>φωτοπεριόδου</a:t>
            </a:r>
            <a:r>
              <a:rPr lang="el-GR" sz="2400" spc="20" dirty="0" smtClean="0">
                <a:latin typeface="Times New Roman"/>
                <a:cs typeface="Times New Roman"/>
              </a:rPr>
              <a:t> </a:t>
            </a:r>
            <a:r>
              <a:rPr lang="el-GR" sz="2400" spc="15" dirty="0" smtClean="0">
                <a:latin typeface="Times New Roman"/>
                <a:cs typeface="Times New Roman"/>
              </a:rPr>
              <a:t>και ακολουθεί η </a:t>
            </a:r>
            <a:r>
              <a:rPr lang="el-GR" sz="2400" spc="20" dirty="0" smtClean="0">
                <a:latin typeface="Times New Roman"/>
                <a:cs typeface="Times New Roman"/>
              </a:rPr>
              <a:t>ανθοφορία </a:t>
            </a:r>
            <a:r>
              <a:rPr lang="el-GR" sz="2400" spc="15" dirty="0" smtClean="0">
                <a:latin typeface="Times New Roman"/>
                <a:cs typeface="Times New Roman"/>
              </a:rPr>
              <a:t>που διαρκεί 2 έως 3 </a:t>
            </a:r>
            <a:r>
              <a:rPr lang="el-GR" sz="2400" spc="15" dirty="0" err="1" smtClean="0">
                <a:latin typeface="Times New Roman"/>
                <a:cs typeface="Times New Roman"/>
              </a:rPr>
              <a:t>εβδοµάδες</a:t>
            </a:r>
            <a:r>
              <a:rPr lang="el-GR" sz="2400" spc="15" dirty="0" smtClean="0">
                <a:latin typeface="Times New Roman"/>
                <a:cs typeface="Times New Roman"/>
              </a:rPr>
              <a:t> και η </a:t>
            </a:r>
            <a:r>
              <a:rPr lang="el-GR" sz="2400" spc="20" dirty="0" smtClean="0">
                <a:latin typeface="Times New Roman"/>
                <a:cs typeface="Times New Roman"/>
              </a:rPr>
              <a:t>εξέλιξη </a:t>
            </a:r>
            <a:r>
              <a:rPr lang="el-GR" sz="2400" spc="10" dirty="0" smtClean="0">
                <a:latin typeface="Times New Roman"/>
                <a:cs typeface="Times New Roman"/>
              </a:rPr>
              <a:t>µ</a:t>
            </a:r>
            <a:r>
              <a:rPr lang="el-GR" sz="2400" spc="10" dirty="0" err="1" smtClean="0">
                <a:latin typeface="Times New Roman"/>
                <a:cs typeface="Times New Roman"/>
              </a:rPr>
              <a:t>έρους</a:t>
            </a:r>
            <a:r>
              <a:rPr lang="el-GR" sz="2400" spc="10" dirty="0" smtClean="0">
                <a:latin typeface="Times New Roman"/>
                <a:cs typeface="Times New Roman"/>
              </a:rPr>
              <a:t> </a:t>
            </a:r>
            <a:r>
              <a:rPr lang="el-GR" sz="2400" spc="20" dirty="0" smtClean="0">
                <a:latin typeface="Times New Roman"/>
                <a:cs typeface="Times New Roman"/>
              </a:rPr>
              <a:t>των ανθέων  </a:t>
            </a:r>
            <a:r>
              <a:rPr lang="el-GR" sz="2400" spc="15" dirty="0" smtClean="0">
                <a:latin typeface="Times New Roman"/>
                <a:cs typeface="Times New Roman"/>
              </a:rPr>
              <a:t>σε κεράτια. </a:t>
            </a:r>
            <a:r>
              <a:rPr lang="el-GR" sz="2400" spc="20" dirty="0" smtClean="0">
                <a:latin typeface="Times New Roman"/>
                <a:cs typeface="Times New Roman"/>
              </a:rPr>
              <a:t>Η </a:t>
            </a:r>
            <a:r>
              <a:rPr lang="el-GR" sz="2400" spc="15" dirty="0" err="1" smtClean="0">
                <a:latin typeface="Times New Roman"/>
                <a:cs typeface="Times New Roman"/>
              </a:rPr>
              <a:t>ωρίµανση</a:t>
            </a:r>
            <a:r>
              <a:rPr lang="el-GR" sz="2400" spc="15" dirty="0" smtClean="0">
                <a:latin typeface="Times New Roman"/>
                <a:cs typeface="Times New Roman"/>
              </a:rPr>
              <a:t> </a:t>
            </a:r>
            <a:r>
              <a:rPr lang="el-GR" sz="2400" spc="20" dirty="0" smtClean="0">
                <a:latin typeface="Times New Roman"/>
                <a:cs typeface="Times New Roman"/>
              </a:rPr>
              <a:t>των </a:t>
            </a:r>
            <a:r>
              <a:rPr lang="el-GR" sz="2400" spc="15" dirty="0" smtClean="0">
                <a:latin typeface="Times New Roman"/>
                <a:cs typeface="Times New Roman"/>
              </a:rPr>
              <a:t>κερατίων και το </a:t>
            </a:r>
            <a:r>
              <a:rPr lang="el-GR" sz="2400" spc="5" dirty="0" err="1" smtClean="0">
                <a:latin typeface="Times New Roman"/>
                <a:cs typeface="Times New Roman"/>
              </a:rPr>
              <a:t>γέµισµα</a:t>
            </a:r>
            <a:r>
              <a:rPr lang="el-GR" sz="2400" spc="5" dirty="0" smtClean="0">
                <a:latin typeface="Times New Roman"/>
                <a:cs typeface="Times New Roman"/>
              </a:rPr>
              <a:t> </a:t>
            </a:r>
            <a:r>
              <a:rPr lang="el-GR" sz="2400" spc="20" dirty="0" smtClean="0">
                <a:latin typeface="Times New Roman"/>
                <a:cs typeface="Times New Roman"/>
              </a:rPr>
              <a:t>των σπόρων ολοκληρώνεται </a:t>
            </a:r>
            <a:r>
              <a:rPr lang="el-GR" sz="2400" spc="15" dirty="0" smtClean="0">
                <a:latin typeface="Times New Roman"/>
                <a:cs typeface="Times New Roman"/>
              </a:rPr>
              <a:t>σε </a:t>
            </a:r>
            <a:r>
              <a:rPr lang="el-GR" sz="2400" spc="20" dirty="0" smtClean="0">
                <a:latin typeface="Times New Roman"/>
                <a:cs typeface="Times New Roman"/>
              </a:rPr>
              <a:t>35-45 </a:t>
            </a:r>
            <a:r>
              <a:rPr lang="el-GR" sz="2400" spc="10" dirty="0" err="1" smtClean="0">
                <a:latin typeface="Times New Roman"/>
                <a:cs typeface="Times New Roman"/>
              </a:rPr>
              <a:t>ηµέρες</a:t>
            </a:r>
            <a:r>
              <a:rPr lang="el-GR" sz="2400" spc="10" dirty="0" smtClean="0">
                <a:latin typeface="Times New Roman"/>
                <a:cs typeface="Times New Roman"/>
              </a:rPr>
              <a:t> </a:t>
            </a:r>
            <a:r>
              <a:rPr lang="el-GR" sz="2400" spc="20" dirty="0" smtClean="0">
                <a:latin typeface="Times New Roman"/>
                <a:cs typeface="Times New Roman"/>
              </a:rPr>
              <a:t>από </a:t>
            </a:r>
            <a:r>
              <a:rPr lang="el-GR" sz="2400" spc="15" dirty="0" smtClean="0">
                <a:latin typeface="Times New Roman"/>
                <a:cs typeface="Times New Roman"/>
              </a:rPr>
              <a:t>την  </a:t>
            </a:r>
            <a:r>
              <a:rPr lang="el-GR" sz="2400" spc="20" dirty="0" smtClean="0">
                <a:latin typeface="Times New Roman"/>
                <a:cs typeface="Times New Roman"/>
              </a:rPr>
              <a:t>έναρξη </a:t>
            </a:r>
            <a:r>
              <a:rPr lang="el-GR" sz="2400" spc="15" dirty="0" smtClean="0">
                <a:latin typeface="Times New Roman"/>
                <a:cs typeface="Times New Roman"/>
              </a:rPr>
              <a:t>της </a:t>
            </a:r>
            <a:r>
              <a:rPr lang="el-GR" sz="2400" spc="20" dirty="0" smtClean="0">
                <a:latin typeface="Times New Roman"/>
                <a:cs typeface="Times New Roman"/>
              </a:rPr>
              <a:t>ανθοφορίας. </a:t>
            </a:r>
            <a:r>
              <a:rPr lang="el-GR" sz="2400" spc="15" dirty="0" smtClean="0">
                <a:latin typeface="Times New Roman"/>
                <a:cs typeface="Times New Roman"/>
              </a:rPr>
              <a:t>Στο στάδιο </a:t>
            </a:r>
            <a:r>
              <a:rPr lang="el-GR" sz="2400" spc="20" dirty="0" smtClean="0">
                <a:latin typeface="Times New Roman"/>
                <a:cs typeface="Times New Roman"/>
              </a:rPr>
              <a:t>αυτό, </a:t>
            </a:r>
            <a:r>
              <a:rPr lang="el-GR" sz="2400" spc="15" dirty="0" smtClean="0">
                <a:latin typeface="Times New Roman"/>
                <a:cs typeface="Times New Roman"/>
              </a:rPr>
              <a:t>η </a:t>
            </a:r>
            <a:r>
              <a:rPr lang="el-GR" sz="2400" spc="20" dirty="0" smtClean="0">
                <a:latin typeface="Times New Roman"/>
                <a:cs typeface="Times New Roman"/>
              </a:rPr>
              <a:t>υγρασία </a:t>
            </a:r>
            <a:r>
              <a:rPr lang="el-GR" sz="2400" spc="15" dirty="0" smtClean="0">
                <a:latin typeface="Times New Roman"/>
                <a:cs typeface="Times New Roman"/>
              </a:rPr>
              <a:t>του </a:t>
            </a:r>
            <a:r>
              <a:rPr lang="el-GR" sz="2400" spc="20" dirty="0" smtClean="0">
                <a:latin typeface="Times New Roman"/>
                <a:cs typeface="Times New Roman"/>
              </a:rPr>
              <a:t>σπόρου </a:t>
            </a:r>
            <a:r>
              <a:rPr lang="el-GR" sz="2400" spc="15" dirty="0" smtClean="0">
                <a:latin typeface="Times New Roman"/>
                <a:cs typeface="Times New Roman"/>
              </a:rPr>
              <a:t>είναι </a:t>
            </a:r>
            <a:r>
              <a:rPr lang="el-GR" sz="2400" spc="20" dirty="0" smtClean="0">
                <a:latin typeface="Times New Roman"/>
                <a:cs typeface="Times New Roman"/>
              </a:rPr>
              <a:t>περίπου 40%, </a:t>
            </a:r>
            <a:r>
              <a:rPr lang="el-GR" sz="2400" spc="15" dirty="0" smtClean="0">
                <a:latin typeface="Times New Roman"/>
                <a:cs typeface="Times New Roman"/>
              </a:rPr>
              <a:t>ενώ η </a:t>
            </a:r>
            <a:r>
              <a:rPr lang="el-GR" sz="2400" spc="15" dirty="0" err="1" smtClean="0">
                <a:latin typeface="Times New Roman"/>
                <a:cs typeface="Times New Roman"/>
              </a:rPr>
              <a:t>ωρίµανση</a:t>
            </a:r>
            <a:r>
              <a:rPr lang="el-GR" sz="2400" spc="15" dirty="0" smtClean="0">
                <a:latin typeface="Times New Roman"/>
                <a:cs typeface="Times New Roman"/>
              </a:rPr>
              <a:t>  </a:t>
            </a:r>
            <a:r>
              <a:rPr lang="el-GR" sz="2400" spc="20" dirty="0" smtClean="0">
                <a:latin typeface="Times New Roman"/>
                <a:cs typeface="Times New Roman"/>
              </a:rPr>
              <a:t>ολοκληρώνεται όταν </a:t>
            </a:r>
            <a:r>
              <a:rPr lang="el-GR" sz="2400" spc="15" dirty="0" smtClean="0">
                <a:latin typeface="Times New Roman"/>
                <a:cs typeface="Times New Roman"/>
              </a:rPr>
              <a:t>το </a:t>
            </a:r>
            <a:r>
              <a:rPr lang="el-GR" sz="2400" spc="20" dirty="0" smtClean="0">
                <a:latin typeface="Times New Roman"/>
                <a:cs typeface="Times New Roman"/>
              </a:rPr>
              <a:t>30-40% των σπόρων </a:t>
            </a:r>
            <a:r>
              <a:rPr lang="el-GR" sz="2400" spc="15" dirty="0" smtClean="0">
                <a:latin typeface="Times New Roman"/>
                <a:cs typeface="Times New Roman"/>
              </a:rPr>
              <a:t>στα κεράτια του κύριου </a:t>
            </a:r>
            <a:r>
              <a:rPr lang="el-GR" sz="2400" spc="20" dirty="0" smtClean="0">
                <a:latin typeface="Times New Roman"/>
                <a:cs typeface="Times New Roman"/>
              </a:rPr>
              <a:t>βλαστού αλλάξουν </a:t>
            </a:r>
            <a:r>
              <a:rPr lang="el-GR" sz="2400" spc="10" dirty="0" err="1" smtClean="0">
                <a:latin typeface="Times New Roman"/>
                <a:cs typeface="Times New Roman"/>
              </a:rPr>
              <a:t>χρώµα</a:t>
            </a:r>
            <a:r>
              <a:rPr lang="el-GR" sz="2400" spc="10" dirty="0" smtClean="0">
                <a:latin typeface="Times New Roman"/>
                <a:cs typeface="Times New Roman"/>
              </a:rPr>
              <a:t> </a:t>
            </a:r>
            <a:r>
              <a:rPr lang="el-GR" sz="2400" spc="15" dirty="0" smtClean="0">
                <a:latin typeface="Times New Roman"/>
                <a:cs typeface="Times New Roman"/>
              </a:rPr>
              <a:t>σε </a:t>
            </a:r>
            <a:r>
              <a:rPr lang="el-GR" sz="2400" spc="10" dirty="0" smtClean="0">
                <a:latin typeface="Times New Roman"/>
                <a:cs typeface="Times New Roman"/>
              </a:rPr>
              <a:t>µ</a:t>
            </a:r>
            <a:r>
              <a:rPr lang="el-GR" sz="2400" spc="10" dirty="0" err="1" smtClean="0">
                <a:latin typeface="Times New Roman"/>
                <a:cs typeface="Times New Roman"/>
              </a:rPr>
              <a:t>αύρο</a:t>
            </a:r>
            <a:r>
              <a:rPr lang="el-GR" sz="2400" spc="10" dirty="0" smtClean="0">
                <a:latin typeface="Times New Roman"/>
                <a:cs typeface="Times New Roman"/>
              </a:rPr>
              <a:t>. </a:t>
            </a:r>
            <a:r>
              <a:rPr lang="el-GR" sz="2400" spc="280" dirty="0" smtClean="0">
                <a:latin typeface="Times New Roman"/>
                <a:cs typeface="Times New Roman"/>
              </a:rPr>
              <a:t> </a:t>
            </a:r>
            <a:r>
              <a:rPr lang="el-GR" sz="2400" spc="20" dirty="0" smtClean="0">
                <a:latin typeface="Times New Roman"/>
                <a:cs typeface="Times New Roman"/>
              </a:rPr>
              <a:t>Στην </a:t>
            </a:r>
            <a:r>
              <a:rPr lang="el-GR" sz="2400" spc="15" dirty="0" err="1" smtClean="0">
                <a:latin typeface="Times New Roman"/>
                <a:cs typeface="Times New Roman"/>
              </a:rPr>
              <a:t>ωρίµανση</a:t>
            </a:r>
            <a:r>
              <a:rPr lang="el-GR" sz="2400" spc="15" dirty="0" smtClean="0">
                <a:latin typeface="Times New Roman"/>
                <a:cs typeface="Times New Roman"/>
              </a:rPr>
              <a:t> τα κεράτια γίνονται κιτρινωπά και στη συνέχεια αποκτούν </a:t>
            </a:r>
            <a:r>
              <a:rPr lang="el-GR" sz="2400" spc="20" dirty="0" smtClean="0">
                <a:latin typeface="Times New Roman"/>
                <a:cs typeface="Times New Roman"/>
              </a:rPr>
              <a:t>καστανό </a:t>
            </a:r>
            <a:r>
              <a:rPr lang="el-GR" sz="2400" spc="10" dirty="0" err="1" smtClean="0">
                <a:latin typeface="Times New Roman"/>
                <a:cs typeface="Times New Roman"/>
              </a:rPr>
              <a:t>χρωµατισµό</a:t>
            </a:r>
            <a:r>
              <a:rPr lang="el-GR" sz="2400" spc="10" dirty="0" smtClean="0">
                <a:latin typeface="Times New Roman"/>
                <a:cs typeface="Times New Roman"/>
              </a:rPr>
              <a:t> </a:t>
            </a:r>
            <a:r>
              <a:rPr lang="el-GR" sz="2400" spc="15" dirty="0" smtClean="0">
                <a:latin typeface="Times New Roman"/>
                <a:cs typeface="Times New Roman"/>
              </a:rPr>
              <a:t>και γίνονται  </a:t>
            </a:r>
            <a:r>
              <a:rPr lang="el-GR" sz="2400" spc="20" dirty="0" smtClean="0">
                <a:latin typeface="Times New Roman"/>
                <a:cs typeface="Times New Roman"/>
              </a:rPr>
              <a:t>εύθρυπτα. Τα </a:t>
            </a:r>
            <a:r>
              <a:rPr lang="el-GR" sz="2400" spc="10" dirty="0" err="1" smtClean="0">
                <a:latin typeface="Times New Roman"/>
                <a:cs typeface="Times New Roman"/>
              </a:rPr>
              <a:t>ώριµα</a:t>
            </a:r>
            <a:r>
              <a:rPr lang="el-GR" sz="2400" spc="10" dirty="0" smtClean="0">
                <a:latin typeface="Times New Roman"/>
                <a:cs typeface="Times New Roman"/>
              </a:rPr>
              <a:t> </a:t>
            </a:r>
            <a:r>
              <a:rPr lang="el-GR" sz="2400" spc="15" dirty="0" smtClean="0">
                <a:latin typeface="Times New Roman"/>
                <a:cs typeface="Times New Roman"/>
              </a:rPr>
              <a:t>κεράτια </a:t>
            </a:r>
            <a:r>
              <a:rPr lang="el-GR" sz="2400" spc="20" dirty="0" smtClean="0">
                <a:latin typeface="Times New Roman"/>
                <a:cs typeface="Times New Roman"/>
              </a:rPr>
              <a:t>ανοίγουν εύκολα </a:t>
            </a:r>
            <a:r>
              <a:rPr lang="el-GR" sz="2400" spc="15" dirty="0" smtClean="0">
                <a:latin typeface="Times New Roman"/>
                <a:cs typeface="Times New Roman"/>
              </a:rPr>
              <a:t>και </a:t>
            </a:r>
            <a:r>
              <a:rPr lang="el-GR" sz="2400" spc="10" dirty="0" smtClean="0">
                <a:latin typeface="Times New Roman"/>
                <a:cs typeface="Times New Roman"/>
              </a:rPr>
              <a:t>γι’ </a:t>
            </a:r>
            <a:r>
              <a:rPr lang="el-GR" sz="2400" spc="20" dirty="0" smtClean="0">
                <a:latin typeface="Times New Roman"/>
                <a:cs typeface="Times New Roman"/>
              </a:rPr>
              <a:t>αυτό </a:t>
            </a:r>
            <a:r>
              <a:rPr lang="el-GR" sz="2400" spc="15" dirty="0" smtClean="0">
                <a:latin typeface="Times New Roman"/>
                <a:cs typeface="Times New Roman"/>
              </a:rPr>
              <a:t>απαιτείται </a:t>
            </a:r>
            <a:r>
              <a:rPr lang="el-GR" sz="2400" spc="20" dirty="0" smtClean="0">
                <a:latin typeface="Times New Roman"/>
                <a:cs typeface="Times New Roman"/>
              </a:rPr>
              <a:t>προσοχή στον χρόνο </a:t>
            </a:r>
            <a:r>
              <a:rPr lang="el-GR" sz="2400" spc="15" dirty="0" smtClean="0">
                <a:latin typeface="Times New Roman"/>
                <a:cs typeface="Times New Roman"/>
              </a:rPr>
              <a:t>και </a:t>
            </a:r>
            <a:r>
              <a:rPr lang="el-GR" sz="2400" spc="20" dirty="0" smtClean="0">
                <a:latin typeface="Times New Roman"/>
                <a:cs typeface="Times New Roman"/>
              </a:rPr>
              <a:t>στον τρόπο  </a:t>
            </a:r>
            <a:r>
              <a:rPr lang="el-GR" sz="2400" spc="15" dirty="0" err="1" smtClean="0">
                <a:latin typeface="Times New Roman"/>
                <a:cs typeface="Times New Roman"/>
              </a:rPr>
              <a:t>συγκοµιδής</a:t>
            </a:r>
            <a:r>
              <a:rPr lang="el-GR" sz="2400" spc="15" dirty="0" smtClean="0">
                <a:latin typeface="Times New Roman"/>
                <a:cs typeface="Times New Roman"/>
              </a:rPr>
              <a:t> για την </a:t>
            </a:r>
            <a:r>
              <a:rPr lang="el-GR" sz="2400" spc="20" dirty="0" smtClean="0">
                <a:latin typeface="Times New Roman"/>
                <a:cs typeface="Times New Roman"/>
              </a:rPr>
              <a:t>αποφυγή απωλειών από </a:t>
            </a:r>
            <a:r>
              <a:rPr lang="el-GR" sz="2400" spc="15" dirty="0" smtClean="0">
                <a:latin typeface="Times New Roman"/>
                <a:cs typeface="Times New Roman"/>
              </a:rPr>
              <a:t>το </a:t>
            </a:r>
            <a:r>
              <a:rPr lang="el-GR" sz="2400" spc="10" dirty="0" err="1" smtClean="0">
                <a:latin typeface="Times New Roman"/>
                <a:cs typeface="Times New Roman"/>
              </a:rPr>
              <a:t>τίναγµα</a:t>
            </a:r>
            <a:r>
              <a:rPr lang="el-GR" sz="2400" spc="10" dirty="0" smtClean="0">
                <a:latin typeface="Times New Roman"/>
                <a:cs typeface="Times New Roman"/>
              </a:rPr>
              <a:t> </a:t>
            </a:r>
            <a:r>
              <a:rPr lang="el-GR" sz="2400" spc="20" dirty="0" smtClean="0">
                <a:latin typeface="Times New Roman"/>
                <a:cs typeface="Times New Roman"/>
              </a:rPr>
              <a:t>των σπόρων. Ο </a:t>
            </a:r>
            <a:r>
              <a:rPr lang="el-GR" sz="2400" spc="15" dirty="0" smtClean="0">
                <a:latin typeface="Times New Roman"/>
                <a:cs typeface="Times New Roman"/>
              </a:rPr>
              <a:t>βιολογικός κύκλος </a:t>
            </a:r>
            <a:r>
              <a:rPr lang="el-GR" sz="2400" spc="20" dirty="0" smtClean="0">
                <a:latin typeface="Times New Roman"/>
                <a:cs typeface="Times New Roman"/>
              </a:rPr>
              <a:t>ολοκληρώνεται </a:t>
            </a:r>
            <a:r>
              <a:rPr lang="el-GR" sz="2400" spc="-5" dirty="0" smtClean="0">
                <a:latin typeface="Times New Roman"/>
                <a:cs typeface="Times New Roman"/>
              </a:rPr>
              <a:t>µε  </a:t>
            </a:r>
            <a:r>
              <a:rPr lang="el-GR" sz="2400" spc="15" dirty="0" smtClean="0">
                <a:latin typeface="Times New Roman"/>
                <a:cs typeface="Times New Roman"/>
              </a:rPr>
              <a:t>την </a:t>
            </a:r>
            <a:r>
              <a:rPr lang="el-GR" sz="2400" spc="20" dirty="0" smtClean="0">
                <a:latin typeface="Times New Roman"/>
                <a:cs typeface="Times New Roman"/>
              </a:rPr>
              <a:t>ξήρανση όλου </a:t>
            </a:r>
            <a:r>
              <a:rPr lang="el-GR" sz="2400" spc="15" dirty="0" smtClean="0">
                <a:latin typeface="Times New Roman"/>
                <a:cs typeface="Times New Roman"/>
              </a:rPr>
              <a:t>του </a:t>
            </a:r>
            <a:r>
              <a:rPr lang="el-GR" sz="2400" spc="20" dirty="0" smtClean="0">
                <a:latin typeface="Times New Roman"/>
                <a:cs typeface="Times New Roman"/>
              </a:rPr>
              <a:t>φυτού.</a:t>
            </a:r>
            <a:endParaRPr lang="el-GR" sz="2400" dirty="0" smtClean="0">
              <a:latin typeface="Times New Roman"/>
              <a:cs typeface="Times New Roman"/>
            </a:endParaRPr>
          </a:p>
          <a:p>
            <a:pPr marL="12700" marR="5715" algn="just">
              <a:spcBef>
                <a:spcPts val="25"/>
              </a:spcBef>
            </a:pPr>
            <a:endParaRPr lang="el-GR" dirty="0" smtClean="0">
              <a:latin typeface="Times New Roman"/>
              <a:cs typeface="Times New Roman"/>
            </a:endParaRPr>
          </a:p>
          <a:p>
            <a:pPr marL="11133" algn="just"/>
            <a:endParaRPr lang="el-GR" dirty="0" smtClean="0">
              <a:latin typeface="Times New Roman"/>
              <a:cs typeface="Times New Roman"/>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Αποτέλεσμα εικόνας για ελαιοκράμβη καλλιεργεια"/>
          <p:cNvPicPr>
            <a:picLocks noChangeAspect="1" noChangeArrowheads="1"/>
          </p:cNvPicPr>
          <p:nvPr/>
        </p:nvPicPr>
        <p:blipFill>
          <a:blip r:embed="rId2" cstate="print"/>
          <a:srcRect/>
          <a:stretch>
            <a:fillRect/>
          </a:stretch>
        </p:blipFill>
        <p:spPr bwMode="auto">
          <a:xfrm>
            <a:off x="229394" y="991394"/>
            <a:ext cx="8572500" cy="46101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Αποτέλεσμα εικόνας για brassica rapa life cycle"/>
          <p:cNvPicPr>
            <a:picLocks noChangeAspect="1" noChangeArrowheads="1"/>
          </p:cNvPicPr>
          <p:nvPr/>
        </p:nvPicPr>
        <p:blipFill>
          <a:blip r:embed="rId2" cstate="print"/>
          <a:srcRect/>
          <a:stretch>
            <a:fillRect/>
          </a:stretch>
        </p:blipFill>
        <p:spPr bwMode="auto">
          <a:xfrm>
            <a:off x="915194" y="610394"/>
            <a:ext cx="7475680" cy="56388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153194"/>
            <a:ext cx="8839994" cy="6247864"/>
          </a:xfrm>
          <a:prstGeom prst="rect">
            <a:avLst/>
          </a:prstGeom>
        </p:spPr>
        <p:txBody>
          <a:bodyPr wrap="square">
            <a:spAutoFit/>
          </a:bodyPr>
          <a:lstStyle/>
          <a:p>
            <a:r>
              <a:rPr lang="el-GR" sz="2000" b="1" dirty="0" smtClean="0"/>
              <a:t>Σπορά</a:t>
            </a:r>
          </a:p>
          <a:p>
            <a:r>
              <a:rPr lang="el-GR" sz="2000" dirty="0" smtClean="0"/>
              <a:t>Η ελαιοκράμβη μπορεί να σπαρθεί και το φθινόπωρο και την άνοιξη, η εποχή σποράς εξαρτάται από τις κλιματολογικές συνθήκες και το αν η καλλιέργεια ακολουθηθεί κάποιο σύστημα αμειψισποράς ή όχι.</a:t>
            </a:r>
          </a:p>
          <a:p>
            <a:r>
              <a:rPr lang="el-GR" sz="2000" dirty="0" smtClean="0"/>
              <a:t> Στην Ελλάδα, η εποχή σποράς της ελαιοκράμβης κυμαίνεται από Σεπτέμβριο έως Οκτώβριο. Στα βόρεια γεωγραφικά διαμερίσματα (Μακεδονία και Θράκη) συνιστάται πρώιμη σπορά στα μέσα με τέλη Σεπτεμβρίου, ενώ στις νοτιότερες περιοχές (Θεσσαλία και Στερεά Ελλάδα) η σπορά μπορεί να γίνει μέχρι και μέσα έως τέλη Οκτωβρίου.</a:t>
            </a:r>
          </a:p>
          <a:p>
            <a:r>
              <a:rPr lang="el-GR" sz="2000" dirty="0" smtClean="0"/>
              <a:t> Η σπορά πραγματοποιείται γραμμικά σε αποστάσεις 25-45cm και 3,5-5,5cm μεταξύ των γραμμών και επί της γραμμής, αντίστοιχα. Γίνεται σε βάθος 1-2cm με σπαρτική μηχανή σιταριού ή με πνευματική μηχανή κατάλληλη για μικρού μεγέθους σπόρους και απαιτείται 3,5 -5 </a:t>
            </a:r>
            <a:r>
              <a:rPr lang="el-GR" sz="2000" dirty="0" err="1" smtClean="0"/>
              <a:t>kg</a:t>
            </a:r>
            <a:r>
              <a:rPr lang="el-GR" sz="2000" dirty="0" smtClean="0"/>
              <a:t> κιλά σπόρου το εκτάριο. Γενικά, μεγάλη πυκνότητα αποδίδει αυξημένη παραγωγή σπόρου αλλά μειωμένη περιεκτικότητα σε λάδι, ενώ το αντίθετο συμβαίνει σε καλλιέργειες μικρής πυκνότητας. Η χρησιμοποιούμενη ποσότητα σπόρου εξαρτάται από τη βλαστική ικανότητα του σπόρου, τον εδαφικό τύπο και τις καιρικές συνθήκες κατά τη διάρκεια και μετά τη σπορά. Ο επιθυμητός αριθμός φυτών μετά το πέρας της χειμερινής περιόδου εκτιμάται σε 55-65 και 40-45 φυτά/m</a:t>
            </a:r>
            <a:r>
              <a:rPr lang="el-GR" sz="2000" baseline="30000" dirty="0" smtClean="0"/>
              <a:t>2</a:t>
            </a:r>
            <a:r>
              <a:rPr lang="el-GR" sz="2000" dirty="0" smtClean="0"/>
              <a:t> αριθμός που επιτυγχάνεται με 350-450 και 300-350gr σπόρου/στρ για τις </a:t>
            </a:r>
            <a:r>
              <a:rPr lang="el-GR" sz="2000" dirty="0" smtClean="0">
                <a:hlinkClick r:id="rId2" tooltip="Ποικιλίες ελαιοκράμβης"/>
              </a:rPr>
              <a:t>ποικιλίες</a:t>
            </a:r>
            <a:r>
              <a:rPr lang="el-GR" sz="2000" dirty="0" smtClean="0"/>
              <a:t> και τα υβρίδια, αντίστοιχα. </a:t>
            </a:r>
            <a:endParaRPr lang="el-GR"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229394"/>
            <a:ext cx="8687594" cy="5940088"/>
          </a:xfrm>
          <a:prstGeom prst="rect">
            <a:avLst/>
          </a:prstGeom>
        </p:spPr>
        <p:txBody>
          <a:bodyPr wrap="square">
            <a:spAutoFit/>
          </a:bodyPr>
          <a:lstStyle/>
          <a:p>
            <a:r>
              <a:rPr lang="el-GR" sz="2000" b="1" dirty="0" smtClean="0"/>
              <a:t>Συγκομιδή και αποδόσεις</a:t>
            </a:r>
          </a:p>
          <a:p>
            <a:r>
              <a:rPr lang="el-GR" sz="2000" dirty="0" smtClean="0"/>
              <a:t>Η ιδανική εποχή συγκομιδής είναι  όταν η υγρασία του σπόρου κυμαίνεται μεταξύ 9-10%, αλλά συνήθως στη χώρα μας, λόγω των </a:t>
            </a:r>
            <a:r>
              <a:rPr lang="el-GR" sz="2000" dirty="0" err="1" smtClean="0"/>
              <a:t>ξηροθερμικών</a:t>
            </a:r>
            <a:r>
              <a:rPr lang="el-GR" sz="2000" dirty="0" smtClean="0"/>
              <a:t> συνθηκών που επικρατούν, η συγκομιδή γίνεται  όταν η υγρασία σπόρου είναι 15-16%, ώστε να μειωθεί ο κίνδυνος απωλειών λόγω «τινάγματος» του σπόρου.</a:t>
            </a:r>
          </a:p>
          <a:p>
            <a:r>
              <a:rPr lang="el-GR" sz="2000" dirty="0" smtClean="0"/>
              <a:t> Η συγκομιδή της ελαιοκράμβης πραγματοποιείται με δύο τρόπους. Είτε με θερισμό στο ύψος των 25-30 cm, ξήρανση των φυτών με έκθεση στον αγρό και αλωνισμό με αλωνιστική μηχανή σιτηρών είτε με θεριζοαλωνιστική μηχανή σιτηρών. </a:t>
            </a:r>
          </a:p>
          <a:p>
            <a:r>
              <a:rPr lang="el-GR" sz="2000" dirty="0" smtClean="0"/>
              <a:t>Η συγκομιδή στις περισσότερες Ευρωπαϊκές χώρες γίνεται κυρίως με θεριζοαλωνιστικές μηχανές, λόγω χαμηλότερου κόστους.</a:t>
            </a:r>
          </a:p>
          <a:p>
            <a:r>
              <a:rPr lang="el-GR" sz="2000" dirty="0" smtClean="0"/>
              <a:t> Σύμφωνα με τα πειραματικά και καλλιεργητικά δεδομένα η απόδοση της ελαιοκράμβης κυμαίνεται μεταξύ 120-250 </a:t>
            </a:r>
            <a:r>
              <a:rPr lang="el-GR" sz="2000" dirty="0" err="1" smtClean="0"/>
              <a:t>kg</a:t>
            </a:r>
            <a:r>
              <a:rPr lang="el-GR" sz="2000" dirty="0" smtClean="0"/>
              <a:t>/στρ, χωρίς  άρδευση ενώ με επαρκή άρδευση η απόδοση μπορεί να φτάσει μέχρι και σε 400kg/στρ. Οι αντίστοιχες ποσότητες παραγωγής </a:t>
            </a:r>
            <a:r>
              <a:rPr lang="el-GR" sz="2000" dirty="0" err="1" smtClean="0"/>
              <a:t>biodiesel</a:t>
            </a:r>
            <a:r>
              <a:rPr lang="el-GR" sz="2000" dirty="0" smtClean="0"/>
              <a:t> είναι περίπου 75 και 120Kg/στρ </a:t>
            </a:r>
            <a:r>
              <a:rPr lang="el-GR" sz="2000" dirty="0" err="1" smtClean="0"/>
              <a:t>biodiesel</a:t>
            </a:r>
            <a:r>
              <a:rPr lang="el-GR" sz="2000" dirty="0" smtClean="0"/>
              <a:t> για </a:t>
            </a:r>
            <a:r>
              <a:rPr lang="el-GR" sz="2000" dirty="0" err="1" smtClean="0"/>
              <a:t>ξηρικές</a:t>
            </a:r>
            <a:r>
              <a:rPr lang="el-GR" sz="2000" dirty="0" smtClean="0"/>
              <a:t> και αρδευόμενες καλλιέργειες αντίστοιχα. </a:t>
            </a:r>
          </a:p>
          <a:p>
            <a:r>
              <a:rPr lang="el-GR" sz="2000" dirty="0" smtClean="0"/>
              <a:t>Από ένα τόνο σπόρου ελαιοκράμβης με περιεκτικότητα σε λάδι 35-40% μπορούν να παραχθούν 0,35-0,4 τόνοι </a:t>
            </a:r>
            <a:r>
              <a:rPr lang="el-GR" sz="2000" dirty="0" err="1" smtClean="0"/>
              <a:t>biodiesel</a:t>
            </a:r>
            <a:r>
              <a:rPr lang="el-GR" sz="2000" dirty="0" smtClean="0"/>
              <a:t>, 600-650Kg πίτας (με υγρασία) και 0,035-0.040 τόνοι γλυκερίνης.</a:t>
            </a:r>
            <a:endParaRPr lang="el-GR"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57994" y="838994"/>
            <a:ext cx="8229600" cy="5064968"/>
          </a:xfrm>
          <a:prstGeom prst="rect">
            <a:avLst/>
          </a:prstGeom>
        </p:spPr>
        <p:txBody>
          <a:bodyPr wrap="square" lIns="91431" tIns="45716" rIns="91431" bIns="45716">
            <a:spAutoFit/>
          </a:bodyPr>
          <a:lstStyle/>
          <a:p>
            <a:pPr marL="12700" marR="5080" algn="just">
              <a:lnSpc>
                <a:spcPct val="100000"/>
              </a:lnSpc>
              <a:spcBef>
                <a:spcPts val="10"/>
              </a:spcBef>
            </a:pPr>
            <a:r>
              <a:rPr lang="el-GR" sz="1600" spc="20" dirty="0" smtClean="0">
                <a:latin typeface="Times New Roman"/>
                <a:cs typeface="Times New Roman"/>
              </a:rPr>
              <a:t>Η </a:t>
            </a:r>
            <a:r>
              <a:rPr lang="el-GR" sz="1600" spc="15" dirty="0" err="1" smtClean="0">
                <a:latin typeface="Times New Roman"/>
                <a:cs typeface="Times New Roman"/>
              </a:rPr>
              <a:t>ελαιοκράµβη</a:t>
            </a:r>
            <a:r>
              <a:rPr lang="el-GR" sz="1600" spc="15" dirty="0" smtClean="0">
                <a:latin typeface="Times New Roman"/>
                <a:cs typeface="Times New Roman"/>
              </a:rPr>
              <a:t>, </a:t>
            </a:r>
            <a:r>
              <a:rPr lang="el-GR" sz="1600" spc="20" dirty="0" smtClean="0">
                <a:latin typeface="Times New Roman"/>
                <a:cs typeface="Times New Roman"/>
              </a:rPr>
              <a:t>ανήκει </a:t>
            </a:r>
            <a:r>
              <a:rPr lang="el-GR" sz="1600" spc="15" dirty="0" smtClean="0">
                <a:latin typeface="Times New Roman"/>
                <a:cs typeface="Times New Roman"/>
              </a:rPr>
              <a:t>στ</a:t>
            </a:r>
            <a:r>
              <a:rPr lang="en-GB" sz="1600" spc="15" dirty="0" smtClean="0">
                <a:latin typeface="Times New Roman"/>
                <a:cs typeface="Times New Roman"/>
              </a:rPr>
              <a:t>o </a:t>
            </a:r>
            <a:r>
              <a:rPr lang="el-GR" sz="1600" spc="15" dirty="0" smtClean="0">
                <a:latin typeface="Times New Roman"/>
                <a:cs typeface="Times New Roman"/>
              </a:rPr>
              <a:t>γένος </a:t>
            </a:r>
            <a:r>
              <a:rPr lang="en-GB" sz="1600" i="1" spc="15" dirty="0" err="1" smtClean="0">
                <a:latin typeface="Times New Roman"/>
                <a:cs typeface="Times New Roman"/>
              </a:rPr>
              <a:t>Brassica</a:t>
            </a:r>
            <a:r>
              <a:rPr lang="en-GB" sz="1600" i="1" spc="15" dirty="0" smtClean="0">
                <a:latin typeface="Times New Roman"/>
                <a:cs typeface="Times New Roman"/>
              </a:rPr>
              <a:t> </a:t>
            </a:r>
            <a:r>
              <a:rPr lang="el-GR" sz="1600" spc="15" dirty="0" smtClean="0">
                <a:latin typeface="Times New Roman"/>
                <a:cs typeface="Times New Roman"/>
              </a:rPr>
              <a:t>της οικογένειας </a:t>
            </a:r>
            <a:r>
              <a:rPr lang="en-GB" sz="1600" i="1" spc="15" dirty="0" err="1" smtClean="0">
                <a:latin typeface="Times New Roman"/>
                <a:cs typeface="Times New Roman"/>
              </a:rPr>
              <a:t>Brassicaceae</a:t>
            </a:r>
            <a:r>
              <a:rPr lang="en-GB" sz="1600" i="1" spc="15" dirty="0" smtClean="0">
                <a:latin typeface="Times New Roman"/>
                <a:cs typeface="Times New Roman"/>
              </a:rPr>
              <a:t> </a:t>
            </a:r>
            <a:r>
              <a:rPr lang="el-GR" sz="1600" spc="15" dirty="0" smtClean="0">
                <a:latin typeface="Times New Roman"/>
                <a:cs typeface="Times New Roman"/>
              </a:rPr>
              <a:t>ή </a:t>
            </a:r>
            <a:r>
              <a:rPr lang="en-GB" sz="1600" i="1" spc="15" dirty="0" err="1" smtClean="0">
                <a:latin typeface="Times New Roman"/>
                <a:cs typeface="Times New Roman"/>
              </a:rPr>
              <a:t>Cruciferae</a:t>
            </a:r>
            <a:r>
              <a:rPr lang="en-GB" sz="1600" i="1" spc="15" dirty="0" smtClean="0">
                <a:latin typeface="Times New Roman"/>
                <a:cs typeface="Times New Roman"/>
              </a:rPr>
              <a:t> </a:t>
            </a:r>
            <a:r>
              <a:rPr lang="en-GB" sz="1600" spc="20" dirty="0" smtClean="0">
                <a:latin typeface="Times New Roman"/>
                <a:cs typeface="Times New Roman"/>
              </a:rPr>
              <a:t>(</a:t>
            </a:r>
            <a:r>
              <a:rPr lang="el-GR" sz="1600" spc="20" dirty="0" err="1" smtClean="0">
                <a:latin typeface="Times New Roman"/>
                <a:cs typeface="Times New Roman"/>
              </a:rPr>
              <a:t>Βρασσικιδών</a:t>
            </a:r>
            <a:r>
              <a:rPr lang="el-GR" sz="1600" spc="20" dirty="0" smtClean="0">
                <a:latin typeface="Times New Roman"/>
                <a:cs typeface="Times New Roman"/>
              </a:rPr>
              <a:t> </a:t>
            </a:r>
            <a:r>
              <a:rPr lang="el-GR" sz="1600" spc="15" dirty="0" smtClean="0">
                <a:latin typeface="Times New Roman"/>
                <a:cs typeface="Times New Roman"/>
              </a:rPr>
              <a:t>ή  </a:t>
            </a:r>
            <a:r>
              <a:rPr lang="el-GR" sz="1600" spc="20" dirty="0" smtClean="0">
                <a:latin typeface="Times New Roman"/>
                <a:cs typeface="Times New Roman"/>
              </a:rPr>
              <a:t>Σταυρανθών). Το </a:t>
            </a:r>
            <a:r>
              <a:rPr lang="el-GR" sz="1600" spc="15" dirty="0" smtClean="0">
                <a:latin typeface="Times New Roman"/>
                <a:cs typeface="Times New Roman"/>
              </a:rPr>
              <a:t>γένος </a:t>
            </a:r>
            <a:r>
              <a:rPr lang="el-GR" sz="1600" spc="20" dirty="0" smtClean="0">
                <a:latin typeface="Times New Roman"/>
                <a:cs typeface="Times New Roman"/>
              </a:rPr>
              <a:t>αυτό </a:t>
            </a:r>
            <a:r>
              <a:rPr lang="el-GR" sz="1600" spc="15" dirty="0" err="1" smtClean="0">
                <a:latin typeface="Times New Roman"/>
                <a:cs typeface="Times New Roman"/>
              </a:rPr>
              <a:t>περιλαµβάνει</a:t>
            </a:r>
            <a:r>
              <a:rPr lang="el-GR" sz="1600" spc="15" dirty="0" smtClean="0">
                <a:latin typeface="Times New Roman"/>
                <a:cs typeface="Times New Roman"/>
              </a:rPr>
              <a:t> </a:t>
            </a:r>
            <a:r>
              <a:rPr lang="el-GR" sz="1600" spc="15" dirty="0" err="1" smtClean="0">
                <a:latin typeface="Times New Roman"/>
                <a:cs typeface="Times New Roman"/>
              </a:rPr>
              <a:t>σηµαντικά</a:t>
            </a:r>
            <a:r>
              <a:rPr lang="el-GR" sz="1600" spc="15" dirty="0" smtClean="0">
                <a:latin typeface="Times New Roman"/>
                <a:cs typeface="Times New Roman"/>
              </a:rPr>
              <a:t> </a:t>
            </a:r>
            <a:r>
              <a:rPr lang="el-GR" sz="1600" spc="15" dirty="0" err="1" smtClean="0">
                <a:latin typeface="Times New Roman"/>
                <a:cs typeface="Times New Roman"/>
              </a:rPr>
              <a:t>λαχανοκοµικά</a:t>
            </a:r>
            <a:r>
              <a:rPr lang="el-GR" sz="1600" spc="15" dirty="0" smtClean="0">
                <a:latin typeface="Times New Roman"/>
                <a:cs typeface="Times New Roman"/>
              </a:rPr>
              <a:t> (</a:t>
            </a:r>
            <a:r>
              <a:rPr lang="en-GB" sz="1600" i="1" spc="15" dirty="0" err="1" smtClean="0">
                <a:latin typeface="Times New Roman"/>
                <a:cs typeface="Times New Roman"/>
              </a:rPr>
              <a:t>Brassica</a:t>
            </a:r>
            <a:r>
              <a:rPr lang="en-GB" sz="1600" i="1" spc="15" dirty="0" smtClean="0">
                <a:latin typeface="Times New Roman"/>
                <a:cs typeface="Times New Roman"/>
              </a:rPr>
              <a:t> </a:t>
            </a:r>
            <a:r>
              <a:rPr lang="en-GB" sz="1600" i="1" spc="15" dirty="0" err="1" smtClean="0">
                <a:latin typeface="Times New Roman"/>
                <a:cs typeface="Times New Roman"/>
              </a:rPr>
              <a:t>oleracea</a:t>
            </a:r>
            <a:r>
              <a:rPr lang="en-GB" sz="1600" spc="15" dirty="0" smtClean="0">
                <a:latin typeface="Times New Roman"/>
                <a:cs typeface="Times New Roman"/>
              </a:rPr>
              <a:t>-</a:t>
            </a:r>
            <a:r>
              <a:rPr lang="el-GR" sz="1600" spc="15" dirty="0" smtClean="0">
                <a:latin typeface="Times New Roman"/>
                <a:cs typeface="Times New Roman"/>
              </a:rPr>
              <a:t>λάχανο, µ</a:t>
            </a:r>
            <a:r>
              <a:rPr lang="el-GR" sz="1600" spc="15" dirty="0" err="1" smtClean="0">
                <a:latin typeface="Times New Roman"/>
                <a:cs typeface="Times New Roman"/>
              </a:rPr>
              <a:t>πρόκολο</a:t>
            </a:r>
            <a:r>
              <a:rPr lang="el-GR" sz="1600" spc="15" dirty="0" smtClean="0">
                <a:latin typeface="Times New Roman"/>
                <a:cs typeface="Times New Roman"/>
              </a:rPr>
              <a:t>,  κουνουπίδι), </a:t>
            </a:r>
            <a:r>
              <a:rPr lang="el-GR" sz="1600" spc="20" dirty="0" smtClean="0">
                <a:latin typeface="Times New Roman"/>
                <a:cs typeface="Times New Roman"/>
              </a:rPr>
              <a:t>κτηνοτροφικά </a:t>
            </a:r>
            <a:r>
              <a:rPr lang="el-GR" sz="1600" spc="15" dirty="0" smtClean="0">
                <a:latin typeface="Times New Roman"/>
                <a:cs typeface="Times New Roman"/>
              </a:rPr>
              <a:t>(</a:t>
            </a:r>
            <a:r>
              <a:rPr lang="en-GB" sz="1600" i="1" spc="15" dirty="0" err="1" smtClean="0">
                <a:latin typeface="Times New Roman"/>
                <a:cs typeface="Times New Roman"/>
              </a:rPr>
              <a:t>Brassica</a:t>
            </a:r>
            <a:r>
              <a:rPr lang="en-GB" sz="1600" i="1" spc="15" dirty="0" smtClean="0">
                <a:latin typeface="Times New Roman"/>
                <a:cs typeface="Times New Roman"/>
              </a:rPr>
              <a:t> </a:t>
            </a:r>
            <a:r>
              <a:rPr lang="en-GB" sz="1600" i="1" spc="20" dirty="0" err="1" smtClean="0">
                <a:latin typeface="Times New Roman"/>
                <a:cs typeface="Times New Roman"/>
              </a:rPr>
              <a:t>rapa</a:t>
            </a:r>
            <a:r>
              <a:rPr lang="en-GB" sz="1600" i="1" spc="20" dirty="0" smtClean="0">
                <a:latin typeface="Times New Roman"/>
                <a:cs typeface="Times New Roman"/>
              </a:rPr>
              <a:t> </a:t>
            </a:r>
            <a:r>
              <a:rPr lang="en-GB" sz="1600" spc="10" dirty="0" smtClean="0">
                <a:latin typeface="Times New Roman"/>
                <a:cs typeface="Times New Roman"/>
              </a:rPr>
              <a:t>- </a:t>
            </a:r>
            <a:r>
              <a:rPr lang="el-GR" sz="1600" spc="15" dirty="0" smtClean="0">
                <a:latin typeface="Times New Roman"/>
                <a:cs typeface="Times New Roman"/>
              </a:rPr>
              <a:t>γογγύλι, ρέβα) και </a:t>
            </a:r>
            <a:r>
              <a:rPr lang="el-GR" sz="1600" spc="15" dirty="0" err="1" smtClean="0">
                <a:latin typeface="Times New Roman"/>
                <a:cs typeface="Times New Roman"/>
              </a:rPr>
              <a:t>ελαιοδοτικά</a:t>
            </a:r>
            <a:r>
              <a:rPr lang="el-GR" sz="1600" spc="15" dirty="0" smtClean="0">
                <a:latin typeface="Times New Roman"/>
                <a:cs typeface="Times New Roman"/>
              </a:rPr>
              <a:t> (</a:t>
            </a:r>
            <a:r>
              <a:rPr lang="en-GB" sz="1600" i="1" spc="15" dirty="0" err="1" smtClean="0">
                <a:latin typeface="Times New Roman"/>
                <a:cs typeface="Times New Roman"/>
              </a:rPr>
              <a:t>Brassica</a:t>
            </a:r>
            <a:r>
              <a:rPr lang="en-GB" sz="1600" i="1" spc="15" dirty="0" smtClean="0">
                <a:latin typeface="Times New Roman"/>
                <a:cs typeface="Times New Roman"/>
              </a:rPr>
              <a:t> </a:t>
            </a:r>
            <a:r>
              <a:rPr lang="en-GB" sz="1600" i="1" spc="20" dirty="0" err="1" smtClean="0">
                <a:latin typeface="Times New Roman"/>
                <a:cs typeface="Times New Roman"/>
              </a:rPr>
              <a:t>napus</a:t>
            </a:r>
            <a:r>
              <a:rPr lang="en-GB" sz="1600" spc="20" dirty="0" smtClean="0">
                <a:latin typeface="Times New Roman"/>
                <a:cs typeface="Times New Roman"/>
              </a:rPr>
              <a:t>, </a:t>
            </a:r>
            <a:r>
              <a:rPr lang="en-GB" sz="1600" i="1" spc="15" dirty="0" smtClean="0">
                <a:latin typeface="Times New Roman"/>
                <a:cs typeface="Times New Roman"/>
              </a:rPr>
              <a:t>B. </a:t>
            </a:r>
            <a:r>
              <a:rPr lang="en-GB" sz="1600" i="1" spc="15" dirty="0" err="1" smtClean="0">
                <a:latin typeface="Times New Roman"/>
                <a:cs typeface="Times New Roman"/>
              </a:rPr>
              <a:t>carinata</a:t>
            </a:r>
            <a:r>
              <a:rPr lang="en-GB" sz="1600" spc="15" dirty="0" smtClean="0">
                <a:latin typeface="Times New Roman"/>
                <a:cs typeface="Times New Roman"/>
              </a:rPr>
              <a:t>, </a:t>
            </a:r>
            <a:r>
              <a:rPr lang="en-GB" sz="1600" i="1" spc="20" dirty="0" smtClean="0">
                <a:latin typeface="Times New Roman"/>
                <a:cs typeface="Times New Roman"/>
              </a:rPr>
              <a:t>B.  </a:t>
            </a:r>
            <a:r>
              <a:rPr lang="en-GB" sz="1600" i="1" spc="15" dirty="0" err="1" smtClean="0">
                <a:latin typeface="Times New Roman"/>
                <a:cs typeface="Times New Roman"/>
              </a:rPr>
              <a:t>juncea</a:t>
            </a:r>
            <a:r>
              <a:rPr lang="en-GB" sz="1600" spc="15" dirty="0" smtClean="0">
                <a:latin typeface="Times New Roman"/>
                <a:cs typeface="Times New Roman"/>
              </a:rPr>
              <a:t>, </a:t>
            </a:r>
            <a:r>
              <a:rPr lang="en-GB" sz="1600" i="1" spc="15" dirty="0" smtClean="0">
                <a:latin typeface="Times New Roman"/>
                <a:cs typeface="Times New Roman"/>
              </a:rPr>
              <a:t>B. </a:t>
            </a:r>
            <a:r>
              <a:rPr lang="en-GB" sz="1600" i="1" spc="15" dirty="0" err="1" smtClean="0">
                <a:latin typeface="Times New Roman"/>
                <a:cs typeface="Times New Roman"/>
              </a:rPr>
              <a:t>nigra</a:t>
            </a:r>
            <a:r>
              <a:rPr lang="en-GB" sz="1600" spc="15" dirty="0" smtClean="0">
                <a:latin typeface="Times New Roman"/>
                <a:cs typeface="Times New Roman"/>
              </a:rPr>
              <a:t>) </a:t>
            </a:r>
            <a:r>
              <a:rPr lang="el-GR" sz="1600" spc="15" dirty="0" smtClean="0">
                <a:latin typeface="Times New Roman"/>
                <a:cs typeface="Times New Roman"/>
              </a:rPr>
              <a:t>φυτά. </a:t>
            </a:r>
            <a:r>
              <a:rPr lang="el-GR" sz="1600" spc="20" dirty="0" smtClean="0">
                <a:latin typeface="Times New Roman"/>
                <a:cs typeface="Times New Roman"/>
              </a:rPr>
              <a:t>Το </a:t>
            </a:r>
            <a:r>
              <a:rPr lang="el-GR" sz="1600" spc="15" dirty="0" smtClean="0">
                <a:latin typeface="Times New Roman"/>
                <a:cs typeface="Times New Roman"/>
              </a:rPr>
              <a:t>είδος </a:t>
            </a:r>
            <a:r>
              <a:rPr lang="en-GB" sz="1600" i="1" spc="15" dirty="0" err="1" smtClean="0">
                <a:latin typeface="Times New Roman"/>
                <a:cs typeface="Times New Roman"/>
              </a:rPr>
              <a:t>Brassica</a:t>
            </a:r>
            <a:r>
              <a:rPr lang="en-GB" sz="1600" i="1" spc="15" dirty="0" smtClean="0">
                <a:latin typeface="Times New Roman"/>
                <a:cs typeface="Times New Roman"/>
              </a:rPr>
              <a:t> </a:t>
            </a:r>
            <a:r>
              <a:rPr lang="en-GB" sz="1600" i="1" spc="20" dirty="0" err="1" smtClean="0">
                <a:latin typeface="Times New Roman"/>
                <a:cs typeface="Times New Roman"/>
              </a:rPr>
              <a:t>napus</a:t>
            </a:r>
            <a:r>
              <a:rPr lang="en-GB" sz="1600" i="1" spc="20" dirty="0" smtClean="0">
                <a:latin typeface="Times New Roman"/>
                <a:cs typeface="Times New Roman"/>
              </a:rPr>
              <a:t> </a:t>
            </a:r>
            <a:r>
              <a:rPr lang="el-GR" sz="1600" spc="15" dirty="0" smtClean="0">
                <a:latin typeface="Times New Roman"/>
                <a:cs typeface="Times New Roman"/>
              </a:rPr>
              <a:t>χωρίζεται σε τρεις </a:t>
            </a:r>
            <a:r>
              <a:rPr lang="el-GR" sz="1600" spc="10" dirty="0" err="1" smtClean="0">
                <a:latin typeface="Times New Roman"/>
                <a:cs typeface="Times New Roman"/>
              </a:rPr>
              <a:t>οµάδες</a:t>
            </a:r>
            <a:r>
              <a:rPr lang="el-GR" sz="1600" spc="10" dirty="0" smtClean="0">
                <a:latin typeface="Times New Roman"/>
                <a:cs typeface="Times New Roman"/>
              </a:rPr>
              <a:t> </a:t>
            </a:r>
            <a:r>
              <a:rPr lang="el-GR" sz="1600" spc="20" dirty="0" smtClean="0">
                <a:latin typeface="Times New Roman"/>
                <a:cs typeface="Times New Roman"/>
              </a:rPr>
              <a:t>που </a:t>
            </a:r>
            <a:r>
              <a:rPr lang="el-GR" sz="1600" spc="15" dirty="0" err="1" smtClean="0">
                <a:latin typeface="Times New Roman"/>
                <a:cs typeface="Times New Roman"/>
              </a:rPr>
              <a:t>περιλαµβάνουν</a:t>
            </a:r>
            <a:r>
              <a:rPr lang="el-GR" sz="1600" spc="15" dirty="0" smtClean="0">
                <a:latin typeface="Times New Roman"/>
                <a:cs typeface="Times New Roman"/>
              </a:rPr>
              <a:t> υποείδη  διαφορετικής</a:t>
            </a:r>
            <a:r>
              <a:rPr lang="el-GR" sz="1600" spc="-5" dirty="0" smtClean="0">
                <a:latin typeface="Times New Roman"/>
                <a:cs typeface="Times New Roman"/>
              </a:rPr>
              <a:t> </a:t>
            </a:r>
            <a:r>
              <a:rPr lang="el-GR" sz="1600" spc="15" dirty="0" err="1" smtClean="0">
                <a:latin typeface="Times New Roman"/>
                <a:cs typeface="Times New Roman"/>
              </a:rPr>
              <a:t>χρησιµότητας</a:t>
            </a:r>
            <a:r>
              <a:rPr lang="el-GR" sz="1600" spc="15" dirty="0" smtClean="0">
                <a:latin typeface="Times New Roman"/>
                <a:cs typeface="Times New Roman"/>
              </a:rPr>
              <a:t>.</a:t>
            </a:r>
            <a:endParaRPr lang="el-GR" sz="1600" dirty="0" smtClean="0">
              <a:latin typeface="Times New Roman"/>
              <a:cs typeface="Times New Roman"/>
            </a:endParaRPr>
          </a:p>
          <a:p>
            <a:pPr marL="927100" marR="5715" lvl="2" indent="-228600">
              <a:lnSpc>
                <a:spcPct val="101000"/>
              </a:lnSpc>
              <a:spcBef>
                <a:spcPts val="670"/>
              </a:spcBef>
              <a:buFont typeface="Symbol"/>
              <a:buChar char=""/>
              <a:tabLst>
                <a:tab pos="926465" algn="l"/>
                <a:tab pos="927100" algn="l"/>
              </a:tabLst>
            </a:pPr>
            <a:r>
              <a:rPr lang="el-GR" sz="1600" spc="15" dirty="0" err="1" smtClean="0">
                <a:latin typeface="Times New Roman"/>
                <a:cs typeface="Times New Roman"/>
              </a:rPr>
              <a:t>Οµάδα</a:t>
            </a:r>
            <a:r>
              <a:rPr lang="el-GR" sz="1600" spc="15" dirty="0" smtClean="0">
                <a:latin typeface="Times New Roman"/>
                <a:cs typeface="Times New Roman"/>
              </a:rPr>
              <a:t> </a:t>
            </a:r>
            <a:r>
              <a:rPr lang="en-GB" sz="1600" spc="15" dirty="0" err="1" smtClean="0">
                <a:latin typeface="Times New Roman"/>
                <a:cs typeface="Times New Roman"/>
              </a:rPr>
              <a:t>Oleifera</a:t>
            </a:r>
            <a:r>
              <a:rPr lang="en-GB" sz="1600" spc="15" dirty="0" smtClean="0">
                <a:latin typeface="Times New Roman"/>
                <a:cs typeface="Times New Roman"/>
              </a:rPr>
              <a:t>: </a:t>
            </a:r>
            <a:r>
              <a:rPr lang="en-GB" sz="1600" i="1" spc="15" dirty="0" err="1" smtClean="0">
                <a:latin typeface="Times New Roman"/>
                <a:cs typeface="Times New Roman"/>
              </a:rPr>
              <a:t>Brassica</a:t>
            </a:r>
            <a:r>
              <a:rPr lang="en-GB" sz="1600" i="1" spc="15" dirty="0" smtClean="0">
                <a:latin typeface="Times New Roman"/>
                <a:cs typeface="Times New Roman"/>
              </a:rPr>
              <a:t> </a:t>
            </a:r>
            <a:r>
              <a:rPr lang="en-GB" sz="1600" i="1" spc="20" dirty="0" err="1" smtClean="0">
                <a:latin typeface="Times New Roman"/>
                <a:cs typeface="Times New Roman"/>
              </a:rPr>
              <a:t>napus</a:t>
            </a:r>
            <a:r>
              <a:rPr lang="en-GB" sz="1600" i="1" spc="20" dirty="0" smtClean="0">
                <a:latin typeface="Times New Roman"/>
                <a:cs typeface="Times New Roman"/>
              </a:rPr>
              <a:t> </a:t>
            </a:r>
            <a:r>
              <a:rPr lang="en-GB" sz="1600" i="1" spc="15" dirty="0" smtClean="0">
                <a:latin typeface="Times New Roman"/>
                <a:cs typeface="Times New Roman"/>
              </a:rPr>
              <a:t>subsp. </a:t>
            </a:r>
            <a:r>
              <a:rPr lang="en-GB" sz="1600" i="1" spc="20" dirty="0" err="1" smtClean="0">
                <a:latin typeface="Times New Roman"/>
                <a:cs typeface="Times New Roman"/>
              </a:rPr>
              <a:t>napus</a:t>
            </a:r>
            <a:r>
              <a:rPr lang="en-GB" sz="1600" i="1" spc="20" dirty="0" smtClean="0">
                <a:latin typeface="Times New Roman"/>
                <a:cs typeface="Times New Roman"/>
              </a:rPr>
              <a:t> </a:t>
            </a:r>
            <a:r>
              <a:rPr lang="el-GR" sz="1600" spc="15" dirty="0" smtClean="0">
                <a:latin typeface="Times New Roman"/>
                <a:cs typeface="Times New Roman"/>
              </a:rPr>
              <a:t>ή </a:t>
            </a:r>
            <a:r>
              <a:rPr lang="en-GB" sz="1600" i="1" spc="15" dirty="0" err="1" smtClean="0">
                <a:latin typeface="Times New Roman"/>
                <a:cs typeface="Times New Roman"/>
              </a:rPr>
              <a:t>Brassica</a:t>
            </a:r>
            <a:r>
              <a:rPr lang="en-GB" sz="1600" i="1" spc="15" dirty="0" smtClean="0">
                <a:latin typeface="Times New Roman"/>
                <a:cs typeface="Times New Roman"/>
              </a:rPr>
              <a:t> </a:t>
            </a:r>
            <a:r>
              <a:rPr lang="en-GB" sz="1600" i="1" spc="20" dirty="0" err="1" smtClean="0">
                <a:latin typeface="Times New Roman"/>
                <a:cs typeface="Times New Roman"/>
              </a:rPr>
              <a:t>napus</a:t>
            </a:r>
            <a:r>
              <a:rPr lang="en-GB" sz="1600" i="1" spc="20" dirty="0" smtClean="0">
                <a:latin typeface="Times New Roman"/>
                <a:cs typeface="Times New Roman"/>
              </a:rPr>
              <a:t> </a:t>
            </a:r>
            <a:r>
              <a:rPr lang="en-GB" sz="1600" i="1" spc="15" dirty="0" smtClean="0">
                <a:latin typeface="Times New Roman"/>
                <a:cs typeface="Times New Roman"/>
              </a:rPr>
              <a:t>subsp. </a:t>
            </a:r>
            <a:r>
              <a:rPr lang="en-GB" sz="1600" i="1" spc="15" dirty="0" err="1" smtClean="0">
                <a:latin typeface="Times New Roman"/>
                <a:cs typeface="Times New Roman"/>
              </a:rPr>
              <a:t>oleifera</a:t>
            </a:r>
            <a:r>
              <a:rPr lang="en-GB" sz="1600" spc="15" dirty="0" smtClean="0">
                <a:latin typeface="Times New Roman"/>
                <a:cs typeface="Times New Roman"/>
              </a:rPr>
              <a:t>, </a:t>
            </a:r>
            <a:r>
              <a:rPr lang="el-GR" sz="1600" spc="15" dirty="0" err="1" smtClean="0">
                <a:latin typeface="Times New Roman"/>
                <a:cs typeface="Times New Roman"/>
              </a:rPr>
              <a:t>ελαιοκράµβη</a:t>
            </a:r>
            <a:r>
              <a:rPr lang="el-GR" sz="1600" spc="15" dirty="0" smtClean="0">
                <a:latin typeface="Times New Roman"/>
                <a:cs typeface="Times New Roman"/>
              </a:rPr>
              <a:t>  για την </a:t>
            </a:r>
            <a:r>
              <a:rPr lang="el-GR" sz="1600" spc="20" dirty="0" smtClean="0">
                <a:latin typeface="Times New Roman"/>
                <a:cs typeface="Times New Roman"/>
              </a:rPr>
              <a:t>εξαγωγή</a:t>
            </a:r>
            <a:r>
              <a:rPr lang="el-GR" sz="1600" spc="-30" dirty="0" smtClean="0">
                <a:latin typeface="Times New Roman"/>
                <a:cs typeface="Times New Roman"/>
              </a:rPr>
              <a:t> </a:t>
            </a:r>
            <a:r>
              <a:rPr lang="el-GR" sz="1600" spc="15" dirty="0" smtClean="0">
                <a:latin typeface="Times New Roman"/>
                <a:cs typeface="Times New Roman"/>
              </a:rPr>
              <a:t>λαδιού.</a:t>
            </a:r>
            <a:endParaRPr lang="el-GR" sz="1600" dirty="0" smtClean="0">
              <a:latin typeface="Times New Roman"/>
              <a:cs typeface="Times New Roman"/>
            </a:endParaRPr>
          </a:p>
          <a:p>
            <a:pPr marL="927100" marR="6350" lvl="2" indent="-228600">
              <a:lnSpc>
                <a:spcPct val="101000"/>
              </a:lnSpc>
              <a:spcBef>
                <a:spcPts val="670"/>
              </a:spcBef>
              <a:buFont typeface="Symbol"/>
              <a:buChar char=""/>
              <a:tabLst>
                <a:tab pos="926465" algn="l"/>
                <a:tab pos="927100" algn="l"/>
              </a:tabLst>
            </a:pPr>
            <a:r>
              <a:rPr lang="el-GR" sz="1600" spc="15" dirty="0" err="1" smtClean="0">
                <a:latin typeface="Times New Roman"/>
                <a:cs typeface="Times New Roman"/>
              </a:rPr>
              <a:t>Οµάδα</a:t>
            </a:r>
            <a:r>
              <a:rPr lang="el-GR" sz="1600" spc="15" dirty="0" smtClean="0">
                <a:latin typeface="Times New Roman"/>
                <a:cs typeface="Times New Roman"/>
              </a:rPr>
              <a:t> </a:t>
            </a:r>
            <a:r>
              <a:rPr lang="en-GB" sz="1600" spc="15" dirty="0" err="1" smtClean="0">
                <a:latin typeface="Times New Roman"/>
                <a:cs typeface="Times New Roman"/>
              </a:rPr>
              <a:t>Napobrassica</a:t>
            </a:r>
            <a:r>
              <a:rPr lang="en-GB" sz="1600" spc="15" dirty="0" smtClean="0">
                <a:latin typeface="Times New Roman"/>
                <a:cs typeface="Times New Roman"/>
              </a:rPr>
              <a:t>: </a:t>
            </a:r>
            <a:r>
              <a:rPr lang="en-GB" sz="1600" i="1" spc="15" dirty="0" err="1" smtClean="0">
                <a:latin typeface="Times New Roman"/>
                <a:cs typeface="Times New Roman"/>
              </a:rPr>
              <a:t>Brassica</a:t>
            </a:r>
            <a:r>
              <a:rPr lang="en-GB" sz="1600" i="1" spc="15" dirty="0" smtClean="0">
                <a:latin typeface="Times New Roman"/>
                <a:cs typeface="Times New Roman"/>
              </a:rPr>
              <a:t> </a:t>
            </a:r>
            <a:r>
              <a:rPr lang="en-GB" sz="1600" i="1" spc="20" dirty="0" err="1" smtClean="0">
                <a:latin typeface="Times New Roman"/>
                <a:cs typeface="Times New Roman"/>
              </a:rPr>
              <a:t>napus</a:t>
            </a:r>
            <a:r>
              <a:rPr lang="en-GB" sz="1600" i="1" spc="20" dirty="0" smtClean="0">
                <a:latin typeface="Times New Roman"/>
                <a:cs typeface="Times New Roman"/>
              </a:rPr>
              <a:t> </a:t>
            </a:r>
            <a:r>
              <a:rPr lang="en-GB" sz="1600" i="1" spc="15" dirty="0" smtClean="0">
                <a:latin typeface="Times New Roman"/>
                <a:cs typeface="Times New Roman"/>
              </a:rPr>
              <a:t>subsp. </a:t>
            </a:r>
            <a:r>
              <a:rPr lang="en-GB" sz="1600" i="1" spc="15" dirty="0" err="1" smtClean="0">
                <a:latin typeface="Times New Roman"/>
                <a:cs typeface="Times New Roman"/>
              </a:rPr>
              <a:t>rapifera</a:t>
            </a:r>
            <a:r>
              <a:rPr lang="en-GB" sz="1600" spc="15" dirty="0" smtClean="0">
                <a:latin typeface="Times New Roman"/>
                <a:cs typeface="Times New Roman"/>
              </a:rPr>
              <a:t>, </a:t>
            </a:r>
            <a:r>
              <a:rPr lang="el-GR" sz="1600" spc="20" dirty="0" smtClean="0">
                <a:latin typeface="Times New Roman"/>
                <a:cs typeface="Times New Roman"/>
              </a:rPr>
              <a:t>σουηδικό </a:t>
            </a:r>
            <a:r>
              <a:rPr lang="el-GR" sz="1600" spc="15" dirty="0" smtClean="0">
                <a:latin typeface="Times New Roman"/>
                <a:cs typeface="Times New Roman"/>
              </a:rPr>
              <a:t>γογγύλι ή </a:t>
            </a:r>
            <a:r>
              <a:rPr lang="en-GB" sz="1600" spc="15" dirty="0" smtClean="0">
                <a:latin typeface="Times New Roman"/>
                <a:cs typeface="Times New Roman"/>
              </a:rPr>
              <a:t>rutabaga </a:t>
            </a:r>
            <a:r>
              <a:rPr lang="en-GB" sz="1600" spc="-5" dirty="0" smtClean="0">
                <a:latin typeface="Times New Roman"/>
                <a:cs typeface="Times New Roman"/>
              </a:rPr>
              <a:t>µ</a:t>
            </a:r>
            <a:r>
              <a:rPr lang="el-GR" sz="1600" spc="-5" dirty="0" smtClean="0">
                <a:latin typeface="Times New Roman"/>
                <a:cs typeface="Times New Roman"/>
              </a:rPr>
              <a:t>ε  </a:t>
            </a:r>
            <a:r>
              <a:rPr lang="el-GR" sz="1600" spc="20" dirty="0" smtClean="0">
                <a:latin typeface="Times New Roman"/>
                <a:cs typeface="Times New Roman"/>
              </a:rPr>
              <a:t>σαρκώδη </a:t>
            </a:r>
            <a:r>
              <a:rPr lang="el-GR" sz="1600" spc="10" dirty="0" err="1" smtClean="0">
                <a:latin typeface="Times New Roman"/>
                <a:cs typeface="Times New Roman"/>
              </a:rPr>
              <a:t>εδώδιµη</a:t>
            </a:r>
            <a:r>
              <a:rPr lang="el-GR" sz="1600" spc="-30" dirty="0" smtClean="0">
                <a:latin typeface="Times New Roman"/>
                <a:cs typeface="Times New Roman"/>
              </a:rPr>
              <a:t> </a:t>
            </a:r>
            <a:r>
              <a:rPr lang="el-GR" sz="1600" spc="15" dirty="0" smtClean="0">
                <a:latin typeface="Times New Roman"/>
                <a:cs typeface="Times New Roman"/>
              </a:rPr>
              <a:t>ρίζα.</a:t>
            </a:r>
            <a:endParaRPr lang="el-GR" sz="1600" dirty="0" smtClean="0">
              <a:latin typeface="Times New Roman"/>
              <a:cs typeface="Times New Roman"/>
            </a:endParaRPr>
          </a:p>
          <a:p>
            <a:pPr marL="927100" lvl="2" indent="-228600">
              <a:lnSpc>
                <a:spcPct val="100000"/>
              </a:lnSpc>
              <a:spcBef>
                <a:spcPts val="685"/>
              </a:spcBef>
              <a:buFont typeface="Symbol"/>
              <a:buChar char=""/>
              <a:tabLst>
                <a:tab pos="926465" algn="l"/>
                <a:tab pos="927100" algn="l"/>
              </a:tabLst>
            </a:pPr>
            <a:r>
              <a:rPr lang="el-GR" sz="1600" spc="15" dirty="0" err="1" smtClean="0">
                <a:latin typeface="Times New Roman"/>
                <a:cs typeface="Times New Roman"/>
              </a:rPr>
              <a:t>Οµάδα</a:t>
            </a:r>
            <a:r>
              <a:rPr lang="el-GR" sz="1600" spc="15" dirty="0" smtClean="0">
                <a:latin typeface="Times New Roman"/>
                <a:cs typeface="Times New Roman"/>
              </a:rPr>
              <a:t> </a:t>
            </a:r>
            <a:r>
              <a:rPr lang="en-GB" sz="1600" spc="15" dirty="0" err="1" smtClean="0">
                <a:latin typeface="Times New Roman"/>
                <a:cs typeface="Times New Roman"/>
              </a:rPr>
              <a:t>Pabularia</a:t>
            </a:r>
            <a:r>
              <a:rPr lang="en-GB" sz="1600" spc="15" dirty="0" smtClean="0">
                <a:latin typeface="Times New Roman"/>
                <a:cs typeface="Times New Roman"/>
              </a:rPr>
              <a:t>: </a:t>
            </a:r>
            <a:r>
              <a:rPr lang="en-GB" sz="1600" i="1" spc="15" dirty="0" err="1" smtClean="0">
                <a:latin typeface="Times New Roman"/>
                <a:cs typeface="Times New Roman"/>
              </a:rPr>
              <a:t>Brassica</a:t>
            </a:r>
            <a:r>
              <a:rPr lang="en-GB" sz="1600" i="1" spc="15" dirty="0" smtClean="0">
                <a:latin typeface="Times New Roman"/>
                <a:cs typeface="Times New Roman"/>
              </a:rPr>
              <a:t> </a:t>
            </a:r>
            <a:r>
              <a:rPr lang="en-GB" sz="1600" i="1" spc="20" dirty="0" err="1" smtClean="0">
                <a:latin typeface="Times New Roman"/>
                <a:cs typeface="Times New Roman"/>
              </a:rPr>
              <a:t>napus</a:t>
            </a:r>
            <a:r>
              <a:rPr lang="en-GB" sz="1600" i="1" spc="20" dirty="0" smtClean="0">
                <a:latin typeface="Times New Roman"/>
                <a:cs typeface="Times New Roman"/>
              </a:rPr>
              <a:t> </a:t>
            </a:r>
            <a:r>
              <a:rPr lang="en-GB" sz="1600" i="1" spc="15" dirty="0" smtClean="0">
                <a:latin typeface="Times New Roman"/>
                <a:cs typeface="Times New Roman"/>
              </a:rPr>
              <a:t>subsp. </a:t>
            </a:r>
            <a:r>
              <a:rPr lang="en-GB" sz="1600" i="1" spc="20" dirty="0" err="1" smtClean="0">
                <a:latin typeface="Times New Roman"/>
                <a:cs typeface="Times New Roman"/>
              </a:rPr>
              <a:t>pabularia</a:t>
            </a:r>
            <a:r>
              <a:rPr lang="en-GB" sz="1600" spc="20" dirty="0" smtClean="0">
                <a:latin typeface="Times New Roman"/>
                <a:cs typeface="Times New Roman"/>
              </a:rPr>
              <a:t>, </a:t>
            </a:r>
            <a:r>
              <a:rPr lang="el-GR" sz="1600" spc="20" dirty="0" smtClean="0">
                <a:latin typeface="Times New Roman"/>
                <a:cs typeface="Times New Roman"/>
              </a:rPr>
              <a:t>σιβηρική </a:t>
            </a:r>
            <a:r>
              <a:rPr lang="el-GR" sz="1600" spc="15" dirty="0" smtClean="0">
                <a:latin typeface="Times New Roman"/>
                <a:cs typeface="Times New Roman"/>
              </a:rPr>
              <a:t>λαχανίδα </a:t>
            </a:r>
            <a:r>
              <a:rPr lang="el-GR" sz="1600" spc="-5" dirty="0" smtClean="0">
                <a:latin typeface="Times New Roman"/>
                <a:cs typeface="Times New Roman"/>
              </a:rPr>
              <a:t>µε </a:t>
            </a:r>
            <a:r>
              <a:rPr lang="el-GR" sz="1600" spc="10" dirty="0" err="1" smtClean="0">
                <a:latin typeface="Times New Roman"/>
                <a:cs typeface="Times New Roman"/>
              </a:rPr>
              <a:t>εδώδιµα</a:t>
            </a:r>
            <a:r>
              <a:rPr lang="el-GR" sz="1600" spc="125" dirty="0" smtClean="0">
                <a:latin typeface="Times New Roman"/>
                <a:cs typeface="Times New Roman"/>
              </a:rPr>
              <a:t> </a:t>
            </a:r>
            <a:r>
              <a:rPr lang="el-GR" sz="1600" spc="20" dirty="0" smtClean="0">
                <a:latin typeface="Times New Roman"/>
                <a:cs typeface="Times New Roman"/>
              </a:rPr>
              <a:t>φύλλα.</a:t>
            </a:r>
            <a:endParaRPr lang="el-GR" sz="1600" dirty="0" smtClean="0">
              <a:latin typeface="Times New Roman"/>
              <a:cs typeface="Times New Roman"/>
            </a:endParaRPr>
          </a:p>
          <a:p>
            <a:pPr marL="12700" marR="5080" indent="457200" algn="just">
              <a:lnSpc>
                <a:spcPct val="100000"/>
              </a:lnSpc>
              <a:spcBef>
                <a:spcPts val="610"/>
              </a:spcBef>
            </a:pPr>
            <a:r>
              <a:rPr lang="el-GR" sz="1600" spc="20" dirty="0" smtClean="0">
                <a:latin typeface="Times New Roman"/>
                <a:cs typeface="Times New Roman"/>
              </a:rPr>
              <a:t>Η </a:t>
            </a:r>
            <a:r>
              <a:rPr lang="el-GR" sz="1600" spc="15" dirty="0" err="1" smtClean="0">
                <a:latin typeface="Times New Roman"/>
                <a:cs typeface="Times New Roman"/>
              </a:rPr>
              <a:t>ελαιοκράµβη</a:t>
            </a:r>
            <a:r>
              <a:rPr lang="el-GR" sz="1600" spc="15" dirty="0" smtClean="0">
                <a:latin typeface="Times New Roman"/>
                <a:cs typeface="Times New Roman"/>
              </a:rPr>
              <a:t>, </a:t>
            </a:r>
            <a:r>
              <a:rPr lang="el-GR" sz="1600" spc="20" dirty="0" smtClean="0">
                <a:latin typeface="Times New Roman"/>
                <a:cs typeface="Times New Roman"/>
              </a:rPr>
              <a:t>γνωστή ως </a:t>
            </a:r>
            <a:r>
              <a:rPr lang="en-GB" sz="1600" spc="15" dirty="0" smtClean="0">
                <a:latin typeface="Times New Roman"/>
                <a:cs typeface="Times New Roman"/>
              </a:rPr>
              <a:t>rape, rapeseed, canola (</a:t>
            </a:r>
            <a:r>
              <a:rPr lang="el-GR" sz="1600" spc="15" dirty="0" smtClean="0">
                <a:latin typeface="Times New Roman"/>
                <a:cs typeface="Times New Roman"/>
              </a:rPr>
              <a:t>Αγγλία, </a:t>
            </a:r>
            <a:r>
              <a:rPr lang="el-GR" sz="1600" spc="25" dirty="0" smtClean="0">
                <a:latin typeface="Times New Roman"/>
                <a:cs typeface="Times New Roman"/>
              </a:rPr>
              <a:t>ΗΠΑ, </a:t>
            </a:r>
            <a:r>
              <a:rPr lang="el-GR" sz="1600" spc="20" dirty="0" smtClean="0">
                <a:latin typeface="Times New Roman"/>
                <a:cs typeface="Times New Roman"/>
              </a:rPr>
              <a:t>Καναδάς), </a:t>
            </a:r>
            <a:r>
              <a:rPr lang="en-GB" sz="1600" spc="15" dirty="0" smtClean="0">
                <a:latin typeface="Times New Roman"/>
                <a:cs typeface="Times New Roman"/>
              </a:rPr>
              <a:t>colza (</a:t>
            </a:r>
            <a:r>
              <a:rPr lang="el-GR" sz="1600" spc="15" dirty="0" smtClean="0">
                <a:latin typeface="Times New Roman"/>
                <a:cs typeface="Times New Roman"/>
              </a:rPr>
              <a:t>Γαλλία, Ιταλία,  Ισπανία), </a:t>
            </a:r>
            <a:r>
              <a:rPr lang="en-GB" sz="1600" spc="15" dirty="0" smtClean="0">
                <a:latin typeface="Times New Roman"/>
                <a:cs typeface="Times New Roman"/>
              </a:rPr>
              <a:t>raps (</a:t>
            </a:r>
            <a:r>
              <a:rPr lang="el-GR" sz="1600" spc="15" dirty="0" err="1" smtClean="0">
                <a:latin typeface="Times New Roman"/>
                <a:cs typeface="Times New Roman"/>
              </a:rPr>
              <a:t>Γερµανία</a:t>
            </a:r>
            <a:r>
              <a:rPr lang="el-GR" sz="1600" spc="15" dirty="0" smtClean="0">
                <a:latin typeface="Times New Roman"/>
                <a:cs typeface="Times New Roman"/>
              </a:rPr>
              <a:t>), είναι </a:t>
            </a:r>
            <a:r>
              <a:rPr lang="el-GR" sz="1600" spc="20" dirty="0" smtClean="0">
                <a:latin typeface="Times New Roman"/>
                <a:cs typeface="Times New Roman"/>
              </a:rPr>
              <a:t>φυτό </a:t>
            </a:r>
            <a:r>
              <a:rPr lang="el-GR" sz="1600" spc="15" dirty="0" smtClean="0">
                <a:latin typeface="Times New Roman"/>
                <a:cs typeface="Times New Roman"/>
              </a:rPr>
              <a:t>µ</a:t>
            </a:r>
            <a:r>
              <a:rPr lang="el-GR" sz="1600" spc="15" dirty="0" err="1" smtClean="0">
                <a:latin typeface="Times New Roman"/>
                <a:cs typeface="Times New Roman"/>
              </a:rPr>
              <a:t>εσογειακής</a:t>
            </a:r>
            <a:r>
              <a:rPr lang="el-GR" sz="1600" spc="15" dirty="0" smtClean="0">
                <a:latin typeface="Times New Roman"/>
                <a:cs typeface="Times New Roman"/>
              </a:rPr>
              <a:t> </a:t>
            </a:r>
            <a:r>
              <a:rPr lang="el-GR" sz="1600" spc="20" dirty="0" smtClean="0">
                <a:latin typeface="Times New Roman"/>
                <a:cs typeface="Times New Roman"/>
              </a:rPr>
              <a:t>προέλευσης </a:t>
            </a:r>
            <a:r>
              <a:rPr lang="el-GR" sz="1600" spc="-5" dirty="0" smtClean="0">
                <a:latin typeface="Times New Roman"/>
                <a:cs typeface="Times New Roman"/>
              </a:rPr>
              <a:t>µε </a:t>
            </a:r>
            <a:r>
              <a:rPr lang="el-GR" sz="1600" spc="20" dirty="0" smtClean="0">
                <a:latin typeface="Times New Roman"/>
                <a:cs typeface="Times New Roman"/>
              </a:rPr>
              <a:t>βασικό </a:t>
            </a:r>
            <a:r>
              <a:rPr lang="el-GR" sz="1600" spc="15" dirty="0" err="1" smtClean="0">
                <a:latin typeface="Times New Roman"/>
                <a:cs typeface="Times New Roman"/>
              </a:rPr>
              <a:t>χρωµοσωµικό</a:t>
            </a:r>
            <a:r>
              <a:rPr lang="el-GR" sz="1600" spc="15" dirty="0" smtClean="0">
                <a:latin typeface="Times New Roman"/>
                <a:cs typeface="Times New Roman"/>
              </a:rPr>
              <a:t> </a:t>
            </a:r>
            <a:r>
              <a:rPr lang="el-GR" sz="1600" spc="10" dirty="0" err="1" smtClean="0">
                <a:latin typeface="Times New Roman"/>
                <a:cs typeface="Times New Roman"/>
              </a:rPr>
              <a:t>αριθµό</a:t>
            </a:r>
            <a:r>
              <a:rPr lang="el-GR" sz="1600" spc="10" dirty="0" smtClean="0">
                <a:latin typeface="Times New Roman"/>
                <a:cs typeface="Times New Roman"/>
              </a:rPr>
              <a:t> </a:t>
            </a:r>
            <a:r>
              <a:rPr lang="el-GR" sz="1600" spc="20" dirty="0" smtClean="0">
                <a:latin typeface="Times New Roman"/>
                <a:cs typeface="Times New Roman"/>
              </a:rPr>
              <a:t>2</a:t>
            </a:r>
            <a:r>
              <a:rPr lang="en-GB" sz="1600" spc="20" dirty="0" smtClean="0">
                <a:latin typeface="Times New Roman"/>
                <a:cs typeface="Times New Roman"/>
              </a:rPr>
              <a:t>n=38.  </a:t>
            </a:r>
            <a:r>
              <a:rPr lang="el-GR" sz="1600" spc="20" dirty="0" smtClean="0">
                <a:latin typeface="Times New Roman"/>
                <a:cs typeface="Times New Roman"/>
              </a:rPr>
              <a:t>Παρουσιάζει </a:t>
            </a:r>
            <a:r>
              <a:rPr lang="el-GR" sz="1600" spc="15" dirty="0" err="1" smtClean="0">
                <a:latin typeface="Times New Roman"/>
                <a:cs typeface="Times New Roman"/>
              </a:rPr>
              <a:t>παγκόσµια</a:t>
            </a:r>
            <a:r>
              <a:rPr lang="el-GR" sz="1600" spc="15" dirty="0" smtClean="0">
                <a:latin typeface="Times New Roman"/>
                <a:cs typeface="Times New Roman"/>
              </a:rPr>
              <a:t> </a:t>
            </a:r>
            <a:r>
              <a:rPr lang="el-GR" sz="1600" spc="20" dirty="0" smtClean="0">
                <a:latin typeface="Times New Roman"/>
                <a:cs typeface="Times New Roman"/>
              </a:rPr>
              <a:t>εξάπλωση </a:t>
            </a:r>
            <a:r>
              <a:rPr lang="el-GR" sz="1600" spc="15" dirty="0" smtClean="0">
                <a:latin typeface="Times New Roman"/>
                <a:cs typeface="Times New Roman"/>
              </a:rPr>
              <a:t>και </a:t>
            </a:r>
            <a:r>
              <a:rPr lang="el-GR" sz="1600" spc="10" dirty="0" smtClean="0">
                <a:latin typeface="Times New Roman"/>
                <a:cs typeface="Times New Roman"/>
              </a:rPr>
              <a:t>µ</a:t>
            </a:r>
            <a:r>
              <a:rPr lang="el-GR" sz="1600" spc="10" dirty="0" err="1" smtClean="0">
                <a:latin typeface="Times New Roman"/>
                <a:cs typeface="Times New Roman"/>
              </a:rPr>
              <a:t>εγάλη</a:t>
            </a:r>
            <a:r>
              <a:rPr lang="el-GR" sz="1600" spc="10" dirty="0" smtClean="0">
                <a:latin typeface="Times New Roman"/>
                <a:cs typeface="Times New Roman"/>
              </a:rPr>
              <a:t> </a:t>
            </a:r>
            <a:r>
              <a:rPr lang="el-GR" sz="1600" spc="15" dirty="0" err="1" smtClean="0">
                <a:latin typeface="Times New Roman"/>
                <a:cs typeface="Times New Roman"/>
              </a:rPr>
              <a:t>προσαρµοστικότητα</a:t>
            </a:r>
            <a:r>
              <a:rPr lang="el-GR" sz="1600" spc="15" dirty="0" smtClean="0">
                <a:latin typeface="Times New Roman"/>
                <a:cs typeface="Times New Roman"/>
              </a:rPr>
              <a:t> σε </a:t>
            </a:r>
            <a:r>
              <a:rPr lang="el-GR" sz="1600" spc="20" dirty="0" smtClean="0">
                <a:latin typeface="Times New Roman"/>
                <a:cs typeface="Times New Roman"/>
              </a:rPr>
              <a:t>ευρύ </a:t>
            </a:r>
            <a:r>
              <a:rPr lang="el-GR" sz="1600" spc="15" dirty="0" err="1" smtClean="0">
                <a:latin typeface="Times New Roman"/>
                <a:cs typeface="Times New Roman"/>
              </a:rPr>
              <a:t>φάσµα</a:t>
            </a:r>
            <a:r>
              <a:rPr lang="el-GR" sz="1600" spc="15" dirty="0" smtClean="0">
                <a:latin typeface="Times New Roman"/>
                <a:cs typeface="Times New Roman"/>
              </a:rPr>
              <a:t> </a:t>
            </a:r>
            <a:r>
              <a:rPr lang="el-GR" sz="1600" spc="15" dirty="0" err="1" smtClean="0">
                <a:latin typeface="Times New Roman"/>
                <a:cs typeface="Times New Roman"/>
              </a:rPr>
              <a:t>κλιµατολογικών</a:t>
            </a:r>
            <a:r>
              <a:rPr lang="el-GR" sz="1600" spc="15" dirty="0" smtClean="0">
                <a:latin typeface="Times New Roman"/>
                <a:cs typeface="Times New Roman"/>
              </a:rPr>
              <a:t>  </a:t>
            </a:r>
            <a:r>
              <a:rPr lang="el-GR" sz="1600" spc="20" dirty="0" smtClean="0">
                <a:latin typeface="Times New Roman"/>
                <a:cs typeface="Times New Roman"/>
              </a:rPr>
              <a:t>συνθηκών. </a:t>
            </a:r>
            <a:r>
              <a:rPr lang="el-GR" sz="1600" spc="25" dirty="0" smtClean="0">
                <a:latin typeface="Times New Roman"/>
                <a:cs typeface="Times New Roman"/>
              </a:rPr>
              <a:t>Με </a:t>
            </a:r>
            <a:r>
              <a:rPr lang="el-GR" sz="1600" spc="20" dirty="0" smtClean="0">
                <a:latin typeface="Times New Roman"/>
                <a:cs typeface="Times New Roman"/>
              </a:rPr>
              <a:t>βάση </a:t>
            </a:r>
            <a:r>
              <a:rPr lang="el-GR" sz="1600" spc="10" dirty="0" smtClean="0">
                <a:latin typeface="Times New Roman"/>
                <a:cs typeface="Times New Roman"/>
              </a:rPr>
              <a:t>τις </a:t>
            </a:r>
            <a:r>
              <a:rPr lang="el-GR" sz="1600" spc="15" dirty="0" smtClean="0">
                <a:latin typeface="Times New Roman"/>
                <a:cs typeface="Times New Roman"/>
              </a:rPr>
              <a:t>ανάγκες σε εαρινοποίηση, οι ποικιλίες της </a:t>
            </a:r>
            <a:r>
              <a:rPr lang="el-GR" sz="1600" spc="15" dirty="0" err="1" smtClean="0">
                <a:latin typeface="Times New Roman"/>
                <a:cs typeface="Times New Roman"/>
              </a:rPr>
              <a:t>ελαιοκράµβης</a:t>
            </a:r>
            <a:r>
              <a:rPr lang="el-GR" sz="1600" spc="15" dirty="0" smtClean="0">
                <a:latin typeface="Times New Roman"/>
                <a:cs typeface="Times New Roman"/>
              </a:rPr>
              <a:t> διακρίνονται σε </a:t>
            </a:r>
            <a:r>
              <a:rPr lang="el-GR" sz="1600" spc="10" dirty="0" err="1" smtClean="0">
                <a:latin typeface="Times New Roman"/>
                <a:cs typeface="Times New Roman"/>
              </a:rPr>
              <a:t>χειµερινής</a:t>
            </a:r>
            <a:r>
              <a:rPr lang="el-GR" sz="1600" spc="10" dirty="0" smtClean="0">
                <a:latin typeface="Times New Roman"/>
                <a:cs typeface="Times New Roman"/>
              </a:rPr>
              <a:t>  </a:t>
            </a:r>
            <a:r>
              <a:rPr lang="el-GR" sz="1600" spc="20" dirty="0" smtClean="0">
                <a:latin typeface="Times New Roman"/>
                <a:cs typeface="Times New Roman"/>
              </a:rPr>
              <a:t>σποράς </a:t>
            </a:r>
            <a:r>
              <a:rPr lang="el-GR" sz="1600" spc="15" dirty="0" smtClean="0">
                <a:latin typeface="Times New Roman"/>
                <a:cs typeface="Times New Roman"/>
              </a:rPr>
              <a:t>για καλλιέργεια </a:t>
            </a:r>
            <a:r>
              <a:rPr lang="el-GR" sz="1600" spc="20" dirty="0" smtClean="0">
                <a:latin typeface="Times New Roman"/>
                <a:cs typeface="Times New Roman"/>
              </a:rPr>
              <a:t>στην Κ. </a:t>
            </a:r>
            <a:r>
              <a:rPr lang="el-GR" sz="1600" spc="15" dirty="0" smtClean="0">
                <a:latin typeface="Times New Roman"/>
                <a:cs typeface="Times New Roman"/>
              </a:rPr>
              <a:t>και </a:t>
            </a:r>
            <a:r>
              <a:rPr lang="el-GR" sz="1600" spc="20" dirty="0" smtClean="0">
                <a:latin typeface="Times New Roman"/>
                <a:cs typeface="Times New Roman"/>
              </a:rPr>
              <a:t>Ν. Ευρώπη </a:t>
            </a:r>
            <a:r>
              <a:rPr lang="el-GR" sz="1600" spc="15" dirty="0" smtClean="0">
                <a:latin typeface="Times New Roman"/>
                <a:cs typeface="Times New Roman"/>
              </a:rPr>
              <a:t>και εαρινής </a:t>
            </a:r>
            <a:r>
              <a:rPr lang="el-GR" sz="1600" spc="20" dirty="0" smtClean="0">
                <a:latin typeface="Times New Roman"/>
                <a:cs typeface="Times New Roman"/>
              </a:rPr>
              <a:t>σποράς </a:t>
            </a:r>
            <a:r>
              <a:rPr lang="el-GR" sz="1600" spc="15" dirty="0" smtClean="0">
                <a:latin typeface="Times New Roman"/>
                <a:cs typeface="Times New Roman"/>
              </a:rPr>
              <a:t>για τη Β. </a:t>
            </a:r>
            <a:r>
              <a:rPr lang="el-GR" sz="1600" spc="20" dirty="0" smtClean="0">
                <a:latin typeface="Times New Roman"/>
                <a:cs typeface="Times New Roman"/>
              </a:rPr>
              <a:t>Ευρώπη</a:t>
            </a:r>
            <a:r>
              <a:rPr lang="en-GB" sz="1600" spc="15" dirty="0" smtClean="0">
                <a:latin typeface="Times New Roman"/>
                <a:cs typeface="Times New Roman"/>
              </a:rPr>
              <a:t>.</a:t>
            </a:r>
            <a:endParaRPr lang="en-GB" sz="1600" dirty="0" smtClean="0">
              <a:latin typeface="Times New Roman"/>
              <a:cs typeface="Times New Roman"/>
            </a:endParaRPr>
          </a:p>
          <a:p>
            <a:pPr marL="11133" marR="4452" indent="400793" algn="just">
              <a:lnSpc>
                <a:spcPct val="100400"/>
              </a:lnSpc>
              <a:spcBef>
                <a:spcPts val="4"/>
              </a:spcBef>
            </a:pPr>
            <a:endParaRPr lang="el-GR" sz="1200" dirty="0">
              <a:latin typeface="Times New Roman"/>
              <a:cs typeface="Times New Roman"/>
            </a:endParaRPr>
          </a:p>
        </p:txBody>
      </p:sp>
      <p:sp>
        <p:nvSpPr>
          <p:cNvPr id="4" name="3 - TextBox"/>
          <p:cNvSpPr txBox="1"/>
          <p:nvPr/>
        </p:nvSpPr>
        <p:spPr>
          <a:xfrm>
            <a:off x="381795" y="0"/>
            <a:ext cx="2514600" cy="630934"/>
          </a:xfrm>
          <a:prstGeom prst="rect">
            <a:avLst/>
          </a:prstGeom>
          <a:noFill/>
        </p:spPr>
        <p:txBody>
          <a:bodyPr wrap="square" lIns="91431" tIns="45716" rIns="91431" bIns="45716" rtlCol="0">
            <a:spAutoFit/>
          </a:bodyPr>
          <a:lstStyle/>
          <a:p>
            <a:r>
              <a:rPr lang="el-GR" sz="3500" b="1" dirty="0"/>
              <a:t>Τ</a:t>
            </a:r>
            <a:r>
              <a:rPr lang="el-GR" sz="3500" b="1" spc="18" dirty="0">
                <a:latin typeface="Times New Roman"/>
                <a:cs typeface="Times New Roman"/>
              </a:rPr>
              <a:t>αξινόμηση</a:t>
            </a:r>
            <a:endParaRPr lang="en-GB" sz="35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229394"/>
            <a:ext cx="8763794" cy="2862322"/>
          </a:xfrm>
          <a:prstGeom prst="rect">
            <a:avLst/>
          </a:prstGeom>
        </p:spPr>
        <p:txBody>
          <a:bodyPr wrap="square">
            <a:spAutoFit/>
          </a:bodyPr>
          <a:lstStyle/>
          <a:p>
            <a:r>
              <a:rPr lang="el-GR" b="1" dirty="0" smtClean="0"/>
              <a:t>Καλλιέργειες για παραγωγή </a:t>
            </a:r>
            <a:r>
              <a:rPr lang="el-GR" b="1" dirty="0" err="1" smtClean="0"/>
              <a:t>βιοντήζελ</a:t>
            </a:r>
            <a:r>
              <a:rPr lang="el-GR" b="1" dirty="0" smtClean="0"/>
              <a:t> </a:t>
            </a:r>
            <a:r>
              <a:rPr lang="el-GR" dirty="0" smtClean="0"/>
              <a:t/>
            </a:r>
            <a:br>
              <a:rPr lang="el-GR" dirty="0" smtClean="0"/>
            </a:br>
            <a:r>
              <a:rPr lang="el-GR" dirty="0" smtClean="0"/>
              <a:t>Σήμερα </a:t>
            </a:r>
            <a:r>
              <a:rPr lang="el-GR" dirty="0" smtClean="0"/>
              <a:t>το </a:t>
            </a:r>
            <a:r>
              <a:rPr lang="el-GR" dirty="0" err="1" smtClean="0"/>
              <a:t>βιοντήζελ</a:t>
            </a:r>
            <a:r>
              <a:rPr lang="el-GR" dirty="0" smtClean="0"/>
              <a:t> πρώτης γενιάς παράγεται κυρίως από </a:t>
            </a:r>
            <a:r>
              <a:rPr lang="el-GR" dirty="0" err="1" smtClean="0"/>
              <a:t>ελαιούχους</a:t>
            </a:r>
            <a:r>
              <a:rPr lang="el-GR" dirty="0" smtClean="0"/>
              <a:t> σπόρους καλλιεργειών όπως η ελαιοκράμβη, η σόγια και ο ηλίανθος, από δένδρα όπως ο φοίνικας και η καρύδα, αλλά μπορεί να παραχθεί και από θάμνους όπως η </a:t>
            </a:r>
            <a:r>
              <a:rPr lang="el-GR" dirty="0" err="1" smtClean="0"/>
              <a:t>jatropha</a:t>
            </a:r>
            <a:r>
              <a:rPr lang="el-GR" dirty="0" smtClean="0"/>
              <a:t> και η </a:t>
            </a:r>
            <a:r>
              <a:rPr lang="el-GR" dirty="0" err="1" smtClean="0"/>
              <a:t>jojoba</a:t>
            </a:r>
            <a:r>
              <a:rPr lang="el-GR" dirty="0" smtClean="0"/>
              <a:t>. Τα παραγόμενα φυτικά λάδια μετατρέπονται με κατάλληλη επεξεργασία σε </a:t>
            </a:r>
            <a:r>
              <a:rPr lang="el-GR" dirty="0" err="1" smtClean="0"/>
              <a:t>βιοντήζελ</a:t>
            </a:r>
            <a:r>
              <a:rPr lang="el-GR" dirty="0" smtClean="0"/>
              <a:t>.</a:t>
            </a:r>
            <a:r>
              <a:rPr lang="el-GR" dirty="0" smtClean="0"/>
              <a:t> </a:t>
            </a:r>
            <a:endParaRPr lang="en-US" dirty="0" smtClean="0"/>
          </a:p>
          <a:p>
            <a:r>
              <a:rPr lang="el-GR" b="1" dirty="0" smtClean="0">
                <a:solidFill>
                  <a:srgbClr val="FF0000"/>
                </a:solidFill>
              </a:rPr>
              <a:t>Τι </a:t>
            </a:r>
            <a:r>
              <a:rPr lang="el-GR" b="1" dirty="0" smtClean="0">
                <a:solidFill>
                  <a:srgbClr val="FF0000"/>
                </a:solidFill>
              </a:rPr>
              <a:t>είναι το </a:t>
            </a:r>
            <a:r>
              <a:rPr lang="el-GR" b="1" dirty="0" err="1" smtClean="0">
                <a:solidFill>
                  <a:srgbClr val="FF0000"/>
                </a:solidFill>
              </a:rPr>
              <a:t>βιοντίζελ</a:t>
            </a:r>
            <a:r>
              <a:rPr lang="el-GR" dirty="0" smtClean="0">
                <a:solidFill>
                  <a:srgbClr val="FF0000"/>
                </a:solidFill>
              </a:rPr>
              <a:t>; </a:t>
            </a:r>
            <a:r>
              <a:rPr lang="el-GR" dirty="0" smtClean="0"/>
              <a:t>Υποκατάστατο των </a:t>
            </a:r>
            <a:r>
              <a:rPr lang="el-GR" dirty="0" err="1" smtClean="0"/>
              <a:t>καυσίµων</a:t>
            </a:r>
            <a:r>
              <a:rPr lang="el-GR" dirty="0" smtClean="0"/>
              <a:t> ντίζελ, που παράγεται από φυτικά έλαια ή ζωικά λίπη, µέσω της </a:t>
            </a:r>
            <a:r>
              <a:rPr lang="el-GR" dirty="0" err="1" smtClean="0"/>
              <a:t>χηµικής</a:t>
            </a:r>
            <a:r>
              <a:rPr lang="el-GR" dirty="0" smtClean="0"/>
              <a:t> διαδικασία µ</a:t>
            </a:r>
            <a:r>
              <a:rPr lang="el-GR" dirty="0" err="1" smtClean="0"/>
              <a:t>ετεστεροποίηση</a:t>
            </a:r>
            <a:r>
              <a:rPr lang="el-GR" dirty="0" smtClean="0"/>
              <a:t> • Το </a:t>
            </a:r>
            <a:r>
              <a:rPr lang="el-GR" dirty="0" err="1" smtClean="0"/>
              <a:t>βιοντίζελ</a:t>
            </a:r>
            <a:r>
              <a:rPr lang="el-GR" dirty="0" smtClean="0"/>
              <a:t> µ</a:t>
            </a:r>
            <a:r>
              <a:rPr lang="el-GR" dirty="0" err="1" smtClean="0"/>
              <a:t>πορεί</a:t>
            </a:r>
            <a:r>
              <a:rPr lang="el-GR" dirty="0" smtClean="0"/>
              <a:t> να </a:t>
            </a:r>
            <a:r>
              <a:rPr lang="el-GR" dirty="0" err="1" smtClean="0"/>
              <a:t>χρησιµοποιηθεί</a:t>
            </a:r>
            <a:r>
              <a:rPr lang="el-GR" dirty="0" smtClean="0"/>
              <a:t> σε οποιοδήποτε </a:t>
            </a:r>
            <a:r>
              <a:rPr lang="el-GR" dirty="0" err="1" smtClean="0"/>
              <a:t>ντιζελοκινητήρα</a:t>
            </a:r>
            <a:r>
              <a:rPr lang="el-GR" dirty="0" smtClean="0"/>
              <a:t> σε οποιαδήποτε αναλογία από 1-100% µε ελάχιστες ή καθόλου τροποποιήσεις στον κινητήρα </a:t>
            </a:r>
            <a:r>
              <a:rPr lang="el-GR" dirty="0" smtClean="0"/>
              <a:t/>
            </a:r>
            <a:br>
              <a:rPr lang="el-GR" dirty="0" smtClean="0"/>
            </a:br>
            <a:endParaRPr lang="el-GR" dirty="0"/>
          </a:p>
        </p:txBody>
      </p:sp>
      <p:pic>
        <p:nvPicPr>
          <p:cNvPr id="1026" name="Picture 2" descr="http://2.bp.blogspot.com/_A55yN__HnQk/R_T6QINPjbI/AAAAAAAAASU/4RUN3kyinsQ/s1600/6%CE%B2%CE%B9%CE%BF.jpg"/>
          <p:cNvPicPr>
            <a:picLocks noChangeAspect="1" noChangeArrowheads="1"/>
          </p:cNvPicPr>
          <p:nvPr/>
        </p:nvPicPr>
        <p:blipFill>
          <a:blip r:embed="rId2" cstate="print"/>
          <a:srcRect/>
          <a:stretch>
            <a:fillRect/>
          </a:stretch>
        </p:blipFill>
        <p:spPr bwMode="auto">
          <a:xfrm>
            <a:off x="1600994" y="3810794"/>
            <a:ext cx="4267200" cy="2028826"/>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34194" y="381794"/>
            <a:ext cx="6476206" cy="5355312"/>
          </a:xfrm>
          <a:prstGeom prst="rect">
            <a:avLst/>
          </a:prstGeom>
        </p:spPr>
        <p:txBody>
          <a:bodyPr wrap="square">
            <a:spAutoFit/>
          </a:bodyPr>
          <a:lstStyle/>
          <a:p>
            <a:r>
              <a:rPr lang="el-GR" dirty="0" err="1" smtClean="0"/>
              <a:t>Ως</a:t>
            </a:r>
            <a:r>
              <a:rPr lang="el-GR" dirty="0" smtClean="0"/>
              <a:t> προϊόν </a:t>
            </a:r>
            <a:r>
              <a:rPr lang="el-GR" dirty="0" err="1" smtClean="0"/>
              <a:t>ανανεώσιµων</a:t>
            </a:r>
            <a:r>
              <a:rPr lang="el-GR" dirty="0" smtClean="0"/>
              <a:t> πηγών ενέργειας το </a:t>
            </a:r>
            <a:r>
              <a:rPr lang="el-GR" dirty="0" err="1" smtClean="0"/>
              <a:t>βιοντίζελ</a:t>
            </a:r>
            <a:r>
              <a:rPr lang="el-GR" dirty="0" smtClean="0"/>
              <a:t> είναι καθαρό, µη τοξικό και </a:t>
            </a:r>
            <a:r>
              <a:rPr lang="el-GR" dirty="0" err="1" smtClean="0"/>
              <a:t>βιοαποικοδοµήσιµο</a:t>
            </a:r>
            <a:r>
              <a:rPr lang="el-GR" dirty="0" smtClean="0"/>
              <a:t> </a:t>
            </a:r>
            <a:r>
              <a:rPr lang="el-GR" dirty="0" err="1" smtClean="0"/>
              <a:t>καύσιµο</a:t>
            </a:r>
            <a:r>
              <a:rPr lang="el-GR" dirty="0" smtClean="0"/>
              <a:t>, δεν περιέχει </a:t>
            </a:r>
            <a:r>
              <a:rPr lang="el-GR" dirty="0" err="1" smtClean="0"/>
              <a:t>αρωµατικές</a:t>
            </a:r>
            <a:r>
              <a:rPr lang="el-GR" dirty="0" smtClean="0"/>
              <a:t> ενώσεις και οι </a:t>
            </a:r>
            <a:r>
              <a:rPr lang="el-GR" dirty="0" err="1" smtClean="0"/>
              <a:t>εκποµπές</a:t>
            </a:r>
            <a:r>
              <a:rPr lang="el-GR" dirty="0" smtClean="0"/>
              <a:t> των ρυπαντών οξειδίων του θείου, µ</a:t>
            </a:r>
            <a:r>
              <a:rPr lang="el-GR" dirty="0" err="1" smtClean="0"/>
              <a:t>ονοξειδίου</a:t>
            </a:r>
            <a:r>
              <a:rPr lang="el-GR" dirty="0" smtClean="0"/>
              <a:t> του άνθρακα, άκαυστων υδρογονανθράκων και αιθάλης που προέρχονται από την καύση του στις µ</a:t>
            </a:r>
            <a:r>
              <a:rPr lang="el-GR" dirty="0" err="1" smtClean="0"/>
              <a:t>ηχανές</a:t>
            </a:r>
            <a:r>
              <a:rPr lang="el-GR" dirty="0" smtClean="0"/>
              <a:t> ντίζελ είναι πολύ </a:t>
            </a:r>
            <a:r>
              <a:rPr lang="el-GR" dirty="0" err="1" smtClean="0"/>
              <a:t>χαµηλές</a:t>
            </a:r>
            <a:r>
              <a:rPr lang="el-GR" dirty="0" smtClean="0"/>
              <a:t>. Η παρουσία του θείου στα </a:t>
            </a:r>
            <a:r>
              <a:rPr lang="el-GR" dirty="0" err="1" smtClean="0"/>
              <a:t>καύσιµα</a:t>
            </a:r>
            <a:r>
              <a:rPr lang="el-GR" dirty="0" smtClean="0"/>
              <a:t> ευθύνεται για τα οξείδια του θείου (</a:t>
            </a:r>
            <a:r>
              <a:rPr lang="el-GR" dirty="0" err="1" smtClean="0"/>
              <a:t>SOx</a:t>
            </a:r>
            <a:r>
              <a:rPr lang="el-GR" dirty="0" smtClean="0"/>
              <a:t>) στα καυσαέρια τα οποία αποτελούν έναν από τους κυριότερους ρύπους του ντίζελ. Στο </a:t>
            </a:r>
            <a:r>
              <a:rPr lang="el-GR" dirty="0" err="1" smtClean="0"/>
              <a:t>βιοντίζελ</a:t>
            </a:r>
            <a:r>
              <a:rPr lang="el-GR" dirty="0" smtClean="0"/>
              <a:t> η περιεκτικότητα σε θείο είναι πάρα πολύ µ</a:t>
            </a:r>
            <a:r>
              <a:rPr lang="el-GR" dirty="0" err="1" smtClean="0"/>
              <a:t>ικρή</a:t>
            </a:r>
            <a:r>
              <a:rPr lang="el-GR" dirty="0" smtClean="0"/>
              <a:t>, σχεδόν µ</a:t>
            </a:r>
            <a:r>
              <a:rPr lang="el-GR" dirty="0" err="1" smtClean="0"/>
              <a:t>ηδενική</a:t>
            </a:r>
            <a:r>
              <a:rPr lang="el-GR" dirty="0" smtClean="0"/>
              <a:t>. Επίσης, το </a:t>
            </a:r>
            <a:r>
              <a:rPr lang="el-GR" dirty="0" err="1" smtClean="0"/>
              <a:t>βιοντίζελ</a:t>
            </a:r>
            <a:r>
              <a:rPr lang="el-GR" dirty="0" smtClean="0"/>
              <a:t> περιέχει αρκετό οξυγόνο (περίπου 10% </a:t>
            </a:r>
            <a:r>
              <a:rPr lang="el-GR" dirty="0" err="1" smtClean="0"/>
              <a:t>κ.β</a:t>
            </a:r>
            <a:r>
              <a:rPr lang="el-GR" dirty="0" smtClean="0"/>
              <a:t>.) που καθιστά την καύση λιγότερο ατελή, µε </a:t>
            </a:r>
            <a:r>
              <a:rPr lang="el-GR" dirty="0" err="1" smtClean="0"/>
              <a:t>αποτέλεσµα</a:t>
            </a:r>
            <a:r>
              <a:rPr lang="el-GR" dirty="0" smtClean="0"/>
              <a:t> η περιεκτικότητα των καυσαερίων σε µ</a:t>
            </a:r>
            <a:r>
              <a:rPr lang="el-GR" dirty="0" err="1" smtClean="0"/>
              <a:t>ονοξείδιο</a:t>
            </a:r>
            <a:r>
              <a:rPr lang="el-GR" dirty="0" smtClean="0"/>
              <a:t> του άνθρακα (CO), σε άκαυστους υδρογονάνθρακες (H/C) και σε αιθάλη να είναι πολύ µ</a:t>
            </a:r>
            <a:r>
              <a:rPr lang="el-GR" dirty="0" err="1" smtClean="0"/>
              <a:t>ικρότερη</a:t>
            </a:r>
            <a:r>
              <a:rPr lang="el-GR" dirty="0" smtClean="0"/>
              <a:t> </a:t>
            </a:r>
            <a:r>
              <a:rPr lang="el-GR" dirty="0" err="1" smtClean="0"/>
              <a:t>απ΄ότι</a:t>
            </a:r>
            <a:r>
              <a:rPr lang="el-GR" dirty="0" smtClean="0"/>
              <a:t> στο </a:t>
            </a:r>
            <a:r>
              <a:rPr lang="el-GR" dirty="0" err="1" smtClean="0"/>
              <a:t>συµβατικό</a:t>
            </a:r>
            <a:r>
              <a:rPr lang="el-GR" dirty="0" smtClean="0"/>
              <a:t> ντίζελ. Επιπλέον, η καύση του </a:t>
            </a:r>
            <a:r>
              <a:rPr lang="el-GR" dirty="0" err="1" smtClean="0"/>
              <a:t>βιοντίζελ</a:t>
            </a:r>
            <a:r>
              <a:rPr lang="el-GR" dirty="0" smtClean="0"/>
              <a:t> δεν αυξάνει το επίπεδο του διοξειδίου του άνθρακα στην </a:t>
            </a:r>
            <a:r>
              <a:rPr lang="el-GR" dirty="0" err="1" smtClean="0"/>
              <a:t>ατµόσφαιρα</a:t>
            </a:r>
            <a:r>
              <a:rPr lang="el-GR" dirty="0" smtClean="0"/>
              <a:t> (το οποίο είναι υπεύθυνο για το </a:t>
            </a:r>
            <a:r>
              <a:rPr lang="el-GR" dirty="0" err="1" smtClean="0"/>
              <a:t>φαινόµενο</a:t>
            </a:r>
            <a:r>
              <a:rPr lang="el-GR" dirty="0" smtClean="0"/>
              <a:t> του </a:t>
            </a:r>
            <a:r>
              <a:rPr lang="el-GR" dirty="0" err="1" smtClean="0"/>
              <a:t>θερµοκηπίου</a:t>
            </a:r>
            <a:r>
              <a:rPr lang="el-GR" dirty="0" smtClean="0"/>
              <a:t>), αφού η ποσότητα του CO2 που απελευθερώνεται κατά τη διάρκεια της καύσης </a:t>
            </a:r>
            <a:r>
              <a:rPr lang="el-GR" dirty="0" err="1" smtClean="0"/>
              <a:t>αφοµοιώνεται</a:t>
            </a:r>
            <a:r>
              <a:rPr lang="el-GR" dirty="0" smtClean="0"/>
              <a:t> στη συνέχεια από </a:t>
            </a:r>
            <a:r>
              <a:rPr lang="el-GR" dirty="0" smtClean="0"/>
              <a:t>το </a:t>
            </a:r>
            <a:r>
              <a:rPr lang="el-GR" dirty="0" smtClean="0"/>
              <a:t>φυτό κατά τη </a:t>
            </a:r>
            <a:r>
              <a:rPr lang="el-GR" dirty="0" smtClean="0"/>
              <a:t>φωτοσύνθεση</a:t>
            </a:r>
            <a:r>
              <a:rPr lang="en-US" dirty="0" smtClean="0"/>
              <a:t> </a:t>
            </a:r>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3194" y="305595"/>
            <a:ext cx="8686800" cy="5355312"/>
          </a:xfrm>
          <a:prstGeom prst="rect">
            <a:avLst/>
          </a:prstGeom>
        </p:spPr>
        <p:txBody>
          <a:bodyPr wrap="square">
            <a:spAutoFit/>
          </a:bodyPr>
          <a:lstStyle/>
          <a:p>
            <a:r>
              <a:rPr lang="el-GR" dirty="0" smtClean="0"/>
              <a:t>Για την ελληνική παραγωγή </a:t>
            </a:r>
            <a:r>
              <a:rPr lang="el-GR" dirty="0" err="1" smtClean="0"/>
              <a:t>βιοντήζελ</a:t>
            </a:r>
            <a:r>
              <a:rPr lang="el-GR" dirty="0" smtClean="0"/>
              <a:t>, θα αξιοποιηθούν συνολικά 175.742 τόνοι ηλίανθου, 96.458 τόνοι βαμβακόσπορου, 17.852 τόνοι χρησιμοποιημένων φυτικών και ζωικών λαδιών, 8.214 τόνοι ελαιοκράμβης και 7.611 τόνοι σόγιας. Όπως επισημαίνεται, το </a:t>
            </a:r>
            <a:r>
              <a:rPr lang="el-GR" dirty="0" err="1" smtClean="0"/>
              <a:t>βιοντήζελ</a:t>
            </a:r>
            <a:r>
              <a:rPr lang="el-GR" dirty="0" smtClean="0"/>
              <a:t> είναι </a:t>
            </a:r>
            <a:r>
              <a:rPr lang="el-GR" b="1" dirty="0" smtClean="0"/>
              <a:t>καύσιμο απόλυτα φιλικό στο περιβάλλον</a:t>
            </a:r>
            <a:r>
              <a:rPr lang="el-GR" dirty="0" smtClean="0"/>
              <a:t>, καθώς τα καυσαέριά του περιέχουν λιγότερο καπνό, δεν περιέχει καθόλου θείο, με αποτέλεσμα να μην παράγεται διοξείδιο του θείου κατά την καύση του και είναι πλήρως </a:t>
            </a:r>
            <a:r>
              <a:rPr lang="el-GR" dirty="0" err="1" smtClean="0"/>
              <a:t>βιοαποικοδομήσιμο</a:t>
            </a:r>
            <a:r>
              <a:rPr lang="el-GR" dirty="0" smtClean="0"/>
              <a:t>. Ως συνέπεια σε τυχόν περίπτωση διαφυγής του, δεν μολύνει καθόλου το υδάτινο περιβάλλον, το έδαφος και το υπέδαφος. </a:t>
            </a:r>
            <a:br>
              <a:rPr lang="el-GR" dirty="0" smtClean="0"/>
            </a:br>
            <a:r>
              <a:rPr lang="el-GR" dirty="0" smtClean="0"/>
              <a:t/>
            </a:r>
            <a:br>
              <a:rPr lang="el-GR" dirty="0" smtClean="0"/>
            </a:br>
            <a:r>
              <a:rPr lang="el-GR" dirty="0" smtClean="0"/>
              <a:t>Σε αντίθεση με το συμβατικό πετρελαϊκό </a:t>
            </a:r>
            <a:r>
              <a:rPr lang="el-GR" dirty="0" err="1" smtClean="0"/>
              <a:t>ντήζελ</a:t>
            </a:r>
            <a:r>
              <a:rPr lang="el-GR" dirty="0" smtClean="0"/>
              <a:t>, το </a:t>
            </a:r>
            <a:r>
              <a:rPr lang="el-GR" dirty="0" err="1" smtClean="0"/>
              <a:t>βιοντήζελ</a:t>
            </a:r>
            <a:r>
              <a:rPr lang="el-GR" dirty="0" smtClean="0"/>
              <a:t> συμβάλει στην αντιμετώπιση του φαινομένου του θερμοκηπίου, γιατί το διοξείδιο του άνθρακα που απελευθερώνεται κατά την καύση του έχει προηγουμένως δεσμευτεί από τα φυτά που χρησιμοποιήθηκαν για την παραγωγή του. </a:t>
            </a:r>
            <a:br>
              <a:rPr lang="el-GR" dirty="0" smtClean="0"/>
            </a:br>
            <a:r>
              <a:rPr lang="el-GR" dirty="0" smtClean="0"/>
              <a:t/>
            </a:r>
            <a:br>
              <a:rPr lang="el-GR" dirty="0" smtClean="0"/>
            </a:br>
            <a:r>
              <a:rPr lang="el-GR" dirty="0" smtClean="0"/>
              <a:t>Παράλληλα, είναι ένα </a:t>
            </a:r>
            <a:r>
              <a:rPr lang="el-GR" b="1" dirty="0" smtClean="0"/>
              <a:t>άριστο καύσιμο για αυτοκίνητα</a:t>
            </a:r>
            <a:r>
              <a:rPr lang="el-GR" dirty="0" smtClean="0"/>
              <a:t>, φορτηγά, λεωφορεία και κάθε είδους πετρελαιοκίνητο όχημα, καθώς καλύπτει τις </a:t>
            </a:r>
            <a:r>
              <a:rPr lang="el-GR" dirty="0" err="1" smtClean="0"/>
              <a:t>πιό</a:t>
            </a:r>
            <a:r>
              <a:rPr lang="el-GR" dirty="0" smtClean="0"/>
              <a:t> σύγχρονες προδιαγραφές </a:t>
            </a:r>
            <a:r>
              <a:rPr lang="el-GR" dirty="0" err="1" smtClean="0"/>
              <a:t>ντηζελοκινητήρων</a:t>
            </a:r>
            <a:r>
              <a:rPr lang="el-GR" dirty="0" smtClean="0"/>
              <a:t>, συμβάλει στην καλύτερη λίπανση της αντλίας πετρελαίου, καίγεται καλύτερα μέσα στον κινητήρα, έχει μειωμένα κατάλοιπα καύσης και η συστηματική χρήση του μειώνει σημαντικά το κόστος συντήρησης της μηχανής. </a:t>
            </a:r>
            <a:endParaRPr lang="el-G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3.bp.blogspot.com/_A55yN__HnQk/R_T6pYNPjcI/AAAAAAAAASc/aOG36XMfFao/s400/7%CF%80%CE%AF%CE%BD%CE%B1%CE%BE_%CE%AD%CE%BB%CE%B1%CE%B9%CE%B1.jpg"/>
          <p:cNvPicPr>
            <a:picLocks noChangeAspect="1" noChangeArrowheads="1"/>
          </p:cNvPicPr>
          <p:nvPr/>
        </p:nvPicPr>
        <p:blipFill>
          <a:blip r:embed="rId2" cstate="print"/>
          <a:srcRect/>
          <a:stretch>
            <a:fillRect/>
          </a:stretch>
        </p:blipFill>
        <p:spPr bwMode="auto">
          <a:xfrm>
            <a:off x="610394" y="686594"/>
            <a:ext cx="5867400" cy="4876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81795" y="534194"/>
            <a:ext cx="2514600" cy="630942"/>
          </a:xfrm>
          <a:prstGeom prst="rect">
            <a:avLst/>
          </a:prstGeom>
          <a:noFill/>
        </p:spPr>
        <p:txBody>
          <a:bodyPr wrap="square" lIns="91431" tIns="45716" rIns="91431" bIns="45716" rtlCol="0">
            <a:spAutoFit/>
          </a:bodyPr>
          <a:lstStyle/>
          <a:p>
            <a:r>
              <a:rPr lang="el-GR" sz="3500" b="1" dirty="0"/>
              <a:t>Χρήσεις</a:t>
            </a:r>
          </a:p>
        </p:txBody>
      </p:sp>
      <p:sp>
        <p:nvSpPr>
          <p:cNvPr id="3" name="2 - Ορθογώνιο"/>
          <p:cNvSpPr/>
          <p:nvPr/>
        </p:nvSpPr>
        <p:spPr>
          <a:xfrm>
            <a:off x="305595" y="1372394"/>
            <a:ext cx="8610600" cy="4955195"/>
          </a:xfrm>
          <a:prstGeom prst="rect">
            <a:avLst/>
          </a:prstGeom>
        </p:spPr>
        <p:txBody>
          <a:bodyPr wrap="square" lIns="91431" tIns="45716" rIns="91431" bIns="45716">
            <a:spAutoFit/>
          </a:bodyPr>
          <a:lstStyle/>
          <a:p>
            <a:pPr marL="11133" marR="4452" algn="just">
              <a:spcBef>
                <a:spcPts val="22"/>
              </a:spcBef>
            </a:pPr>
            <a:r>
              <a:rPr lang="el-GR" sz="2000" dirty="0" smtClean="0">
                <a:latin typeface="Times New Roman"/>
                <a:cs typeface="Times New Roman"/>
              </a:rPr>
              <a:t>Η </a:t>
            </a:r>
            <a:r>
              <a:rPr lang="el-GR" sz="2000" dirty="0" err="1" smtClean="0">
                <a:latin typeface="Times New Roman"/>
                <a:cs typeface="Times New Roman"/>
              </a:rPr>
              <a:t>ελαιοκράµβη</a:t>
            </a:r>
            <a:r>
              <a:rPr lang="el-GR" sz="2000" dirty="0" smtClean="0">
                <a:latin typeface="Times New Roman"/>
                <a:cs typeface="Times New Roman"/>
              </a:rPr>
              <a:t>, λόγω της υψηλής περιεκτικότητας σε λάδι εξαιρετικής ποιότητας, αποτελεί µια </a:t>
            </a:r>
            <a:r>
              <a:rPr lang="el-GR" sz="2000" dirty="0" err="1" smtClean="0">
                <a:latin typeface="Times New Roman"/>
                <a:cs typeface="Times New Roman"/>
              </a:rPr>
              <a:t>σηµαντική</a:t>
            </a:r>
            <a:r>
              <a:rPr lang="el-GR" sz="2000" dirty="0" smtClean="0">
                <a:latin typeface="Times New Roman"/>
                <a:cs typeface="Times New Roman"/>
              </a:rPr>
              <a:t>  πηγή </a:t>
            </a:r>
            <a:r>
              <a:rPr lang="el-GR" sz="2000" dirty="0" err="1" smtClean="0">
                <a:latin typeface="Times New Roman"/>
                <a:cs typeface="Times New Roman"/>
              </a:rPr>
              <a:t>εδώδιµου</a:t>
            </a:r>
            <a:r>
              <a:rPr lang="el-GR" sz="2000" dirty="0" smtClean="0">
                <a:latin typeface="Times New Roman"/>
                <a:cs typeface="Times New Roman"/>
              </a:rPr>
              <a:t> </a:t>
            </a:r>
            <a:r>
              <a:rPr lang="el-GR" sz="2000" dirty="0" err="1" smtClean="0">
                <a:latin typeface="Times New Roman"/>
                <a:cs typeface="Times New Roman"/>
              </a:rPr>
              <a:t>λαδιού.Το</a:t>
            </a:r>
            <a:r>
              <a:rPr lang="el-GR" sz="2000" dirty="0" smtClean="0">
                <a:latin typeface="Times New Roman"/>
                <a:cs typeface="Times New Roman"/>
              </a:rPr>
              <a:t> </a:t>
            </a:r>
            <a:r>
              <a:rPr lang="el-GR" sz="2000" dirty="0" err="1" smtClean="0">
                <a:latin typeface="Times New Roman"/>
                <a:cs typeface="Times New Roman"/>
              </a:rPr>
              <a:t>κραµβέλαιο</a:t>
            </a:r>
            <a:r>
              <a:rPr lang="el-GR" sz="2000" dirty="0" smtClean="0">
                <a:latin typeface="Times New Roman"/>
                <a:cs typeface="Times New Roman"/>
              </a:rPr>
              <a:t> </a:t>
            </a:r>
            <a:r>
              <a:rPr lang="el-GR" sz="2000" dirty="0" err="1" smtClean="0">
                <a:latin typeface="Times New Roman"/>
                <a:cs typeface="Times New Roman"/>
              </a:rPr>
              <a:t>χρησιµοποιείται</a:t>
            </a:r>
            <a:r>
              <a:rPr lang="el-GR" sz="2000" dirty="0" smtClean="0">
                <a:latin typeface="Times New Roman"/>
                <a:cs typeface="Times New Roman"/>
              </a:rPr>
              <a:t> ως </a:t>
            </a:r>
            <a:r>
              <a:rPr lang="el-GR" sz="2000" dirty="0" err="1" smtClean="0">
                <a:latin typeface="Times New Roman"/>
                <a:cs typeface="Times New Roman"/>
              </a:rPr>
              <a:t>βρώσιµο</a:t>
            </a:r>
            <a:r>
              <a:rPr lang="el-GR" sz="2000" dirty="0" smtClean="0">
                <a:latin typeface="Times New Roman"/>
                <a:cs typeface="Times New Roman"/>
              </a:rPr>
              <a:t> και για την παρασκευή µ</a:t>
            </a:r>
            <a:r>
              <a:rPr lang="el-GR" sz="2000" dirty="0" err="1" smtClean="0">
                <a:latin typeface="Times New Roman"/>
                <a:cs typeface="Times New Roman"/>
              </a:rPr>
              <a:t>αργαρίνης</a:t>
            </a:r>
            <a:r>
              <a:rPr lang="el-GR" sz="2000" dirty="0" smtClean="0">
                <a:latin typeface="Times New Roman"/>
                <a:cs typeface="Times New Roman"/>
              </a:rPr>
              <a:t>, για  διάφορες  </a:t>
            </a:r>
            <a:r>
              <a:rPr lang="el-GR" sz="2000" dirty="0" err="1" smtClean="0">
                <a:latin typeface="Times New Roman"/>
                <a:cs typeface="Times New Roman"/>
              </a:rPr>
              <a:t>βιοµηχανικές</a:t>
            </a:r>
            <a:r>
              <a:rPr lang="el-GR" sz="2000" dirty="0" smtClean="0">
                <a:latin typeface="Times New Roman"/>
                <a:cs typeface="Times New Roman"/>
              </a:rPr>
              <a:t>  χρήσεις  όπως  σαπουνιών,  </a:t>
            </a:r>
            <a:r>
              <a:rPr lang="el-GR" sz="2000" dirty="0" err="1" smtClean="0">
                <a:latin typeface="Times New Roman"/>
                <a:cs typeface="Times New Roman"/>
              </a:rPr>
              <a:t>χρωµάτων</a:t>
            </a:r>
            <a:r>
              <a:rPr lang="el-GR" sz="2000" dirty="0" smtClean="0">
                <a:latin typeface="Times New Roman"/>
                <a:cs typeface="Times New Roman"/>
              </a:rPr>
              <a:t>,  </a:t>
            </a:r>
            <a:r>
              <a:rPr lang="el-GR" sz="2000" dirty="0" err="1" smtClean="0">
                <a:latin typeface="Times New Roman"/>
                <a:cs typeface="Times New Roman"/>
              </a:rPr>
              <a:t>πολυµερών</a:t>
            </a:r>
            <a:r>
              <a:rPr lang="el-GR" sz="2000" dirty="0" smtClean="0">
                <a:latin typeface="Times New Roman"/>
                <a:cs typeface="Times New Roman"/>
              </a:rPr>
              <a:t>,  λιπαντικών,  ως συστατικό  µ</a:t>
            </a:r>
            <a:r>
              <a:rPr lang="el-GR" sz="2000" dirty="0" err="1" smtClean="0">
                <a:latin typeface="Times New Roman"/>
                <a:cs typeface="Times New Roman"/>
              </a:rPr>
              <a:t>είγµατος</a:t>
            </a:r>
            <a:r>
              <a:rPr lang="el-GR" sz="2000" dirty="0" smtClean="0">
                <a:latin typeface="Times New Roman"/>
                <a:cs typeface="Times New Roman"/>
              </a:rPr>
              <a:t> σε ορυκτά έλαια και για την παραγωγή </a:t>
            </a:r>
            <a:r>
              <a:rPr lang="el-GR" sz="2000" dirty="0" err="1" smtClean="0">
                <a:latin typeface="Times New Roman"/>
                <a:cs typeface="Times New Roman"/>
              </a:rPr>
              <a:t>βιοντίζελ</a:t>
            </a:r>
            <a:r>
              <a:rPr lang="el-GR" sz="2000" dirty="0" smtClean="0">
                <a:latin typeface="Times New Roman"/>
                <a:cs typeface="Times New Roman"/>
              </a:rPr>
              <a:t>. Οι σπόροι των </a:t>
            </a:r>
            <a:r>
              <a:rPr lang="el-GR" sz="2000" dirty="0" err="1" smtClean="0">
                <a:latin typeface="Times New Roman"/>
                <a:cs typeface="Times New Roman"/>
              </a:rPr>
              <a:t>καλλιεργούµενων</a:t>
            </a:r>
            <a:r>
              <a:rPr lang="el-GR" sz="2000" dirty="0" smtClean="0">
                <a:latin typeface="Times New Roman"/>
                <a:cs typeface="Times New Roman"/>
              </a:rPr>
              <a:t> ποικιλιών και</a:t>
            </a:r>
            <a:r>
              <a:rPr lang="en-US" sz="2000" dirty="0" smtClean="0">
                <a:latin typeface="Times New Roman"/>
                <a:cs typeface="Times New Roman"/>
              </a:rPr>
              <a:t> </a:t>
            </a:r>
            <a:r>
              <a:rPr lang="el-GR" sz="2000" dirty="0" smtClean="0">
                <a:latin typeface="Times New Roman"/>
                <a:cs typeface="Times New Roman"/>
              </a:rPr>
              <a:t>υβριδίων </a:t>
            </a:r>
            <a:r>
              <a:rPr lang="el-GR" sz="2000" dirty="0" err="1" smtClean="0">
                <a:latin typeface="Times New Roman"/>
                <a:cs typeface="Times New Roman"/>
              </a:rPr>
              <a:t>ελαιοκράµβης</a:t>
            </a:r>
            <a:r>
              <a:rPr lang="el-GR" sz="2000" dirty="0" smtClean="0">
                <a:latin typeface="Times New Roman"/>
                <a:cs typeface="Times New Roman"/>
              </a:rPr>
              <a:t> περιέχουν λάδι σε ποσοστά που </a:t>
            </a:r>
            <a:r>
              <a:rPr lang="el-GR" sz="2000" dirty="0" err="1" smtClean="0">
                <a:latin typeface="Times New Roman"/>
                <a:cs typeface="Times New Roman"/>
              </a:rPr>
              <a:t>κυµαίνονται</a:t>
            </a:r>
            <a:r>
              <a:rPr lang="el-GR" sz="2000" dirty="0" smtClean="0">
                <a:latin typeface="Times New Roman"/>
                <a:cs typeface="Times New Roman"/>
              </a:rPr>
              <a:t> από 40-45%, υψηλής περιεκτικότητας  σε ακόρεστα λιπαρά οξέα (85-90%), ενώ η συνολική περιεκτικότητα σε </a:t>
            </a:r>
            <a:r>
              <a:rPr lang="el-GR" sz="2000" dirty="0" err="1" smtClean="0">
                <a:latin typeface="Times New Roman"/>
                <a:cs typeface="Times New Roman"/>
              </a:rPr>
              <a:t>κορεσµένα</a:t>
            </a:r>
            <a:r>
              <a:rPr lang="el-GR" sz="2000" dirty="0" smtClean="0">
                <a:latin typeface="Times New Roman"/>
                <a:cs typeface="Times New Roman"/>
              </a:rPr>
              <a:t> οξέα δεν υπερβαίνει το  6%. Ειδικότερα, καλλιεργούνται ποικιλίες και υβρίδια τύπου "</a:t>
            </a:r>
            <a:r>
              <a:rPr lang="el-GR" sz="2000" dirty="0" err="1" smtClean="0">
                <a:latin typeface="Times New Roman"/>
                <a:cs typeface="Times New Roman"/>
              </a:rPr>
              <a:t>canola</a:t>
            </a:r>
            <a:r>
              <a:rPr lang="el-GR" sz="2000" dirty="0" smtClean="0">
                <a:latin typeface="Times New Roman"/>
                <a:cs typeface="Times New Roman"/>
              </a:rPr>
              <a:t>" (</a:t>
            </a:r>
            <a:r>
              <a:rPr lang="el-GR" sz="2000" dirty="0" err="1" smtClean="0">
                <a:latin typeface="Times New Roman"/>
                <a:cs typeface="Times New Roman"/>
              </a:rPr>
              <a:t>CANadian</a:t>
            </a:r>
            <a:r>
              <a:rPr lang="el-GR" sz="2000" dirty="0" smtClean="0">
                <a:latin typeface="Times New Roman"/>
                <a:cs typeface="Times New Roman"/>
              </a:rPr>
              <a:t> </a:t>
            </a:r>
            <a:r>
              <a:rPr lang="el-GR" sz="2000" dirty="0" err="1" smtClean="0">
                <a:latin typeface="Times New Roman"/>
                <a:cs typeface="Times New Roman"/>
              </a:rPr>
              <a:t>Oil</a:t>
            </a:r>
            <a:r>
              <a:rPr lang="el-GR" sz="2000" dirty="0" smtClean="0">
                <a:latin typeface="Times New Roman"/>
                <a:cs typeface="Times New Roman"/>
              </a:rPr>
              <a:t> </a:t>
            </a:r>
            <a:r>
              <a:rPr lang="el-GR" sz="2000" dirty="0" err="1" smtClean="0">
                <a:latin typeface="Times New Roman"/>
                <a:cs typeface="Times New Roman"/>
              </a:rPr>
              <a:t>Low</a:t>
            </a:r>
            <a:r>
              <a:rPr lang="el-GR" sz="2000" dirty="0" smtClean="0">
                <a:latin typeface="Times New Roman"/>
                <a:cs typeface="Times New Roman"/>
              </a:rPr>
              <a:t> </a:t>
            </a:r>
            <a:r>
              <a:rPr lang="el-GR" sz="2000" dirty="0" err="1" smtClean="0">
                <a:latin typeface="Times New Roman"/>
                <a:cs typeface="Times New Roman"/>
              </a:rPr>
              <a:t>Acid</a:t>
            </a:r>
            <a:r>
              <a:rPr lang="el-GR" sz="2000" dirty="0" smtClean="0">
                <a:latin typeface="Times New Roman"/>
                <a:cs typeface="Times New Roman"/>
              </a:rPr>
              <a:t>) ή «τύπου  00», </a:t>
            </a:r>
            <a:r>
              <a:rPr lang="el-GR" sz="2000" dirty="0" err="1" smtClean="0">
                <a:latin typeface="Times New Roman"/>
                <a:cs typeface="Times New Roman"/>
              </a:rPr>
              <a:t>χαµηλής</a:t>
            </a:r>
            <a:r>
              <a:rPr lang="el-GR" sz="2000" dirty="0" smtClean="0">
                <a:latin typeface="Times New Roman"/>
                <a:cs typeface="Times New Roman"/>
              </a:rPr>
              <a:t> περιεκτικότητας σε </a:t>
            </a:r>
            <a:r>
              <a:rPr lang="el-GR" sz="2000" dirty="0" err="1" smtClean="0">
                <a:latin typeface="Times New Roman"/>
                <a:cs typeface="Times New Roman"/>
              </a:rPr>
              <a:t>ερουσικό</a:t>
            </a:r>
            <a:r>
              <a:rPr lang="el-GR" sz="2000" dirty="0" smtClean="0">
                <a:latin typeface="Times New Roman"/>
                <a:cs typeface="Times New Roman"/>
              </a:rPr>
              <a:t> οξύ και </a:t>
            </a:r>
            <a:r>
              <a:rPr lang="el-GR" sz="2000" dirty="0" err="1" smtClean="0">
                <a:latin typeface="Times New Roman"/>
                <a:cs typeface="Times New Roman"/>
              </a:rPr>
              <a:t>θειογλυκοζίτες</a:t>
            </a:r>
            <a:r>
              <a:rPr lang="el-GR" sz="2000" dirty="0" smtClean="0">
                <a:latin typeface="Times New Roman"/>
                <a:cs typeface="Times New Roman"/>
              </a:rPr>
              <a:t> κατάλληλα ως </a:t>
            </a:r>
            <a:r>
              <a:rPr lang="el-GR" sz="2000" dirty="0" err="1" smtClean="0">
                <a:latin typeface="Times New Roman"/>
                <a:cs typeface="Times New Roman"/>
              </a:rPr>
              <a:t>εδώδιµα</a:t>
            </a:r>
            <a:r>
              <a:rPr lang="el-GR" sz="2000" dirty="0" smtClean="0">
                <a:latin typeface="Times New Roman"/>
                <a:cs typeface="Times New Roman"/>
              </a:rPr>
              <a:t> και για </a:t>
            </a:r>
            <a:r>
              <a:rPr lang="el-GR" sz="2000" dirty="0" err="1" smtClean="0">
                <a:latin typeface="Times New Roman"/>
                <a:cs typeface="Times New Roman"/>
              </a:rPr>
              <a:t>βιοντίζελ</a:t>
            </a:r>
            <a:r>
              <a:rPr lang="el-GR" sz="2000" dirty="0" smtClean="0">
                <a:latin typeface="Times New Roman"/>
                <a:cs typeface="Times New Roman"/>
              </a:rPr>
              <a:t>,  ενώ ποικιλίες µε υψηλή περιεκτικότητα σε </a:t>
            </a:r>
            <a:r>
              <a:rPr lang="el-GR" sz="2000" dirty="0" err="1" smtClean="0">
                <a:latin typeface="Times New Roman"/>
                <a:cs typeface="Times New Roman"/>
              </a:rPr>
              <a:t>ερουσικό</a:t>
            </a:r>
            <a:r>
              <a:rPr lang="el-GR" sz="2000" dirty="0" smtClean="0">
                <a:latin typeface="Times New Roman"/>
                <a:cs typeface="Times New Roman"/>
              </a:rPr>
              <a:t> οξύ (άνω του 45%) </a:t>
            </a:r>
            <a:r>
              <a:rPr lang="el-GR" sz="2000" dirty="0" err="1" smtClean="0">
                <a:latin typeface="Times New Roman"/>
                <a:cs typeface="Times New Roman"/>
              </a:rPr>
              <a:t>χρησιµοποιούνται</a:t>
            </a:r>
            <a:r>
              <a:rPr lang="el-GR" sz="2000" dirty="0" smtClean="0">
                <a:latin typeface="Times New Roman"/>
                <a:cs typeface="Times New Roman"/>
              </a:rPr>
              <a:t> για διάφορες  </a:t>
            </a:r>
            <a:r>
              <a:rPr lang="el-GR" sz="2000" dirty="0" err="1" smtClean="0">
                <a:latin typeface="Times New Roman"/>
                <a:cs typeface="Times New Roman"/>
              </a:rPr>
              <a:t>βιοµηχανικές</a:t>
            </a:r>
            <a:r>
              <a:rPr lang="el-GR" sz="2000" dirty="0" smtClean="0">
                <a:latin typeface="Times New Roman"/>
                <a:cs typeface="Times New Roman"/>
              </a:rPr>
              <a:t> χρήσεις.</a:t>
            </a:r>
          </a:p>
          <a:p>
            <a:pPr marL="11133" marR="4452" algn="just">
              <a:spcBef>
                <a:spcPts val="22"/>
              </a:spcBef>
            </a:pPr>
            <a:r>
              <a:rPr lang="el-GR" sz="2000" spc="15" dirty="0" smtClean="0">
                <a:latin typeface="Times New Roman"/>
                <a:cs typeface="Times New Roman"/>
              </a:rPr>
              <a:t>.</a:t>
            </a:r>
            <a:endParaRPr lang="el-GR" sz="2000" dirty="0" smtClean="0">
              <a:latin typeface="Times New Roman"/>
              <a:cs typeface="Times New Roman"/>
            </a:endParaRPr>
          </a:p>
          <a:p>
            <a:pPr marL="11133" marR="4452" algn="just">
              <a:spcBef>
                <a:spcPts val="22"/>
              </a:spcBef>
            </a:pPr>
            <a:endParaRPr lang="el-GR" dirty="0" smtClean="0">
              <a:latin typeface="Times New Roman"/>
              <a:cs typeface="Times New Roman"/>
            </a:endParaRPr>
          </a:p>
          <a:p>
            <a:pPr marL="11133" marR="4452" algn="just">
              <a:spcBef>
                <a:spcPts val="22"/>
              </a:spcBef>
            </a:pPr>
            <a:endParaRPr lang="el-GR" dirty="0">
              <a:latin typeface="Times New Roman"/>
              <a:cs typeface="Times New Roma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305595" y="305594"/>
            <a:ext cx="8610600" cy="5078305"/>
          </a:xfrm>
          <a:prstGeom prst="rect">
            <a:avLst/>
          </a:prstGeom>
        </p:spPr>
        <p:txBody>
          <a:bodyPr wrap="square" lIns="91431" tIns="45716" rIns="91431" bIns="45716">
            <a:spAutoFit/>
          </a:bodyPr>
          <a:lstStyle/>
          <a:p>
            <a:pPr marL="11133" marR="4452" algn="just">
              <a:spcBef>
                <a:spcPts val="22"/>
              </a:spcBef>
            </a:pPr>
            <a:r>
              <a:rPr lang="el-GR" sz="2400" dirty="0" smtClean="0">
                <a:latin typeface="Times New Roman"/>
                <a:cs typeface="Times New Roman"/>
              </a:rPr>
              <a:t>Η πίτα που µ</a:t>
            </a:r>
            <a:r>
              <a:rPr lang="el-GR" sz="2400" dirty="0" err="1" smtClean="0">
                <a:latin typeface="Times New Roman"/>
                <a:cs typeface="Times New Roman"/>
              </a:rPr>
              <a:t>ένει</a:t>
            </a:r>
            <a:r>
              <a:rPr lang="el-GR" sz="2400" dirty="0" smtClean="0">
                <a:latin typeface="Times New Roman"/>
                <a:cs typeface="Times New Roman"/>
              </a:rPr>
              <a:t> µ</a:t>
            </a:r>
            <a:r>
              <a:rPr lang="el-GR" sz="2400" dirty="0" err="1" smtClean="0">
                <a:latin typeface="Times New Roman"/>
                <a:cs typeface="Times New Roman"/>
              </a:rPr>
              <a:t>ετά</a:t>
            </a:r>
            <a:r>
              <a:rPr lang="el-GR" sz="2400" dirty="0" smtClean="0">
                <a:latin typeface="Times New Roman"/>
                <a:cs typeface="Times New Roman"/>
              </a:rPr>
              <a:t> την αφαίρεση του λαδιού αποτελεί εξαιρετική </a:t>
            </a:r>
            <a:r>
              <a:rPr lang="el-GR" sz="2400" dirty="0" err="1" smtClean="0">
                <a:latin typeface="Times New Roman"/>
                <a:cs typeface="Times New Roman"/>
              </a:rPr>
              <a:t>συµπυκνωµένη</a:t>
            </a:r>
            <a:r>
              <a:rPr lang="el-GR" sz="2400" dirty="0" smtClean="0">
                <a:latin typeface="Times New Roman"/>
                <a:cs typeface="Times New Roman"/>
              </a:rPr>
              <a:t> ζωοτροφή για  βοοειδή, πρόβατα, χοίρους και πουλερικά µε υψηλή περιεκτικότητα σε λάδι και πρωτεΐνη (10-45%). Η  πρωτεΐνη αυτή µ</a:t>
            </a:r>
            <a:r>
              <a:rPr lang="el-GR" sz="2400" dirty="0" err="1" smtClean="0">
                <a:latin typeface="Times New Roman"/>
                <a:cs typeface="Times New Roman"/>
              </a:rPr>
              <a:t>πορεί</a:t>
            </a:r>
            <a:r>
              <a:rPr lang="el-GR" sz="2400" dirty="0" smtClean="0">
                <a:latin typeface="Times New Roman"/>
                <a:cs typeface="Times New Roman"/>
              </a:rPr>
              <a:t> να </a:t>
            </a:r>
            <a:r>
              <a:rPr lang="el-GR" sz="2400" dirty="0" err="1" smtClean="0">
                <a:latin typeface="Times New Roman"/>
                <a:cs typeface="Times New Roman"/>
              </a:rPr>
              <a:t>χρησιµοποιηθεί</a:t>
            </a:r>
            <a:r>
              <a:rPr lang="el-GR" sz="2400" dirty="0" smtClean="0">
                <a:latin typeface="Times New Roman"/>
                <a:cs typeface="Times New Roman"/>
              </a:rPr>
              <a:t> και σε άλλες </a:t>
            </a:r>
            <a:r>
              <a:rPr lang="el-GR" sz="2400" dirty="0" err="1" smtClean="0">
                <a:latin typeface="Times New Roman"/>
                <a:cs typeface="Times New Roman"/>
              </a:rPr>
              <a:t>εφαρµογές</a:t>
            </a:r>
            <a:r>
              <a:rPr lang="el-GR" sz="2400" dirty="0" smtClean="0">
                <a:latin typeface="Times New Roman"/>
                <a:cs typeface="Times New Roman"/>
              </a:rPr>
              <a:t> όπως </a:t>
            </a:r>
            <a:r>
              <a:rPr lang="el-GR" sz="2400" dirty="0" err="1" smtClean="0">
                <a:latin typeface="Times New Roman"/>
                <a:cs typeface="Times New Roman"/>
              </a:rPr>
              <a:t>βιοπλαστικά</a:t>
            </a:r>
            <a:r>
              <a:rPr lang="el-GR" sz="2400" dirty="0" smtClean="0">
                <a:latin typeface="Times New Roman"/>
                <a:cs typeface="Times New Roman"/>
              </a:rPr>
              <a:t>, πρωτεϊνικές  επικαλύψεις ανθεκτικές σε νερό, </a:t>
            </a:r>
            <a:r>
              <a:rPr lang="el-GR" sz="2400" dirty="0" err="1" smtClean="0">
                <a:latin typeface="Times New Roman"/>
                <a:cs typeface="Times New Roman"/>
              </a:rPr>
              <a:t>προσκολλητικές</a:t>
            </a:r>
            <a:r>
              <a:rPr lang="el-GR" sz="2400" dirty="0" smtClean="0">
                <a:latin typeface="Times New Roman"/>
                <a:cs typeface="Times New Roman"/>
              </a:rPr>
              <a:t> ουσίες, χαρτί, </a:t>
            </a:r>
            <a:r>
              <a:rPr lang="el-GR" sz="2400" dirty="0" err="1" smtClean="0">
                <a:latin typeface="Times New Roman"/>
                <a:cs typeface="Times New Roman"/>
              </a:rPr>
              <a:t>γαλακτοµατοποιητές</a:t>
            </a:r>
            <a:r>
              <a:rPr lang="el-GR" sz="2400" dirty="0" smtClean="0">
                <a:latin typeface="Times New Roman"/>
                <a:cs typeface="Times New Roman"/>
              </a:rPr>
              <a:t> κ.ά.</a:t>
            </a:r>
            <a:r>
              <a:rPr lang="en-US" sz="2400" dirty="0" smtClean="0">
                <a:latin typeface="Times New Roman"/>
                <a:cs typeface="Times New Roman"/>
              </a:rPr>
              <a:t> </a:t>
            </a:r>
            <a:r>
              <a:rPr lang="el-GR" sz="2400" spc="20" dirty="0" smtClean="0">
                <a:latin typeface="Times New Roman"/>
                <a:cs typeface="Times New Roman"/>
              </a:rPr>
              <a:t>Η </a:t>
            </a:r>
            <a:r>
              <a:rPr lang="el-GR" sz="2400" spc="15" dirty="0" smtClean="0">
                <a:latin typeface="Times New Roman"/>
                <a:cs typeface="Times New Roman"/>
              </a:rPr>
              <a:t>καλλιέργεια της </a:t>
            </a:r>
            <a:r>
              <a:rPr lang="el-GR" sz="2400" spc="15" dirty="0" err="1" smtClean="0">
                <a:latin typeface="Times New Roman"/>
                <a:cs typeface="Times New Roman"/>
              </a:rPr>
              <a:t>ελαιοκράµβης</a:t>
            </a:r>
            <a:r>
              <a:rPr lang="el-GR" sz="2400" spc="15" dirty="0" smtClean="0">
                <a:latin typeface="Times New Roman"/>
                <a:cs typeface="Times New Roman"/>
              </a:rPr>
              <a:t> </a:t>
            </a:r>
            <a:r>
              <a:rPr lang="el-GR" sz="2400" spc="10" dirty="0" smtClean="0">
                <a:latin typeface="Times New Roman"/>
                <a:cs typeface="Times New Roman"/>
              </a:rPr>
              <a:t>µ</a:t>
            </a:r>
            <a:r>
              <a:rPr lang="el-GR" sz="2400" spc="10" dirty="0" err="1" smtClean="0">
                <a:latin typeface="Times New Roman"/>
                <a:cs typeface="Times New Roman"/>
              </a:rPr>
              <a:t>πορεί</a:t>
            </a:r>
            <a:r>
              <a:rPr lang="el-GR" sz="2400" spc="10" dirty="0" smtClean="0">
                <a:latin typeface="Times New Roman"/>
                <a:cs typeface="Times New Roman"/>
              </a:rPr>
              <a:t> </a:t>
            </a:r>
            <a:r>
              <a:rPr lang="el-GR" sz="2400" spc="15" dirty="0" err="1" smtClean="0">
                <a:latin typeface="Times New Roman"/>
                <a:cs typeface="Times New Roman"/>
              </a:rPr>
              <a:t>ακόµη</a:t>
            </a:r>
            <a:r>
              <a:rPr lang="el-GR" sz="2400" spc="15" dirty="0" smtClean="0">
                <a:latin typeface="Times New Roman"/>
                <a:cs typeface="Times New Roman"/>
              </a:rPr>
              <a:t> να </a:t>
            </a:r>
            <a:r>
              <a:rPr lang="el-GR" sz="2400" spc="15" dirty="0" err="1" smtClean="0">
                <a:latin typeface="Times New Roman"/>
                <a:cs typeface="Times New Roman"/>
              </a:rPr>
              <a:t>χρησιµοποιηθεί</a:t>
            </a:r>
            <a:r>
              <a:rPr lang="el-GR" sz="2400" spc="15" dirty="0" smtClean="0">
                <a:latin typeface="Times New Roman"/>
                <a:cs typeface="Times New Roman"/>
              </a:rPr>
              <a:t> </a:t>
            </a:r>
            <a:r>
              <a:rPr lang="el-GR" sz="2400" spc="10" dirty="0" smtClean="0">
                <a:latin typeface="Times New Roman"/>
                <a:cs typeface="Times New Roman"/>
              </a:rPr>
              <a:t>για </a:t>
            </a:r>
            <a:r>
              <a:rPr lang="el-GR" sz="2400" spc="20" dirty="0" smtClean="0">
                <a:latin typeface="Times New Roman"/>
                <a:cs typeface="Times New Roman"/>
              </a:rPr>
              <a:t>βόσκηση, παραγωγή σανού  </a:t>
            </a:r>
            <a:r>
              <a:rPr lang="el-GR" sz="2400" spc="15" dirty="0" smtClean="0">
                <a:latin typeface="Times New Roman"/>
                <a:cs typeface="Times New Roman"/>
              </a:rPr>
              <a:t>και</a:t>
            </a:r>
            <a:r>
              <a:rPr lang="el-GR" sz="2400" spc="-50" dirty="0" smtClean="0">
                <a:latin typeface="Times New Roman"/>
                <a:cs typeface="Times New Roman"/>
              </a:rPr>
              <a:t> </a:t>
            </a:r>
            <a:r>
              <a:rPr lang="el-GR" sz="2400" spc="15" dirty="0" err="1" smtClean="0">
                <a:latin typeface="Times New Roman"/>
                <a:cs typeface="Times New Roman"/>
              </a:rPr>
              <a:t>ενσιρώµατος</a:t>
            </a:r>
            <a:r>
              <a:rPr lang="el-GR" sz="2400" spc="15" dirty="0" smtClean="0">
                <a:latin typeface="Times New Roman"/>
                <a:cs typeface="Times New Roman"/>
              </a:rPr>
              <a:t>.</a:t>
            </a:r>
          </a:p>
          <a:p>
            <a:pPr marL="11133" marR="4452" algn="just">
              <a:spcBef>
                <a:spcPts val="22"/>
              </a:spcBef>
            </a:pPr>
            <a:r>
              <a:rPr lang="el-GR" sz="2400" spc="15" dirty="0" smtClean="0">
                <a:latin typeface="Times New Roman"/>
                <a:cs typeface="Times New Roman"/>
              </a:rPr>
              <a:t>Στην </a:t>
            </a:r>
            <a:r>
              <a:rPr lang="el-GR" sz="2400" spc="15" dirty="0" err="1" smtClean="0">
                <a:latin typeface="Times New Roman"/>
                <a:cs typeface="Times New Roman"/>
              </a:rPr>
              <a:t>ευρωπαική</a:t>
            </a:r>
            <a:r>
              <a:rPr lang="el-GR" sz="2400" spc="15" dirty="0" smtClean="0">
                <a:latin typeface="Times New Roman"/>
                <a:cs typeface="Times New Roman"/>
              </a:rPr>
              <a:t> ένωση η </a:t>
            </a:r>
            <a:r>
              <a:rPr lang="el-GR" sz="2400" spc="15" dirty="0" err="1" smtClean="0">
                <a:latin typeface="Times New Roman"/>
                <a:cs typeface="Times New Roman"/>
              </a:rPr>
              <a:t>ελαιοκράµβη</a:t>
            </a:r>
            <a:r>
              <a:rPr lang="el-GR" sz="2400" spc="15" dirty="0" smtClean="0">
                <a:latin typeface="Times New Roman"/>
                <a:cs typeface="Times New Roman"/>
              </a:rPr>
              <a:t> αποτελεί την κύρια πηγή παραγωγής </a:t>
            </a:r>
            <a:r>
              <a:rPr lang="el-GR" sz="2400" spc="15" dirty="0" err="1" smtClean="0">
                <a:latin typeface="Times New Roman"/>
                <a:cs typeface="Times New Roman"/>
              </a:rPr>
              <a:t>βιοντήζελ</a:t>
            </a:r>
            <a:r>
              <a:rPr lang="el-GR" sz="2400" spc="15" dirty="0" smtClean="0">
                <a:latin typeface="Times New Roman"/>
                <a:cs typeface="Times New Roman"/>
              </a:rPr>
              <a:t> (απόδοση 75-120 </a:t>
            </a:r>
            <a:r>
              <a:rPr lang="en-US" sz="2400" spc="15" dirty="0" smtClean="0">
                <a:latin typeface="Times New Roman"/>
                <a:cs typeface="Times New Roman"/>
              </a:rPr>
              <a:t>kg </a:t>
            </a:r>
            <a:r>
              <a:rPr lang="el-GR" sz="2400" spc="15" dirty="0" err="1" smtClean="0">
                <a:latin typeface="Times New Roman"/>
                <a:cs typeface="Times New Roman"/>
              </a:rPr>
              <a:t>βιοκαύσιμου</a:t>
            </a:r>
            <a:r>
              <a:rPr lang="el-GR" sz="2400" spc="15" dirty="0" smtClean="0">
                <a:latin typeface="Times New Roman"/>
                <a:cs typeface="Times New Roman"/>
              </a:rPr>
              <a:t> / στρέμμα). </a:t>
            </a:r>
            <a:endParaRPr lang="el-GR" sz="2400" dirty="0" smtClean="0">
              <a:latin typeface="Times New Roman"/>
              <a:cs typeface="Times New Roman"/>
            </a:endParaRPr>
          </a:p>
          <a:p>
            <a:pPr marL="11133" marR="4452" algn="just">
              <a:spcBef>
                <a:spcPts val="22"/>
              </a:spcBef>
            </a:pPr>
            <a:endParaRPr lang="el-GR" dirty="0" smtClean="0">
              <a:latin typeface="Times New Roman"/>
              <a:cs typeface="Times New Roman"/>
            </a:endParaRPr>
          </a:p>
          <a:p>
            <a:pPr marL="11133" marR="4452" algn="just">
              <a:spcBef>
                <a:spcPts val="22"/>
              </a:spcBef>
            </a:pPr>
            <a:endParaRPr lang="el-GR" dirty="0">
              <a:latin typeface="Times New Roman"/>
              <a:cs typeface="Times New Roman"/>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81794" y="229395"/>
            <a:ext cx="4572000" cy="646323"/>
          </a:xfrm>
          <a:prstGeom prst="rect">
            <a:avLst/>
          </a:prstGeom>
          <a:noFill/>
        </p:spPr>
        <p:txBody>
          <a:bodyPr wrap="square" lIns="91431" tIns="45716" rIns="91431" bIns="45716" rtlCol="0">
            <a:spAutoFit/>
          </a:bodyPr>
          <a:lstStyle/>
          <a:p>
            <a:r>
              <a:rPr lang="el-GR" sz="3500" b="1" dirty="0"/>
              <a:t>Βοτ</a:t>
            </a:r>
            <a:r>
              <a:rPr lang="el-GR" sz="3600" b="1" spc="13" dirty="0">
                <a:latin typeface="Times New Roman"/>
                <a:cs typeface="Times New Roman"/>
              </a:rPr>
              <a:t>ανική Περιγραφή</a:t>
            </a:r>
            <a:endParaRPr lang="el-GR" sz="3500" b="1" dirty="0"/>
          </a:p>
        </p:txBody>
      </p:sp>
      <p:sp>
        <p:nvSpPr>
          <p:cNvPr id="10" name="object 9"/>
          <p:cNvSpPr txBox="1"/>
          <p:nvPr/>
        </p:nvSpPr>
        <p:spPr>
          <a:xfrm>
            <a:off x="457996" y="1219994"/>
            <a:ext cx="3352798" cy="3693319"/>
          </a:xfrm>
          <a:prstGeom prst="rect">
            <a:avLst/>
          </a:prstGeom>
        </p:spPr>
        <p:txBody>
          <a:bodyPr vert="horz" wrap="square" lIns="0" tIns="0" rIns="0" bIns="0" rtlCol="0">
            <a:spAutoFit/>
          </a:bodyPr>
          <a:lstStyle/>
          <a:p>
            <a:pPr marL="12700" algn="just"/>
            <a:r>
              <a:rPr lang="el-GR" sz="2400" spc="20" dirty="0" smtClean="0">
                <a:latin typeface="Times New Roman"/>
                <a:cs typeface="Times New Roman"/>
              </a:rPr>
              <a:t>Η </a:t>
            </a:r>
            <a:r>
              <a:rPr lang="el-GR" sz="2400" spc="15" dirty="0" err="1" smtClean="0">
                <a:latin typeface="Times New Roman"/>
                <a:cs typeface="Times New Roman"/>
              </a:rPr>
              <a:t>ελαιοκράµβη</a:t>
            </a:r>
            <a:r>
              <a:rPr lang="el-GR" sz="2400" spc="15" dirty="0" smtClean="0">
                <a:latin typeface="Times New Roman"/>
                <a:cs typeface="Times New Roman"/>
              </a:rPr>
              <a:t> είναι δικότυλο, </a:t>
            </a:r>
            <a:r>
              <a:rPr lang="el-GR" sz="2400" spc="20" dirty="0" smtClean="0">
                <a:latin typeface="Times New Roman"/>
                <a:cs typeface="Times New Roman"/>
              </a:rPr>
              <a:t>ποώδες, </a:t>
            </a:r>
            <a:r>
              <a:rPr lang="el-GR" sz="2400" spc="15" dirty="0" smtClean="0">
                <a:latin typeface="Times New Roman"/>
                <a:cs typeface="Times New Roman"/>
              </a:rPr>
              <a:t>ετήσιο </a:t>
            </a:r>
            <a:r>
              <a:rPr lang="el-GR" sz="2400" spc="20" dirty="0" smtClean="0">
                <a:latin typeface="Times New Roman"/>
                <a:cs typeface="Times New Roman"/>
              </a:rPr>
              <a:t>φυτό, </a:t>
            </a:r>
            <a:r>
              <a:rPr lang="el-GR" sz="2400" spc="15" dirty="0" err="1" smtClean="0">
                <a:latin typeface="Times New Roman"/>
                <a:cs typeface="Times New Roman"/>
              </a:rPr>
              <a:t>αυτογονιµοποιούµενο</a:t>
            </a:r>
            <a:r>
              <a:rPr lang="el-GR" sz="2400" spc="15" dirty="0" smtClean="0">
                <a:latin typeface="Times New Roman"/>
                <a:cs typeface="Times New Roman"/>
              </a:rPr>
              <a:t> </a:t>
            </a:r>
            <a:r>
              <a:rPr lang="el-GR" sz="2400" spc="20" dirty="0" smtClean="0">
                <a:latin typeface="Times New Roman"/>
                <a:cs typeface="Times New Roman"/>
              </a:rPr>
              <a:t>κατά 60-70%. Η γύρη </a:t>
            </a:r>
            <a:r>
              <a:rPr lang="el-GR" sz="2400" spc="10" dirty="0" smtClean="0">
                <a:latin typeface="Times New Roman"/>
                <a:cs typeface="Times New Roman"/>
              </a:rPr>
              <a:t>µ</a:t>
            </a:r>
            <a:r>
              <a:rPr lang="el-GR" sz="2400" spc="10" dirty="0" err="1" smtClean="0">
                <a:latin typeface="Times New Roman"/>
                <a:cs typeface="Times New Roman"/>
              </a:rPr>
              <a:t>πορεί</a:t>
            </a:r>
            <a:r>
              <a:rPr lang="el-GR" sz="2400" spc="10" dirty="0" smtClean="0">
                <a:latin typeface="Times New Roman"/>
                <a:cs typeface="Times New Roman"/>
              </a:rPr>
              <a:t>  </a:t>
            </a:r>
            <a:r>
              <a:rPr lang="el-GR" sz="2400" spc="220" dirty="0" smtClean="0">
                <a:latin typeface="Times New Roman"/>
                <a:cs typeface="Times New Roman"/>
              </a:rPr>
              <a:t> </a:t>
            </a:r>
            <a:r>
              <a:rPr lang="el-GR" sz="2400" spc="15" dirty="0" smtClean="0">
                <a:latin typeface="Times New Roman"/>
                <a:cs typeface="Times New Roman"/>
              </a:rPr>
              <a:t>να</a:t>
            </a:r>
            <a:r>
              <a:rPr lang="en-US" sz="2400" dirty="0">
                <a:latin typeface="Times New Roman"/>
                <a:cs typeface="Times New Roman"/>
              </a:rPr>
              <a:t> </a:t>
            </a:r>
            <a:r>
              <a:rPr lang="el-GR" sz="2400" spc="15" dirty="0" smtClean="0">
                <a:latin typeface="Times New Roman"/>
                <a:cs typeface="Times New Roman"/>
              </a:rPr>
              <a:t>µ</a:t>
            </a:r>
            <a:r>
              <a:rPr lang="el-GR" sz="2400" spc="15" dirty="0" err="1" smtClean="0">
                <a:latin typeface="Times New Roman"/>
                <a:cs typeface="Times New Roman"/>
              </a:rPr>
              <a:t>εταφερθεί</a:t>
            </a:r>
            <a:r>
              <a:rPr lang="el-GR" sz="2400" spc="15" dirty="0" smtClean="0">
                <a:latin typeface="Times New Roman"/>
                <a:cs typeface="Times New Roman"/>
              </a:rPr>
              <a:t> </a:t>
            </a:r>
            <a:r>
              <a:rPr lang="el-GR" sz="2400" spc="-5" dirty="0" smtClean="0">
                <a:latin typeface="Times New Roman"/>
                <a:cs typeface="Times New Roman"/>
              </a:rPr>
              <a:t>µε </a:t>
            </a:r>
            <a:r>
              <a:rPr lang="el-GR" sz="2400" spc="15" dirty="0" smtClean="0">
                <a:latin typeface="Times New Roman"/>
                <a:cs typeface="Times New Roman"/>
              </a:rPr>
              <a:t>τον </a:t>
            </a:r>
            <a:r>
              <a:rPr lang="el-GR" sz="2400" spc="10" dirty="0" err="1" smtClean="0">
                <a:latin typeface="Times New Roman"/>
                <a:cs typeface="Times New Roman"/>
              </a:rPr>
              <a:t>άνεµο</a:t>
            </a:r>
            <a:r>
              <a:rPr lang="el-GR" sz="2400" spc="10" dirty="0" smtClean="0">
                <a:latin typeface="Times New Roman"/>
                <a:cs typeface="Times New Roman"/>
              </a:rPr>
              <a:t>, </a:t>
            </a:r>
            <a:r>
              <a:rPr lang="el-GR" sz="2400" spc="20" dirty="0" smtClean="0">
                <a:latin typeface="Times New Roman"/>
                <a:cs typeface="Times New Roman"/>
              </a:rPr>
              <a:t>κυρίως </a:t>
            </a:r>
            <a:r>
              <a:rPr lang="el-GR" sz="2400" spc="10" dirty="0" err="1" smtClean="0">
                <a:latin typeface="Times New Roman"/>
                <a:cs typeface="Times New Roman"/>
              </a:rPr>
              <a:t>όµως</a:t>
            </a:r>
            <a:r>
              <a:rPr lang="el-GR" sz="2400" spc="10" dirty="0" smtClean="0">
                <a:latin typeface="Times New Roman"/>
                <a:cs typeface="Times New Roman"/>
              </a:rPr>
              <a:t> </a:t>
            </a:r>
            <a:r>
              <a:rPr lang="el-GR" sz="2400" spc="-5" dirty="0" smtClean="0">
                <a:latin typeface="Times New Roman"/>
                <a:cs typeface="Times New Roman"/>
              </a:rPr>
              <a:t>µε </a:t>
            </a:r>
            <a:r>
              <a:rPr lang="el-GR" sz="2400" spc="15" dirty="0" smtClean="0">
                <a:latin typeface="Times New Roman"/>
                <a:cs typeface="Times New Roman"/>
              </a:rPr>
              <a:t>τα </a:t>
            </a:r>
            <a:r>
              <a:rPr lang="el-GR" sz="2400" spc="10" dirty="0" err="1" smtClean="0">
                <a:latin typeface="Times New Roman"/>
                <a:cs typeface="Times New Roman"/>
              </a:rPr>
              <a:t>έντοµα</a:t>
            </a:r>
            <a:r>
              <a:rPr lang="el-GR" sz="2400" spc="10" dirty="0" smtClean="0">
                <a:latin typeface="Times New Roman"/>
                <a:cs typeface="Times New Roman"/>
              </a:rPr>
              <a:t> </a:t>
            </a:r>
            <a:r>
              <a:rPr lang="el-GR" sz="2400" spc="15" dirty="0" smtClean="0">
                <a:latin typeface="Times New Roman"/>
                <a:cs typeface="Times New Roman"/>
              </a:rPr>
              <a:t>και ειδικά </a:t>
            </a:r>
            <a:r>
              <a:rPr lang="el-GR" sz="2400" spc="-5" dirty="0" smtClean="0">
                <a:latin typeface="Times New Roman"/>
                <a:cs typeface="Times New Roman"/>
              </a:rPr>
              <a:t>µε </a:t>
            </a:r>
            <a:r>
              <a:rPr lang="el-GR" sz="2400" spc="10" dirty="0" smtClean="0">
                <a:latin typeface="Times New Roman"/>
                <a:cs typeface="Times New Roman"/>
              </a:rPr>
              <a:t>τις</a:t>
            </a:r>
            <a:r>
              <a:rPr lang="el-GR" sz="2400" spc="175" dirty="0" smtClean="0">
                <a:latin typeface="Times New Roman"/>
                <a:cs typeface="Times New Roman"/>
              </a:rPr>
              <a:t> </a:t>
            </a:r>
            <a:r>
              <a:rPr lang="el-GR" sz="2400" spc="10" dirty="0" smtClean="0">
                <a:latin typeface="Times New Roman"/>
                <a:cs typeface="Times New Roman"/>
              </a:rPr>
              <a:t>µέλισσες.</a:t>
            </a:r>
            <a:endParaRPr lang="el-GR" sz="2400" dirty="0" smtClean="0">
              <a:latin typeface="Times New Roman"/>
              <a:cs typeface="Times New Roman"/>
            </a:endParaRPr>
          </a:p>
          <a:p>
            <a:pPr marL="12700" algn="just">
              <a:spcBef>
                <a:spcPts val="5"/>
              </a:spcBef>
            </a:pPr>
            <a:r>
              <a:rPr lang="en-US" sz="2400" b="1" dirty="0" smtClean="0">
                <a:latin typeface="Times New Roman"/>
                <a:cs typeface="Times New Roman"/>
              </a:rPr>
              <a:t>  </a:t>
            </a:r>
          </a:p>
        </p:txBody>
      </p:sp>
      <p:pic>
        <p:nvPicPr>
          <p:cNvPr id="17410" name="Picture 2" descr="Αποτέλεσμα εικόνας για brassica napus leaves"/>
          <p:cNvPicPr>
            <a:picLocks noChangeAspect="1" noChangeArrowheads="1"/>
          </p:cNvPicPr>
          <p:nvPr/>
        </p:nvPicPr>
        <p:blipFill>
          <a:blip r:embed="rId2" cstate="print"/>
          <a:srcRect/>
          <a:stretch>
            <a:fillRect/>
          </a:stretch>
        </p:blipFill>
        <p:spPr bwMode="auto">
          <a:xfrm>
            <a:off x="4420394" y="915194"/>
            <a:ext cx="4286250" cy="5715000"/>
          </a:xfrm>
          <a:prstGeom prst="rect">
            <a:avLst/>
          </a:prstGeom>
          <a:noFill/>
        </p:spPr>
      </p:pic>
      <p:pic>
        <p:nvPicPr>
          <p:cNvPr id="17412" name="Picture 4" descr="Αποτέλεσμα εικόνας για ελαιοκράμβη καλλιεργεια"/>
          <p:cNvPicPr>
            <a:picLocks noChangeAspect="1" noChangeArrowheads="1"/>
          </p:cNvPicPr>
          <p:nvPr/>
        </p:nvPicPr>
        <p:blipFill>
          <a:blip r:embed="rId3" cstate="print"/>
          <a:srcRect/>
          <a:stretch>
            <a:fillRect/>
          </a:stretch>
        </p:blipFill>
        <p:spPr bwMode="auto">
          <a:xfrm>
            <a:off x="381794" y="4496594"/>
            <a:ext cx="3810000" cy="204787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9"/>
          <p:cNvSpPr txBox="1"/>
          <p:nvPr/>
        </p:nvSpPr>
        <p:spPr>
          <a:xfrm>
            <a:off x="229394" y="229394"/>
            <a:ext cx="8610600" cy="1846659"/>
          </a:xfrm>
          <a:prstGeom prst="rect">
            <a:avLst/>
          </a:prstGeom>
        </p:spPr>
        <p:txBody>
          <a:bodyPr vert="horz" wrap="square" lIns="0" tIns="0" rIns="0" bIns="0" rtlCol="0">
            <a:spAutoFit/>
          </a:bodyPr>
          <a:lstStyle/>
          <a:p>
            <a:pPr marL="12700" algn="just">
              <a:spcBef>
                <a:spcPts val="5"/>
              </a:spcBef>
            </a:pPr>
            <a:r>
              <a:rPr lang="el-GR" sz="2400" b="1" dirty="0" smtClean="0">
                <a:latin typeface="Times New Roman"/>
                <a:cs typeface="Times New Roman"/>
              </a:rPr>
              <a:t>Ριζικό</a:t>
            </a:r>
            <a:r>
              <a:rPr lang="el-GR" sz="2400" b="1" spc="-80" dirty="0" smtClean="0">
                <a:latin typeface="Times New Roman"/>
                <a:cs typeface="Times New Roman"/>
              </a:rPr>
              <a:t> </a:t>
            </a:r>
            <a:r>
              <a:rPr lang="el-GR" sz="2400" b="1" spc="-5" dirty="0" err="1" smtClean="0">
                <a:latin typeface="Times New Roman"/>
                <a:cs typeface="Times New Roman"/>
              </a:rPr>
              <a:t>σύστηµα</a:t>
            </a:r>
            <a:endParaRPr lang="el-GR" sz="2400" dirty="0" smtClean="0">
              <a:latin typeface="Times New Roman"/>
              <a:cs typeface="Times New Roman"/>
            </a:endParaRPr>
          </a:p>
          <a:p>
            <a:pPr marL="12700" marR="5715" algn="just">
              <a:spcBef>
                <a:spcPts val="5"/>
              </a:spcBef>
            </a:pPr>
            <a:r>
              <a:rPr lang="el-GR" sz="2400" spc="20" dirty="0" smtClean="0">
                <a:latin typeface="Times New Roman"/>
                <a:cs typeface="Times New Roman"/>
              </a:rPr>
              <a:t>Το </a:t>
            </a:r>
            <a:r>
              <a:rPr lang="el-GR" sz="2400" spc="15" dirty="0" smtClean="0">
                <a:latin typeface="Times New Roman"/>
                <a:cs typeface="Times New Roman"/>
              </a:rPr>
              <a:t>ριζικό </a:t>
            </a:r>
            <a:r>
              <a:rPr lang="el-GR" sz="2400" spc="15" dirty="0" err="1" smtClean="0">
                <a:latin typeface="Times New Roman"/>
                <a:cs typeface="Times New Roman"/>
              </a:rPr>
              <a:t>σύστηµα</a:t>
            </a:r>
            <a:r>
              <a:rPr lang="el-GR" sz="2400" spc="15" dirty="0" smtClean="0">
                <a:latin typeface="Times New Roman"/>
                <a:cs typeface="Times New Roman"/>
              </a:rPr>
              <a:t> της </a:t>
            </a:r>
            <a:r>
              <a:rPr lang="el-GR" sz="2400" spc="15" dirty="0" err="1" smtClean="0">
                <a:latin typeface="Times New Roman"/>
                <a:cs typeface="Times New Roman"/>
              </a:rPr>
              <a:t>ελαιοκράµβης</a:t>
            </a:r>
            <a:r>
              <a:rPr lang="el-GR" sz="2400" spc="15" dirty="0" smtClean="0">
                <a:latin typeface="Times New Roman"/>
                <a:cs typeface="Times New Roman"/>
              </a:rPr>
              <a:t> είναι ισχυρό </a:t>
            </a:r>
            <a:r>
              <a:rPr lang="el-GR" sz="2400" spc="20" dirty="0" err="1" smtClean="0">
                <a:latin typeface="Times New Roman"/>
                <a:cs typeface="Times New Roman"/>
              </a:rPr>
              <a:t>πασσαλώδες</a:t>
            </a:r>
            <a:r>
              <a:rPr lang="el-GR" sz="2400" spc="20" dirty="0" smtClean="0">
                <a:latin typeface="Times New Roman"/>
                <a:cs typeface="Times New Roman"/>
              </a:rPr>
              <a:t>, </a:t>
            </a:r>
            <a:r>
              <a:rPr lang="el-GR" sz="2400" spc="-5" dirty="0" smtClean="0">
                <a:latin typeface="Times New Roman"/>
                <a:cs typeface="Times New Roman"/>
              </a:rPr>
              <a:t>µε </a:t>
            </a:r>
            <a:r>
              <a:rPr lang="el-GR" sz="2400" spc="15" dirty="0" err="1" smtClean="0">
                <a:latin typeface="Times New Roman"/>
                <a:cs typeface="Times New Roman"/>
              </a:rPr>
              <a:t>πολυάριθµες</a:t>
            </a:r>
            <a:r>
              <a:rPr lang="el-GR" sz="2400" spc="15" dirty="0" smtClean="0">
                <a:latin typeface="Times New Roman"/>
                <a:cs typeface="Times New Roman"/>
              </a:rPr>
              <a:t>, µ</a:t>
            </a:r>
            <a:r>
              <a:rPr lang="el-GR" sz="2400" spc="15" dirty="0" err="1" smtClean="0">
                <a:latin typeface="Times New Roman"/>
                <a:cs typeface="Times New Roman"/>
              </a:rPr>
              <a:t>εγάλου</a:t>
            </a:r>
            <a:r>
              <a:rPr lang="el-GR" sz="2400" spc="15" dirty="0" smtClean="0">
                <a:latin typeface="Times New Roman"/>
                <a:cs typeface="Times New Roman"/>
              </a:rPr>
              <a:t> µ</a:t>
            </a:r>
            <a:r>
              <a:rPr lang="el-GR" sz="2400" spc="15" dirty="0" err="1" smtClean="0">
                <a:latin typeface="Times New Roman"/>
                <a:cs typeface="Times New Roman"/>
              </a:rPr>
              <a:t>ήκους</a:t>
            </a:r>
            <a:r>
              <a:rPr lang="el-GR" sz="2400" spc="15" dirty="0" smtClean="0">
                <a:latin typeface="Times New Roman"/>
                <a:cs typeface="Times New Roman"/>
              </a:rPr>
              <a:t>, ινώδεις  δευτερεύουσες ρίζες </a:t>
            </a:r>
            <a:r>
              <a:rPr lang="el-GR" sz="2400" spc="20" dirty="0" smtClean="0">
                <a:latin typeface="Times New Roman"/>
                <a:cs typeface="Times New Roman"/>
              </a:rPr>
              <a:t>που αναπτύσσονται κοντά στην </a:t>
            </a:r>
            <a:r>
              <a:rPr lang="el-GR" sz="2400" spc="15" dirty="0" smtClean="0">
                <a:latin typeface="Times New Roman"/>
                <a:cs typeface="Times New Roman"/>
              </a:rPr>
              <a:t>επιφάνεια του εδάφους. </a:t>
            </a:r>
            <a:r>
              <a:rPr lang="el-GR" sz="2400" spc="20" dirty="0" smtClean="0">
                <a:latin typeface="Times New Roman"/>
                <a:cs typeface="Times New Roman"/>
              </a:rPr>
              <a:t>Σε </a:t>
            </a:r>
            <a:r>
              <a:rPr lang="el-GR" sz="2400" spc="15" dirty="0" err="1" smtClean="0">
                <a:latin typeface="Times New Roman"/>
                <a:cs typeface="Times New Roman"/>
              </a:rPr>
              <a:t>ξηροθερµικές</a:t>
            </a:r>
            <a:r>
              <a:rPr lang="el-GR" sz="2400" spc="15" dirty="0" smtClean="0">
                <a:latin typeface="Times New Roman"/>
                <a:cs typeface="Times New Roman"/>
              </a:rPr>
              <a:t> </a:t>
            </a:r>
            <a:r>
              <a:rPr lang="el-GR" sz="2400" spc="20" dirty="0" smtClean="0">
                <a:latin typeface="Times New Roman"/>
                <a:cs typeface="Times New Roman"/>
              </a:rPr>
              <a:t>συνθήκες </a:t>
            </a:r>
            <a:r>
              <a:rPr lang="el-GR" sz="2400" spc="15" dirty="0" smtClean="0">
                <a:latin typeface="Times New Roman"/>
                <a:cs typeface="Times New Roman"/>
              </a:rPr>
              <a:t>το  φυτό </a:t>
            </a:r>
            <a:r>
              <a:rPr lang="el-GR" sz="2400" spc="20" dirty="0" smtClean="0">
                <a:latin typeface="Times New Roman"/>
                <a:cs typeface="Times New Roman"/>
              </a:rPr>
              <a:t>αναπτύσσει </a:t>
            </a:r>
            <a:r>
              <a:rPr lang="el-GR" sz="2400" spc="15" dirty="0" smtClean="0">
                <a:latin typeface="Times New Roman"/>
                <a:cs typeface="Times New Roman"/>
              </a:rPr>
              <a:t>βαθύτερο ριζικό </a:t>
            </a:r>
            <a:r>
              <a:rPr lang="el-GR" sz="2400" spc="15" dirty="0" err="1" smtClean="0">
                <a:latin typeface="Times New Roman"/>
                <a:cs typeface="Times New Roman"/>
              </a:rPr>
              <a:t>σύστηµα</a:t>
            </a:r>
            <a:r>
              <a:rPr lang="el-GR" sz="2400" spc="15" dirty="0" smtClean="0">
                <a:latin typeface="Times New Roman"/>
                <a:cs typeface="Times New Roman"/>
              </a:rPr>
              <a:t>.</a:t>
            </a:r>
            <a:endParaRPr lang="el-GR" sz="2400" dirty="0" smtClean="0">
              <a:latin typeface="Times New Roman"/>
              <a:cs typeface="Times New Roman"/>
            </a:endParaRPr>
          </a:p>
        </p:txBody>
      </p:sp>
      <p:pic>
        <p:nvPicPr>
          <p:cNvPr id="16386" name="Picture 2" descr="Αποτέλεσμα εικόνας για brassica napus leaves"/>
          <p:cNvPicPr>
            <a:picLocks noChangeAspect="1" noChangeArrowheads="1"/>
          </p:cNvPicPr>
          <p:nvPr/>
        </p:nvPicPr>
        <p:blipFill>
          <a:blip r:embed="rId2" cstate="print"/>
          <a:srcRect/>
          <a:stretch>
            <a:fillRect/>
          </a:stretch>
        </p:blipFill>
        <p:spPr bwMode="auto">
          <a:xfrm>
            <a:off x="1524794" y="2262549"/>
            <a:ext cx="6705600" cy="4419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9"/>
          <p:cNvSpPr txBox="1"/>
          <p:nvPr/>
        </p:nvSpPr>
        <p:spPr>
          <a:xfrm>
            <a:off x="153194" y="229394"/>
            <a:ext cx="4648200" cy="6878806"/>
          </a:xfrm>
          <a:prstGeom prst="rect">
            <a:avLst/>
          </a:prstGeom>
        </p:spPr>
        <p:txBody>
          <a:bodyPr vert="horz" wrap="square" lIns="0" tIns="0" rIns="0" bIns="0" rtlCol="0">
            <a:spAutoFit/>
          </a:bodyPr>
          <a:lstStyle/>
          <a:p>
            <a:pPr marL="12700" algn="just"/>
            <a:r>
              <a:rPr lang="el-GR" sz="2400" b="1" dirty="0" smtClean="0">
                <a:latin typeface="Times New Roman"/>
                <a:cs typeface="Times New Roman"/>
              </a:rPr>
              <a:t>Βλαστός</a:t>
            </a:r>
            <a:endParaRPr lang="el-GR" sz="2400" dirty="0" smtClean="0">
              <a:latin typeface="Times New Roman"/>
              <a:cs typeface="Times New Roman"/>
            </a:endParaRPr>
          </a:p>
          <a:p>
            <a:pPr marL="12700" algn="just"/>
            <a:r>
              <a:rPr lang="el-GR" sz="2400" spc="20" dirty="0" smtClean="0">
                <a:latin typeface="Times New Roman"/>
                <a:cs typeface="Times New Roman"/>
              </a:rPr>
              <a:t>Ο</a:t>
            </a:r>
            <a:r>
              <a:rPr lang="el-GR" sz="2400" spc="125" dirty="0" smtClean="0">
                <a:latin typeface="Times New Roman"/>
                <a:cs typeface="Times New Roman"/>
              </a:rPr>
              <a:t> </a:t>
            </a:r>
            <a:r>
              <a:rPr lang="el-GR" sz="2400" spc="20" dirty="0" smtClean="0">
                <a:latin typeface="Times New Roman"/>
                <a:cs typeface="Times New Roman"/>
              </a:rPr>
              <a:t>βλαστός</a:t>
            </a:r>
            <a:r>
              <a:rPr lang="el-GR" sz="2400" spc="120" dirty="0" smtClean="0">
                <a:latin typeface="Times New Roman"/>
                <a:cs typeface="Times New Roman"/>
              </a:rPr>
              <a:t> </a:t>
            </a:r>
            <a:r>
              <a:rPr lang="el-GR" sz="2400" spc="15" dirty="0" smtClean="0">
                <a:latin typeface="Times New Roman"/>
                <a:cs typeface="Times New Roman"/>
              </a:rPr>
              <a:t>έχει</a:t>
            </a:r>
            <a:r>
              <a:rPr lang="el-GR" sz="2400" spc="114" dirty="0" smtClean="0">
                <a:latin typeface="Times New Roman"/>
                <a:cs typeface="Times New Roman"/>
              </a:rPr>
              <a:t> </a:t>
            </a:r>
            <a:r>
              <a:rPr lang="el-GR" sz="2400" spc="15" dirty="0" smtClean="0">
                <a:latin typeface="Times New Roman"/>
                <a:cs typeface="Times New Roman"/>
              </a:rPr>
              <a:t>όρθια</a:t>
            </a:r>
            <a:r>
              <a:rPr lang="el-GR" sz="2400" spc="120" dirty="0" smtClean="0">
                <a:latin typeface="Times New Roman"/>
                <a:cs typeface="Times New Roman"/>
              </a:rPr>
              <a:t> </a:t>
            </a:r>
            <a:r>
              <a:rPr lang="el-GR" sz="2400" spc="20" dirty="0" smtClean="0">
                <a:latin typeface="Times New Roman"/>
                <a:cs typeface="Times New Roman"/>
              </a:rPr>
              <a:t>ανάπτυξη,</a:t>
            </a:r>
            <a:r>
              <a:rPr lang="el-GR" sz="2400" spc="114" dirty="0" smtClean="0">
                <a:latin typeface="Times New Roman"/>
                <a:cs typeface="Times New Roman"/>
              </a:rPr>
              <a:t> </a:t>
            </a:r>
            <a:r>
              <a:rPr lang="el-GR" sz="2400" spc="15" dirty="0" smtClean="0">
                <a:latin typeface="Times New Roman"/>
                <a:cs typeface="Times New Roman"/>
              </a:rPr>
              <a:t>είναι</a:t>
            </a:r>
            <a:r>
              <a:rPr lang="el-GR" sz="2400" spc="114" dirty="0" smtClean="0">
                <a:latin typeface="Times New Roman"/>
                <a:cs typeface="Times New Roman"/>
              </a:rPr>
              <a:t> </a:t>
            </a:r>
            <a:r>
              <a:rPr lang="el-GR" sz="2400" spc="15" dirty="0" smtClean="0">
                <a:latin typeface="Times New Roman"/>
                <a:cs typeface="Times New Roman"/>
              </a:rPr>
              <a:t>κυλινδρικός,</a:t>
            </a:r>
            <a:r>
              <a:rPr lang="el-GR" sz="2400" spc="114" dirty="0" smtClean="0">
                <a:latin typeface="Times New Roman"/>
                <a:cs typeface="Times New Roman"/>
              </a:rPr>
              <a:t> </a:t>
            </a:r>
            <a:r>
              <a:rPr lang="el-GR" sz="2400" spc="10" dirty="0" err="1" smtClean="0">
                <a:latin typeface="Times New Roman"/>
                <a:cs typeface="Times New Roman"/>
              </a:rPr>
              <a:t>γεµάτος</a:t>
            </a:r>
            <a:r>
              <a:rPr lang="el-GR" sz="2400" spc="120" dirty="0" smtClean="0">
                <a:latin typeface="Times New Roman"/>
                <a:cs typeface="Times New Roman"/>
              </a:rPr>
              <a:t> </a:t>
            </a:r>
            <a:r>
              <a:rPr lang="el-GR" sz="2400" spc="-5" dirty="0" smtClean="0">
                <a:latin typeface="Times New Roman"/>
                <a:cs typeface="Times New Roman"/>
              </a:rPr>
              <a:t>µε</a:t>
            </a:r>
            <a:r>
              <a:rPr lang="el-GR" sz="2400" spc="120" dirty="0" smtClean="0">
                <a:latin typeface="Times New Roman"/>
                <a:cs typeface="Times New Roman"/>
              </a:rPr>
              <a:t> </a:t>
            </a:r>
            <a:r>
              <a:rPr lang="el-GR" sz="2400" spc="15" dirty="0" smtClean="0">
                <a:latin typeface="Times New Roman"/>
                <a:cs typeface="Times New Roman"/>
              </a:rPr>
              <a:t>εντεριώνη,</a:t>
            </a:r>
            <a:r>
              <a:rPr lang="el-GR" sz="2400" spc="114" dirty="0" smtClean="0">
                <a:latin typeface="Times New Roman"/>
                <a:cs typeface="Times New Roman"/>
              </a:rPr>
              <a:t> </a:t>
            </a:r>
            <a:r>
              <a:rPr lang="el-GR" sz="2400" spc="-5" dirty="0" smtClean="0">
                <a:latin typeface="Times New Roman"/>
                <a:cs typeface="Times New Roman"/>
              </a:rPr>
              <a:t>µε</a:t>
            </a:r>
            <a:r>
              <a:rPr lang="el-GR" sz="2400" spc="120" dirty="0" smtClean="0">
                <a:latin typeface="Times New Roman"/>
                <a:cs typeface="Times New Roman"/>
              </a:rPr>
              <a:t> </a:t>
            </a:r>
            <a:r>
              <a:rPr lang="el-GR" sz="2400" spc="20" dirty="0" smtClean="0">
                <a:latin typeface="Times New Roman"/>
                <a:cs typeface="Times New Roman"/>
              </a:rPr>
              <a:t>ύψος</a:t>
            </a:r>
            <a:r>
              <a:rPr lang="el-GR" sz="2400" spc="120" dirty="0" smtClean="0">
                <a:latin typeface="Times New Roman"/>
                <a:cs typeface="Times New Roman"/>
              </a:rPr>
              <a:t> </a:t>
            </a:r>
            <a:r>
              <a:rPr lang="el-GR" sz="2400" spc="20" dirty="0" smtClean="0">
                <a:latin typeface="Times New Roman"/>
                <a:cs typeface="Times New Roman"/>
              </a:rPr>
              <a:t>που</a:t>
            </a:r>
            <a:r>
              <a:rPr lang="el-GR" sz="2400" spc="120" dirty="0" smtClean="0">
                <a:latin typeface="Times New Roman"/>
                <a:cs typeface="Times New Roman"/>
              </a:rPr>
              <a:t> </a:t>
            </a:r>
            <a:r>
              <a:rPr lang="el-GR" sz="2400" spc="15" dirty="0" err="1" smtClean="0">
                <a:latin typeface="Times New Roman"/>
                <a:cs typeface="Times New Roman"/>
              </a:rPr>
              <a:t>κυµαίνεται</a:t>
            </a:r>
            <a:r>
              <a:rPr lang="el-GR" sz="2400" spc="114" dirty="0" smtClean="0">
                <a:latin typeface="Times New Roman"/>
                <a:cs typeface="Times New Roman"/>
              </a:rPr>
              <a:t> </a:t>
            </a:r>
            <a:r>
              <a:rPr lang="el-GR" sz="2400" spc="20" dirty="0" smtClean="0">
                <a:latin typeface="Times New Roman"/>
                <a:cs typeface="Times New Roman"/>
              </a:rPr>
              <a:t>από</a:t>
            </a:r>
            <a:r>
              <a:rPr lang="el-GR" sz="2400" spc="120" dirty="0" smtClean="0">
                <a:latin typeface="Times New Roman"/>
                <a:cs typeface="Times New Roman"/>
              </a:rPr>
              <a:t> </a:t>
            </a:r>
            <a:r>
              <a:rPr lang="el-GR" sz="2400" spc="10" dirty="0" smtClean="0">
                <a:latin typeface="Times New Roman"/>
                <a:cs typeface="Times New Roman"/>
              </a:rPr>
              <a:t>1,5</a:t>
            </a:r>
            <a:r>
              <a:rPr lang="en-US" sz="2400" dirty="0" smtClean="0">
                <a:latin typeface="Times New Roman"/>
                <a:cs typeface="Times New Roman"/>
              </a:rPr>
              <a:t> </a:t>
            </a:r>
            <a:r>
              <a:rPr lang="el-GR" sz="2400" spc="15" dirty="0" smtClean="0">
                <a:latin typeface="Times New Roman"/>
                <a:cs typeface="Times New Roman"/>
              </a:rPr>
              <a:t>έως</a:t>
            </a:r>
            <a:r>
              <a:rPr lang="el-GR" sz="2400" spc="155" dirty="0" smtClean="0">
                <a:latin typeface="Times New Roman"/>
                <a:cs typeface="Times New Roman"/>
              </a:rPr>
              <a:t> </a:t>
            </a:r>
            <a:r>
              <a:rPr lang="el-GR" sz="2400" spc="15" dirty="0" smtClean="0">
                <a:latin typeface="Times New Roman"/>
                <a:cs typeface="Times New Roman"/>
              </a:rPr>
              <a:t>2</a:t>
            </a:r>
            <a:r>
              <a:rPr lang="el-GR" sz="2400" spc="155" dirty="0" smtClean="0">
                <a:latin typeface="Times New Roman"/>
                <a:cs typeface="Times New Roman"/>
              </a:rPr>
              <a:t> </a:t>
            </a:r>
            <a:r>
              <a:rPr lang="el-GR" sz="2400" spc="20" dirty="0" smtClean="0">
                <a:latin typeface="Times New Roman"/>
                <a:cs typeface="Times New Roman"/>
              </a:rPr>
              <a:t>m.</a:t>
            </a:r>
            <a:r>
              <a:rPr lang="el-GR" sz="2400" spc="150" dirty="0" smtClean="0">
                <a:latin typeface="Times New Roman"/>
                <a:cs typeface="Times New Roman"/>
              </a:rPr>
              <a:t> </a:t>
            </a:r>
            <a:r>
              <a:rPr lang="el-GR" sz="2400" spc="15" dirty="0" smtClean="0">
                <a:latin typeface="Times New Roman"/>
                <a:cs typeface="Times New Roman"/>
              </a:rPr>
              <a:t>Στις</a:t>
            </a:r>
            <a:r>
              <a:rPr lang="el-GR" sz="2400" spc="155" dirty="0" smtClean="0">
                <a:latin typeface="Times New Roman"/>
                <a:cs typeface="Times New Roman"/>
              </a:rPr>
              <a:t> </a:t>
            </a:r>
            <a:r>
              <a:rPr lang="el-GR" sz="2400" spc="15" dirty="0" err="1" smtClean="0">
                <a:latin typeface="Times New Roman"/>
                <a:cs typeface="Times New Roman"/>
              </a:rPr>
              <a:t>καλλιεργούµενες</a:t>
            </a:r>
            <a:r>
              <a:rPr lang="el-GR" sz="2400" spc="155" dirty="0" smtClean="0">
                <a:latin typeface="Times New Roman"/>
                <a:cs typeface="Times New Roman"/>
              </a:rPr>
              <a:t> </a:t>
            </a:r>
            <a:r>
              <a:rPr lang="el-GR" sz="2400" spc="15" dirty="0" smtClean="0">
                <a:latin typeface="Times New Roman"/>
                <a:cs typeface="Times New Roman"/>
              </a:rPr>
              <a:t>ποικιλίες,</a:t>
            </a:r>
            <a:r>
              <a:rPr lang="el-GR" sz="2400" spc="150" dirty="0" smtClean="0">
                <a:latin typeface="Times New Roman"/>
                <a:cs typeface="Times New Roman"/>
              </a:rPr>
              <a:t> </a:t>
            </a:r>
            <a:r>
              <a:rPr lang="el-GR" sz="2400" spc="15" dirty="0" smtClean="0">
                <a:latin typeface="Times New Roman"/>
                <a:cs typeface="Times New Roman"/>
              </a:rPr>
              <a:t>το</a:t>
            </a:r>
            <a:r>
              <a:rPr lang="el-GR" sz="2400" spc="155" dirty="0" smtClean="0">
                <a:latin typeface="Times New Roman"/>
                <a:cs typeface="Times New Roman"/>
              </a:rPr>
              <a:t> </a:t>
            </a:r>
            <a:r>
              <a:rPr lang="el-GR" sz="2400" spc="20" dirty="0" smtClean="0">
                <a:latin typeface="Times New Roman"/>
                <a:cs typeface="Times New Roman"/>
              </a:rPr>
              <a:t>ύψος</a:t>
            </a:r>
            <a:r>
              <a:rPr lang="el-GR" sz="2400" spc="155" dirty="0" smtClean="0">
                <a:latin typeface="Times New Roman"/>
                <a:cs typeface="Times New Roman"/>
              </a:rPr>
              <a:t> </a:t>
            </a:r>
            <a:r>
              <a:rPr lang="el-GR" sz="2400" spc="15" dirty="0" smtClean="0">
                <a:latin typeface="Times New Roman"/>
                <a:cs typeface="Times New Roman"/>
              </a:rPr>
              <a:t>του</a:t>
            </a:r>
            <a:r>
              <a:rPr lang="el-GR" sz="2400" spc="155" dirty="0" smtClean="0">
                <a:latin typeface="Times New Roman"/>
                <a:cs typeface="Times New Roman"/>
              </a:rPr>
              <a:t> </a:t>
            </a:r>
            <a:r>
              <a:rPr lang="el-GR" sz="2400" spc="15" dirty="0" smtClean="0">
                <a:latin typeface="Times New Roman"/>
                <a:cs typeface="Times New Roman"/>
              </a:rPr>
              <a:t>στελέχους</a:t>
            </a:r>
            <a:r>
              <a:rPr lang="el-GR" sz="2400" spc="155" dirty="0" smtClean="0">
                <a:latin typeface="Times New Roman"/>
                <a:cs typeface="Times New Roman"/>
              </a:rPr>
              <a:t> </a:t>
            </a:r>
            <a:r>
              <a:rPr lang="el-GR" sz="2400" spc="15" dirty="0" smtClean="0">
                <a:latin typeface="Times New Roman"/>
                <a:cs typeface="Times New Roman"/>
              </a:rPr>
              <a:t>είναι</a:t>
            </a:r>
            <a:r>
              <a:rPr lang="el-GR" sz="2400" spc="150" dirty="0" smtClean="0">
                <a:latin typeface="Times New Roman"/>
                <a:cs typeface="Times New Roman"/>
              </a:rPr>
              <a:t> </a:t>
            </a:r>
            <a:r>
              <a:rPr lang="el-GR" sz="2400" spc="20" dirty="0" smtClean="0">
                <a:latin typeface="Times New Roman"/>
                <a:cs typeface="Times New Roman"/>
              </a:rPr>
              <a:t>80-150</a:t>
            </a:r>
            <a:r>
              <a:rPr lang="el-GR" sz="2400" spc="155" dirty="0" smtClean="0">
                <a:latin typeface="Times New Roman"/>
                <a:cs typeface="Times New Roman"/>
              </a:rPr>
              <a:t> </a:t>
            </a:r>
            <a:r>
              <a:rPr lang="el-GR" sz="2400" spc="20" dirty="0" smtClean="0">
                <a:latin typeface="Times New Roman"/>
                <a:cs typeface="Times New Roman"/>
              </a:rPr>
              <a:t>cm</a:t>
            </a:r>
            <a:r>
              <a:rPr lang="el-GR" sz="2400" spc="160" dirty="0" smtClean="0">
                <a:latin typeface="Times New Roman"/>
                <a:cs typeface="Times New Roman"/>
              </a:rPr>
              <a:t> </a:t>
            </a:r>
            <a:r>
              <a:rPr lang="el-GR" sz="2400" spc="15" dirty="0" smtClean="0">
                <a:latin typeface="Times New Roman"/>
                <a:cs typeface="Times New Roman"/>
              </a:rPr>
              <a:t>για</a:t>
            </a:r>
            <a:r>
              <a:rPr lang="el-GR" sz="2400" spc="160" dirty="0" smtClean="0">
                <a:latin typeface="Times New Roman"/>
                <a:cs typeface="Times New Roman"/>
              </a:rPr>
              <a:t> </a:t>
            </a:r>
            <a:r>
              <a:rPr lang="el-GR" sz="2400" spc="15" dirty="0" smtClean="0">
                <a:latin typeface="Times New Roman"/>
                <a:cs typeface="Times New Roman"/>
              </a:rPr>
              <a:t>τη</a:t>
            </a:r>
            <a:r>
              <a:rPr lang="el-GR" sz="2400" spc="160" dirty="0" smtClean="0">
                <a:latin typeface="Times New Roman"/>
                <a:cs typeface="Times New Roman"/>
              </a:rPr>
              <a:t> </a:t>
            </a:r>
            <a:r>
              <a:rPr lang="el-GR" sz="2400" spc="15" dirty="0" smtClean="0">
                <a:latin typeface="Times New Roman"/>
                <a:cs typeface="Times New Roman"/>
              </a:rPr>
              <a:t>διευκόλυνση</a:t>
            </a:r>
            <a:r>
              <a:rPr lang="el-GR" sz="2400" spc="160" dirty="0" smtClean="0">
                <a:latin typeface="Times New Roman"/>
                <a:cs typeface="Times New Roman"/>
              </a:rPr>
              <a:t> </a:t>
            </a:r>
            <a:r>
              <a:rPr lang="el-GR" sz="2400" spc="15" dirty="0" smtClean="0">
                <a:latin typeface="Times New Roman"/>
                <a:cs typeface="Times New Roman"/>
              </a:rPr>
              <a:t>της</a:t>
            </a:r>
            <a:r>
              <a:rPr lang="en-US" sz="2400" dirty="0" smtClean="0">
                <a:latin typeface="Times New Roman"/>
                <a:cs typeface="Times New Roman"/>
              </a:rPr>
              <a:t> </a:t>
            </a:r>
            <a:r>
              <a:rPr lang="el-GR" sz="2400" spc="15" dirty="0" smtClean="0">
                <a:latin typeface="Times New Roman"/>
                <a:cs typeface="Times New Roman"/>
              </a:rPr>
              <a:t>µ</a:t>
            </a:r>
            <a:r>
              <a:rPr lang="el-GR" sz="2400" spc="15" dirty="0" err="1" smtClean="0">
                <a:latin typeface="Times New Roman"/>
                <a:cs typeface="Times New Roman"/>
              </a:rPr>
              <a:t>ηχανικής</a:t>
            </a:r>
            <a:r>
              <a:rPr lang="el-GR" sz="2400" spc="15" dirty="0" smtClean="0">
                <a:latin typeface="Times New Roman"/>
                <a:cs typeface="Times New Roman"/>
              </a:rPr>
              <a:t> </a:t>
            </a:r>
            <a:r>
              <a:rPr lang="el-GR" sz="2400" spc="15" dirty="0" err="1" smtClean="0">
                <a:latin typeface="Times New Roman"/>
                <a:cs typeface="Times New Roman"/>
              </a:rPr>
              <a:t>συγκοµιδής</a:t>
            </a:r>
            <a:r>
              <a:rPr lang="el-GR" sz="2400" spc="15" dirty="0" smtClean="0">
                <a:latin typeface="Times New Roman"/>
                <a:cs typeface="Times New Roman"/>
              </a:rPr>
              <a:t>. </a:t>
            </a:r>
            <a:r>
              <a:rPr lang="el-GR" sz="2400" spc="20" dirty="0" smtClean="0">
                <a:latin typeface="Times New Roman"/>
                <a:cs typeface="Times New Roman"/>
              </a:rPr>
              <a:t>Ο κύριος βλαστός </a:t>
            </a:r>
            <a:r>
              <a:rPr lang="el-GR" sz="2400" spc="15" dirty="0" smtClean="0">
                <a:latin typeface="Times New Roman"/>
                <a:cs typeface="Times New Roman"/>
              </a:rPr>
              <a:t>διακλαδίζεται στο </a:t>
            </a:r>
            <a:r>
              <a:rPr lang="el-GR" sz="2400" spc="20" dirty="0" smtClean="0">
                <a:latin typeface="Times New Roman"/>
                <a:cs typeface="Times New Roman"/>
              </a:rPr>
              <a:t>ανώτερο </a:t>
            </a:r>
            <a:r>
              <a:rPr lang="el-GR" sz="2400" spc="5" dirty="0" err="1" smtClean="0">
                <a:latin typeface="Times New Roman"/>
                <a:cs typeface="Times New Roman"/>
              </a:rPr>
              <a:t>τµήµα</a:t>
            </a:r>
            <a:r>
              <a:rPr lang="el-GR" sz="2400" spc="5" dirty="0" smtClean="0">
                <a:latin typeface="Times New Roman"/>
                <a:cs typeface="Times New Roman"/>
              </a:rPr>
              <a:t> </a:t>
            </a:r>
            <a:r>
              <a:rPr lang="el-GR" sz="2400" spc="15" dirty="0" smtClean="0">
                <a:latin typeface="Times New Roman"/>
                <a:cs typeface="Times New Roman"/>
              </a:rPr>
              <a:t>του σε πλάγιες δευτερεύουσες  </a:t>
            </a:r>
            <a:r>
              <a:rPr lang="el-GR" sz="2400" spc="20" dirty="0" smtClean="0">
                <a:latin typeface="Times New Roman"/>
                <a:cs typeface="Times New Roman"/>
              </a:rPr>
              <a:t>διακλαδώσεις </a:t>
            </a:r>
            <a:r>
              <a:rPr lang="el-GR" sz="2400" spc="15" dirty="0" smtClean="0">
                <a:latin typeface="Times New Roman"/>
                <a:cs typeface="Times New Roman"/>
              </a:rPr>
              <a:t>που </a:t>
            </a:r>
            <a:r>
              <a:rPr lang="el-GR" sz="2400" spc="20" dirty="0" smtClean="0">
                <a:latin typeface="Times New Roman"/>
                <a:cs typeface="Times New Roman"/>
              </a:rPr>
              <a:t>καταλήγουν </a:t>
            </a:r>
            <a:r>
              <a:rPr lang="el-GR" sz="2400" spc="15" dirty="0" smtClean="0">
                <a:latin typeface="Times New Roman"/>
                <a:cs typeface="Times New Roman"/>
              </a:rPr>
              <a:t>σε ταξιανθίες. </a:t>
            </a:r>
            <a:r>
              <a:rPr lang="el-GR" sz="2400" spc="20" dirty="0" smtClean="0">
                <a:latin typeface="Times New Roman"/>
                <a:cs typeface="Times New Roman"/>
              </a:rPr>
              <a:t>Ο </a:t>
            </a:r>
            <a:r>
              <a:rPr lang="el-GR" sz="2400" spc="10" dirty="0" err="1" smtClean="0">
                <a:latin typeface="Times New Roman"/>
                <a:cs typeface="Times New Roman"/>
              </a:rPr>
              <a:t>αριθµός</a:t>
            </a:r>
            <a:r>
              <a:rPr lang="el-GR" sz="2400" spc="10" dirty="0" smtClean="0">
                <a:latin typeface="Times New Roman"/>
                <a:cs typeface="Times New Roman"/>
              </a:rPr>
              <a:t> </a:t>
            </a:r>
            <a:r>
              <a:rPr lang="el-GR" sz="2400" spc="15" dirty="0" smtClean="0">
                <a:latin typeface="Times New Roman"/>
                <a:cs typeface="Times New Roman"/>
              </a:rPr>
              <a:t>τους ποικίλλει </a:t>
            </a:r>
            <a:r>
              <a:rPr lang="el-GR" sz="2400" spc="20" dirty="0" smtClean="0">
                <a:latin typeface="Times New Roman"/>
                <a:cs typeface="Times New Roman"/>
              </a:rPr>
              <a:t>ανάλογα </a:t>
            </a:r>
            <a:r>
              <a:rPr lang="el-GR" sz="2400" spc="-5" dirty="0" smtClean="0">
                <a:latin typeface="Times New Roman"/>
                <a:cs typeface="Times New Roman"/>
              </a:rPr>
              <a:t>µε </a:t>
            </a:r>
            <a:r>
              <a:rPr lang="el-GR" sz="2400" spc="15" dirty="0" smtClean="0">
                <a:latin typeface="Times New Roman"/>
                <a:cs typeface="Times New Roman"/>
              </a:rPr>
              <a:t>την ποικιλία, το  </a:t>
            </a:r>
            <a:r>
              <a:rPr lang="el-GR" sz="2400" spc="20" dirty="0" smtClean="0">
                <a:latin typeface="Times New Roman"/>
                <a:cs typeface="Times New Roman"/>
              </a:rPr>
              <a:t>περιβάλλον, </a:t>
            </a:r>
            <a:r>
              <a:rPr lang="el-GR" sz="2400" spc="15" dirty="0" smtClean="0">
                <a:latin typeface="Times New Roman"/>
                <a:cs typeface="Times New Roman"/>
              </a:rPr>
              <a:t>την </a:t>
            </a:r>
            <a:r>
              <a:rPr lang="el-GR" sz="2400" spc="20" dirty="0" smtClean="0">
                <a:latin typeface="Times New Roman"/>
                <a:cs typeface="Times New Roman"/>
              </a:rPr>
              <a:t>πυκνότητα των φυτών, καθώς επίσης </a:t>
            </a:r>
            <a:r>
              <a:rPr lang="el-GR" sz="2400" spc="15" dirty="0" smtClean="0">
                <a:latin typeface="Times New Roman"/>
                <a:cs typeface="Times New Roman"/>
              </a:rPr>
              <a:t>και </a:t>
            </a:r>
            <a:r>
              <a:rPr lang="el-GR" sz="2400" spc="20" dirty="0" smtClean="0">
                <a:latin typeface="Times New Roman"/>
                <a:cs typeface="Times New Roman"/>
              </a:rPr>
              <a:t>από </a:t>
            </a:r>
            <a:r>
              <a:rPr lang="el-GR" sz="2400" spc="15" dirty="0" smtClean="0">
                <a:latin typeface="Times New Roman"/>
                <a:cs typeface="Times New Roman"/>
              </a:rPr>
              <a:t>το </a:t>
            </a:r>
            <a:r>
              <a:rPr lang="el-GR" sz="2400" spc="20" dirty="0" smtClean="0">
                <a:latin typeface="Times New Roman"/>
                <a:cs typeface="Times New Roman"/>
              </a:rPr>
              <a:t>ύψος </a:t>
            </a:r>
            <a:r>
              <a:rPr lang="el-GR" sz="2400" spc="15" dirty="0" smtClean="0">
                <a:latin typeface="Times New Roman"/>
                <a:cs typeface="Times New Roman"/>
              </a:rPr>
              <a:t>του </a:t>
            </a:r>
            <a:r>
              <a:rPr lang="el-GR" sz="2400" spc="20" dirty="0" smtClean="0">
                <a:latin typeface="Times New Roman"/>
                <a:cs typeface="Times New Roman"/>
              </a:rPr>
              <a:t>κύριου </a:t>
            </a:r>
            <a:r>
              <a:rPr lang="el-GR" sz="2400" spc="15" dirty="0" smtClean="0">
                <a:latin typeface="Times New Roman"/>
                <a:cs typeface="Times New Roman"/>
              </a:rPr>
              <a:t>στελέχους στο </a:t>
            </a:r>
            <a:r>
              <a:rPr lang="el-GR" sz="2400" spc="20" dirty="0" smtClean="0">
                <a:latin typeface="Times New Roman"/>
                <a:cs typeface="Times New Roman"/>
              </a:rPr>
              <a:t>οποίο  </a:t>
            </a:r>
            <a:r>
              <a:rPr lang="el-GR" sz="2400" spc="15" dirty="0" smtClean="0">
                <a:latin typeface="Times New Roman"/>
                <a:cs typeface="Times New Roman"/>
              </a:rPr>
              <a:t>φέρονται</a:t>
            </a:r>
            <a:r>
              <a:rPr lang="el-GR" sz="2400" spc="20" dirty="0" smtClean="0">
                <a:latin typeface="Times New Roman"/>
                <a:cs typeface="Times New Roman"/>
              </a:rPr>
              <a:t>.</a:t>
            </a:r>
            <a:endParaRPr lang="el-GR" sz="2400" dirty="0" smtClean="0">
              <a:latin typeface="Times New Roman"/>
              <a:cs typeface="Times New Roman"/>
            </a:endParaRPr>
          </a:p>
          <a:p>
            <a:pPr marL="11133" algn="just"/>
            <a:endParaRPr sz="1500" dirty="0">
              <a:latin typeface="Times New Roman"/>
              <a:cs typeface="Times New Roman"/>
            </a:endParaRPr>
          </a:p>
        </p:txBody>
      </p:sp>
      <p:pic>
        <p:nvPicPr>
          <p:cNvPr id="6" name="Picture 2" descr="Αποτέλεσμα εικόνας για brassica napus l"/>
          <p:cNvPicPr>
            <a:picLocks noChangeAspect="1" noChangeArrowheads="1"/>
          </p:cNvPicPr>
          <p:nvPr/>
        </p:nvPicPr>
        <p:blipFill>
          <a:blip r:embed="rId2" cstate="print"/>
          <a:srcRect/>
          <a:stretch>
            <a:fillRect/>
          </a:stretch>
        </p:blipFill>
        <p:spPr bwMode="auto">
          <a:xfrm>
            <a:off x="5106194" y="915194"/>
            <a:ext cx="3409950" cy="52387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5"/>
          <p:cNvSpPr/>
          <p:nvPr/>
        </p:nvSpPr>
        <p:spPr>
          <a:xfrm>
            <a:off x="305594" y="762794"/>
            <a:ext cx="7772400" cy="4953000"/>
          </a:xfrm>
          <a:prstGeom prst="rect">
            <a:avLst/>
          </a:prstGeom>
          <a:blipFill>
            <a:blip r:embed="rId2" cstate="print"/>
            <a:stretch>
              <a:fillRect/>
            </a:stretch>
          </a:blipFill>
        </p:spPr>
        <p:txBody>
          <a:bodyPr wrap="square" lIns="0" tIns="0" rIns="0" bIns="0" rtlCol="0"/>
          <a:lstStyle/>
          <a:p>
            <a:endParaRPr sz="1500"/>
          </a:p>
        </p:txBody>
      </p:sp>
      <p:sp>
        <p:nvSpPr>
          <p:cNvPr id="4" name="3 - Ορθογώνιο"/>
          <p:cNvSpPr/>
          <p:nvPr/>
        </p:nvSpPr>
        <p:spPr>
          <a:xfrm>
            <a:off x="1981994" y="5868194"/>
            <a:ext cx="4046174" cy="400110"/>
          </a:xfrm>
          <a:prstGeom prst="rect">
            <a:avLst/>
          </a:prstGeom>
        </p:spPr>
        <p:txBody>
          <a:bodyPr wrap="square">
            <a:spAutoFit/>
          </a:bodyPr>
          <a:lstStyle/>
          <a:p>
            <a:r>
              <a:rPr lang="el-GR" sz="2000" i="1" spc="5" dirty="0" err="1" smtClean="0">
                <a:latin typeface="Times New Roman"/>
                <a:cs typeface="Times New Roman"/>
              </a:rPr>
              <a:t>Σχηµατισµός</a:t>
            </a:r>
            <a:r>
              <a:rPr lang="el-GR" sz="2000" i="1" spc="5" dirty="0" smtClean="0">
                <a:latin typeface="Times New Roman"/>
                <a:cs typeface="Times New Roman"/>
              </a:rPr>
              <a:t> </a:t>
            </a:r>
            <a:r>
              <a:rPr lang="el-GR" sz="2000" i="1" spc="15" dirty="0" smtClean="0">
                <a:latin typeface="Times New Roman"/>
                <a:cs typeface="Times New Roman"/>
              </a:rPr>
              <a:t>κύριου</a:t>
            </a:r>
            <a:r>
              <a:rPr lang="el-GR" sz="2000" i="1" spc="-20" dirty="0" smtClean="0">
                <a:latin typeface="Times New Roman"/>
                <a:cs typeface="Times New Roman"/>
              </a:rPr>
              <a:t> </a:t>
            </a:r>
            <a:r>
              <a:rPr lang="el-GR" sz="2000" i="1" spc="20" dirty="0" smtClean="0">
                <a:latin typeface="Times New Roman"/>
                <a:cs typeface="Times New Roman"/>
              </a:rPr>
              <a:t>βλαστού</a:t>
            </a:r>
            <a:endParaRPr lang="el-GR"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1237</TotalTime>
  <Words>2019</Words>
  <Application>Microsoft Office PowerPoint</Application>
  <PresentationFormat>Προσαρμογή</PresentationFormat>
  <Paragraphs>79</Paragraphs>
  <Slides>33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33</vt:i4>
      </vt:variant>
    </vt:vector>
  </HeadingPairs>
  <TitlesOfParts>
    <vt:vector size="34" baseType="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Mιχάλης Μουνταντωνάκης</dc:creator>
  <cp:lastModifiedBy>rena</cp:lastModifiedBy>
  <cp:revision>67</cp:revision>
  <dcterms:created xsi:type="dcterms:W3CDTF">2016-10-19T11:28:27Z</dcterms:created>
  <dcterms:modified xsi:type="dcterms:W3CDTF">2016-11-14T19:11:45Z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2016-10-19T00:00:00Z</vt:filetime>
  </property>
</Properties>
</file>