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44"/>
  </p:notesMasterIdLst>
  <p:sldIdLst>
    <p:sldId id="268" r:id="rId2"/>
    <p:sldId id="327" r:id="rId3"/>
    <p:sldId id="306" r:id="rId4"/>
    <p:sldId id="290" r:id="rId5"/>
    <p:sldId id="269" r:id="rId6"/>
    <p:sldId id="291" r:id="rId7"/>
    <p:sldId id="271" r:id="rId8"/>
    <p:sldId id="296" r:id="rId9"/>
    <p:sldId id="292" r:id="rId10"/>
    <p:sldId id="328" r:id="rId11"/>
    <p:sldId id="326" r:id="rId12"/>
    <p:sldId id="329" r:id="rId13"/>
    <p:sldId id="280" r:id="rId14"/>
    <p:sldId id="272" r:id="rId15"/>
    <p:sldId id="321" r:id="rId16"/>
    <p:sldId id="293" r:id="rId17"/>
    <p:sldId id="320" r:id="rId18"/>
    <p:sldId id="276" r:id="rId19"/>
    <p:sldId id="294" r:id="rId20"/>
    <p:sldId id="324" r:id="rId21"/>
    <p:sldId id="325" r:id="rId22"/>
    <p:sldId id="278" r:id="rId23"/>
    <p:sldId id="282" r:id="rId24"/>
    <p:sldId id="281" r:id="rId25"/>
    <p:sldId id="279" r:id="rId26"/>
    <p:sldId id="302" r:id="rId27"/>
    <p:sldId id="284" r:id="rId28"/>
    <p:sldId id="286" r:id="rId29"/>
    <p:sldId id="285" r:id="rId30"/>
    <p:sldId id="300" r:id="rId31"/>
    <p:sldId id="287" r:id="rId32"/>
    <p:sldId id="322" r:id="rId33"/>
    <p:sldId id="323" r:id="rId34"/>
    <p:sldId id="288" r:id="rId35"/>
    <p:sldId id="303" r:id="rId36"/>
    <p:sldId id="289" r:id="rId37"/>
    <p:sldId id="299" r:id="rId38"/>
    <p:sldId id="305" r:id="rId39"/>
    <p:sldId id="308" r:id="rId40"/>
    <p:sldId id="311" r:id="rId41"/>
    <p:sldId id="314" r:id="rId42"/>
    <p:sldId id="315" r:id="rId43"/>
  </p:sldIdLst>
  <p:sldSz cx="9144000" cy="6858000" type="screen4x3"/>
  <p:notesSz cx="6299200" cy="9004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0" autoAdjust="0"/>
    <p:restoredTop sz="92492" autoAdjust="0"/>
  </p:normalViewPr>
  <p:slideViewPr>
    <p:cSldViewPr>
      <p:cViewPr varScale="1">
        <p:scale>
          <a:sx n="77" d="100"/>
          <a:sy n="77" d="100"/>
        </p:scale>
        <p:origin x="-1044" y="-102"/>
      </p:cViewPr>
      <p:guideLst>
        <p:guide orient="horz" pos="2194"/>
        <p:guide pos="3135"/>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728913" cy="45085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568700" y="0"/>
            <a:ext cx="2728913" cy="450850"/>
          </a:xfrm>
          <a:prstGeom prst="rect">
            <a:avLst/>
          </a:prstGeom>
        </p:spPr>
        <p:txBody>
          <a:bodyPr vert="horz" lIns="91440" tIns="45720" rIns="91440" bIns="45720" rtlCol="0"/>
          <a:lstStyle>
            <a:lvl1pPr algn="r">
              <a:defRPr sz="1200"/>
            </a:lvl1pPr>
          </a:lstStyle>
          <a:p>
            <a:fld id="{A4E82C3F-E363-445E-AED1-F70CBFD368AB}" type="datetimeFigureOut">
              <a:rPr lang="en-US" smtClean="0"/>
              <a:pPr/>
              <a:t>11/21/2016</a:t>
            </a:fld>
            <a:endParaRPr lang="en-US"/>
          </a:p>
        </p:txBody>
      </p:sp>
      <p:sp>
        <p:nvSpPr>
          <p:cNvPr id="4" name="3 - Θέση εικόνας διαφάνειας"/>
          <p:cNvSpPr>
            <a:spLocks noGrp="1" noRot="1" noChangeAspect="1"/>
          </p:cNvSpPr>
          <p:nvPr>
            <p:ph type="sldImg" idx="2"/>
          </p:nvPr>
        </p:nvSpPr>
        <p:spPr>
          <a:xfrm>
            <a:off x="898525" y="674688"/>
            <a:ext cx="4502150" cy="3376612"/>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30238" y="4276725"/>
            <a:ext cx="5038725" cy="4052888"/>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551863"/>
            <a:ext cx="2728913" cy="45085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568700" y="8551863"/>
            <a:ext cx="2728913" cy="450850"/>
          </a:xfrm>
          <a:prstGeom prst="rect">
            <a:avLst/>
          </a:prstGeom>
        </p:spPr>
        <p:txBody>
          <a:bodyPr vert="horz" lIns="91440" tIns="45720" rIns="91440" bIns="45720" rtlCol="0" anchor="b"/>
          <a:lstStyle>
            <a:lvl1pPr algn="r">
              <a:defRPr sz="1200"/>
            </a:lvl1pPr>
          </a:lstStyle>
          <a:p>
            <a:fld id="{CC3E60EB-3900-4298-8972-7E95C4C4472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CC3E60EB-3900-4298-8972-7E95C4C4472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CC3E60EB-3900-4298-8972-7E95C4C4472C}"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11/21/2016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D8BD707-D9CF-40AE-B4C6-C98DA3205C09}" type="datetimeFigureOut">
              <a:rPr lang="en-US" smtClean="0"/>
              <a:pPr/>
              <a:t>11/21/2016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11/21/2016</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457200"/>
            <a:ext cx="8229600" cy="5840189"/>
          </a:xfrm>
          <a:prstGeom prst="rect">
            <a:avLst/>
          </a:prstGeom>
        </p:spPr>
        <p:txBody>
          <a:bodyPr vert="horz" wrap="square" lIns="0" tIns="0" rIns="0" bIns="0" rtlCol="0">
            <a:spAutoFit/>
          </a:bodyPr>
          <a:lstStyle/>
          <a:p>
            <a:pPr marL="12700" marR="5080" indent="179705" algn="just">
              <a:lnSpc>
                <a:spcPct val="107200"/>
              </a:lnSpc>
              <a:spcBef>
                <a:spcPts val="495"/>
              </a:spcBef>
            </a:pPr>
            <a:r>
              <a:rPr lang="el-GR" sz="2400" spc="-40" dirty="0" smtClean="0">
                <a:solidFill>
                  <a:srgbClr val="231F20"/>
                </a:solidFill>
                <a:latin typeface="Times New Roman"/>
                <a:cs typeface="Times New Roman"/>
              </a:rPr>
              <a:t>Το </a:t>
            </a:r>
            <a:r>
              <a:rPr lang="el-GR" sz="2400" spc="-5" dirty="0" smtClean="0">
                <a:solidFill>
                  <a:srgbClr val="231F20"/>
                </a:solidFill>
                <a:latin typeface="Times New Roman"/>
                <a:cs typeface="Times New Roman"/>
              </a:rPr>
              <a:t>λινάρι </a:t>
            </a:r>
            <a:r>
              <a:rPr lang="el-GR" sz="2400" dirty="0" smtClean="0">
                <a:solidFill>
                  <a:srgbClr val="231F20"/>
                </a:solidFill>
                <a:latin typeface="Times New Roman"/>
                <a:cs typeface="Times New Roman"/>
              </a:rPr>
              <a:t>(</a:t>
            </a:r>
            <a:r>
              <a:rPr lang="el-GR" sz="2400" i="1" dirty="0" err="1" smtClean="0">
                <a:solidFill>
                  <a:srgbClr val="231F20"/>
                </a:solidFill>
                <a:latin typeface="Times New Roman"/>
                <a:cs typeface="Times New Roman"/>
              </a:rPr>
              <a:t>Linum</a:t>
            </a:r>
            <a:r>
              <a:rPr lang="el-GR" sz="2400" i="1" dirty="0" smtClean="0">
                <a:solidFill>
                  <a:srgbClr val="231F20"/>
                </a:solidFill>
                <a:latin typeface="Times New Roman"/>
                <a:cs typeface="Times New Roman"/>
              </a:rPr>
              <a:t> </a:t>
            </a:r>
            <a:r>
              <a:rPr lang="el-GR" sz="2400" i="1" dirty="0" err="1" smtClean="0">
                <a:solidFill>
                  <a:srgbClr val="231F20"/>
                </a:solidFill>
                <a:latin typeface="Times New Roman"/>
                <a:cs typeface="Times New Roman"/>
              </a:rPr>
              <a:t>usitatissimum</a:t>
            </a:r>
            <a:r>
              <a:rPr lang="el-GR" sz="2400" i="1"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L.) είναι ένα από τα πρώτα </a:t>
            </a:r>
            <a:r>
              <a:rPr lang="el-GR" sz="2400" spc="-5" dirty="0" smtClean="0">
                <a:solidFill>
                  <a:srgbClr val="231F20"/>
                </a:solidFill>
                <a:latin typeface="Times New Roman"/>
                <a:cs typeface="Times New Roman"/>
              </a:rPr>
              <a:t>καλλιεργηθέντα  </a:t>
            </a:r>
            <a:r>
              <a:rPr lang="el-GR" sz="2400" dirty="0" smtClean="0">
                <a:solidFill>
                  <a:srgbClr val="231F20"/>
                </a:solidFill>
                <a:latin typeface="Times New Roman"/>
                <a:cs typeface="Times New Roman"/>
              </a:rPr>
              <a:t>φυτά (πάνω από 6.000 χρόνια). Θεωρείται ότι </a:t>
            </a:r>
            <a:r>
              <a:rPr lang="el-GR" sz="2400" spc="-5" dirty="0" smtClean="0">
                <a:solidFill>
                  <a:srgbClr val="231F20"/>
                </a:solidFill>
                <a:latin typeface="Times New Roman"/>
                <a:cs typeface="Times New Roman"/>
              </a:rPr>
              <a:t>κατάγεται </a:t>
            </a:r>
            <a:r>
              <a:rPr lang="el-GR" sz="2400" dirty="0" smtClean="0">
                <a:solidFill>
                  <a:srgbClr val="231F20"/>
                </a:solidFill>
                <a:latin typeface="Times New Roman"/>
                <a:cs typeface="Times New Roman"/>
              </a:rPr>
              <a:t>από την περιοχή της  </a:t>
            </a:r>
            <a:r>
              <a:rPr lang="el-GR" sz="2400" spc="-5" dirty="0" smtClean="0">
                <a:solidFill>
                  <a:srgbClr val="231F20"/>
                </a:solidFill>
                <a:latin typeface="Times New Roman"/>
                <a:cs typeface="Times New Roman"/>
              </a:rPr>
              <a:t>Μεσογείου και </a:t>
            </a:r>
            <a:r>
              <a:rPr lang="el-GR" sz="2400" dirty="0" smtClean="0">
                <a:solidFill>
                  <a:srgbClr val="231F20"/>
                </a:solidFill>
                <a:latin typeface="Times New Roman"/>
                <a:cs typeface="Times New Roman"/>
              </a:rPr>
              <a:t>της Μέσης </a:t>
            </a:r>
            <a:r>
              <a:rPr lang="el-GR" sz="2400" spc="-10" dirty="0" smtClean="0">
                <a:solidFill>
                  <a:srgbClr val="231F20"/>
                </a:solidFill>
                <a:latin typeface="Times New Roman"/>
                <a:cs typeface="Times New Roman"/>
              </a:rPr>
              <a:t>Ανατολής. </a:t>
            </a:r>
            <a:r>
              <a:rPr lang="el-GR" sz="2400" spc="-5" dirty="0" smtClean="0">
                <a:solidFill>
                  <a:srgbClr val="231F20"/>
                </a:solidFill>
                <a:latin typeface="Times New Roman"/>
                <a:cs typeface="Times New Roman"/>
              </a:rPr>
              <a:t>Αρχαιολογικά </a:t>
            </a:r>
            <a:r>
              <a:rPr lang="el-GR" sz="2400" dirty="0" smtClean="0">
                <a:solidFill>
                  <a:srgbClr val="231F20"/>
                </a:solidFill>
                <a:latin typeface="Times New Roman"/>
                <a:cs typeface="Times New Roman"/>
              </a:rPr>
              <a:t>ευρήματα από τη </a:t>
            </a:r>
            <a:r>
              <a:rPr lang="el-GR" sz="2400" spc="-5" dirty="0" smtClean="0">
                <a:solidFill>
                  <a:srgbClr val="231F20"/>
                </a:solidFill>
                <a:latin typeface="Times New Roman"/>
                <a:cs typeface="Times New Roman"/>
              </a:rPr>
              <a:t>νεολιθική  </a:t>
            </a:r>
            <a:r>
              <a:rPr lang="el-GR" sz="2400" dirty="0" smtClean="0">
                <a:solidFill>
                  <a:srgbClr val="231F20"/>
                </a:solidFill>
                <a:latin typeface="Times New Roman"/>
                <a:cs typeface="Times New Roman"/>
              </a:rPr>
              <a:t>εποχή σε παραλίμνιους οικισμούς στη Σουηδία δείχνουν την </a:t>
            </a:r>
            <a:r>
              <a:rPr lang="el-GR" sz="2400" spc="-5" dirty="0" smtClean="0">
                <a:solidFill>
                  <a:srgbClr val="231F20"/>
                </a:solidFill>
                <a:latin typeface="Times New Roman"/>
                <a:cs typeface="Times New Roman"/>
              </a:rPr>
              <a:t>καλλιέργεια </a:t>
            </a:r>
            <a:r>
              <a:rPr lang="el-GR" sz="2400" dirty="0" smtClean="0">
                <a:solidFill>
                  <a:srgbClr val="231F20"/>
                </a:solidFill>
                <a:latin typeface="Times New Roman"/>
                <a:cs typeface="Times New Roman"/>
              </a:rPr>
              <a:t>του </a:t>
            </a:r>
            <a:r>
              <a:rPr lang="el-GR" sz="2400" spc="-5" dirty="0" smtClean="0">
                <a:solidFill>
                  <a:srgbClr val="231F20"/>
                </a:solidFill>
                <a:latin typeface="Times New Roman"/>
                <a:cs typeface="Times New Roman"/>
              </a:rPr>
              <a:t>λι</a:t>
            </a:r>
            <a:r>
              <a:rPr lang="el-GR" sz="2400" dirty="0" smtClean="0">
                <a:solidFill>
                  <a:srgbClr val="231F20"/>
                </a:solidFill>
                <a:latin typeface="Times New Roman"/>
                <a:cs typeface="Times New Roman"/>
              </a:rPr>
              <a:t>ναριού για ίνα </a:t>
            </a:r>
            <a:r>
              <a:rPr lang="el-GR" sz="2400" spc="-5" dirty="0" smtClean="0">
                <a:solidFill>
                  <a:srgbClr val="231F20"/>
                </a:solidFill>
                <a:latin typeface="Times New Roman"/>
                <a:cs typeface="Times New Roman"/>
              </a:rPr>
              <a:t>και </a:t>
            </a:r>
            <a:r>
              <a:rPr lang="el-GR" sz="2400" dirty="0" smtClean="0">
                <a:solidFill>
                  <a:srgbClr val="231F20"/>
                </a:solidFill>
                <a:latin typeface="Times New Roman"/>
                <a:cs typeface="Times New Roman"/>
              </a:rPr>
              <a:t>σπόρο πριν από 5.000 χρόνια. </a:t>
            </a:r>
            <a:r>
              <a:rPr lang="el-GR" sz="2400" spc="-40" dirty="0" smtClean="0">
                <a:solidFill>
                  <a:srgbClr val="231F20"/>
                </a:solidFill>
                <a:latin typeface="Times New Roman"/>
                <a:cs typeface="Times New Roman"/>
              </a:rPr>
              <a:t>Το </a:t>
            </a:r>
            <a:r>
              <a:rPr lang="el-GR" sz="2400" spc="-5" dirty="0" smtClean="0">
                <a:solidFill>
                  <a:srgbClr val="231F20"/>
                </a:solidFill>
                <a:latin typeface="Times New Roman"/>
                <a:cs typeface="Times New Roman"/>
              </a:rPr>
              <a:t>λινάρι </a:t>
            </a:r>
            <a:r>
              <a:rPr lang="el-GR" sz="2400" dirty="0" smtClean="0">
                <a:solidFill>
                  <a:srgbClr val="231F20"/>
                </a:solidFill>
                <a:latin typeface="Times New Roman"/>
                <a:cs typeface="Times New Roman"/>
              </a:rPr>
              <a:t>αναφέρεται σε πολλά  σημεία στη Βίβλο. </a:t>
            </a:r>
            <a:r>
              <a:rPr lang="el-GR" sz="2400" spc="-5" dirty="0" smtClean="0">
                <a:solidFill>
                  <a:srgbClr val="231F20"/>
                </a:solidFill>
                <a:latin typeface="Times New Roman"/>
                <a:cs typeface="Times New Roman"/>
              </a:rPr>
              <a:t>Οι αρχαίοι </a:t>
            </a:r>
            <a:r>
              <a:rPr lang="el-GR" sz="2400" dirty="0" smtClean="0">
                <a:solidFill>
                  <a:srgbClr val="231F20"/>
                </a:solidFill>
                <a:latin typeface="Times New Roman"/>
                <a:cs typeface="Times New Roman"/>
              </a:rPr>
              <a:t>Αιγύπτιοι χρησιμοποιούσαν τις ίνες του </a:t>
            </a:r>
            <a:r>
              <a:rPr lang="el-GR" sz="2400" spc="-5" dirty="0" smtClean="0">
                <a:solidFill>
                  <a:srgbClr val="231F20"/>
                </a:solidFill>
                <a:latin typeface="Times New Roman"/>
                <a:cs typeface="Times New Roman"/>
              </a:rPr>
              <a:t>λιναριού  </a:t>
            </a:r>
            <a:r>
              <a:rPr lang="el-GR" sz="2400" dirty="0" smtClean="0">
                <a:solidFill>
                  <a:srgbClr val="231F20"/>
                </a:solidFill>
                <a:latin typeface="Times New Roman"/>
                <a:cs typeface="Times New Roman"/>
              </a:rPr>
              <a:t>για</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παρασκευή</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υφασμάτων</a:t>
            </a:r>
            <a:r>
              <a:rPr lang="el-GR" sz="2400" spc="-25"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και</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τους</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σπόρους</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για</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διατροφή</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των</a:t>
            </a:r>
            <a:r>
              <a:rPr lang="el-GR" sz="2400" spc="-25" dirty="0" smtClean="0">
                <a:solidFill>
                  <a:srgbClr val="231F20"/>
                </a:solidFill>
                <a:latin typeface="Times New Roman"/>
                <a:cs typeface="Times New Roman"/>
              </a:rPr>
              <a:t> </a:t>
            </a:r>
            <a:r>
              <a:rPr lang="el-GR" sz="2400" spc="-15" dirty="0" smtClean="0">
                <a:solidFill>
                  <a:srgbClr val="231F20"/>
                </a:solidFill>
                <a:latin typeface="Times New Roman"/>
                <a:cs typeface="Times New Roman"/>
              </a:rPr>
              <a:t>ζώων</a:t>
            </a:r>
            <a:r>
              <a:rPr lang="el-GR" sz="2400" spc="-25"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και</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για</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την  παραλαβή λαδιού. </a:t>
            </a:r>
            <a:r>
              <a:rPr lang="el-GR" sz="2400" spc="-40" dirty="0" smtClean="0">
                <a:solidFill>
                  <a:srgbClr val="231F20"/>
                </a:solidFill>
                <a:latin typeface="Times New Roman"/>
                <a:cs typeface="Times New Roman"/>
              </a:rPr>
              <a:t>Τα </a:t>
            </a:r>
            <a:r>
              <a:rPr lang="el-GR" sz="2400" spc="-5" dirty="0" smtClean="0">
                <a:solidFill>
                  <a:srgbClr val="231F20"/>
                </a:solidFill>
                <a:latin typeface="Times New Roman"/>
                <a:cs typeface="Times New Roman"/>
              </a:rPr>
              <a:t>λινά </a:t>
            </a:r>
            <a:r>
              <a:rPr lang="el-GR" sz="2400" dirty="0" smtClean="0">
                <a:solidFill>
                  <a:srgbClr val="231F20"/>
                </a:solidFill>
                <a:latin typeface="Times New Roman"/>
                <a:cs typeface="Times New Roman"/>
              </a:rPr>
              <a:t>υφάσματα οι </a:t>
            </a:r>
            <a:r>
              <a:rPr lang="el-GR" sz="2400" spc="-5" dirty="0" smtClean="0">
                <a:solidFill>
                  <a:srgbClr val="231F20"/>
                </a:solidFill>
                <a:latin typeface="Times New Roman"/>
                <a:cs typeface="Times New Roman"/>
              </a:rPr>
              <a:t>αρχαίοι </a:t>
            </a:r>
            <a:r>
              <a:rPr lang="el-GR" sz="2400" dirty="0" smtClean="0">
                <a:solidFill>
                  <a:srgbClr val="231F20"/>
                </a:solidFill>
                <a:latin typeface="Times New Roman"/>
                <a:cs typeface="Times New Roman"/>
              </a:rPr>
              <a:t>Αιγύπτιοι τα χρησιμοποιούσαν  για να τυλίγουν τις μούμιες στους πρώτους </a:t>
            </a:r>
            <a:r>
              <a:rPr lang="el-GR" sz="2400" spc="-5" dirty="0" smtClean="0">
                <a:solidFill>
                  <a:srgbClr val="231F20"/>
                </a:solidFill>
                <a:latin typeface="Times New Roman"/>
                <a:cs typeface="Times New Roman"/>
              </a:rPr>
              <a:t>Αιγυπτιακούς </a:t>
            </a:r>
            <a:r>
              <a:rPr lang="el-GR" sz="2400" dirty="0" smtClean="0">
                <a:solidFill>
                  <a:srgbClr val="231F20"/>
                </a:solidFill>
                <a:latin typeface="Times New Roman"/>
                <a:cs typeface="Times New Roman"/>
              </a:rPr>
              <a:t>τάφους. Λινά </a:t>
            </a:r>
            <a:r>
              <a:rPr lang="el-GR" sz="2400" spc="-5" dirty="0" smtClean="0">
                <a:solidFill>
                  <a:srgbClr val="231F20"/>
                </a:solidFill>
                <a:latin typeface="Times New Roman"/>
                <a:cs typeface="Times New Roman"/>
              </a:rPr>
              <a:t>ρούχα  </a:t>
            </a:r>
            <a:r>
              <a:rPr lang="el-GR" sz="2400" dirty="0" smtClean="0">
                <a:solidFill>
                  <a:srgbClr val="231F20"/>
                </a:solidFill>
                <a:latin typeface="Times New Roman"/>
                <a:cs typeface="Times New Roman"/>
              </a:rPr>
              <a:t>φορούσαν </a:t>
            </a:r>
            <a:r>
              <a:rPr lang="el-GR" sz="2400" spc="-5" dirty="0" smtClean="0">
                <a:solidFill>
                  <a:srgbClr val="231F20"/>
                </a:solidFill>
                <a:latin typeface="Times New Roman"/>
                <a:cs typeface="Times New Roman"/>
              </a:rPr>
              <a:t>και </a:t>
            </a:r>
            <a:r>
              <a:rPr lang="el-GR" sz="2400" dirty="0" smtClean="0">
                <a:solidFill>
                  <a:srgbClr val="231F20"/>
                </a:solidFill>
                <a:latin typeface="Times New Roman"/>
                <a:cs typeface="Times New Roman"/>
              </a:rPr>
              <a:t>οι </a:t>
            </a:r>
            <a:r>
              <a:rPr lang="el-GR" sz="2400" spc="-5" dirty="0" smtClean="0">
                <a:solidFill>
                  <a:srgbClr val="231F20"/>
                </a:solidFill>
                <a:latin typeface="Times New Roman"/>
                <a:cs typeface="Times New Roman"/>
              </a:rPr>
              <a:t>αρχαίοι Έλληνες και </a:t>
            </a:r>
            <a:r>
              <a:rPr lang="el-GR" sz="2400" dirty="0" smtClean="0">
                <a:solidFill>
                  <a:srgbClr val="231F20"/>
                </a:solidFill>
                <a:latin typeface="Times New Roman"/>
                <a:cs typeface="Times New Roman"/>
              </a:rPr>
              <a:t>Ρωμαίοι, οι δε τελευταίοι </a:t>
            </a:r>
            <a:r>
              <a:rPr lang="el-GR" sz="2400" spc="-5" dirty="0" smtClean="0">
                <a:solidFill>
                  <a:srgbClr val="231F20"/>
                </a:solidFill>
                <a:latin typeface="Times New Roman"/>
                <a:cs typeface="Times New Roman"/>
              </a:rPr>
              <a:t>παρασκεύαζαν  χαρτί </a:t>
            </a:r>
            <a:r>
              <a:rPr lang="el-GR" sz="2400" dirty="0" smtClean="0">
                <a:solidFill>
                  <a:srgbClr val="231F20"/>
                </a:solidFill>
                <a:latin typeface="Times New Roman"/>
                <a:cs typeface="Times New Roman"/>
              </a:rPr>
              <a:t>από</a:t>
            </a:r>
            <a:r>
              <a:rPr lang="el-GR" sz="2400" spc="-75"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λινάρι.</a:t>
            </a:r>
            <a:endParaRPr lang="el-GR" sz="2400" dirty="0" smtClean="0">
              <a:latin typeface="Times New Roman"/>
              <a:cs typeface="Times New Roman"/>
            </a:endParaRPr>
          </a:p>
          <a:p>
            <a:pPr marL="11131" algn="just"/>
            <a:endParaRPr lang="el-GR" sz="2000" dirty="0">
              <a:latin typeface="Times New Roman"/>
              <a:cs typeface="Times New Roman"/>
            </a:endParaRPr>
          </a:p>
        </p:txBody>
      </p:sp>
      <p:sp>
        <p:nvSpPr>
          <p:cNvPr id="3" name="2 - TextBox"/>
          <p:cNvSpPr txBox="1"/>
          <p:nvPr/>
        </p:nvSpPr>
        <p:spPr>
          <a:xfrm>
            <a:off x="533400" y="0"/>
            <a:ext cx="3199844" cy="630916"/>
          </a:xfrm>
          <a:prstGeom prst="rect">
            <a:avLst/>
          </a:prstGeom>
          <a:noFill/>
        </p:spPr>
        <p:txBody>
          <a:bodyPr wrap="square" lIns="91413" tIns="45707" rIns="91413" bIns="45707" rtlCol="0">
            <a:spAutoFit/>
          </a:bodyPr>
          <a:lstStyle/>
          <a:p>
            <a:r>
              <a:rPr lang="el-GR" sz="3500" b="1" dirty="0" smtClean="0"/>
              <a:t>ΛΙΝΑΡΙ</a:t>
            </a:r>
            <a:endParaRPr lang="en-GB" sz="35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Σχετική εικόνα"/>
          <p:cNvPicPr>
            <a:picLocks noChangeAspect="1" noChangeArrowheads="1"/>
          </p:cNvPicPr>
          <p:nvPr/>
        </p:nvPicPr>
        <p:blipFill>
          <a:blip r:embed="rId2" cstate="print"/>
          <a:srcRect/>
          <a:stretch>
            <a:fillRect/>
          </a:stretch>
        </p:blipFill>
        <p:spPr bwMode="auto">
          <a:xfrm>
            <a:off x="914400" y="381000"/>
            <a:ext cx="6400800" cy="6400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linum usitatissimum fibres"/>
          <p:cNvPicPr>
            <a:picLocks noChangeAspect="1" noChangeArrowheads="1"/>
          </p:cNvPicPr>
          <p:nvPr/>
        </p:nvPicPr>
        <p:blipFill>
          <a:blip r:embed="rId2" cstate="print"/>
          <a:srcRect/>
          <a:stretch>
            <a:fillRect/>
          </a:stretch>
        </p:blipFill>
        <p:spPr bwMode="auto">
          <a:xfrm>
            <a:off x="1676400" y="25298"/>
            <a:ext cx="4419600" cy="683270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Αποτέλεσμα εικόνας για linum usitatissimum plant"/>
          <p:cNvPicPr>
            <a:picLocks noChangeAspect="1" noChangeArrowheads="1"/>
          </p:cNvPicPr>
          <p:nvPr/>
        </p:nvPicPr>
        <p:blipFill>
          <a:blip r:embed="rId2" cstate="print"/>
          <a:srcRect/>
          <a:stretch>
            <a:fillRect/>
          </a:stretch>
        </p:blipFill>
        <p:spPr bwMode="auto">
          <a:xfrm>
            <a:off x="1295400" y="254221"/>
            <a:ext cx="6705600" cy="652957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p:cNvSpPr/>
          <p:nvPr/>
        </p:nvSpPr>
        <p:spPr>
          <a:xfrm>
            <a:off x="2286000" y="3276600"/>
            <a:ext cx="4236123" cy="2872957"/>
          </a:xfrm>
          <a:prstGeom prst="rect">
            <a:avLst/>
          </a:prstGeom>
          <a:blipFill>
            <a:blip r:embed="rId2" cstate="print"/>
            <a:stretch>
              <a:fillRect/>
            </a:stretch>
          </a:blipFill>
        </p:spPr>
        <p:txBody>
          <a:bodyPr wrap="square" lIns="0" tIns="0" rIns="0" bIns="0" rtlCol="0"/>
          <a:lstStyle/>
          <a:p>
            <a:endParaRPr/>
          </a:p>
        </p:txBody>
      </p:sp>
      <p:sp>
        <p:nvSpPr>
          <p:cNvPr id="3" name="2 - Ορθογώνιο"/>
          <p:cNvSpPr/>
          <p:nvPr/>
        </p:nvSpPr>
        <p:spPr>
          <a:xfrm>
            <a:off x="228600" y="0"/>
            <a:ext cx="8153400" cy="3416320"/>
          </a:xfrm>
          <a:prstGeom prst="rect">
            <a:avLst/>
          </a:prstGeom>
        </p:spPr>
        <p:txBody>
          <a:bodyPr wrap="square">
            <a:spAutoFit/>
          </a:bodyPr>
          <a:lstStyle/>
          <a:p>
            <a:r>
              <a:rPr lang="el-GR" spc="-5" dirty="0" smtClean="0">
                <a:solidFill>
                  <a:srgbClr val="231F20"/>
                </a:solidFill>
                <a:latin typeface="Times New Roman"/>
                <a:cs typeface="Times New Roman"/>
              </a:rPr>
              <a:t>Ο  </a:t>
            </a:r>
            <a:r>
              <a:rPr lang="el-GR" dirty="0" smtClean="0">
                <a:solidFill>
                  <a:srgbClr val="231F20"/>
                </a:solidFill>
                <a:latin typeface="Times New Roman"/>
                <a:cs typeface="Times New Roman"/>
              </a:rPr>
              <a:t>φλοιός του βλαστού περιέχει τα </a:t>
            </a:r>
            <a:r>
              <a:rPr lang="el-GR" spc="-5" dirty="0" smtClean="0">
                <a:solidFill>
                  <a:srgbClr val="231F20"/>
                </a:solidFill>
                <a:latin typeface="Times New Roman"/>
                <a:cs typeface="Times New Roman"/>
              </a:rPr>
              <a:t>σχετικά </a:t>
            </a:r>
            <a:r>
              <a:rPr lang="el-GR" dirty="0" smtClean="0">
                <a:solidFill>
                  <a:srgbClr val="231F20"/>
                </a:solidFill>
                <a:latin typeface="Times New Roman"/>
                <a:cs typeface="Times New Roman"/>
              </a:rPr>
              <a:t>μακριά κύτταρα τα οποία συγκροτούν  τις ίνες του </a:t>
            </a:r>
            <a:r>
              <a:rPr lang="el-GR" spc="-5" dirty="0" smtClean="0">
                <a:solidFill>
                  <a:srgbClr val="231F20"/>
                </a:solidFill>
                <a:latin typeface="Times New Roman"/>
                <a:cs typeface="Times New Roman"/>
              </a:rPr>
              <a:t>λιναριού </a:t>
            </a:r>
            <a:r>
              <a:rPr lang="el-GR" dirty="0" smtClean="0">
                <a:solidFill>
                  <a:srgbClr val="231F20"/>
                </a:solidFill>
                <a:latin typeface="Times New Roman"/>
                <a:cs typeface="Times New Roman"/>
              </a:rPr>
              <a:t>. </a:t>
            </a:r>
            <a:endParaRPr lang="el-GR" dirty="0" smtClean="0">
              <a:solidFill>
                <a:srgbClr val="231F20"/>
              </a:solidFill>
              <a:latin typeface="Times New Roman"/>
              <a:cs typeface="Times New Roman"/>
            </a:endParaRPr>
          </a:p>
          <a:p>
            <a:r>
              <a:rPr lang="el-GR" spc="-5" dirty="0" smtClean="0">
                <a:solidFill>
                  <a:srgbClr val="231F20"/>
                </a:solidFill>
                <a:latin typeface="Times New Roman"/>
                <a:cs typeface="Times New Roman"/>
              </a:rPr>
              <a:t>Οι </a:t>
            </a:r>
            <a:r>
              <a:rPr lang="el-GR" dirty="0" smtClean="0">
                <a:solidFill>
                  <a:srgbClr val="231F20"/>
                </a:solidFill>
                <a:latin typeface="Times New Roman"/>
                <a:cs typeface="Times New Roman"/>
              </a:rPr>
              <a:t>ίνες </a:t>
            </a:r>
            <a:r>
              <a:rPr lang="el-GR" spc="-5" dirty="0" smtClean="0">
                <a:solidFill>
                  <a:srgbClr val="231F20"/>
                </a:solidFill>
                <a:latin typeface="Times New Roman"/>
                <a:cs typeface="Times New Roman"/>
              </a:rPr>
              <a:t>σχηματίζουν </a:t>
            </a:r>
            <a:r>
              <a:rPr lang="el-GR" dirty="0" smtClean="0">
                <a:solidFill>
                  <a:srgbClr val="231F20"/>
                </a:solidFill>
                <a:latin typeface="Times New Roman"/>
                <a:cs typeface="Times New Roman"/>
              </a:rPr>
              <a:t>ένα λεπτό στρώμα μεταξύ  του </a:t>
            </a:r>
            <a:r>
              <a:rPr lang="el-GR" dirty="0" err="1" smtClean="0">
                <a:solidFill>
                  <a:srgbClr val="231F20"/>
                </a:solidFill>
                <a:latin typeface="Times New Roman"/>
                <a:cs typeface="Times New Roman"/>
              </a:rPr>
              <a:t>ξυλώματος</a:t>
            </a:r>
            <a:r>
              <a:rPr lang="el-GR" dirty="0" smtClean="0">
                <a:solidFill>
                  <a:srgbClr val="231F20"/>
                </a:solidFill>
                <a:latin typeface="Times New Roman"/>
                <a:cs typeface="Times New Roman"/>
              </a:rPr>
              <a:t> </a:t>
            </a:r>
            <a:r>
              <a:rPr lang="el-GR" spc="-5" dirty="0" smtClean="0">
                <a:solidFill>
                  <a:srgbClr val="231F20"/>
                </a:solidFill>
                <a:latin typeface="Times New Roman"/>
                <a:cs typeface="Times New Roman"/>
              </a:rPr>
              <a:t>και </a:t>
            </a:r>
            <a:r>
              <a:rPr lang="el-GR" dirty="0" smtClean="0">
                <a:solidFill>
                  <a:srgbClr val="231F20"/>
                </a:solidFill>
                <a:latin typeface="Times New Roman"/>
                <a:cs typeface="Times New Roman"/>
              </a:rPr>
              <a:t>της επιδερμίδας </a:t>
            </a:r>
            <a:r>
              <a:rPr lang="el-GR" spc="-5" dirty="0" smtClean="0">
                <a:solidFill>
                  <a:srgbClr val="231F20"/>
                </a:solidFill>
                <a:latin typeface="Times New Roman"/>
                <a:cs typeface="Times New Roman"/>
              </a:rPr>
              <a:t>και </a:t>
            </a:r>
            <a:r>
              <a:rPr lang="el-GR" dirty="0" smtClean="0">
                <a:solidFill>
                  <a:srgbClr val="231F20"/>
                </a:solidFill>
                <a:latin typeface="Times New Roman"/>
                <a:cs typeface="Times New Roman"/>
              </a:rPr>
              <a:t>είναι </a:t>
            </a:r>
            <a:r>
              <a:rPr lang="el-GR" spc="-5" dirty="0" smtClean="0">
                <a:solidFill>
                  <a:srgbClr val="231F20"/>
                </a:solidFill>
                <a:latin typeface="Times New Roman"/>
                <a:cs typeface="Times New Roman"/>
              </a:rPr>
              <a:t>κολλημένες </a:t>
            </a:r>
            <a:r>
              <a:rPr lang="el-GR" dirty="0" smtClean="0">
                <a:solidFill>
                  <a:srgbClr val="231F20"/>
                </a:solidFill>
                <a:latin typeface="Times New Roman"/>
                <a:cs typeface="Times New Roman"/>
              </a:rPr>
              <a:t>με τα άλλα μέρη του  </a:t>
            </a:r>
            <a:r>
              <a:rPr lang="el-GR" spc="-5" dirty="0" smtClean="0">
                <a:solidFill>
                  <a:srgbClr val="231F20"/>
                </a:solidFill>
                <a:latin typeface="Times New Roman"/>
                <a:cs typeface="Times New Roman"/>
              </a:rPr>
              <a:t>στελέχους</a:t>
            </a:r>
            <a:r>
              <a:rPr lang="el-GR" spc="-35" dirty="0" smtClean="0">
                <a:solidFill>
                  <a:srgbClr val="231F20"/>
                </a:solidFill>
                <a:latin typeface="Times New Roman"/>
                <a:cs typeface="Times New Roman"/>
              </a:rPr>
              <a:t> </a:t>
            </a:r>
            <a:r>
              <a:rPr lang="el-GR" dirty="0" smtClean="0">
                <a:solidFill>
                  <a:srgbClr val="231F20"/>
                </a:solidFill>
                <a:latin typeface="Times New Roman"/>
                <a:cs typeface="Times New Roman"/>
              </a:rPr>
              <a:t>με</a:t>
            </a:r>
            <a:r>
              <a:rPr lang="el-GR" spc="-35" dirty="0" smtClean="0">
                <a:solidFill>
                  <a:srgbClr val="231F20"/>
                </a:solidFill>
                <a:latin typeface="Times New Roman"/>
                <a:cs typeface="Times New Roman"/>
              </a:rPr>
              <a:t> </a:t>
            </a:r>
            <a:r>
              <a:rPr lang="el-GR" dirty="0" err="1" smtClean="0">
                <a:solidFill>
                  <a:srgbClr val="231F20"/>
                </a:solidFill>
                <a:latin typeface="Times New Roman"/>
                <a:cs typeface="Times New Roman"/>
              </a:rPr>
              <a:t>πηκτινικές</a:t>
            </a:r>
            <a:r>
              <a:rPr lang="el-GR" spc="-35" dirty="0" smtClean="0">
                <a:solidFill>
                  <a:srgbClr val="231F20"/>
                </a:solidFill>
                <a:latin typeface="Times New Roman"/>
                <a:cs typeface="Times New Roman"/>
              </a:rPr>
              <a:t> </a:t>
            </a:r>
            <a:r>
              <a:rPr lang="el-GR" dirty="0" smtClean="0">
                <a:solidFill>
                  <a:srgbClr val="231F20"/>
                </a:solidFill>
                <a:latin typeface="Times New Roman"/>
                <a:cs typeface="Times New Roman"/>
              </a:rPr>
              <a:t>ουσίες.</a:t>
            </a:r>
            <a:r>
              <a:rPr lang="el-GR" spc="-35" dirty="0" smtClean="0">
                <a:solidFill>
                  <a:srgbClr val="231F20"/>
                </a:solidFill>
                <a:latin typeface="Times New Roman"/>
                <a:cs typeface="Times New Roman"/>
              </a:rPr>
              <a:t> </a:t>
            </a:r>
            <a:r>
              <a:rPr lang="el-GR" spc="-5" dirty="0" smtClean="0">
                <a:solidFill>
                  <a:srgbClr val="231F20"/>
                </a:solidFill>
                <a:latin typeface="Times New Roman"/>
                <a:cs typeface="Times New Roman"/>
              </a:rPr>
              <a:t>Οι</a:t>
            </a:r>
            <a:r>
              <a:rPr lang="el-GR" spc="-35" dirty="0" smtClean="0">
                <a:solidFill>
                  <a:srgbClr val="231F20"/>
                </a:solidFill>
                <a:latin typeface="Times New Roman"/>
                <a:cs typeface="Times New Roman"/>
              </a:rPr>
              <a:t> </a:t>
            </a:r>
            <a:r>
              <a:rPr lang="el-GR" dirty="0" smtClean="0">
                <a:solidFill>
                  <a:srgbClr val="231F20"/>
                </a:solidFill>
                <a:latin typeface="Times New Roman"/>
                <a:cs typeface="Times New Roman"/>
              </a:rPr>
              <a:t>ίνες</a:t>
            </a:r>
            <a:r>
              <a:rPr lang="el-GR" spc="-35" dirty="0" smtClean="0">
                <a:solidFill>
                  <a:srgbClr val="231F20"/>
                </a:solidFill>
                <a:latin typeface="Times New Roman"/>
                <a:cs typeface="Times New Roman"/>
              </a:rPr>
              <a:t> </a:t>
            </a:r>
            <a:r>
              <a:rPr lang="el-GR" spc="-5" dirty="0" smtClean="0">
                <a:solidFill>
                  <a:srgbClr val="231F20"/>
                </a:solidFill>
                <a:latin typeface="Times New Roman"/>
                <a:cs typeface="Times New Roman"/>
              </a:rPr>
              <a:t>έχουν</a:t>
            </a:r>
            <a:r>
              <a:rPr lang="el-GR" spc="-35" dirty="0" smtClean="0">
                <a:solidFill>
                  <a:srgbClr val="231F20"/>
                </a:solidFill>
                <a:latin typeface="Times New Roman"/>
                <a:cs typeface="Times New Roman"/>
              </a:rPr>
              <a:t> </a:t>
            </a:r>
            <a:r>
              <a:rPr lang="el-GR" dirty="0" smtClean="0">
                <a:solidFill>
                  <a:srgbClr val="231F20"/>
                </a:solidFill>
                <a:latin typeface="Times New Roman"/>
                <a:cs typeface="Times New Roman"/>
              </a:rPr>
              <a:t>αποκτήσει</a:t>
            </a:r>
            <a:r>
              <a:rPr lang="el-GR" spc="-35" dirty="0" smtClean="0">
                <a:solidFill>
                  <a:srgbClr val="231F20"/>
                </a:solidFill>
                <a:latin typeface="Times New Roman"/>
                <a:cs typeface="Times New Roman"/>
              </a:rPr>
              <a:t> </a:t>
            </a:r>
            <a:r>
              <a:rPr lang="el-GR" dirty="0" smtClean="0">
                <a:solidFill>
                  <a:srgbClr val="231F20"/>
                </a:solidFill>
                <a:latin typeface="Times New Roman"/>
                <a:cs typeface="Times New Roman"/>
              </a:rPr>
              <a:t>όλο</a:t>
            </a:r>
            <a:r>
              <a:rPr lang="el-GR" spc="-35" dirty="0" smtClean="0">
                <a:solidFill>
                  <a:srgbClr val="231F20"/>
                </a:solidFill>
                <a:latin typeface="Times New Roman"/>
                <a:cs typeface="Times New Roman"/>
              </a:rPr>
              <a:t> </a:t>
            </a:r>
            <a:r>
              <a:rPr lang="el-GR" dirty="0" smtClean="0">
                <a:solidFill>
                  <a:srgbClr val="231F20"/>
                </a:solidFill>
                <a:latin typeface="Times New Roman"/>
                <a:cs typeface="Times New Roman"/>
              </a:rPr>
              <a:t>το</a:t>
            </a:r>
            <a:r>
              <a:rPr lang="el-GR" spc="-35" dirty="0" smtClean="0">
                <a:solidFill>
                  <a:srgbClr val="231F20"/>
                </a:solidFill>
                <a:latin typeface="Times New Roman"/>
                <a:cs typeface="Times New Roman"/>
              </a:rPr>
              <a:t> </a:t>
            </a:r>
            <a:r>
              <a:rPr lang="el-GR" spc="-5" dirty="0" smtClean="0">
                <a:solidFill>
                  <a:srgbClr val="231F20"/>
                </a:solidFill>
                <a:latin typeface="Times New Roman"/>
                <a:cs typeface="Times New Roman"/>
              </a:rPr>
              <a:t>μήκος</a:t>
            </a:r>
            <a:r>
              <a:rPr lang="el-GR" spc="-35" dirty="0" smtClean="0">
                <a:solidFill>
                  <a:srgbClr val="231F20"/>
                </a:solidFill>
                <a:latin typeface="Times New Roman"/>
                <a:cs typeface="Times New Roman"/>
              </a:rPr>
              <a:t> </a:t>
            </a:r>
            <a:r>
              <a:rPr lang="el-GR" dirty="0" smtClean="0">
                <a:solidFill>
                  <a:srgbClr val="231F20"/>
                </a:solidFill>
                <a:latin typeface="Times New Roman"/>
                <a:cs typeface="Times New Roman"/>
              </a:rPr>
              <a:t>τους</a:t>
            </a:r>
            <a:r>
              <a:rPr lang="el-GR" spc="-35" dirty="0" smtClean="0">
                <a:solidFill>
                  <a:srgbClr val="231F20"/>
                </a:solidFill>
                <a:latin typeface="Times New Roman"/>
                <a:cs typeface="Times New Roman"/>
              </a:rPr>
              <a:t> </a:t>
            </a:r>
            <a:r>
              <a:rPr lang="el-GR" dirty="0" smtClean="0">
                <a:solidFill>
                  <a:srgbClr val="231F20"/>
                </a:solidFill>
                <a:latin typeface="Times New Roman"/>
                <a:cs typeface="Times New Roman"/>
              </a:rPr>
              <a:t>όταν  το </a:t>
            </a:r>
            <a:r>
              <a:rPr lang="el-GR" spc="-5" dirty="0" smtClean="0">
                <a:solidFill>
                  <a:srgbClr val="231F20"/>
                </a:solidFill>
                <a:latin typeface="Times New Roman"/>
                <a:cs typeface="Times New Roman"/>
              </a:rPr>
              <a:t>λινάρι </a:t>
            </a:r>
            <a:r>
              <a:rPr lang="el-GR" dirty="0" smtClean="0">
                <a:solidFill>
                  <a:srgbClr val="231F20"/>
                </a:solidFill>
                <a:latin typeface="Times New Roman"/>
                <a:cs typeface="Times New Roman"/>
              </a:rPr>
              <a:t>αρχίζει να ανθίζει, αλλά </a:t>
            </a:r>
            <a:r>
              <a:rPr lang="el-GR" spc="-5" dirty="0" smtClean="0">
                <a:solidFill>
                  <a:srgbClr val="231F20"/>
                </a:solidFill>
                <a:latin typeface="Times New Roman"/>
                <a:cs typeface="Times New Roman"/>
              </a:rPr>
              <a:t>συνεχίζουν </a:t>
            </a:r>
            <a:r>
              <a:rPr lang="el-GR" dirty="0" smtClean="0">
                <a:solidFill>
                  <a:srgbClr val="231F20"/>
                </a:solidFill>
                <a:latin typeface="Times New Roman"/>
                <a:cs typeface="Times New Roman"/>
              </a:rPr>
              <a:t>να είναι λεπτές </a:t>
            </a:r>
            <a:r>
              <a:rPr lang="el-GR" spc="-5" dirty="0" smtClean="0">
                <a:solidFill>
                  <a:srgbClr val="231F20"/>
                </a:solidFill>
                <a:latin typeface="Times New Roman"/>
                <a:cs typeface="Times New Roman"/>
              </a:rPr>
              <a:t>και </a:t>
            </a:r>
            <a:r>
              <a:rPr lang="el-GR" dirty="0" smtClean="0">
                <a:solidFill>
                  <a:srgbClr val="231F20"/>
                </a:solidFill>
                <a:latin typeface="Times New Roman"/>
                <a:cs typeface="Times New Roman"/>
              </a:rPr>
              <a:t>ασθενείς. Από  την άνθηση μέχρι την </a:t>
            </a:r>
            <a:r>
              <a:rPr lang="el-GR" spc="-5" dirty="0" smtClean="0">
                <a:solidFill>
                  <a:srgbClr val="231F20"/>
                </a:solidFill>
                <a:latin typeface="Times New Roman"/>
                <a:cs typeface="Times New Roman"/>
              </a:rPr>
              <a:t>πλήρη </a:t>
            </a:r>
            <a:r>
              <a:rPr lang="el-GR" dirty="0" smtClean="0">
                <a:solidFill>
                  <a:srgbClr val="231F20"/>
                </a:solidFill>
                <a:latin typeface="Times New Roman"/>
                <a:cs typeface="Times New Roman"/>
              </a:rPr>
              <a:t>ωρίμανση των </a:t>
            </a:r>
            <a:r>
              <a:rPr lang="el-GR" spc="-5" dirty="0" smtClean="0">
                <a:solidFill>
                  <a:srgbClr val="231F20"/>
                </a:solidFill>
                <a:latin typeface="Times New Roman"/>
                <a:cs typeface="Times New Roman"/>
              </a:rPr>
              <a:t>φυτών </a:t>
            </a:r>
            <a:r>
              <a:rPr lang="el-GR" dirty="0" smtClean="0">
                <a:solidFill>
                  <a:srgbClr val="231F20"/>
                </a:solidFill>
                <a:latin typeface="Times New Roman"/>
                <a:cs typeface="Times New Roman"/>
              </a:rPr>
              <a:t>οι ίνες </a:t>
            </a:r>
            <a:r>
              <a:rPr lang="el-GR" spc="-5" dirty="0" smtClean="0">
                <a:solidFill>
                  <a:srgbClr val="231F20"/>
                </a:solidFill>
                <a:latin typeface="Times New Roman"/>
                <a:cs typeface="Times New Roman"/>
              </a:rPr>
              <a:t>προοδευτικά </a:t>
            </a:r>
            <a:r>
              <a:rPr lang="el-GR" dirty="0" smtClean="0">
                <a:solidFill>
                  <a:srgbClr val="231F20"/>
                </a:solidFill>
                <a:latin typeface="Times New Roman"/>
                <a:cs typeface="Times New Roman"/>
              </a:rPr>
              <a:t>γίνονται  </a:t>
            </a:r>
            <a:r>
              <a:rPr lang="el-GR" spc="-5" dirty="0" smtClean="0">
                <a:solidFill>
                  <a:srgbClr val="231F20"/>
                </a:solidFill>
                <a:latin typeface="Times New Roman"/>
                <a:cs typeface="Times New Roman"/>
              </a:rPr>
              <a:t>χοντρότερες και </a:t>
            </a:r>
            <a:r>
              <a:rPr lang="el-GR" dirty="0" smtClean="0">
                <a:solidFill>
                  <a:srgbClr val="231F20"/>
                </a:solidFill>
                <a:latin typeface="Times New Roman"/>
                <a:cs typeface="Times New Roman"/>
              </a:rPr>
              <a:t>ισχυρότερες αλλά </a:t>
            </a:r>
            <a:r>
              <a:rPr lang="el-GR" spc="-5" dirty="0" smtClean="0">
                <a:solidFill>
                  <a:srgbClr val="231F20"/>
                </a:solidFill>
                <a:latin typeface="Times New Roman"/>
                <a:cs typeface="Times New Roman"/>
              </a:rPr>
              <a:t>και </a:t>
            </a:r>
            <a:r>
              <a:rPr lang="el-GR" dirty="0" smtClean="0">
                <a:solidFill>
                  <a:srgbClr val="231F20"/>
                </a:solidFill>
                <a:latin typeface="Times New Roman"/>
                <a:cs typeface="Times New Roman"/>
              </a:rPr>
              <a:t>περισσότερο </a:t>
            </a:r>
            <a:r>
              <a:rPr lang="el-GR" spc="-5" dirty="0" smtClean="0">
                <a:solidFill>
                  <a:srgbClr val="231F20"/>
                </a:solidFill>
                <a:latin typeface="Times New Roman"/>
                <a:cs typeface="Times New Roman"/>
              </a:rPr>
              <a:t>σκληρές και </a:t>
            </a:r>
            <a:r>
              <a:rPr lang="el-GR" dirty="0" smtClean="0">
                <a:solidFill>
                  <a:srgbClr val="231F20"/>
                </a:solidFill>
                <a:latin typeface="Times New Roman"/>
                <a:cs typeface="Times New Roman"/>
              </a:rPr>
              <a:t>εύθραυστες. </a:t>
            </a:r>
            <a:r>
              <a:rPr lang="el-GR" spc="-5" dirty="0" smtClean="0">
                <a:solidFill>
                  <a:srgbClr val="231F20"/>
                </a:solidFill>
                <a:latin typeface="Times New Roman"/>
                <a:cs typeface="Times New Roman"/>
              </a:rPr>
              <a:t>Οι  καλής </a:t>
            </a:r>
            <a:r>
              <a:rPr lang="el-GR" dirty="0" smtClean="0">
                <a:solidFill>
                  <a:srgbClr val="231F20"/>
                </a:solidFill>
                <a:latin typeface="Times New Roman"/>
                <a:cs typeface="Times New Roman"/>
              </a:rPr>
              <a:t>ποιότητας ίνες μετά την παραλαβή τους από τους βλαστούς, </a:t>
            </a:r>
            <a:r>
              <a:rPr lang="el-GR" spc="-5" dirty="0" smtClean="0">
                <a:solidFill>
                  <a:srgbClr val="231F20"/>
                </a:solidFill>
                <a:latin typeface="Times New Roman"/>
                <a:cs typeface="Times New Roman"/>
              </a:rPr>
              <a:t>έχουν </a:t>
            </a:r>
            <a:r>
              <a:rPr lang="el-GR" dirty="0" smtClean="0">
                <a:solidFill>
                  <a:srgbClr val="231F20"/>
                </a:solidFill>
                <a:latin typeface="Times New Roman"/>
                <a:cs typeface="Times New Roman"/>
              </a:rPr>
              <a:t>μέσο  </a:t>
            </a:r>
            <a:r>
              <a:rPr lang="el-GR" spc="-5" dirty="0" smtClean="0">
                <a:solidFill>
                  <a:srgbClr val="231F20"/>
                </a:solidFill>
                <a:latin typeface="Times New Roman"/>
                <a:cs typeface="Times New Roman"/>
              </a:rPr>
              <a:t>μήκος </a:t>
            </a:r>
            <a:r>
              <a:rPr lang="el-GR" dirty="0" smtClean="0">
                <a:solidFill>
                  <a:srgbClr val="231F20"/>
                </a:solidFill>
                <a:latin typeface="Times New Roman"/>
                <a:cs typeface="Times New Roman"/>
              </a:rPr>
              <a:t>50 cm, </a:t>
            </a:r>
            <a:r>
              <a:rPr lang="el-GR" spc="-5" dirty="0" smtClean="0">
                <a:solidFill>
                  <a:srgbClr val="231F20"/>
                </a:solidFill>
                <a:latin typeface="Times New Roman"/>
                <a:cs typeface="Times New Roman"/>
              </a:rPr>
              <a:t>κάθε </a:t>
            </a:r>
            <a:r>
              <a:rPr lang="el-GR" dirty="0" smtClean="0">
                <a:solidFill>
                  <a:srgbClr val="231F20"/>
                </a:solidFill>
                <a:latin typeface="Times New Roman"/>
                <a:cs typeface="Times New Roman"/>
              </a:rPr>
              <a:t>κύτταρο 25 mm </a:t>
            </a:r>
            <a:r>
              <a:rPr lang="el-GR" spc="-5" dirty="0" smtClean="0">
                <a:solidFill>
                  <a:srgbClr val="231F20"/>
                </a:solidFill>
                <a:latin typeface="Times New Roman"/>
                <a:cs typeface="Times New Roman"/>
              </a:rPr>
              <a:t>μήκος και </a:t>
            </a:r>
            <a:r>
              <a:rPr lang="el-GR" dirty="0" smtClean="0">
                <a:solidFill>
                  <a:srgbClr val="231F20"/>
                </a:solidFill>
                <a:latin typeface="Times New Roman"/>
                <a:cs typeface="Times New Roman"/>
              </a:rPr>
              <a:t>0,23 mm διάμετρο. </a:t>
            </a:r>
            <a:r>
              <a:rPr lang="el-GR" spc="-40" dirty="0" smtClean="0">
                <a:solidFill>
                  <a:srgbClr val="231F20"/>
                </a:solidFill>
                <a:latin typeface="Times New Roman"/>
                <a:cs typeface="Times New Roman"/>
              </a:rPr>
              <a:t>Το </a:t>
            </a:r>
            <a:r>
              <a:rPr lang="el-GR" spc="-5" dirty="0" smtClean="0">
                <a:solidFill>
                  <a:srgbClr val="231F20"/>
                </a:solidFill>
                <a:latin typeface="Times New Roman"/>
                <a:cs typeface="Times New Roman"/>
              </a:rPr>
              <a:t>μήκος </a:t>
            </a:r>
            <a:r>
              <a:rPr lang="el-GR" dirty="0" smtClean="0">
                <a:solidFill>
                  <a:srgbClr val="231F20"/>
                </a:solidFill>
                <a:latin typeface="Times New Roman"/>
                <a:cs typeface="Times New Roman"/>
              </a:rPr>
              <a:t>των  </a:t>
            </a:r>
            <a:r>
              <a:rPr lang="el-GR" spc="-5" dirty="0" smtClean="0">
                <a:solidFill>
                  <a:srgbClr val="231F20"/>
                </a:solidFill>
                <a:latin typeface="Times New Roman"/>
                <a:cs typeface="Times New Roman"/>
              </a:rPr>
              <a:t>ινών </a:t>
            </a:r>
            <a:r>
              <a:rPr lang="el-GR" dirty="0" smtClean="0">
                <a:solidFill>
                  <a:srgbClr val="231F20"/>
                </a:solidFill>
                <a:latin typeface="Times New Roman"/>
                <a:cs typeface="Times New Roman"/>
              </a:rPr>
              <a:t>στους διάφορους </a:t>
            </a:r>
            <a:r>
              <a:rPr lang="el-GR" spc="-5" dirty="0" err="1" smtClean="0">
                <a:solidFill>
                  <a:srgbClr val="231F20"/>
                </a:solidFill>
                <a:latin typeface="Times New Roman"/>
                <a:cs typeface="Times New Roman"/>
              </a:rPr>
              <a:t>γενότυπους</a:t>
            </a:r>
            <a:r>
              <a:rPr lang="el-GR" spc="-5" dirty="0" smtClean="0">
                <a:solidFill>
                  <a:srgbClr val="231F20"/>
                </a:solidFill>
                <a:latin typeface="Times New Roman"/>
                <a:cs typeface="Times New Roman"/>
              </a:rPr>
              <a:t> λιναριού </a:t>
            </a:r>
            <a:r>
              <a:rPr lang="el-GR" dirty="0" smtClean="0">
                <a:solidFill>
                  <a:srgbClr val="231F20"/>
                </a:solidFill>
                <a:latin typeface="Times New Roman"/>
                <a:cs typeface="Times New Roman"/>
              </a:rPr>
              <a:t>κυμαίνεται από 25 έως 150 </a:t>
            </a:r>
            <a:r>
              <a:rPr lang="el-GR" dirty="0" err="1" smtClean="0">
                <a:solidFill>
                  <a:srgbClr val="231F20"/>
                </a:solidFill>
                <a:latin typeface="Times New Roman"/>
                <a:cs typeface="Times New Roman"/>
              </a:rPr>
              <a:t>cm</a:t>
            </a:r>
            <a:r>
              <a:rPr lang="el-GR" dirty="0" smtClean="0">
                <a:solidFill>
                  <a:srgbClr val="231F20"/>
                </a:solidFill>
                <a:latin typeface="Times New Roman"/>
                <a:cs typeface="Times New Roman"/>
              </a:rPr>
              <a:t>. Κοντότερες </a:t>
            </a:r>
            <a:r>
              <a:rPr lang="el-GR" spc="-5" dirty="0" smtClean="0">
                <a:solidFill>
                  <a:srgbClr val="231F20"/>
                </a:solidFill>
                <a:latin typeface="Times New Roman"/>
                <a:cs typeface="Times New Roman"/>
              </a:rPr>
              <a:t>και </a:t>
            </a:r>
            <a:r>
              <a:rPr lang="el-GR" dirty="0" smtClean="0">
                <a:solidFill>
                  <a:srgbClr val="231F20"/>
                </a:solidFill>
                <a:latin typeface="Times New Roman"/>
                <a:cs typeface="Times New Roman"/>
              </a:rPr>
              <a:t>μειωμένης ποιότητας είναι οι ίνες του </a:t>
            </a:r>
            <a:r>
              <a:rPr lang="el-GR" spc="-5" dirty="0" smtClean="0">
                <a:solidFill>
                  <a:srgbClr val="231F20"/>
                </a:solidFill>
                <a:latin typeface="Times New Roman"/>
                <a:cs typeface="Times New Roman"/>
              </a:rPr>
              <a:t>λιναριού </a:t>
            </a:r>
            <a:r>
              <a:rPr lang="el-GR" dirty="0" smtClean="0">
                <a:solidFill>
                  <a:srgbClr val="231F20"/>
                </a:solidFill>
                <a:latin typeface="Times New Roman"/>
                <a:cs typeface="Times New Roman"/>
              </a:rPr>
              <a:t>για</a:t>
            </a:r>
            <a:r>
              <a:rPr lang="el-GR" spc="-60" dirty="0" smtClean="0">
                <a:solidFill>
                  <a:srgbClr val="231F20"/>
                </a:solidFill>
                <a:latin typeface="Times New Roman"/>
                <a:cs typeface="Times New Roman"/>
              </a:rPr>
              <a:t> </a:t>
            </a:r>
            <a:r>
              <a:rPr lang="el-GR" dirty="0" smtClean="0">
                <a:solidFill>
                  <a:srgbClr val="231F20"/>
                </a:solidFill>
                <a:latin typeface="Times New Roman"/>
                <a:cs typeface="Times New Roman"/>
              </a:rPr>
              <a:t>σπόρο.</a:t>
            </a:r>
            <a:endParaRPr lang="en-US" dirty="0"/>
          </a:p>
        </p:txBody>
      </p:sp>
      <p:sp>
        <p:nvSpPr>
          <p:cNvPr id="5" name="4 - Ορθογώνιο"/>
          <p:cNvSpPr/>
          <p:nvPr/>
        </p:nvSpPr>
        <p:spPr>
          <a:xfrm>
            <a:off x="1600200" y="6139598"/>
            <a:ext cx="5257800" cy="718402"/>
          </a:xfrm>
          <a:prstGeom prst="rect">
            <a:avLst/>
          </a:prstGeom>
        </p:spPr>
        <p:txBody>
          <a:bodyPr wrap="square">
            <a:spAutoFit/>
          </a:bodyPr>
          <a:lstStyle/>
          <a:p>
            <a:pPr marL="457200" marR="5080" indent="-432434">
              <a:lnSpc>
                <a:spcPct val="112799"/>
              </a:lnSpc>
            </a:pPr>
            <a:r>
              <a:rPr lang="el-GR" spc="-10" dirty="0" smtClean="0">
                <a:solidFill>
                  <a:srgbClr val="231F20"/>
                </a:solidFill>
                <a:latin typeface="Times New Roman"/>
                <a:cs typeface="Times New Roman"/>
              </a:rPr>
              <a:t>Κάθετη </a:t>
            </a:r>
            <a:r>
              <a:rPr lang="el-GR" dirty="0" smtClean="0">
                <a:solidFill>
                  <a:srgbClr val="231F20"/>
                </a:solidFill>
                <a:latin typeface="Times New Roman"/>
                <a:cs typeface="Times New Roman"/>
              </a:rPr>
              <a:t>τομή βλαστού </a:t>
            </a:r>
            <a:r>
              <a:rPr lang="el-GR" spc="-5" dirty="0" smtClean="0">
                <a:solidFill>
                  <a:srgbClr val="231F20"/>
                </a:solidFill>
                <a:latin typeface="Times New Roman"/>
                <a:cs typeface="Times New Roman"/>
              </a:rPr>
              <a:t>λιναριού, </a:t>
            </a:r>
            <a:r>
              <a:rPr lang="el-GR" dirty="0" smtClean="0">
                <a:solidFill>
                  <a:srgbClr val="231F20"/>
                </a:solidFill>
                <a:latin typeface="Times New Roman"/>
                <a:cs typeface="Times New Roman"/>
              </a:rPr>
              <a:t>όπου παρουσιάζεται η θέση των κυττάρων των </a:t>
            </a:r>
            <a:r>
              <a:rPr lang="el-GR" spc="-5" dirty="0" smtClean="0">
                <a:solidFill>
                  <a:srgbClr val="231F20"/>
                </a:solidFill>
                <a:latin typeface="Times New Roman"/>
                <a:cs typeface="Times New Roman"/>
              </a:rPr>
              <a:t>ινών </a:t>
            </a:r>
            <a:r>
              <a:rPr lang="el-GR" dirty="0" smtClean="0">
                <a:solidFill>
                  <a:srgbClr val="231F20"/>
                </a:solidFill>
                <a:latin typeface="Times New Roman"/>
                <a:cs typeface="Times New Roman"/>
              </a:rPr>
              <a:t>.</a:t>
            </a:r>
            <a:endParaRPr lang="el-GR"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28" y="534072"/>
            <a:ext cx="4571206" cy="646181"/>
          </a:xfrm>
          <a:prstGeom prst="rect">
            <a:avLst/>
          </a:prstGeom>
          <a:noFill/>
        </p:spPr>
        <p:txBody>
          <a:bodyPr wrap="square" lIns="91413" tIns="45707" rIns="91413" bIns="45707" rtlCol="0">
            <a:spAutoFit/>
          </a:bodyPr>
          <a:lstStyle/>
          <a:p>
            <a:r>
              <a:rPr lang="el-GR" sz="3500" b="1" dirty="0" smtClean="0"/>
              <a:t>Φύλλ</a:t>
            </a:r>
            <a:r>
              <a:rPr lang="el-GR" sz="3600" b="1" spc="13" dirty="0" smtClean="0">
                <a:latin typeface="Times New Roman"/>
                <a:cs typeface="Times New Roman"/>
              </a:rPr>
              <a:t>α &amp; Άνθη</a:t>
            </a:r>
            <a:endParaRPr lang="el-GR" sz="3500" b="1" dirty="0"/>
          </a:p>
        </p:txBody>
      </p:sp>
      <p:sp>
        <p:nvSpPr>
          <p:cNvPr id="10" name="object 9"/>
          <p:cNvSpPr txBox="1"/>
          <p:nvPr/>
        </p:nvSpPr>
        <p:spPr>
          <a:xfrm>
            <a:off x="152400" y="1219713"/>
            <a:ext cx="3200401" cy="5726504"/>
          </a:xfrm>
          <a:prstGeom prst="rect">
            <a:avLst/>
          </a:prstGeom>
        </p:spPr>
        <p:txBody>
          <a:bodyPr vert="horz" wrap="square" lIns="0" tIns="0" rIns="0" bIns="0" rtlCol="0">
            <a:spAutoFit/>
          </a:bodyPr>
          <a:lstStyle/>
          <a:p>
            <a:pPr marL="11131" algn="just"/>
            <a:r>
              <a:rPr lang="el-GR" sz="2400" spc="-40" dirty="0" smtClean="0">
                <a:solidFill>
                  <a:srgbClr val="231F20"/>
                </a:solidFill>
                <a:latin typeface="Times New Roman"/>
                <a:cs typeface="Times New Roman"/>
              </a:rPr>
              <a:t>Τα </a:t>
            </a:r>
            <a:r>
              <a:rPr lang="el-GR" sz="2400" dirty="0" smtClean="0">
                <a:solidFill>
                  <a:srgbClr val="231F20"/>
                </a:solidFill>
                <a:latin typeface="Times New Roman"/>
                <a:cs typeface="Times New Roman"/>
              </a:rPr>
              <a:t>φύλλα είναι στενά, </a:t>
            </a:r>
            <a:r>
              <a:rPr lang="el-GR" sz="2400" spc="-5" dirty="0" smtClean="0">
                <a:solidFill>
                  <a:srgbClr val="231F20"/>
                </a:solidFill>
                <a:latin typeface="Times New Roman"/>
                <a:cs typeface="Times New Roman"/>
              </a:rPr>
              <a:t>λογχοειδή και εκφύονται </a:t>
            </a:r>
            <a:r>
              <a:rPr lang="el-GR" sz="2400" dirty="0" smtClean="0">
                <a:solidFill>
                  <a:srgbClr val="231F20"/>
                </a:solidFill>
                <a:latin typeface="Times New Roman"/>
                <a:cs typeface="Times New Roman"/>
              </a:rPr>
              <a:t>αντίθετα. </a:t>
            </a:r>
            <a:endParaRPr lang="el-GR" sz="2400" dirty="0" smtClean="0">
              <a:solidFill>
                <a:srgbClr val="231F20"/>
              </a:solidFill>
              <a:latin typeface="Times New Roman"/>
              <a:cs typeface="Times New Roman"/>
            </a:endParaRPr>
          </a:p>
          <a:p>
            <a:pPr marL="11131" algn="just"/>
            <a:r>
              <a:rPr lang="el-GR" sz="2400" spc="-40" dirty="0" smtClean="0">
                <a:solidFill>
                  <a:srgbClr val="231F20"/>
                </a:solidFill>
                <a:latin typeface="Times New Roman"/>
                <a:cs typeface="Times New Roman"/>
              </a:rPr>
              <a:t>Το </a:t>
            </a:r>
            <a:r>
              <a:rPr lang="el-GR" sz="2400" dirty="0" smtClean="0">
                <a:solidFill>
                  <a:srgbClr val="231F20"/>
                </a:solidFill>
                <a:latin typeface="Times New Roman"/>
                <a:cs typeface="Times New Roman"/>
              </a:rPr>
              <a:t>έλασμα  είναι λείο </a:t>
            </a:r>
            <a:r>
              <a:rPr lang="el-GR" sz="2400" spc="-5" dirty="0" smtClean="0">
                <a:solidFill>
                  <a:srgbClr val="231F20"/>
                </a:solidFill>
                <a:latin typeface="Times New Roman"/>
                <a:cs typeface="Times New Roman"/>
              </a:rPr>
              <a:t>και </a:t>
            </a:r>
            <a:r>
              <a:rPr lang="el-GR" sz="2400" spc="-5" dirty="0" smtClean="0">
                <a:solidFill>
                  <a:srgbClr val="231F20"/>
                </a:solidFill>
                <a:latin typeface="Times New Roman"/>
                <a:cs typeface="Times New Roman"/>
              </a:rPr>
              <a:t>γυαλιστερό, χωρίς </a:t>
            </a:r>
            <a:r>
              <a:rPr lang="el-GR" sz="2400" spc="-5" dirty="0" smtClean="0">
                <a:solidFill>
                  <a:srgbClr val="231F20"/>
                </a:solidFill>
                <a:latin typeface="Times New Roman"/>
                <a:cs typeface="Times New Roman"/>
              </a:rPr>
              <a:t>τρίχωμα. </a:t>
            </a:r>
            <a:endParaRPr lang="el-GR" sz="2400" spc="-5" dirty="0" smtClean="0">
              <a:solidFill>
                <a:srgbClr val="231F20"/>
              </a:solidFill>
              <a:latin typeface="Times New Roman"/>
              <a:cs typeface="Times New Roman"/>
            </a:endParaRPr>
          </a:p>
          <a:p>
            <a:pPr marL="11131" algn="just"/>
            <a:r>
              <a:rPr lang="el-GR" sz="2400" spc="-40" dirty="0" smtClean="0">
                <a:solidFill>
                  <a:srgbClr val="231F20"/>
                </a:solidFill>
                <a:latin typeface="Times New Roman"/>
                <a:cs typeface="Times New Roman"/>
              </a:rPr>
              <a:t>Το </a:t>
            </a:r>
            <a:r>
              <a:rPr lang="el-GR" sz="2400" spc="-5" dirty="0" smtClean="0">
                <a:solidFill>
                  <a:srgbClr val="231F20"/>
                </a:solidFill>
                <a:latin typeface="Times New Roman"/>
                <a:cs typeface="Times New Roman"/>
              </a:rPr>
              <a:t>μήκος </a:t>
            </a:r>
            <a:r>
              <a:rPr lang="el-GR" sz="2400" dirty="0" smtClean="0">
                <a:solidFill>
                  <a:srgbClr val="231F20"/>
                </a:solidFill>
                <a:latin typeface="Times New Roman"/>
                <a:cs typeface="Times New Roman"/>
              </a:rPr>
              <a:t>ποικίλλει από 2 έως 5 cm  </a:t>
            </a:r>
            <a:r>
              <a:rPr lang="el-GR" sz="2400" spc="-5" dirty="0" smtClean="0">
                <a:solidFill>
                  <a:srgbClr val="231F20"/>
                </a:solidFill>
                <a:latin typeface="Times New Roman"/>
                <a:cs typeface="Times New Roman"/>
              </a:rPr>
              <a:t>και </a:t>
            </a:r>
            <a:r>
              <a:rPr lang="el-GR" sz="2400" dirty="0" smtClean="0">
                <a:solidFill>
                  <a:srgbClr val="231F20"/>
                </a:solidFill>
                <a:latin typeface="Times New Roman"/>
                <a:cs typeface="Times New Roman"/>
              </a:rPr>
              <a:t>το πλάτος από 5 έως 10 mm, παρ’ όλο ότι </a:t>
            </a:r>
            <a:r>
              <a:rPr lang="el-GR" sz="2400" spc="-5" dirty="0" smtClean="0">
                <a:solidFill>
                  <a:srgbClr val="231F20"/>
                </a:solidFill>
                <a:latin typeface="Times New Roman"/>
                <a:cs typeface="Times New Roman"/>
              </a:rPr>
              <a:t>υπάρχουν </a:t>
            </a:r>
            <a:r>
              <a:rPr lang="el-GR" sz="2400" dirty="0" smtClean="0">
                <a:solidFill>
                  <a:srgbClr val="231F20"/>
                </a:solidFill>
                <a:latin typeface="Times New Roman"/>
                <a:cs typeface="Times New Roman"/>
              </a:rPr>
              <a:t>ποικιλίες με μικρότερο  </a:t>
            </a:r>
            <a:r>
              <a:rPr lang="el-GR" sz="2400" spc="-5" dirty="0" smtClean="0">
                <a:solidFill>
                  <a:srgbClr val="231F20"/>
                </a:solidFill>
                <a:latin typeface="Times New Roman"/>
                <a:cs typeface="Times New Roman"/>
              </a:rPr>
              <a:t>μήκος.</a:t>
            </a:r>
          </a:p>
          <a:p>
            <a:pPr marL="11131" algn="just"/>
            <a:endParaRPr lang="el-GR" sz="1600" spc="-5" dirty="0">
              <a:solidFill>
                <a:srgbClr val="231F20"/>
              </a:solidFill>
              <a:latin typeface="Times New Roman"/>
              <a:cs typeface="Times New Roman"/>
            </a:endParaRPr>
          </a:p>
          <a:p>
            <a:pPr>
              <a:lnSpc>
                <a:spcPct val="100000"/>
              </a:lnSpc>
            </a:pPr>
            <a:endParaRPr lang="el-GR" sz="2000" dirty="0" smtClean="0">
              <a:latin typeface="Times New Roman"/>
              <a:cs typeface="Times New Roman"/>
            </a:endParaRPr>
          </a:p>
          <a:p>
            <a:pPr marL="12700" marR="17145" indent="179705" algn="just">
              <a:lnSpc>
                <a:spcPct val="107200"/>
              </a:lnSpc>
            </a:pPr>
            <a:r>
              <a:rPr lang="el-GR" sz="1600" spc="-5" dirty="0" smtClean="0">
                <a:solidFill>
                  <a:srgbClr val="231F20"/>
                </a:solidFill>
                <a:latin typeface="Times New Roman"/>
                <a:cs typeface="Times New Roman"/>
              </a:rPr>
              <a:t>.</a:t>
            </a:r>
            <a:endParaRPr lang="el-GR" sz="1600" dirty="0" smtClean="0">
              <a:latin typeface="Times New Roman"/>
              <a:cs typeface="Times New Roman"/>
            </a:endParaRPr>
          </a:p>
          <a:p>
            <a:pPr marL="11131" algn="just"/>
            <a:endParaRPr lang="el-GR" sz="1600" dirty="0" smtClean="0">
              <a:latin typeface="Times New Roman"/>
              <a:cs typeface="Times New Roman"/>
            </a:endParaRPr>
          </a:p>
          <a:p>
            <a:pPr marL="11131" algn="just"/>
            <a:endParaRPr sz="1500" dirty="0">
              <a:latin typeface="Times New Roman"/>
              <a:cs typeface="Times New Roman"/>
            </a:endParaRPr>
          </a:p>
        </p:txBody>
      </p:sp>
      <p:pic>
        <p:nvPicPr>
          <p:cNvPr id="19458" name="Picture 2" descr="Αποτέλεσμα εικόνας για linum usitatissimum"/>
          <p:cNvPicPr>
            <a:picLocks noChangeAspect="1" noChangeArrowheads="1"/>
          </p:cNvPicPr>
          <p:nvPr/>
        </p:nvPicPr>
        <p:blipFill>
          <a:blip r:embed="rId2" cstate="print"/>
          <a:srcRect/>
          <a:stretch>
            <a:fillRect/>
          </a:stretch>
        </p:blipFill>
        <p:spPr bwMode="auto">
          <a:xfrm>
            <a:off x="4495800" y="270511"/>
            <a:ext cx="4343399" cy="658748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linum usitatissimum l"/>
          <p:cNvPicPr>
            <a:picLocks noChangeAspect="1" noChangeArrowheads="1"/>
          </p:cNvPicPr>
          <p:nvPr/>
        </p:nvPicPr>
        <p:blipFill>
          <a:blip r:embed="rId2" cstate="print"/>
          <a:srcRect/>
          <a:stretch>
            <a:fillRect/>
          </a:stretch>
        </p:blipFill>
        <p:spPr bwMode="auto">
          <a:xfrm>
            <a:off x="533400" y="533400"/>
            <a:ext cx="3880751" cy="5400398"/>
          </a:xfrm>
          <a:prstGeom prst="rect">
            <a:avLst/>
          </a:prstGeom>
          <a:noFill/>
        </p:spPr>
      </p:pic>
      <p:pic>
        <p:nvPicPr>
          <p:cNvPr id="30722" name="Picture 2" descr="Αποτέλεσμα εικόνας για linum usitatissimum"/>
          <p:cNvPicPr>
            <a:picLocks noChangeAspect="1" noChangeArrowheads="1"/>
          </p:cNvPicPr>
          <p:nvPr/>
        </p:nvPicPr>
        <p:blipFill>
          <a:blip r:embed="rId3" cstate="print"/>
          <a:srcRect/>
          <a:stretch>
            <a:fillRect/>
          </a:stretch>
        </p:blipFill>
        <p:spPr bwMode="auto">
          <a:xfrm>
            <a:off x="4352925" y="1981200"/>
            <a:ext cx="4791075" cy="29051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9"/>
          <p:cNvSpPr txBox="1"/>
          <p:nvPr/>
        </p:nvSpPr>
        <p:spPr>
          <a:xfrm>
            <a:off x="457916" y="1"/>
            <a:ext cx="8380543" cy="2848087"/>
          </a:xfrm>
          <a:prstGeom prst="rect">
            <a:avLst/>
          </a:prstGeom>
        </p:spPr>
        <p:txBody>
          <a:bodyPr vert="horz" wrap="square" lIns="0" tIns="0" rIns="0" bIns="0" rtlCol="0">
            <a:spAutoFit/>
          </a:bodyPr>
          <a:lstStyle/>
          <a:p>
            <a:pPr marL="12700" marR="17145" indent="179705" algn="just">
              <a:lnSpc>
                <a:spcPct val="107200"/>
              </a:lnSpc>
            </a:pPr>
            <a:r>
              <a:rPr lang="el-GR" sz="2400" b="1" spc="-20" dirty="0" smtClean="0">
                <a:solidFill>
                  <a:srgbClr val="231F20"/>
                </a:solidFill>
                <a:latin typeface="Times New Roman"/>
                <a:cs typeface="Times New Roman"/>
              </a:rPr>
              <a:t>Άνθη.</a:t>
            </a:r>
            <a:r>
              <a:rPr lang="el-GR" sz="2400" b="1" spc="-45" dirty="0" smtClean="0">
                <a:solidFill>
                  <a:srgbClr val="231F20"/>
                </a:solidFill>
                <a:latin typeface="Times New Roman"/>
                <a:cs typeface="Times New Roman"/>
              </a:rPr>
              <a:t> </a:t>
            </a:r>
            <a:r>
              <a:rPr lang="el-GR" sz="2400" spc="-40" dirty="0" smtClean="0">
                <a:solidFill>
                  <a:srgbClr val="231F20"/>
                </a:solidFill>
                <a:latin typeface="Times New Roman"/>
                <a:cs typeface="Times New Roman"/>
              </a:rPr>
              <a:t>Τα</a:t>
            </a:r>
            <a:r>
              <a:rPr lang="el-GR" sz="2400" spc="-4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άνθη</a:t>
            </a:r>
            <a:r>
              <a:rPr lang="el-GR" sz="2400" spc="-4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είναι</a:t>
            </a:r>
            <a:r>
              <a:rPr lang="el-GR" sz="2400" spc="-4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ερμαφρόδιτα</a:t>
            </a:r>
            <a:r>
              <a:rPr lang="el-GR" sz="2400" spc="-45"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και</a:t>
            </a:r>
            <a:r>
              <a:rPr lang="el-GR" sz="2400" spc="-45"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εμφανίζονται</a:t>
            </a:r>
            <a:r>
              <a:rPr lang="el-GR" sz="2400" spc="-4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στις</a:t>
            </a:r>
            <a:r>
              <a:rPr lang="el-GR" sz="2400" spc="-4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άκρες</a:t>
            </a:r>
            <a:r>
              <a:rPr lang="el-GR" sz="2400" spc="-4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των</a:t>
            </a:r>
            <a:r>
              <a:rPr lang="el-GR" sz="2400" spc="-4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διακλαδώσεων μεμονωμένα</a:t>
            </a:r>
            <a:r>
              <a:rPr lang="el-GR" sz="2400" dirty="0" smtClean="0">
                <a:solidFill>
                  <a:srgbClr val="231F20"/>
                </a:solidFill>
                <a:latin typeface="Times New Roman"/>
                <a:cs typeface="Times New Roman"/>
              </a:rPr>
              <a:t>.</a:t>
            </a:r>
            <a:endParaRPr lang="el-GR" sz="2400" dirty="0" smtClean="0">
              <a:solidFill>
                <a:srgbClr val="231F20"/>
              </a:solidFill>
              <a:latin typeface="Times New Roman"/>
              <a:cs typeface="Times New Roman"/>
            </a:endParaRPr>
          </a:p>
          <a:p>
            <a:pPr marL="12700" marR="17145" indent="179705" algn="just">
              <a:lnSpc>
                <a:spcPct val="107200"/>
              </a:lnSpc>
            </a:pPr>
            <a:r>
              <a:rPr lang="el-GR" sz="2400"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Έχουν </a:t>
            </a:r>
            <a:r>
              <a:rPr lang="el-GR" sz="2400" dirty="0" smtClean="0">
                <a:solidFill>
                  <a:srgbClr val="231F20"/>
                </a:solidFill>
                <a:latin typeface="Times New Roman"/>
                <a:cs typeface="Times New Roman"/>
              </a:rPr>
              <a:t>πέντε πέταλα, πέντε σέπαλα </a:t>
            </a:r>
            <a:r>
              <a:rPr lang="el-GR" sz="2400" spc="-5" dirty="0" smtClean="0">
                <a:solidFill>
                  <a:srgbClr val="231F20"/>
                </a:solidFill>
                <a:latin typeface="Times New Roman"/>
                <a:cs typeface="Times New Roman"/>
              </a:rPr>
              <a:t>και </a:t>
            </a:r>
            <a:r>
              <a:rPr lang="el-GR" sz="2400" dirty="0" smtClean="0">
                <a:solidFill>
                  <a:srgbClr val="231F20"/>
                </a:solidFill>
                <a:latin typeface="Times New Roman"/>
                <a:cs typeface="Times New Roman"/>
              </a:rPr>
              <a:t>πέντε στήμονες.</a:t>
            </a:r>
            <a:r>
              <a:rPr lang="el-GR" sz="2400" spc="-60" dirty="0" smtClean="0">
                <a:solidFill>
                  <a:srgbClr val="231F20"/>
                </a:solidFill>
                <a:latin typeface="Times New Roman"/>
                <a:cs typeface="Times New Roman"/>
              </a:rPr>
              <a:t> </a:t>
            </a:r>
            <a:r>
              <a:rPr lang="el-GR" sz="2400" spc="-40" dirty="0" smtClean="0">
                <a:solidFill>
                  <a:srgbClr val="231F20"/>
                </a:solidFill>
                <a:latin typeface="Times New Roman"/>
                <a:cs typeface="Times New Roman"/>
              </a:rPr>
              <a:t>Το </a:t>
            </a:r>
            <a:r>
              <a:rPr lang="el-GR" sz="2400" dirty="0" smtClean="0">
                <a:solidFill>
                  <a:srgbClr val="231F20"/>
                </a:solidFill>
                <a:latin typeface="Times New Roman"/>
                <a:cs typeface="Times New Roman"/>
              </a:rPr>
              <a:t>χρώμα</a:t>
            </a:r>
            <a:r>
              <a:rPr lang="el-GR" sz="2400" spc="-4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των</a:t>
            </a:r>
            <a:r>
              <a:rPr lang="el-GR" sz="2400" spc="-4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πετάλων</a:t>
            </a:r>
            <a:r>
              <a:rPr lang="el-GR" sz="2400" spc="-4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είναι</a:t>
            </a:r>
            <a:r>
              <a:rPr lang="el-GR" sz="2400" spc="-4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συνήθως</a:t>
            </a:r>
            <a:r>
              <a:rPr lang="el-GR" sz="2400" spc="-4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κυανό,</a:t>
            </a:r>
            <a:r>
              <a:rPr lang="el-GR" sz="2400" spc="-40"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υπάρχουν</a:t>
            </a:r>
            <a:r>
              <a:rPr lang="el-GR" sz="2400" spc="-4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όμως</a:t>
            </a:r>
            <a:r>
              <a:rPr lang="el-GR" sz="2400" spc="-4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ποικιλίες</a:t>
            </a:r>
            <a:r>
              <a:rPr lang="el-GR" sz="2400" spc="-4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με  </a:t>
            </a:r>
            <a:r>
              <a:rPr lang="el-GR" sz="2400" spc="-5" dirty="0" smtClean="0">
                <a:solidFill>
                  <a:srgbClr val="231F20"/>
                </a:solidFill>
                <a:latin typeface="Times New Roman"/>
                <a:cs typeface="Times New Roman"/>
              </a:rPr>
              <a:t>λευκό και </a:t>
            </a:r>
            <a:r>
              <a:rPr lang="el-GR" sz="2400" dirty="0" smtClean="0">
                <a:solidFill>
                  <a:srgbClr val="231F20"/>
                </a:solidFill>
                <a:latin typeface="Times New Roman"/>
                <a:cs typeface="Times New Roman"/>
              </a:rPr>
              <a:t>ροζ χρώμα. </a:t>
            </a:r>
            <a:r>
              <a:rPr lang="el-GR" sz="2400" spc="-5" dirty="0" smtClean="0">
                <a:solidFill>
                  <a:srgbClr val="231F20"/>
                </a:solidFill>
                <a:latin typeface="Times New Roman"/>
                <a:cs typeface="Times New Roman"/>
              </a:rPr>
              <a:t>Η </a:t>
            </a:r>
            <a:r>
              <a:rPr lang="el-GR" sz="2400" dirty="0" smtClean="0">
                <a:solidFill>
                  <a:srgbClr val="231F20"/>
                </a:solidFill>
                <a:latin typeface="Times New Roman"/>
                <a:cs typeface="Times New Roman"/>
              </a:rPr>
              <a:t>ωοθήκη έχει πέντε </a:t>
            </a:r>
            <a:r>
              <a:rPr lang="el-GR" sz="2400" spc="-5" dirty="0" smtClean="0">
                <a:solidFill>
                  <a:srgbClr val="231F20"/>
                </a:solidFill>
                <a:latin typeface="Times New Roman"/>
                <a:cs typeface="Times New Roman"/>
              </a:rPr>
              <a:t>καρπόφυλλα και κάθε  </a:t>
            </a:r>
            <a:r>
              <a:rPr lang="el-GR" sz="2400" spc="130"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καρπόφυλλο </a:t>
            </a:r>
            <a:r>
              <a:rPr lang="el-GR" sz="2400" dirty="0" smtClean="0">
                <a:solidFill>
                  <a:srgbClr val="231F20"/>
                </a:solidFill>
                <a:latin typeface="Times New Roman"/>
                <a:cs typeface="Times New Roman"/>
              </a:rPr>
              <a:t>σχηματίζει </a:t>
            </a:r>
            <a:r>
              <a:rPr lang="el-GR" sz="2400" spc="-5" dirty="0" smtClean="0">
                <a:solidFill>
                  <a:srgbClr val="231F20"/>
                </a:solidFill>
                <a:latin typeface="Times New Roman"/>
                <a:cs typeface="Times New Roman"/>
              </a:rPr>
              <a:t>δύο</a:t>
            </a:r>
            <a:r>
              <a:rPr lang="el-GR" sz="2400" spc="-80"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χώρους.</a:t>
            </a:r>
            <a:endParaRPr lang="el-GR" sz="2400" dirty="0" smtClean="0">
              <a:latin typeface="Times New Roman"/>
              <a:cs typeface="Times New Roman"/>
            </a:endParaRPr>
          </a:p>
          <a:p>
            <a:pPr marL="11131" algn="just"/>
            <a:endParaRPr lang="el-GR" sz="1600" dirty="0" smtClean="0">
              <a:latin typeface="Times New Roman"/>
              <a:cs typeface="Times New Roman"/>
            </a:endParaRPr>
          </a:p>
          <a:p>
            <a:pPr marL="11131" algn="just"/>
            <a:endParaRPr sz="1500" dirty="0">
              <a:latin typeface="Times New Roman"/>
              <a:cs typeface="Times New Roman"/>
            </a:endParaRPr>
          </a:p>
        </p:txBody>
      </p:sp>
      <p:sp>
        <p:nvSpPr>
          <p:cNvPr id="7" name="6 - Ορθογώνιο"/>
          <p:cNvSpPr/>
          <p:nvPr/>
        </p:nvSpPr>
        <p:spPr>
          <a:xfrm>
            <a:off x="3200400" y="5638800"/>
            <a:ext cx="2438103" cy="369332"/>
          </a:xfrm>
          <a:prstGeom prst="rect">
            <a:avLst/>
          </a:prstGeom>
        </p:spPr>
        <p:txBody>
          <a:bodyPr wrap="none">
            <a:spAutoFit/>
          </a:bodyPr>
          <a:lstStyle/>
          <a:p>
            <a:pPr algn="ctr">
              <a:lnSpc>
                <a:spcPct val="100000"/>
              </a:lnSpc>
            </a:pPr>
            <a:r>
              <a:rPr lang="el-GR" b="1" dirty="0" err="1" smtClean="0">
                <a:solidFill>
                  <a:srgbClr val="231F20"/>
                </a:solidFill>
                <a:latin typeface="Times New Roman"/>
                <a:cs typeface="Times New Roman"/>
              </a:rPr>
              <a:t>Εικ</a:t>
            </a:r>
            <a:r>
              <a:rPr lang="el-GR" b="1" dirty="0" smtClean="0">
                <a:solidFill>
                  <a:srgbClr val="231F20"/>
                </a:solidFill>
                <a:latin typeface="Times New Roman"/>
                <a:cs typeface="Times New Roman"/>
              </a:rPr>
              <a:t>. 2.2. </a:t>
            </a:r>
            <a:r>
              <a:rPr lang="el-GR" spc="-20" dirty="0" smtClean="0">
                <a:solidFill>
                  <a:srgbClr val="231F20"/>
                </a:solidFill>
                <a:latin typeface="Times New Roman"/>
                <a:cs typeface="Times New Roman"/>
              </a:rPr>
              <a:t>Άνθη</a:t>
            </a:r>
            <a:r>
              <a:rPr lang="el-GR" spc="-6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λιναριού.</a:t>
            </a:r>
            <a:endParaRPr lang="el-GR" dirty="0">
              <a:latin typeface="Times New Roman"/>
              <a:cs typeface="Times New Roman"/>
            </a:endParaRPr>
          </a:p>
        </p:txBody>
      </p:sp>
      <p:pic>
        <p:nvPicPr>
          <p:cNvPr id="8" name="Picture 2" descr="Αποτέλεσμα εικόνας για linum usitatissimum"/>
          <p:cNvPicPr>
            <a:picLocks noChangeAspect="1" noChangeArrowheads="1"/>
          </p:cNvPicPr>
          <p:nvPr/>
        </p:nvPicPr>
        <p:blipFill>
          <a:blip r:embed="rId2" cstate="print"/>
          <a:srcRect/>
          <a:stretch>
            <a:fillRect/>
          </a:stretch>
        </p:blipFill>
        <p:spPr bwMode="auto">
          <a:xfrm>
            <a:off x="3714750" y="2514600"/>
            <a:ext cx="5429250" cy="4076701"/>
          </a:xfrm>
          <a:prstGeom prst="rect">
            <a:avLst/>
          </a:prstGeom>
          <a:noFill/>
        </p:spPr>
      </p:pic>
      <p:pic>
        <p:nvPicPr>
          <p:cNvPr id="9" name="Picture 4" descr="Αποτέλεσμα εικόνας για linum usitatissimum"/>
          <p:cNvPicPr>
            <a:picLocks noChangeAspect="1" noChangeArrowheads="1"/>
          </p:cNvPicPr>
          <p:nvPr/>
        </p:nvPicPr>
        <p:blipFill>
          <a:blip r:embed="rId3" cstate="print"/>
          <a:srcRect/>
          <a:stretch>
            <a:fillRect/>
          </a:stretch>
        </p:blipFill>
        <p:spPr bwMode="auto">
          <a:xfrm>
            <a:off x="0" y="2590800"/>
            <a:ext cx="3705225" cy="40957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linum usitatissimum flower"/>
          <p:cNvPicPr>
            <a:picLocks noChangeAspect="1" noChangeArrowheads="1"/>
          </p:cNvPicPr>
          <p:nvPr/>
        </p:nvPicPr>
        <p:blipFill>
          <a:blip r:embed="rId2" cstate="print"/>
          <a:srcRect/>
          <a:stretch>
            <a:fillRect/>
          </a:stretch>
        </p:blipFill>
        <p:spPr bwMode="auto">
          <a:xfrm>
            <a:off x="838200" y="838200"/>
            <a:ext cx="7620000" cy="47434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28" y="0"/>
            <a:ext cx="4571206" cy="1184914"/>
          </a:xfrm>
          <a:prstGeom prst="rect">
            <a:avLst/>
          </a:prstGeom>
          <a:noFill/>
        </p:spPr>
        <p:txBody>
          <a:bodyPr wrap="square" lIns="91413" tIns="45707" rIns="91413" bIns="45707" rtlCol="0">
            <a:spAutoFit/>
          </a:bodyPr>
          <a:lstStyle/>
          <a:p>
            <a:r>
              <a:rPr lang="el-GR" sz="3600" b="1" spc="-4" dirty="0">
                <a:latin typeface="Times New Roman"/>
                <a:cs typeface="Times New Roman"/>
              </a:rPr>
              <a:t>Καρπός και</a:t>
            </a:r>
            <a:r>
              <a:rPr lang="el-GR" sz="3600" b="1" spc="-48" dirty="0">
                <a:latin typeface="Times New Roman"/>
                <a:cs typeface="Times New Roman"/>
              </a:rPr>
              <a:t> </a:t>
            </a:r>
            <a:r>
              <a:rPr lang="el-GR" sz="3600" b="1" spc="-4" dirty="0">
                <a:latin typeface="Times New Roman"/>
                <a:cs typeface="Times New Roman"/>
              </a:rPr>
              <a:t>σπόρος</a:t>
            </a:r>
            <a:endParaRPr lang="el-GR" sz="3600" dirty="0">
              <a:latin typeface="Times New Roman"/>
              <a:cs typeface="Times New Roman"/>
            </a:endParaRPr>
          </a:p>
          <a:p>
            <a:endParaRPr lang="el-GR" sz="3500" b="1" dirty="0"/>
          </a:p>
        </p:txBody>
      </p:sp>
      <p:sp>
        <p:nvSpPr>
          <p:cNvPr id="10" name="object 4"/>
          <p:cNvSpPr txBox="1"/>
          <p:nvPr/>
        </p:nvSpPr>
        <p:spPr>
          <a:xfrm>
            <a:off x="228600" y="685800"/>
            <a:ext cx="8305800" cy="1975926"/>
          </a:xfrm>
          <a:prstGeom prst="rect">
            <a:avLst/>
          </a:prstGeom>
        </p:spPr>
        <p:txBody>
          <a:bodyPr vert="horz" wrap="square" lIns="0" tIns="0" rIns="0" bIns="0" rtlCol="0">
            <a:spAutoFit/>
          </a:bodyPr>
          <a:lstStyle/>
          <a:p>
            <a:pPr marL="12700" marR="5080" indent="179705" algn="just">
              <a:lnSpc>
                <a:spcPct val="107200"/>
              </a:lnSpc>
            </a:pPr>
            <a:r>
              <a:rPr lang="el-GR" sz="1050" spc="-5"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Ο καρπός </a:t>
            </a:r>
            <a:r>
              <a:rPr lang="el-GR" sz="2000" dirty="0" smtClean="0">
                <a:solidFill>
                  <a:srgbClr val="231F20"/>
                </a:solidFill>
                <a:latin typeface="Times New Roman"/>
                <a:cs typeface="Times New Roman"/>
              </a:rPr>
              <a:t>είναι </a:t>
            </a:r>
            <a:r>
              <a:rPr lang="el-GR" sz="2000" spc="-5" dirty="0" smtClean="0">
                <a:solidFill>
                  <a:srgbClr val="231F20"/>
                </a:solidFill>
                <a:latin typeface="Times New Roman"/>
                <a:cs typeface="Times New Roman"/>
              </a:rPr>
              <a:t>κάψα </a:t>
            </a:r>
            <a:r>
              <a:rPr lang="el-GR" sz="2000" dirty="0" smtClean="0">
                <a:solidFill>
                  <a:srgbClr val="231F20"/>
                </a:solidFill>
                <a:latin typeface="Times New Roman"/>
                <a:cs typeface="Times New Roman"/>
              </a:rPr>
              <a:t>με πέντε </a:t>
            </a:r>
            <a:r>
              <a:rPr lang="el-GR" sz="2000" spc="-5" dirty="0" smtClean="0">
                <a:solidFill>
                  <a:srgbClr val="231F20"/>
                </a:solidFill>
                <a:latin typeface="Times New Roman"/>
                <a:cs typeface="Times New Roman"/>
              </a:rPr>
              <a:t>χώρους,  </a:t>
            </a:r>
            <a:r>
              <a:rPr lang="el-GR" sz="2000" dirty="0" smtClean="0">
                <a:solidFill>
                  <a:srgbClr val="231F20"/>
                </a:solidFill>
                <a:latin typeface="Times New Roman"/>
                <a:cs typeface="Times New Roman"/>
              </a:rPr>
              <a:t>συνήθως σφαιρική αλλά </a:t>
            </a:r>
            <a:r>
              <a:rPr lang="el-GR" sz="2000" spc="-5" dirty="0" smtClean="0">
                <a:solidFill>
                  <a:srgbClr val="231F20"/>
                </a:solidFill>
                <a:latin typeface="Times New Roman"/>
                <a:cs typeface="Times New Roman"/>
              </a:rPr>
              <a:t>και </a:t>
            </a:r>
            <a:r>
              <a:rPr lang="el-GR" sz="2000" dirty="0" smtClean="0">
                <a:solidFill>
                  <a:srgbClr val="231F20"/>
                </a:solidFill>
                <a:latin typeface="Times New Roman"/>
                <a:cs typeface="Times New Roman"/>
              </a:rPr>
              <a:t>ωοειδής, ανάλογα με την ποικιλία. Σε </a:t>
            </a:r>
            <a:r>
              <a:rPr lang="el-GR" sz="2000" spc="-5" dirty="0" smtClean="0">
                <a:solidFill>
                  <a:srgbClr val="231F20"/>
                </a:solidFill>
                <a:latin typeface="Times New Roman"/>
                <a:cs typeface="Times New Roman"/>
              </a:rPr>
              <a:t>κάθε κάψα  υπάρχουν κατά </a:t>
            </a:r>
            <a:r>
              <a:rPr lang="el-GR" sz="2000" dirty="0" smtClean="0">
                <a:solidFill>
                  <a:srgbClr val="231F20"/>
                </a:solidFill>
                <a:latin typeface="Times New Roman"/>
                <a:cs typeface="Times New Roman"/>
              </a:rPr>
              <a:t>την ωρίμανση, το ανώτερο 10 σπόροι, συνήθως όμως 8 ή</a:t>
            </a:r>
            <a:r>
              <a:rPr lang="el-GR" sz="2000" spc="-45"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λιγότε</a:t>
            </a:r>
            <a:r>
              <a:rPr lang="el-GR" sz="2000" dirty="0" smtClean="0">
                <a:solidFill>
                  <a:srgbClr val="231F20"/>
                </a:solidFill>
                <a:latin typeface="Times New Roman"/>
                <a:cs typeface="Times New Roman"/>
              </a:rPr>
              <a:t>ροι, γιατί όλες οι σπερμοβλάστες δεν γονιμοποιούνται. </a:t>
            </a:r>
            <a:r>
              <a:rPr lang="el-GR" sz="2000" spc="-5" dirty="0" smtClean="0">
                <a:solidFill>
                  <a:srgbClr val="231F20"/>
                </a:solidFill>
                <a:latin typeface="Times New Roman"/>
                <a:cs typeface="Times New Roman"/>
              </a:rPr>
              <a:t>Οι </a:t>
            </a:r>
            <a:r>
              <a:rPr lang="el-GR" sz="2000" dirty="0" smtClean="0">
                <a:solidFill>
                  <a:srgbClr val="231F20"/>
                </a:solidFill>
                <a:latin typeface="Times New Roman"/>
                <a:cs typeface="Times New Roman"/>
              </a:rPr>
              <a:t>ποικιλίες με μικρούς  σπόρους </a:t>
            </a:r>
            <a:r>
              <a:rPr lang="el-GR" sz="2000" spc="-5" dirty="0" smtClean="0">
                <a:solidFill>
                  <a:srgbClr val="231F20"/>
                </a:solidFill>
                <a:latin typeface="Times New Roman"/>
                <a:cs typeface="Times New Roman"/>
              </a:rPr>
              <a:t>έχουν </a:t>
            </a:r>
            <a:r>
              <a:rPr lang="el-GR" sz="2000" dirty="0" smtClean="0">
                <a:solidFill>
                  <a:srgbClr val="231F20"/>
                </a:solidFill>
                <a:latin typeface="Times New Roman"/>
                <a:cs typeface="Times New Roman"/>
              </a:rPr>
              <a:t>περισσότερους σπόρους ανά </a:t>
            </a:r>
            <a:r>
              <a:rPr lang="el-GR" sz="2000" spc="-5" dirty="0" smtClean="0">
                <a:solidFill>
                  <a:srgbClr val="231F20"/>
                </a:solidFill>
                <a:latin typeface="Times New Roman"/>
                <a:cs typeface="Times New Roman"/>
              </a:rPr>
              <a:t>κάψα. Οι κάψες κατά </a:t>
            </a:r>
            <a:r>
              <a:rPr lang="el-GR" sz="2000" dirty="0" smtClean="0">
                <a:solidFill>
                  <a:srgbClr val="231F20"/>
                </a:solidFill>
                <a:latin typeface="Times New Roman"/>
                <a:cs typeface="Times New Roman"/>
              </a:rPr>
              <a:t>την ωρίμανση  </a:t>
            </a:r>
            <a:r>
              <a:rPr lang="el-GR" sz="2000" spc="-5" dirty="0" smtClean="0">
                <a:solidFill>
                  <a:srgbClr val="231F20"/>
                </a:solidFill>
                <a:latin typeface="Times New Roman"/>
                <a:cs typeface="Times New Roman"/>
              </a:rPr>
              <a:t>έχουν καθαρό </a:t>
            </a:r>
            <a:r>
              <a:rPr lang="el-GR" sz="2000" dirty="0" smtClean="0">
                <a:solidFill>
                  <a:srgbClr val="231F20"/>
                </a:solidFill>
                <a:latin typeface="Times New Roman"/>
                <a:cs typeface="Times New Roman"/>
              </a:rPr>
              <a:t>ανοιχτό </a:t>
            </a:r>
            <a:r>
              <a:rPr lang="el-GR" sz="2000" spc="-5" dirty="0" smtClean="0">
                <a:solidFill>
                  <a:srgbClr val="231F20"/>
                </a:solidFill>
                <a:latin typeface="Times New Roman"/>
                <a:cs typeface="Times New Roman"/>
              </a:rPr>
              <a:t>καφετί </a:t>
            </a:r>
            <a:r>
              <a:rPr lang="el-GR" sz="2000" dirty="0" smtClean="0">
                <a:solidFill>
                  <a:srgbClr val="231F20"/>
                </a:solidFill>
                <a:latin typeface="Times New Roman"/>
                <a:cs typeface="Times New Roman"/>
              </a:rPr>
              <a:t>χρώμα </a:t>
            </a:r>
            <a:r>
              <a:rPr lang="el-GR" sz="2000" spc="-5" dirty="0" smtClean="0">
                <a:solidFill>
                  <a:srgbClr val="231F20"/>
                </a:solidFill>
                <a:latin typeface="Times New Roman"/>
                <a:cs typeface="Times New Roman"/>
              </a:rPr>
              <a:t>και </a:t>
            </a:r>
            <a:r>
              <a:rPr lang="el-GR" sz="2000" dirty="0" smtClean="0">
                <a:solidFill>
                  <a:srgbClr val="231F20"/>
                </a:solidFill>
                <a:latin typeface="Times New Roman"/>
                <a:cs typeface="Times New Roman"/>
              </a:rPr>
              <a:t>ανάλογα με την ποικιλία είναι διαρρηγνυόμενες ή</a:t>
            </a:r>
            <a:r>
              <a:rPr lang="el-GR" sz="2000" spc="-10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αδιάρρηκτες</a:t>
            </a:r>
            <a:r>
              <a:rPr lang="el-GR" sz="1600" dirty="0" smtClean="0">
                <a:solidFill>
                  <a:srgbClr val="231F20"/>
                </a:solidFill>
                <a:latin typeface="Times New Roman"/>
                <a:cs typeface="Times New Roman"/>
              </a:rPr>
              <a:t>.</a:t>
            </a:r>
            <a:r>
              <a:rPr sz="1600" b="1" dirty="0" smtClean="0">
                <a:solidFill>
                  <a:srgbClr val="231F20"/>
                </a:solidFill>
                <a:latin typeface="Times New Roman"/>
                <a:cs typeface="Times New Roman"/>
              </a:rPr>
              <a:t> </a:t>
            </a:r>
            <a:endParaRPr sz="1600" dirty="0">
              <a:latin typeface="Times New Roman"/>
              <a:cs typeface="Times New Roman"/>
            </a:endParaRPr>
          </a:p>
        </p:txBody>
      </p:sp>
      <p:sp>
        <p:nvSpPr>
          <p:cNvPr id="12" name="object 7"/>
          <p:cNvSpPr/>
          <p:nvPr/>
        </p:nvSpPr>
        <p:spPr>
          <a:xfrm>
            <a:off x="4419600" y="2895600"/>
            <a:ext cx="4180263" cy="3429000"/>
          </a:xfrm>
          <a:prstGeom prst="rect">
            <a:avLst/>
          </a:prstGeom>
          <a:blipFill>
            <a:blip r:embed="rId2" cstate="print"/>
            <a:stretch>
              <a:fillRect/>
            </a:stretch>
          </a:blipFill>
        </p:spPr>
        <p:txBody>
          <a:bodyPr wrap="square" lIns="0" tIns="0" rIns="0" bIns="0" rtlCol="0"/>
          <a:lstStyle/>
          <a:p>
            <a:endParaRPr/>
          </a:p>
        </p:txBody>
      </p:sp>
      <p:sp>
        <p:nvSpPr>
          <p:cNvPr id="14" name="13 - Ορθογώνιο"/>
          <p:cNvSpPr/>
          <p:nvPr/>
        </p:nvSpPr>
        <p:spPr>
          <a:xfrm>
            <a:off x="2895600" y="6400800"/>
            <a:ext cx="2591222" cy="369332"/>
          </a:xfrm>
          <a:prstGeom prst="rect">
            <a:avLst/>
          </a:prstGeom>
        </p:spPr>
        <p:txBody>
          <a:bodyPr wrap="square">
            <a:spAutoFit/>
          </a:bodyPr>
          <a:lstStyle/>
          <a:p>
            <a:pPr marL="23495" algn="ctr">
              <a:lnSpc>
                <a:spcPct val="100000"/>
              </a:lnSpc>
            </a:pPr>
            <a:r>
              <a:rPr lang="el-GR" b="1"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Κάψες</a:t>
            </a:r>
            <a:r>
              <a:rPr lang="el-GR" spc="-6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λιναριού.</a:t>
            </a:r>
            <a:endParaRPr lang="el-GR" dirty="0">
              <a:latin typeface="Times New Roman"/>
              <a:cs typeface="Times New Roman"/>
            </a:endParaRPr>
          </a:p>
        </p:txBody>
      </p:sp>
      <p:pic>
        <p:nvPicPr>
          <p:cNvPr id="18436" name="Picture 4" descr="Σχετική εικόνα"/>
          <p:cNvPicPr>
            <a:picLocks noChangeAspect="1" noChangeArrowheads="1"/>
          </p:cNvPicPr>
          <p:nvPr/>
        </p:nvPicPr>
        <p:blipFill>
          <a:blip r:embed="rId3" cstate="print"/>
          <a:srcRect/>
          <a:stretch>
            <a:fillRect/>
          </a:stretch>
        </p:blipFill>
        <p:spPr bwMode="auto">
          <a:xfrm>
            <a:off x="228601" y="3124200"/>
            <a:ext cx="4235480" cy="3200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6"/>
          <p:cNvSpPr txBox="1"/>
          <p:nvPr/>
        </p:nvSpPr>
        <p:spPr>
          <a:xfrm>
            <a:off x="381000" y="533400"/>
            <a:ext cx="8382000" cy="3329438"/>
          </a:xfrm>
          <a:prstGeom prst="rect">
            <a:avLst/>
          </a:prstGeom>
        </p:spPr>
        <p:txBody>
          <a:bodyPr vert="horz" wrap="square" lIns="0" tIns="0" rIns="0" bIns="0" rtlCol="0">
            <a:spAutoFit/>
          </a:bodyPr>
          <a:lstStyle/>
          <a:p>
            <a:pPr>
              <a:spcBef>
                <a:spcPts val="40"/>
              </a:spcBef>
            </a:pPr>
            <a:r>
              <a:rPr lang="el-GR" sz="2000" spc="-5" dirty="0" smtClean="0">
                <a:solidFill>
                  <a:srgbClr val="231F20"/>
                </a:solidFill>
                <a:latin typeface="Times New Roman"/>
                <a:cs typeface="Times New Roman"/>
              </a:rPr>
              <a:t>Ο</a:t>
            </a:r>
            <a:r>
              <a:rPr lang="el-GR" sz="2000" spc="-6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σπόρος</a:t>
            </a:r>
            <a:r>
              <a:rPr lang="el-GR" sz="2000" spc="-6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είναι</a:t>
            </a:r>
            <a:r>
              <a:rPr lang="el-GR" sz="2000" spc="-6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επίπεδος,</a:t>
            </a:r>
            <a:r>
              <a:rPr lang="el-GR" sz="2000" spc="-6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ωοειδής,</a:t>
            </a:r>
            <a:r>
              <a:rPr lang="el-GR" sz="2000" spc="-6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με</a:t>
            </a:r>
            <a:r>
              <a:rPr lang="el-GR" sz="2000" spc="-6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μύτη</a:t>
            </a:r>
            <a:r>
              <a:rPr lang="el-GR" sz="2000" spc="-6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στο</a:t>
            </a:r>
            <a:r>
              <a:rPr lang="el-GR" sz="2000" spc="-6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ένα</a:t>
            </a:r>
            <a:r>
              <a:rPr lang="el-GR" sz="2000" spc="-6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άκρο.</a:t>
            </a:r>
            <a:r>
              <a:rPr lang="el-GR" sz="2000" spc="-75" dirty="0" smtClean="0">
                <a:solidFill>
                  <a:srgbClr val="231F20"/>
                </a:solidFill>
                <a:latin typeface="Times New Roman"/>
                <a:cs typeface="Times New Roman"/>
              </a:rPr>
              <a:t> </a:t>
            </a:r>
            <a:r>
              <a:rPr lang="el-GR" sz="2000" spc="-40" dirty="0" smtClean="0">
                <a:solidFill>
                  <a:srgbClr val="231F20"/>
                </a:solidFill>
                <a:latin typeface="Times New Roman"/>
                <a:cs typeface="Times New Roman"/>
              </a:rPr>
              <a:t>Το</a:t>
            </a:r>
            <a:r>
              <a:rPr lang="el-GR" sz="2000" spc="-60"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μήκος</a:t>
            </a:r>
            <a:r>
              <a:rPr lang="el-GR" sz="2000" spc="-6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του</a:t>
            </a:r>
            <a:r>
              <a:rPr lang="el-GR" sz="2000" spc="-6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κυμαίνεται από 3,5 -5 mm </a:t>
            </a:r>
            <a:r>
              <a:rPr lang="el-GR" sz="2000" spc="-5" dirty="0" smtClean="0">
                <a:solidFill>
                  <a:srgbClr val="231F20"/>
                </a:solidFill>
                <a:latin typeface="Times New Roman"/>
                <a:cs typeface="Times New Roman"/>
              </a:rPr>
              <a:t>και </a:t>
            </a:r>
            <a:r>
              <a:rPr lang="el-GR" sz="2000" dirty="0" smtClean="0">
                <a:solidFill>
                  <a:srgbClr val="231F20"/>
                </a:solidFill>
                <a:latin typeface="Times New Roman"/>
                <a:cs typeface="Times New Roman"/>
              </a:rPr>
              <a:t>το βάρος 1000 σπόρων είναι 5 έως 7 g ανάλογα με την  ποικιλία </a:t>
            </a:r>
            <a:r>
              <a:rPr lang="el-GR" sz="2000" spc="-5" dirty="0" smtClean="0">
                <a:solidFill>
                  <a:srgbClr val="231F20"/>
                </a:solidFill>
                <a:latin typeface="Times New Roman"/>
                <a:cs typeface="Times New Roman"/>
              </a:rPr>
              <a:t>και </a:t>
            </a:r>
            <a:r>
              <a:rPr lang="el-GR" sz="2000" dirty="0" smtClean="0">
                <a:solidFill>
                  <a:srgbClr val="231F20"/>
                </a:solidFill>
                <a:latin typeface="Times New Roman"/>
                <a:cs typeface="Times New Roman"/>
              </a:rPr>
              <a:t>τις συνθήκες ανάπτυξης. </a:t>
            </a:r>
            <a:r>
              <a:rPr lang="el-GR" sz="2000" spc="-40" dirty="0" smtClean="0">
                <a:solidFill>
                  <a:srgbClr val="231F20"/>
                </a:solidFill>
                <a:latin typeface="Times New Roman"/>
                <a:cs typeface="Times New Roman"/>
              </a:rPr>
              <a:t>Το </a:t>
            </a:r>
            <a:r>
              <a:rPr lang="el-GR" sz="2000" dirty="0" smtClean="0">
                <a:solidFill>
                  <a:srgbClr val="231F20"/>
                </a:solidFill>
                <a:latin typeface="Times New Roman"/>
                <a:cs typeface="Times New Roman"/>
              </a:rPr>
              <a:t>χρώμα ανάλογα με την ποικιλία είναι  ανοιχτό</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έως</a:t>
            </a:r>
            <a:r>
              <a:rPr lang="el-GR" sz="2000" spc="-35"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σκούρο</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κίτρινο</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ή</a:t>
            </a:r>
            <a:r>
              <a:rPr lang="el-GR" sz="2000" spc="-35" dirty="0" smtClean="0">
                <a:solidFill>
                  <a:srgbClr val="231F20"/>
                </a:solidFill>
                <a:latin typeface="Times New Roman"/>
                <a:cs typeface="Times New Roman"/>
              </a:rPr>
              <a:t> </a:t>
            </a:r>
            <a:r>
              <a:rPr lang="el-GR" sz="2000" spc="-5" dirty="0" err="1" smtClean="0">
                <a:solidFill>
                  <a:srgbClr val="231F20"/>
                </a:solidFill>
                <a:latin typeface="Times New Roman"/>
                <a:cs typeface="Times New Roman"/>
              </a:rPr>
              <a:t>κοκκινοκαφέ</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a:t>
            </a:r>
            <a:r>
              <a:rPr lang="el-GR" sz="2000" spc="-9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Διάστικτοι</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σπόροι</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με</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συνδυασμό</a:t>
            </a:r>
            <a:r>
              <a:rPr lang="el-GR" sz="2000" spc="-6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κίτρινου</a:t>
            </a:r>
            <a:r>
              <a:rPr lang="el-GR" sz="2000" spc="-60"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και</a:t>
            </a:r>
            <a:r>
              <a:rPr lang="el-GR" sz="2000" spc="-60"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καφετί</a:t>
            </a:r>
            <a:r>
              <a:rPr lang="el-GR" sz="2000" spc="-6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χρώματος</a:t>
            </a:r>
            <a:r>
              <a:rPr lang="el-GR" sz="2000" spc="-6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δεν</a:t>
            </a:r>
            <a:r>
              <a:rPr lang="el-GR" sz="2000" spc="-6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είναι</a:t>
            </a:r>
            <a:r>
              <a:rPr lang="el-GR" sz="2000" spc="-60"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κληρονομικό</a:t>
            </a:r>
            <a:r>
              <a:rPr lang="el-GR" sz="2000" spc="-60"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χαρακτηριστικό</a:t>
            </a:r>
            <a:r>
              <a:rPr lang="el-GR" sz="2000" spc="-6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της ποικιλίας, αλλά οφείλεται σε περιβαλλοντικές συνθήκες. </a:t>
            </a:r>
            <a:r>
              <a:rPr lang="el-GR" sz="2000" spc="-5" dirty="0" smtClean="0">
                <a:solidFill>
                  <a:srgbClr val="231F20"/>
                </a:solidFill>
                <a:latin typeface="Times New Roman"/>
                <a:cs typeface="Times New Roman"/>
              </a:rPr>
              <a:t>Ο </a:t>
            </a:r>
            <a:r>
              <a:rPr lang="el-GR" sz="2000" dirty="0" smtClean="0">
                <a:solidFill>
                  <a:srgbClr val="231F20"/>
                </a:solidFill>
                <a:latin typeface="Times New Roman"/>
                <a:cs typeface="Times New Roman"/>
              </a:rPr>
              <a:t>σπόρος </a:t>
            </a:r>
            <a:r>
              <a:rPr lang="el-GR" sz="2000" spc="-5" dirty="0" smtClean="0">
                <a:solidFill>
                  <a:srgbClr val="231F20"/>
                </a:solidFill>
                <a:latin typeface="Times New Roman"/>
                <a:cs typeface="Times New Roman"/>
              </a:rPr>
              <a:t>εξωτερικά  </a:t>
            </a:r>
            <a:r>
              <a:rPr lang="el-GR" sz="2000" dirty="0" smtClean="0">
                <a:solidFill>
                  <a:srgbClr val="231F20"/>
                </a:solidFill>
                <a:latin typeface="Times New Roman"/>
                <a:cs typeface="Times New Roman"/>
              </a:rPr>
              <a:t>έχει </a:t>
            </a:r>
            <a:r>
              <a:rPr lang="el-GR" sz="2000" spc="-5" dirty="0" smtClean="0">
                <a:solidFill>
                  <a:srgbClr val="231F20"/>
                </a:solidFill>
                <a:latin typeface="Times New Roman"/>
                <a:cs typeface="Times New Roman"/>
              </a:rPr>
              <a:t>κολλώδη επικάλυψη, </a:t>
            </a:r>
            <a:r>
              <a:rPr lang="el-GR" sz="2000" dirty="0" smtClean="0">
                <a:solidFill>
                  <a:srgbClr val="231F20"/>
                </a:solidFill>
                <a:latin typeface="Times New Roman"/>
                <a:cs typeface="Times New Roman"/>
              </a:rPr>
              <a:t>η οποία του προσδίδει φωτεινή εμφάνιση, </a:t>
            </a:r>
            <a:r>
              <a:rPr lang="el-GR" sz="2000" spc="-5" dirty="0" smtClean="0">
                <a:solidFill>
                  <a:srgbClr val="231F20"/>
                </a:solidFill>
                <a:latin typeface="Times New Roman"/>
                <a:cs typeface="Times New Roman"/>
              </a:rPr>
              <a:t>κάνει </a:t>
            </a:r>
            <a:r>
              <a:rPr lang="el-GR" sz="2000" dirty="0" smtClean="0">
                <a:solidFill>
                  <a:srgbClr val="231F20"/>
                </a:solidFill>
                <a:latin typeface="Times New Roman"/>
                <a:cs typeface="Times New Roman"/>
              </a:rPr>
              <a:t>όμως  το σπόρο </a:t>
            </a:r>
            <a:r>
              <a:rPr lang="el-GR" sz="2000" spc="-5" dirty="0" smtClean="0">
                <a:solidFill>
                  <a:srgbClr val="231F20"/>
                </a:solidFill>
                <a:latin typeface="Times New Roman"/>
                <a:cs typeface="Times New Roman"/>
              </a:rPr>
              <a:t>κολλώδη </a:t>
            </a:r>
            <a:r>
              <a:rPr lang="el-GR" sz="2000" dirty="0" smtClean="0">
                <a:solidFill>
                  <a:srgbClr val="231F20"/>
                </a:solidFill>
                <a:latin typeface="Times New Roman"/>
                <a:cs typeface="Times New Roman"/>
              </a:rPr>
              <a:t>όταν βραχεί. </a:t>
            </a:r>
            <a:r>
              <a:rPr lang="el-GR" sz="2000" spc="-5" dirty="0" smtClean="0">
                <a:solidFill>
                  <a:srgbClr val="231F20"/>
                </a:solidFill>
                <a:latin typeface="Times New Roman"/>
                <a:cs typeface="Times New Roman"/>
              </a:rPr>
              <a:t>Η περιεκτικότητα </a:t>
            </a:r>
            <a:r>
              <a:rPr lang="el-GR" sz="2000" dirty="0" smtClean="0">
                <a:solidFill>
                  <a:srgbClr val="231F20"/>
                </a:solidFill>
                <a:latin typeface="Times New Roman"/>
                <a:cs typeface="Times New Roman"/>
              </a:rPr>
              <a:t>σε λάδι των </a:t>
            </a:r>
            <a:r>
              <a:rPr lang="el-GR" sz="2000" spc="-5" dirty="0" smtClean="0">
                <a:solidFill>
                  <a:srgbClr val="231F20"/>
                </a:solidFill>
                <a:latin typeface="Times New Roman"/>
                <a:cs typeface="Times New Roman"/>
              </a:rPr>
              <a:t>νέων ποικιλιών  </a:t>
            </a:r>
            <a:r>
              <a:rPr lang="el-GR" sz="2000" dirty="0" smtClean="0">
                <a:solidFill>
                  <a:srgbClr val="231F20"/>
                </a:solidFill>
                <a:latin typeface="Times New Roman"/>
                <a:cs typeface="Times New Roman"/>
              </a:rPr>
              <a:t>κυμαίνεται από</a:t>
            </a:r>
            <a:r>
              <a:rPr lang="el-GR" sz="2000" spc="-10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40-46%.</a:t>
            </a:r>
            <a:endParaRPr lang="el-GR" sz="2000" dirty="0" smtClean="0">
              <a:latin typeface="Times New Roman"/>
              <a:cs typeface="Times New Roman"/>
            </a:endParaRPr>
          </a:p>
          <a:p>
            <a:pPr>
              <a:lnSpc>
                <a:spcPct val="100000"/>
              </a:lnSpc>
              <a:spcBef>
                <a:spcPts val="40"/>
              </a:spcBef>
            </a:pPr>
            <a:endParaRPr sz="800" dirty="0" smtClean="0">
              <a:latin typeface="Times New Roman"/>
              <a:cs typeface="Times New Roman"/>
            </a:endParaRPr>
          </a:p>
          <a:p>
            <a:pPr marL="12700" marR="5080" indent="179705" algn="just">
              <a:lnSpc>
                <a:spcPct val="107200"/>
              </a:lnSpc>
            </a:pPr>
            <a:endParaRPr lang="el-GR" sz="1600" dirty="0" smtClean="0">
              <a:latin typeface="Times New Roman"/>
              <a:cs typeface="Times New Roman"/>
            </a:endParaRPr>
          </a:p>
          <a:p>
            <a:pPr marL="12700" marR="5080" indent="179705" algn="just">
              <a:lnSpc>
                <a:spcPct val="107200"/>
              </a:lnSpc>
            </a:pPr>
            <a:endParaRPr sz="1050" dirty="0">
              <a:latin typeface="Times New Roman"/>
              <a:cs typeface="Times New Roman"/>
            </a:endParaRPr>
          </a:p>
        </p:txBody>
      </p:sp>
      <p:sp>
        <p:nvSpPr>
          <p:cNvPr id="7" name="object 5"/>
          <p:cNvSpPr/>
          <p:nvPr/>
        </p:nvSpPr>
        <p:spPr>
          <a:xfrm>
            <a:off x="1219200" y="3276600"/>
            <a:ext cx="6019800" cy="2895600"/>
          </a:xfrm>
          <a:prstGeom prst="rect">
            <a:avLst/>
          </a:prstGeom>
          <a:blipFill>
            <a:blip r:embed="rId2" cstate="print"/>
            <a:stretch>
              <a:fillRect/>
            </a:stretch>
          </a:blipFill>
        </p:spPr>
        <p:txBody>
          <a:bodyPr wrap="square" lIns="0" tIns="0" rIns="0" bIns="0" rtlCol="0"/>
          <a:lstStyle/>
          <a:p>
            <a:endParaRPr/>
          </a:p>
        </p:txBody>
      </p:sp>
      <p:sp>
        <p:nvSpPr>
          <p:cNvPr id="8" name="7 - Ορθογώνιο"/>
          <p:cNvSpPr/>
          <p:nvPr/>
        </p:nvSpPr>
        <p:spPr>
          <a:xfrm>
            <a:off x="457200" y="6172199"/>
            <a:ext cx="6400800" cy="646331"/>
          </a:xfrm>
          <a:prstGeom prst="rect">
            <a:avLst/>
          </a:prstGeom>
        </p:spPr>
        <p:txBody>
          <a:bodyPr wrap="square">
            <a:spAutoFit/>
          </a:bodyPr>
          <a:lstStyle/>
          <a:p>
            <a:pPr marL="386715">
              <a:lnSpc>
                <a:spcPct val="100000"/>
              </a:lnSpc>
            </a:pPr>
            <a:r>
              <a:rPr lang="el-GR" dirty="0" smtClean="0">
                <a:solidFill>
                  <a:srgbClr val="231F20"/>
                </a:solidFill>
                <a:latin typeface="Times New Roman"/>
                <a:cs typeface="Times New Roman"/>
              </a:rPr>
              <a:t>Σπόροι </a:t>
            </a:r>
            <a:r>
              <a:rPr lang="el-GR" spc="-5" dirty="0" smtClean="0">
                <a:solidFill>
                  <a:srgbClr val="231F20"/>
                </a:solidFill>
                <a:latin typeface="Times New Roman"/>
                <a:cs typeface="Times New Roman"/>
              </a:rPr>
              <a:t>λιναριού </a:t>
            </a:r>
            <a:r>
              <a:rPr lang="el-GR" dirty="0" smtClean="0">
                <a:solidFill>
                  <a:srgbClr val="231F20"/>
                </a:solidFill>
                <a:latin typeface="Times New Roman"/>
                <a:cs typeface="Times New Roman"/>
              </a:rPr>
              <a:t>δυο </a:t>
            </a:r>
            <a:r>
              <a:rPr lang="el-GR" spc="-5" dirty="0" smtClean="0">
                <a:solidFill>
                  <a:srgbClr val="231F20"/>
                </a:solidFill>
                <a:latin typeface="Times New Roman"/>
                <a:cs typeface="Times New Roman"/>
              </a:rPr>
              <a:t>διαφορετικών ποικιλιών </a:t>
            </a:r>
            <a:r>
              <a:rPr lang="el-GR" dirty="0" smtClean="0">
                <a:solidFill>
                  <a:srgbClr val="231F20"/>
                </a:solidFill>
                <a:latin typeface="Times New Roman"/>
                <a:cs typeface="Times New Roman"/>
              </a:rPr>
              <a:t>που διαφέρουν στο</a:t>
            </a:r>
            <a:r>
              <a:rPr lang="el-GR" spc="15" dirty="0" smtClean="0">
                <a:solidFill>
                  <a:srgbClr val="231F20"/>
                </a:solidFill>
                <a:latin typeface="Times New Roman"/>
                <a:cs typeface="Times New Roman"/>
              </a:rPr>
              <a:t> </a:t>
            </a:r>
            <a:r>
              <a:rPr lang="el-GR" dirty="0" smtClean="0">
                <a:solidFill>
                  <a:srgbClr val="231F20"/>
                </a:solidFill>
                <a:latin typeface="Times New Roman"/>
                <a:cs typeface="Times New Roman"/>
              </a:rPr>
              <a:t>χρώμα.</a:t>
            </a:r>
            <a:endParaRPr lang="el-GR" dirty="0">
              <a:latin typeface="Times New Roma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Αποτέλεσμα εικόνας για linum usitatissimum"/>
          <p:cNvPicPr>
            <a:picLocks noChangeAspect="1" noChangeArrowheads="1"/>
          </p:cNvPicPr>
          <p:nvPr/>
        </p:nvPicPr>
        <p:blipFill>
          <a:blip r:embed="rId2" cstate="print"/>
          <a:srcRect/>
          <a:stretch>
            <a:fillRect/>
          </a:stretch>
        </p:blipFill>
        <p:spPr bwMode="auto">
          <a:xfrm>
            <a:off x="152400" y="114300"/>
            <a:ext cx="8839200" cy="6629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λιναρι φυτο"/>
          <p:cNvPicPr>
            <a:picLocks noChangeAspect="1" noChangeArrowheads="1"/>
          </p:cNvPicPr>
          <p:nvPr/>
        </p:nvPicPr>
        <p:blipFill>
          <a:blip r:embed="rId2" cstate="print"/>
          <a:srcRect/>
          <a:stretch>
            <a:fillRect/>
          </a:stretch>
        </p:blipFill>
        <p:spPr bwMode="auto">
          <a:xfrm>
            <a:off x="609600" y="762000"/>
            <a:ext cx="8086725" cy="538162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linum usitatissimum seed"/>
          <p:cNvPicPr>
            <a:picLocks noChangeAspect="1" noChangeArrowheads="1"/>
          </p:cNvPicPr>
          <p:nvPr/>
        </p:nvPicPr>
        <p:blipFill>
          <a:blip r:embed="rId2" cstate="print"/>
          <a:srcRect/>
          <a:stretch>
            <a:fillRect/>
          </a:stretch>
        </p:blipFill>
        <p:spPr bwMode="auto">
          <a:xfrm>
            <a:off x="1143000" y="914400"/>
            <a:ext cx="3810000" cy="50673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28" y="381000"/>
            <a:ext cx="5028472" cy="646305"/>
          </a:xfrm>
          <a:prstGeom prst="rect">
            <a:avLst/>
          </a:prstGeom>
          <a:noFill/>
        </p:spPr>
        <p:txBody>
          <a:bodyPr wrap="square" lIns="91413" tIns="45707" rIns="91413" bIns="45707" rtlCol="0">
            <a:spAutoFit/>
          </a:bodyPr>
          <a:lstStyle/>
          <a:p>
            <a:r>
              <a:rPr lang="el-GR" sz="3600" b="1" spc="-4" dirty="0" smtClean="0">
                <a:latin typeface="Times New Roman"/>
                <a:cs typeface="Times New Roman"/>
              </a:rPr>
              <a:t>Αύξηση και ανάπτυξη  </a:t>
            </a:r>
            <a:endParaRPr lang="el-GR" sz="3500" b="1" dirty="0"/>
          </a:p>
        </p:txBody>
      </p:sp>
      <p:sp>
        <p:nvSpPr>
          <p:cNvPr id="5" name="4 - Ορθογώνιο"/>
          <p:cNvSpPr/>
          <p:nvPr/>
        </p:nvSpPr>
        <p:spPr>
          <a:xfrm>
            <a:off x="305541" y="1066800"/>
            <a:ext cx="8456731" cy="2992460"/>
          </a:xfrm>
          <a:prstGeom prst="rect">
            <a:avLst/>
          </a:prstGeom>
        </p:spPr>
        <p:txBody>
          <a:bodyPr wrap="square" lIns="91413" tIns="45707" rIns="91413" bIns="45707">
            <a:spAutoFit/>
          </a:bodyPr>
          <a:lstStyle/>
          <a:p>
            <a:pPr marL="279400" lvl="1" indent="-266700" algn="just">
              <a:lnSpc>
                <a:spcPct val="100000"/>
              </a:lnSpc>
              <a:spcBef>
                <a:spcPts val="869"/>
              </a:spcBef>
              <a:tabLst>
                <a:tab pos="279400" algn="l"/>
              </a:tabLst>
            </a:pPr>
            <a:r>
              <a:rPr lang="el-GR" sz="1400" b="1" spc="-10" dirty="0" smtClean="0">
                <a:solidFill>
                  <a:srgbClr val="231F20"/>
                </a:solidFill>
                <a:latin typeface="Times New Roman"/>
                <a:cs typeface="Times New Roman"/>
              </a:rPr>
              <a:t>Στάδια </a:t>
            </a:r>
            <a:r>
              <a:rPr lang="el-GR" sz="1400" b="1" dirty="0" smtClean="0">
                <a:solidFill>
                  <a:srgbClr val="231F20"/>
                </a:solidFill>
                <a:latin typeface="Times New Roman"/>
                <a:cs typeface="Times New Roman"/>
              </a:rPr>
              <a:t>του </a:t>
            </a:r>
            <a:r>
              <a:rPr lang="el-GR" sz="1400" b="1" spc="-5" dirty="0" smtClean="0">
                <a:solidFill>
                  <a:srgbClr val="231F20"/>
                </a:solidFill>
                <a:latin typeface="Times New Roman"/>
                <a:cs typeface="Times New Roman"/>
              </a:rPr>
              <a:t>βιολογικού</a:t>
            </a:r>
            <a:r>
              <a:rPr lang="el-GR" sz="1400" b="1" spc="-50" dirty="0" smtClean="0">
                <a:solidFill>
                  <a:srgbClr val="231F20"/>
                </a:solidFill>
                <a:latin typeface="Times New Roman"/>
                <a:cs typeface="Times New Roman"/>
              </a:rPr>
              <a:t> </a:t>
            </a:r>
            <a:r>
              <a:rPr lang="el-GR" sz="1400" b="1" spc="-5" dirty="0" smtClean="0">
                <a:solidFill>
                  <a:srgbClr val="231F20"/>
                </a:solidFill>
                <a:latin typeface="Times New Roman"/>
                <a:cs typeface="Times New Roman"/>
              </a:rPr>
              <a:t>κύκλου</a:t>
            </a:r>
            <a:endParaRPr lang="el-GR" sz="1400" dirty="0" smtClean="0">
              <a:latin typeface="Times New Roman"/>
              <a:cs typeface="Times New Roman"/>
            </a:endParaRPr>
          </a:p>
          <a:p>
            <a:pPr marL="12700" marR="5080" indent="179705" algn="just">
              <a:lnSpc>
                <a:spcPct val="107200"/>
              </a:lnSpc>
              <a:spcBef>
                <a:spcPts val="765"/>
              </a:spcBef>
            </a:pPr>
            <a:r>
              <a:rPr lang="el-GR" sz="1400" spc="-40" dirty="0" smtClean="0">
                <a:solidFill>
                  <a:srgbClr val="231F20"/>
                </a:solidFill>
                <a:latin typeface="Times New Roman"/>
                <a:cs typeface="Times New Roman"/>
              </a:rPr>
              <a:t>Το</a:t>
            </a:r>
            <a:r>
              <a:rPr lang="el-GR" sz="1400" spc="-45" dirty="0" smtClean="0">
                <a:solidFill>
                  <a:srgbClr val="231F20"/>
                </a:solidFill>
                <a:latin typeface="Times New Roman"/>
                <a:cs typeface="Times New Roman"/>
              </a:rPr>
              <a:t> </a:t>
            </a:r>
            <a:r>
              <a:rPr lang="el-GR" sz="1400" spc="-5" dirty="0" smtClean="0">
                <a:solidFill>
                  <a:srgbClr val="231F20"/>
                </a:solidFill>
                <a:latin typeface="Times New Roman"/>
                <a:cs typeface="Times New Roman"/>
              </a:rPr>
              <a:t>λινάρι</a:t>
            </a:r>
            <a:r>
              <a:rPr lang="el-GR" sz="1400" spc="-45" dirty="0" smtClean="0">
                <a:solidFill>
                  <a:srgbClr val="231F20"/>
                </a:solidFill>
                <a:latin typeface="Times New Roman"/>
                <a:cs typeface="Times New Roman"/>
              </a:rPr>
              <a:t> </a:t>
            </a:r>
            <a:r>
              <a:rPr lang="el-GR" sz="1400" dirty="0" smtClean="0">
                <a:solidFill>
                  <a:srgbClr val="231F20"/>
                </a:solidFill>
                <a:latin typeface="Times New Roman"/>
                <a:cs typeface="Times New Roman"/>
              </a:rPr>
              <a:t>είναι</a:t>
            </a:r>
            <a:r>
              <a:rPr lang="el-GR" sz="1400" spc="-45" dirty="0" smtClean="0">
                <a:solidFill>
                  <a:srgbClr val="231F20"/>
                </a:solidFill>
                <a:latin typeface="Times New Roman"/>
                <a:cs typeface="Times New Roman"/>
              </a:rPr>
              <a:t> </a:t>
            </a:r>
            <a:r>
              <a:rPr lang="el-GR" sz="1400" dirty="0" smtClean="0">
                <a:solidFill>
                  <a:srgbClr val="231F20"/>
                </a:solidFill>
                <a:latin typeface="Times New Roman"/>
                <a:cs typeface="Times New Roman"/>
              </a:rPr>
              <a:t>φυτό</a:t>
            </a:r>
            <a:r>
              <a:rPr lang="el-GR" sz="1400" spc="-45" dirty="0" smtClean="0">
                <a:solidFill>
                  <a:srgbClr val="231F20"/>
                </a:solidFill>
                <a:latin typeface="Times New Roman"/>
                <a:cs typeface="Times New Roman"/>
              </a:rPr>
              <a:t> </a:t>
            </a:r>
            <a:r>
              <a:rPr lang="el-GR" sz="1400" spc="-5" dirty="0" smtClean="0">
                <a:solidFill>
                  <a:srgbClr val="231F20"/>
                </a:solidFill>
                <a:latin typeface="Times New Roman"/>
                <a:cs typeface="Times New Roman"/>
              </a:rPr>
              <a:t>συνεχούς</a:t>
            </a:r>
            <a:r>
              <a:rPr lang="el-GR" sz="1400" spc="-45" dirty="0" smtClean="0">
                <a:solidFill>
                  <a:srgbClr val="231F20"/>
                </a:solidFill>
                <a:latin typeface="Times New Roman"/>
                <a:cs typeface="Times New Roman"/>
              </a:rPr>
              <a:t> </a:t>
            </a:r>
            <a:r>
              <a:rPr lang="el-GR" sz="1400" dirty="0" smtClean="0">
                <a:solidFill>
                  <a:srgbClr val="231F20"/>
                </a:solidFill>
                <a:latin typeface="Times New Roman"/>
                <a:cs typeface="Times New Roman"/>
              </a:rPr>
              <a:t>ανάπτυξης</a:t>
            </a:r>
            <a:r>
              <a:rPr lang="el-GR" sz="1400" spc="-45" dirty="0" smtClean="0">
                <a:solidFill>
                  <a:srgbClr val="231F20"/>
                </a:solidFill>
                <a:latin typeface="Times New Roman"/>
                <a:cs typeface="Times New Roman"/>
              </a:rPr>
              <a:t> </a:t>
            </a:r>
            <a:r>
              <a:rPr lang="el-GR" sz="1400" spc="-5" dirty="0" smtClean="0">
                <a:solidFill>
                  <a:srgbClr val="231F20"/>
                </a:solidFill>
                <a:latin typeface="Times New Roman"/>
                <a:cs typeface="Times New Roman"/>
              </a:rPr>
              <a:t>και</a:t>
            </a:r>
            <a:r>
              <a:rPr lang="el-GR" sz="1400" spc="-45" dirty="0" smtClean="0">
                <a:solidFill>
                  <a:srgbClr val="231F20"/>
                </a:solidFill>
                <a:latin typeface="Times New Roman"/>
                <a:cs typeface="Times New Roman"/>
              </a:rPr>
              <a:t> </a:t>
            </a:r>
            <a:r>
              <a:rPr lang="el-GR" sz="1400" dirty="0" smtClean="0">
                <a:solidFill>
                  <a:srgbClr val="231F20"/>
                </a:solidFill>
                <a:latin typeface="Times New Roman"/>
                <a:cs typeface="Times New Roman"/>
              </a:rPr>
              <a:t>παρουσιάζει</a:t>
            </a:r>
            <a:r>
              <a:rPr lang="el-GR" sz="1400" spc="-45" dirty="0" smtClean="0">
                <a:solidFill>
                  <a:srgbClr val="231F20"/>
                </a:solidFill>
                <a:latin typeface="Times New Roman"/>
                <a:cs typeface="Times New Roman"/>
              </a:rPr>
              <a:t> </a:t>
            </a:r>
            <a:r>
              <a:rPr lang="el-GR" sz="1400" dirty="0" smtClean="0">
                <a:solidFill>
                  <a:srgbClr val="231F20"/>
                </a:solidFill>
                <a:latin typeface="Times New Roman"/>
                <a:cs typeface="Times New Roman"/>
              </a:rPr>
              <a:t>12</a:t>
            </a:r>
            <a:r>
              <a:rPr lang="el-GR" sz="1400" spc="-45" dirty="0" smtClean="0">
                <a:solidFill>
                  <a:srgbClr val="231F20"/>
                </a:solidFill>
                <a:latin typeface="Times New Roman"/>
                <a:cs typeface="Times New Roman"/>
              </a:rPr>
              <a:t> </a:t>
            </a:r>
            <a:r>
              <a:rPr lang="el-GR" sz="1400" dirty="0" smtClean="0">
                <a:solidFill>
                  <a:srgbClr val="231F20"/>
                </a:solidFill>
                <a:latin typeface="Times New Roman"/>
                <a:cs typeface="Times New Roman"/>
              </a:rPr>
              <a:t>στάδια</a:t>
            </a:r>
            <a:r>
              <a:rPr lang="el-GR" sz="1400" spc="-45" dirty="0" smtClean="0">
                <a:solidFill>
                  <a:srgbClr val="231F20"/>
                </a:solidFill>
                <a:latin typeface="Times New Roman"/>
                <a:cs typeface="Times New Roman"/>
              </a:rPr>
              <a:t> </a:t>
            </a:r>
            <a:r>
              <a:rPr lang="el-GR" sz="1400" dirty="0" smtClean="0">
                <a:solidFill>
                  <a:srgbClr val="231F20"/>
                </a:solidFill>
                <a:latin typeface="Times New Roman"/>
                <a:cs typeface="Times New Roman"/>
              </a:rPr>
              <a:t>αύξησης  </a:t>
            </a:r>
            <a:r>
              <a:rPr lang="el-GR" sz="1400" spc="-5" dirty="0" smtClean="0">
                <a:solidFill>
                  <a:srgbClr val="231F20"/>
                </a:solidFill>
                <a:latin typeface="Times New Roman"/>
                <a:cs typeface="Times New Roman"/>
              </a:rPr>
              <a:t>βλαστικά και αναπαραγωγικά κατά </a:t>
            </a:r>
            <a:r>
              <a:rPr lang="el-GR" sz="1400" dirty="0" smtClean="0">
                <a:solidFill>
                  <a:srgbClr val="231F20"/>
                </a:solidFill>
                <a:latin typeface="Times New Roman"/>
                <a:cs typeface="Times New Roman"/>
              </a:rPr>
              <a:t>τη διάρκεια του </a:t>
            </a:r>
            <a:r>
              <a:rPr lang="el-GR" sz="1400" spc="-5" dirty="0" smtClean="0">
                <a:solidFill>
                  <a:srgbClr val="231F20"/>
                </a:solidFill>
                <a:latin typeface="Times New Roman"/>
                <a:cs typeface="Times New Roman"/>
              </a:rPr>
              <a:t>βιολογικού  </a:t>
            </a:r>
            <a:r>
              <a:rPr lang="el-GR" sz="1400" dirty="0" smtClean="0">
                <a:solidFill>
                  <a:srgbClr val="231F20"/>
                </a:solidFill>
                <a:latin typeface="Times New Roman"/>
                <a:cs typeface="Times New Roman"/>
              </a:rPr>
              <a:t>του κύκλου. Λεπτομέρειες αυτών των σταδίων δίνονται στον οδηγό </a:t>
            </a:r>
            <a:r>
              <a:rPr lang="el-GR" sz="1400" spc="-5" dirty="0" smtClean="0">
                <a:solidFill>
                  <a:srgbClr val="231F20"/>
                </a:solidFill>
                <a:latin typeface="Times New Roman"/>
                <a:cs typeface="Times New Roman"/>
              </a:rPr>
              <a:t>καλλιέργει</a:t>
            </a:r>
            <a:r>
              <a:rPr lang="el-GR" sz="1400" dirty="0" smtClean="0">
                <a:solidFill>
                  <a:srgbClr val="231F20"/>
                </a:solidFill>
                <a:latin typeface="Times New Roman"/>
                <a:cs typeface="Times New Roman"/>
              </a:rPr>
              <a:t>ας </a:t>
            </a:r>
            <a:r>
              <a:rPr lang="el-GR" sz="1400" spc="-5" dirty="0" smtClean="0">
                <a:solidFill>
                  <a:srgbClr val="231F20"/>
                </a:solidFill>
                <a:latin typeface="Times New Roman"/>
                <a:cs typeface="Times New Roman"/>
              </a:rPr>
              <a:t>λιναριού </a:t>
            </a:r>
            <a:r>
              <a:rPr lang="el-GR" sz="1400" dirty="0" smtClean="0">
                <a:solidFill>
                  <a:srgbClr val="231F20"/>
                </a:solidFill>
                <a:latin typeface="Times New Roman"/>
                <a:cs typeface="Times New Roman"/>
              </a:rPr>
              <a:t>του </a:t>
            </a:r>
            <a:r>
              <a:rPr lang="el-GR" sz="1400" dirty="0" err="1" smtClean="0">
                <a:solidFill>
                  <a:srgbClr val="231F20"/>
                </a:solidFill>
                <a:latin typeface="Times New Roman"/>
                <a:cs typeface="Times New Roman"/>
              </a:rPr>
              <a:t>Flax</a:t>
            </a:r>
            <a:r>
              <a:rPr lang="el-GR" sz="1400" dirty="0" smtClean="0">
                <a:solidFill>
                  <a:srgbClr val="231F20"/>
                </a:solidFill>
                <a:latin typeface="Times New Roman"/>
                <a:cs typeface="Times New Roman"/>
              </a:rPr>
              <a:t> </a:t>
            </a:r>
            <a:r>
              <a:rPr lang="el-GR" sz="1400" dirty="0" err="1" smtClean="0">
                <a:solidFill>
                  <a:srgbClr val="231F20"/>
                </a:solidFill>
                <a:latin typeface="Times New Roman"/>
                <a:cs typeface="Times New Roman"/>
              </a:rPr>
              <a:t>Council</a:t>
            </a:r>
            <a:r>
              <a:rPr lang="el-GR" sz="1400" dirty="0" smtClean="0">
                <a:solidFill>
                  <a:srgbClr val="231F20"/>
                </a:solidFill>
                <a:latin typeface="Times New Roman"/>
                <a:cs typeface="Times New Roman"/>
              </a:rPr>
              <a:t> </a:t>
            </a:r>
            <a:r>
              <a:rPr lang="el-GR" sz="1400" dirty="0" err="1" smtClean="0">
                <a:solidFill>
                  <a:srgbClr val="231F20"/>
                </a:solidFill>
                <a:latin typeface="Times New Roman"/>
                <a:cs typeface="Times New Roman"/>
              </a:rPr>
              <a:t>of</a:t>
            </a:r>
            <a:r>
              <a:rPr lang="el-GR" sz="1400" dirty="0" smtClean="0">
                <a:solidFill>
                  <a:srgbClr val="231F20"/>
                </a:solidFill>
                <a:latin typeface="Times New Roman"/>
                <a:cs typeface="Times New Roman"/>
              </a:rPr>
              <a:t> </a:t>
            </a:r>
            <a:r>
              <a:rPr lang="el-GR" sz="1400" dirty="0" err="1" smtClean="0">
                <a:solidFill>
                  <a:srgbClr val="231F20"/>
                </a:solidFill>
                <a:latin typeface="Times New Roman"/>
                <a:cs typeface="Times New Roman"/>
              </a:rPr>
              <a:t>Cannada</a:t>
            </a:r>
            <a:r>
              <a:rPr lang="el-GR" sz="1400" dirty="0" smtClean="0">
                <a:solidFill>
                  <a:srgbClr val="231F20"/>
                </a:solidFill>
                <a:latin typeface="Times New Roman"/>
                <a:cs typeface="Times New Roman"/>
              </a:rPr>
              <a:t> </a:t>
            </a:r>
            <a:r>
              <a:rPr lang="el-GR" sz="1400" dirty="0" err="1" smtClean="0">
                <a:solidFill>
                  <a:srgbClr val="231F20"/>
                </a:solidFill>
                <a:latin typeface="Times New Roman"/>
                <a:cs typeface="Times New Roman"/>
              </a:rPr>
              <a:t>and</a:t>
            </a:r>
            <a:r>
              <a:rPr lang="el-GR" sz="1400" dirty="0" smtClean="0">
                <a:solidFill>
                  <a:srgbClr val="231F20"/>
                </a:solidFill>
                <a:latin typeface="Times New Roman"/>
                <a:cs typeface="Times New Roman"/>
              </a:rPr>
              <a:t> </a:t>
            </a:r>
            <a:r>
              <a:rPr lang="el-GR" sz="1400" dirty="0" err="1" smtClean="0">
                <a:solidFill>
                  <a:srgbClr val="231F20"/>
                </a:solidFill>
                <a:latin typeface="Times New Roman"/>
                <a:cs typeface="Times New Roman"/>
              </a:rPr>
              <a:t>Saskatchewan</a:t>
            </a:r>
            <a:r>
              <a:rPr lang="el-GR" sz="1400" dirty="0" smtClean="0">
                <a:solidFill>
                  <a:srgbClr val="231F20"/>
                </a:solidFill>
                <a:latin typeface="Times New Roman"/>
                <a:cs typeface="Times New Roman"/>
              </a:rPr>
              <a:t> </a:t>
            </a:r>
            <a:r>
              <a:rPr lang="el-GR" sz="1400" dirty="0" err="1" smtClean="0">
                <a:solidFill>
                  <a:srgbClr val="231F20"/>
                </a:solidFill>
                <a:latin typeface="Times New Roman"/>
                <a:cs typeface="Times New Roman"/>
              </a:rPr>
              <a:t>Flax</a:t>
            </a:r>
            <a:r>
              <a:rPr lang="el-GR" sz="1400" dirty="0" smtClean="0">
                <a:solidFill>
                  <a:srgbClr val="231F20"/>
                </a:solidFill>
                <a:latin typeface="Times New Roman"/>
                <a:cs typeface="Times New Roman"/>
              </a:rPr>
              <a:t> </a:t>
            </a:r>
            <a:r>
              <a:rPr lang="el-GR" sz="1400" dirty="0" err="1" smtClean="0">
                <a:solidFill>
                  <a:srgbClr val="231F20"/>
                </a:solidFill>
                <a:latin typeface="Times New Roman"/>
                <a:cs typeface="Times New Roman"/>
              </a:rPr>
              <a:t>Development</a:t>
            </a:r>
            <a:r>
              <a:rPr lang="el-GR" sz="1400" dirty="0" smtClean="0">
                <a:solidFill>
                  <a:srgbClr val="231F20"/>
                </a:solidFill>
                <a:latin typeface="Times New Roman"/>
                <a:cs typeface="Times New Roman"/>
              </a:rPr>
              <a:t>  </a:t>
            </a:r>
            <a:r>
              <a:rPr lang="el-GR" sz="1400" dirty="0" err="1" smtClean="0">
                <a:solidFill>
                  <a:srgbClr val="231F20"/>
                </a:solidFill>
                <a:latin typeface="Times New Roman"/>
                <a:cs typeface="Times New Roman"/>
              </a:rPr>
              <a:t>Commission</a:t>
            </a:r>
            <a:r>
              <a:rPr lang="el-GR" sz="1400" dirty="0" smtClean="0">
                <a:solidFill>
                  <a:srgbClr val="231F20"/>
                </a:solidFill>
                <a:latin typeface="Times New Roman"/>
                <a:cs typeface="Times New Roman"/>
              </a:rPr>
              <a:t> (2006). </a:t>
            </a:r>
            <a:r>
              <a:rPr lang="el-GR" sz="1400" spc="-5" dirty="0" smtClean="0">
                <a:solidFill>
                  <a:srgbClr val="231F20"/>
                </a:solidFill>
                <a:latin typeface="Times New Roman"/>
                <a:cs typeface="Times New Roman"/>
              </a:rPr>
              <a:t>Στον </a:t>
            </a:r>
            <a:r>
              <a:rPr lang="el-GR" sz="1400" dirty="0" smtClean="0">
                <a:solidFill>
                  <a:srgbClr val="231F20"/>
                </a:solidFill>
                <a:latin typeface="Times New Roman"/>
                <a:cs typeface="Times New Roman"/>
              </a:rPr>
              <a:t>οδηγό αυτό </a:t>
            </a:r>
            <a:r>
              <a:rPr lang="el-GR" sz="1400" spc="-5" dirty="0" smtClean="0">
                <a:solidFill>
                  <a:srgbClr val="231F20"/>
                </a:solidFill>
                <a:latin typeface="Times New Roman"/>
                <a:cs typeface="Times New Roman"/>
              </a:rPr>
              <a:t>υπάρχουν </a:t>
            </a:r>
            <a:r>
              <a:rPr lang="el-GR" sz="1400" dirty="0" smtClean="0">
                <a:solidFill>
                  <a:srgbClr val="231F20"/>
                </a:solidFill>
                <a:latin typeface="Times New Roman"/>
                <a:cs typeface="Times New Roman"/>
              </a:rPr>
              <a:t>επίσης </a:t>
            </a:r>
            <a:r>
              <a:rPr lang="el-GR" sz="1400" spc="-5" dirty="0" smtClean="0">
                <a:solidFill>
                  <a:srgbClr val="231F20"/>
                </a:solidFill>
                <a:latin typeface="Times New Roman"/>
                <a:cs typeface="Times New Roman"/>
              </a:rPr>
              <a:t>πληροφορίες </a:t>
            </a:r>
            <a:r>
              <a:rPr lang="el-GR" sz="1400" dirty="0" smtClean="0">
                <a:solidFill>
                  <a:srgbClr val="231F20"/>
                </a:solidFill>
                <a:latin typeface="Times New Roman"/>
                <a:cs typeface="Times New Roman"/>
              </a:rPr>
              <a:t>για την  αντιμετώπιση πιθανών </a:t>
            </a:r>
            <a:r>
              <a:rPr lang="el-GR" sz="1400" spc="-5" dirty="0" smtClean="0">
                <a:solidFill>
                  <a:srgbClr val="231F20"/>
                </a:solidFill>
                <a:latin typeface="Times New Roman"/>
                <a:cs typeface="Times New Roman"/>
              </a:rPr>
              <a:t>προβλημάτων </a:t>
            </a:r>
            <a:r>
              <a:rPr lang="el-GR" sz="1400" dirty="0" smtClean="0">
                <a:solidFill>
                  <a:srgbClr val="231F20"/>
                </a:solidFill>
                <a:latin typeface="Times New Roman"/>
                <a:cs typeface="Times New Roman"/>
              </a:rPr>
              <a:t>τα οποία θα παρουσιασθούν σε </a:t>
            </a:r>
            <a:r>
              <a:rPr lang="el-GR" sz="1400" spc="-5" dirty="0" smtClean="0">
                <a:solidFill>
                  <a:srgbClr val="231F20"/>
                </a:solidFill>
                <a:latin typeface="Times New Roman"/>
                <a:cs typeface="Times New Roman"/>
              </a:rPr>
              <a:t>κάθε </a:t>
            </a:r>
            <a:r>
              <a:rPr lang="el-GR" sz="1400" dirty="0" smtClean="0">
                <a:solidFill>
                  <a:srgbClr val="231F20"/>
                </a:solidFill>
                <a:latin typeface="Times New Roman"/>
                <a:cs typeface="Times New Roman"/>
              </a:rPr>
              <a:t>ένα  από τα στάδια αυτά. </a:t>
            </a:r>
            <a:r>
              <a:rPr lang="el-GR" sz="1400" spc="-5" dirty="0" smtClean="0">
                <a:solidFill>
                  <a:srgbClr val="231F20"/>
                </a:solidFill>
                <a:latin typeface="Times New Roman"/>
                <a:cs typeface="Times New Roman"/>
              </a:rPr>
              <a:t>Η </a:t>
            </a:r>
            <a:r>
              <a:rPr lang="el-GR" sz="1400" dirty="0" smtClean="0">
                <a:solidFill>
                  <a:srgbClr val="231F20"/>
                </a:solidFill>
                <a:latin typeface="Times New Roman"/>
                <a:cs typeface="Times New Roman"/>
              </a:rPr>
              <a:t>διάρκεια του </a:t>
            </a:r>
            <a:r>
              <a:rPr lang="el-GR" sz="1400" spc="-5" dirty="0" smtClean="0">
                <a:solidFill>
                  <a:srgbClr val="231F20"/>
                </a:solidFill>
                <a:latin typeface="Times New Roman"/>
                <a:cs typeface="Times New Roman"/>
              </a:rPr>
              <a:t>βιολογικού </a:t>
            </a:r>
            <a:r>
              <a:rPr lang="el-GR" sz="1400" dirty="0" smtClean="0">
                <a:solidFill>
                  <a:srgbClr val="231F20"/>
                </a:solidFill>
                <a:latin typeface="Times New Roman"/>
                <a:cs typeface="Times New Roman"/>
              </a:rPr>
              <a:t>κύκλου στον </a:t>
            </a:r>
            <a:r>
              <a:rPr lang="el-GR" sz="1400" spc="-10" dirty="0" smtClean="0">
                <a:solidFill>
                  <a:srgbClr val="231F20"/>
                </a:solidFill>
                <a:latin typeface="Times New Roman"/>
                <a:cs typeface="Times New Roman"/>
              </a:rPr>
              <a:t>Καναδά, </a:t>
            </a:r>
            <a:r>
              <a:rPr lang="el-GR" sz="1400" dirty="0" smtClean="0">
                <a:solidFill>
                  <a:srgbClr val="231F20"/>
                </a:solidFill>
                <a:latin typeface="Times New Roman"/>
                <a:cs typeface="Times New Roman"/>
              </a:rPr>
              <a:t>με ανοιξιάτικη σπορά, επιμερίζεται σε 45-60 </a:t>
            </a:r>
            <a:r>
              <a:rPr lang="el-GR" sz="1400" dirty="0" err="1" smtClean="0">
                <a:solidFill>
                  <a:srgbClr val="231F20"/>
                </a:solidFill>
                <a:latin typeface="Times New Roman"/>
                <a:cs typeface="Times New Roman"/>
              </a:rPr>
              <a:t>ημ</a:t>
            </a:r>
            <a:r>
              <a:rPr lang="el-GR" sz="1400" dirty="0" smtClean="0">
                <a:solidFill>
                  <a:srgbClr val="231F20"/>
                </a:solidFill>
                <a:latin typeface="Times New Roman"/>
                <a:cs typeface="Times New Roman"/>
              </a:rPr>
              <a:t>. βλαστική περίοδο, 15-25 </a:t>
            </a:r>
            <a:r>
              <a:rPr lang="el-GR" sz="1400" dirty="0" err="1" smtClean="0">
                <a:solidFill>
                  <a:srgbClr val="231F20"/>
                </a:solidFill>
                <a:latin typeface="Times New Roman"/>
                <a:cs typeface="Times New Roman"/>
              </a:rPr>
              <a:t>ημ</a:t>
            </a:r>
            <a:r>
              <a:rPr lang="el-GR" sz="1400" dirty="0" smtClean="0">
                <a:solidFill>
                  <a:srgbClr val="231F20"/>
                </a:solidFill>
                <a:latin typeface="Times New Roman"/>
                <a:cs typeface="Times New Roman"/>
              </a:rPr>
              <a:t>. περίοδο  άνθησης </a:t>
            </a:r>
            <a:r>
              <a:rPr lang="el-GR" sz="1400" spc="-5" dirty="0" smtClean="0">
                <a:solidFill>
                  <a:srgbClr val="231F20"/>
                </a:solidFill>
                <a:latin typeface="Times New Roman"/>
                <a:cs typeface="Times New Roman"/>
              </a:rPr>
              <a:t>και </a:t>
            </a:r>
            <a:r>
              <a:rPr lang="el-GR" sz="1400" dirty="0" smtClean="0">
                <a:solidFill>
                  <a:srgbClr val="231F20"/>
                </a:solidFill>
                <a:latin typeface="Times New Roman"/>
                <a:cs typeface="Times New Roman"/>
              </a:rPr>
              <a:t>30-40 </a:t>
            </a:r>
            <a:r>
              <a:rPr lang="el-GR" sz="1400" dirty="0" err="1" smtClean="0">
                <a:solidFill>
                  <a:srgbClr val="231F20"/>
                </a:solidFill>
                <a:latin typeface="Times New Roman"/>
                <a:cs typeface="Times New Roman"/>
              </a:rPr>
              <a:t>ημ</a:t>
            </a:r>
            <a:r>
              <a:rPr lang="el-GR" sz="1400" dirty="0" smtClean="0">
                <a:solidFill>
                  <a:srgbClr val="231F20"/>
                </a:solidFill>
                <a:latin typeface="Times New Roman"/>
                <a:cs typeface="Times New Roman"/>
              </a:rPr>
              <a:t>. περίοδο ωρίμανσης. </a:t>
            </a:r>
            <a:r>
              <a:rPr lang="el-GR" sz="1400" spc="-10" dirty="0" smtClean="0">
                <a:solidFill>
                  <a:srgbClr val="231F20"/>
                </a:solidFill>
                <a:latin typeface="Times New Roman"/>
                <a:cs typeface="Times New Roman"/>
              </a:rPr>
              <a:t>Στο </a:t>
            </a:r>
            <a:r>
              <a:rPr lang="el-GR" sz="1400" spc="-5" dirty="0" err="1" smtClean="0">
                <a:solidFill>
                  <a:srgbClr val="231F20"/>
                </a:solidFill>
                <a:latin typeface="Times New Roman"/>
                <a:cs typeface="Times New Roman"/>
              </a:rPr>
              <a:t>Wisconsin</a:t>
            </a:r>
            <a:r>
              <a:rPr lang="el-GR" sz="1400" spc="-5" dirty="0" smtClean="0">
                <a:solidFill>
                  <a:srgbClr val="231F20"/>
                </a:solidFill>
                <a:latin typeface="Times New Roman"/>
                <a:cs typeface="Times New Roman"/>
              </a:rPr>
              <a:t> και </a:t>
            </a:r>
            <a:r>
              <a:rPr lang="el-GR" sz="1400" dirty="0" smtClean="0">
                <a:solidFill>
                  <a:srgbClr val="231F20"/>
                </a:solidFill>
                <a:latin typeface="Times New Roman"/>
                <a:cs typeface="Times New Roman"/>
              </a:rPr>
              <a:t>την </a:t>
            </a:r>
            <a:r>
              <a:rPr lang="el-GR" sz="1400" dirty="0" err="1" smtClean="0">
                <a:solidFill>
                  <a:srgbClr val="231F20"/>
                </a:solidFill>
                <a:latin typeface="Times New Roman"/>
                <a:cs typeface="Times New Roman"/>
              </a:rPr>
              <a:t>Minnesota</a:t>
            </a:r>
            <a:r>
              <a:rPr lang="el-GR" sz="1400" spc="-80" dirty="0" smtClean="0">
                <a:solidFill>
                  <a:srgbClr val="231F20"/>
                </a:solidFill>
                <a:latin typeface="Times New Roman"/>
                <a:cs typeface="Times New Roman"/>
              </a:rPr>
              <a:t> </a:t>
            </a:r>
            <a:r>
              <a:rPr lang="el-GR" sz="1400" dirty="0" smtClean="0">
                <a:solidFill>
                  <a:srgbClr val="231F20"/>
                </a:solidFill>
                <a:latin typeface="Times New Roman"/>
                <a:cs typeface="Times New Roman"/>
              </a:rPr>
              <a:t>με  ανοιξιάτικη</a:t>
            </a:r>
            <a:r>
              <a:rPr lang="el-GR" sz="1400" spc="-30" dirty="0" smtClean="0">
                <a:solidFill>
                  <a:srgbClr val="231F20"/>
                </a:solidFill>
                <a:latin typeface="Times New Roman"/>
                <a:cs typeface="Times New Roman"/>
              </a:rPr>
              <a:t> </a:t>
            </a:r>
            <a:r>
              <a:rPr lang="el-GR" sz="1400" dirty="0" smtClean="0">
                <a:solidFill>
                  <a:srgbClr val="231F20"/>
                </a:solidFill>
                <a:latin typeface="Times New Roman"/>
                <a:cs typeface="Times New Roman"/>
              </a:rPr>
              <a:t>σπορά</a:t>
            </a:r>
            <a:r>
              <a:rPr lang="el-GR" sz="1400" spc="-30" dirty="0" smtClean="0">
                <a:solidFill>
                  <a:srgbClr val="231F20"/>
                </a:solidFill>
                <a:latin typeface="Times New Roman"/>
                <a:cs typeface="Times New Roman"/>
              </a:rPr>
              <a:t> </a:t>
            </a:r>
            <a:r>
              <a:rPr lang="el-GR" sz="1400" dirty="0" smtClean="0">
                <a:solidFill>
                  <a:srgbClr val="231F20"/>
                </a:solidFill>
                <a:latin typeface="Times New Roman"/>
                <a:cs typeface="Times New Roman"/>
              </a:rPr>
              <a:t>ο</a:t>
            </a:r>
            <a:r>
              <a:rPr lang="el-GR" sz="1400" spc="-30" dirty="0" smtClean="0">
                <a:solidFill>
                  <a:srgbClr val="231F20"/>
                </a:solidFill>
                <a:latin typeface="Times New Roman"/>
                <a:cs typeface="Times New Roman"/>
              </a:rPr>
              <a:t> </a:t>
            </a:r>
            <a:r>
              <a:rPr lang="el-GR" sz="1400" spc="-5" dirty="0" smtClean="0">
                <a:solidFill>
                  <a:srgbClr val="231F20"/>
                </a:solidFill>
                <a:latin typeface="Times New Roman"/>
                <a:cs typeface="Times New Roman"/>
              </a:rPr>
              <a:t>βιολογικός</a:t>
            </a:r>
            <a:r>
              <a:rPr lang="el-GR" sz="1400" spc="-30" dirty="0" smtClean="0">
                <a:solidFill>
                  <a:srgbClr val="231F20"/>
                </a:solidFill>
                <a:latin typeface="Times New Roman"/>
                <a:cs typeface="Times New Roman"/>
              </a:rPr>
              <a:t> </a:t>
            </a:r>
            <a:r>
              <a:rPr lang="el-GR" sz="1400" dirty="0" smtClean="0">
                <a:solidFill>
                  <a:srgbClr val="231F20"/>
                </a:solidFill>
                <a:latin typeface="Times New Roman"/>
                <a:cs typeface="Times New Roman"/>
              </a:rPr>
              <a:t>κύκλος</a:t>
            </a:r>
            <a:r>
              <a:rPr lang="el-GR" sz="1400" spc="-30" dirty="0" smtClean="0">
                <a:solidFill>
                  <a:srgbClr val="231F20"/>
                </a:solidFill>
                <a:latin typeface="Times New Roman"/>
                <a:cs typeface="Times New Roman"/>
              </a:rPr>
              <a:t> </a:t>
            </a:r>
            <a:r>
              <a:rPr lang="el-GR" sz="1400" dirty="0" smtClean="0">
                <a:solidFill>
                  <a:srgbClr val="231F20"/>
                </a:solidFill>
                <a:latin typeface="Times New Roman"/>
                <a:cs typeface="Times New Roman"/>
              </a:rPr>
              <a:t>διαρκεί</a:t>
            </a:r>
            <a:r>
              <a:rPr lang="el-GR" sz="1400" spc="-30" dirty="0" smtClean="0">
                <a:solidFill>
                  <a:srgbClr val="231F20"/>
                </a:solidFill>
                <a:latin typeface="Times New Roman"/>
                <a:cs typeface="Times New Roman"/>
              </a:rPr>
              <a:t> </a:t>
            </a:r>
            <a:r>
              <a:rPr lang="el-GR" sz="1400" spc="-10" dirty="0" smtClean="0">
                <a:solidFill>
                  <a:srgbClr val="231F20"/>
                </a:solidFill>
                <a:latin typeface="Times New Roman"/>
                <a:cs typeface="Times New Roman"/>
              </a:rPr>
              <a:t>90-110</a:t>
            </a:r>
            <a:r>
              <a:rPr lang="el-GR" sz="1400" spc="-30" dirty="0" smtClean="0">
                <a:solidFill>
                  <a:srgbClr val="231F20"/>
                </a:solidFill>
                <a:latin typeface="Times New Roman"/>
                <a:cs typeface="Times New Roman"/>
              </a:rPr>
              <a:t> </a:t>
            </a:r>
            <a:r>
              <a:rPr lang="el-GR" sz="1400" dirty="0" err="1" smtClean="0">
                <a:solidFill>
                  <a:srgbClr val="231F20"/>
                </a:solidFill>
                <a:latin typeface="Times New Roman"/>
                <a:cs typeface="Times New Roman"/>
              </a:rPr>
              <a:t>ημ</a:t>
            </a:r>
            <a:r>
              <a:rPr lang="el-GR" sz="1400" dirty="0" smtClean="0">
                <a:solidFill>
                  <a:srgbClr val="231F20"/>
                </a:solidFill>
                <a:latin typeface="Times New Roman"/>
                <a:cs typeface="Times New Roman"/>
              </a:rPr>
              <a:t>..  </a:t>
            </a:r>
            <a:r>
              <a:rPr lang="el-GR" sz="1400" spc="-10" dirty="0" smtClean="0">
                <a:solidFill>
                  <a:srgbClr val="231F20"/>
                </a:solidFill>
                <a:latin typeface="Times New Roman"/>
                <a:cs typeface="Times New Roman"/>
              </a:rPr>
              <a:t>Στη χώρα </a:t>
            </a:r>
            <a:r>
              <a:rPr lang="el-GR" sz="1400" dirty="0" smtClean="0">
                <a:solidFill>
                  <a:srgbClr val="231F20"/>
                </a:solidFill>
                <a:latin typeface="Times New Roman"/>
                <a:cs typeface="Times New Roman"/>
              </a:rPr>
              <a:t>μας, με σπορά το Νοέμβριο στο αγρόκτημα του Πανεπιστημίου Θεσσαλονίκης  η διάρκεια της περιόδου ανάπτυξης από </a:t>
            </a:r>
            <a:r>
              <a:rPr lang="el-GR" sz="1400" dirty="0" err="1" smtClean="0">
                <a:solidFill>
                  <a:srgbClr val="231F20"/>
                </a:solidFill>
                <a:latin typeface="Times New Roman"/>
                <a:cs typeface="Times New Roman"/>
              </a:rPr>
              <a:t>τo</a:t>
            </a:r>
            <a:r>
              <a:rPr lang="el-GR" sz="1400" dirty="0" smtClean="0">
                <a:solidFill>
                  <a:srgbClr val="231F20"/>
                </a:solidFill>
                <a:latin typeface="Times New Roman"/>
                <a:cs typeface="Times New Roman"/>
              </a:rPr>
              <a:t> φύτρωμα  μέχρι την άνθηση ήταν περίπου 150 </a:t>
            </a:r>
            <a:r>
              <a:rPr lang="el-GR" sz="1400" dirty="0" err="1" smtClean="0">
                <a:solidFill>
                  <a:srgbClr val="231F20"/>
                </a:solidFill>
                <a:latin typeface="Times New Roman"/>
                <a:cs typeface="Times New Roman"/>
              </a:rPr>
              <a:t>ημ</a:t>
            </a:r>
            <a:r>
              <a:rPr lang="el-GR" sz="1400" dirty="0" smtClean="0">
                <a:solidFill>
                  <a:srgbClr val="231F20"/>
                </a:solidFill>
                <a:latin typeface="Times New Roman"/>
                <a:cs typeface="Times New Roman"/>
              </a:rPr>
              <a:t>., από το φύτρωμα μέχρι την ωρίμανση  του σπόρου περίπου 195 </a:t>
            </a:r>
            <a:r>
              <a:rPr lang="el-GR" sz="1400" dirty="0" err="1" smtClean="0">
                <a:solidFill>
                  <a:srgbClr val="231F20"/>
                </a:solidFill>
                <a:latin typeface="Times New Roman"/>
                <a:cs typeface="Times New Roman"/>
              </a:rPr>
              <a:t>ημ</a:t>
            </a:r>
            <a:r>
              <a:rPr lang="el-GR" sz="1400" dirty="0" smtClean="0">
                <a:solidFill>
                  <a:srgbClr val="231F20"/>
                </a:solidFill>
                <a:latin typeface="Times New Roman"/>
                <a:cs typeface="Times New Roman"/>
              </a:rPr>
              <a:t>. </a:t>
            </a:r>
            <a:r>
              <a:rPr lang="el-GR" sz="1400" spc="-5" dirty="0" smtClean="0">
                <a:solidFill>
                  <a:srgbClr val="231F20"/>
                </a:solidFill>
                <a:latin typeface="Times New Roman"/>
                <a:cs typeface="Times New Roman"/>
              </a:rPr>
              <a:t>και </a:t>
            </a:r>
            <a:r>
              <a:rPr lang="el-GR" sz="1400" dirty="0" smtClean="0">
                <a:solidFill>
                  <a:srgbClr val="231F20"/>
                </a:solidFill>
                <a:latin typeface="Times New Roman"/>
                <a:cs typeface="Times New Roman"/>
              </a:rPr>
              <a:t>διάρκεια </a:t>
            </a:r>
            <a:r>
              <a:rPr lang="el-GR" sz="1400" spc="-5" dirty="0" smtClean="0">
                <a:solidFill>
                  <a:srgbClr val="231F20"/>
                </a:solidFill>
                <a:latin typeface="Times New Roman"/>
                <a:cs typeface="Times New Roman"/>
              </a:rPr>
              <a:t>γεμίσματος </a:t>
            </a:r>
            <a:r>
              <a:rPr lang="el-GR" sz="1400" dirty="0" smtClean="0">
                <a:solidFill>
                  <a:srgbClr val="231F20"/>
                </a:solidFill>
                <a:latin typeface="Times New Roman"/>
                <a:cs typeface="Times New Roman"/>
              </a:rPr>
              <a:t>του σπόρου 40-50</a:t>
            </a:r>
            <a:r>
              <a:rPr lang="el-GR" sz="1400" spc="-55" dirty="0" smtClean="0">
                <a:solidFill>
                  <a:srgbClr val="231F20"/>
                </a:solidFill>
                <a:latin typeface="Times New Roman"/>
                <a:cs typeface="Times New Roman"/>
              </a:rPr>
              <a:t> </a:t>
            </a:r>
            <a:r>
              <a:rPr lang="el-GR" sz="1400" dirty="0" err="1" smtClean="0">
                <a:solidFill>
                  <a:srgbClr val="231F20"/>
                </a:solidFill>
                <a:latin typeface="Times New Roman"/>
                <a:cs typeface="Times New Roman"/>
              </a:rPr>
              <a:t>ημ</a:t>
            </a:r>
            <a:r>
              <a:rPr lang="el-GR" sz="1400" dirty="0" smtClean="0">
                <a:solidFill>
                  <a:srgbClr val="231F20"/>
                </a:solidFill>
                <a:latin typeface="Times New Roman"/>
                <a:cs typeface="Times New Roman"/>
              </a:rPr>
              <a:t>.</a:t>
            </a:r>
            <a:endParaRPr lang="el-GR" sz="1400" dirty="0" smtClean="0">
              <a:latin typeface="Times New Roman"/>
              <a:cs typeface="Times New Roman"/>
            </a:endParaRPr>
          </a:p>
          <a:p>
            <a:pPr marL="12697" marR="5714" algn="just">
              <a:spcBef>
                <a:spcPts val="25"/>
              </a:spcBef>
            </a:pPr>
            <a:endParaRPr lang="el-GR" dirty="0" smtClean="0">
              <a:latin typeface="Times New Roman"/>
              <a:cs typeface="Times New Roman"/>
            </a:endParaRPr>
          </a:p>
        </p:txBody>
      </p:sp>
      <p:sp>
        <p:nvSpPr>
          <p:cNvPr id="4" name="object 4"/>
          <p:cNvSpPr/>
          <p:nvPr/>
        </p:nvSpPr>
        <p:spPr>
          <a:xfrm>
            <a:off x="381000" y="3962400"/>
            <a:ext cx="3079106" cy="1981200"/>
          </a:xfrm>
          <a:prstGeom prst="rect">
            <a:avLst/>
          </a:prstGeom>
          <a:blipFill>
            <a:blip r:embed="rId2" cstate="print"/>
            <a:stretch>
              <a:fillRect/>
            </a:stretch>
          </a:blipFill>
        </p:spPr>
        <p:txBody>
          <a:bodyPr wrap="square" lIns="0" tIns="0" rIns="0" bIns="0" rtlCol="0"/>
          <a:lstStyle/>
          <a:p>
            <a:endParaRPr/>
          </a:p>
        </p:txBody>
      </p:sp>
      <p:sp>
        <p:nvSpPr>
          <p:cNvPr id="6" name="object 5"/>
          <p:cNvSpPr/>
          <p:nvPr/>
        </p:nvSpPr>
        <p:spPr>
          <a:xfrm>
            <a:off x="3886200" y="3962400"/>
            <a:ext cx="3921405" cy="1981200"/>
          </a:xfrm>
          <a:prstGeom prst="rect">
            <a:avLst/>
          </a:prstGeom>
          <a:blipFill>
            <a:blip r:embed="rId3" cstate="print"/>
            <a:stretch>
              <a:fillRect/>
            </a:stretch>
          </a:blipFill>
        </p:spPr>
        <p:txBody>
          <a:bodyPr wrap="square" lIns="0" tIns="0" rIns="0" bIns="0" rtlCol="0"/>
          <a:lstStyle/>
          <a:p>
            <a:endParaRPr/>
          </a:p>
        </p:txBody>
      </p:sp>
      <p:sp>
        <p:nvSpPr>
          <p:cNvPr id="7" name="6 - Ορθογώνιο"/>
          <p:cNvSpPr/>
          <p:nvPr/>
        </p:nvSpPr>
        <p:spPr>
          <a:xfrm>
            <a:off x="304800" y="5943599"/>
            <a:ext cx="8229600" cy="646331"/>
          </a:xfrm>
          <a:prstGeom prst="rect">
            <a:avLst/>
          </a:prstGeom>
        </p:spPr>
        <p:txBody>
          <a:bodyPr wrap="square">
            <a:spAutoFit/>
          </a:bodyPr>
          <a:lstStyle/>
          <a:p>
            <a:pPr marL="444500" marR="5080" indent="-432434">
              <a:lnSpc>
                <a:spcPct val="100000"/>
              </a:lnSpc>
            </a:pPr>
            <a:r>
              <a:rPr lang="el-GR" dirty="0" smtClean="0">
                <a:solidFill>
                  <a:srgbClr val="231F20"/>
                </a:solidFill>
                <a:latin typeface="Times New Roman"/>
                <a:cs typeface="Times New Roman"/>
              </a:rPr>
              <a:t>Φυτά </a:t>
            </a:r>
            <a:r>
              <a:rPr lang="el-GR" spc="-5" dirty="0" smtClean="0">
                <a:solidFill>
                  <a:srgbClr val="231F20"/>
                </a:solidFill>
                <a:latin typeface="Times New Roman"/>
                <a:cs typeface="Times New Roman"/>
              </a:rPr>
              <a:t>λιναριού </a:t>
            </a:r>
            <a:r>
              <a:rPr lang="el-GR" dirty="0" smtClean="0">
                <a:solidFill>
                  <a:srgbClr val="231F20"/>
                </a:solidFill>
                <a:latin typeface="Times New Roman"/>
                <a:cs typeface="Times New Roman"/>
              </a:rPr>
              <a:t>σε δύο </a:t>
            </a:r>
            <a:r>
              <a:rPr lang="el-GR" spc="-5" dirty="0" smtClean="0">
                <a:solidFill>
                  <a:srgbClr val="231F20"/>
                </a:solidFill>
                <a:latin typeface="Times New Roman"/>
                <a:cs typeface="Times New Roman"/>
              </a:rPr>
              <a:t>βλαστικά </a:t>
            </a:r>
            <a:r>
              <a:rPr lang="el-GR" dirty="0" smtClean="0">
                <a:solidFill>
                  <a:srgbClr val="231F20"/>
                </a:solidFill>
                <a:latin typeface="Times New Roman"/>
                <a:cs typeface="Times New Roman"/>
              </a:rPr>
              <a:t>στάδια: (α) </a:t>
            </a:r>
            <a:r>
              <a:rPr lang="el-GR" spc="-5" dirty="0" err="1" smtClean="0">
                <a:solidFill>
                  <a:srgbClr val="231F20"/>
                </a:solidFill>
                <a:latin typeface="Times New Roman"/>
                <a:cs typeface="Times New Roman"/>
              </a:rPr>
              <a:t>έκφυση</a:t>
            </a:r>
            <a:r>
              <a:rPr lang="el-GR" spc="-5" dirty="0" smtClean="0">
                <a:solidFill>
                  <a:srgbClr val="231F20"/>
                </a:solidFill>
                <a:latin typeface="Times New Roman"/>
                <a:cs typeface="Times New Roman"/>
              </a:rPr>
              <a:t> </a:t>
            </a:r>
            <a:r>
              <a:rPr lang="el-GR" dirty="0" smtClean="0">
                <a:solidFill>
                  <a:srgbClr val="231F20"/>
                </a:solidFill>
                <a:latin typeface="Times New Roman"/>
                <a:cs typeface="Times New Roman"/>
              </a:rPr>
              <a:t>των πρώτων ζευγών φύλλων </a:t>
            </a:r>
            <a:r>
              <a:rPr lang="el-GR" spc="-5" dirty="0" smtClean="0">
                <a:solidFill>
                  <a:srgbClr val="231F20"/>
                </a:solidFill>
                <a:latin typeface="Times New Roman"/>
                <a:cs typeface="Times New Roman"/>
              </a:rPr>
              <a:t>και  </a:t>
            </a:r>
            <a:r>
              <a:rPr lang="el-GR" dirty="0" smtClean="0">
                <a:solidFill>
                  <a:srgbClr val="231F20"/>
                </a:solidFill>
                <a:latin typeface="Times New Roman"/>
                <a:cs typeface="Times New Roman"/>
              </a:rPr>
              <a:t>(β) επιμήκυνση του</a:t>
            </a:r>
            <a:r>
              <a:rPr lang="el-GR" spc="-100" dirty="0" smtClean="0">
                <a:solidFill>
                  <a:srgbClr val="231F20"/>
                </a:solidFill>
                <a:latin typeface="Times New Roman"/>
                <a:cs typeface="Times New Roman"/>
              </a:rPr>
              <a:t> </a:t>
            </a:r>
            <a:r>
              <a:rPr lang="el-GR" dirty="0" smtClean="0">
                <a:solidFill>
                  <a:srgbClr val="231F20"/>
                </a:solidFill>
                <a:latin typeface="Times New Roman"/>
                <a:cs typeface="Times New Roman"/>
              </a:rPr>
              <a:t>βλαστού.</a:t>
            </a:r>
            <a:endParaRPr lang="el-GR" dirty="0">
              <a:latin typeface="Times New Roman"/>
              <a:cs typeface="Times New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05541" y="228600"/>
            <a:ext cx="8456731" cy="5934355"/>
          </a:xfrm>
          <a:prstGeom prst="rect">
            <a:avLst/>
          </a:prstGeom>
        </p:spPr>
        <p:txBody>
          <a:bodyPr wrap="square" lIns="91413" tIns="45707" rIns="91413" bIns="45707">
            <a:spAutoFit/>
          </a:bodyPr>
          <a:lstStyle/>
          <a:p>
            <a:pPr marL="12700" marR="5080" indent="180340" algn="just">
              <a:lnSpc>
                <a:spcPct val="107000"/>
              </a:lnSpc>
            </a:pPr>
            <a:r>
              <a:rPr lang="el-GR" spc="-5" dirty="0" smtClean="0">
                <a:solidFill>
                  <a:srgbClr val="231F20"/>
                </a:solidFill>
                <a:latin typeface="Times New Roman"/>
                <a:cs typeface="Times New Roman"/>
              </a:rPr>
              <a:t>Ο </a:t>
            </a:r>
            <a:r>
              <a:rPr lang="el-GR" dirty="0" smtClean="0">
                <a:solidFill>
                  <a:srgbClr val="231F20"/>
                </a:solidFill>
                <a:latin typeface="Times New Roman"/>
                <a:cs typeface="Times New Roman"/>
              </a:rPr>
              <a:t>σπόρος του </a:t>
            </a:r>
            <a:r>
              <a:rPr lang="el-GR" spc="-5" dirty="0" smtClean="0">
                <a:solidFill>
                  <a:srgbClr val="231F20"/>
                </a:solidFill>
                <a:latin typeface="Times New Roman"/>
                <a:cs typeface="Times New Roman"/>
              </a:rPr>
              <a:t>λιναριού </a:t>
            </a:r>
            <a:r>
              <a:rPr lang="el-GR" dirty="0" smtClean="0">
                <a:solidFill>
                  <a:srgbClr val="231F20"/>
                </a:solidFill>
                <a:latin typeface="Times New Roman"/>
                <a:cs typeface="Times New Roman"/>
              </a:rPr>
              <a:t>μπορεί να φυτρώσει σε θερμοκρασία 3-4</a:t>
            </a:r>
            <a:r>
              <a:rPr lang="el-GR" baseline="32407" dirty="0" smtClean="0">
                <a:solidFill>
                  <a:srgbClr val="231F20"/>
                </a:solidFill>
                <a:latin typeface="Times New Roman"/>
                <a:cs typeface="Times New Roman"/>
              </a:rPr>
              <a:t>ο</a:t>
            </a:r>
            <a:r>
              <a:rPr lang="el-GR" dirty="0" smtClean="0">
                <a:solidFill>
                  <a:srgbClr val="231F20"/>
                </a:solidFill>
                <a:latin typeface="Times New Roman"/>
                <a:cs typeface="Times New Roman"/>
              </a:rPr>
              <a:t>C.</a:t>
            </a:r>
            <a:r>
              <a:rPr lang="el-GR" spc="-145" dirty="0" smtClean="0">
                <a:solidFill>
                  <a:srgbClr val="231F20"/>
                </a:solidFill>
                <a:latin typeface="Times New Roman"/>
                <a:cs typeface="Times New Roman"/>
              </a:rPr>
              <a:t> </a:t>
            </a:r>
            <a:r>
              <a:rPr lang="el-GR" spc="-40" dirty="0" smtClean="0">
                <a:solidFill>
                  <a:srgbClr val="231F20"/>
                </a:solidFill>
                <a:latin typeface="Times New Roman"/>
                <a:cs typeface="Times New Roman"/>
              </a:rPr>
              <a:t>Τα </a:t>
            </a:r>
            <a:r>
              <a:rPr lang="el-GR" dirty="0" smtClean="0">
                <a:solidFill>
                  <a:srgbClr val="231F20"/>
                </a:solidFill>
                <a:latin typeface="Times New Roman"/>
                <a:cs typeface="Times New Roman"/>
              </a:rPr>
              <a:t>νεαρά  φυτά</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όμως</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είναι</a:t>
            </a:r>
            <a:r>
              <a:rPr lang="el-GR" spc="-40" dirty="0" smtClean="0">
                <a:solidFill>
                  <a:srgbClr val="231F20"/>
                </a:solidFill>
                <a:latin typeface="Times New Roman"/>
                <a:cs typeface="Times New Roman"/>
              </a:rPr>
              <a:t> </a:t>
            </a:r>
            <a:r>
              <a:rPr lang="el-GR" spc="-5" dirty="0" smtClean="0">
                <a:solidFill>
                  <a:srgbClr val="231F20"/>
                </a:solidFill>
                <a:latin typeface="Times New Roman"/>
                <a:cs typeface="Times New Roman"/>
              </a:rPr>
              <a:t>πολύ</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ευαίσθητα</a:t>
            </a:r>
            <a:r>
              <a:rPr lang="el-GR" spc="-45" dirty="0" smtClean="0">
                <a:solidFill>
                  <a:srgbClr val="231F20"/>
                </a:solidFill>
                <a:latin typeface="Times New Roman"/>
                <a:cs typeface="Times New Roman"/>
              </a:rPr>
              <a:t> </a:t>
            </a:r>
            <a:r>
              <a:rPr lang="el-GR" dirty="0" smtClean="0">
                <a:solidFill>
                  <a:srgbClr val="231F20"/>
                </a:solidFill>
                <a:latin typeface="Times New Roman"/>
                <a:cs typeface="Times New Roman"/>
              </a:rPr>
              <a:t>στην</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παγωνιά.</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Νεαρά</a:t>
            </a:r>
            <a:r>
              <a:rPr lang="el-GR" spc="-45" dirty="0" smtClean="0">
                <a:solidFill>
                  <a:srgbClr val="231F20"/>
                </a:solidFill>
                <a:latin typeface="Times New Roman"/>
                <a:cs typeface="Times New Roman"/>
              </a:rPr>
              <a:t> </a:t>
            </a:r>
            <a:r>
              <a:rPr lang="el-GR" dirty="0" smtClean="0">
                <a:solidFill>
                  <a:srgbClr val="231F20"/>
                </a:solidFill>
                <a:latin typeface="Times New Roman"/>
                <a:cs typeface="Times New Roman"/>
              </a:rPr>
              <a:t>φυτά</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τα</a:t>
            </a:r>
            <a:r>
              <a:rPr lang="el-GR" spc="-45" dirty="0" smtClean="0">
                <a:solidFill>
                  <a:srgbClr val="231F20"/>
                </a:solidFill>
                <a:latin typeface="Times New Roman"/>
                <a:cs typeface="Times New Roman"/>
              </a:rPr>
              <a:t> </a:t>
            </a:r>
            <a:r>
              <a:rPr lang="el-GR" dirty="0" smtClean="0">
                <a:solidFill>
                  <a:srgbClr val="231F20"/>
                </a:solidFill>
                <a:latin typeface="Times New Roman"/>
                <a:cs typeface="Times New Roman"/>
              </a:rPr>
              <a:t>οποία</a:t>
            </a:r>
            <a:r>
              <a:rPr lang="el-GR" spc="-45" dirty="0" smtClean="0">
                <a:solidFill>
                  <a:srgbClr val="231F20"/>
                </a:solidFill>
                <a:latin typeface="Times New Roman"/>
                <a:cs typeface="Times New Roman"/>
              </a:rPr>
              <a:t> </a:t>
            </a:r>
            <a:r>
              <a:rPr lang="el-GR" spc="-5" dirty="0" smtClean="0">
                <a:solidFill>
                  <a:srgbClr val="231F20"/>
                </a:solidFill>
                <a:latin typeface="Times New Roman"/>
                <a:cs typeface="Times New Roman"/>
              </a:rPr>
              <a:t>έχουν</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υποστεί </a:t>
            </a:r>
            <a:r>
              <a:rPr lang="el-GR" spc="-5" dirty="0" smtClean="0">
                <a:solidFill>
                  <a:srgbClr val="231F20"/>
                </a:solidFill>
                <a:latin typeface="Times New Roman"/>
                <a:cs typeface="Times New Roman"/>
              </a:rPr>
              <a:t>σκληραγώγηση </a:t>
            </a:r>
            <a:r>
              <a:rPr lang="el-GR" dirty="0" smtClean="0">
                <a:solidFill>
                  <a:srgbClr val="231F20"/>
                </a:solidFill>
                <a:latin typeface="Times New Roman"/>
                <a:cs typeface="Times New Roman"/>
              </a:rPr>
              <a:t>στο στάδιο των 2 έως 4 φύλλων είναι δυνατόν να </a:t>
            </a:r>
            <a:r>
              <a:rPr lang="el-GR" spc="11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αντέξουν </a:t>
            </a:r>
            <a:r>
              <a:rPr lang="el-GR" dirty="0" smtClean="0">
                <a:solidFill>
                  <a:srgbClr val="231F20"/>
                </a:solidFill>
                <a:latin typeface="Times New Roman"/>
                <a:cs typeface="Times New Roman"/>
              </a:rPr>
              <a:t>μικρή περίοδο </a:t>
            </a:r>
            <a:r>
              <a:rPr lang="el-GR" spc="-5" dirty="0" smtClean="0">
                <a:solidFill>
                  <a:srgbClr val="231F20"/>
                </a:solidFill>
                <a:latin typeface="Times New Roman"/>
                <a:cs typeface="Times New Roman"/>
              </a:rPr>
              <a:t>κάτω </a:t>
            </a:r>
            <a:r>
              <a:rPr lang="el-GR" dirty="0" smtClean="0">
                <a:solidFill>
                  <a:srgbClr val="231F20"/>
                </a:solidFill>
                <a:latin typeface="Times New Roman"/>
                <a:cs typeface="Times New Roman"/>
              </a:rPr>
              <a:t>από τους 0</a:t>
            </a:r>
            <a:r>
              <a:rPr lang="el-GR" baseline="32407" dirty="0" smtClean="0">
                <a:solidFill>
                  <a:srgbClr val="231F20"/>
                </a:solidFill>
                <a:latin typeface="Times New Roman"/>
                <a:cs typeface="Times New Roman"/>
              </a:rPr>
              <a:t>ο</a:t>
            </a:r>
            <a:r>
              <a:rPr lang="el-GR" dirty="0" smtClean="0">
                <a:solidFill>
                  <a:srgbClr val="231F20"/>
                </a:solidFill>
                <a:latin typeface="Times New Roman"/>
                <a:cs typeface="Times New Roman"/>
              </a:rPr>
              <a:t>C </a:t>
            </a:r>
            <a:r>
              <a:rPr lang="el-GR" spc="-5" dirty="0" smtClean="0">
                <a:solidFill>
                  <a:srgbClr val="231F20"/>
                </a:solidFill>
                <a:latin typeface="Times New Roman"/>
                <a:cs typeface="Times New Roman"/>
              </a:rPr>
              <a:t>χωρίς </a:t>
            </a:r>
            <a:r>
              <a:rPr lang="el-GR" dirty="0" smtClean="0">
                <a:solidFill>
                  <a:srgbClr val="231F20"/>
                </a:solidFill>
                <a:latin typeface="Times New Roman"/>
                <a:cs typeface="Times New Roman"/>
              </a:rPr>
              <a:t>να παγώσουν. </a:t>
            </a:r>
            <a:r>
              <a:rPr lang="el-GR" spc="-5" dirty="0" smtClean="0">
                <a:solidFill>
                  <a:srgbClr val="231F20"/>
                </a:solidFill>
                <a:latin typeface="Times New Roman"/>
                <a:cs typeface="Times New Roman"/>
              </a:rPr>
              <a:t>Οι </a:t>
            </a:r>
            <a:r>
              <a:rPr lang="el-GR" dirty="0" smtClean="0">
                <a:solidFill>
                  <a:srgbClr val="231F20"/>
                </a:solidFill>
                <a:latin typeface="Times New Roman"/>
                <a:cs typeface="Times New Roman"/>
              </a:rPr>
              <a:t>σπόροι του  </a:t>
            </a:r>
            <a:r>
              <a:rPr lang="el-GR" spc="-5" dirty="0" smtClean="0">
                <a:solidFill>
                  <a:srgbClr val="231F20"/>
                </a:solidFill>
                <a:latin typeface="Times New Roman"/>
                <a:cs typeface="Times New Roman"/>
              </a:rPr>
              <a:t>λιναριού. </a:t>
            </a:r>
            <a:r>
              <a:rPr lang="el-GR" dirty="0" smtClean="0">
                <a:solidFill>
                  <a:srgbClr val="231F20"/>
                </a:solidFill>
                <a:latin typeface="Times New Roman"/>
                <a:cs typeface="Times New Roman"/>
              </a:rPr>
              <a:t>εάν αποθηκευτούν σωστά διατηρούν </a:t>
            </a:r>
            <a:r>
              <a:rPr lang="el-GR" spc="-5" dirty="0" smtClean="0">
                <a:solidFill>
                  <a:srgbClr val="231F20"/>
                </a:solidFill>
                <a:latin typeface="Times New Roman"/>
                <a:cs typeface="Times New Roman"/>
              </a:rPr>
              <a:t>ικανοποιητική </a:t>
            </a:r>
            <a:r>
              <a:rPr lang="el-GR" dirty="0" err="1" smtClean="0">
                <a:solidFill>
                  <a:srgbClr val="231F20"/>
                </a:solidFill>
                <a:latin typeface="Times New Roman"/>
                <a:cs typeface="Times New Roman"/>
              </a:rPr>
              <a:t>φυτρωτική</a:t>
            </a:r>
            <a:r>
              <a:rPr lang="el-GR" dirty="0" smtClean="0">
                <a:solidFill>
                  <a:srgbClr val="231F20"/>
                </a:solidFill>
                <a:latin typeface="Times New Roman"/>
                <a:cs typeface="Times New Roman"/>
              </a:rPr>
              <a:t> </a:t>
            </a:r>
            <a:r>
              <a:rPr lang="el-GR" spc="-5" dirty="0" smtClean="0">
                <a:solidFill>
                  <a:srgbClr val="231F20"/>
                </a:solidFill>
                <a:latin typeface="Times New Roman"/>
                <a:cs typeface="Times New Roman"/>
              </a:rPr>
              <a:t>ικανότητα </a:t>
            </a:r>
            <a:r>
              <a:rPr lang="el-GR" dirty="0" smtClean="0">
                <a:solidFill>
                  <a:srgbClr val="231F20"/>
                </a:solidFill>
                <a:latin typeface="Times New Roman"/>
                <a:cs typeface="Times New Roman"/>
              </a:rPr>
              <a:t>για  5-10</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χρόνια.</a:t>
            </a:r>
            <a:r>
              <a:rPr lang="el-GR" spc="-55" dirty="0" smtClean="0">
                <a:solidFill>
                  <a:srgbClr val="231F20"/>
                </a:solidFill>
                <a:latin typeface="Times New Roman"/>
                <a:cs typeface="Times New Roman"/>
              </a:rPr>
              <a:t> </a:t>
            </a:r>
            <a:r>
              <a:rPr lang="el-GR" spc="-5" dirty="0" smtClean="0">
                <a:solidFill>
                  <a:srgbClr val="231F20"/>
                </a:solidFill>
                <a:latin typeface="Times New Roman"/>
                <a:cs typeface="Times New Roman"/>
              </a:rPr>
              <a:t>Η</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άνθηση</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συνεχίζεται</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για</a:t>
            </a:r>
            <a:r>
              <a:rPr lang="el-GR" spc="-55" dirty="0" smtClean="0">
                <a:solidFill>
                  <a:srgbClr val="231F20"/>
                </a:solidFill>
                <a:latin typeface="Times New Roman"/>
                <a:cs typeface="Times New Roman"/>
              </a:rPr>
              <a:t> </a:t>
            </a:r>
            <a:r>
              <a:rPr lang="el-GR" spc="-5" dirty="0" smtClean="0">
                <a:solidFill>
                  <a:srgbClr val="231F20"/>
                </a:solidFill>
                <a:latin typeface="Times New Roman"/>
                <a:cs typeface="Times New Roman"/>
              </a:rPr>
              <a:t>μεγάλη</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περίοδο</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εάν</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υπάρχει</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διαθεσιμότητα</a:t>
            </a:r>
            <a:r>
              <a:rPr lang="el-GR" spc="-5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θρεπτικών</a:t>
            </a:r>
            <a:r>
              <a:rPr lang="el-GR" spc="-50" dirty="0" smtClean="0">
                <a:solidFill>
                  <a:srgbClr val="231F20"/>
                </a:solidFill>
                <a:latin typeface="Times New Roman"/>
                <a:cs typeface="Times New Roman"/>
              </a:rPr>
              <a:t> </a:t>
            </a:r>
            <a:r>
              <a:rPr lang="el-GR" dirty="0" smtClean="0">
                <a:solidFill>
                  <a:srgbClr val="231F20"/>
                </a:solidFill>
                <a:latin typeface="Times New Roman"/>
                <a:cs typeface="Times New Roman"/>
              </a:rPr>
              <a:t>στοιχείων</a:t>
            </a:r>
            <a:r>
              <a:rPr lang="el-GR" spc="-5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και</a:t>
            </a:r>
            <a:r>
              <a:rPr lang="el-GR" spc="-50" dirty="0" smtClean="0">
                <a:solidFill>
                  <a:srgbClr val="231F20"/>
                </a:solidFill>
                <a:latin typeface="Times New Roman"/>
                <a:cs typeface="Times New Roman"/>
              </a:rPr>
              <a:t> </a:t>
            </a:r>
            <a:r>
              <a:rPr lang="el-GR" dirty="0" smtClean="0">
                <a:solidFill>
                  <a:srgbClr val="231F20"/>
                </a:solidFill>
                <a:latin typeface="Times New Roman"/>
                <a:cs typeface="Times New Roman"/>
              </a:rPr>
              <a:t>υγρασίας.</a:t>
            </a:r>
            <a:r>
              <a:rPr lang="el-GR" spc="-50" dirty="0" smtClean="0">
                <a:solidFill>
                  <a:srgbClr val="231F20"/>
                </a:solidFill>
                <a:latin typeface="Times New Roman"/>
                <a:cs typeface="Times New Roman"/>
              </a:rPr>
              <a:t> </a:t>
            </a:r>
            <a:r>
              <a:rPr lang="el-GR" spc="-5" dirty="0" smtClean="0">
                <a:solidFill>
                  <a:srgbClr val="231F20"/>
                </a:solidFill>
                <a:latin typeface="Times New Roman"/>
                <a:cs typeface="Times New Roman"/>
              </a:rPr>
              <a:t>Όμως</a:t>
            </a:r>
            <a:r>
              <a:rPr lang="el-GR" spc="-50" dirty="0" smtClean="0">
                <a:solidFill>
                  <a:srgbClr val="231F20"/>
                </a:solidFill>
                <a:latin typeface="Times New Roman"/>
                <a:cs typeface="Times New Roman"/>
              </a:rPr>
              <a:t> </a:t>
            </a:r>
            <a:r>
              <a:rPr lang="el-GR" dirty="0" smtClean="0">
                <a:solidFill>
                  <a:srgbClr val="231F20"/>
                </a:solidFill>
                <a:latin typeface="Times New Roman"/>
                <a:cs typeface="Times New Roman"/>
              </a:rPr>
              <a:t>ο</a:t>
            </a:r>
            <a:r>
              <a:rPr lang="el-GR" spc="-50" dirty="0" smtClean="0">
                <a:solidFill>
                  <a:srgbClr val="231F20"/>
                </a:solidFill>
                <a:latin typeface="Times New Roman"/>
                <a:cs typeface="Times New Roman"/>
              </a:rPr>
              <a:t> </a:t>
            </a:r>
            <a:r>
              <a:rPr lang="el-GR" dirty="0" smtClean="0">
                <a:solidFill>
                  <a:srgbClr val="231F20"/>
                </a:solidFill>
                <a:latin typeface="Times New Roman"/>
                <a:cs typeface="Times New Roman"/>
              </a:rPr>
              <a:t>ρυθμός</a:t>
            </a:r>
            <a:r>
              <a:rPr lang="el-GR" spc="-50" dirty="0" smtClean="0">
                <a:solidFill>
                  <a:srgbClr val="231F20"/>
                </a:solidFill>
                <a:latin typeface="Times New Roman"/>
                <a:cs typeface="Times New Roman"/>
              </a:rPr>
              <a:t> </a:t>
            </a:r>
            <a:r>
              <a:rPr lang="el-GR" dirty="0" smtClean="0">
                <a:solidFill>
                  <a:srgbClr val="231F20"/>
                </a:solidFill>
                <a:latin typeface="Times New Roman"/>
                <a:cs typeface="Times New Roman"/>
              </a:rPr>
              <a:t>άνθησης</a:t>
            </a:r>
            <a:r>
              <a:rPr lang="el-GR" spc="-50" dirty="0" smtClean="0">
                <a:solidFill>
                  <a:srgbClr val="231F20"/>
                </a:solidFill>
                <a:latin typeface="Times New Roman"/>
                <a:cs typeface="Times New Roman"/>
              </a:rPr>
              <a:t> </a:t>
            </a:r>
            <a:r>
              <a:rPr lang="el-GR" dirty="0" smtClean="0">
                <a:solidFill>
                  <a:srgbClr val="231F20"/>
                </a:solidFill>
                <a:latin typeface="Times New Roman"/>
                <a:cs typeface="Times New Roman"/>
              </a:rPr>
              <a:t>είναι</a:t>
            </a:r>
            <a:r>
              <a:rPr lang="el-GR" spc="-50" dirty="0" smtClean="0">
                <a:solidFill>
                  <a:srgbClr val="231F20"/>
                </a:solidFill>
                <a:latin typeface="Times New Roman"/>
                <a:cs typeface="Times New Roman"/>
              </a:rPr>
              <a:t> </a:t>
            </a:r>
            <a:r>
              <a:rPr lang="el-GR" dirty="0" smtClean="0">
                <a:solidFill>
                  <a:srgbClr val="231F20"/>
                </a:solidFill>
                <a:latin typeface="Times New Roman"/>
                <a:cs typeface="Times New Roman"/>
              </a:rPr>
              <a:t>εντονότερος  την πρώτη εβδομάδα μετά την έναρξη της ανθοφορία. Ένας μικρός δε αριθμός  ανθέων εμφανίζεται μέχρι την ωρίμανση. </a:t>
            </a:r>
            <a:r>
              <a:rPr lang="el-GR" spc="-10" dirty="0" smtClean="0">
                <a:solidFill>
                  <a:srgbClr val="231F20"/>
                </a:solidFill>
                <a:latin typeface="Times New Roman"/>
                <a:cs typeface="Times New Roman"/>
              </a:rPr>
              <a:t>Κατά </a:t>
            </a:r>
            <a:r>
              <a:rPr lang="el-GR" dirty="0" smtClean="0">
                <a:solidFill>
                  <a:srgbClr val="231F20"/>
                </a:solidFill>
                <a:latin typeface="Times New Roman"/>
                <a:cs typeface="Times New Roman"/>
              </a:rPr>
              <a:t>τη διάρκεια της ωρίμανσης, εάν  η υγρασία </a:t>
            </a:r>
            <a:r>
              <a:rPr lang="el-GR" spc="-5" dirty="0" smtClean="0">
                <a:solidFill>
                  <a:srgbClr val="231F20"/>
                </a:solidFill>
                <a:latin typeface="Times New Roman"/>
                <a:cs typeface="Times New Roman"/>
              </a:rPr>
              <a:t>και </a:t>
            </a:r>
            <a:r>
              <a:rPr lang="el-GR" dirty="0" smtClean="0">
                <a:solidFill>
                  <a:srgbClr val="231F20"/>
                </a:solidFill>
                <a:latin typeface="Times New Roman"/>
                <a:cs typeface="Times New Roman"/>
              </a:rPr>
              <a:t>η γονιμότητα του εδάφους είναι υψηλές, τα στελέχη μπορεί να  παραμένουν πράσινα </a:t>
            </a:r>
            <a:r>
              <a:rPr lang="el-GR" spc="-5" dirty="0" smtClean="0">
                <a:solidFill>
                  <a:srgbClr val="231F20"/>
                </a:solidFill>
                <a:latin typeface="Times New Roman"/>
                <a:cs typeface="Times New Roman"/>
              </a:rPr>
              <a:t>και καινούρια </a:t>
            </a:r>
            <a:r>
              <a:rPr lang="el-GR" dirty="0" smtClean="0">
                <a:solidFill>
                  <a:srgbClr val="231F20"/>
                </a:solidFill>
                <a:latin typeface="Times New Roman"/>
                <a:cs typeface="Times New Roman"/>
              </a:rPr>
              <a:t>βλάστηση να ξεκινήσει, </a:t>
            </a:r>
            <a:r>
              <a:rPr lang="el-GR" spc="-5" dirty="0" smtClean="0">
                <a:solidFill>
                  <a:srgbClr val="231F20"/>
                </a:solidFill>
                <a:latin typeface="Times New Roman"/>
                <a:cs typeface="Times New Roman"/>
              </a:rPr>
              <a:t>γεγονός </a:t>
            </a:r>
            <a:r>
              <a:rPr lang="el-GR" dirty="0" smtClean="0">
                <a:solidFill>
                  <a:srgbClr val="231F20"/>
                </a:solidFill>
                <a:latin typeface="Times New Roman"/>
                <a:cs typeface="Times New Roman"/>
              </a:rPr>
              <a:t>που</a:t>
            </a:r>
            <a:r>
              <a:rPr lang="el-GR" spc="235" dirty="0" smtClean="0">
                <a:solidFill>
                  <a:srgbClr val="231F20"/>
                </a:solidFill>
                <a:latin typeface="Times New Roman"/>
                <a:cs typeface="Times New Roman"/>
              </a:rPr>
              <a:t> </a:t>
            </a:r>
            <a:r>
              <a:rPr lang="el-GR" spc="-5" dirty="0" smtClean="0">
                <a:solidFill>
                  <a:srgbClr val="231F20"/>
                </a:solidFill>
                <a:latin typeface="Times New Roman"/>
                <a:cs typeface="Times New Roman"/>
              </a:rPr>
              <a:t>οδηγεί </a:t>
            </a:r>
            <a:r>
              <a:rPr lang="el-GR" dirty="0" smtClean="0">
                <a:solidFill>
                  <a:srgbClr val="231F20"/>
                </a:solidFill>
                <a:latin typeface="Times New Roman"/>
                <a:cs typeface="Times New Roman"/>
              </a:rPr>
              <a:t>σε δεύτερη περίοδο έντονης</a:t>
            </a:r>
            <a:r>
              <a:rPr lang="el-GR" spc="-100" dirty="0" smtClean="0">
                <a:solidFill>
                  <a:srgbClr val="231F20"/>
                </a:solidFill>
                <a:latin typeface="Times New Roman"/>
                <a:cs typeface="Times New Roman"/>
              </a:rPr>
              <a:t> </a:t>
            </a:r>
            <a:r>
              <a:rPr lang="el-GR" dirty="0" smtClean="0">
                <a:solidFill>
                  <a:srgbClr val="231F20"/>
                </a:solidFill>
                <a:latin typeface="Times New Roman"/>
                <a:cs typeface="Times New Roman"/>
              </a:rPr>
              <a:t>άνθησης. </a:t>
            </a:r>
            <a:endParaRPr lang="el-GR" dirty="0" smtClean="0">
              <a:solidFill>
                <a:srgbClr val="231F20"/>
              </a:solidFill>
              <a:latin typeface="Times New Roman"/>
              <a:cs typeface="Times New Roman"/>
            </a:endParaRPr>
          </a:p>
          <a:p>
            <a:pPr marL="12700" marR="5080" indent="180340" algn="just">
              <a:lnSpc>
                <a:spcPct val="107000"/>
              </a:lnSpc>
            </a:pPr>
            <a:r>
              <a:rPr lang="el-GR" dirty="0" smtClean="0">
                <a:solidFill>
                  <a:srgbClr val="231F20"/>
                </a:solidFill>
                <a:latin typeface="Times New Roman"/>
                <a:cs typeface="Times New Roman"/>
              </a:rPr>
              <a:t>Σε</a:t>
            </a:r>
            <a:r>
              <a:rPr lang="el-GR" spc="-35" dirty="0" smtClean="0">
                <a:solidFill>
                  <a:srgbClr val="231F20"/>
                </a:solidFill>
                <a:latin typeface="Times New Roman"/>
                <a:cs typeface="Times New Roman"/>
              </a:rPr>
              <a:t> </a:t>
            </a:r>
            <a:r>
              <a:rPr lang="el-GR" dirty="0" smtClean="0">
                <a:solidFill>
                  <a:srgbClr val="231F20"/>
                </a:solidFill>
                <a:latin typeface="Times New Roman"/>
                <a:cs typeface="Times New Roman"/>
              </a:rPr>
              <a:t>ορισμένες</a:t>
            </a:r>
            <a:r>
              <a:rPr lang="el-GR" spc="-35" dirty="0" smtClean="0">
                <a:solidFill>
                  <a:srgbClr val="231F20"/>
                </a:solidFill>
                <a:latin typeface="Times New Roman"/>
                <a:cs typeface="Times New Roman"/>
              </a:rPr>
              <a:t> </a:t>
            </a:r>
            <a:r>
              <a:rPr lang="el-GR" dirty="0" smtClean="0">
                <a:solidFill>
                  <a:srgbClr val="231F20"/>
                </a:solidFill>
                <a:latin typeface="Times New Roman"/>
                <a:cs typeface="Times New Roman"/>
              </a:rPr>
              <a:t>ποικιλίες</a:t>
            </a:r>
            <a:r>
              <a:rPr lang="el-GR" spc="-35" dirty="0" smtClean="0">
                <a:solidFill>
                  <a:srgbClr val="231F20"/>
                </a:solidFill>
                <a:latin typeface="Times New Roman"/>
                <a:cs typeface="Times New Roman"/>
              </a:rPr>
              <a:t> </a:t>
            </a:r>
            <a:r>
              <a:rPr lang="el-GR" dirty="0" smtClean="0">
                <a:solidFill>
                  <a:srgbClr val="231F20"/>
                </a:solidFill>
                <a:latin typeface="Times New Roman"/>
                <a:cs typeface="Times New Roman"/>
              </a:rPr>
              <a:t>όταν</a:t>
            </a:r>
            <a:r>
              <a:rPr lang="el-GR" spc="-35" dirty="0" smtClean="0">
                <a:solidFill>
                  <a:srgbClr val="231F20"/>
                </a:solidFill>
                <a:latin typeface="Times New Roman"/>
                <a:cs typeface="Times New Roman"/>
              </a:rPr>
              <a:t> </a:t>
            </a:r>
            <a:r>
              <a:rPr lang="el-GR" spc="-5" dirty="0" smtClean="0">
                <a:solidFill>
                  <a:srgbClr val="231F20"/>
                </a:solidFill>
                <a:latin typeface="Times New Roman"/>
                <a:cs typeface="Times New Roman"/>
              </a:rPr>
              <a:t>ωριμάζουν</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οι</a:t>
            </a:r>
            <a:r>
              <a:rPr lang="el-GR" spc="-35" dirty="0" smtClean="0">
                <a:solidFill>
                  <a:srgbClr val="231F20"/>
                </a:solidFill>
                <a:latin typeface="Times New Roman"/>
                <a:cs typeface="Times New Roman"/>
              </a:rPr>
              <a:t> </a:t>
            </a:r>
            <a:r>
              <a:rPr lang="el-GR" spc="-5" dirty="0" smtClean="0">
                <a:solidFill>
                  <a:srgbClr val="231F20"/>
                </a:solidFill>
                <a:latin typeface="Times New Roman"/>
                <a:cs typeface="Times New Roman"/>
              </a:rPr>
              <a:t>κάψες</a:t>
            </a:r>
            <a:r>
              <a:rPr lang="el-GR" spc="-35" dirty="0" smtClean="0">
                <a:solidFill>
                  <a:srgbClr val="231F20"/>
                </a:solidFill>
                <a:latin typeface="Times New Roman"/>
                <a:cs typeface="Times New Roman"/>
              </a:rPr>
              <a:t> </a:t>
            </a:r>
            <a:r>
              <a:rPr lang="el-GR" spc="-5" dirty="0" smtClean="0">
                <a:solidFill>
                  <a:srgbClr val="231F20"/>
                </a:solidFill>
                <a:latin typeface="Times New Roman"/>
                <a:cs typeface="Times New Roman"/>
              </a:rPr>
              <a:t>αποχωρίζονται</a:t>
            </a:r>
            <a:r>
              <a:rPr lang="el-GR" spc="-35" dirty="0" smtClean="0">
                <a:solidFill>
                  <a:srgbClr val="231F20"/>
                </a:solidFill>
                <a:latin typeface="Times New Roman"/>
                <a:cs typeface="Times New Roman"/>
              </a:rPr>
              <a:t> </a:t>
            </a:r>
            <a:r>
              <a:rPr lang="el-GR" dirty="0" smtClean="0">
                <a:solidFill>
                  <a:srgbClr val="231F20"/>
                </a:solidFill>
                <a:latin typeface="Times New Roman"/>
                <a:cs typeface="Times New Roman"/>
              </a:rPr>
              <a:t>ελαφρώς</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στο  επάνω μέρος τα πέντε </a:t>
            </a:r>
            <a:r>
              <a:rPr lang="el-GR" spc="-5" dirty="0" smtClean="0">
                <a:solidFill>
                  <a:srgbClr val="231F20"/>
                </a:solidFill>
                <a:latin typeface="Times New Roman"/>
                <a:cs typeface="Times New Roman"/>
              </a:rPr>
              <a:t>καρπόφυλλα </a:t>
            </a:r>
            <a:r>
              <a:rPr lang="el-GR" dirty="0" smtClean="0">
                <a:solidFill>
                  <a:srgbClr val="231F20"/>
                </a:solidFill>
                <a:latin typeface="Times New Roman"/>
                <a:cs typeface="Times New Roman"/>
              </a:rPr>
              <a:t>ενώ σε άλλες οι </a:t>
            </a:r>
            <a:r>
              <a:rPr lang="el-GR" spc="-5" dirty="0" smtClean="0">
                <a:solidFill>
                  <a:srgbClr val="231F20"/>
                </a:solidFill>
                <a:latin typeface="Times New Roman"/>
                <a:cs typeface="Times New Roman"/>
              </a:rPr>
              <a:t>κάψες </a:t>
            </a:r>
            <a:r>
              <a:rPr lang="el-GR" dirty="0" smtClean="0">
                <a:solidFill>
                  <a:srgbClr val="231F20"/>
                </a:solidFill>
                <a:latin typeface="Times New Roman"/>
                <a:cs typeface="Times New Roman"/>
              </a:rPr>
              <a:t>παραμένουν τελείως  κλειστές. </a:t>
            </a:r>
            <a:r>
              <a:rPr lang="el-GR" spc="-5" dirty="0" smtClean="0">
                <a:solidFill>
                  <a:srgbClr val="231F20"/>
                </a:solidFill>
                <a:latin typeface="Times New Roman"/>
                <a:cs typeface="Times New Roman"/>
              </a:rPr>
              <a:t>Οι κάψες </a:t>
            </a:r>
            <a:r>
              <a:rPr lang="el-GR" dirty="0" smtClean="0">
                <a:solidFill>
                  <a:srgbClr val="231F20"/>
                </a:solidFill>
                <a:latin typeface="Times New Roman"/>
                <a:cs typeface="Times New Roman"/>
              </a:rPr>
              <a:t>όμως των </a:t>
            </a:r>
            <a:r>
              <a:rPr lang="el-GR" spc="-5" dirty="0" smtClean="0">
                <a:solidFill>
                  <a:srgbClr val="231F20"/>
                </a:solidFill>
                <a:latin typeface="Times New Roman"/>
                <a:cs typeface="Times New Roman"/>
              </a:rPr>
              <a:t>καλλιεργούμενων ποικιλιών </a:t>
            </a:r>
            <a:r>
              <a:rPr lang="el-GR" dirty="0" smtClean="0">
                <a:solidFill>
                  <a:srgbClr val="231F20"/>
                </a:solidFill>
                <a:latin typeface="Times New Roman"/>
                <a:cs typeface="Times New Roman"/>
              </a:rPr>
              <a:t>σπάνια ανοίγουν,</a:t>
            </a:r>
            <a:r>
              <a:rPr lang="el-GR" spc="-155" dirty="0" smtClean="0">
                <a:solidFill>
                  <a:srgbClr val="231F20"/>
                </a:solidFill>
                <a:latin typeface="Times New Roman"/>
                <a:cs typeface="Times New Roman"/>
              </a:rPr>
              <a:t> </a:t>
            </a:r>
            <a:r>
              <a:rPr lang="el-GR" dirty="0" smtClean="0">
                <a:solidFill>
                  <a:srgbClr val="231F20"/>
                </a:solidFill>
                <a:latin typeface="Times New Roman"/>
                <a:cs typeface="Times New Roman"/>
              </a:rPr>
              <a:t>οπότε</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οι</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σπόροι</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δεν</a:t>
            </a:r>
            <a:r>
              <a:rPr lang="el-GR" spc="-30" dirty="0" smtClean="0">
                <a:solidFill>
                  <a:srgbClr val="231F20"/>
                </a:solidFill>
                <a:latin typeface="Times New Roman"/>
                <a:cs typeface="Times New Roman"/>
              </a:rPr>
              <a:t> </a:t>
            </a:r>
            <a:r>
              <a:rPr lang="el-GR" spc="-5" dirty="0" smtClean="0">
                <a:solidFill>
                  <a:srgbClr val="231F20"/>
                </a:solidFill>
                <a:latin typeface="Times New Roman"/>
                <a:cs typeface="Times New Roman"/>
              </a:rPr>
              <a:t>τινάζουν.</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Σε</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υγρές</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περιοχές</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ορισμένες</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φορές</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η</a:t>
            </a:r>
            <a:r>
              <a:rPr lang="el-GR" spc="-3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κολλώδης</a:t>
            </a:r>
            <a:r>
              <a:rPr lang="el-GR" spc="-3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επικάλυψη </a:t>
            </a:r>
            <a:r>
              <a:rPr lang="el-GR" dirty="0" smtClean="0">
                <a:solidFill>
                  <a:srgbClr val="231F20"/>
                </a:solidFill>
                <a:latin typeface="Times New Roman"/>
                <a:cs typeface="Times New Roman"/>
              </a:rPr>
              <a:t>των σπόρων απορροφά νερό </a:t>
            </a:r>
            <a:r>
              <a:rPr lang="el-GR" spc="-5" dirty="0" smtClean="0">
                <a:solidFill>
                  <a:srgbClr val="231F20"/>
                </a:solidFill>
                <a:latin typeface="Times New Roman"/>
                <a:cs typeface="Times New Roman"/>
              </a:rPr>
              <a:t>και </a:t>
            </a:r>
            <a:r>
              <a:rPr lang="el-GR" dirty="0" smtClean="0">
                <a:solidFill>
                  <a:srgbClr val="231F20"/>
                </a:solidFill>
                <a:latin typeface="Times New Roman"/>
                <a:cs typeface="Times New Roman"/>
              </a:rPr>
              <a:t>οι ώριμοι σπόροι </a:t>
            </a:r>
            <a:r>
              <a:rPr lang="el-GR" spc="-5" dirty="0" smtClean="0">
                <a:solidFill>
                  <a:srgbClr val="231F20"/>
                </a:solidFill>
                <a:latin typeface="Times New Roman"/>
                <a:cs typeface="Times New Roman"/>
              </a:rPr>
              <a:t>κολλούν </a:t>
            </a:r>
            <a:r>
              <a:rPr lang="el-GR" dirty="0" smtClean="0">
                <a:solidFill>
                  <a:srgbClr val="231F20"/>
                </a:solidFill>
                <a:latin typeface="Times New Roman"/>
                <a:cs typeface="Times New Roman"/>
              </a:rPr>
              <a:t>στα </a:t>
            </a:r>
            <a:r>
              <a:rPr lang="el-GR" spc="-5" dirty="0" smtClean="0">
                <a:solidFill>
                  <a:srgbClr val="231F20"/>
                </a:solidFill>
                <a:latin typeface="Times New Roman"/>
                <a:cs typeface="Times New Roman"/>
              </a:rPr>
              <a:t>τοιχώματα  </a:t>
            </a:r>
            <a:r>
              <a:rPr lang="el-GR" dirty="0" smtClean="0">
                <a:solidFill>
                  <a:srgbClr val="231F20"/>
                </a:solidFill>
                <a:latin typeface="Times New Roman"/>
                <a:cs typeface="Times New Roman"/>
              </a:rPr>
              <a:t>των</a:t>
            </a:r>
            <a:r>
              <a:rPr lang="el-GR" spc="-4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καψών.</a:t>
            </a:r>
            <a:r>
              <a:rPr lang="el-GR" spc="-90" dirty="0" smtClean="0">
                <a:solidFill>
                  <a:srgbClr val="231F20"/>
                </a:solidFill>
                <a:latin typeface="Times New Roman"/>
                <a:cs typeface="Times New Roman"/>
              </a:rPr>
              <a:t> </a:t>
            </a:r>
            <a:r>
              <a:rPr lang="el-GR" dirty="0" smtClean="0">
                <a:solidFill>
                  <a:srgbClr val="231F20"/>
                </a:solidFill>
                <a:latin typeface="Times New Roman"/>
                <a:cs typeface="Times New Roman"/>
              </a:rPr>
              <a:t>Αφαιρείται</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έτσι</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η</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φωτεινή</a:t>
            </a:r>
            <a:r>
              <a:rPr lang="el-GR" spc="-4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επικάλυψη</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των</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σπόρων,</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η</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επιφάνειά</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τους  γίνεται </a:t>
            </a:r>
            <a:r>
              <a:rPr lang="el-GR" spc="-5" dirty="0" smtClean="0">
                <a:solidFill>
                  <a:srgbClr val="231F20"/>
                </a:solidFill>
                <a:latin typeface="Times New Roman"/>
                <a:cs typeface="Times New Roman"/>
              </a:rPr>
              <a:t>ανώμαλη και </a:t>
            </a:r>
            <a:r>
              <a:rPr lang="el-GR" dirty="0" smtClean="0">
                <a:solidFill>
                  <a:srgbClr val="231F20"/>
                </a:solidFill>
                <a:latin typeface="Times New Roman"/>
                <a:cs typeface="Times New Roman"/>
              </a:rPr>
              <a:t>υποβαθμίζεται η ποιότητά</a:t>
            </a:r>
            <a:r>
              <a:rPr lang="el-GR" spc="-60" dirty="0" smtClean="0">
                <a:solidFill>
                  <a:srgbClr val="231F20"/>
                </a:solidFill>
                <a:latin typeface="Times New Roman"/>
                <a:cs typeface="Times New Roman"/>
              </a:rPr>
              <a:t> </a:t>
            </a:r>
            <a:r>
              <a:rPr lang="el-GR" dirty="0" smtClean="0">
                <a:solidFill>
                  <a:srgbClr val="231F20"/>
                </a:solidFill>
                <a:latin typeface="Times New Roman"/>
                <a:cs typeface="Times New Roman"/>
              </a:rPr>
              <a:t>τους.</a:t>
            </a:r>
            <a:endParaRPr lang="el-GR" dirty="0" smtClean="0">
              <a:latin typeface="Times New Roman"/>
              <a:cs typeface="Times New Roman"/>
            </a:endParaRPr>
          </a:p>
          <a:p>
            <a:pPr marL="12700" marR="5080" indent="180340" algn="just">
              <a:lnSpc>
                <a:spcPct val="107000"/>
              </a:lnSpc>
            </a:pPr>
            <a:endParaRPr lang="el-GR" sz="1400" dirty="0" smtClean="0">
              <a:latin typeface="Times New Roman"/>
              <a:cs typeface="Times New Roman"/>
            </a:endParaRPr>
          </a:p>
          <a:p>
            <a:pPr marL="12697" marR="5714" algn="just">
              <a:spcBef>
                <a:spcPts val="25"/>
              </a:spcBef>
            </a:pPr>
            <a:endParaRPr lang="el-GR"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p:cNvSpPr/>
          <p:nvPr/>
        </p:nvSpPr>
        <p:spPr>
          <a:xfrm>
            <a:off x="228600" y="152400"/>
            <a:ext cx="4419599" cy="3276600"/>
          </a:xfrm>
          <a:prstGeom prst="rect">
            <a:avLst/>
          </a:prstGeom>
          <a:blipFill>
            <a:blip r:embed="rId2" cstate="print"/>
            <a:stretch>
              <a:fillRect/>
            </a:stretch>
          </a:blipFill>
        </p:spPr>
        <p:txBody>
          <a:bodyPr wrap="square" lIns="0" tIns="0" rIns="0" bIns="0" rtlCol="0"/>
          <a:lstStyle/>
          <a:p>
            <a:endParaRPr/>
          </a:p>
        </p:txBody>
      </p:sp>
      <p:sp>
        <p:nvSpPr>
          <p:cNvPr id="8" name="object 7"/>
          <p:cNvSpPr/>
          <p:nvPr/>
        </p:nvSpPr>
        <p:spPr>
          <a:xfrm>
            <a:off x="4648200" y="152400"/>
            <a:ext cx="4310941" cy="3352800"/>
          </a:xfrm>
          <a:prstGeom prst="rect">
            <a:avLst/>
          </a:prstGeom>
          <a:blipFill>
            <a:blip r:embed="rId3" cstate="print"/>
            <a:stretch>
              <a:fillRect/>
            </a:stretch>
          </a:blipFill>
        </p:spPr>
        <p:txBody>
          <a:bodyPr wrap="square" lIns="0" tIns="0" rIns="0" bIns="0" rtlCol="0"/>
          <a:lstStyle/>
          <a:p>
            <a:endParaRPr/>
          </a:p>
        </p:txBody>
      </p:sp>
      <p:sp>
        <p:nvSpPr>
          <p:cNvPr id="9" name="object 8"/>
          <p:cNvSpPr/>
          <p:nvPr/>
        </p:nvSpPr>
        <p:spPr>
          <a:xfrm>
            <a:off x="1430796" y="3505200"/>
            <a:ext cx="4893803" cy="2666999"/>
          </a:xfrm>
          <a:prstGeom prst="rect">
            <a:avLst/>
          </a:prstGeom>
          <a:blipFill>
            <a:blip r:embed="rId4" cstate="print"/>
            <a:stretch>
              <a:fillRect/>
            </a:stretch>
          </a:blipFill>
        </p:spPr>
        <p:txBody>
          <a:bodyPr wrap="square" lIns="0" tIns="0" rIns="0" bIns="0" rtlCol="0"/>
          <a:lstStyle/>
          <a:p>
            <a:endParaRPr/>
          </a:p>
        </p:txBody>
      </p:sp>
      <p:sp>
        <p:nvSpPr>
          <p:cNvPr id="11" name="object 10"/>
          <p:cNvSpPr txBox="1"/>
          <p:nvPr/>
        </p:nvSpPr>
        <p:spPr>
          <a:xfrm>
            <a:off x="4651359" y="4444861"/>
            <a:ext cx="223991" cy="130805"/>
          </a:xfrm>
          <a:prstGeom prst="rect">
            <a:avLst/>
          </a:prstGeom>
        </p:spPr>
        <p:txBody>
          <a:bodyPr vert="horz" wrap="square" lIns="0" tIns="0" rIns="0" bIns="0" rtlCol="0">
            <a:spAutoFit/>
          </a:bodyPr>
          <a:lstStyle/>
          <a:p>
            <a:pPr marL="12700">
              <a:lnSpc>
                <a:spcPct val="100000"/>
              </a:lnSpc>
            </a:pPr>
            <a:r>
              <a:rPr sz="850" b="1" dirty="0">
                <a:solidFill>
                  <a:srgbClr val="FFFFFF"/>
                </a:solidFill>
                <a:latin typeface="Times New Roman"/>
                <a:cs typeface="Times New Roman"/>
              </a:rPr>
              <a:t>(β)</a:t>
            </a:r>
            <a:endParaRPr sz="850">
              <a:latin typeface="Times New Roman"/>
              <a:cs typeface="Times New Roman"/>
            </a:endParaRPr>
          </a:p>
        </p:txBody>
      </p:sp>
      <p:sp>
        <p:nvSpPr>
          <p:cNvPr id="12" name="object 11"/>
          <p:cNvSpPr txBox="1"/>
          <p:nvPr/>
        </p:nvSpPr>
        <p:spPr>
          <a:xfrm>
            <a:off x="1477685" y="4444861"/>
            <a:ext cx="229522" cy="130805"/>
          </a:xfrm>
          <a:prstGeom prst="rect">
            <a:avLst/>
          </a:prstGeom>
        </p:spPr>
        <p:txBody>
          <a:bodyPr vert="horz" wrap="square" lIns="0" tIns="0" rIns="0" bIns="0" rtlCol="0">
            <a:spAutoFit/>
          </a:bodyPr>
          <a:lstStyle/>
          <a:p>
            <a:pPr marL="12700">
              <a:lnSpc>
                <a:spcPct val="100000"/>
              </a:lnSpc>
            </a:pPr>
            <a:r>
              <a:rPr sz="850" b="1" dirty="0">
                <a:solidFill>
                  <a:srgbClr val="FFFFFF"/>
                </a:solidFill>
                <a:latin typeface="Times New Roman"/>
                <a:cs typeface="Times New Roman"/>
              </a:rPr>
              <a:t>(α)</a:t>
            </a:r>
            <a:endParaRPr sz="850">
              <a:latin typeface="Times New Roman"/>
              <a:cs typeface="Times New Roman"/>
            </a:endParaRPr>
          </a:p>
        </p:txBody>
      </p:sp>
      <p:sp>
        <p:nvSpPr>
          <p:cNvPr id="13" name="12 - TextBox"/>
          <p:cNvSpPr txBox="1"/>
          <p:nvPr/>
        </p:nvSpPr>
        <p:spPr>
          <a:xfrm>
            <a:off x="381000" y="6172200"/>
            <a:ext cx="7423859" cy="923330"/>
          </a:xfrm>
          <a:prstGeom prst="rect">
            <a:avLst/>
          </a:prstGeom>
          <a:noFill/>
        </p:spPr>
        <p:txBody>
          <a:bodyPr wrap="square" rtlCol="0">
            <a:spAutoFit/>
          </a:bodyPr>
          <a:lstStyle/>
          <a:p>
            <a:r>
              <a:rPr lang="el-GR" spc="-10" dirty="0" smtClean="0">
                <a:solidFill>
                  <a:srgbClr val="231F20"/>
                </a:solidFill>
                <a:latin typeface="Times New Roman"/>
                <a:cs typeface="Times New Roman"/>
              </a:rPr>
              <a:t>Καλλιέργεια </a:t>
            </a:r>
            <a:r>
              <a:rPr lang="el-GR" spc="-5" dirty="0" smtClean="0">
                <a:solidFill>
                  <a:srgbClr val="231F20"/>
                </a:solidFill>
                <a:latin typeface="Times New Roman"/>
                <a:cs typeface="Times New Roman"/>
              </a:rPr>
              <a:t>λιναριού </a:t>
            </a:r>
            <a:r>
              <a:rPr lang="el-GR" dirty="0" smtClean="0">
                <a:solidFill>
                  <a:srgbClr val="231F20"/>
                </a:solidFill>
                <a:latin typeface="Times New Roman"/>
                <a:cs typeface="Times New Roman"/>
              </a:rPr>
              <a:t>σε τρία αναπα</a:t>
            </a:r>
            <a:r>
              <a:rPr lang="el-GR" spc="-5" dirty="0" smtClean="0">
                <a:solidFill>
                  <a:srgbClr val="231F20"/>
                </a:solidFill>
                <a:latin typeface="Times New Roman"/>
                <a:cs typeface="Times New Roman"/>
              </a:rPr>
              <a:t>ραγωγικά </a:t>
            </a:r>
            <a:r>
              <a:rPr lang="el-GR" dirty="0" smtClean="0">
                <a:solidFill>
                  <a:srgbClr val="231F20"/>
                </a:solidFill>
                <a:latin typeface="Times New Roman"/>
                <a:cs typeface="Times New Roman"/>
              </a:rPr>
              <a:t>στάδια: </a:t>
            </a:r>
            <a:endParaRPr lang="en-US" dirty="0" smtClean="0">
              <a:solidFill>
                <a:srgbClr val="231F20"/>
              </a:solidFill>
              <a:latin typeface="Times New Roman"/>
              <a:cs typeface="Times New Roman"/>
            </a:endParaRPr>
          </a:p>
          <a:p>
            <a:r>
              <a:rPr lang="el-GR" dirty="0" smtClean="0">
                <a:solidFill>
                  <a:srgbClr val="231F20"/>
                </a:solidFill>
                <a:latin typeface="Times New Roman"/>
                <a:cs typeface="Times New Roman"/>
              </a:rPr>
              <a:t>(α) έναρξη άνθησης, (β) τέλος άνθησης, (γ)</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ωρίμανση  </a:t>
            </a:r>
            <a:r>
              <a:rPr lang="el-GR" spc="-5" dirty="0" smtClean="0">
                <a:solidFill>
                  <a:srgbClr val="231F20"/>
                </a:solidFill>
                <a:latin typeface="Times New Roman"/>
                <a:cs typeface="Times New Roman"/>
              </a:rPr>
              <a:t>καψών.</a:t>
            </a:r>
            <a:endParaRPr lang="el-GR" dirty="0" smtClean="0">
              <a:latin typeface="Times New Roman"/>
              <a:cs typeface="Times New Roman"/>
            </a:endParaRP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28" y="304800"/>
            <a:ext cx="7771672" cy="646305"/>
          </a:xfrm>
          <a:prstGeom prst="rect">
            <a:avLst/>
          </a:prstGeom>
          <a:noFill/>
        </p:spPr>
        <p:txBody>
          <a:bodyPr wrap="square" lIns="91413" tIns="45707" rIns="91413" bIns="45707" rtlCol="0">
            <a:spAutoFit/>
          </a:bodyPr>
          <a:lstStyle/>
          <a:p>
            <a:pPr marL="12700">
              <a:lnSpc>
                <a:spcPct val="100000"/>
              </a:lnSpc>
              <a:spcBef>
                <a:spcPts val="5"/>
              </a:spcBef>
            </a:pPr>
            <a:r>
              <a:rPr lang="el-GR" sz="3600" b="1" dirty="0" smtClean="0">
                <a:solidFill>
                  <a:srgbClr val="231F20"/>
                </a:solidFill>
                <a:latin typeface="Times New Roman"/>
                <a:cs typeface="Times New Roman"/>
              </a:rPr>
              <a:t>Απόδοση </a:t>
            </a:r>
            <a:r>
              <a:rPr lang="el-GR" sz="3600" b="1" spc="-15" dirty="0" smtClean="0">
                <a:solidFill>
                  <a:srgbClr val="231F20"/>
                </a:solidFill>
                <a:latin typeface="Times New Roman"/>
                <a:cs typeface="Times New Roman"/>
              </a:rPr>
              <a:t>και </a:t>
            </a:r>
            <a:r>
              <a:rPr lang="el-GR" sz="3600" b="1" spc="-5" dirty="0" smtClean="0">
                <a:solidFill>
                  <a:srgbClr val="231F20"/>
                </a:solidFill>
                <a:latin typeface="Times New Roman"/>
                <a:cs typeface="Times New Roman"/>
              </a:rPr>
              <a:t>συστατικά </a:t>
            </a:r>
            <a:r>
              <a:rPr lang="el-GR" sz="3600" b="1" dirty="0" smtClean="0">
                <a:solidFill>
                  <a:srgbClr val="231F20"/>
                </a:solidFill>
                <a:latin typeface="Times New Roman"/>
                <a:cs typeface="Times New Roman"/>
              </a:rPr>
              <a:t>της</a:t>
            </a:r>
            <a:r>
              <a:rPr lang="el-GR" sz="3600" b="1" spc="-130" dirty="0" smtClean="0">
                <a:solidFill>
                  <a:srgbClr val="231F20"/>
                </a:solidFill>
                <a:latin typeface="Times New Roman"/>
                <a:cs typeface="Times New Roman"/>
              </a:rPr>
              <a:t> </a:t>
            </a:r>
            <a:r>
              <a:rPr lang="el-GR" sz="3600" b="1" dirty="0" smtClean="0">
                <a:solidFill>
                  <a:srgbClr val="231F20"/>
                </a:solidFill>
                <a:latin typeface="Times New Roman"/>
                <a:cs typeface="Times New Roman"/>
              </a:rPr>
              <a:t>απόδοσης</a:t>
            </a:r>
            <a:endParaRPr lang="el-GR" sz="3600" dirty="0" smtClean="0">
              <a:latin typeface="Times New Roman"/>
              <a:cs typeface="Times New Roman"/>
            </a:endParaRPr>
          </a:p>
        </p:txBody>
      </p:sp>
      <p:sp>
        <p:nvSpPr>
          <p:cNvPr id="5" name="4 - Ορθογώνιο"/>
          <p:cNvSpPr/>
          <p:nvPr/>
        </p:nvSpPr>
        <p:spPr>
          <a:xfrm>
            <a:off x="305541" y="1066800"/>
            <a:ext cx="8456731" cy="5783545"/>
          </a:xfrm>
          <a:prstGeom prst="rect">
            <a:avLst/>
          </a:prstGeom>
        </p:spPr>
        <p:txBody>
          <a:bodyPr wrap="square" lIns="91413" tIns="45707" rIns="91413" bIns="45707">
            <a:spAutoFit/>
          </a:bodyPr>
          <a:lstStyle/>
          <a:p>
            <a:pPr marL="12700" marR="6350" indent="179705" algn="just">
              <a:lnSpc>
                <a:spcPct val="107200"/>
              </a:lnSpc>
              <a:spcBef>
                <a:spcPts val="535"/>
              </a:spcBef>
            </a:pPr>
            <a:r>
              <a:rPr lang="el-GR" sz="2400" spc="-5" dirty="0" smtClean="0">
                <a:solidFill>
                  <a:srgbClr val="231F20"/>
                </a:solidFill>
                <a:latin typeface="Times New Roman"/>
                <a:cs typeface="Times New Roman"/>
              </a:rPr>
              <a:t>Η </a:t>
            </a:r>
            <a:r>
              <a:rPr lang="el-GR" sz="2400" dirty="0" smtClean="0">
                <a:solidFill>
                  <a:srgbClr val="231F20"/>
                </a:solidFill>
                <a:latin typeface="Times New Roman"/>
                <a:cs typeface="Times New Roman"/>
              </a:rPr>
              <a:t>απόδοση σε ίνες </a:t>
            </a:r>
            <a:r>
              <a:rPr lang="el-GR" sz="2400" spc="-5" dirty="0" smtClean="0">
                <a:solidFill>
                  <a:srgbClr val="231F20"/>
                </a:solidFill>
                <a:latin typeface="Times New Roman"/>
                <a:cs typeface="Times New Roman"/>
              </a:rPr>
              <a:t>εξαρτάται </a:t>
            </a:r>
            <a:r>
              <a:rPr lang="el-GR" sz="2400" dirty="0" smtClean="0">
                <a:solidFill>
                  <a:srgbClr val="231F20"/>
                </a:solidFill>
                <a:latin typeface="Times New Roman"/>
                <a:cs typeface="Times New Roman"/>
              </a:rPr>
              <a:t>από διάφορα </a:t>
            </a:r>
            <a:r>
              <a:rPr lang="el-GR" sz="2400" spc="-5" dirty="0" smtClean="0">
                <a:solidFill>
                  <a:srgbClr val="231F20"/>
                </a:solidFill>
                <a:latin typeface="Times New Roman"/>
                <a:cs typeface="Times New Roman"/>
              </a:rPr>
              <a:t>χαρακτηριστικά. </a:t>
            </a:r>
            <a:r>
              <a:rPr lang="el-GR" sz="2400" dirty="0" smtClean="0">
                <a:solidFill>
                  <a:srgbClr val="231F20"/>
                </a:solidFill>
                <a:latin typeface="Times New Roman"/>
                <a:cs typeface="Times New Roman"/>
              </a:rPr>
              <a:t>Πολλές έρευνες  </a:t>
            </a:r>
            <a:r>
              <a:rPr lang="el-GR" sz="2400" spc="-10" dirty="0" smtClean="0">
                <a:solidFill>
                  <a:srgbClr val="231F20"/>
                </a:solidFill>
                <a:latin typeface="Times New Roman"/>
                <a:cs typeface="Times New Roman"/>
              </a:rPr>
              <a:t>έδειξαν </a:t>
            </a:r>
            <a:r>
              <a:rPr lang="el-GR" sz="2400" dirty="0" smtClean="0">
                <a:solidFill>
                  <a:srgbClr val="231F20"/>
                </a:solidFill>
                <a:latin typeface="Times New Roman"/>
                <a:cs typeface="Times New Roman"/>
              </a:rPr>
              <a:t>διαφόρου βαθμού συσχετίσεις μεταξύ των </a:t>
            </a:r>
            <a:r>
              <a:rPr lang="el-GR" sz="2400" spc="-5" dirty="0" smtClean="0">
                <a:solidFill>
                  <a:srgbClr val="231F20"/>
                </a:solidFill>
                <a:latin typeface="Times New Roman"/>
                <a:cs typeface="Times New Roman"/>
              </a:rPr>
              <a:t>χαρακτηριστικών </a:t>
            </a:r>
            <a:r>
              <a:rPr lang="el-GR" sz="2400" dirty="0" smtClean="0">
                <a:solidFill>
                  <a:srgbClr val="231F20"/>
                </a:solidFill>
                <a:latin typeface="Times New Roman"/>
                <a:cs typeface="Times New Roman"/>
              </a:rPr>
              <a:t>της απόδοσης, οι οποίες </a:t>
            </a:r>
            <a:r>
              <a:rPr lang="el-GR" sz="2400" spc="-5" dirty="0" smtClean="0">
                <a:solidFill>
                  <a:srgbClr val="231F20"/>
                </a:solidFill>
                <a:latin typeface="Times New Roman"/>
                <a:cs typeface="Times New Roman"/>
              </a:rPr>
              <a:t>επηρεάζονται </a:t>
            </a:r>
            <a:r>
              <a:rPr lang="el-GR" sz="2400" dirty="0" smtClean="0">
                <a:solidFill>
                  <a:srgbClr val="231F20"/>
                </a:solidFill>
                <a:latin typeface="Times New Roman"/>
                <a:cs typeface="Times New Roman"/>
              </a:rPr>
              <a:t>από τις </a:t>
            </a:r>
            <a:r>
              <a:rPr lang="el-GR" sz="2400" spc="-5" dirty="0" err="1" smtClean="0">
                <a:solidFill>
                  <a:srgbClr val="231F20"/>
                </a:solidFill>
                <a:latin typeface="Times New Roman"/>
                <a:cs typeface="Times New Roman"/>
              </a:rPr>
              <a:t>εδαφοκλιματικές</a:t>
            </a:r>
            <a:r>
              <a:rPr lang="el-GR" sz="2400" spc="-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συνθήκες. </a:t>
            </a:r>
            <a:r>
              <a:rPr lang="el-GR" sz="2400" spc="-40" dirty="0" smtClean="0">
                <a:solidFill>
                  <a:srgbClr val="231F20"/>
                </a:solidFill>
                <a:latin typeface="Times New Roman"/>
                <a:cs typeface="Times New Roman"/>
              </a:rPr>
              <a:t>Το </a:t>
            </a:r>
            <a:r>
              <a:rPr lang="el-GR" sz="2400" dirty="0" smtClean="0">
                <a:solidFill>
                  <a:srgbClr val="231F20"/>
                </a:solidFill>
                <a:latin typeface="Times New Roman"/>
                <a:cs typeface="Times New Roman"/>
              </a:rPr>
              <a:t>ύψος των  φυτών,</a:t>
            </a:r>
            <a:r>
              <a:rPr lang="el-GR" sz="2400" spc="-3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η</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αναλογία</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του</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ξύλου</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στην</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περιοχή</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σχηματισμού</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των</a:t>
            </a:r>
            <a:r>
              <a:rPr lang="el-GR" sz="2400" spc="-35"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ινών,</a:t>
            </a:r>
            <a:r>
              <a:rPr lang="el-GR" sz="2400" spc="-3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το</a:t>
            </a:r>
            <a:r>
              <a:rPr lang="el-GR" sz="2400" spc="-35"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πάχος</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των  κυττάρων</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της</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ίνας</a:t>
            </a:r>
            <a:r>
              <a:rPr lang="el-GR" sz="2400" spc="-25"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και</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άλλα</a:t>
            </a:r>
            <a:r>
              <a:rPr lang="el-GR" sz="2400" spc="-25"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χαρακτηριστικά</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συνδέονται</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με</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την</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απόδοση</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σε</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ίνες.  </a:t>
            </a:r>
            <a:r>
              <a:rPr lang="el-GR" sz="2400" spc="-5" dirty="0" smtClean="0">
                <a:solidFill>
                  <a:srgbClr val="231F20"/>
                </a:solidFill>
                <a:latin typeface="Times New Roman"/>
                <a:cs typeface="Times New Roman"/>
              </a:rPr>
              <a:t>Η κατανομή </a:t>
            </a:r>
            <a:r>
              <a:rPr lang="el-GR" sz="2400" dirty="0" smtClean="0">
                <a:solidFill>
                  <a:srgbClr val="231F20"/>
                </a:solidFill>
                <a:latin typeface="Times New Roman"/>
                <a:cs typeface="Times New Roman"/>
              </a:rPr>
              <a:t>των προϊόντων φωτοσύνθεσης </a:t>
            </a:r>
            <a:r>
              <a:rPr lang="el-GR" sz="2400" spc="-5" dirty="0" smtClean="0">
                <a:solidFill>
                  <a:srgbClr val="231F20"/>
                </a:solidFill>
                <a:latin typeface="Times New Roman"/>
                <a:cs typeface="Times New Roman"/>
              </a:rPr>
              <a:t>και </a:t>
            </a:r>
            <a:r>
              <a:rPr lang="el-GR" sz="2400" dirty="0" smtClean="0">
                <a:solidFill>
                  <a:srgbClr val="231F20"/>
                </a:solidFill>
                <a:latin typeface="Times New Roman"/>
                <a:cs typeface="Times New Roman"/>
              </a:rPr>
              <a:t>ορισμένα </a:t>
            </a:r>
            <a:r>
              <a:rPr lang="el-GR" sz="2400" spc="-5" dirty="0" err="1" smtClean="0">
                <a:solidFill>
                  <a:srgbClr val="231F20"/>
                </a:solidFill>
                <a:latin typeface="Times New Roman"/>
                <a:cs typeface="Times New Roman"/>
              </a:rPr>
              <a:t>φαινοτυπικά</a:t>
            </a:r>
            <a:r>
              <a:rPr lang="el-GR" sz="2400" spc="-5" dirty="0" smtClean="0">
                <a:solidFill>
                  <a:srgbClr val="231F20"/>
                </a:solidFill>
                <a:latin typeface="Times New Roman"/>
                <a:cs typeface="Times New Roman"/>
              </a:rPr>
              <a:t> χαρακτηριστικά </a:t>
            </a:r>
            <a:r>
              <a:rPr lang="el-GR" sz="2400" dirty="0" smtClean="0">
                <a:solidFill>
                  <a:srgbClr val="231F20"/>
                </a:solidFill>
                <a:latin typeface="Times New Roman"/>
                <a:cs typeface="Times New Roman"/>
              </a:rPr>
              <a:t>της απόδοσης σε ίνες </a:t>
            </a:r>
            <a:r>
              <a:rPr lang="el-GR" sz="2400" spc="-5" dirty="0" smtClean="0">
                <a:solidFill>
                  <a:srgbClr val="231F20"/>
                </a:solidFill>
                <a:latin typeface="Times New Roman"/>
                <a:cs typeface="Times New Roman"/>
              </a:rPr>
              <a:t>εξαρτώνται </a:t>
            </a:r>
            <a:r>
              <a:rPr lang="el-GR" sz="2400" dirty="0" smtClean="0">
                <a:solidFill>
                  <a:srgbClr val="231F20"/>
                </a:solidFill>
                <a:latin typeface="Times New Roman"/>
                <a:cs typeface="Times New Roman"/>
              </a:rPr>
              <a:t>από την </a:t>
            </a:r>
            <a:r>
              <a:rPr lang="el-GR" sz="2400" spc="-5" dirty="0" smtClean="0">
                <a:solidFill>
                  <a:srgbClr val="231F20"/>
                </a:solidFill>
                <a:latin typeface="Times New Roman"/>
                <a:cs typeface="Times New Roman"/>
              </a:rPr>
              <a:t>ικανότητα </a:t>
            </a:r>
            <a:r>
              <a:rPr lang="el-GR" sz="2400" dirty="0" smtClean="0">
                <a:solidFill>
                  <a:srgbClr val="231F20"/>
                </a:solidFill>
                <a:latin typeface="Times New Roman"/>
                <a:cs typeface="Times New Roman"/>
              </a:rPr>
              <a:t>των αναπαραγωγι</a:t>
            </a:r>
            <a:r>
              <a:rPr lang="el-GR" sz="2400" spc="-5" dirty="0" smtClean="0">
                <a:solidFill>
                  <a:srgbClr val="231F20"/>
                </a:solidFill>
                <a:latin typeface="Times New Roman"/>
                <a:cs typeface="Times New Roman"/>
              </a:rPr>
              <a:t>κών </a:t>
            </a:r>
            <a:r>
              <a:rPr lang="el-GR" sz="2400" dirty="0" smtClean="0">
                <a:solidFill>
                  <a:srgbClr val="231F20"/>
                </a:solidFill>
                <a:latin typeface="Times New Roman"/>
                <a:cs typeface="Times New Roman"/>
              </a:rPr>
              <a:t>οργάνων για </a:t>
            </a:r>
            <a:r>
              <a:rPr lang="el-GR" sz="2400" spc="-5" dirty="0" smtClean="0">
                <a:solidFill>
                  <a:srgbClr val="231F20"/>
                </a:solidFill>
                <a:latin typeface="Times New Roman"/>
                <a:cs typeface="Times New Roman"/>
              </a:rPr>
              <a:t>πρόσληψη </a:t>
            </a:r>
            <a:r>
              <a:rPr lang="el-GR" sz="2400" dirty="0" smtClean="0">
                <a:solidFill>
                  <a:srgbClr val="231F20"/>
                </a:solidFill>
                <a:latin typeface="Times New Roman"/>
                <a:cs typeface="Times New Roman"/>
              </a:rPr>
              <a:t>των προϊόντων φωτοσύνθεσης, η οποία </a:t>
            </a:r>
            <a:r>
              <a:rPr lang="el-GR" sz="2400" spc="-5" dirty="0" smtClean="0">
                <a:solidFill>
                  <a:srgbClr val="231F20"/>
                </a:solidFill>
                <a:latin typeface="Times New Roman"/>
                <a:cs typeface="Times New Roman"/>
              </a:rPr>
              <a:t>ικανότητα  τελικά εξαρτάται </a:t>
            </a:r>
            <a:r>
              <a:rPr lang="el-GR" sz="2400" dirty="0" smtClean="0">
                <a:solidFill>
                  <a:srgbClr val="231F20"/>
                </a:solidFill>
                <a:latin typeface="Times New Roman"/>
                <a:cs typeface="Times New Roman"/>
              </a:rPr>
              <a:t>από τον αριθμό των </a:t>
            </a:r>
            <a:r>
              <a:rPr lang="el-GR" sz="2400" spc="-5" dirty="0" smtClean="0">
                <a:solidFill>
                  <a:srgbClr val="231F20"/>
                </a:solidFill>
                <a:latin typeface="Times New Roman"/>
                <a:cs typeface="Times New Roman"/>
              </a:rPr>
              <a:t>καψών. Η υψηλή </a:t>
            </a:r>
            <a:r>
              <a:rPr lang="el-GR" sz="2400" dirty="0" smtClean="0">
                <a:solidFill>
                  <a:srgbClr val="231F20"/>
                </a:solidFill>
                <a:latin typeface="Times New Roman"/>
                <a:cs typeface="Times New Roman"/>
              </a:rPr>
              <a:t>φωτοσυνθετική </a:t>
            </a:r>
            <a:r>
              <a:rPr lang="el-GR" sz="2400" spc="-5" dirty="0" smtClean="0">
                <a:solidFill>
                  <a:srgbClr val="231F20"/>
                </a:solidFill>
                <a:latin typeface="Times New Roman"/>
                <a:cs typeface="Times New Roman"/>
              </a:rPr>
              <a:t>ικανότη</a:t>
            </a:r>
            <a:r>
              <a:rPr lang="el-GR" sz="2400" dirty="0" smtClean="0">
                <a:solidFill>
                  <a:srgbClr val="231F20"/>
                </a:solidFill>
                <a:latin typeface="Times New Roman"/>
                <a:cs typeface="Times New Roman"/>
              </a:rPr>
              <a:t>τα των </a:t>
            </a:r>
            <a:r>
              <a:rPr lang="el-GR" sz="2400" spc="-5" dirty="0" smtClean="0">
                <a:solidFill>
                  <a:srgbClr val="231F20"/>
                </a:solidFill>
                <a:latin typeface="Times New Roman"/>
                <a:cs typeface="Times New Roman"/>
              </a:rPr>
              <a:t>φυτών </a:t>
            </a:r>
            <a:r>
              <a:rPr lang="el-GR" sz="2400" spc="-10" dirty="0" smtClean="0">
                <a:solidFill>
                  <a:srgbClr val="231F20"/>
                </a:solidFill>
                <a:latin typeface="Times New Roman"/>
                <a:cs typeface="Times New Roman"/>
              </a:rPr>
              <a:t>αυξάνει </a:t>
            </a:r>
            <a:r>
              <a:rPr lang="el-GR" sz="2400" dirty="0" smtClean="0">
                <a:solidFill>
                  <a:srgbClr val="231F20"/>
                </a:solidFill>
                <a:latin typeface="Times New Roman"/>
                <a:cs typeface="Times New Roman"/>
              </a:rPr>
              <a:t>την απόδοση σε ίνες.</a:t>
            </a:r>
            <a:endParaRPr lang="el-GR" sz="2400" dirty="0" smtClean="0">
              <a:latin typeface="Times New Roman"/>
              <a:cs typeface="Times New Roman"/>
            </a:endParaRPr>
          </a:p>
          <a:p>
            <a:pPr marL="12697" marR="5714" algn="just">
              <a:spcBef>
                <a:spcPts val="25"/>
              </a:spcBef>
            </a:pPr>
            <a:endParaRPr lang="el-GR" dirty="0" smtClean="0">
              <a:latin typeface="Times New Roman"/>
              <a:cs typeface="Times New Roman"/>
            </a:endParaRPr>
          </a:p>
          <a:p>
            <a:pPr marL="11131" algn="just"/>
            <a:endParaRPr lang="el-GR"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05541" y="152400"/>
            <a:ext cx="8456731" cy="5980842"/>
          </a:xfrm>
          <a:prstGeom prst="rect">
            <a:avLst/>
          </a:prstGeom>
        </p:spPr>
        <p:txBody>
          <a:bodyPr wrap="square" lIns="91413" tIns="45707" rIns="91413" bIns="45707">
            <a:spAutoFit/>
          </a:bodyPr>
          <a:lstStyle/>
          <a:p>
            <a:pPr marL="12700" marR="5080" indent="180340" algn="just">
              <a:lnSpc>
                <a:spcPct val="107100"/>
              </a:lnSpc>
            </a:pPr>
            <a:r>
              <a:rPr lang="el-GR" dirty="0" smtClean="0">
                <a:solidFill>
                  <a:srgbClr val="231F20"/>
                </a:solidFill>
                <a:latin typeface="Times New Roman"/>
                <a:cs typeface="Times New Roman"/>
              </a:rPr>
              <a:t>Στο </a:t>
            </a:r>
            <a:r>
              <a:rPr lang="el-GR" spc="5" dirty="0" smtClean="0">
                <a:solidFill>
                  <a:srgbClr val="231F20"/>
                </a:solidFill>
                <a:latin typeface="Times New Roman"/>
                <a:cs typeface="Times New Roman"/>
              </a:rPr>
              <a:t>λινάρι για σπόρο το κυριότερο συστατικό της απόδοσης είναι </a:t>
            </a:r>
            <a:r>
              <a:rPr lang="el-GR" dirty="0" smtClean="0">
                <a:solidFill>
                  <a:srgbClr val="231F20"/>
                </a:solidFill>
                <a:latin typeface="Times New Roman"/>
                <a:cs typeface="Times New Roman"/>
              </a:rPr>
              <a:t>ο </a:t>
            </a:r>
            <a:r>
              <a:rPr lang="el-GR" spc="10" dirty="0" smtClean="0">
                <a:solidFill>
                  <a:srgbClr val="231F20"/>
                </a:solidFill>
                <a:latin typeface="Times New Roman"/>
                <a:cs typeface="Times New Roman"/>
              </a:rPr>
              <a:t>αριθμός  </a:t>
            </a:r>
            <a:r>
              <a:rPr lang="el-GR" spc="5" dirty="0" smtClean="0">
                <a:solidFill>
                  <a:srgbClr val="231F20"/>
                </a:solidFill>
                <a:latin typeface="Times New Roman"/>
                <a:cs typeface="Times New Roman"/>
              </a:rPr>
              <a:t>των καψών </a:t>
            </a:r>
            <a:r>
              <a:rPr lang="el-GR" dirty="0" smtClean="0">
                <a:solidFill>
                  <a:srgbClr val="231F20"/>
                </a:solidFill>
                <a:latin typeface="Times New Roman"/>
                <a:cs typeface="Times New Roman"/>
              </a:rPr>
              <a:t>και ο </a:t>
            </a:r>
            <a:r>
              <a:rPr lang="el-GR" spc="5" dirty="0" smtClean="0">
                <a:solidFill>
                  <a:srgbClr val="231F20"/>
                </a:solidFill>
                <a:latin typeface="Times New Roman"/>
                <a:cs typeface="Times New Roman"/>
              </a:rPr>
              <a:t>αριθμός των σπόρων ανά μονάδα επιφάνειας. </a:t>
            </a:r>
            <a:r>
              <a:rPr lang="el-GR" spc="-10" dirty="0" smtClean="0">
                <a:solidFill>
                  <a:srgbClr val="231F20"/>
                </a:solidFill>
                <a:latin typeface="Times New Roman"/>
                <a:cs typeface="Times New Roman"/>
              </a:rPr>
              <a:t>Και </a:t>
            </a:r>
            <a:r>
              <a:rPr lang="el-GR" spc="5" dirty="0" smtClean="0">
                <a:solidFill>
                  <a:srgbClr val="231F20"/>
                </a:solidFill>
                <a:latin typeface="Times New Roman"/>
                <a:cs typeface="Times New Roman"/>
              </a:rPr>
              <a:t>τα δύο</a:t>
            </a:r>
            <a:r>
              <a:rPr lang="el-GR" spc="-18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αυτά  </a:t>
            </a:r>
            <a:r>
              <a:rPr lang="el-GR" spc="5" dirty="0" smtClean="0">
                <a:solidFill>
                  <a:srgbClr val="231F20"/>
                </a:solidFill>
                <a:latin typeface="Times New Roman"/>
                <a:cs typeface="Times New Roman"/>
              </a:rPr>
              <a:t>εξαρτώνται </a:t>
            </a:r>
            <a:r>
              <a:rPr lang="el-GR" dirty="0" smtClean="0">
                <a:solidFill>
                  <a:srgbClr val="231F20"/>
                </a:solidFill>
                <a:latin typeface="Times New Roman"/>
                <a:cs typeface="Times New Roman"/>
              </a:rPr>
              <a:t>πολύ </a:t>
            </a:r>
            <a:r>
              <a:rPr lang="el-GR" spc="5" dirty="0" smtClean="0">
                <a:solidFill>
                  <a:srgbClr val="231F20"/>
                </a:solidFill>
                <a:latin typeface="Times New Roman"/>
                <a:cs typeface="Times New Roman"/>
              </a:rPr>
              <a:t>από τις περιβαλλοντικές συνθήκες ανάπτυξης </a:t>
            </a:r>
            <a:r>
              <a:rPr lang="el-GR" dirty="0" smtClean="0">
                <a:solidFill>
                  <a:srgbClr val="231F20"/>
                </a:solidFill>
                <a:latin typeface="Times New Roman"/>
                <a:cs typeface="Times New Roman"/>
              </a:rPr>
              <a:t>και </a:t>
            </a:r>
            <a:r>
              <a:rPr lang="el-GR" spc="5" dirty="0" smtClean="0">
                <a:solidFill>
                  <a:srgbClr val="231F20"/>
                </a:solidFill>
                <a:latin typeface="Times New Roman"/>
                <a:cs typeface="Times New Roman"/>
              </a:rPr>
              <a:t>τις συνθήκες καλλιέργειας, κυρίως από την πυκνότητα </a:t>
            </a:r>
            <a:r>
              <a:rPr lang="el-GR" dirty="0" smtClean="0">
                <a:solidFill>
                  <a:srgbClr val="231F20"/>
                </a:solidFill>
                <a:latin typeface="Times New Roman"/>
                <a:cs typeface="Times New Roman"/>
              </a:rPr>
              <a:t>και </a:t>
            </a:r>
            <a:r>
              <a:rPr lang="el-GR" spc="5" dirty="0" smtClean="0">
                <a:solidFill>
                  <a:srgbClr val="231F20"/>
                </a:solidFill>
                <a:latin typeface="Times New Roman"/>
                <a:cs typeface="Times New Roman"/>
              </a:rPr>
              <a:t>τη διαθεσιμότητα θρεπτικών </a:t>
            </a:r>
            <a:r>
              <a:rPr lang="el-GR" spc="270" dirty="0" smtClean="0">
                <a:solidFill>
                  <a:srgbClr val="231F20"/>
                </a:solidFill>
                <a:latin typeface="Times New Roman"/>
                <a:cs typeface="Times New Roman"/>
              </a:rPr>
              <a:t> </a:t>
            </a:r>
            <a:r>
              <a:rPr lang="el-GR" spc="5" dirty="0" smtClean="0">
                <a:solidFill>
                  <a:srgbClr val="231F20"/>
                </a:solidFill>
                <a:latin typeface="Times New Roman"/>
                <a:cs typeface="Times New Roman"/>
              </a:rPr>
              <a:t>στοιχείων </a:t>
            </a:r>
            <a:r>
              <a:rPr lang="el-GR" dirty="0" smtClean="0">
                <a:solidFill>
                  <a:srgbClr val="231F20"/>
                </a:solidFill>
                <a:latin typeface="Times New Roman"/>
                <a:cs typeface="Times New Roman"/>
              </a:rPr>
              <a:t>και </a:t>
            </a:r>
            <a:r>
              <a:rPr lang="el-GR" spc="5" dirty="0" smtClean="0">
                <a:solidFill>
                  <a:srgbClr val="231F20"/>
                </a:solidFill>
                <a:latin typeface="Times New Roman"/>
                <a:cs typeface="Times New Roman"/>
              </a:rPr>
              <a:t>υγρασίας. </a:t>
            </a:r>
            <a:r>
              <a:rPr lang="el-GR" spc="-5" dirty="0" smtClean="0">
                <a:solidFill>
                  <a:srgbClr val="231F20"/>
                </a:solidFill>
                <a:latin typeface="Times New Roman"/>
                <a:cs typeface="Times New Roman"/>
              </a:rPr>
              <a:t>Η </a:t>
            </a:r>
            <a:r>
              <a:rPr lang="el-GR" spc="5" dirty="0" smtClean="0">
                <a:solidFill>
                  <a:srgbClr val="231F20"/>
                </a:solidFill>
                <a:latin typeface="Times New Roman"/>
                <a:cs typeface="Times New Roman"/>
              </a:rPr>
              <a:t>αυξημένη πυκνότητα μειώνει τον αριθμό των</a:t>
            </a:r>
            <a:r>
              <a:rPr lang="el-GR" spc="-17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καψών  ανά φυτό, συνήθως όμως έχει μικρή επίδραση στον αριθμό των σπόρων </a:t>
            </a:r>
            <a:r>
              <a:rPr lang="el-GR" spc="10" dirty="0" smtClean="0">
                <a:solidFill>
                  <a:srgbClr val="231F20"/>
                </a:solidFill>
                <a:latin typeface="Times New Roman"/>
                <a:cs typeface="Times New Roman"/>
              </a:rPr>
              <a:t>ανά  </a:t>
            </a:r>
            <a:r>
              <a:rPr lang="el-GR" spc="5" dirty="0" smtClean="0">
                <a:solidFill>
                  <a:srgbClr val="231F20"/>
                </a:solidFill>
                <a:latin typeface="Times New Roman"/>
                <a:cs typeface="Times New Roman"/>
              </a:rPr>
              <a:t>κάψα. Με την αύξηση της πυκνότητας όμως μέχρι ενός σημείου, </a:t>
            </a:r>
            <a:r>
              <a:rPr lang="el-GR" dirty="0" smtClean="0">
                <a:solidFill>
                  <a:srgbClr val="231F20"/>
                </a:solidFill>
                <a:latin typeface="Times New Roman"/>
                <a:cs typeface="Times New Roman"/>
              </a:rPr>
              <a:t>αυξάνεται ο </a:t>
            </a:r>
            <a:r>
              <a:rPr lang="el-GR" spc="5" dirty="0" smtClean="0">
                <a:solidFill>
                  <a:srgbClr val="231F20"/>
                </a:solidFill>
                <a:latin typeface="Times New Roman"/>
                <a:cs typeface="Times New Roman"/>
              </a:rPr>
              <a:t>αριθμός των καψών ανά μονάδα επιφάνειας. Σε διετή πειραματισμό</a:t>
            </a:r>
            <a:r>
              <a:rPr lang="el-GR" spc="-15" dirty="0" smtClean="0">
                <a:solidFill>
                  <a:srgbClr val="231F20"/>
                </a:solidFill>
                <a:latin typeface="Times New Roman"/>
                <a:cs typeface="Times New Roman"/>
              </a:rPr>
              <a:t> </a:t>
            </a:r>
            <a:r>
              <a:rPr lang="el-GR" spc="5" dirty="0" smtClean="0">
                <a:solidFill>
                  <a:srgbClr val="231F20"/>
                </a:solidFill>
                <a:latin typeface="Times New Roman"/>
                <a:cs typeface="Times New Roman"/>
              </a:rPr>
              <a:t>στο</a:t>
            </a:r>
            <a:r>
              <a:rPr lang="el-GR" spc="-15" dirty="0" smtClean="0">
                <a:solidFill>
                  <a:srgbClr val="231F20"/>
                </a:solidFill>
                <a:latin typeface="Times New Roman"/>
                <a:cs typeface="Times New Roman"/>
              </a:rPr>
              <a:t> </a:t>
            </a:r>
            <a:r>
              <a:rPr lang="el-GR" spc="5" dirty="0" smtClean="0">
                <a:solidFill>
                  <a:srgbClr val="231F20"/>
                </a:solidFill>
                <a:latin typeface="Times New Roman"/>
                <a:cs typeface="Times New Roman"/>
              </a:rPr>
              <a:t>αγρόκτημα</a:t>
            </a:r>
            <a:r>
              <a:rPr lang="el-GR" spc="-15" dirty="0" smtClean="0">
                <a:solidFill>
                  <a:srgbClr val="231F20"/>
                </a:solidFill>
                <a:latin typeface="Times New Roman"/>
                <a:cs typeface="Times New Roman"/>
              </a:rPr>
              <a:t> </a:t>
            </a:r>
            <a:r>
              <a:rPr lang="el-GR" spc="5" dirty="0" smtClean="0">
                <a:solidFill>
                  <a:srgbClr val="231F20"/>
                </a:solidFill>
                <a:latin typeface="Times New Roman"/>
                <a:cs typeface="Times New Roman"/>
              </a:rPr>
              <a:t>του</a:t>
            </a:r>
            <a:r>
              <a:rPr lang="el-GR" spc="-75" dirty="0" smtClean="0">
                <a:solidFill>
                  <a:srgbClr val="231F20"/>
                </a:solidFill>
                <a:latin typeface="Times New Roman"/>
                <a:cs typeface="Times New Roman"/>
              </a:rPr>
              <a:t> </a:t>
            </a:r>
            <a:r>
              <a:rPr lang="el-GR" spc="5" dirty="0" smtClean="0">
                <a:solidFill>
                  <a:srgbClr val="231F20"/>
                </a:solidFill>
                <a:latin typeface="Times New Roman"/>
                <a:cs typeface="Times New Roman"/>
              </a:rPr>
              <a:t>ΑΠΘ</a:t>
            </a:r>
            <a:r>
              <a:rPr lang="el-GR" spc="-15" dirty="0" smtClean="0">
                <a:solidFill>
                  <a:srgbClr val="231F20"/>
                </a:solidFill>
                <a:latin typeface="Times New Roman"/>
                <a:cs typeface="Times New Roman"/>
              </a:rPr>
              <a:t>  </a:t>
            </a:r>
            <a:r>
              <a:rPr lang="el-GR" spc="5" dirty="0" smtClean="0">
                <a:solidFill>
                  <a:srgbClr val="231F20"/>
                </a:solidFill>
                <a:latin typeface="Times New Roman"/>
                <a:cs typeface="Times New Roman"/>
              </a:rPr>
              <a:t>βρέθηκε</a:t>
            </a:r>
            <a:r>
              <a:rPr lang="el-GR" spc="-15" dirty="0" smtClean="0">
                <a:solidFill>
                  <a:srgbClr val="231F20"/>
                </a:solidFill>
                <a:latin typeface="Times New Roman"/>
                <a:cs typeface="Times New Roman"/>
              </a:rPr>
              <a:t> </a:t>
            </a:r>
            <a:r>
              <a:rPr lang="el-GR" spc="5" dirty="0" smtClean="0">
                <a:solidFill>
                  <a:srgbClr val="231F20"/>
                </a:solidFill>
                <a:latin typeface="Times New Roman"/>
                <a:cs typeface="Times New Roman"/>
              </a:rPr>
              <a:t>ότι</a:t>
            </a:r>
            <a:r>
              <a:rPr lang="el-GR" spc="-15" dirty="0" smtClean="0">
                <a:solidFill>
                  <a:srgbClr val="231F20"/>
                </a:solidFill>
                <a:latin typeface="Times New Roman"/>
                <a:cs typeface="Times New Roman"/>
              </a:rPr>
              <a:t> </a:t>
            </a:r>
            <a:r>
              <a:rPr lang="el-GR" dirty="0" smtClean="0">
                <a:solidFill>
                  <a:srgbClr val="231F20"/>
                </a:solidFill>
                <a:latin typeface="Times New Roman"/>
                <a:cs typeface="Times New Roman"/>
              </a:rPr>
              <a:t>η</a:t>
            </a:r>
            <a:r>
              <a:rPr lang="el-GR" spc="-1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διαφοροποίηση  </a:t>
            </a:r>
            <a:r>
              <a:rPr lang="el-GR" spc="5" dirty="0" smtClean="0">
                <a:solidFill>
                  <a:srgbClr val="231F20"/>
                </a:solidFill>
                <a:latin typeface="Times New Roman"/>
                <a:cs typeface="Times New Roman"/>
              </a:rPr>
              <a:t>μεταξύ των ποικιλιών </a:t>
            </a:r>
            <a:r>
              <a:rPr lang="el-GR" dirty="0" smtClean="0">
                <a:solidFill>
                  <a:srgbClr val="231F20"/>
                </a:solidFill>
                <a:latin typeface="Times New Roman"/>
                <a:cs typeface="Times New Roman"/>
              </a:rPr>
              <a:t>ως </a:t>
            </a:r>
            <a:r>
              <a:rPr lang="el-GR" spc="5" dirty="0" smtClean="0">
                <a:solidFill>
                  <a:srgbClr val="231F20"/>
                </a:solidFill>
                <a:latin typeface="Times New Roman"/>
                <a:cs typeface="Times New Roman"/>
              </a:rPr>
              <a:t>προς την απόδοση οφείλονταν κυρίως στη διαφοροποίηση του αριθμού των καψών </a:t>
            </a:r>
            <a:r>
              <a:rPr lang="el-GR" dirty="0" smtClean="0">
                <a:solidFill>
                  <a:srgbClr val="231F20"/>
                </a:solidFill>
                <a:latin typeface="Times New Roman"/>
                <a:cs typeface="Times New Roman"/>
              </a:rPr>
              <a:t>/ m</a:t>
            </a:r>
            <a:r>
              <a:rPr lang="el-GR" baseline="32407" dirty="0" smtClean="0">
                <a:solidFill>
                  <a:srgbClr val="231F20"/>
                </a:solidFill>
                <a:latin typeface="Times New Roman"/>
                <a:cs typeface="Times New Roman"/>
              </a:rPr>
              <a:t>2</a:t>
            </a:r>
            <a:r>
              <a:rPr lang="el-GR" dirty="0" smtClean="0">
                <a:solidFill>
                  <a:srgbClr val="231F20"/>
                </a:solidFill>
                <a:latin typeface="Times New Roman"/>
                <a:cs typeface="Times New Roman"/>
              </a:rPr>
              <a:t>, και πολύ </a:t>
            </a:r>
            <a:r>
              <a:rPr lang="el-GR" spc="5" dirty="0" smtClean="0">
                <a:solidFill>
                  <a:srgbClr val="231F20"/>
                </a:solidFill>
                <a:latin typeface="Times New Roman"/>
                <a:cs typeface="Times New Roman"/>
              </a:rPr>
              <a:t>λίγο </a:t>
            </a:r>
            <a:r>
              <a:rPr lang="el-GR" dirty="0" smtClean="0">
                <a:solidFill>
                  <a:srgbClr val="231F20"/>
                </a:solidFill>
                <a:latin typeface="Times New Roman"/>
                <a:cs typeface="Times New Roman"/>
              </a:rPr>
              <a:t>ως </a:t>
            </a:r>
            <a:r>
              <a:rPr lang="el-GR" spc="5" dirty="0" smtClean="0">
                <a:solidFill>
                  <a:srgbClr val="231F20"/>
                </a:solidFill>
                <a:latin typeface="Times New Roman"/>
                <a:cs typeface="Times New Roman"/>
              </a:rPr>
              <a:t>προς τον αριθμό </a:t>
            </a:r>
            <a:r>
              <a:rPr lang="el-GR" spc="10" dirty="0" smtClean="0">
                <a:solidFill>
                  <a:srgbClr val="231F20"/>
                </a:solidFill>
                <a:latin typeface="Times New Roman"/>
                <a:cs typeface="Times New Roman"/>
              </a:rPr>
              <a:t>των  </a:t>
            </a:r>
            <a:r>
              <a:rPr lang="el-GR" spc="5" dirty="0" smtClean="0">
                <a:solidFill>
                  <a:srgbClr val="231F20"/>
                </a:solidFill>
                <a:latin typeface="Times New Roman"/>
                <a:cs typeface="Times New Roman"/>
              </a:rPr>
              <a:t>σπόρων ανά κάψα. </a:t>
            </a:r>
            <a:r>
              <a:rPr lang="el-GR" dirty="0" smtClean="0">
                <a:solidFill>
                  <a:srgbClr val="231F20"/>
                </a:solidFill>
                <a:latin typeface="Times New Roman"/>
                <a:cs typeface="Times New Roman"/>
              </a:rPr>
              <a:t>Οι </a:t>
            </a:r>
            <a:r>
              <a:rPr lang="el-GR" spc="5" dirty="0" err="1" smtClean="0">
                <a:solidFill>
                  <a:srgbClr val="231F20"/>
                </a:solidFill>
                <a:latin typeface="Times New Roman"/>
                <a:cs typeface="Times New Roman"/>
              </a:rPr>
              <a:t>Diepenbrock</a:t>
            </a:r>
            <a:r>
              <a:rPr lang="el-GR" spc="5" dirty="0" smtClean="0">
                <a:solidFill>
                  <a:srgbClr val="231F20"/>
                </a:solidFill>
                <a:latin typeface="Times New Roman"/>
                <a:cs typeface="Times New Roman"/>
              </a:rPr>
              <a:t> </a:t>
            </a:r>
            <a:r>
              <a:rPr lang="el-GR" dirty="0" smtClean="0">
                <a:solidFill>
                  <a:srgbClr val="231F20"/>
                </a:solidFill>
                <a:latin typeface="Times New Roman"/>
                <a:cs typeface="Times New Roman"/>
              </a:rPr>
              <a:t>και </a:t>
            </a:r>
            <a:r>
              <a:rPr lang="el-GR" spc="5" dirty="0" err="1" smtClean="0">
                <a:solidFill>
                  <a:srgbClr val="231F20"/>
                </a:solidFill>
                <a:latin typeface="Times New Roman"/>
                <a:cs typeface="Times New Roman"/>
              </a:rPr>
              <a:t>Porksen</a:t>
            </a:r>
            <a:r>
              <a:rPr lang="el-GR" spc="5" dirty="0" smtClean="0">
                <a:solidFill>
                  <a:srgbClr val="231F20"/>
                </a:solidFill>
                <a:latin typeface="Times New Roman"/>
                <a:cs typeface="Times New Roman"/>
              </a:rPr>
              <a:t> (1992) ανακεφαλαιώνοντας </a:t>
            </a:r>
            <a:r>
              <a:rPr lang="el-GR" spc="10" dirty="0" smtClean="0">
                <a:solidFill>
                  <a:srgbClr val="231F20"/>
                </a:solidFill>
                <a:latin typeface="Times New Roman"/>
                <a:cs typeface="Times New Roman"/>
              </a:rPr>
              <a:t>τα  </a:t>
            </a:r>
            <a:r>
              <a:rPr lang="el-GR" spc="5" dirty="0" smtClean="0">
                <a:solidFill>
                  <a:srgbClr val="231F20"/>
                </a:solidFill>
                <a:latin typeface="Times New Roman"/>
                <a:cs typeface="Times New Roman"/>
              </a:rPr>
              <a:t>αποτελέσματα της επίδρασης της λίπανσης </a:t>
            </a:r>
            <a:r>
              <a:rPr lang="el-GR" dirty="0" smtClean="0">
                <a:solidFill>
                  <a:srgbClr val="231F20"/>
                </a:solidFill>
                <a:latin typeface="Times New Roman"/>
                <a:cs typeface="Times New Roman"/>
              </a:rPr>
              <a:t>και </a:t>
            </a:r>
            <a:r>
              <a:rPr lang="el-GR" spc="5" dirty="0" smtClean="0">
                <a:solidFill>
                  <a:srgbClr val="231F20"/>
                </a:solidFill>
                <a:latin typeface="Times New Roman"/>
                <a:cs typeface="Times New Roman"/>
              </a:rPr>
              <a:t>της πυκνότητας σποράς </a:t>
            </a:r>
            <a:r>
              <a:rPr lang="el-GR" spc="10" dirty="0" smtClean="0">
                <a:solidFill>
                  <a:srgbClr val="231F20"/>
                </a:solidFill>
                <a:latin typeface="Times New Roman"/>
                <a:cs typeface="Times New Roman"/>
              </a:rPr>
              <a:t>στην  </a:t>
            </a:r>
            <a:r>
              <a:rPr lang="el-GR" spc="5" dirty="0" smtClean="0">
                <a:solidFill>
                  <a:srgbClr val="231F20"/>
                </a:solidFill>
                <a:latin typeface="Times New Roman"/>
                <a:cs typeface="Times New Roman"/>
              </a:rPr>
              <a:t>αύξηση </a:t>
            </a:r>
            <a:r>
              <a:rPr lang="el-GR" dirty="0" smtClean="0">
                <a:solidFill>
                  <a:srgbClr val="231F20"/>
                </a:solidFill>
                <a:latin typeface="Times New Roman"/>
                <a:cs typeface="Times New Roman"/>
              </a:rPr>
              <a:t>και </a:t>
            </a:r>
            <a:r>
              <a:rPr lang="el-GR" spc="5" dirty="0" smtClean="0">
                <a:solidFill>
                  <a:srgbClr val="231F20"/>
                </a:solidFill>
                <a:latin typeface="Times New Roman"/>
                <a:cs typeface="Times New Roman"/>
              </a:rPr>
              <a:t>τα συστατικά της απόδοσης στο λινάρι αναφέρουν ότι </a:t>
            </a:r>
            <a:r>
              <a:rPr lang="el-GR" dirty="0" smtClean="0">
                <a:solidFill>
                  <a:srgbClr val="231F20"/>
                </a:solidFill>
                <a:latin typeface="Times New Roman"/>
                <a:cs typeface="Times New Roman"/>
              </a:rPr>
              <a:t>η </a:t>
            </a:r>
            <a:r>
              <a:rPr lang="el-GR" spc="10" dirty="0" smtClean="0">
                <a:solidFill>
                  <a:srgbClr val="231F20"/>
                </a:solidFill>
                <a:latin typeface="Times New Roman"/>
                <a:cs typeface="Times New Roman"/>
              </a:rPr>
              <a:t>υπεροχή  </a:t>
            </a:r>
            <a:r>
              <a:rPr lang="el-GR" spc="5" dirty="0" smtClean="0">
                <a:solidFill>
                  <a:srgbClr val="231F20"/>
                </a:solidFill>
                <a:latin typeface="Times New Roman"/>
                <a:cs typeface="Times New Roman"/>
              </a:rPr>
              <a:t>στην απόδοση βασίστηκε στη σχετικά μακριά διάρκεια της ευθύγραμμης αύξησης των φυτών </a:t>
            </a:r>
            <a:r>
              <a:rPr lang="el-GR" dirty="0" smtClean="0">
                <a:solidFill>
                  <a:srgbClr val="231F20"/>
                </a:solidFill>
                <a:latin typeface="Times New Roman"/>
                <a:cs typeface="Times New Roman"/>
              </a:rPr>
              <a:t>και </a:t>
            </a:r>
            <a:r>
              <a:rPr lang="el-GR" spc="5" dirty="0" smtClean="0">
                <a:solidFill>
                  <a:srgbClr val="231F20"/>
                </a:solidFill>
                <a:latin typeface="Times New Roman"/>
                <a:cs typeface="Times New Roman"/>
              </a:rPr>
              <a:t>στον υψηλό καθαρό ρυθμό αφομοίωσης. Γενικά οι προσπάθειες βελτιωτικές </a:t>
            </a:r>
            <a:r>
              <a:rPr lang="el-GR" dirty="0" smtClean="0">
                <a:solidFill>
                  <a:srgbClr val="231F20"/>
                </a:solidFill>
                <a:latin typeface="Times New Roman"/>
                <a:cs typeface="Times New Roman"/>
              </a:rPr>
              <a:t>και </a:t>
            </a:r>
            <a:r>
              <a:rPr lang="el-GR" spc="5" dirty="0" err="1" smtClean="0">
                <a:solidFill>
                  <a:srgbClr val="231F20"/>
                </a:solidFill>
                <a:latin typeface="Times New Roman"/>
                <a:cs typeface="Times New Roman"/>
              </a:rPr>
              <a:t>αγροκομικές</a:t>
            </a:r>
            <a:r>
              <a:rPr lang="el-GR" spc="5" dirty="0" smtClean="0">
                <a:solidFill>
                  <a:srgbClr val="231F20"/>
                </a:solidFill>
                <a:latin typeface="Times New Roman"/>
                <a:cs typeface="Times New Roman"/>
              </a:rPr>
              <a:t> πρέπει να κατευθύνονται προς τη μεγάλη </a:t>
            </a:r>
            <a:r>
              <a:rPr lang="el-GR" spc="27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διάρκεια διατήρησης της </a:t>
            </a:r>
            <a:r>
              <a:rPr lang="el-GR" spc="5" dirty="0" err="1" smtClean="0">
                <a:solidFill>
                  <a:srgbClr val="231F20"/>
                </a:solidFill>
                <a:latin typeface="Times New Roman"/>
                <a:cs typeface="Times New Roman"/>
              </a:rPr>
              <a:t>φυλλικής</a:t>
            </a:r>
            <a:r>
              <a:rPr lang="el-GR" spc="5" dirty="0" smtClean="0">
                <a:solidFill>
                  <a:srgbClr val="231F20"/>
                </a:solidFill>
                <a:latin typeface="Times New Roman"/>
                <a:cs typeface="Times New Roman"/>
              </a:rPr>
              <a:t> επιφάνειας, έντονη </a:t>
            </a:r>
            <a:r>
              <a:rPr lang="el-GR" dirty="0" smtClean="0">
                <a:solidFill>
                  <a:srgbClr val="231F20"/>
                </a:solidFill>
                <a:latin typeface="Times New Roman"/>
                <a:cs typeface="Times New Roman"/>
              </a:rPr>
              <a:t>και </a:t>
            </a:r>
            <a:r>
              <a:rPr lang="el-GR" spc="5" dirty="0" smtClean="0">
                <a:solidFill>
                  <a:srgbClr val="231F20"/>
                </a:solidFill>
                <a:latin typeface="Times New Roman"/>
                <a:cs typeface="Times New Roman"/>
              </a:rPr>
              <a:t>διάρκειας </a:t>
            </a:r>
            <a:r>
              <a:rPr lang="el-GR" spc="10" dirty="0" smtClean="0">
                <a:solidFill>
                  <a:srgbClr val="231F20"/>
                </a:solidFill>
                <a:latin typeface="Times New Roman"/>
                <a:cs typeface="Times New Roman"/>
              </a:rPr>
              <a:t>περίοδο  </a:t>
            </a:r>
            <a:r>
              <a:rPr lang="el-GR" spc="5" dirty="0" smtClean="0">
                <a:solidFill>
                  <a:srgbClr val="231F20"/>
                </a:solidFill>
                <a:latin typeface="Times New Roman"/>
                <a:cs typeface="Times New Roman"/>
              </a:rPr>
              <a:t>άνθησης, συγχρονισμό στην ωρίμανση των καψών </a:t>
            </a:r>
            <a:r>
              <a:rPr lang="el-GR" dirty="0" smtClean="0">
                <a:solidFill>
                  <a:srgbClr val="231F20"/>
                </a:solidFill>
                <a:latin typeface="Times New Roman"/>
                <a:cs typeface="Times New Roman"/>
              </a:rPr>
              <a:t>και </a:t>
            </a:r>
            <a:r>
              <a:rPr lang="el-GR" spc="5" dirty="0" smtClean="0">
                <a:solidFill>
                  <a:srgbClr val="231F20"/>
                </a:solidFill>
                <a:latin typeface="Times New Roman"/>
                <a:cs typeface="Times New Roman"/>
              </a:rPr>
              <a:t>καλύτερη κατανομή</a:t>
            </a:r>
            <a:r>
              <a:rPr lang="el-GR" spc="15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της </a:t>
            </a:r>
            <a:r>
              <a:rPr lang="el-GR" dirty="0" smtClean="0">
                <a:solidFill>
                  <a:srgbClr val="231F20"/>
                </a:solidFill>
                <a:latin typeface="Times New Roman"/>
                <a:cs typeface="Times New Roman"/>
              </a:rPr>
              <a:t>βιομάζας </a:t>
            </a:r>
            <a:r>
              <a:rPr lang="el-GR" spc="5" dirty="0" smtClean="0">
                <a:solidFill>
                  <a:srgbClr val="231F20"/>
                </a:solidFill>
                <a:latin typeface="Times New Roman"/>
                <a:cs typeface="Times New Roman"/>
              </a:rPr>
              <a:t>στα αναπαραγωγικά</a:t>
            </a:r>
            <a:r>
              <a:rPr lang="el-GR" spc="3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όργανα.</a:t>
            </a:r>
            <a:endParaRPr lang="el-GR" dirty="0" smtClean="0">
              <a:latin typeface="Times New Roman"/>
              <a:cs typeface="Times New Roman"/>
            </a:endParaRPr>
          </a:p>
          <a:p>
            <a:pPr marL="12697" marR="5714" algn="just">
              <a:spcBef>
                <a:spcPts val="25"/>
              </a:spcBef>
            </a:pPr>
            <a:endParaRPr lang="el-GR" dirty="0" smtClean="0">
              <a:latin typeface="Times New Roman"/>
              <a:cs typeface="Times New Roman"/>
            </a:endParaRPr>
          </a:p>
          <a:p>
            <a:pPr marL="11131" algn="just"/>
            <a:endParaRPr lang="el-GR"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28" y="228600"/>
            <a:ext cx="7771672" cy="646305"/>
          </a:xfrm>
          <a:prstGeom prst="rect">
            <a:avLst/>
          </a:prstGeom>
          <a:noFill/>
        </p:spPr>
        <p:txBody>
          <a:bodyPr wrap="square" lIns="91413" tIns="45707" rIns="91413" bIns="45707" rtlCol="0">
            <a:spAutoFit/>
          </a:bodyPr>
          <a:lstStyle/>
          <a:p>
            <a:pPr marL="12700">
              <a:lnSpc>
                <a:spcPct val="100000"/>
              </a:lnSpc>
              <a:spcBef>
                <a:spcPts val="5"/>
              </a:spcBef>
            </a:pPr>
            <a:r>
              <a:rPr lang="el-GR" sz="3600" b="1" dirty="0" smtClean="0">
                <a:solidFill>
                  <a:srgbClr val="231F20"/>
                </a:solidFill>
                <a:latin typeface="Times New Roman"/>
                <a:cs typeface="Times New Roman"/>
              </a:rPr>
              <a:t>Σπορά</a:t>
            </a:r>
            <a:endParaRPr lang="el-GR" sz="3600" dirty="0" smtClean="0">
              <a:latin typeface="Times New Roman"/>
              <a:cs typeface="Times New Roman"/>
            </a:endParaRPr>
          </a:p>
        </p:txBody>
      </p:sp>
      <p:sp>
        <p:nvSpPr>
          <p:cNvPr id="5" name="4 - Ορθογώνιο"/>
          <p:cNvSpPr/>
          <p:nvPr/>
        </p:nvSpPr>
        <p:spPr>
          <a:xfrm>
            <a:off x="305541" y="914400"/>
            <a:ext cx="8456731" cy="6064326"/>
          </a:xfrm>
          <a:prstGeom prst="rect">
            <a:avLst/>
          </a:prstGeom>
        </p:spPr>
        <p:txBody>
          <a:bodyPr wrap="square" lIns="91413" tIns="45707" rIns="91413" bIns="45707">
            <a:spAutoFit/>
          </a:bodyPr>
          <a:lstStyle/>
          <a:p>
            <a:pPr marL="12700" marR="5080" algn="just">
              <a:lnSpc>
                <a:spcPct val="107100"/>
              </a:lnSpc>
            </a:pPr>
            <a:r>
              <a:rPr lang="el-GR" dirty="0" smtClean="0">
                <a:solidFill>
                  <a:srgbClr val="231F20"/>
                </a:solidFill>
                <a:latin typeface="Times New Roman"/>
                <a:cs typeface="Times New Roman"/>
              </a:rPr>
              <a:t>Εποχή</a:t>
            </a:r>
            <a:r>
              <a:rPr lang="el-GR" spc="-20" dirty="0" smtClean="0">
                <a:solidFill>
                  <a:srgbClr val="231F20"/>
                </a:solidFill>
                <a:latin typeface="Times New Roman"/>
                <a:cs typeface="Times New Roman"/>
              </a:rPr>
              <a:t> </a:t>
            </a:r>
            <a:r>
              <a:rPr lang="el-GR" dirty="0" smtClean="0">
                <a:solidFill>
                  <a:srgbClr val="231F20"/>
                </a:solidFill>
                <a:latin typeface="Times New Roman"/>
                <a:cs typeface="Times New Roman"/>
              </a:rPr>
              <a:t>σποράς</a:t>
            </a:r>
            <a:r>
              <a:rPr lang="el-GR" spc="-20" dirty="0" smtClean="0">
                <a:solidFill>
                  <a:srgbClr val="231F20"/>
                </a:solidFill>
                <a:latin typeface="Times New Roman"/>
                <a:cs typeface="Times New Roman"/>
              </a:rPr>
              <a:t> </a:t>
            </a:r>
            <a:r>
              <a:rPr lang="el-GR" dirty="0" smtClean="0">
                <a:solidFill>
                  <a:srgbClr val="231F20"/>
                </a:solidFill>
                <a:latin typeface="Times New Roman"/>
                <a:cs typeface="Times New Roman"/>
              </a:rPr>
              <a:t>από</a:t>
            </a:r>
            <a:r>
              <a:rPr lang="el-GR" spc="-20" dirty="0" smtClean="0">
                <a:solidFill>
                  <a:srgbClr val="231F20"/>
                </a:solidFill>
                <a:latin typeface="Times New Roman"/>
                <a:cs typeface="Times New Roman"/>
              </a:rPr>
              <a:t> </a:t>
            </a:r>
            <a:r>
              <a:rPr lang="el-GR" dirty="0" smtClean="0">
                <a:solidFill>
                  <a:srgbClr val="231F20"/>
                </a:solidFill>
                <a:latin typeface="Times New Roman"/>
                <a:cs typeface="Times New Roman"/>
              </a:rPr>
              <a:t>15</a:t>
            </a:r>
            <a:r>
              <a:rPr lang="el-GR" spc="-20" dirty="0" smtClean="0">
                <a:solidFill>
                  <a:srgbClr val="231F20"/>
                </a:solidFill>
                <a:latin typeface="Times New Roman"/>
                <a:cs typeface="Times New Roman"/>
              </a:rPr>
              <a:t> </a:t>
            </a:r>
            <a:r>
              <a:rPr lang="el-GR" dirty="0" smtClean="0">
                <a:solidFill>
                  <a:srgbClr val="231F20"/>
                </a:solidFill>
                <a:latin typeface="Times New Roman"/>
                <a:cs typeface="Times New Roman"/>
              </a:rPr>
              <a:t>Οκτωβρίου</a:t>
            </a:r>
            <a:r>
              <a:rPr lang="el-GR" spc="-20" dirty="0" smtClean="0">
                <a:solidFill>
                  <a:srgbClr val="231F20"/>
                </a:solidFill>
                <a:latin typeface="Times New Roman"/>
                <a:cs typeface="Times New Roman"/>
              </a:rPr>
              <a:t> </a:t>
            </a:r>
            <a:r>
              <a:rPr lang="el-GR" dirty="0" smtClean="0">
                <a:solidFill>
                  <a:srgbClr val="231F20"/>
                </a:solidFill>
                <a:latin typeface="Times New Roman"/>
                <a:cs typeface="Times New Roman"/>
              </a:rPr>
              <a:t>έως</a:t>
            </a:r>
            <a:r>
              <a:rPr lang="el-GR" spc="-20" dirty="0" smtClean="0">
                <a:solidFill>
                  <a:srgbClr val="231F20"/>
                </a:solidFill>
                <a:latin typeface="Times New Roman"/>
                <a:cs typeface="Times New Roman"/>
              </a:rPr>
              <a:t> </a:t>
            </a:r>
            <a:r>
              <a:rPr lang="el-GR" dirty="0" smtClean="0">
                <a:solidFill>
                  <a:srgbClr val="231F20"/>
                </a:solidFill>
                <a:latin typeface="Times New Roman"/>
                <a:cs typeface="Times New Roman"/>
              </a:rPr>
              <a:t>15</a:t>
            </a:r>
            <a:r>
              <a:rPr lang="el-GR" spc="-20" dirty="0" smtClean="0">
                <a:solidFill>
                  <a:srgbClr val="231F20"/>
                </a:solidFill>
                <a:latin typeface="Times New Roman"/>
                <a:cs typeface="Times New Roman"/>
              </a:rPr>
              <a:t> </a:t>
            </a:r>
            <a:r>
              <a:rPr lang="el-GR" dirty="0" smtClean="0">
                <a:solidFill>
                  <a:srgbClr val="231F20"/>
                </a:solidFill>
                <a:latin typeface="Times New Roman"/>
                <a:cs typeface="Times New Roman"/>
              </a:rPr>
              <a:t>Νοεμβρίου</a:t>
            </a:r>
            <a:r>
              <a:rPr lang="el-GR" spc="-20" dirty="0" smtClean="0">
                <a:solidFill>
                  <a:srgbClr val="231F20"/>
                </a:solidFill>
                <a:latin typeface="Times New Roman"/>
                <a:cs typeface="Times New Roman"/>
              </a:rPr>
              <a:t> </a:t>
            </a:r>
            <a:r>
              <a:rPr lang="el-GR" dirty="0" smtClean="0">
                <a:solidFill>
                  <a:srgbClr val="231F20"/>
                </a:solidFill>
                <a:latin typeface="Times New Roman"/>
                <a:cs typeface="Times New Roman"/>
              </a:rPr>
              <a:t>ανάλογα</a:t>
            </a:r>
            <a:r>
              <a:rPr lang="el-GR" spc="-20" dirty="0" smtClean="0">
                <a:solidFill>
                  <a:srgbClr val="231F20"/>
                </a:solidFill>
                <a:latin typeface="Times New Roman"/>
                <a:cs typeface="Times New Roman"/>
              </a:rPr>
              <a:t> </a:t>
            </a:r>
            <a:r>
              <a:rPr lang="el-GR" dirty="0" smtClean="0">
                <a:solidFill>
                  <a:srgbClr val="231F20"/>
                </a:solidFill>
                <a:latin typeface="Times New Roman"/>
                <a:cs typeface="Times New Roman"/>
              </a:rPr>
              <a:t>με</a:t>
            </a:r>
            <a:r>
              <a:rPr lang="el-GR" spc="-20" dirty="0" smtClean="0">
                <a:solidFill>
                  <a:srgbClr val="231F20"/>
                </a:solidFill>
                <a:latin typeface="Times New Roman"/>
                <a:cs typeface="Times New Roman"/>
              </a:rPr>
              <a:t> </a:t>
            </a:r>
            <a:r>
              <a:rPr lang="el-GR" dirty="0" smtClean="0">
                <a:solidFill>
                  <a:srgbClr val="231F20"/>
                </a:solidFill>
                <a:latin typeface="Times New Roman"/>
                <a:cs typeface="Times New Roman"/>
              </a:rPr>
              <a:t>την  περιοχή,</a:t>
            </a:r>
            <a:r>
              <a:rPr lang="el-GR" spc="-50" dirty="0" smtClean="0">
                <a:solidFill>
                  <a:srgbClr val="231F20"/>
                </a:solidFill>
                <a:latin typeface="Times New Roman"/>
                <a:cs typeface="Times New Roman"/>
              </a:rPr>
              <a:t> </a:t>
            </a:r>
            <a:r>
              <a:rPr lang="el-GR" dirty="0" smtClean="0">
                <a:solidFill>
                  <a:srgbClr val="231F20"/>
                </a:solidFill>
                <a:latin typeface="Times New Roman"/>
                <a:cs typeface="Times New Roman"/>
              </a:rPr>
              <a:t>θεωρείται</a:t>
            </a:r>
            <a:r>
              <a:rPr lang="el-GR" spc="-5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κατάλληλη</a:t>
            </a:r>
            <a:r>
              <a:rPr lang="el-GR" spc="-50" dirty="0" smtClean="0">
                <a:solidFill>
                  <a:srgbClr val="231F20"/>
                </a:solidFill>
                <a:latin typeface="Times New Roman"/>
                <a:cs typeface="Times New Roman"/>
              </a:rPr>
              <a:t> </a:t>
            </a:r>
            <a:r>
              <a:rPr lang="el-GR" dirty="0" smtClean="0">
                <a:solidFill>
                  <a:srgbClr val="231F20"/>
                </a:solidFill>
                <a:latin typeface="Times New Roman"/>
                <a:cs typeface="Times New Roman"/>
              </a:rPr>
              <a:t>για</a:t>
            </a:r>
            <a:r>
              <a:rPr lang="el-GR" spc="-50" dirty="0" smtClean="0">
                <a:solidFill>
                  <a:srgbClr val="231F20"/>
                </a:solidFill>
                <a:latin typeface="Times New Roman"/>
                <a:cs typeface="Times New Roman"/>
              </a:rPr>
              <a:t> </a:t>
            </a:r>
            <a:r>
              <a:rPr lang="el-GR" dirty="0" smtClean="0">
                <a:solidFill>
                  <a:srgbClr val="231F20"/>
                </a:solidFill>
                <a:latin typeface="Times New Roman"/>
                <a:cs typeface="Times New Roman"/>
              </a:rPr>
              <a:t>τη</a:t>
            </a:r>
            <a:r>
              <a:rPr lang="el-GR" spc="-5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χώρα</a:t>
            </a:r>
            <a:r>
              <a:rPr lang="el-GR" spc="-50" dirty="0" smtClean="0">
                <a:solidFill>
                  <a:srgbClr val="231F20"/>
                </a:solidFill>
                <a:latin typeface="Times New Roman"/>
                <a:cs typeface="Times New Roman"/>
              </a:rPr>
              <a:t> </a:t>
            </a:r>
            <a:r>
              <a:rPr lang="el-GR" dirty="0" smtClean="0">
                <a:solidFill>
                  <a:srgbClr val="231F20"/>
                </a:solidFill>
                <a:latin typeface="Times New Roman"/>
                <a:cs typeface="Times New Roman"/>
              </a:rPr>
              <a:t>μας.</a:t>
            </a:r>
            <a:r>
              <a:rPr lang="el-GR" spc="-50" dirty="0" smtClean="0">
                <a:solidFill>
                  <a:srgbClr val="231F20"/>
                </a:solidFill>
                <a:latin typeface="Times New Roman"/>
                <a:cs typeface="Times New Roman"/>
              </a:rPr>
              <a:t> </a:t>
            </a:r>
            <a:r>
              <a:rPr lang="el-GR" spc="-5" dirty="0" smtClean="0">
                <a:solidFill>
                  <a:srgbClr val="231F20"/>
                </a:solidFill>
                <a:latin typeface="Times New Roman"/>
                <a:cs typeface="Times New Roman"/>
              </a:rPr>
              <a:t>Στις</a:t>
            </a:r>
            <a:r>
              <a:rPr lang="el-GR" spc="-50" dirty="0" smtClean="0">
                <a:solidFill>
                  <a:srgbClr val="231F20"/>
                </a:solidFill>
                <a:latin typeface="Times New Roman"/>
                <a:cs typeface="Times New Roman"/>
              </a:rPr>
              <a:t> </a:t>
            </a:r>
            <a:r>
              <a:rPr lang="el-GR" dirty="0" smtClean="0">
                <a:solidFill>
                  <a:srgbClr val="231F20"/>
                </a:solidFill>
                <a:latin typeface="Times New Roman"/>
                <a:cs typeface="Times New Roman"/>
              </a:rPr>
              <a:t>ελάχιστες</a:t>
            </a:r>
            <a:r>
              <a:rPr lang="el-GR" spc="-50" dirty="0" smtClean="0">
                <a:solidFill>
                  <a:srgbClr val="231F20"/>
                </a:solidFill>
                <a:latin typeface="Times New Roman"/>
                <a:cs typeface="Times New Roman"/>
              </a:rPr>
              <a:t> </a:t>
            </a:r>
            <a:r>
              <a:rPr lang="el-GR" dirty="0" smtClean="0">
                <a:solidFill>
                  <a:srgbClr val="231F20"/>
                </a:solidFill>
                <a:latin typeface="Times New Roman"/>
                <a:cs typeface="Times New Roman"/>
              </a:rPr>
              <a:t>εκτάσεις</a:t>
            </a:r>
            <a:r>
              <a:rPr lang="el-GR" spc="-50" dirty="0" smtClean="0">
                <a:solidFill>
                  <a:srgbClr val="231F20"/>
                </a:solidFill>
                <a:latin typeface="Times New Roman"/>
                <a:cs typeface="Times New Roman"/>
              </a:rPr>
              <a:t> </a:t>
            </a:r>
            <a:r>
              <a:rPr lang="el-GR" dirty="0" smtClean="0">
                <a:solidFill>
                  <a:srgbClr val="231F20"/>
                </a:solidFill>
                <a:latin typeface="Times New Roman"/>
                <a:cs typeface="Times New Roman"/>
              </a:rPr>
              <a:t>που</a:t>
            </a:r>
            <a:r>
              <a:rPr lang="el-GR" spc="-5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καλλιεργείται </a:t>
            </a:r>
            <a:r>
              <a:rPr lang="el-GR" dirty="0" smtClean="0">
                <a:solidFill>
                  <a:srgbClr val="231F20"/>
                </a:solidFill>
                <a:latin typeface="Times New Roman"/>
                <a:cs typeface="Times New Roman"/>
              </a:rPr>
              <a:t>σήμερα το </a:t>
            </a:r>
            <a:r>
              <a:rPr lang="el-GR" spc="-5" dirty="0" smtClean="0">
                <a:solidFill>
                  <a:srgbClr val="231F20"/>
                </a:solidFill>
                <a:latin typeface="Times New Roman"/>
                <a:cs typeface="Times New Roman"/>
              </a:rPr>
              <a:t>λινάρι </a:t>
            </a:r>
            <a:r>
              <a:rPr lang="el-GR" dirty="0" smtClean="0">
                <a:solidFill>
                  <a:srgbClr val="231F20"/>
                </a:solidFill>
                <a:latin typeface="Times New Roman"/>
                <a:cs typeface="Times New Roman"/>
              </a:rPr>
              <a:t>οι παραγωγοί </a:t>
            </a:r>
            <a:r>
              <a:rPr lang="el-GR" spc="-5" dirty="0" smtClean="0">
                <a:solidFill>
                  <a:srgbClr val="231F20"/>
                </a:solidFill>
                <a:latin typeface="Times New Roman"/>
                <a:cs typeface="Times New Roman"/>
              </a:rPr>
              <a:t>κάνουν </a:t>
            </a:r>
            <a:r>
              <a:rPr lang="el-GR" dirty="0" smtClean="0">
                <a:solidFill>
                  <a:srgbClr val="231F20"/>
                </a:solidFill>
                <a:latin typeface="Times New Roman"/>
                <a:cs typeface="Times New Roman"/>
              </a:rPr>
              <a:t>σπορά στα πεταχτά με</a:t>
            </a:r>
            <a:r>
              <a:rPr lang="el-GR" spc="4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μεγάλη </a:t>
            </a:r>
            <a:r>
              <a:rPr lang="el-GR" dirty="0" smtClean="0">
                <a:solidFill>
                  <a:srgbClr val="231F20"/>
                </a:solidFill>
                <a:latin typeface="Times New Roman"/>
                <a:cs typeface="Times New Roman"/>
              </a:rPr>
              <a:t>ποσότητα</a:t>
            </a:r>
            <a:r>
              <a:rPr lang="el-GR" spc="110" dirty="0" smtClean="0">
                <a:solidFill>
                  <a:srgbClr val="231F20"/>
                </a:solidFill>
                <a:latin typeface="Times New Roman"/>
                <a:cs typeface="Times New Roman"/>
              </a:rPr>
              <a:t> </a:t>
            </a:r>
            <a:r>
              <a:rPr lang="el-GR" dirty="0" smtClean="0">
                <a:solidFill>
                  <a:srgbClr val="231F20"/>
                </a:solidFill>
                <a:latin typeface="Times New Roman"/>
                <a:cs typeface="Times New Roman"/>
              </a:rPr>
              <a:t>σπόρου,</a:t>
            </a:r>
            <a:r>
              <a:rPr lang="el-GR" spc="110" dirty="0" smtClean="0">
                <a:solidFill>
                  <a:srgbClr val="231F20"/>
                </a:solidFill>
                <a:latin typeface="Times New Roman"/>
                <a:cs typeface="Times New Roman"/>
              </a:rPr>
              <a:t> </a:t>
            </a:r>
            <a:r>
              <a:rPr lang="el-GR" dirty="0" smtClean="0">
                <a:solidFill>
                  <a:srgbClr val="231F20"/>
                </a:solidFill>
                <a:latin typeface="Times New Roman"/>
                <a:cs typeface="Times New Roman"/>
              </a:rPr>
              <a:t>περίπου</a:t>
            </a:r>
            <a:r>
              <a:rPr lang="el-GR" spc="110" dirty="0" smtClean="0">
                <a:solidFill>
                  <a:srgbClr val="231F20"/>
                </a:solidFill>
                <a:latin typeface="Times New Roman"/>
                <a:cs typeface="Times New Roman"/>
              </a:rPr>
              <a:t> </a:t>
            </a:r>
            <a:r>
              <a:rPr lang="el-GR" dirty="0" smtClean="0">
                <a:solidFill>
                  <a:srgbClr val="231F20"/>
                </a:solidFill>
                <a:latin typeface="Times New Roman"/>
                <a:cs typeface="Times New Roman"/>
              </a:rPr>
              <a:t>10</a:t>
            </a:r>
            <a:r>
              <a:rPr lang="el-GR" spc="110" dirty="0" smtClean="0">
                <a:solidFill>
                  <a:srgbClr val="231F20"/>
                </a:solidFill>
                <a:latin typeface="Times New Roman"/>
                <a:cs typeface="Times New Roman"/>
              </a:rPr>
              <a:t> </a:t>
            </a:r>
            <a:r>
              <a:rPr lang="el-GR" dirty="0" err="1" smtClean="0">
                <a:solidFill>
                  <a:srgbClr val="231F20"/>
                </a:solidFill>
                <a:latin typeface="Times New Roman"/>
                <a:cs typeface="Times New Roman"/>
              </a:rPr>
              <a:t>kg</a:t>
            </a:r>
            <a:r>
              <a:rPr lang="el-GR" dirty="0" smtClean="0">
                <a:solidFill>
                  <a:srgbClr val="231F20"/>
                </a:solidFill>
                <a:latin typeface="Times New Roman"/>
                <a:cs typeface="Times New Roman"/>
              </a:rPr>
              <a:t>/στρ.</a:t>
            </a:r>
            <a:r>
              <a:rPr lang="el-GR" spc="110" dirty="0" smtClean="0">
                <a:solidFill>
                  <a:srgbClr val="231F20"/>
                </a:solidFill>
                <a:latin typeface="Times New Roman"/>
                <a:cs typeface="Times New Roman"/>
              </a:rPr>
              <a:t> </a:t>
            </a:r>
            <a:r>
              <a:rPr lang="el-GR" dirty="0" smtClean="0">
                <a:solidFill>
                  <a:srgbClr val="231F20"/>
                </a:solidFill>
                <a:latin typeface="Times New Roman"/>
                <a:cs typeface="Times New Roman"/>
              </a:rPr>
              <a:t>Σε</a:t>
            </a:r>
            <a:r>
              <a:rPr lang="el-GR" spc="110" dirty="0" smtClean="0">
                <a:solidFill>
                  <a:srgbClr val="231F20"/>
                </a:solidFill>
                <a:latin typeface="Times New Roman"/>
                <a:cs typeface="Times New Roman"/>
              </a:rPr>
              <a:t> </a:t>
            </a:r>
            <a:r>
              <a:rPr lang="el-GR" dirty="0" smtClean="0">
                <a:solidFill>
                  <a:srgbClr val="231F20"/>
                </a:solidFill>
                <a:latin typeface="Times New Roman"/>
                <a:cs typeface="Times New Roman"/>
              </a:rPr>
              <a:t>συστηματική</a:t>
            </a:r>
            <a:r>
              <a:rPr lang="el-GR" spc="110" dirty="0" smtClean="0">
                <a:solidFill>
                  <a:srgbClr val="231F20"/>
                </a:solidFill>
                <a:latin typeface="Times New Roman"/>
                <a:cs typeface="Times New Roman"/>
              </a:rPr>
              <a:t> </a:t>
            </a:r>
            <a:r>
              <a:rPr lang="el-GR" dirty="0" smtClean="0">
                <a:solidFill>
                  <a:srgbClr val="231F20"/>
                </a:solidFill>
                <a:latin typeface="Times New Roman"/>
                <a:cs typeface="Times New Roman"/>
              </a:rPr>
              <a:t>όμως</a:t>
            </a:r>
            <a:r>
              <a:rPr lang="el-GR" spc="11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καλλιέργεια</a:t>
            </a:r>
            <a:r>
              <a:rPr lang="el-GR" spc="110" dirty="0" smtClean="0">
                <a:solidFill>
                  <a:srgbClr val="231F20"/>
                </a:solidFill>
                <a:latin typeface="Times New Roman"/>
                <a:cs typeface="Times New Roman"/>
              </a:rPr>
              <a:t> </a:t>
            </a:r>
            <a:r>
              <a:rPr lang="el-GR" dirty="0" smtClean="0">
                <a:solidFill>
                  <a:srgbClr val="231F20"/>
                </a:solidFill>
                <a:latin typeface="Times New Roman"/>
                <a:cs typeface="Times New Roman"/>
              </a:rPr>
              <a:t>στις</a:t>
            </a:r>
            <a:r>
              <a:rPr lang="el-GR" dirty="0" smtClean="0">
                <a:latin typeface="Times New Roman"/>
                <a:cs typeface="Times New Roman"/>
              </a:rPr>
              <a:t> </a:t>
            </a:r>
            <a:r>
              <a:rPr lang="el-GR" dirty="0" smtClean="0">
                <a:solidFill>
                  <a:srgbClr val="231F20"/>
                </a:solidFill>
                <a:latin typeface="Times New Roman"/>
                <a:cs typeface="Times New Roman"/>
              </a:rPr>
              <a:t>άλλες </a:t>
            </a:r>
            <a:r>
              <a:rPr lang="el-GR" spc="-5" dirty="0" smtClean="0">
                <a:solidFill>
                  <a:srgbClr val="231F20"/>
                </a:solidFill>
                <a:latin typeface="Times New Roman"/>
                <a:cs typeface="Times New Roman"/>
              </a:rPr>
              <a:t>χώρες </a:t>
            </a:r>
            <a:r>
              <a:rPr lang="el-GR" dirty="0" smtClean="0">
                <a:solidFill>
                  <a:srgbClr val="231F20"/>
                </a:solidFill>
                <a:latin typeface="Times New Roman"/>
                <a:cs typeface="Times New Roman"/>
              </a:rPr>
              <a:t>γίνεται γραμμική σπορά σε αποστάσεις μεταξύ των γραμμών 15-20  </a:t>
            </a:r>
            <a:r>
              <a:rPr lang="el-GR" dirty="0" err="1" smtClean="0">
                <a:solidFill>
                  <a:srgbClr val="231F20"/>
                </a:solidFill>
                <a:latin typeface="Times New Roman"/>
                <a:cs typeface="Times New Roman"/>
              </a:rPr>
              <a:t>cm</a:t>
            </a:r>
            <a:r>
              <a:rPr lang="el-GR" dirty="0" smtClean="0">
                <a:solidFill>
                  <a:srgbClr val="231F20"/>
                </a:solidFill>
                <a:latin typeface="Times New Roman"/>
                <a:cs typeface="Times New Roman"/>
              </a:rPr>
              <a:t>. Πρόσφατες μελέτες </a:t>
            </a:r>
            <a:r>
              <a:rPr lang="el-GR" spc="-5" dirty="0" smtClean="0">
                <a:solidFill>
                  <a:srgbClr val="231F20"/>
                </a:solidFill>
                <a:latin typeface="Times New Roman"/>
                <a:cs typeface="Times New Roman"/>
              </a:rPr>
              <a:t>έχουν </a:t>
            </a:r>
            <a:r>
              <a:rPr lang="el-GR" dirty="0" smtClean="0">
                <a:solidFill>
                  <a:srgbClr val="231F20"/>
                </a:solidFill>
                <a:latin typeface="Times New Roman"/>
                <a:cs typeface="Times New Roman"/>
              </a:rPr>
              <a:t>δείξει ότι σε </a:t>
            </a:r>
            <a:r>
              <a:rPr lang="el-GR" spc="-5" dirty="0" err="1" smtClean="0">
                <a:solidFill>
                  <a:srgbClr val="231F20"/>
                </a:solidFill>
                <a:latin typeface="Times New Roman"/>
                <a:cs typeface="Times New Roman"/>
              </a:rPr>
              <a:t>ακατεργασία</a:t>
            </a:r>
            <a:r>
              <a:rPr lang="el-GR" spc="-5" dirty="0" smtClean="0">
                <a:solidFill>
                  <a:srgbClr val="231F20"/>
                </a:solidFill>
                <a:latin typeface="Times New Roman"/>
                <a:cs typeface="Times New Roman"/>
              </a:rPr>
              <a:t>, </a:t>
            </a:r>
            <a:r>
              <a:rPr lang="el-GR" dirty="0" smtClean="0">
                <a:solidFill>
                  <a:srgbClr val="231F20"/>
                </a:solidFill>
                <a:latin typeface="Times New Roman"/>
                <a:cs typeface="Times New Roman"/>
              </a:rPr>
              <a:t>απόσταση μεταξύ των  γραμμών 30 cm είναι αποδεκτή (</a:t>
            </a:r>
            <a:r>
              <a:rPr lang="el-GR" dirty="0" err="1" smtClean="0">
                <a:solidFill>
                  <a:srgbClr val="231F20"/>
                </a:solidFill>
                <a:latin typeface="Times New Roman"/>
                <a:cs typeface="Times New Roman"/>
              </a:rPr>
              <a:t>Flax</a:t>
            </a:r>
            <a:r>
              <a:rPr lang="el-GR" dirty="0" smtClean="0">
                <a:solidFill>
                  <a:srgbClr val="231F20"/>
                </a:solidFill>
                <a:latin typeface="Times New Roman"/>
                <a:cs typeface="Times New Roman"/>
              </a:rPr>
              <a:t> </a:t>
            </a:r>
            <a:r>
              <a:rPr lang="el-GR" dirty="0" err="1" smtClean="0">
                <a:solidFill>
                  <a:srgbClr val="231F20"/>
                </a:solidFill>
                <a:latin typeface="Times New Roman"/>
                <a:cs typeface="Times New Roman"/>
              </a:rPr>
              <a:t>Council</a:t>
            </a:r>
            <a:r>
              <a:rPr lang="el-GR" dirty="0" smtClean="0">
                <a:solidFill>
                  <a:srgbClr val="231F20"/>
                </a:solidFill>
                <a:latin typeface="Times New Roman"/>
                <a:cs typeface="Times New Roman"/>
              </a:rPr>
              <a:t> </a:t>
            </a:r>
            <a:r>
              <a:rPr lang="el-GR" dirty="0" err="1" smtClean="0">
                <a:solidFill>
                  <a:srgbClr val="231F20"/>
                </a:solidFill>
                <a:latin typeface="Times New Roman"/>
                <a:cs typeface="Times New Roman"/>
              </a:rPr>
              <a:t>of</a:t>
            </a:r>
            <a:r>
              <a:rPr lang="el-GR" dirty="0" smtClean="0">
                <a:solidFill>
                  <a:srgbClr val="231F20"/>
                </a:solidFill>
                <a:latin typeface="Times New Roman"/>
                <a:cs typeface="Times New Roman"/>
              </a:rPr>
              <a:t> </a:t>
            </a:r>
            <a:r>
              <a:rPr lang="el-GR" dirty="0" err="1" smtClean="0">
                <a:solidFill>
                  <a:srgbClr val="231F20"/>
                </a:solidFill>
                <a:latin typeface="Times New Roman"/>
                <a:cs typeface="Times New Roman"/>
              </a:rPr>
              <a:t>Canada</a:t>
            </a:r>
            <a:r>
              <a:rPr lang="el-GR" dirty="0" smtClean="0">
                <a:solidFill>
                  <a:srgbClr val="231F20"/>
                </a:solidFill>
                <a:latin typeface="Times New Roman"/>
                <a:cs typeface="Times New Roman"/>
              </a:rPr>
              <a:t> </a:t>
            </a:r>
            <a:r>
              <a:rPr lang="el-GR" dirty="0" err="1" smtClean="0">
                <a:solidFill>
                  <a:srgbClr val="231F20"/>
                </a:solidFill>
                <a:latin typeface="Times New Roman"/>
                <a:cs typeface="Times New Roman"/>
              </a:rPr>
              <a:t>and</a:t>
            </a:r>
            <a:r>
              <a:rPr lang="el-GR" dirty="0" smtClean="0">
                <a:solidFill>
                  <a:srgbClr val="231F20"/>
                </a:solidFill>
                <a:latin typeface="Times New Roman"/>
                <a:cs typeface="Times New Roman"/>
              </a:rPr>
              <a:t> </a:t>
            </a:r>
            <a:r>
              <a:rPr lang="el-GR" dirty="0" err="1" smtClean="0">
                <a:solidFill>
                  <a:srgbClr val="231F20"/>
                </a:solidFill>
                <a:latin typeface="Times New Roman"/>
                <a:cs typeface="Times New Roman"/>
              </a:rPr>
              <a:t>Saskatchewan</a:t>
            </a:r>
            <a:r>
              <a:rPr lang="el-GR" spc="-120" dirty="0" smtClean="0">
                <a:solidFill>
                  <a:srgbClr val="231F20"/>
                </a:solidFill>
                <a:latin typeface="Times New Roman"/>
                <a:cs typeface="Times New Roman"/>
              </a:rPr>
              <a:t> </a:t>
            </a:r>
            <a:r>
              <a:rPr lang="el-GR" dirty="0" err="1" smtClean="0">
                <a:solidFill>
                  <a:srgbClr val="231F20"/>
                </a:solidFill>
                <a:latin typeface="Times New Roman"/>
                <a:cs typeface="Times New Roman"/>
              </a:rPr>
              <a:t>Flax</a:t>
            </a:r>
            <a:r>
              <a:rPr lang="el-GR" dirty="0" smtClean="0">
                <a:solidFill>
                  <a:srgbClr val="231F20"/>
                </a:solidFill>
                <a:latin typeface="Times New Roman"/>
                <a:cs typeface="Times New Roman"/>
              </a:rPr>
              <a:t>  </a:t>
            </a:r>
            <a:r>
              <a:rPr lang="el-GR" dirty="0" err="1" smtClean="0">
                <a:solidFill>
                  <a:srgbClr val="231F20"/>
                </a:solidFill>
                <a:latin typeface="Times New Roman"/>
                <a:cs typeface="Times New Roman"/>
              </a:rPr>
              <a:t>Development</a:t>
            </a:r>
            <a:r>
              <a:rPr lang="el-GR" dirty="0" smtClean="0">
                <a:solidFill>
                  <a:srgbClr val="231F20"/>
                </a:solidFill>
                <a:latin typeface="Times New Roman"/>
                <a:cs typeface="Times New Roman"/>
              </a:rPr>
              <a:t> </a:t>
            </a:r>
            <a:r>
              <a:rPr lang="el-GR" dirty="0" err="1" smtClean="0">
                <a:solidFill>
                  <a:srgbClr val="231F20"/>
                </a:solidFill>
                <a:latin typeface="Times New Roman"/>
                <a:cs typeface="Times New Roman"/>
              </a:rPr>
              <a:t>Commission</a:t>
            </a:r>
            <a:r>
              <a:rPr lang="el-GR" dirty="0" smtClean="0">
                <a:solidFill>
                  <a:srgbClr val="231F20"/>
                </a:solidFill>
                <a:latin typeface="Times New Roman"/>
                <a:cs typeface="Times New Roman"/>
              </a:rPr>
              <a:t> 2006). Συνιστάται βάθος σποράς 2,5 έως 4 cm </a:t>
            </a:r>
            <a:r>
              <a:rPr lang="el-GR" dirty="0" smtClean="0">
                <a:solidFill>
                  <a:srgbClr val="231F20"/>
                </a:solidFill>
                <a:latin typeface="Times New Roman"/>
                <a:cs typeface="Times New Roman"/>
              </a:rPr>
              <a:t>ανάλογα</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με</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την</a:t>
            </a:r>
            <a:r>
              <a:rPr lang="el-GR" spc="-25" dirty="0" smtClean="0">
                <a:solidFill>
                  <a:srgbClr val="231F20"/>
                </a:solidFill>
                <a:latin typeface="Times New Roman"/>
                <a:cs typeface="Times New Roman"/>
              </a:rPr>
              <a:t> </a:t>
            </a:r>
            <a:r>
              <a:rPr lang="el-GR" dirty="0" err="1" smtClean="0">
                <a:solidFill>
                  <a:srgbClr val="231F20"/>
                </a:solidFill>
                <a:latin typeface="Times New Roman"/>
                <a:cs typeface="Times New Roman"/>
              </a:rPr>
              <a:t>υγρασιακή</a:t>
            </a:r>
            <a:r>
              <a:rPr lang="el-GR" spc="-25" dirty="0" smtClean="0">
                <a:solidFill>
                  <a:srgbClr val="231F20"/>
                </a:solidFill>
                <a:latin typeface="Times New Roman"/>
                <a:cs typeface="Times New Roman"/>
              </a:rPr>
              <a:t> </a:t>
            </a:r>
            <a:r>
              <a:rPr lang="el-GR" spc="-5" dirty="0" smtClean="0">
                <a:solidFill>
                  <a:srgbClr val="231F20"/>
                </a:solidFill>
                <a:latin typeface="Times New Roman"/>
                <a:cs typeface="Times New Roman"/>
              </a:rPr>
              <a:t>κατάσταση</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του</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εδάφους.</a:t>
            </a:r>
            <a:r>
              <a:rPr lang="el-GR" spc="-25" dirty="0" smtClean="0">
                <a:solidFill>
                  <a:srgbClr val="231F20"/>
                </a:solidFill>
                <a:latin typeface="Times New Roman"/>
                <a:cs typeface="Times New Roman"/>
              </a:rPr>
              <a:t> </a:t>
            </a:r>
            <a:r>
              <a:rPr lang="el-GR" spc="-5" dirty="0" smtClean="0">
                <a:solidFill>
                  <a:srgbClr val="231F20"/>
                </a:solidFill>
                <a:latin typeface="Times New Roman"/>
                <a:cs typeface="Times New Roman"/>
              </a:rPr>
              <a:t>Η</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ποσότητα</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σπόρου</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για</a:t>
            </a:r>
            <a:r>
              <a:rPr lang="el-GR" spc="-25" dirty="0" smtClean="0">
                <a:solidFill>
                  <a:srgbClr val="231F20"/>
                </a:solidFill>
                <a:latin typeface="Times New Roman"/>
                <a:cs typeface="Times New Roman"/>
              </a:rPr>
              <a:t> </a:t>
            </a:r>
            <a:r>
              <a:rPr lang="el-GR" spc="-5" dirty="0" smtClean="0">
                <a:solidFill>
                  <a:srgbClr val="231F20"/>
                </a:solidFill>
                <a:latin typeface="Times New Roman"/>
                <a:cs typeface="Times New Roman"/>
              </a:rPr>
              <a:t>καρποδοτικό λινάρι </a:t>
            </a:r>
            <a:r>
              <a:rPr lang="el-GR" dirty="0" smtClean="0">
                <a:solidFill>
                  <a:srgbClr val="231F20"/>
                </a:solidFill>
                <a:latin typeface="Times New Roman"/>
                <a:cs typeface="Times New Roman"/>
              </a:rPr>
              <a:t>κυμαίνεται από 3-5 </a:t>
            </a:r>
            <a:r>
              <a:rPr lang="el-GR" dirty="0" err="1" smtClean="0">
                <a:solidFill>
                  <a:srgbClr val="231F20"/>
                </a:solidFill>
                <a:latin typeface="Times New Roman"/>
                <a:cs typeface="Times New Roman"/>
              </a:rPr>
              <a:t>kg</a:t>
            </a:r>
            <a:r>
              <a:rPr lang="el-GR" dirty="0" smtClean="0">
                <a:solidFill>
                  <a:srgbClr val="231F20"/>
                </a:solidFill>
                <a:latin typeface="Times New Roman"/>
                <a:cs typeface="Times New Roman"/>
              </a:rPr>
              <a:t>/στρ. για </a:t>
            </a:r>
            <a:r>
              <a:rPr lang="el-GR" dirty="0" err="1" smtClean="0">
                <a:solidFill>
                  <a:srgbClr val="231F20"/>
                </a:solidFill>
                <a:latin typeface="Times New Roman"/>
                <a:cs typeface="Times New Roman"/>
              </a:rPr>
              <a:t>ξηρικές</a:t>
            </a:r>
            <a:r>
              <a:rPr lang="el-GR" dirty="0" smtClean="0">
                <a:solidFill>
                  <a:srgbClr val="231F20"/>
                </a:solidFill>
                <a:latin typeface="Times New Roman"/>
                <a:cs typeface="Times New Roman"/>
              </a:rPr>
              <a:t> συνθήκες </a:t>
            </a:r>
            <a:r>
              <a:rPr lang="el-GR" spc="-5" dirty="0" smtClean="0">
                <a:solidFill>
                  <a:srgbClr val="231F20"/>
                </a:solidFill>
                <a:latin typeface="Times New Roman"/>
                <a:cs typeface="Times New Roman"/>
              </a:rPr>
              <a:t>και </a:t>
            </a:r>
            <a:r>
              <a:rPr lang="el-GR" dirty="0" smtClean="0">
                <a:solidFill>
                  <a:srgbClr val="231F20"/>
                </a:solidFill>
                <a:latin typeface="Times New Roman"/>
                <a:cs typeface="Times New Roman"/>
              </a:rPr>
              <a:t>5 </a:t>
            </a:r>
            <a:r>
              <a:rPr lang="el-GR" dirty="0" err="1" smtClean="0">
                <a:solidFill>
                  <a:srgbClr val="231F20"/>
                </a:solidFill>
                <a:latin typeface="Times New Roman"/>
                <a:cs typeface="Times New Roman"/>
              </a:rPr>
              <a:t>kg</a:t>
            </a:r>
            <a:r>
              <a:rPr lang="el-GR" dirty="0" smtClean="0">
                <a:solidFill>
                  <a:srgbClr val="231F20"/>
                </a:solidFill>
                <a:latin typeface="Times New Roman"/>
                <a:cs typeface="Times New Roman"/>
              </a:rPr>
              <a:t>/στρ.</a:t>
            </a:r>
            <a:r>
              <a:rPr lang="el-GR" spc="-120" dirty="0" smtClean="0">
                <a:solidFill>
                  <a:srgbClr val="231F20"/>
                </a:solidFill>
                <a:latin typeface="Times New Roman"/>
                <a:cs typeface="Times New Roman"/>
              </a:rPr>
              <a:t> </a:t>
            </a:r>
            <a:r>
              <a:rPr lang="el-GR" dirty="0" smtClean="0">
                <a:solidFill>
                  <a:srgbClr val="231F20"/>
                </a:solidFill>
                <a:latin typeface="Times New Roman"/>
                <a:cs typeface="Times New Roman"/>
              </a:rPr>
              <a:t>για  αρδευόμενη </a:t>
            </a:r>
            <a:r>
              <a:rPr lang="el-GR" spc="-5" dirty="0" smtClean="0">
                <a:solidFill>
                  <a:srgbClr val="231F20"/>
                </a:solidFill>
                <a:latin typeface="Times New Roman"/>
                <a:cs typeface="Times New Roman"/>
              </a:rPr>
              <a:t>καλλιέργεια. </a:t>
            </a:r>
            <a:r>
              <a:rPr lang="el-GR" dirty="0" smtClean="0">
                <a:solidFill>
                  <a:srgbClr val="231F20"/>
                </a:solidFill>
                <a:latin typeface="Times New Roman"/>
                <a:cs typeface="Times New Roman"/>
              </a:rPr>
              <a:t>Με </a:t>
            </a:r>
            <a:r>
              <a:rPr lang="el-GR" spc="-5" dirty="0" smtClean="0">
                <a:solidFill>
                  <a:srgbClr val="231F20"/>
                </a:solidFill>
                <a:latin typeface="Times New Roman"/>
                <a:cs typeface="Times New Roman"/>
              </a:rPr>
              <a:t>μεγάλη </a:t>
            </a:r>
            <a:r>
              <a:rPr lang="el-GR" dirty="0" smtClean="0">
                <a:solidFill>
                  <a:srgbClr val="231F20"/>
                </a:solidFill>
                <a:latin typeface="Times New Roman"/>
                <a:cs typeface="Times New Roman"/>
              </a:rPr>
              <a:t>πυκνότητα υπάρχει κίνδυνος πλαγιάσματος. Ποσότητα σπόρου 3 έως 4,5 </a:t>
            </a:r>
            <a:r>
              <a:rPr lang="el-GR" dirty="0" err="1" smtClean="0">
                <a:solidFill>
                  <a:srgbClr val="231F20"/>
                </a:solidFill>
                <a:latin typeface="Times New Roman"/>
                <a:cs typeface="Times New Roman"/>
              </a:rPr>
              <a:t>kg</a:t>
            </a:r>
            <a:r>
              <a:rPr lang="el-GR" dirty="0" smtClean="0">
                <a:solidFill>
                  <a:srgbClr val="231F20"/>
                </a:solidFill>
                <a:latin typeface="Times New Roman"/>
                <a:cs typeface="Times New Roman"/>
              </a:rPr>
              <a:t>/στρ. αντιστοιχεί σε 500 έως 800 σπόρους/  m</a:t>
            </a:r>
            <a:r>
              <a:rPr lang="el-GR" sz="1400" baseline="32407" dirty="0" smtClean="0">
                <a:solidFill>
                  <a:srgbClr val="231F20"/>
                </a:solidFill>
                <a:latin typeface="Times New Roman"/>
                <a:cs typeface="Times New Roman"/>
              </a:rPr>
              <a:t>2</a:t>
            </a:r>
            <a:r>
              <a:rPr lang="el-GR" dirty="0" smtClean="0">
                <a:solidFill>
                  <a:srgbClr val="231F20"/>
                </a:solidFill>
                <a:latin typeface="Times New Roman"/>
                <a:cs typeface="Times New Roman"/>
              </a:rPr>
              <a:t>. </a:t>
            </a:r>
            <a:r>
              <a:rPr lang="el-GR" spc="-5" dirty="0" smtClean="0">
                <a:solidFill>
                  <a:srgbClr val="231F20"/>
                </a:solidFill>
                <a:latin typeface="Times New Roman"/>
                <a:cs typeface="Times New Roman"/>
              </a:rPr>
              <a:t>Η </a:t>
            </a:r>
            <a:r>
              <a:rPr lang="el-GR" dirty="0" smtClean="0">
                <a:solidFill>
                  <a:srgbClr val="231F20"/>
                </a:solidFill>
                <a:latin typeface="Times New Roman"/>
                <a:cs typeface="Times New Roman"/>
              </a:rPr>
              <a:t>αναλογία φυτρώματος είναι 50-60%. </a:t>
            </a:r>
            <a:r>
              <a:rPr lang="el-GR" spc="-5" dirty="0" smtClean="0">
                <a:solidFill>
                  <a:srgbClr val="231F20"/>
                </a:solidFill>
                <a:latin typeface="Times New Roman"/>
                <a:cs typeface="Times New Roman"/>
              </a:rPr>
              <a:t>Γενικά </a:t>
            </a:r>
            <a:r>
              <a:rPr lang="el-GR" dirty="0" smtClean="0">
                <a:solidFill>
                  <a:srgbClr val="231F20"/>
                </a:solidFill>
                <a:latin typeface="Times New Roman"/>
                <a:cs typeface="Times New Roman"/>
              </a:rPr>
              <a:t>μεταξύ 300-400 φυτά/m</a:t>
            </a:r>
            <a:r>
              <a:rPr lang="el-GR" sz="1400" baseline="32407" dirty="0" smtClean="0">
                <a:solidFill>
                  <a:srgbClr val="231F20"/>
                </a:solidFill>
                <a:latin typeface="Times New Roman"/>
                <a:cs typeface="Times New Roman"/>
              </a:rPr>
              <a:t>2 </a:t>
            </a:r>
            <a:r>
              <a:rPr lang="el-GR" dirty="0" smtClean="0">
                <a:solidFill>
                  <a:srgbClr val="231F20"/>
                </a:solidFill>
                <a:latin typeface="Times New Roman"/>
                <a:cs typeface="Times New Roman"/>
              </a:rPr>
              <a:t>δεν  παρατηρείται διαφοροποίηση των αποδόσεων. Σε αρδευόμενες συνθήκες</a:t>
            </a:r>
            <a:r>
              <a:rPr lang="el-GR" spc="-100" dirty="0" smtClean="0">
                <a:solidFill>
                  <a:srgbClr val="231F20"/>
                </a:solidFill>
                <a:latin typeface="Times New Roman"/>
                <a:cs typeface="Times New Roman"/>
              </a:rPr>
              <a:t> </a:t>
            </a:r>
            <a:r>
              <a:rPr lang="el-GR" dirty="0" smtClean="0">
                <a:solidFill>
                  <a:srgbClr val="231F20"/>
                </a:solidFill>
                <a:latin typeface="Times New Roman"/>
                <a:cs typeface="Times New Roman"/>
              </a:rPr>
              <a:t>πυκνότητα</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300</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φυτά/m</a:t>
            </a:r>
            <a:r>
              <a:rPr lang="el-GR" sz="1400" baseline="32407" dirty="0" smtClean="0">
                <a:solidFill>
                  <a:srgbClr val="231F20"/>
                </a:solidFill>
                <a:latin typeface="Times New Roman"/>
                <a:cs typeface="Times New Roman"/>
              </a:rPr>
              <a:t>2</a:t>
            </a:r>
            <a:r>
              <a:rPr lang="el-GR" sz="1400" spc="-15" baseline="32407" dirty="0" smtClean="0">
                <a:solidFill>
                  <a:srgbClr val="231F20"/>
                </a:solidFill>
                <a:latin typeface="Times New Roman"/>
                <a:cs typeface="Times New Roman"/>
              </a:rPr>
              <a:t> </a:t>
            </a:r>
            <a:r>
              <a:rPr lang="el-GR" dirty="0" smtClean="0">
                <a:solidFill>
                  <a:srgbClr val="231F20"/>
                </a:solidFill>
                <a:latin typeface="Times New Roman"/>
                <a:cs typeface="Times New Roman"/>
              </a:rPr>
              <a:t>είναι</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αρκετή</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για</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τη</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μέγιστη</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απόδοση.</a:t>
            </a:r>
            <a:r>
              <a:rPr lang="el-GR" spc="-2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Μεγαλύτερη</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πυκνότητα  </a:t>
            </a:r>
            <a:r>
              <a:rPr lang="el-GR" spc="-5" dirty="0" smtClean="0">
                <a:solidFill>
                  <a:srgbClr val="231F20"/>
                </a:solidFill>
                <a:latin typeface="Times New Roman"/>
                <a:cs typeface="Times New Roman"/>
              </a:rPr>
              <a:t>φυτών </a:t>
            </a:r>
            <a:r>
              <a:rPr lang="el-GR" dirty="0" smtClean="0">
                <a:solidFill>
                  <a:srgbClr val="231F20"/>
                </a:solidFill>
                <a:latin typeface="Times New Roman"/>
                <a:cs typeface="Times New Roman"/>
              </a:rPr>
              <a:t>1500-1800 φυτά/m</a:t>
            </a:r>
            <a:r>
              <a:rPr lang="el-GR" sz="1400" baseline="32407" dirty="0" smtClean="0">
                <a:solidFill>
                  <a:srgbClr val="231F20"/>
                </a:solidFill>
                <a:latin typeface="Times New Roman"/>
                <a:cs typeface="Times New Roman"/>
              </a:rPr>
              <a:t>2 </a:t>
            </a:r>
            <a:r>
              <a:rPr lang="el-GR" dirty="0" smtClean="0">
                <a:solidFill>
                  <a:srgbClr val="231F20"/>
                </a:solidFill>
                <a:latin typeface="Times New Roman"/>
                <a:cs typeface="Times New Roman"/>
              </a:rPr>
              <a:t>είναι επιθυμητή για το </a:t>
            </a:r>
            <a:r>
              <a:rPr lang="el-GR" spc="-5" dirty="0" smtClean="0">
                <a:solidFill>
                  <a:srgbClr val="231F20"/>
                </a:solidFill>
                <a:latin typeface="Times New Roman"/>
                <a:cs typeface="Times New Roman"/>
              </a:rPr>
              <a:t>λινάρι </a:t>
            </a:r>
            <a:r>
              <a:rPr lang="el-GR" dirty="0" smtClean="0">
                <a:solidFill>
                  <a:srgbClr val="231F20"/>
                </a:solidFill>
                <a:latin typeface="Times New Roman"/>
                <a:cs typeface="Times New Roman"/>
              </a:rPr>
              <a:t>για ίνα. </a:t>
            </a:r>
            <a:r>
              <a:rPr lang="el-GR" spc="-5" dirty="0" smtClean="0">
                <a:solidFill>
                  <a:srgbClr val="231F20"/>
                </a:solidFill>
                <a:latin typeface="Times New Roman"/>
                <a:cs typeface="Times New Roman"/>
              </a:rPr>
              <a:t>Η </a:t>
            </a:r>
            <a:r>
              <a:rPr lang="el-GR" dirty="0" smtClean="0">
                <a:solidFill>
                  <a:srgbClr val="231F20"/>
                </a:solidFill>
                <a:latin typeface="Times New Roman"/>
                <a:cs typeface="Times New Roman"/>
              </a:rPr>
              <a:t>πυκνότητα  αυτή </a:t>
            </a:r>
            <a:r>
              <a:rPr lang="el-GR" spc="-5" dirty="0" smtClean="0">
                <a:solidFill>
                  <a:srgbClr val="231F20"/>
                </a:solidFill>
                <a:latin typeface="Times New Roman"/>
                <a:cs typeface="Times New Roman"/>
              </a:rPr>
              <a:t>επιτυγχάνεται </a:t>
            </a:r>
            <a:r>
              <a:rPr lang="el-GR" dirty="0" smtClean="0">
                <a:solidFill>
                  <a:srgbClr val="231F20"/>
                </a:solidFill>
                <a:latin typeface="Times New Roman"/>
                <a:cs typeface="Times New Roman"/>
              </a:rPr>
              <a:t>με περίπου 10 έως 13 </a:t>
            </a:r>
            <a:r>
              <a:rPr lang="el-GR" dirty="0" err="1" smtClean="0">
                <a:solidFill>
                  <a:srgbClr val="231F20"/>
                </a:solidFill>
                <a:latin typeface="Times New Roman"/>
                <a:cs typeface="Times New Roman"/>
              </a:rPr>
              <a:t>kg</a:t>
            </a:r>
            <a:r>
              <a:rPr lang="el-GR" dirty="0" smtClean="0">
                <a:solidFill>
                  <a:srgbClr val="231F20"/>
                </a:solidFill>
                <a:latin typeface="Times New Roman"/>
                <a:cs typeface="Times New Roman"/>
              </a:rPr>
              <a:t> σπόρου/στρ. Με τη </a:t>
            </a:r>
            <a:r>
              <a:rPr lang="el-GR" spc="-5" dirty="0" smtClean="0">
                <a:solidFill>
                  <a:srgbClr val="231F20"/>
                </a:solidFill>
                <a:latin typeface="Times New Roman"/>
                <a:cs typeface="Times New Roman"/>
              </a:rPr>
              <a:t>μεγάλη </a:t>
            </a:r>
            <a:r>
              <a:rPr lang="el-GR" dirty="0" smtClean="0">
                <a:solidFill>
                  <a:srgbClr val="231F20"/>
                </a:solidFill>
                <a:latin typeface="Times New Roman"/>
                <a:cs typeface="Times New Roman"/>
              </a:rPr>
              <a:t>πυκνότητα τα φυτά γίνονται λεπτά, υψηλά, </a:t>
            </a:r>
            <a:r>
              <a:rPr lang="el-GR" spc="-5" dirty="0" smtClean="0">
                <a:solidFill>
                  <a:srgbClr val="231F20"/>
                </a:solidFill>
                <a:latin typeface="Times New Roman"/>
                <a:cs typeface="Times New Roman"/>
              </a:rPr>
              <a:t>χωρίς </a:t>
            </a:r>
            <a:r>
              <a:rPr lang="el-GR" dirty="0" smtClean="0">
                <a:solidFill>
                  <a:srgbClr val="231F20"/>
                </a:solidFill>
                <a:latin typeface="Times New Roman"/>
                <a:cs typeface="Times New Roman"/>
              </a:rPr>
              <a:t>διακλαδώσεις, </a:t>
            </a:r>
            <a:r>
              <a:rPr lang="el-GR" spc="-5" dirty="0" smtClean="0">
                <a:solidFill>
                  <a:srgbClr val="231F20"/>
                </a:solidFill>
                <a:latin typeface="Times New Roman"/>
                <a:cs typeface="Times New Roman"/>
              </a:rPr>
              <a:t>χαρακτηριστικά </a:t>
            </a:r>
            <a:r>
              <a:rPr lang="el-GR" dirty="0" smtClean="0">
                <a:solidFill>
                  <a:srgbClr val="231F20"/>
                </a:solidFill>
                <a:latin typeface="Times New Roman"/>
                <a:cs typeface="Times New Roman"/>
              </a:rPr>
              <a:t>που  </a:t>
            </a:r>
            <a:r>
              <a:rPr lang="el-GR" spc="-5" dirty="0" smtClean="0">
                <a:solidFill>
                  <a:srgbClr val="231F20"/>
                </a:solidFill>
                <a:latin typeface="Times New Roman"/>
                <a:cs typeface="Times New Roman"/>
              </a:rPr>
              <a:t>αυξάνουν </a:t>
            </a:r>
            <a:r>
              <a:rPr lang="el-GR" dirty="0" smtClean="0">
                <a:solidFill>
                  <a:srgbClr val="231F20"/>
                </a:solidFill>
                <a:latin typeface="Times New Roman"/>
                <a:cs typeface="Times New Roman"/>
              </a:rPr>
              <a:t>την ποσότητα </a:t>
            </a:r>
            <a:r>
              <a:rPr lang="el-GR" spc="-5" dirty="0" smtClean="0">
                <a:solidFill>
                  <a:srgbClr val="231F20"/>
                </a:solidFill>
                <a:latin typeface="Times New Roman"/>
                <a:cs typeface="Times New Roman"/>
              </a:rPr>
              <a:t>και </a:t>
            </a:r>
            <a:r>
              <a:rPr lang="el-GR" dirty="0" smtClean="0">
                <a:solidFill>
                  <a:srgbClr val="231F20"/>
                </a:solidFill>
                <a:latin typeface="Times New Roman"/>
                <a:cs typeface="Times New Roman"/>
              </a:rPr>
              <a:t>την ποιότητα των παραγόμενων</a:t>
            </a:r>
            <a:r>
              <a:rPr lang="el-GR" spc="-65" dirty="0" smtClean="0">
                <a:solidFill>
                  <a:srgbClr val="231F20"/>
                </a:solidFill>
                <a:latin typeface="Times New Roman"/>
                <a:cs typeface="Times New Roman"/>
              </a:rPr>
              <a:t> </a:t>
            </a:r>
            <a:r>
              <a:rPr lang="el-GR" spc="-5" dirty="0" smtClean="0">
                <a:solidFill>
                  <a:srgbClr val="231F20"/>
                </a:solidFill>
                <a:latin typeface="Times New Roman"/>
                <a:cs typeface="Times New Roman"/>
              </a:rPr>
              <a:t>ινών.</a:t>
            </a:r>
            <a:endParaRPr lang="el-GR" dirty="0" smtClean="0">
              <a:latin typeface="Times New Roman"/>
              <a:cs typeface="Times New Roman"/>
            </a:endParaRPr>
          </a:p>
          <a:p>
            <a:pPr marL="12700" marR="6350" indent="179705" algn="just">
              <a:lnSpc>
                <a:spcPct val="107200"/>
              </a:lnSpc>
              <a:spcBef>
                <a:spcPts val="535"/>
              </a:spcBef>
            </a:pPr>
            <a:endParaRPr lang="el-GR" dirty="0" smtClean="0">
              <a:latin typeface="Times New Roman"/>
              <a:cs typeface="Times New Roman"/>
            </a:endParaRPr>
          </a:p>
          <a:p>
            <a:pPr marL="11131" algn="just"/>
            <a:endParaRPr lang="el-GR"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28" y="534072"/>
            <a:ext cx="7771672" cy="646305"/>
          </a:xfrm>
          <a:prstGeom prst="rect">
            <a:avLst/>
          </a:prstGeom>
          <a:noFill/>
        </p:spPr>
        <p:txBody>
          <a:bodyPr wrap="square" lIns="91413" tIns="45707" rIns="91413" bIns="45707" rtlCol="0">
            <a:spAutoFit/>
          </a:bodyPr>
          <a:lstStyle/>
          <a:p>
            <a:pPr marL="12700">
              <a:lnSpc>
                <a:spcPct val="100000"/>
              </a:lnSpc>
              <a:spcBef>
                <a:spcPts val="5"/>
              </a:spcBef>
            </a:pPr>
            <a:r>
              <a:rPr lang="el-GR" sz="3600" b="1" dirty="0" smtClean="0">
                <a:solidFill>
                  <a:srgbClr val="231F20"/>
                </a:solidFill>
                <a:latin typeface="Times New Roman"/>
                <a:cs typeface="Times New Roman"/>
              </a:rPr>
              <a:t>Συγκομιδή</a:t>
            </a:r>
            <a:endParaRPr lang="el-GR" sz="3600" dirty="0" smtClean="0">
              <a:latin typeface="Times New Roman"/>
              <a:cs typeface="Times New Roman"/>
            </a:endParaRPr>
          </a:p>
        </p:txBody>
      </p:sp>
      <p:sp>
        <p:nvSpPr>
          <p:cNvPr id="5" name="4 - Ορθογώνιο"/>
          <p:cNvSpPr/>
          <p:nvPr/>
        </p:nvSpPr>
        <p:spPr>
          <a:xfrm>
            <a:off x="305541" y="1219712"/>
            <a:ext cx="8456731" cy="3925087"/>
          </a:xfrm>
          <a:prstGeom prst="rect">
            <a:avLst/>
          </a:prstGeom>
        </p:spPr>
        <p:txBody>
          <a:bodyPr wrap="square" lIns="91413" tIns="45707" rIns="91413" bIns="45707">
            <a:spAutoFit/>
          </a:bodyPr>
          <a:lstStyle/>
          <a:p>
            <a:pPr marL="12700" marR="5080" indent="179705">
              <a:lnSpc>
                <a:spcPct val="107200"/>
              </a:lnSpc>
            </a:pPr>
            <a:r>
              <a:rPr lang="el-GR" b="1" spc="-15" dirty="0" smtClean="0">
                <a:solidFill>
                  <a:srgbClr val="231F20"/>
                </a:solidFill>
                <a:latin typeface="Times New Roman"/>
                <a:cs typeface="Times New Roman"/>
              </a:rPr>
              <a:t>Συγκομιδή.</a:t>
            </a:r>
            <a:r>
              <a:rPr lang="el-GR" b="1" spc="-40" dirty="0" smtClean="0">
                <a:solidFill>
                  <a:srgbClr val="231F20"/>
                </a:solidFill>
                <a:latin typeface="Times New Roman"/>
                <a:cs typeface="Times New Roman"/>
              </a:rPr>
              <a:t> </a:t>
            </a:r>
            <a:r>
              <a:rPr lang="el-GR" spc="-15" dirty="0" smtClean="0">
                <a:solidFill>
                  <a:srgbClr val="231F20"/>
                </a:solidFill>
                <a:latin typeface="Times New Roman"/>
                <a:cs typeface="Times New Roman"/>
              </a:rPr>
              <a:t>Στο</a:t>
            </a:r>
            <a:r>
              <a:rPr lang="el-GR" spc="-4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λινάρι</a:t>
            </a:r>
            <a:r>
              <a:rPr lang="el-GR" spc="-4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για</a:t>
            </a:r>
            <a:r>
              <a:rPr lang="el-GR" spc="-4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ίνα</a:t>
            </a:r>
            <a:r>
              <a:rPr lang="el-GR" spc="-4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διακρίνονται</a:t>
            </a:r>
            <a:r>
              <a:rPr lang="el-GR" spc="-4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τρεις</a:t>
            </a:r>
            <a:r>
              <a:rPr lang="el-GR" spc="-4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βαθμοί</a:t>
            </a:r>
            <a:r>
              <a:rPr lang="el-GR" spc="-4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ωριμότητας</a:t>
            </a:r>
            <a:r>
              <a:rPr lang="el-GR" spc="-4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ανάλογα  </a:t>
            </a:r>
            <a:r>
              <a:rPr lang="el-GR" spc="-5" dirty="0" smtClean="0">
                <a:solidFill>
                  <a:srgbClr val="231F20"/>
                </a:solidFill>
                <a:latin typeface="Times New Roman"/>
                <a:cs typeface="Times New Roman"/>
              </a:rPr>
              <a:t>με</a:t>
            </a:r>
            <a:r>
              <a:rPr lang="el-GR" spc="120" dirty="0" smtClean="0">
                <a:solidFill>
                  <a:srgbClr val="231F20"/>
                </a:solidFill>
                <a:latin typeface="Times New Roman"/>
                <a:cs typeface="Times New Roman"/>
              </a:rPr>
              <a:t> </a:t>
            </a:r>
            <a:r>
              <a:rPr lang="el-GR" spc="-5" dirty="0" smtClean="0">
                <a:solidFill>
                  <a:srgbClr val="231F20"/>
                </a:solidFill>
                <a:latin typeface="Times New Roman"/>
                <a:cs typeface="Times New Roman"/>
              </a:rPr>
              <a:t>το</a:t>
            </a:r>
            <a:r>
              <a:rPr lang="el-GR" spc="12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χρώμα</a:t>
            </a:r>
            <a:r>
              <a:rPr lang="el-GR" spc="12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του</a:t>
            </a:r>
            <a:r>
              <a:rPr lang="el-GR" spc="120" dirty="0" smtClean="0">
                <a:solidFill>
                  <a:srgbClr val="231F20"/>
                </a:solidFill>
                <a:latin typeface="Times New Roman"/>
                <a:cs typeface="Times New Roman"/>
              </a:rPr>
              <a:t> </a:t>
            </a:r>
            <a:r>
              <a:rPr lang="el-GR" spc="-15" dirty="0" smtClean="0">
                <a:solidFill>
                  <a:srgbClr val="231F20"/>
                </a:solidFill>
                <a:latin typeface="Times New Roman"/>
                <a:cs typeface="Times New Roman"/>
              </a:rPr>
              <a:t>στελέχους:</a:t>
            </a:r>
            <a:r>
              <a:rPr lang="el-GR" spc="12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πράσινο,</a:t>
            </a:r>
            <a:r>
              <a:rPr lang="el-GR" spc="12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κίτρινο</a:t>
            </a:r>
            <a:r>
              <a:rPr lang="el-GR" spc="12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και</a:t>
            </a:r>
            <a:r>
              <a:rPr lang="el-GR" spc="12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καφέ.</a:t>
            </a:r>
            <a:r>
              <a:rPr lang="el-GR" spc="100" dirty="0" smtClean="0">
                <a:solidFill>
                  <a:srgbClr val="231F20"/>
                </a:solidFill>
                <a:latin typeface="Times New Roman"/>
                <a:cs typeface="Times New Roman"/>
              </a:rPr>
              <a:t> </a:t>
            </a:r>
            <a:r>
              <a:rPr lang="el-GR" b="1" spc="-40" dirty="0" smtClean="0">
                <a:solidFill>
                  <a:srgbClr val="FF0000"/>
                </a:solidFill>
                <a:latin typeface="Times New Roman"/>
                <a:cs typeface="Times New Roman"/>
              </a:rPr>
              <a:t>Το</a:t>
            </a:r>
            <a:r>
              <a:rPr lang="el-GR" b="1" spc="120" dirty="0" smtClean="0">
                <a:solidFill>
                  <a:srgbClr val="FF0000"/>
                </a:solidFill>
                <a:latin typeface="Times New Roman"/>
                <a:cs typeface="Times New Roman"/>
              </a:rPr>
              <a:t> </a:t>
            </a:r>
            <a:r>
              <a:rPr lang="el-GR" b="1" spc="-10" dirty="0" smtClean="0">
                <a:solidFill>
                  <a:srgbClr val="FF0000"/>
                </a:solidFill>
                <a:latin typeface="Times New Roman"/>
                <a:cs typeface="Times New Roman"/>
              </a:rPr>
              <a:t>κίτρινο</a:t>
            </a:r>
            <a:r>
              <a:rPr lang="el-GR" b="1" spc="120" dirty="0" smtClean="0">
                <a:solidFill>
                  <a:srgbClr val="FF0000"/>
                </a:solidFill>
                <a:latin typeface="Times New Roman"/>
                <a:cs typeface="Times New Roman"/>
              </a:rPr>
              <a:t> </a:t>
            </a:r>
            <a:r>
              <a:rPr lang="el-GR" b="1" spc="-10" dirty="0" smtClean="0">
                <a:solidFill>
                  <a:srgbClr val="FF0000"/>
                </a:solidFill>
                <a:latin typeface="Times New Roman"/>
                <a:cs typeface="Times New Roman"/>
              </a:rPr>
              <a:t>χρώμα</a:t>
            </a:r>
            <a:r>
              <a:rPr lang="el-GR" b="1" spc="120" dirty="0" smtClean="0">
                <a:solidFill>
                  <a:srgbClr val="FF0000"/>
                </a:solidFill>
                <a:latin typeface="Times New Roman"/>
                <a:cs typeface="Times New Roman"/>
              </a:rPr>
              <a:t> </a:t>
            </a:r>
            <a:r>
              <a:rPr lang="el-GR" b="1" spc="-10" dirty="0" smtClean="0">
                <a:solidFill>
                  <a:srgbClr val="FF0000"/>
                </a:solidFill>
                <a:latin typeface="Times New Roman"/>
                <a:cs typeface="Times New Roman"/>
              </a:rPr>
              <a:t>του  </a:t>
            </a:r>
            <a:r>
              <a:rPr lang="el-GR" b="1" spc="-15" dirty="0" smtClean="0">
                <a:solidFill>
                  <a:srgbClr val="FF0000"/>
                </a:solidFill>
                <a:latin typeface="Times New Roman"/>
                <a:cs typeface="Times New Roman"/>
              </a:rPr>
              <a:t>στελέχους </a:t>
            </a:r>
            <a:r>
              <a:rPr lang="el-GR" b="1" spc="-10" dirty="0" smtClean="0">
                <a:solidFill>
                  <a:srgbClr val="FF0000"/>
                </a:solidFill>
                <a:latin typeface="Times New Roman"/>
                <a:cs typeface="Times New Roman"/>
              </a:rPr>
              <a:t>είναι </a:t>
            </a:r>
            <a:r>
              <a:rPr lang="el-GR" b="1" spc="-5" dirty="0" smtClean="0">
                <a:solidFill>
                  <a:srgbClr val="FF0000"/>
                </a:solidFill>
                <a:latin typeface="Times New Roman"/>
                <a:cs typeface="Times New Roman"/>
              </a:rPr>
              <a:t>το </a:t>
            </a:r>
            <a:r>
              <a:rPr lang="el-GR" b="1" spc="-15" dirty="0" smtClean="0">
                <a:solidFill>
                  <a:srgbClr val="FF0000"/>
                </a:solidFill>
                <a:latin typeface="Times New Roman"/>
                <a:cs typeface="Times New Roman"/>
              </a:rPr>
              <a:t>καλύτερο </a:t>
            </a:r>
            <a:r>
              <a:rPr lang="el-GR" b="1" spc="-10" dirty="0" smtClean="0">
                <a:solidFill>
                  <a:srgbClr val="FF0000"/>
                </a:solidFill>
                <a:latin typeface="Times New Roman"/>
                <a:cs typeface="Times New Roman"/>
              </a:rPr>
              <a:t>για την παραγωγή ινών, κατάλληλων για</a:t>
            </a:r>
            <a:r>
              <a:rPr lang="el-GR" b="1" spc="185" dirty="0" smtClean="0">
                <a:solidFill>
                  <a:srgbClr val="FF0000"/>
                </a:solidFill>
                <a:latin typeface="Times New Roman"/>
                <a:cs typeface="Times New Roman"/>
              </a:rPr>
              <a:t> </a:t>
            </a:r>
            <a:r>
              <a:rPr lang="el-GR" b="1" spc="-10" dirty="0" smtClean="0">
                <a:solidFill>
                  <a:srgbClr val="FF0000"/>
                </a:solidFill>
                <a:latin typeface="Times New Roman"/>
                <a:cs typeface="Times New Roman"/>
              </a:rPr>
              <a:t>την</a:t>
            </a:r>
            <a:r>
              <a:rPr lang="el-GR" b="1" spc="30" dirty="0" smtClean="0">
                <a:solidFill>
                  <a:srgbClr val="FF0000"/>
                </a:solidFill>
                <a:latin typeface="Times New Roman"/>
                <a:cs typeface="Times New Roman"/>
              </a:rPr>
              <a:t> </a:t>
            </a:r>
            <a:r>
              <a:rPr lang="el-GR" b="1" spc="-10" dirty="0" smtClean="0">
                <a:solidFill>
                  <a:srgbClr val="FF0000"/>
                </a:solidFill>
                <a:latin typeface="Times New Roman"/>
                <a:cs typeface="Times New Roman"/>
              </a:rPr>
              <a:t>παρασκευή υφασμάτων. </a:t>
            </a:r>
            <a:r>
              <a:rPr lang="el-GR" spc="-10" dirty="0" smtClean="0">
                <a:solidFill>
                  <a:srgbClr val="231F20"/>
                </a:solidFill>
                <a:latin typeface="Times New Roman"/>
                <a:cs typeface="Times New Roman"/>
              </a:rPr>
              <a:t>Οι ίνες είναι μακριές και εύκαμπτες και συνεπώς</a:t>
            </a:r>
            <a:r>
              <a:rPr lang="el-GR" spc="13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ιδανικές</a:t>
            </a:r>
            <a:r>
              <a:rPr lang="el-GR"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για  περαιτέρω επεξεργασία. </a:t>
            </a:r>
            <a:r>
              <a:rPr lang="el-GR" spc="-15" dirty="0" smtClean="0">
                <a:solidFill>
                  <a:srgbClr val="231F20"/>
                </a:solidFill>
                <a:latin typeface="Times New Roman"/>
                <a:cs typeface="Times New Roman"/>
              </a:rPr>
              <a:t>Συγκομιδή </a:t>
            </a:r>
            <a:r>
              <a:rPr lang="el-GR" spc="-10" dirty="0" smtClean="0">
                <a:solidFill>
                  <a:srgbClr val="231F20"/>
                </a:solidFill>
                <a:latin typeface="Times New Roman"/>
                <a:cs typeface="Times New Roman"/>
              </a:rPr>
              <a:t>στο στάδιο του πράσινου βλαστού</a:t>
            </a:r>
            <a:r>
              <a:rPr lang="el-GR" spc="14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δίνει</a:t>
            </a:r>
            <a:r>
              <a:rPr lang="el-GR" spc="5" dirty="0" smtClean="0">
                <a:solidFill>
                  <a:srgbClr val="231F20"/>
                </a:solidFill>
                <a:latin typeface="Times New Roman"/>
                <a:cs typeface="Times New Roman"/>
              </a:rPr>
              <a:t> </a:t>
            </a:r>
            <a:r>
              <a:rPr lang="el-GR" spc="-15" dirty="0" smtClean="0">
                <a:solidFill>
                  <a:srgbClr val="231F20"/>
                </a:solidFill>
                <a:latin typeface="Times New Roman"/>
                <a:cs typeface="Times New Roman"/>
              </a:rPr>
              <a:t>πολύ </a:t>
            </a:r>
            <a:r>
              <a:rPr lang="el-GR"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λεπτές ίνες </a:t>
            </a:r>
            <a:r>
              <a:rPr lang="el-GR" spc="-15" dirty="0" smtClean="0">
                <a:solidFill>
                  <a:srgbClr val="231F20"/>
                </a:solidFill>
                <a:latin typeface="Times New Roman"/>
                <a:cs typeface="Times New Roman"/>
              </a:rPr>
              <a:t>χωρίς </a:t>
            </a:r>
            <a:r>
              <a:rPr lang="el-GR" spc="-10" dirty="0" smtClean="0">
                <a:solidFill>
                  <a:srgbClr val="231F20"/>
                </a:solidFill>
                <a:latin typeface="Times New Roman"/>
                <a:cs typeface="Times New Roman"/>
              </a:rPr>
              <a:t>όμως αντοχή. </a:t>
            </a:r>
            <a:r>
              <a:rPr lang="el-GR" spc="-15" dirty="0" smtClean="0">
                <a:solidFill>
                  <a:srgbClr val="231F20"/>
                </a:solidFill>
                <a:latin typeface="Times New Roman"/>
                <a:cs typeface="Times New Roman"/>
              </a:rPr>
              <a:t>Στο </a:t>
            </a:r>
            <a:r>
              <a:rPr lang="el-GR" spc="-10" dirty="0" smtClean="0">
                <a:solidFill>
                  <a:srgbClr val="231F20"/>
                </a:solidFill>
                <a:latin typeface="Times New Roman"/>
                <a:cs typeface="Times New Roman"/>
              </a:rPr>
              <a:t>στάδιο του καφέ βλαστού, </a:t>
            </a:r>
            <a:r>
              <a:rPr lang="el-GR" spc="-5" dirty="0" smtClean="0">
                <a:solidFill>
                  <a:srgbClr val="231F20"/>
                </a:solidFill>
                <a:latin typeface="Times New Roman"/>
                <a:cs typeface="Times New Roman"/>
              </a:rPr>
              <a:t>οι </a:t>
            </a:r>
            <a:r>
              <a:rPr lang="el-GR" spc="-10" dirty="0" smtClean="0">
                <a:solidFill>
                  <a:srgbClr val="231F20"/>
                </a:solidFill>
                <a:latin typeface="Times New Roman"/>
                <a:cs typeface="Times New Roman"/>
              </a:rPr>
              <a:t>ίνες</a:t>
            </a:r>
            <a:r>
              <a:rPr lang="el-GR" spc="19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είναι</a:t>
            </a:r>
            <a:r>
              <a:rPr lang="el-GR" spc="25" dirty="0" smtClean="0">
                <a:solidFill>
                  <a:srgbClr val="231F20"/>
                </a:solidFill>
                <a:latin typeface="Times New Roman"/>
                <a:cs typeface="Times New Roman"/>
              </a:rPr>
              <a:t> </a:t>
            </a:r>
            <a:r>
              <a:rPr lang="el-GR" spc="-15" dirty="0" smtClean="0">
                <a:solidFill>
                  <a:srgbClr val="231F20"/>
                </a:solidFill>
                <a:latin typeface="Times New Roman"/>
                <a:cs typeface="Times New Roman"/>
              </a:rPr>
              <a:t>πολύ </a:t>
            </a:r>
            <a:r>
              <a:rPr lang="el-GR"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ώριμες,</a:t>
            </a:r>
            <a:r>
              <a:rPr lang="el-GR" spc="-65" dirty="0" smtClean="0">
                <a:solidFill>
                  <a:srgbClr val="231F20"/>
                </a:solidFill>
                <a:latin typeface="Times New Roman"/>
                <a:cs typeface="Times New Roman"/>
              </a:rPr>
              <a:t> </a:t>
            </a:r>
            <a:r>
              <a:rPr lang="el-GR" spc="-5" dirty="0" smtClean="0">
                <a:solidFill>
                  <a:srgbClr val="231F20"/>
                </a:solidFill>
                <a:latin typeface="Times New Roman"/>
                <a:cs typeface="Times New Roman"/>
              </a:rPr>
              <a:t>τα</a:t>
            </a:r>
            <a:r>
              <a:rPr lang="el-GR" spc="-6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στελέχη</a:t>
            </a:r>
            <a:r>
              <a:rPr lang="el-GR" spc="-6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ισχυρά</a:t>
            </a:r>
            <a:r>
              <a:rPr lang="el-GR" spc="-6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αλλά</a:t>
            </a:r>
            <a:r>
              <a:rPr lang="el-GR" spc="-6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εύθραυστα</a:t>
            </a:r>
            <a:r>
              <a:rPr lang="el-GR" spc="-6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και</a:t>
            </a:r>
            <a:r>
              <a:rPr lang="el-GR" spc="-6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παράγουν</a:t>
            </a:r>
            <a:r>
              <a:rPr lang="el-GR" spc="-6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μεγάλη</a:t>
            </a:r>
            <a:r>
              <a:rPr lang="el-GR" spc="-6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αναλογία</a:t>
            </a:r>
            <a:r>
              <a:rPr lang="el-GR" spc="-6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ανεπιθύμητων</a:t>
            </a:r>
            <a:r>
              <a:rPr lang="el-GR" spc="-40" dirty="0" smtClean="0">
                <a:solidFill>
                  <a:srgbClr val="231F20"/>
                </a:solidFill>
                <a:latin typeface="Times New Roman"/>
                <a:cs typeface="Times New Roman"/>
              </a:rPr>
              <a:t> </a:t>
            </a:r>
            <a:r>
              <a:rPr lang="el-GR" spc="-15" dirty="0" smtClean="0">
                <a:solidFill>
                  <a:srgbClr val="231F20"/>
                </a:solidFill>
                <a:latin typeface="Times New Roman"/>
                <a:cs typeface="Times New Roman"/>
              </a:rPr>
              <a:t>κοντών</a:t>
            </a:r>
            <a:r>
              <a:rPr lang="el-GR" spc="-4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ινών.</a:t>
            </a:r>
            <a:r>
              <a:rPr lang="el-GR" spc="-4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Συνήθως</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η</a:t>
            </a:r>
            <a:r>
              <a:rPr lang="el-GR" spc="-40" dirty="0" smtClean="0">
                <a:solidFill>
                  <a:srgbClr val="231F20"/>
                </a:solidFill>
                <a:latin typeface="Times New Roman"/>
                <a:cs typeface="Times New Roman"/>
              </a:rPr>
              <a:t> </a:t>
            </a:r>
            <a:r>
              <a:rPr lang="el-GR" spc="-15" dirty="0" smtClean="0">
                <a:solidFill>
                  <a:srgbClr val="231F20"/>
                </a:solidFill>
                <a:latin typeface="Times New Roman"/>
                <a:cs typeface="Times New Roman"/>
              </a:rPr>
              <a:t>συγκομιδή</a:t>
            </a:r>
            <a:r>
              <a:rPr lang="el-GR" spc="-4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γίνεται</a:t>
            </a:r>
            <a:r>
              <a:rPr lang="el-GR" spc="-4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όταν</a:t>
            </a:r>
            <a:r>
              <a:rPr lang="el-GR" spc="-40" dirty="0" smtClean="0">
                <a:solidFill>
                  <a:srgbClr val="231F20"/>
                </a:solidFill>
                <a:latin typeface="Times New Roman"/>
                <a:cs typeface="Times New Roman"/>
              </a:rPr>
              <a:t> </a:t>
            </a:r>
            <a:r>
              <a:rPr lang="el-GR" spc="-5" dirty="0" smtClean="0">
                <a:solidFill>
                  <a:srgbClr val="231F20"/>
                </a:solidFill>
                <a:latin typeface="Times New Roman"/>
                <a:cs typeface="Times New Roman"/>
              </a:rPr>
              <a:t>το</a:t>
            </a:r>
            <a:r>
              <a:rPr lang="el-GR" spc="-4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χρώμα</a:t>
            </a:r>
            <a:r>
              <a:rPr lang="el-GR" spc="-4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στο</a:t>
            </a:r>
            <a:r>
              <a:rPr lang="el-GR" spc="-4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ένα</a:t>
            </a:r>
            <a:r>
              <a:rPr lang="el-GR" spc="-4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τρίτο  έως</a:t>
            </a:r>
            <a:r>
              <a:rPr lang="el-GR" spc="-55" dirty="0" smtClean="0">
                <a:solidFill>
                  <a:srgbClr val="231F20"/>
                </a:solidFill>
                <a:latin typeface="Times New Roman"/>
                <a:cs typeface="Times New Roman"/>
              </a:rPr>
              <a:t> </a:t>
            </a:r>
            <a:r>
              <a:rPr lang="el-GR" spc="-5" dirty="0" smtClean="0">
                <a:solidFill>
                  <a:srgbClr val="231F20"/>
                </a:solidFill>
                <a:latin typeface="Times New Roman"/>
                <a:cs typeface="Times New Roman"/>
              </a:rPr>
              <a:t>το</a:t>
            </a:r>
            <a:r>
              <a:rPr lang="el-GR" spc="-5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ήμισυ</a:t>
            </a:r>
            <a:r>
              <a:rPr lang="el-GR" spc="-5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των</a:t>
            </a:r>
            <a:r>
              <a:rPr lang="el-GR" spc="-5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καψών</a:t>
            </a:r>
            <a:r>
              <a:rPr lang="el-GR" spc="-5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είναι</a:t>
            </a:r>
            <a:r>
              <a:rPr lang="el-GR" spc="-5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κίτρινο</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ή</a:t>
            </a:r>
            <a:r>
              <a:rPr lang="el-GR" spc="-5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καφέ</a:t>
            </a:r>
            <a:r>
              <a:rPr lang="el-GR" spc="-55" dirty="0" smtClean="0">
                <a:solidFill>
                  <a:srgbClr val="231F20"/>
                </a:solidFill>
                <a:latin typeface="Times New Roman"/>
                <a:cs typeface="Times New Roman"/>
              </a:rPr>
              <a:t> </a:t>
            </a:r>
            <a:r>
              <a:rPr lang="el-GR" spc="-5" dirty="0" smtClean="0">
                <a:solidFill>
                  <a:srgbClr val="231F20"/>
                </a:solidFill>
                <a:latin typeface="Times New Roman"/>
                <a:cs typeface="Times New Roman"/>
              </a:rPr>
              <a:t>με</a:t>
            </a:r>
            <a:r>
              <a:rPr lang="el-GR" spc="-5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πλήρως</a:t>
            </a:r>
            <a:r>
              <a:rPr lang="el-GR" spc="-5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αναπτυγμένους</a:t>
            </a:r>
            <a:r>
              <a:rPr lang="el-GR" spc="-55"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σπόρους.  </a:t>
            </a:r>
            <a:r>
              <a:rPr lang="el-GR" spc="-5" dirty="0" smtClean="0">
                <a:solidFill>
                  <a:srgbClr val="231F20"/>
                </a:solidFill>
                <a:latin typeface="Times New Roman"/>
                <a:cs typeface="Times New Roman"/>
              </a:rPr>
              <a:t>Δυστυχώς, </a:t>
            </a:r>
            <a:r>
              <a:rPr lang="el-GR" dirty="0" smtClean="0">
                <a:solidFill>
                  <a:srgbClr val="231F20"/>
                </a:solidFill>
                <a:latin typeface="Times New Roman"/>
                <a:cs typeface="Times New Roman"/>
              </a:rPr>
              <a:t>όπως αναφέρθηκε, η ποιότητα των </a:t>
            </a:r>
            <a:r>
              <a:rPr lang="el-GR" spc="-5" dirty="0" smtClean="0">
                <a:solidFill>
                  <a:srgbClr val="231F20"/>
                </a:solidFill>
                <a:latin typeface="Times New Roman"/>
                <a:cs typeface="Times New Roman"/>
              </a:rPr>
              <a:t>ινών </a:t>
            </a:r>
            <a:r>
              <a:rPr lang="el-GR" dirty="0" smtClean="0">
                <a:solidFill>
                  <a:srgbClr val="231F20"/>
                </a:solidFill>
                <a:latin typeface="Times New Roman"/>
                <a:cs typeface="Times New Roman"/>
              </a:rPr>
              <a:t>είναι </a:t>
            </a:r>
            <a:r>
              <a:rPr lang="el-GR" spc="-5" dirty="0" smtClean="0">
                <a:solidFill>
                  <a:srgbClr val="231F20"/>
                </a:solidFill>
                <a:latin typeface="Times New Roman"/>
                <a:cs typeface="Times New Roman"/>
              </a:rPr>
              <a:t>καλύτερη</a:t>
            </a:r>
            <a:r>
              <a:rPr lang="el-GR" spc="180" dirty="0" smtClean="0">
                <a:solidFill>
                  <a:srgbClr val="231F20"/>
                </a:solidFill>
                <a:latin typeface="Times New Roman"/>
                <a:cs typeface="Times New Roman"/>
              </a:rPr>
              <a:t> </a:t>
            </a:r>
            <a:r>
              <a:rPr lang="el-GR" dirty="0" smtClean="0">
                <a:solidFill>
                  <a:srgbClr val="231F20"/>
                </a:solidFill>
                <a:latin typeface="Times New Roman"/>
                <a:cs typeface="Times New Roman"/>
              </a:rPr>
              <a:t>πριν</a:t>
            </a:r>
            <a:r>
              <a:rPr lang="el-GR" spc="105" dirty="0" smtClean="0">
                <a:solidFill>
                  <a:srgbClr val="231F20"/>
                </a:solidFill>
                <a:latin typeface="Times New Roman"/>
                <a:cs typeface="Times New Roman"/>
              </a:rPr>
              <a:t> </a:t>
            </a:r>
            <a:r>
              <a:rPr lang="el-GR" dirty="0" smtClean="0">
                <a:solidFill>
                  <a:srgbClr val="231F20"/>
                </a:solidFill>
                <a:latin typeface="Times New Roman"/>
                <a:cs typeface="Times New Roman"/>
              </a:rPr>
              <a:t>να  ωριμάσουν</a:t>
            </a:r>
            <a:r>
              <a:rPr lang="el-GR" spc="-20" dirty="0" smtClean="0">
                <a:solidFill>
                  <a:srgbClr val="231F20"/>
                </a:solidFill>
                <a:latin typeface="Times New Roman"/>
                <a:cs typeface="Times New Roman"/>
              </a:rPr>
              <a:t> </a:t>
            </a:r>
            <a:r>
              <a:rPr lang="el-GR" dirty="0" smtClean="0">
                <a:solidFill>
                  <a:srgbClr val="231F20"/>
                </a:solidFill>
                <a:latin typeface="Times New Roman"/>
                <a:cs typeface="Times New Roman"/>
              </a:rPr>
              <a:t>οι</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σπόροι.</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Οπότε,</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κυρίως</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οι</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ποικιλίες</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που</a:t>
            </a:r>
            <a:r>
              <a:rPr lang="el-GR" spc="-25" dirty="0" smtClean="0">
                <a:solidFill>
                  <a:srgbClr val="231F20"/>
                </a:solidFill>
                <a:latin typeface="Times New Roman"/>
                <a:cs typeface="Times New Roman"/>
              </a:rPr>
              <a:t> </a:t>
            </a:r>
            <a:r>
              <a:rPr lang="el-GR" spc="-5" dirty="0" smtClean="0">
                <a:solidFill>
                  <a:srgbClr val="231F20"/>
                </a:solidFill>
                <a:latin typeface="Times New Roman"/>
                <a:cs typeface="Times New Roman"/>
              </a:rPr>
              <a:t>καλλιεργούν</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οι</a:t>
            </a:r>
            <a:r>
              <a:rPr lang="el-GR" spc="-25" dirty="0" smtClean="0">
                <a:solidFill>
                  <a:srgbClr val="231F20"/>
                </a:solidFill>
                <a:latin typeface="Times New Roman"/>
                <a:cs typeface="Times New Roman"/>
              </a:rPr>
              <a:t> </a:t>
            </a:r>
            <a:r>
              <a:rPr lang="el-GR" dirty="0" smtClean="0">
                <a:solidFill>
                  <a:srgbClr val="231F20"/>
                </a:solidFill>
                <a:latin typeface="Times New Roman"/>
                <a:cs typeface="Times New Roman"/>
              </a:rPr>
              <a:t>παραγωγοί  σε</a:t>
            </a:r>
            <a:r>
              <a:rPr lang="el-GR" spc="90" dirty="0" smtClean="0">
                <a:solidFill>
                  <a:srgbClr val="231F20"/>
                </a:solidFill>
                <a:latin typeface="Times New Roman"/>
                <a:cs typeface="Times New Roman"/>
              </a:rPr>
              <a:t> </a:t>
            </a:r>
            <a:r>
              <a:rPr lang="el-GR" dirty="0" smtClean="0">
                <a:solidFill>
                  <a:srgbClr val="231F20"/>
                </a:solidFill>
                <a:latin typeface="Times New Roman"/>
                <a:cs typeface="Times New Roman"/>
              </a:rPr>
              <a:t>εμπορική</a:t>
            </a:r>
            <a:r>
              <a:rPr lang="el-GR" spc="9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κλίμακα</a:t>
            </a:r>
            <a:r>
              <a:rPr lang="el-GR" spc="90" dirty="0" smtClean="0">
                <a:solidFill>
                  <a:srgbClr val="231F20"/>
                </a:solidFill>
                <a:latin typeface="Times New Roman"/>
                <a:cs typeface="Times New Roman"/>
              </a:rPr>
              <a:t> </a:t>
            </a:r>
            <a:r>
              <a:rPr lang="el-GR" dirty="0" smtClean="0">
                <a:solidFill>
                  <a:srgbClr val="231F20"/>
                </a:solidFill>
                <a:latin typeface="Times New Roman"/>
                <a:cs typeface="Times New Roman"/>
              </a:rPr>
              <a:t>είναι</a:t>
            </a:r>
            <a:r>
              <a:rPr lang="el-GR" spc="90" dirty="0" smtClean="0">
                <a:solidFill>
                  <a:srgbClr val="231F20"/>
                </a:solidFill>
                <a:latin typeface="Times New Roman"/>
                <a:cs typeface="Times New Roman"/>
              </a:rPr>
              <a:t> </a:t>
            </a:r>
            <a:r>
              <a:rPr lang="el-GR" dirty="0" smtClean="0">
                <a:solidFill>
                  <a:srgbClr val="231F20"/>
                </a:solidFill>
                <a:latin typeface="Times New Roman"/>
                <a:cs typeface="Times New Roman"/>
              </a:rPr>
              <a:t>είτε</a:t>
            </a:r>
            <a:r>
              <a:rPr lang="el-GR" spc="90" dirty="0" smtClean="0">
                <a:solidFill>
                  <a:srgbClr val="231F20"/>
                </a:solidFill>
                <a:latin typeface="Times New Roman"/>
                <a:cs typeface="Times New Roman"/>
              </a:rPr>
              <a:t> </a:t>
            </a:r>
            <a:r>
              <a:rPr lang="el-GR" dirty="0" smtClean="0">
                <a:solidFill>
                  <a:srgbClr val="231F20"/>
                </a:solidFill>
                <a:latin typeface="Times New Roman"/>
                <a:cs typeface="Times New Roman"/>
              </a:rPr>
              <a:t>για</a:t>
            </a:r>
            <a:r>
              <a:rPr lang="el-GR" spc="90" dirty="0" smtClean="0">
                <a:solidFill>
                  <a:srgbClr val="231F20"/>
                </a:solidFill>
                <a:latin typeface="Times New Roman"/>
                <a:cs typeface="Times New Roman"/>
              </a:rPr>
              <a:t> </a:t>
            </a:r>
            <a:r>
              <a:rPr lang="el-GR" dirty="0" smtClean="0">
                <a:solidFill>
                  <a:srgbClr val="231F20"/>
                </a:solidFill>
                <a:latin typeface="Times New Roman"/>
                <a:cs typeface="Times New Roman"/>
              </a:rPr>
              <a:t>ίνα</a:t>
            </a:r>
            <a:r>
              <a:rPr lang="el-GR" spc="90" dirty="0" smtClean="0">
                <a:solidFill>
                  <a:srgbClr val="231F20"/>
                </a:solidFill>
                <a:latin typeface="Times New Roman"/>
                <a:cs typeface="Times New Roman"/>
              </a:rPr>
              <a:t> </a:t>
            </a:r>
            <a:r>
              <a:rPr lang="el-GR" dirty="0" smtClean="0">
                <a:solidFill>
                  <a:srgbClr val="231F20"/>
                </a:solidFill>
                <a:latin typeface="Times New Roman"/>
                <a:cs typeface="Times New Roman"/>
              </a:rPr>
              <a:t>είτε</a:t>
            </a:r>
            <a:r>
              <a:rPr lang="el-GR" spc="90" dirty="0" smtClean="0">
                <a:solidFill>
                  <a:srgbClr val="231F20"/>
                </a:solidFill>
                <a:latin typeface="Times New Roman"/>
                <a:cs typeface="Times New Roman"/>
              </a:rPr>
              <a:t> </a:t>
            </a:r>
            <a:r>
              <a:rPr lang="el-GR" dirty="0" smtClean="0">
                <a:solidFill>
                  <a:srgbClr val="231F20"/>
                </a:solidFill>
                <a:latin typeface="Times New Roman"/>
                <a:cs typeface="Times New Roman"/>
              </a:rPr>
              <a:t>για</a:t>
            </a:r>
            <a:r>
              <a:rPr lang="el-GR" spc="90" dirty="0" smtClean="0">
                <a:solidFill>
                  <a:srgbClr val="231F20"/>
                </a:solidFill>
                <a:latin typeface="Times New Roman"/>
                <a:cs typeface="Times New Roman"/>
              </a:rPr>
              <a:t> </a:t>
            </a:r>
            <a:r>
              <a:rPr lang="el-GR" dirty="0" smtClean="0">
                <a:solidFill>
                  <a:srgbClr val="231F20"/>
                </a:solidFill>
                <a:latin typeface="Times New Roman"/>
                <a:cs typeface="Times New Roman"/>
              </a:rPr>
              <a:t>σπόρο.</a:t>
            </a:r>
            <a:r>
              <a:rPr lang="el-GR" spc="90" dirty="0" smtClean="0">
                <a:solidFill>
                  <a:srgbClr val="231F20"/>
                </a:solidFill>
                <a:latin typeface="Times New Roman"/>
                <a:cs typeface="Times New Roman"/>
              </a:rPr>
              <a:t> </a:t>
            </a:r>
            <a:r>
              <a:rPr lang="el-GR" dirty="0" smtClean="0">
                <a:solidFill>
                  <a:srgbClr val="231F20"/>
                </a:solidFill>
                <a:latin typeface="Times New Roman"/>
                <a:cs typeface="Times New Roman"/>
              </a:rPr>
              <a:t>Σπάνια</a:t>
            </a:r>
            <a:r>
              <a:rPr lang="el-GR" spc="9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καλλιεργούνται </a:t>
            </a:r>
            <a:r>
              <a:rPr lang="el-GR" dirty="0" smtClean="0">
                <a:solidFill>
                  <a:srgbClr val="231F20"/>
                </a:solidFill>
                <a:latin typeface="Times New Roman"/>
                <a:cs typeface="Times New Roman"/>
              </a:rPr>
              <a:t> ποικιλίες για σπόρο </a:t>
            </a:r>
            <a:r>
              <a:rPr lang="el-GR" spc="-5" dirty="0" smtClean="0">
                <a:solidFill>
                  <a:srgbClr val="231F20"/>
                </a:solidFill>
                <a:latin typeface="Times New Roman"/>
                <a:cs typeface="Times New Roman"/>
              </a:rPr>
              <a:t>και </a:t>
            </a:r>
            <a:r>
              <a:rPr lang="el-GR" dirty="0" smtClean="0">
                <a:solidFill>
                  <a:srgbClr val="231F20"/>
                </a:solidFill>
                <a:latin typeface="Times New Roman"/>
                <a:cs typeface="Times New Roman"/>
              </a:rPr>
              <a:t>για ίνα. </a:t>
            </a:r>
            <a:r>
              <a:rPr lang="el-GR" spc="-5" dirty="0" smtClean="0">
                <a:solidFill>
                  <a:srgbClr val="231F20"/>
                </a:solidFill>
                <a:latin typeface="Times New Roman"/>
                <a:cs typeface="Times New Roman"/>
              </a:rPr>
              <a:t>Οι </a:t>
            </a:r>
            <a:r>
              <a:rPr lang="el-GR" dirty="0" smtClean="0">
                <a:solidFill>
                  <a:srgbClr val="231F20"/>
                </a:solidFill>
                <a:latin typeface="Times New Roman"/>
                <a:cs typeface="Times New Roman"/>
              </a:rPr>
              <a:t>ίνες σ’ αυτή την περίπτωση είναι  </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αποδεκτές</a:t>
            </a:r>
            <a:r>
              <a:rPr lang="el-GR" dirty="0">
                <a:solidFill>
                  <a:srgbClr val="231F20"/>
                </a:solidFill>
                <a:latin typeface="Times New Roman"/>
                <a:cs typeface="Times New Roman"/>
              </a:rPr>
              <a:t> </a:t>
            </a:r>
            <a:r>
              <a:rPr lang="el-GR" dirty="0" smtClean="0">
                <a:solidFill>
                  <a:srgbClr val="231F20"/>
                </a:solidFill>
                <a:latin typeface="Times New Roman"/>
                <a:cs typeface="Times New Roman"/>
              </a:rPr>
              <a:t>για </a:t>
            </a:r>
            <a:r>
              <a:rPr lang="el-GR" spc="-5" dirty="0" smtClean="0">
                <a:solidFill>
                  <a:srgbClr val="231F20"/>
                </a:solidFill>
                <a:latin typeface="Times New Roman"/>
                <a:cs typeface="Times New Roman"/>
              </a:rPr>
              <a:t>κατασκευή καλαθιών, </a:t>
            </a:r>
            <a:r>
              <a:rPr lang="el-GR" dirty="0" smtClean="0">
                <a:solidFill>
                  <a:srgbClr val="231F20"/>
                </a:solidFill>
                <a:latin typeface="Times New Roman"/>
                <a:cs typeface="Times New Roman"/>
              </a:rPr>
              <a:t>ή άλλων απλών </a:t>
            </a:r>
            <a:r>
              <a:rPr lang="el-GR" spc="-5" dirty="0" smtClean="0">
                <a:solidFill>
                  <a:srgbClr val="231F20"/>
                </a:solidFill>
                <a:latin typeface="Times New Roman"/>
                <a:cs typeface="Times New Roman"/>
              </a:rPr>
              <a:t>συναφών</a:t>
            </a:r>
            <a:r>
              <a:rPr lang="el-GR" spc="15" dirty="0" smtClean="0">
                <a:solidFill>
                  <a:srgbClr val="231F20"/>
                </a:solidFill>
                <a:latin typeface="Times New Roman"/>
                <a:cs typeface="Times New Roman"/>
              </a:rPr>
              <a:t> </a:t>
            </a:r>
            <a:r>
              <a:rPr lang="el-GR" dirty="0" smtClean="0">
                <a:solidFill>
                  <a:srgbClr val="231F20"/>
                </a:solidFill>
                <a:latin typeface="Times New Roman"/>
                <a:cs typeface="Times New Roman"/>
              </a:rPr>
              <a:t>αντικειμένων.</a:t>
            </a:r>
            <a:endParaRPr lang="el-GR"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05541" y="1219712"/>
            <a:ext cx="8456731" cy="4222027"/>
          </a:xfrm>
          <a:prstGeom prst="rect">
            <a:avLst/>
          </a:prstGeom>
        </p:spPr>
        <p:txBody>
          <a:bodyPr wrap="square" lIns="91413" tIns="45707" rIns="91413" bIns="45707">
            <a:spAutoFit/>
          </a:bodyPr>
          <a:lstStyle/>
          <a:p>
            <a:pPr marL="12700" marR="5080" indent="179705" algn="just">
              <a:lnSpc>
                <a:spcPct val="107200"/>
              </a:lnSpc>
            </a:pPr>
            <a:r>
              <a:rPr lang="el-GR" spc="-10" dirty="0" smtClean="0">
                <a:solidFill>
                  <a:srgbClr val="231F20"/>
                </a:solidFill>
                <a:latin typeface="Times New Roman"/>
                <a:cs typeface="Times New Roman"/>
              </a:rPr>
              <a:t>Κατά </a:t>
            </a:r>
            <a:r>
              <a:rPr lang="el-GR" dirty="0" smtClean="0">
                <a:solidFill>
                  <a:srgbClr val="231F20"/>
                </a:solidFill>
                <a:latin typeface="Times New Roman"/>
                <a:cs typeface="Times New Roman"/>
              </a:rPr>
              <a:t>τη </a:t>
            </a:r>
            <a:r>
              <a:rPr lang="el-GR" spc="-5" dirty="0" smtClean="0">
                <a:solidFill>
                  <a:srgbClr val="231F20"/>
                </a:solidFill>
                <a:latin typeface="Times New Roman"/>
                <a:cs typeface="Times New Roman"/>
              </a:rPr>
              <a:t>συγκομιδή </a:t>
            </a:r>
            <a:r>
              <a:rPr lang="el-GR" dirty="0" smtClean="0">
                <a:solidFill>
                  <a:srgbClr val="231F20"/>
                </a:solidFill>
                <a:latin typeface="Times New Roman"/>
                <a:cs typeface="Times New Roman"/>
              </a:rPr>
              <a:t>τα φυτά </a:t>
            </a:r>
            <a:r>
              <a:rPr lang="el-GR" spc="-5" dirty="0" smtClean="0">
                <a:solidFill>
                  <a:srgbClr val="231F20"/>
                </a:solidFill>
                <a:latin typeface="Times New Roman"/>
                <a:cs typeface="Times New Roman"/>
              </a:rPr>
              <a:t>εκριζώνονται προσεκτικά </a:t>
            </a:r>
            <a:r>
              <a:rPr lang="el-GR" dirty="0" smtClean="0">
                <a:solidFill>
                  <a:srgbClr val="231F20"/>
                </a:solidFill>
                <a:latin typeface="Times New Roman"/>
                <a:cs typeface="Times New Roman"/>
              </a:rPr>
              <a:t>από το έδαφος. Μπορεί να γίνει </a:t>
            </a:r>
            <a:r>
              <a:rPr lang="el-GR" spc="-5" dirty="0" smtClean="0">
                <a:solidFill>
                  <a:srgbClr val="231F20"/>
                </a:solidFill>
                <a:latin typeface="Times New Roman"/>
                <a:cs typeface="Times New Roman"/>
              </a:rPr>
              <a:t>και </a:t>
            </a:r>
            <a:r>
              <a:rPr lang="el-GR" dirty="0" smtClean="0">
                <a:solidFill>
                  <a:srgbClr val="231F20"/>
                </a:solidFill>
                <a:latin typeface="Times New Roman"/>
                <a:cs typeface="Times New Roman"/>
              </a:rPr>
              <a:t>θερισμός με τον τρόπο όμως αυτό μειώνεται το </a:t>
            </a:r>
            <a:r>
              <a:rPr lang="el-GR" spc="-5" dirty="0" smtClean="0">
                <a:solidFill>
                  <a:srgbClr val="231F20"/>
                </a:solidFill>
                <a:latin typeface="Times New Roman"/>
                <a:cs typeface="Times New Roman"/>
              </a:rPr>
              <a:t>μήκος </a:t>
            </a:r>
            <a:r>
              <a:rPr lang="el-GR" dirty="0" smtClean="0">
                <a:solidFill>
                  <a:srgbClr val="231F20"/>
                </a:solidFill>
                <a:latin typeface="Times New Roman"/>
                <a:cs typeface="Times New Roman"/>
              </a:rPr>
              <a:t>των </a:t>
            </a:r>
            <a:r>
              <a:rPr lang="el-GR" spc="-5" dirty="0" smtClean="0">
                <a:solidFill>
                  <a:srgbClr val="231F20"/>
                </a:solidFill>
                <a:latin typeface="Times New Roman"/>
                <a:cs typeface="Times New Roman"/>
              </a:rPr>
              <a:t>ινών.  </a:t>
            </a:r>
            <a:r>
              <a:rPr lang="el-GR" spc="-10" dirty="0" smtClean="0">
                <a:solidFill>
                  <a:srgbClr val="231F20"/>
                </a:solidFill>
                <a:latin typeface="Times New Roman"/>
                <a:cs typeface="Times New Roman"/>
              </a:rPr>
              <a:t>Τινάζονται</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οι</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ρίζες</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από</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το</a:t>
            </a:r>
            <a:r>
              <a:rPr lang="el-GR" spc="-4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χώμα</a:t>
            </a:r>
            <a:r>
              <a:rPr lang="el-GR" spc="-4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και</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τα</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φυτά</a:t>
            </a:r>
            <a:r>
              <a:rPr lang="el-GR" spc="-40" dirty="0" smtClean="0">
                <a:solidFill>
                  <a:srgbClr val="231F20"/>
                </a:solidFill>
                <a:latin typeface="Times New Roman"/>
                <a:cs typeface="Times New Roman"/>
              </a:rPr>
              <a:t> </a:t>
            </a:r>
            <a:r>
              <a:rPr lang="el-GR" spc="-5" dirty="0" smtClean="0">
                <a:solidFill>
                  <a:srgbClr val="231F20"/>
                </a:solidFill>
                <a:latin typeface="Times New Roman"/>
                <a:cs typeface="Times New Roman"/>
              </a:rPr>
              <a:t>στοιβάζονται</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σε</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μικρές</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ομάδες</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ή</a:t>
            </a:r>
            <a:r>
              <a:rPr lang="el-GR" spc="-40" dirty="0" smtClean="0">
                <a:solidFill>
                  <a:srgbClr val="231F20"/>
                </a:solidFill>
                <a:latin typeface="Times New Roman"/>
                <a:cs typeface="Times New Roman"/>
              </a:rPr>
              <a:t> </a:t>
            </a:r>
            <a:r>
              <a:rPr lang="el-GR" dirty="0" smtClean="0">
                <a:solidFill>
                  <a:srgbClr val="231F20"/>
                </a:solidFill>
                <a:latin typeface="Times New Roman"/>
                <a:cs typeface="Times New Roman"/>
              </a:rPr>
              <a:t>δένονται σε μπάλες. </a:t>
            </a:r>
            <a:r>
              <a:rPr lang="el-GR" spc="-10" dirty="0" smtClean="0">
                <a:solidFill>
                  <a:srgbClr val="231F20"/>
                </a:solidFill>
                <a:latin typeface="Times New Roman"/>
                <a:cs typeface="Times New Roman"/>
              </a:rPr>
              <a:t>Στη </a:t>
            </a:r>
            <a:r>
              <a:rPr lang="el-GR" dirty="0" smtClean="0">
                <a:solidFill>
                  <a:srgbClr val="231F20"/>
                </a:solidFill>
                <a:latin typeface="Times New Roman"/>
                <a:cs typeface="Times New Roman"/>
              </a:rPr>
              <a:t>συνέχεια στις </a:t>
            </a:r>
            <a:r>
              <a:rPr lang="el-GR" spc="-5" dirty="0" smtClean="0">
                <a:solidFill>
                  <a:srgbClr val="231F20"/>
                </a:solidFill>
                <a:latin typeface="Times New Roman"/>
                <a:cs typeface="Times New Roman"/>
              </a:rPr>
              <a:t>εγκαταστάσεις επεξεργασίας </a:t>
            </a:r>
            <a:r>
              <a:rPr lang="el-GR" dirty="0" smtClean="0">
                <a:solidFill>
                  <a:srgbClr val="231F20"/>
                </a:solidFill>
                <a:latin typeface="Times New Roman"/>
                <a:cs typeface="Times New Roman"/>
              </a:rPr>
              <a:t>γίνεται η απομάκρυνση των σπόρων. </a:t>
            </a:r>
            <a:r>
              <a:rPr lang="el-GR" spc="-40" dirty="0" smtClean="0">
                <a:solidFill>
                  <a:srgbClr val="231F20"/>
                </a:solidFill>
                <a:latin typeface="Times New Roman"/>
                <a:cs typeface="Times New Roman"/>
              </a:rPr>
              <a:t>Το </a:t>
            </a:r>
            <a:r>
              <a:rPr lang="el-GR" dirty="0" smtClean="0">
                <a:solidFill>
                  <a:srgbClr val="231F20"/>
                </a:solidFill>
                <a:latin typeface="Times New Roman"/>
                <a:cs typeface="Times New Roman"/>
              </a:rPr>
              <a:t>επόμενο βήμα είναι η αποσύνθεση των πηκτινών</a:t>
            </a:r>
            <a:r>
              <a:rPr lang="el-GR" spc="-75" dirty="0" smtClean="0">
                <a:solidFill>
                  <a:srgbClr val="231F20"/>
                </a:solidFill>
                <a:latin typeface="Times New Roman"/>
                <a:cs typeface="Times New Roman"/>
              </a:rPr>
              <a:t> </a:t>
            </a:r>
            <a:r>
              <a:rPr lang="el-GR" dirty="0" smtClean="0">
                <a:solidFill>
                  <a:srgbClr val="231F20"/>
                </a:solidFill>
                <a:latin typeface="Times New Roman"/>
                <a:cs typeface="Times New Roman"/>
              </a:rPr>
              <a:t>που  συνδέουν τις ίνες στο </a:t>
            </a:r>
            <a:r>
              <a:rPr lang="el-GR" dirty="0" err="1" smtClean="0">
                <a:solidFill>
                  <a:srgbClr val="231F20"/>
                </a:solidFill>
                <a:latin typeface="Times New Roman"/>
                <a:cs typeface="Times New Roman"/>
              </a:rPr>
              <a:t>ξύλωμα</a:t>
            </a:r>
            <a:r>
              <a:rPr lang="el-GR" dirty="0" smtClean="0">
                <a:solidFill>
                  <a:srgbClr val="231F20"/>
                </a:solidFill>
                <a:latin typeface="Times New Roman"/>
                <a:cs typeface="Times New Roman"/>
              </a:rPr>
              <a:t> </a:t>
            </a:r>
            <a:r>
              <a:rPr lang="el-GR" spc="-5" dirty="0" smtClean="0">
                <a:solidFill>
                  <a:srgbClr val="231F20"/>
                </a:solidFill>
                <a:latin typeface="Times New Roman"/>
                <a:cs typeface="Times New Roman"/>
              </a:rPr>
              <a:t>και </a:t>
            </a:r>
            <a:r>
              <a:rPr lang="el-GR" dirty="0" smtClean="0">
                <a:solidFill>
                  <a:srgbClr val="231F20"/>
                </a:solidFill>
                <a:latin typeface="Times New Roman"/>
                <a:cs typeface="Times New Roman"/>
              </a:rPr>
              <a:t>η </a:t>
            </a:r>
            <a:r>
              <a:rPr lang="el-GR" spc="-5" dirty="0" smtClean="0">
                <a:solidFill>
                  <a:srgbClr val="231F20"/>
                </a:solidFill>
                <a:latin typeface="Times New Roman"/>
                <a:cs typeface="Times New Roman"/>
              </a:rPr>
              <a:t>καταστροφή </a:t>
            </a:r>
            <a:r>
              <a:rPr lang="el-GR" dirty="0" smtClean="0">
                <a:solidFill>
                  <a:srgbClr val="231F20"/>
                </a:solidFill>
                <a:latin typeface="Times New Roman"/>
                <a:cs typeface="Times New Roman"/>
              </a:rPr>
              <a:t>του λεπτού ιστού που περιβάλλει τις ίνες. </a:t>
            </a:r>
            <a:r>
              <a:rPr lang="el-GR" spc="-5" dirty="0" smtClean="0">
                <a:solidFill>
                  <a:srgbClr val="231F20"/>
                </a:solidFill>
                <a:latin typeface="Times New Roman"/>
                <a:cs typeface="Times New Roman"/>
              </a:rPr>
              <a:t>Η </a:t>
            </a:r>
            <a:r>
              <a:rPr lang="el-GR" dirty="0" smtClean="0">
                <a:solidFill>
                  <a:srgbClr val="231F20"/>
                </a:solidFill>
                <a:latin typeface="Times New Roman"/>
                <a:cs typeface="Times New Roman"/>
              </a:rPr>
              <a:t>αποσύνθεση γίνεται με τη βοήθεια βακτηρίων εδάφους που είναι  παρόντα</a:t>
            </a:r>
            <a:r>
              <a:rPr lang="el-GR" spc="-60" dirty="0" smtClean="0">
                <a:solidFill>
                  <a:srgbClr val="231F20"/>
                </a:solidFill>
                <a:latin typeface="Times New Roman"/>
                <a:cs typeface="Times New Roman"/>
              </a:rPr>
              <a:t> </a:t>
            </a:r>
            <a:r>
              <a:rPr lang="el-GR" dirty="0" smtClean="0">
                <a:solidFill>
                  <a:srgbClr val="231F20"/>
                </a:solidFill>
                <a:latin typeface="Times New Roman"/>
                <a:cs typeface="Times New Roman"/>
              </a:rPr>
              <a:t>στους</a:t>
            </a:r>
            <a:r>
              <a:rPr lang="el-GR" spc="-60" dirty="0" smtClean="0">
                <a:solidFill>
                  <a:srgbClr val="231F20"/>
                </a:solidFill>
                <a:latin typeface="Times New Roman"/>
                <a:cs typeface="Times New Roman"/>
              </a:rPr>
              <a:t> </a:t>
            </a:r>
            <a:r>
              <a:rPr lang="el-GR" dirty="0" smtClean="0">
                <a:solidFill>
                  <a:srgbClr val="231F20"/>
                </a:solidFill>
                <a:latin typeface="Times New Roman"/>
                <a:cs typeface="Times New Roman"/>
              </a:rPr>
              <a:t>βλαστούς</a:t>
            </a:r>
            <a:r>
              <a:rPr lang="el-GR" spc="-6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κατά</a:t>
            </a:r>
            <a:r>
              <a:rPr lang="el-GR" spc="-60" dirty="0" smtClean="0">
                <a:solidFill>
                  <a:srgbClr val="231F20"/>
                </a:solidFill>
                <a:latin typeface="Times New Roman"/>
                <a:cs typeface="Times New Roman"/>
              </a:rPr>
              <a:t> </a:t>
            </a:r>
            <a:r>
              <a:rPr lang="el-GR" dirty="0" smtClean="0">
                <a:solidFill>
                  <a:srgbClr val="231F20"/>
                </a:solidFill>
                <a:latin typeface="Times New Roman"/>
                <a:cs typeface="Times New Roman"/>
              </a:rPr>
              <a:t>τη</a:t>
            </a:r>
            <a:r>
              <a:rPr lang="el-GR" spc="-60" dirty="0" smtClean="0">
                <a:solidFill>
                  <a:srgbClr val="231F20"/>
                </a:solidFill>
                <a:latin typeface="Times New Roman"/>
                <a:cs typeface="Times New Roman"/>
              </a:rPr>
              <a:t> </a:t>
            </a:r>
            <a:r>
              <a:rPr lang="el-GR" spc="-5" dirty="0" smtClean="0">
                <a:solidFill>
                  <a:srgbClr val="231F20"/>
                </a:solidFill>
                <a:latin typeface="Times New Roman"/>
                <a:cs typeface="Times New Roman"/>
              </a:rPr>
              <a:t>συγκομιδή,</a:t>
            </a:r>
            <a:r>
              <a:rPr lang="el-GR" spc="-60" dirty="0" smtClean="0">
                <a:solidFill>
                  <a:srgbClr val="231F20"/>
                </a:solidFill>
                <a:latin typeface="Times New Roman"/>
                <a:cs typeface="Times New Roman"/>
              </a:rPr>
              <a:t> </a:t>
            </a:r>
            <a:r>
              <a:rPr lang="el-GR" dirty="0" smtClean="0">
                <a:solidFill>
                  <a:srgbClr val="231F20"/>
                </a:solidFill>
                <a:latin typeface="Times New Roman"/>
                <a:cs typeface="Times New Roman"/>
              </a:rPr>
              <a:t>είτε</a:t>
            </a:r>
            <a:r>
              <a:rPr lang="el-GR" spc="-60" dirty="0" smtClean="0">
                <a:solidFill>
                  <a:srgbClr val="231F20"/>
                </a:solidFill>
                <a:latin typeface="Times New Roman"/>
                <a:cs typeface="Times New Roman"/>
              </a:rPr>
              <a:t> </a:t>
            </a:r>
            <a:r>
              <a:rPr lang="el-GR" dirty="0" smtClean="0">
                <a:solidFill>
                  <a:srgbClr val="231F20"/>
                </a:solidFill>
                <a:latin typeface="Times New Roman"/>
                <a:cs typeface="Times New Roman"/>
              </a:rPr>
              <a:t>με</a:t>
            </a:r>
            <a:r>
              <a:rPr lang="el-GR" spc="-60" dirty="0" smtClean="0">
                <a:solidFill>
                  <a:srgbClr val="231F20"/>
                </a:solidFill>
                <a:latin typeface="Times New Roman"/>
                <a:cs typeface="Times New Roman"/>
              </a:rPr>
              <a:t> </a:t>
            </a:r>
            <a:r>
              <a:rPr lang="el-GR" dirty="0" smtClean="0">
                <a:solidFill>
                  <a:srgbClr val="231F20"/>
                </a:solidFill>
                <a:latin typeface="Times New Roman"/>
                <a:cs typeface="Times New Roman"/>
              </a:rPr>
              <a:t>την</a:t>
            </a:r>
            <a:r>
              <a:rPr lang="el-GR" spc="-60" dirty="0" smtClean="0">
                <a:solidFill>
                  <a:srgbClr val="231F20"/>
                </a:solidFill>
                <a:latin typeface="Times New Roman"/>
                <a:cs typeface="Times New Roman"/>
              </a:rPr>
              <a:t> </a:t>
            </a:r>
            <a:r>
              <a:rPr lang="el-GR" dirty="0" smtClean="0">
                <a:solidFill>
                  <a:srgbClr val="231F20"/>
                </a:solidFill>
                <a:latin typeface="Times New Roman"/>
                <a:cs typeface="Times New Roman"/>
              </a:rPr>
              <a:t>παραμονή</a:t>
            </a:r>
            <a:r>
              <a:rPr lang="el-GR" spc="-60" dirty="0" smtClean="0">
                <a:solidFill>
                  <a:srgbClr val="231F20"/>
                </a:solidFill>
                <a:latin typeface="Times New Roman"/>
                <a:cs typeface="Times New Roman"/>
              </a:rPr>
              <a:t> </a:t>
            </a:r>
            <a:r>
              <a:rPr lang="el-GR" dirty="0" smtClean="0">
                <a:solidFill>
                  <a:srgbClr val="231F20"/>
                </a:solidFill>
                <a:latin typeface="Times New Roman"/>
                <a:cs typeface="Times New Roman"/>
              </a:rPr>
              <a:t>των</a:t>
            </a:r>
            <a:r>
              <a:rPr lang="el-GR" spc="-60" dirty="0" smtClean="0">
                <a:solidFill>
                  <a:srgbClr val="231F20"/>
                </a:solidFill>
                <a:latin typeface="Times New Roman"/>
                <a:cs typeface="Times New Roman"/>
              </a:rPr>
              <a:t> </a:t>
            </a:r>
            <a:r>
              <a:rPr lang="el-GR" spc="-5" dirty="0" smtClean="0">
                <a:solidFill>
                  <a:srgbClr val="231F20"/>
                </a:solidFill>
                <a:latin typeface="Times New Roman"/>
                <a:cs typeface="Times New Roman"/>
              </a:rPr>
              <a:t>στελεχών  </a:t>
            </a:r>
            <a:r>
              <a:rPr lang="el-GR" dirty="0" smtClean="0">
                <a:solidFill>
                  <a:srgbClr val="231F20"/>
                </a:solidFill>
                <a:latin typeface="Times New Roman"/>
                <a:cs typeface="Times New Roman"/>
              </a:rPr>
              <a:t>στο</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νερό</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για</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μερικές</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ημέρες,</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είτε</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σε</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βροχερές</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περιοχές</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με</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την</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επίδραση</a:t>
            </a:r>
            <a:r>
              <a:rPr lang="el-GR" spc="-55" dirty="0" smtClean="0">
                <a:solidFill>
                  <a:srgbClr val="231F20"/>
                </a:solidFill>
                <a:latin typeface="Times New Roman"/>
                <a:cs typeface="Times New Roman"/>
              </a:rPr>
              <a:t> </a:t>
            </a:r>
            <a:r>
              <a:rPr lang="el-GR" dirty="0" smtClean="0">
                <a:solidFill>
                  <a:srgbClr val="231F20"/>
                </a:solidFill>
                <a:latin typeface="Times New Roman"/>
                <a:cs typeface="Times New Roman"/>
              </a:rPr>
              <a:t>των</a:t>
            </a:r>
            <a:r>
              <a:rPr lang="el-GR" spc="-55" dirty="0" smtClean="0">
                <a:solidFill>
                  <a:srgbClr val="231F20"/>
                </a:solidFill>
                <a:latin typeface="Times New Roman"/>
                <a:cs typeface="Times New Roman"/>
              </a:rPr>
              <a:t> </a:t>
            </a:r>
            <a:r>
              <a:rPr lang="el-GR" dirty="0" err="1" smtClean="0">
                <a:solidFill>
                  <a:srgbClr val="231F20"/>
                </a:solidFill>
                <a:latin typeface="Times New Roman"/>
                <a:cs typeface="Times New Roman"/>
              </a:rPr>
              <a:t>βρ</a:t>
            </a:r>
            <a:r>
              <a:rPr lang="en-US" dirty="0" smtClean="0">
                <a:solidFill>
                  <a:srgbClr val="231F20"/>
                </a:solidFill>
                <a:latin typeface="Times New Roman"/>
                <a:cs typeface="Times New Roman"/>
              </a:rPr>
              <a:t>o</a:t>
            </a:r>
            <a:r>
              <a:rPr lang="el-GR" spc="-10" dirty="0" err="1" smtClean="0">
                <a:solidFill>
                  <a:srgbClr val="231F20"/>
                </a:solidFill>
                <a:latin typeface="Times New Roman"/>
                <a:cs typeface="Times New Roman"/>
              </a:rPr>
              <a:t>χών</a:t>
            </a:r>
            <a:r>
              <a:rPr lang="el-GR" spc="-3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και</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της</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πρωινής</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δροσιάς.</a:t>
            </a:r>
            <a:r>
              <a:rPr lang="el-GR" spc="-30" dirty="0" smtClean="0">
                <a:solidFill>
                  <a:srgbClr val="231F20"/>
                </a:solidFill>
                <a:latin typeface="Times New Roman"/>
                <a:cs typeface="Times New Roman"/>
              </a:rPr>
              <a:t> </a:t>
            </a:r>
            <a:r>
              <a:rPr lang="el-GR" spc="-10" dirty="0" smtClean="0">
                <a:solidFill>
                  <a:srgbClr val="231F20"/>
                </a:solidFill>
                <a:latin typeface="Times New Roman"/>
                <a:cs typeface="Times New Roman"/>
              </a:rPr>
              <a:t>Στη</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συνέχεια</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ξηραίνονται</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τα</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στελέχη</a:t>
            </a:r>
            <a:r>
              <a:rPr lang="el-GR" spc="-3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και</a:t>
            </a:r>
            <a:r>
              <a:rPr lang="el-GR" spc="-30" dirty="0" smtClean="0">
                <a:solidFill>
                  <a:srgbClr val="231F20"/>
                </a:solidFill>
                <a:latin typeface="Times New Roman"/>
                <a:cs typeface="Times New Roman"/>
              </a:rPr>
              <a:t> </a:t>
            </a:r>
            <a:r>
              <a:rPr lang="el-GR" dirty="0" smtClean="0">
                <a:solidFill>
                  <a:srgbClr val="231F20"/>
                </a:solidFill>
                <a:latin typeface="Times New Roman"/>
                <a:cs typeface="Times New Roman"/>
              </a:rPr>
              <a:t>με</a:t>
            </a:r>
            <a:r>
              <a:rPr lang="el-GR" spc="-3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ειδικά  </a:t>
            </a:r>
            <a:r>
              <a:rPr lang="el-GR" dirty="0" smtClean="0">
                <a:solidFill>
                  <a:srgbClr val="231F20"/>
                </a:solidFill>
                <a:latin typeface="Times New Roman"/>
                <a:cs typeface="Times New Roman"/>
              </a:rPr>
              <a:t>εργαλεία ή </a:t>
            </a:r>
            <a:r>
              <a:rPr lang="el-GR" spc="-5" dirty="0" smtClean="0">
                <a:solidFill>
                  <a:srgbClr val="231F20"/>
                </a:solidFill>
                <a:latin typeface="Times New Roman"/>
                <a:cs typeface="Times New Roman"/>
              </a:rPr>
              <a:t>μηχανές αποχωρίζονται </a:t>
            </a:r>
            <a:r>
              <a:rPr lang="el-GR" dirty="0" smtClean="0">
                <a:solidFill>
                  <a:srgbClr val="231F20"/>
                </a:solidFill>
                <a:latin typeface="Times New Roman"/>
                <a:cs typeface="Times New Roman"/>
              </a:rPr>
              <a:t>οι ίνες από το βλαστό. Εκτός από τις</a:t>
            </a:r>
            <a:r>
              <a:rPr lang="el-GR" spc="-80" dirty="0" smtClean="0">
                <a:solidFill>
                  <a:srgbClr val="231F20"/>
                </a:solidFill>
                <a:latin typeface="Times New Roman"/>
                <a:cs typeface="Times New Roman"/>
              </a:rPr>
              <a:t> </a:t>
            </a:r>
            <a:r>
              <a:rPr lang="el-GR" dirty="0" smtClean="0">
                <a:solidFill>
                  <a:srgbClr val="231F20"/>
                </a:solidFill>
                <a:latin typeface="Times New Roman"/>
                <a:cs typeface="Times New Roman"/>
              </a:rPr>
              <a:t>μακριές  ίνες, </a:t>
            </a:r>
            <a:r>
              <a:rPr lang="el-GR" spc="-5" dirty="0" smtClean="0">
                <a:solidFill>
                  <a:srgbClr val="231F20"/>
                </a:solidFill>
                <a:latin typeface="Times New Roman"/>
                <a:cs typeface="Times New Roman"/>
              </a:rPr>
              <a:t>ως </a:t>
            </a:r>
            <a:r>
              <a:rPr lang="el-GR" dirty="0" smtClean="0">
                <a:solidFill>
                  <a:srgbClr val="231F20"/>
                </a:solidFill>
                <a:latin typeface="Times New Roman"/>
                <a:cs typeface="Times New Roman"/>
              </a:rPr>
              <a:t>υποπροϊόν, λαμβάνεται </a:t>
            </a:r>
            <a:r>
              <a:rPr lang="el-GR" spc="-5" dirty="0" smtClean="0">
                <a:solidFill>
                  <a:srgbClr val="231F20"/>
                </a:solidFill>
                <a:latin typeface="Times New Roman"/>
                <a:cs typeface="Times New Roman"/>
              </a:rPr>
              <a:t>και </a:t>
            </a:r>
            <a:r>
              <a:rPr lang="el-GR" dirty="0" smtClean="0">
                <a:solidFill>
                  <a:srgbClr val="231F20"/>
                </a:solidFill>
                <a:latin typeface="Times New Roman"/>
                <a:cs typeface="Times New Roman"/>
              </a:rPr>
              <a:t>μια ποσότητα </a:t>
            </a:r>
            <a:r>
              <a:rPr lang="el-GR" spc="-5" dirty="0" smtClean="0">
                <a:solidFill>
                  <a:srgbClr val="231F20"/>
                </a:solidFill>
                <a:latin typeface="Times New Roman"/>
                <a:cs typeface="Times New Roman"/>
              </a:rPr>
              <a:t>κοντών-μπερδεμένων</a:t>
            </a:r>
            <a:r>
              <a:rPr lang="el-GR" spc="10" dirty="0" smtClean="0">
                <a:solidFill>
                  <a:srgbClr val="231F20"/>
                </a:solidFill>
                <a:latin typeface="Times New Roman"/>
                <a:cs typeface="Times New Roman"/>
              </a:rPr>
              <a:t> </a:t>
            </a:r>
            <a:r>
              <a:rPr lang="el-GR" spc="-5" dirty="0" smtClean="0">
                <a:solidFill>
                  <a:srgbClr val="231F20"/>
                </a:solidFill>
                <a:latin typeface="Times New Roman"/>
                <a:cs typeface="Times New Roman"/>
              </a:rPr>
              <a:t>ινών.</a:t>
            </a:r>
            <a:endParaRPr lang="el-GR" dirty="0" smtClean="0">
              <a:latin typeface="Times New Roman"/>
              <a:cs typeface="Times New Roman"/>
            </a:endParaRPr>
          </a:p>
          <a:p>
            <a:pPr marL="12700" marR="5080" indent="179705" algn="just">
              <a:lnSpc>
                <a:spcPct val="107200"/>
              </a:lnSpc>
            </a:pPr>
            <a:endParaRPr lang="el-GR" dirty="0" smtClean="0">
              <a:latin typeface="Times New Roman"/>
              <a:cs typeface="Times New Roman"/>
            </a:endParaRPr>
          </a:p>
          <a:p>
            <a:pPr marL="11131" algn="just"/>
            <a:endParaRPr lang="el-GR"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 y="228600"/>
            <a:ext cx="5105400" cy="6740307"/>
          </a:xfrm>
          <a:prstGeom prst="rect">
            <a:avLst/>
          </a:prstGeom>
        </p:spPr>
        <p:txBody>
          <a:bodyPr wrap="square">
            <a:spAutoFit/>
          </a:bodyPr>
          <a:lstStyle/>
          <a:p>
            <a:r>
              <a:rPr lang="el-GR" dirty="0" smtClean="0"/>
              <a:t>Αρχαιολογικές έρευνες επιβεβαίωσαν την ύπαρξη σπόρων και λινών υφασμάτων στη Βαβυλώνα (7.000π.Χ) και σε πόλεις των Άλπεων (5.000 </a:t>
            </a:r>
            <a:r>
              <a:rPr lang="el-GR" dirty="0" err="1" smtClean="0"/>
              <a:t>π.Χ.</a:t>
            </a:r>
            <a:r>
              <a:rPr lang="el-GR" dirty="0" smtClean="0"/>
              <a:t>).</a:t>
            </a:r>
          </a:p>
          <a:p>
            <a:r>
              <a:rPr lang="el-GR" dirty="0" smtClean="0"/>
              <a:t>Στην Ελλάδα εισήχθη από την Κολχίδα, μετά την εποχή του Ηροδότου. Ήταν γνωστό ως κλωστικό φυτό με το όνομα λίνον. Οι φαρμακευτικές ιδιότητες των σπόρων του λιναριού ήταν γνωστές στους αρχαίους Έλληνες. Ο Ιπποκράτης, όπως και ο Θεόφραστος (5ος και 4ος αιώνας), τους συνιστούσε για φλεγμονές των βλεννογόνων. Ο Διοσκουρίδης (1ος αιώνας </a:t>
            </a:r>
            <a:r>
              <a:rPr lang="el-GR" dirty="0" err="1" smtClean="0"/>
              <a:t>π.Χ</a:t>
            </a:r>
            <a:r>
              <a:rPr lang="el-GR" dirty="0" smtClean="0"/>
              <a:t>) αναφέρεται στις μαλακτικές του ιδιότητες.</a:t>
            </a:r>
          </a:p>
          <a:p>
            <a:r>
              <a:rPr lang="el-GR" dirty="0" smtClean="0"/>
              <a:t>Στη Γαλλία τον 8ο αιώνα ο Καρλομάγνος επέβαλε με νόμους την κατανάλωση του λιναρόσπορου, για την υγεία των υπηκόων του, ενώ ο </a:t>
            </a:r>
            <a:r>
              <a:rPr lang="el-GR" dirty="0" err="1" smtClean="0"/>
              <a:t>Μαχμάτα</a:t>
            </a:r>
            <a:r>
              <a:rPr lang="el-GR" dirty="0" smtClean="0"/>
              <a:t> Γκάντι έλεγε ότι «όπου ο λιναρόσπορος γίνεται μέρος της διατροφής ενός λαού, βελτιώνεται η υγεία του»</a:t>
            </a:r>
          </a:p>
          <a:p>
            <a:r>
              <a:rPr lang="el-GR" dirty="0" smtClean="0"/>
              <a:t>Χρησιμοποιείται λοιπόν χιλιάδες χρόνια για τις ίνες που εξάγονται από τον φλοιό και χρησιμοποιούνται στην κλωστική και την υφαντουργία και για τον σπόρο και το έλαιο που έχουν θεραπευτικές ιδιότητες.</a:t>
            </a:r>
          </a:p>
          <a:p>
            <a:r>
              <a:rPr lang="el-GR" dirty="0" smtClean="0"/>
              <a:t/>
            </a:r>
            <a:br>
              <a:rPr lang="el-GR" dirty="0" smtClean="0"/>
            </a:br>
            <a:endParaRPr lang="el-GR" dirty="0"/>
          </a:p>
        </p:txBody>
      </p:sp>
      <p:pic>
        <p:nvPicPr>
          <p:cNvPr id="3" name="Picture 2" descr="Αποτέλεσμα εικόνας για linum usitatissimum l"/>
          <p:cNvPicPr>
            <a:picLocks noChangeAspect="1" noChangeArrowheads="1"/>
          </p:cNvPicPr>
          <p:nvPr/>
        </p:nvPicPr>
        <p:blipFill>
          <a:blip r:embed="rId2" cstate="print"/>
          <a:srcRect/>
          <a:stretch>
            <a:fillRect/>
          </a:stretch>
        </p:blipFill>
        <p:spPr bwMode="auto">
          <a:xfrm>
            <a:off x="5715000" y="0"/>
            <a:ext cx="2867766" cy="6553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 y="152400"/>
            <a:ext cx="8382000" cy="5324535"/>
          </a:xfrm>
          <a:prstGeom prst="rect">
            <a:avLst/>
          </a:prstGeom>
        </p:spPr>
        <p:txBody>
          <a:bodyPr wrap="square">
            <a:spAutoFit/>
          </a:bodyPr>
          <a:lstStyle/>
          <a:p>
            <a:r>
              <a:rPr lang="el-GR" sz="2000" dirty="0" smtClean="0"/>
              <a:t>Για την εξαγωγή ινών το λινάρι πρέπει, αφού </a:t>
            </a:r>
            <a:r>
              <a:rPr lang="el-GR" sz="2000" dirty="0" err="1" smtClean="0"/>
              <a:t>ξηρανθεί</a:t>
            </a:r>
            <a:r>
              <a:rPr lang="el-GR" sz="2000" dirty="0" smtClean="0"/>
              <a:t>, να μπει για 8-10 ημέρες στο νερό να σαπίσει. Το σάπισμα ή μούσκεμα του λιναριού μπορεί να γίνει και μέσα σε </a:t>
            </a:r>
            <a:r>
              <a:rPr lang="el-GR" sz="2000" dirty="0" err="1" smtClean="0"/>
              <a:t>βαλτόνερο</a:t>
            </a:r>
            <a:r>
              <a:rPr lang="el-GR" sz="2000" dirty="0" smtClean="0"/>
              <a:t>, για να γίνει όμως καλύτερη η ποιότητα του πρέπει να μπει σε καθαρό νερό. Μπορεί ακόμα να μπει και σε χαντάκι που να τρέχει σιγανά νερό, γιατί αν τρέχει δυνατά η κλωστή του σκληραίνεται και χάνει το φίνο χρώμα της. Το νερό πρέπει να σκεπάζει το λινάρι. Το μούσκεμα του λιναριού γίνεται και σε αλμυρό νερό, αλλά οι ίνες δεν είναι τόσο καλής ποιότητας. Η κλωστή του λιναριού που μουσκεύεται σε στεκούμενο γλυκό νερό γίνεται πιο σταχτιά και πιο μαλακή, δηλαδή καλύτερη σε ποιότητα από τη κλωστή του λιναριού που σάπισε σε τρεχούμενο. Το ασβεστούχο ή σιδηρούχο νερό είναι ακατάλληλο. Στη συνέχεια απλώνεται 10-15 ημέρες στον ήλιο και όταν ξηραθεί εντελώς διαχωρίζονται οι κλωστικές ίνες από τον φλοιό των φυτών. Οι κλωστικές ίνες του έχουν μεγάλη χρονική αντοχή, καλή στιλπνότητα και εύκολη επεξεργασία. Είναι ανθεκτικές στις διάφορες προσβολές από μύκητες και μικροοργανισμούς και ανθεκτικότερες από αυτές του βαμβακιού. Μπορούν ακόμα να αποχρωματιστούν αλλά η βαφή τους είναι δύσκολη γιατί δεν διαπερνώνται εύκολα.</a:t>
            </a:r>
            <a:endParaRPr lang="el-GR"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05541" y="381000"/>
            <a:ext cx="8456731" cy="6198081"/>
          </a:xfrm>
          <a:prstGeom prst="rect">
            <a:avLst/>
          </a:prstGeom>
        </p:spPr>
        <p:txBody>
          <a:bodyPr wrap="square" lIns="91413" tIns="45707" rIns="91413" bIns="45707">
            <a:spAutoFit/>
          </a:bodyPr>
          <a:lstStyle/>
          <a:p>
            <a:pPr marL="12700" marR="5080" indent="179705" algn="just">
              <a:lnSpc>
                <a:spcPct val="107200"/>
              </a:lnSpc>
            </a:pPr>
            <a:r>
              <a:rPr lang="el-GR" sz="2400" spc="-40" dirty="0" smtClean="0">
                <a:solidFill>
                  <a:srgbClr val="231F20"/>
                </a:solidFill>
                <a:latin typeface="Times New Roman"/>
                <a:cs typeface="Times New Roman"/>
              </a:rPr>
              <a:t>Το </a:t>
            </a:r>
            <a:r>
              <a:rPr lang="el-GR" sz="2400" spc="-5" dirty="0" smtClean="0">
                <a:solidFill>
                  <a:srgbClr val="231F20"/>
                </a:solidFill>
                <a:latin typeface="Times New Roman"/>
                <a:cs typeface="Times New Roman"/>
              </a:rPr>
              <a:t>λινάρι </a:t>
            </a:r>
            <a:r>
              <a:rPr lang="el-GR" sz="2400" dirty="0" smtClean="0">
                <a:solidFill>
                  <a:srgbClr val="231F20"/>
                </a:solidFill>
                <a:latin typeface="Times New Roman"/>
                <a:cs typeface="Times New Roman"/>
              </a:rPr>
              <a:t>για σπόρο έχει ωριμάσει όταν το χρώμα του </a:t>
            </a:r>
            <a:r>
              <a:rPr lang="el-GR" sz="2400" spc="-5" dirty="0" smtClean="0">
                <a:solidFill>
                  <a:srgbClr val="231F20"/>
                </a:solidFill>
                <a:latin typeface="Times New Roman"/>
                <a:cs typeface="Times New Roman"/>
              </a:rPr>
              <a:t>βλαστού </a:t>
            </a:r>
            <a:r>
              <a:rPr lang="el-GR" sz="2400" dirty="0" smtClean="0">
                <a:solidFill>
                  <a:srgbClr val="231F20"/>
                </a:solidFill>
                <a:latin typeface="Times New Roman"/>
                <a:cs typeface="Times New Roman"/>
              </a:rPr>
              <a:t>γίνεται κιτρινωπό, τα ανώτερα φύλλα </a:t>
            </a:r>
            <a:r>
              <a:rPr lang="el-GR" sz="2400" spc="-5" dirty="0" smtClean="0">
                <a:solidFill>
                  <a:srgbClr val="231F20"/>
                </a:solidFill>
                <a:latin typeface="Times New Roman"/>
                <a:cs typeface="Times New Roman"/>
              </a:rPr>
              <a:t>έχουν γεράσει, </a:t>
            </a:r>
            <a:r>
              <a:rPr lang="el-GR" sz="2400" dirty="0" smtClean="0">
                <a:solidFill>
                  <a:srgbClr val="231F20"/>
                </a:solidFill>
                <a:latin typeface="Times New Roman"/>
                <a:cs typeface="Times New Roman"/>
              </a:rPr>
              <a:t>το 75% των </a:t>
            </a:r>
            <a:r>
              <a:rPr lang="el-GR" sz="2400" spc="-5" dirty="0" smtClean="0">
                <a:solidFill>
                  <a:srgbClr val="231F20"/>
                </a:solidFill>
                <a:latin typeface="Times New Roman"/>
                <a:cs typeface="Times New Roman"/>
              </a:rPr>
              <a:t>καψών </a:t>
            </a:r>
            <a:r>
              <a:rPr lang="el-GR" sz="2400" dirty="0" smtClean="0">
                <a:solidFill>
                  <a:srgbClr val="231F20"/>
                </a:solidFill>
                <a:latin typeface="Times New Roman"/>
                <a:cs typeface="Times New Roman"/>
              </a:rPr>
              <a:t>έχει χρώμα </a:t>
            </a:r>
            <a:r>
              <a:rPr lang="el-GR" sz="2400" spc="-5" dirty="0" smtClean="0">
                <a:solidFill>
                  <a:srgbClr val="231F20"/>
                </a:solidFill>
                <a:latin typeface="Times New Roman"/>
                <a:cs typeface="Times New Roman"/>
              </a:rPr>
              <a:t>καφετί,  </a:t>
            </a:r>
            <a:r>
              <a:rPr lang="el-GR" sz="2400" dirty="0" smtClean="0">
                <a:solidFill>
                  <a:srgbClr val="231F20"/>
                </a:solidFill>
                <a:latin typeface="Times New Roman"/>
                <a:cs typeface="Times New Roman"/>
              </a:rPr>
              <a:t>οι σπόροι </a:t>
            </a:r>
            <a:r>
              <a:rPr lang="el-GR" sz="2400" spc="-5" dirty="0" smtClean="0">
                <a:solidFill>
                  <a:srgbClr val="231F20"/>
                </a:solidFill>
                <a:latin typeface="Times New Roman"/>
                <a:cs typeface="Times New Roman"/>
              </a:rPr>
              <a:t>κροταλίζουν και </a:t>
            </a:r>
            <a:r>
              <a:rPr lang="el-GR" sz="2400" dirty="0" smtClean="0">
                <a:solidFill>
                  <a:srgbClr val="231F20"/>
                </a:solidFill>
                <a:latin typeface="Times New Roman"/>
                <a:cs typeface="Times New Roman"/>
              </a:rPr>
              <a:t>μπορούν </a:t>
            </a:r>
            <a:r>
              <a:rPr lang="el-GR" sz="2400" spc="-5" dirty="0" smtClean="0">
                <a:solidFill>
                  <a:srgbClr val="231F20"/>
                </a:solidFill>
                <a:latin typeface="Times New Roman"/>
                <a:cs typeface="Times New Roman"/>
              </a:rPr>
              <a:t>εύκολα </a:t>
            </a:r>
            <a:r>
              <a:rPr lang="el-GR" sz="2400" dirty="0" smtClean="0">
                <a:solidFill>
                  <a:srgbClr val="231F20"/>
                </a:solidFill>
                <a:latin typeface="Times New Roman"/>
                <a:cs typeface="Times New Roman"/>
              </a:rPr>
              <a:t>να </a:t>
            </a:r>
            <a:r>
              <a:rPr lang="el-GR" sz="2400" spc="-5" dirty="0" smtClean="0">
                <a:solidFill>
                  <a:srgbClr val="231F20"/>
                </a:solidFill>
                <a:latin typeface="Times New Roman"/>
                <a:cs typeface="Times New Roman"/>
              </a:rPr>
              <a:t>αποχωρισθούν </a:t>
            </a:r>
            <a:r>
              <a:rPr lang="el-GR" sz="2400" dirty="0" smtClean="0">
                <a:solidFill>
                  <a:srgbClr val="231F20"/>
                </a:solidFill>
                <a:latin typeface="Times New Roman"/>
                <a:cs typeface="Times New Roman"/>
              </a:rPr>
              <a:t>από την </a:t>
            </a:r>
            <a:r>
              <a:rPr lang="el-GR" sz="2400" spc="-5" dirty="0" smtClean="0">
                <a:solidFill>
                  <a:srgbClr val="231F20"/>
                </a:solidFill>
                <a:latin typeface="Times New Roman"/>
                <a:cs typeface="Times New Roman"/>
              </a:rPr>
              <a:t>κάψα. Η  </a:t>
            </a:r>
            <a:r>
              <a:rPr lang="el-GR" sz="2400" dirty="0" smtClean="0">
                <a:solidFill>
                  <a:srgbClr val="231F20"/>
                </a:solidFill>
                <a:latin typeface="Times New Roman"/>
                <a:cs typeface="Times New Roman"/>
              </a:rPr>
              <a:t>υγρασία των σπόρων είναι μικρότερη από 10%. Σε ορισμένες ποικιλίες οι </a:t>
            </a:r>
            <a:r>
              <a:rPr lang="el-GR" sz="2400" spc="-5" dirty="0" smtClean="0">
                <a:solidFill>
                  <a:srgbClr val="231F20"/>
                </a:solidFill>
                <a:latin typeface="Times New Roman"/>
                <a:cs typeface="Times New Roman"/>
              </a:rPr>
              <a:t>κάψες  </a:t>
            </a:r>
            <a:r>
              <a:rPr lang="el-GR" sz="2400" dirty="0" smtClean="0">
                <a:solidFill>
                  <a:srgbClr val="231F20"/>
                </a:solidFill>
                <a:latin typeface="Times New Roman"/>
                <a:cs typeface="Times New Roman"/>
              </a:rPr>
              <a:t>ανοίγουν</a:t>
            </a:r>
            <a:r>
              <a:rPr lang="el-GR" sz="2400" spc="-6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ελαφρώς</a:t>
            </a:r>
            <a:r>
              <a:rPr lang="el-GR" sz="2400" spc="-6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στο</a:t>
            </a:r>
            <a:r>
              <a:rPr lang="el-GR" sz="2400" spc="-6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επάνω</a:t>
            </a:r>
            <a:r>
              <a:rPr lang="el-GR" sz="2400" spc="-6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μέρος,</a:t>
            </a:r>
            <a:r>
              <a:rPr lang="el-GR" sz="2400" spc="-60"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χωρίς</a:t>
            </a:r>
            <a:r>
              <a:rPr lang="el-GR" sz="2400" spc="-6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να</a:t>
            </a:r>
            <a:r>
              <a:rPr lang="el-GR" sz="2400" spc="-60"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τινάζουν</a:t>
            </a:r>
            <a:r>
              <a:rPr lang="el-GR" sz="2400" spc="-6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οι</a:t>
            </a:r>
            <a:r>
              <a:rPr lang="el-GR" sz="2400" spc="-6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σπόροι</a:t>
            </a:r>
            <a:r>
              <a:rPr lang="el-GR" sz="2400" spc="-60"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και</a:t>
            </a:r>
            <a:r>
              <a:rPr lang="el-GR" sz="2400" spc="-6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έτσι</a:t>
            </a:r>
            <a:r>
              <a:rPr lang="el-GR" sz="2400" spc="-60"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διευκολύνεται </a:t>
            </a:r>
            <a:r>
              <a:rPr lang="el-GR" sz="2400" dirty="0" smtClean="0">
                <a:solidFill>
                  <a:srgbClr val="231F20"/>
                </a:solidFill>
                <a:latin typeface="Times New Roman"/>
                <a:cs typeface="Times New Roman"/>
              </a:rPr>
              <a:t>ο αλωνισμός. </a:t>
            </a:r>
            <a:r>
              <a:rPr lang="el-GR" sz="2400" spc="-5" dirty="0" smtClean="0">
                <a:solidFill>
                  <a:srgbClr val="231F20"/>
                </a:solidFill>
                <a:latin typeface="Times New Roman"/>
                <a:cs typeface="Times New Roman"/>
              </a:rPr>
              <a:t>Η συγκομιδή </a:t>
            </a:r>
            <a:r>
              <a:rPr lang="el-GR" sz="2400" dirty="0" smtClean="0">
                <a:solidFill>
                  <a:srgbClr val="231F20"/>
                </a:solidFill>
                <a:latin typeface="Times New Roman"/>
                <a:cs typeface="Times New Roman"/>
              </a:rPr>
              <a:t>μπορεί να γίνει με </a:t>
            </a:r>
            <a:r>
              <a:rPr lang="el-GR" sz="2400" spc="-5" dirty="0" smtClean="0">
                <a:solidFill>
                  <a:srgbClr val="231F20"/>
                </a:solidFill>
                <a:latin typeface="Times New Roman"/>
                <a:cs typeface="Times New Roman"/>
              </a:rPr>
              <a:t>θεριζοαλωνιστικές μηχα</a:t>
            </a:r>
            <a:r>
              <a:rPr lang="el-GR" sz="2400" dirty="0" smtClean="0">
                <a:solidFill>
                  <a:srgbClr val="231F20"/>
                </a:solidFill>
                <a:latin typeface="Times New Roman"/>
                <a:cs typeface="Times New Roman"/>
              </a:rPr>
              <a:t>νές όταν η </a:t>
            </a:r>
            <a:r>
              <a:rPr lang="el-GR" sz="2400" spc="-5" dirty="0" smtClean="0">
                <a:solidFill>
                  <a:srgbClr val="231F20"/>
                </a:solidFill>
                <a:latin typeface="Times New Roman"/>
                <a:cs typeface="Times New Roman"/>
              </a:rPr>
              <a:t>καλλιέργεια </a:t>
            </a:r>
            <a:r>
              <a:rPr lang="el-GR" sz="2400" dirty="0" smtClean="0">
                <a:solidFill>
                  <a:srgbClr val="231F20"/>
                </a:solidFill>
                <a:latin typeface="Times New Roman"/>
                <a:cs typeface="Times New Roman"/>
              </a:rPr>
              <a:t>έχει ομοιόμορφα ωριμάσει </a:t>
            </a:r>
            <a:r>
              <a:rPr lang="el-GR" sz="2400" spc="-5" dirty="0" smtClean="0">
                <a:solidFill>
                  <a:srgbClr val="231F20"/>
                </a:solidFill>
                <a:latin typeface="Times New Roman"/>
                <a:cs typeface="Times New Roman"/>
              </a:rPr>
              <a:t>και </a:t>
            </a:r>
            <a:r>
              <a:rPr lang="el-GR" sz="2400" dirty="0" smtClean="0">
                <a:solidFill>
                  <a:srgbClr val="231F20"/>
                </a:solidFill>
                <a:latin typeface="Times New Roman"/>
                <a:cs typeface="Times New Roman"/>
              </a:rPr>
              <a:t>είναι </a:t>
            </a:r>
            <a:r>
              <a:rPr lang="el-GR" sz="2400" spc="-5" dirty="0" smtClean="0">
                <a:solidFill>
                  <a:srgbClr val="231F20"/>
                </a:solidFill>
                <a:latin typeface="Times New Roman"/>
                <a:cs typeface="Times New Roman"/>
              </a:rPr>
              <a:t>καθαρή </a:t>
            </a:r>
            <a:r>
              <a:rPr lang="el-GR" sz="2400" dirty="0" smtClean="0">
                <a:solidFill>
                  <a:srgbClr val="231F20"/>
                </a:solidFill>
                <a:latin typeface="Times New Roman"/>
                <a:cs typeface="Times New Roman"/>
              </a:rPr>
              <a:t>από </a:t>
            </a:r>
            <a:r>
              <a:rPr lang="el-GR" sz="2400" spc="-15" dirty="0" smtClean="0">
                <a:solidFill>
                  <a:srgbClr val="231F20"/>
                </a:solidFill>
                <a:latin typeface="Times New Roman"/>
                <a:cs typeface="Times New Roman"/>
              </a:rPr>
              <a:t>ζιζάνια.  </a:t>
            </a:r>
            <a:r>
              <a:rPr lang="el-GR" sz="2400" dirty="0" smtClean="0">
                <a:solidFill>
                  <a:srgbClr val="231F20"/>
                </a:solidFill>
                <a:latin typeface="Times New Roman"/>
                <a:cs typeface="Times New Roman"/>
              </a:rPr>
              <a:t>Όταν</a:t>
            </a:r>
            <a:r>
              <a:rPr lang="el-GR" sz="2400" spc="-4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η</a:t>
            </a:r>
            <a:r>
              <a:rPr lang="el-GR" sz="2400" spc="-4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ωρίμανση</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είναι</a:t>
            </a:r>
            <a:r>
              <a:rPr lang="el-GR" sz="2400" spc="-4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ανομοιόμορφη</a:t>
            </a:r>
            <a:r>
              <a:rPr lang="el-GR" sz="2400" spc="-35"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και</a:t>
            </a:r>
            <a:r>
              <a:rPr lang="el-GR" sz="2400" spc="-40"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υπάρχουν</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πράσινα</a:t>
            </a:r>
            <a:r>
              <a:rPr lang="el-GR" sz="2400" spc="-40" dirty="0" smtClean="0">
                <a:solidFill>
                  <a:srgbClr val="231F20"/>
                </a:solidFill>
                <a:latin typeface="Times New Roman"/>
                <a:cs typeface="Times New Roman"/>
              </a:rPr>
              <a:t> </a:t>
            </a:r>
            <a:r>
              <a:rPr lang="el-GR" sz="2400" spc="-15" dirty="0" smtClean="0">
                <a:solidFill>
                  <a:srgbClr val="231F20"/>
                </a:solidFill>
                <a:latin typeface="Times New Roman"/>
                <a:cs typeface="Times New Roman"/>
              </a:rPr>
              <a:t>ζιζάνια,</a:t>
            </a:r>
            <a:r>
              <a:rPr lang="el-GR" sz="2400" spc="-4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γίνεται</a:t>
            </a:r>
            <a:r>
              <a:rPr lang="el-GR" sz="2400" spc="-4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συ</a:t>
            </a:r>
            <a:r>
              <a:rPr lang="el-GR" sz="2400" spc="-5" dirty="0" smtClean="0">
                <a:solidFill>
                  <a:srgbClr val="231F20"/>
                </a:solidFill>
                <a:latin typeface="Times New Roman"/>
                <a:cs typeface="Times New Roman"/>
              </a:rPr>
              <a:t>γκομιδή </a:t>
            </a:r>
            <a:r>
              <a:rPr lang="el-GR" sz="2400" dirty="0" smtClean="0">
                <a:solidFill>
                  <a:srgbClr val="231F20"/>
                </a:solidFill>
                <a:latin typeface="Times New Roman"/>
                <a:cs typeface="Times New Roman"/>
              </a:rPr>
              <a:t>σε </a:t>
            </a:r>
            <a:r>
              <a:rPr lang="el-GR" sz="2400" spc="-5" dirty="0" smtClean="0">
                <a:solidFill>
                  <a:srgbClr val="231F20"/>
                </a:solidFill>
                <a:latin typeface="Times New Roman"/>
                <a:cs typeface="Times New Roman"/>
              </a:rPr>
              <a:t>δύο </a:t>
            </a:r>
            <a:r>
              <a:rPr lang="el-GR" sz="2400" dirty="0" smtClean="0">
                <a:solidFill>
                  <a:srgbClr val="231F20"/>
                </a:solidFill>
                <a:latin typeface="Times New Roman"/>
                <a:cs typeface="Times New Roman"/>
              </a:rPr>
              <a:t>στάδια. Θερισμός </a:t>
            </a:r>
            <a:r>
              <a:rPr lang="el-GR" sz="2400" spc="-5" dirty="0" smtClean="0">
                <a:solidFill>
                  <a:srgbClr val="231F20"/>
                </a:solidFill>
                <a:latin typeface="Times New Roman"/>
                <a:cs typeface="Times New Roman"/>
              </a:rPr>
              <a:t>και </a:t>
            </a:r>
            <a:r>
              <a:rPr lang="el-GR" sz="2400" dirty="0" smtClean="0">
                <a:solidFill>
                  <a:srgbClr val="231F20"/>
                </a:solidFill>
                <a:latin typeface="Times New Roman"/>
                <a:cs typeface="Times New Roman"/>
              </a:rPr>
              <a:t>παραμονή των </a:t>
            </a:r>
            <a:r>
              <a:rPr lang="el-GR" sz="2400" spc="-5" dirty="0" smtClean="0">
                <a:solidFill>
                  <a:srgbClr val="231F20"/>
                </a:solidFill>
                <a:latin typeface="Times New Roman"/>
                <a:cs typeface="Times New Roman"/>
              </a:rPr>
              <a:t>φυτών </a:t>
            </a:r>
            <a:r>
              <a:rPr lang="el-GR" sz="2400" dirty="0" smtClean="0">
                <a:solidFill>
                  <a:srgbClr val="231F20"/>
                </a:solidFill>
                <a:latin typeface="Times New Roman"/>
                <a:cs typeface="Times New Roman"/>
              </a:rPr>
              <a:t>στον αγρό μέχρι να  ξηραθούν </a:t>
            </a:r>
            <a:r>
              <a:rPr lang="el-GR" sz="2400" spc="-5" dirty="0" smtClean="0">
                <a:solidFill>
                  <a:srgbClr val="231F20"/>
                </a:solidFill>
                <a:latin typeface="Times New Roman"/>
                <a:cs typeface="Times New Roman"/>
              </a:rPr>
              <a:t>και </a:t>
            </a:r>
            <a:r>
              <a:rPr lang="el-GR" sz="2400" dirty="0" smtClean="0">
                <a:solidFill>
                  <a:srgbClr val="231F20"/>
                </a:solidFill>
                <a:latin typeface="Times New Roman"/>
                <a:cs typeface="Times New Roman"/>
              </a:rPr>
              <a:t>στη συνέχεια αλωνισμός. </a:t>
            </a:r>
            <a:r>
              <a:rPr lang="el-GR" sz="2400" spc="-15" dirty="0" smtClean="0">
                <a:solidFill>
                  <a:srgbClr val="231F20"/>
                </a:solidFill>
                <a:latin typeface="Times New Roman"/>
                <a:cs typeface="Times New Roman"/>
              </a:rPr>
              <a:t>Για </a:t>
            </a:r>
            <a:r>
              <a:rPr lang="el-GR" sz="2400" spc="-5" dirty="0" smtClean="0">
                <a:solidFill>
                  <a:srgbClr val="231F20"/>
                </a:solidFill>
                <a:latin typeface="Times New Roman"/>
                <a:cs typeface="Times New Roman"/>
              </a:rPr>
              <a:t>ασφαλή </a:t>
            </a:r>
            <a:r>
              <a:rPr lang="el-GR" sz="2400" dirty="0" smtClean="0">
                <a:solidFill>
                  <a:srgbClr val="231F20"/>
                </a:solidFill>
                <a:latin typeface="Times New Roman"/>
                <a:cs typeface="Times New Roman"/>
              </a:rPr>
              <a:t>αποθήκευση η υγρασία</a:t>
            </a:r>
            <a:r>
              <a:rPr lang="el-GR" sz="2400" spc="26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του σπόρου πρέπει να είναι μικρότερη από</a:t>
            </a:r>
            <a:r>
              <a:rPr lang="el-GR" sz="2400" spc="-10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10%.</a:t>
            </a:r>
            <a:endParaRPr lang="el-GR" sz="2400" dirty="0" smtClean="0">
              <a:latin typeface="Times New Roman"/>
              <a:cs typeface="Times New Roman"/>
            </a:endParaRPr>
          </a:p>
          <a:p>
            <a:pPr marL="12700" marR="5080">
              <a:lnSpc>
                <a:spcPct val="107100"/>
              </a:lnSpc>
            </a:pPr>
            <a:endParaRPr lang="el-GR" dirty="0" smtClean="0">
              <a:latin typeface="Times New Roman"/>
              <a:cs typeface="Times New Roman"/>
            </a:endParaRPr>
          </a:p>
          <a:p>
            <a:pPr marL="11131" algn="just"/>
            <a:endParaRPr lang="el-GR"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λιναρι φυτο"/>
          <p:cNvPicPr>
            <a:picLocks noChangeAspect="1" noChangeArrowheads="1"/>
          </p:cNvPicPr>
          <p:nvPr/>
        </p:nvPicPr>
        <p:blipFill>
          <a:blip r:embed="rId2" cstate="print"/>
          <a:srcRect/>
          <a:stretch>
            <a:fillRect/>
          </a:stretch>
        </p:blipFill>
        <p:spPr bwMode="auto">
          <a:xfrm>
            <a:off x="838200" y="914400"/>
            <a:ext cx="5715000" cy="404812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Αποτέλεσμα εικόνας για linum usitatissimum fibres"/>
          <p:cNvPicPr>
            <a:picLocks noChangeAspect="1" noChangeArrowheads="1"/>
          </p:cNvPicPr>
          <p:nvPr/>
        </p:nvPicPr>
        <p:blipFill>
          <a:blip r:embed="rId2" cstate="print"/>
          <a:srcRect/>
          <a:stretch>
            <a:fillRect/>
          </a:stretch>
        </p:blipFill>
        <p:spPr bwMode="auto">
          <a:xfrm>
            <a:off x="1752600" y="304800"/>
            <a:ext cx="7114614" cy="5334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28" y="152400"/>
            <a:ext cx="7771672" cy="646305"/>
          </a:xfrm>
          <a:prstGeom prst="rect">
            <a:avLst/>
          </a:prstGeom>
          <a:noFill/>
        </p:spPr>
        <p:txBody>
          <a:bodyPr wrap="square" lIns="91413" tIns="45707" rIns="91413" bIns="45707" rtlCol="0">
            <a:spAutoFit/>
          </a:bodyPr>
          <a:lstStyle/>
          <a:p>
            <a:pPr marL="12700">
              <a:lnSpc>
                <a:spcPct val="100000"/>
              </a:lnSpc>
              <a:spcBef>
                <a:spcPts val="5"/>
              </a:spcBef>
            </a:pPr>
            <a:r>
              <a:rPr lang="el-GR" sz="3600" b="1" dirty="0" smtClean="0">
                <a:solidFill>
                  <a:srgbClr val="231F20"/>
                </a:solidFill>
                <a:latin typeface="Times New Roman"/>
                <a:cs typeface="Times New Roman"/>
              </a:rPr>
              <a:t>Προϊόντα και Ποιότητα αυτών</a:t>
            </a:r>
            <a:endParaRPr lang="el-GR" sz="3600" dirty="0" smtClean="0">
              <a:latin typeface="Times New Roman"/>
              <a:cs typeface="Times New Roman"/>
            </a:endParaRPr>
          </a:p>
        </p:txBody>
      </p:sp>
      <p:sp>
        <p:nvSpPr>
          <p:cNvPr id="5" name="4 - Ορθογώνιο"/>
          <p:cNvSpPr/>
          <p:nvPr/>
        </p:nvSpPr>
        <p:spPr>
          <a:xfrm>
            <a:off x="305541" y="838200"/>
            <a:ext cx="8456731" cy="2443848"/>
          </a:xfrm>
          <a:prstGeom prst="rect">
            <a:avLst/>
          </a:prstGeom>
        </p:spPr>
        <p:txBody>
          <a:bodyPr wrap="square" lIns="91413" tIns="45707" rIns="91413" bIns="45707">
            <a:spAutoFit/>
          </a:bodyPr>
          <a:lstStyle/>
          <a:p>
            <a:pPr marL="12700" marR="5080" indent="179705" algn="just">
              <a:lnSpc>
                <a:spcPct val="107200"/>
              </a:lnSpc>
              <a:spcBef>
                <a:spcPts val="780"/>
              </a:spcBef>
            </a:pPr>
            <a:r>
              <a:rPr lang="el-GR" b="1" dirty="0" smtClean="0">
                <a:solidFill>
                  <a:srgbClr val="231F20"/>
                </a:solidFill>
                <a:latin typeface="Times New Roman"/>
                <a:cs typeface="Times New Roman"/>
              </a:rPr>
              <a:t>Λινάρι για ίνα</a:t>
            </a:r>
            <a:r>
              <a:rPr lang="el-GR" dirty="0" smtClean="0">
                <a:solidFill>
                  <a:srgbClr val="231F20"/>
                </a:solidFill>
                <a:latin typeface="Times New Roman"/>
                <a:cs typeface="Times New Roman"/>
              </a:rPr>
              <a:t>. </a:t>
            </a:r>
            <a:r>
              <a:rPr lang="el-GR" spc="-40" dirty="0" smtClean="0">
                <a:solidFill>
                  <a:srgbClr val="231F20"/>
                </a:solidFill>
                <a:latin typeface="Times New Roman"/>
                <a:cs typeface="Times New Roman"/>
              </a:rPr>
              <a:t>Τα </a:t>
            </a:r>
            <a:r>
              <a:rPr lang="el-GR" dirty="0" smtClean="0">
                <a:solidFill>
                  <a:srgbClr val="231F20"/>
                </a:solidFill>
                <a:latin typeface="Times New Roman"/>
                <a:cs typeface="Times New Roman"/>
              </a:rPr>
              <a:t>προϊόντα που λαμβάνονται είναι μακριές ίνες, </a:t>
            </a:r>
            <a:r>
              <a:rPr lang="el-GR" spc="-5" dirty="0" smtClean="0">
                <a:solidFill>
                  <a:srgbClr val="231F20"/>
                </a:solidFill>
                <a:latin typeface="Times New Roman"/>
                <a:cs typeface="Times New Roman"/>
              </a:rPr>
              <a:t>κοντές </a:t>
            </a:r>
            <a:r>
              <a:rPr lang="el-GR" dirty="0" smtClean="0">
                <a:solidFill>
                  <a:srgbClr val="231F20"/>
                </a:solidFill>
                <a:latin typeface="Times New Roman"/>
                <a:cs typeface="Times New Roman"/>
              </a:rPr>
              <a:t>ίνες  </a:t>
            </a:r>
            <a:r>
              <a:rPr lang="el-GR" spc="-5" dirty="0" smtClean="0">
                <a:solidFill>
                  <a:srgbClr val="231F20"/>
                </a:solidFill>
                <a:latin typeface="Times New Roman"/>
                <a:cs typeface="Times New Roman"/>
              </a:rPr>
              <a:t>και κάποια </a:t>
            </a:r>
            <a:r>
              <a:rPr lang="el-GR" dirty="0" smtClean="0">
                <a:solidFill>
                  <a:srgbClr val="231F20"/>
                </a:solidFill>
                <a:latin typeface="Times New Roman"/>
                <a:cs typeface="Times New Roman"/>
              </a:rPr>
              <a:t>ποσότητα σπόρου ανάλογα με το στάδιο </a:t>
            </a:r>
            <a:r>
              <a:rPr lang="el-GR" spc="-5" dirty="0" smtClean="0">
                <a:solidFill>
                  <a:srgbClr val="231F20"/>
                </a:solidFill>
                <a:latin typeface="Times New Roman"/>
                <a:cs typeface="Times New Roman"/>
              </a:rPr>
              <a:t>συγκομιδής. Οι </a:t>
            </a:r>
            <a:r>
              <a:rPr lang="el-GR" dirty="0" smtClean="0">
                <a:solidFill>
                  <a:srgbClr val="231F20"/>
                </a:solidFill>
                <a:latin typeface="Times New Roman"/>
                <a:cs typeface="Times New Roman"/>
              </a:rPr>
              <a:t>ίνες αποτελούνται από περίπου 65% κυτταρίνη, 16% </a:t>
            </a:r>
            <a:r>
              <a:rPr lang="el-GR" dirty="0" err="1" smtClean="0">
                <a:solidFill>
                  <a:srgbClr val="231F20"/>
                </a:solidFill>
                <a:latin typeface="Times New Roman"/>
                <a:cs typeface="Times New Roman"/>
              </a:rPr>
              <a:t>ημικυτταρίνη</a:t>
            </a:r>
            <a:r>
              <a:rPr lang="el-GR" dirty="0" smtClean="0">
                <a:solidFill>
                  <a:srgbClr val="231F20"/>
                </a:solidFill>
                <a:latin typeface="Times New Roman"/>
                <a:cs typeface="Times New Roman"/>
              </a:rPr>
              <a:t>, 30% πηκτίνη, 2,5%  </a:t>
            </a:r>
            <a:r>
              <a:rPr lang="el-GR" spc="-5" dirty="0" err="1" smtClean="0">
                <a:solidFill>
                  <a:srgbClr val="231F20"/>
                </a:solidFill>
                <a:latin typeface="Times New Roman"/>
                <a:cs typeface="Times New Roman"/>
              </a:rPr>
              <a:t>λιγνίνη</a:t>
            </a:r>
            <a:r>
              <a:rPr lang="el-GR" spc="-5" dirty="0" smtClean="0">
                <a:solidFill>
                  <a:srgbClr val="231F20"/>
                </a:solidFill>
                <a:latin typeface="Times New Roman"/>
                <a:cs typeface="Times New Roman"/>
              </a:rPr>
              <a:t> και </a:t>
            </a:r>
            <a:r>
              <a:rPr lang="el-GR" dirty="0" smtClean="0">
                <a:solidFill>
                  <a:srgbClr val="231F20"/>
                </a:solidFill>
                <a:latin typeface="Times New Roman"/>
                <a:cs typeface="Times New Roman"/>
              </a:rPr>
              <a:t>3% πρωτεΐνες. </a:t>
            </a:r>
            <a:r>
              <a:rPr lang="el-GR" spc="-5" dirty="0" smtClean="0">
                <a:solidFill>
                  <a:srgbClr val="231F20"/>
                </a:solidFill>
                <a:latin typeface="Times New Roman"/>
                <a:cs typeface="Times New Roman"/>
              </a:rPr>
              <a:t>Οι </a:t>
            </a:r>
            <a:r>
              <a:rPr lang="el-GR" dirty="0" smtClean="0">
                <a:solidFill>
                  <a:srgbClr val="231F20"/>
                </a:solidFill>
                <a:latin typeface="Times New Roman"/>
                <a:cs typeface="Times New Roman"/>
              </a:rPr>
              <a:t>μακριές ίνες χρησιμοποιούνται για την παραγωγή  υφασμάτων</a:t>
            </a:r>
            <a:r>
              <a:rPr lang="el-GR" spc="-45" dirty="0" smtClean="0">
                <a:solidFill>
                  <a:srgbClr val="231F20"/>
                </a:solidFill>
                <a:latin typeface="Times New Roman"/>
                <a:cs typeface="Times New Roman"/>
              </a:rPr>
              <a:t> </a:t>
            </a:r>
            <a:r>
              <a:rPr lang="el-GR" dirty="0" smtClean="0">
                <a:solidFill>
                  <a:srgbClr val="231F20"/>
                </a:solidFill>
                <a:latin typeface="Times New Roman"/>
                <a:cs typeface="Times New Roman"/>
              </a:rPr>
              <a:t>διαφόρων</a:t>
            </a:r>
            <a:r>
              <a:rPr lang="el-GR" spc="-45" dirty="0" smtClean="0">
                <a:solidFill>
                  <a:srgbClr val="231F20"/>
                </a:solidFill>
                <a:latin typeface="Times New Roman"/>
                <a:cs typeface="Times New Roman"/>
              </a:rPr>
              <a:t> </a:t>
            </a:r>
            <a:r>
              <a:rPr lang="el-GR" dirty="0" smtClean="0">
                <a:solidFill>
                  <a:srgbClr val="231F20"/>
                </a:solidFill>
                <a:latin typeface="Times New Roman"/>
                <a:cs typeface="Times New Roman"/>
              </a:rPr>
              <a:t>χρήσεων,</a:t>
            </a:r>
            <a:r>
              <a:rPr lang="el-GR" spc="-45" dirty="0" smtClean="0">
                <a:solidFill>
                  <a:srgbClr val="231F20"/>
                </a:solidFill>
                <a:latin typeface="Times New Roman"/>
                <a:cs typeface="Times New Roman"/>
              </a:rPr>
              <a:t> </a:t>
            </a:r>
            <a:r>
              <a:rPr lang="el-GR" dirty="0" smtClean="0">
                <a:solidFill>
                  <a:srgbClr val="231F20"/>
                </a:solidFill>
                <a:latin typeface="Times New Roman"/>
                <a:cs typeface="Times New Roman"/>
              </a:rPr>
              <a:t>όπως</a:t>
            </a:r>
            <a:r>
              <a:rPr lang="el-GR" spc="-45" dirty="0" smtClean="0">
                <a:solidFill>
                  <a:srgbClr val="231F20"/>
                </a:solidFill>
                <a:latin typeface="Times New Roman"/>
                <a:cs typeface="Times New Roman"/>
              </a:rPr>
              <a:t> </a:t>
            </a:r>
            <a:r>
              <a:rPr lang="el-GR" spc="-5" dirty="0" smtClean="0">
                <a:solidFill>
                  <a:srgbClr val="231F20"/>
                </a:solidFill>
                <a:latin typeface="Times New Roman"/>
                <a:cs typeface="Times New Roman"/>
              </a:rPr>
              <a:t>ρούχα,</a:t>
            </a:r>
            <a:r>
              <a:rPr lang="el-GR" spc="-45" dirty="0" smtClean="0">
                <a:solidFill>
                  <a:srgbClr val="231F20"/>
                </a:solidFill>
                <a:latin typeface="Times New Roman"/>
                <a:cs typeface="Times New Roman"/>
              </a:rPr>
              <a:t> </a:t>
            </a:r>
            <a:r>
              <a:rPr lang="el-GR" spc="-5" dirty="0" smtClean="0">
                <a:solidFill>
                  <a:srgbClr val="231F20"/>
                </a:solidFill>
                <a:latin typeface="Times New Roman"/>
                <a:cs typeface="Times New Roman"/>
              </a:rPr>
              <a:t>τραπεζομάντηλα,</a:t>
            </a:r>
            <a:r>
              <a:rPr lang="el-GR" spc="-45" dirty="0" smtClean="0">
                <a:solidFill>
                  <a:srgbClr val="231F20"/>
                </a:solidFill>
                <a:latin typeface="Times New Roman"/>
                <a:cs typeface="Times New Roman"/>
              </a:rPr>
              <a:t> </a:t>
            </a:r>
            <a:r>
              <a:rPr lang="el-GR" spc="-5" dirty="0" smtClean="0">
                <a:solidFill>
                  <a:srgbClr val="231F20"/>
                </a:solidFill>
                <a:latin typeface="Times New Roman"/>
                <a:cs typeface="Times New Roman"/>
              </a:rPr>
              <a:t>κουρτίνες,</a:t>
            </a:r>
            <a:r>
              <a:rPr lang="el-GR" spc="-45" dirty="0" smtClean="0">
                <a:solidFill>
                  <a:srgbClr val="231F20"/>
                </a:solidFill>
                <a:latin typeface="Times New Roman"/>
                <a:cs typeface="Times New Roman"/>
              </a:rPr>
              <a:t> </a:t>
            </a:r>
            <a:r>
              <a:rPr lang="el-GR" dirty="0" smtClean="0">
                <a:solidFill>
                  <a:srgbClr val="231F20"/>
                </a:solidFill>
                <a:latin typeface="Times New Roman"/>
                <a:cs typeface="Times New Roman"/>
              </a:rPr>
              <a:t>πετσέτες κ.ά. </a:t>
            </a:r>
            <a:r>
              <a:rPr lang="el-GR" spc="-5" dirty="0" smtClean="0">
                <a:solidFill>
                  <a:srgbClr val="231F20"/>
                </a:solidFill>
                <a:latin typeface="Times New Roman"/>
                <a:cs typeface="Times New Roman"/>
              </a:rPr>
              <a:t>Οι κοντές, </a:t>
            </a:r>
            <a:r>
              <a:rPr lang="el-GR" dirty="0" smtClean="0">
                <a:solidFill>
                  <a:srgbClr val="231F20"/>
                </a:solidFill>
                <a:latin typeface="Times New Roman"/>
                <a:cs typeface="Times New Roman"/>
              </a:rPr>
              <a:t>μπερδεμένες ίνες, χρησιμοποιούνται για παρασκευή </a:t>
            </a:r>
            <a:r>
              <a:rPr lang="el-GR" spc="-5" dirty="0" smtClean="0">
                <a:solidFill>
                  <a:srgbClr val="231F20"/>
                </a:solidFill>
                <a:latin typeface="Times New Roman"/>
                <a:cs typeface="Times New Roman"/>
              </a:rPr>
              <a:t>χαρτιού,  </a:t>
            </a:r>
            <a:r>
              <a:rPr lang="el-GR" dirty="0" smtClean="0">
                <a:solidFill>
                  <a:srgbClr val="231F20"/>
                </a:solidFill>
                <a:latin typeface="Times New Roman"/>
                <a:cs typeface="Times New Roman"/>
              </a:rPr>
              <a:t>ταπετσαριών </a:t>
            </a:r>
            <a:r>
              <a:rPr lang="el-GR" spc="-5" dirty="0" smtClean="0">
                <a:solidFill>
                  <a:srgbClr val="231F20"/>
                </a:solidFill>
                <a:latin typeface="Times New Roman"/>
                <a:cs typeface="Times New Roman"/>
              </a:rPr>
              <a:t>και ειδών</a:t>
            </a:r>
            <a:r>
              <a:rPr lang="el-GR" spc="-70" dirty="0" smtClean="0">
                <a:solidFill>
                  <a:srgbClr val="231F20"/>
                </a:solidFill>
                <a:latin typeface="Times New Roman"/>
                <a:cs typeface="Times New Roman"/>
              </a:rPr>
              <a:t> </a:t>
            </a:r>
            <a:r>
              <a:rPr lang="el-GR" dirty="0" smtClean="0">
                <a:solidFill>
                  <a:srgbClr val="231F20"/>
                </a:solidFill>
                <a:latin typeface="Times New Roman"/>
                <a:cs typeface="Times New Roman"/>
              </a:rPr>
              <a:t>συσκευασίας.</a:t>
            </a:r>
            <a:endParaRPr lang="el-GR" dirty="0" smtClean="0">
              <a:latin typeface="Times New Roman"/>
              <a:cs typeface="Times New Roman"/>
            </a:endParaRPr>
          </a:p>
          <a:p>
            <a:pPr marL="12700" marR="5080">
              <a:lnSpc>
                <a:spcPct val="107100"/>
              </a:lnSpc>
            </a:pPr>
            <a:endParaRPr lang="el-GR" dirty="0" smtClean="0">
              <a:latin typeface="Times New Roman"/>
              <a:cs typeface="Times New Roman"/>
            </a:endParaRPr>
          </a:p>
          <a:p>
            <a:pPr marL="11131" algn="just"/>
            <a:endParaRPr lang="el-GR" dirty="0" smtClean="0">
              <a:latin typeface="Times New Roman"/>
              <a:cs typeface="Times New Roman"/>
            </a:endParaRPr>
          </a:p>
        </p:txBody>
      </p:sp>
      <p:sp>
        <p:nvSpPr>
          <p:cNvPr id="9218" name="AutoShape 2" descr="Αποτέλεσμα εικόνας για λιναρι υφασμ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9220" name="AutoShape 4" descr="Αποτέλεσμα εικόνας για λιναρι υφασμ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9222" name="Picture 6" descr="Αποτέλεσμα εικόνας για λιναρι υφασμα"/>
          <p:cNvPicPr>
            <a:picLocks noChangeAspect="1" noChangeArrowheads="1"/>
          </p:cNvPicPr>
          <p:nvPr/>
        </p:nvPicPr>
        <p:blipFill>
          <a:blip r:embed="rId2" cstate="print"/>
          <a:srcRect/>
          <a:stretch>
            <a:fillRect/>
          </a:stretch>
        </p:blipFill>
        <p:spPr bwMode="auto">
          <a:xfrm>
            <a:off x="1447800" y="2895600"/>
            <a:ext cx="6285683" cy="381952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 y="152400"/>
            <a:ext cx="8382000" cy="4893647"/>
          </a:xfrm>
          <a:prstGeom prst="rect">
            <a:avLst/>
          </a:prstGeom>
        </p:spPr>
        <p:txBody>
          <a:bodyPr wrap="square">
            <a:spAutoFit/>
          </a:bodyPr>
          <a:lstStyle/>
          <a:p>
            <a:r>
              <a:rPr lang="el-GR" sz="2400" dirty="0" smtClean="0"/>
              <a:t>Τα υφάσματα που παράγονται από το λινάρι είναι τα γνωστά </a:t>
            </a:r>
            <a:r>
              <a:rPr lang="el-GR" sz="2400" b="1" dirty="0" smtClean="0"/>
              <a:t>λινά υφάσματα</a:t>
            </a:r>
            <a:r>
              <a:rPr lang="el-GR" sz="2400" dirty="0" smtClean="0"/>
              <a:t>, εξαιρετικής ποιότητας. Οι ίνες του λιναριού έχουν μικρή ελαστικότητα και σκληρή υφή και είναι η αιτία που τα λινά υφάσματα τσαλακώνονται εύκολα και το σιδέρωμα τους είναι πολύ δύσκολο. Με ειδικές επεξεργασίες το πρόβλημα αυτό ελαττώνεται. Τα λινά ρούχα είναι εξαιρετικά δροσερά επειδή το λινάρι έχει τη δυνατότητα να απορροφά και να απελευθερώνει υγρασία. Τα υφάσματα από λινάρι εκτός από την παραγωγή ρούχων χρησιμοποιούνται για την επένδυση των επίπλων. Κατώτερης ποιότητας λινάρια χρησιμοποιούνται στην κατασκευή σάκων και διάφορων μουσαμάδων. Τα υπολείμματα τους χρησιμοποιούνται στη χαρτοποιία στην κατασκευή χαρτιών πολυτελείας, επιστολογραφίας </a:t>
            </a:r>
            <a:r>
              <a:rPr lang="el-GR" sz="2400" dirty="0" err="1" smtClean="0"/>
              <a:t>κ.λ.π</a:t>
            </a:r>
            <a:r>
              <a:rPr lang="el-GR" sz="2400" dirty="0" smtClean="0"/>
              <a:t>.</a:t>
            </a:r>
            <a:endParaRPr lang="el-GR"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05541" y="228600"/>
            <a:ext cx="8456731" cy="5605483"/>
          </a:xfrm>
          <a:prstGeom prst="rect">
            <a:avLst/>
          </a:prstGeom>
        </p:spPr>
        <p:txBody>
          <a:bodyPr wrap="square" lIns="91413" tIns="45707" rIns="91413" bIns="45707">
            <a:spAutoFit/>
          </a:bodyPr>
          <a:lstStyle/>
          <a:p>
            <a:pPr marL="12700" marR="5080" indent="179705" algn="just">
              <a:lnSpc>
                <a:spcPct val="107200"/>
              </a:lnSpc>
            </a:pPr>
            <a:r>
              <a:rPr lang="el-GR" sz="2000" b="1" dirty="0" smtClean="0">
                <a:solidFill>
                  <a:srgbClr val="231F20"/>
                </a:solidFill>
                <a:latin typeface="Times New Roman"/>
                <a:cs typeface="Times New Roman"/>
              </a:rPr>
              <a:t>Λινάρι για σπόρο.</a:t>
            </a:r>
            <a:r>
              <a:rPr lang="el-GR" sz="2000" b="1" spc="-185" dirty="0" smtClean="0">
                <a:solidFill>
                  <a:srgbClr val="231F20"/>
                </a:solidFill>
                <a:latin typeface="Times New Roman"/>
                <a:cs typeface="Times New Roman"/>
              </a:rPr>
              <a:t> </a:t>
            </a:r>
            <a:r>
              <a:rPr lang="el-GR" sz="2000" spc="-40" dirty="0" smtClean="0">
                <a:solidFill>
                  <a:srgbClr val="231F20"/>
                </a:solidFill>
                <a:latin typeface="Times New Roman"/>
                <a:cs typeface="Times New Roman"/>
              </a:rPr>
              <a:t>Τα </a:t>
            </a:r>
            <a:r>
              <a:rPr lang="el-GR" sz="2000" dirty="0" smtClean="0">
                <a:solidFill>
                  <a:srgbClr val="231F20"/>
                </a:solidFill>
                <a:latin typeface="Times New Roman"/>
                <a:cs typeface="Times New Roman"/>
              </a:rPr>
              <a:t>προϊόντα που παράγονται είναι ο σπόρος </a:t>
            </a:r>
            <a:r>
              <a:rPr lang="el-GR" sz="2000" spc="-5" dirty="0" smtClean="0">
                <a:solidFill>
                  <a:srgbClr val="231F20"/>
                </a:solidFill>
                <a:latin typeface="Times New Roman"/>
                <a:cs typeface="Times New Roman"/>
              </a:rPr>
              <a:t>και </a:t>
            </a:r>
            <a:r>
              <a:rPr lang="el-GR" sz="2000" dirty="0" smtClean="0">
                <a:solidFill>
                  <a:srgbClr val="231F20"/>
                </a:solidFill>
                <a:latin typeface="Times New Roman"/>
                <a:cs typeface="Times New Roman"/>
              </a:rPr>
              <a:t>τα στελέχη. </a:t>
            </a:r>
            <a:r>
              <a:rPr lang="el-GR" sz="2000" spc="-5" dirty="0" smtClean="0">
                <a:solidFill>
                  <a:srgbClr val="231F20"/>
                </a:solidFill>
                <a:latin typeface="Times New Roman"/>
                <a:cs typeface="Times New Roman"/>
              </a:rPr>
              <a:t>Η </a:t>
            </a:r>
            <a:r>
              <a:rPr lang="el-GR" sz="2000" dirty="0" smtClean="0">
                <a:solidFill>
                  <a:srgbClr val="231F20"/>
                </a:solidFill>
                <a:latin typeface="Times New Roman"/>
                <a:cs typeface="Times New Roman"/>
              </a:rPr>
              <a:t>απόδοση σε σπόρο, κυμαίνεται ευρύτατα </a:t>
            </a:r>
            <a:r>
              <a:rPr lang="el-GR" sz="2000" spc="-5" dirty="0" smtClean="0">
                <a:solidFill>
                  <a:srgbClr val="231F20"/>
                </a:solidFill>
                <a:latin typeface="Times New Roman"/>
                <a:cs typeface="Times New Roman"/>
              </a:rPr>
              <a:t>και εξαρτάται </a:t>
            </a:r>
            <a:r>
              <a:rPr lang="el-GR" sz="2000" dirty="0" smtClean="0">
                <a:solidFill>
                  <a:srgbClr val="231F20"/>
                </a:solidFill>
                <a:latin typeface="Times New Roman"/>
                <a:cs typeface="Times New Roman"/>
              </a:rPr>
              <a:t>από την ποικιλία,  την περιοχή </a:t>
            </a:r>
            <a:r>
              <a:rPr lang="el-GR" sz="2000" spc="-5" dirty="0" smtClean="0">
                <a:solidFill>
                  <a:srgbClr val="231F20"/>
                </a:solidFill>
                <a:latin typeface="Times New Roman"/>
                <a:cs typeface="Times New Roman"/>
              </a:rPr>
              <a:t>καλλιέργειας, </a:t>
            </a:r>
            <a:r>
              <a:rPr lang="el-GR" sz="2000" dirty="0" smtClean="0">
                <a:solidFill>
                  <a:srgbClr val="231F20"/>
                </a:solidFill>
                <a:latin typeface="Times New Roman"/>
                <a:cs typeface="Times New Roman"/>
              </a:rPr>
              <a:t>την εποχή σποράς </a:t>
            </a:r>
            <a:r>
              <a:rPr lang="el-GR" sz="2000" spc="-5" dirty="0" smtClean="0">
                <a:solidFill>
                  <a:srgbClr val="231F20"/>
                </a:solidFill>
                <a:latin typeface="Times New Roman"/>
                <a:cs typeface="Times New Roman"/>
              </a:rPr>
              <a:t>και </a:t>
            </a:r>
            <a:r>
              <a:rPr lang="el-GR" sz="2000" dirty="0" smtClean="0">
                <a:solidFill>
                  <a:srgbClr val="231F20"/>
                </a:solidFill>
                <a:latin typeface="Times New Roman"/>
                <a:cs typeface="Times New Roman"/>
              </a:rPr>
              <a:t>την </a:t>
            </a:r>
            <a:r>
              <a:rPr lang="el-GR" sz="2000" spc="-5" dirty="0" smtClean="0">
                <a:solidFill>
                  <a:srgbClr val="231F20"/>
                </a:solidFill>
                <a:latin typeface="Times New Roman"/>
                <a:cs typeface="Times New Roman"/>
              </a:rPr>
              <a:t>καλλιεργητική </a:t>
            </a:r>
            <a:r>
              <a:rPr lang="el-GR" sz="2000" dirty="0" smtClean="0">
                <a:solidFill>
                  <a:srgbClr val="231F20"/>
                </a:solidFill>
                <a:latin typeface="Times New Roman"/>
                <a:cs typeface="Times New Roman"/>
              </a:rPr>
              <a:t>τεχνική, κυρίως αρδευόμενη ή </a:t>
            </a:r>
            <a:r>
              <a:rPr lang="el-GR" sz="2000" dirty="0" err="1" smtClean="0">
                <a:solidFill>
                  <a:srgbClr val="231F20"/>
                </a:solidFill>
                <a:latin typeface="Times New Roman"/>
                <a:cs typeface="Times New Roman"/>
              </a:rPr>
              <a:t>ξηρική</a:t>
            </a:r>
            <a:r>
              <a:rPr lang="el-GR" sz="2000"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καλλιέργεια. </a:t>
            </a:r>
            <a:r>
              <a:rPr lang="el-GR" sz="2000" spc="-15" dirty="0" smtClean="0">
                <a:solidFill>
                  <a:srgbClr val="231F20"/>
                </a:solidFill>
                <a:latin typeface="Times New Roman"/>
                <a:cs typeface="Times New Roman"/>
              </a:rPr>
              <a:t>Για </a:t>
            </a:r>
            <a:r>
              <a:rPr lang="el-GR" sz="2000" dirty="0" smtClean="0">
                <a:solidFill>
                  <a:srgbClr val="231F20"/>
                </a:solidFill>
                <a:latin typeface="Times New Roman"/>
                <a:cs typeface="Times New Roman"/>
              </a:rPr>
              <a:t>παράδειγμα σε αντιπροσωπευτικές  περιοχές της Γερμανίας με </a:t>
            </a:r>
            <a:r>
              <a:rPr lang="el-GR" sz="2000" spc="-5" dirty="0" smtClean="0">
                <a:solidFill>
                  <a:srgbClr val="231F20"/>
                </a:solidFill>
                <a:latin typeface="Times New Roman"/>
                <a:cs typeface="Times New Roman"/>
              </a:rPr>
              <a:t>κατάλληλη </a:t>
            </a:r>
            <a:r>
              <a:rPr lang="el-GR" sz="2000" dirty="0" smtClean="0">
                <a:solidFill>
                  <a:srgbClr val="231F20"/>
                </a:solidFill>
                <a:latin typeface="Times New Roman"/>
                <a:cs typeface="Times New Roman"/>
              </a:rPr>
              <a:t>πυκνότητα σποράς </a:t>
            </a:r>
            <a:r>
              <a:rPr lang="el-GR" sz="2000" spc="-5" dirty="0" smtClean="0">
                <a:solidFill>
                  <a:srgbClr val="231F20"/>
                </a:solidFill>
                <a:latin typeface="Times New Roman"/>
                <a:cs typeface="Times New Roman"/>
              </a:rPr>
              <a:t>και </a:t>
            </a:r>
            <a:r>
              <a:rPr lang="el-GR" sz="2000" dirty="0" smtClean="0">
                <a:solidFill>
                  <a:srgbClr val="231F20"/>
                </a:solidFill>
                <a:latin typeface="Times New Roman"/>
                <a:cs typeface="Times New Roman"/>
              </a:rPr>
              <a:t>λίπανση, η απόδοση σε σπόρο κυμάνθηκε από 95 έως 267 </a:t>
            </a:r>
            <a:r>
              <a:rPr lang="el-GR" sz="2000" dirty="0" err="1" smtClean="0">
                <a:solidFill>
                  <a:srgbClr val="231F20"/>
                </a:solidFill>
                <a:latin typeface="Times New Roman"/>
                <a:cs typeface="Times New Roman"/>
              </a:rPr>
              <a:t>kg</a:t>
            </a:r>
            <a:r>
              <a:rPr lang="el-GR" sz="2000" dirty="0" smtClean="0">
                <a:solidFill>
                  <a:srgbClr val="231F20"/>
                </a:solidFill>
                <a:latin typeface="Times New Roman"/>
                <a:cs typeface="Times New Roman"/>
              </a:rPr>
              <a:t>/στρ. </a:t>
            </a:r>
            <a:r>
              <a:rPr lang="el-GR" sz="2000" spc="-5" dirty="0" smtClean="0">
                <a:solidFill>
                  <a:srgbClr val="231F20"/>
                </a:solidFill>
                <a:latin typeface="Times New Roman"/>
                <a:cs typeface="Times New Roman"/>
              </a:rPr>
              <a:t>Ο </a:t>
            </a:r>
            <a:r>
              <a:rPr lang="el-GR" sz="2000" dirty="0" smtClean="0">
                <a:solidFill>
                  <a:srgbClr val="231F20"/>
                </a:solidFill>
                <a:latin typeface="Times New Roman"/>
                <a:cs typeface="Times New Roman"/>
              </a:rPr>
              <a:t>σπόρος των </a:t>
            </a:r>
            <a:r>
              <a:rPr lang="el-GR" sz="2000" spc="-5" dirty="0" smtClean="0">
                <a:solidFill>
                  <a:srgbClr val="231F20"/>
                </a:solidFill>
                <a:latin typeface="Times New Roman"/>
                <a:cs typeface="Times New Roman"/>
              </a:rPr>
              <a:t>νέων ποικιλιών </a:t>
            </a:r>
            <a:r>
              <a:rPr lang="el-GR" sz="2000" dirty="0" smtClean="0">
                <a:solidFill>
                  <a:srgbClr val="231F20"/>
                </a:solidFill>
                <a:latin typeface="Times New Roman"/>
                <a:cs typeface="Times New Roman"/>
              </a:rPr>
              <a:t>περιέχει 40-46% λάδι. </a:t>
            </a:r>
            <a:r>
              <a:rPr lang="el-GR" sz="2000" spc="-40" dirty="0" smtClean="0">
                <a:solidFill>
                  <a:srgbClr val="231F20"/>
                </a:solidFill>
                <a:latin typeface="Times New Roman"/>
                <a:cs typeface="Times New Roman"/>
              </a:rPr>
              <a:t>Το </a:t>
            </a:r>
            <a:r>
              <a:rPr lang="el-GR" sz="2000" dirty="0" smtClean="0">
                <a:solidFill>
                  <a:srgbClr val="231F20"/>
                </a:solidFill>
                <a:latin typeface="Times New Roman"/>
                <a:cs typeface="Times New Roman"/>
              </a:rPr>
              <a:t>λάδι είναι πλούσιο σε  </a:t>
            </a:r>
            <a:r>
              <a:rPr lang="el-GR" sz="2000" spc="-5" dirty="0" smtClean="0">
                <a:solidFill>
                  <a:srgbClr val="231F20"/>
                </a:solidFill>
                <a:latin typeface="Times New Roman"/>
                <a:cs typeface="Times New Roman"/>
              </a:rPr>
              <a:t>α-</a:t>
            </a:r>
            <a:r>
              <a:rPr lang="el-GR" sz="2000" spc="-5" dirty="0" err="1" smtClean="0">
                <a:solidFill>
                  <a:srgbClr val="231F20"/>
                </a:solidFill>
                <a:latin typeface="Times New Roman"/>
                <a:cs typeface="Times New Roman"/>
              </a:rPr>
              <a:t>λινολενικό</a:t>
            </a:r>
            <a:r>
              <a:rPr lang="el-GR" sz="2000" spc="-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οξύ (ω-3) (52-55%) </a:t>
            </a:r>
            <a:r>
              <a:rPr lang="el-GR" sz="2000" spc="-5" dirty="0" smtClean="0">
                <a:solidFill>
                  <a:srgbClr val="231F20"/>
                </a:solidFill>
                <a:latin typeface="Times New Roman"/>
                <a:cs typeface="Times New Roman"/>
              </a:rPr>
              <a:t>και </a:t>
            </a:r>
            <a:r>
              <a:rPr lang="el-GR" sz="2000" spc="-5" dirty="0" err="1" smtClean="0">
                <a:solidFill>
                  <a:srgbClr val="231F20"/>
                </a:solidFill>
                <a:latin typeface="Times New Roman"/>
                <a:cs typeface="Times New Roman"/>
              </a:rPr>
              <a:t>λινελαϊκό</a:t>
            </a:r>
            <a:r>
              <a:rPr lang="el-GR" sz="2000" spc="-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οξύ (ω-6) (14-20%) τα οποία  θεωρούνται απαραίτητα για την υγιεινή διατροφή </a:t>
            </a:r>
            <a:r>
              <a:rPr lang="el-GR" sz="2000" spc="-5" dirty="0" smtClean="0">
                <a:solidFill>
                  <a:srgbClr val="231F20"/>
                </a:solidFill>
                <a:latin typeface="Times New Roman"/>
                <a:cs typeface="Times New Roman"/>
              </a:rPr>
              <a:t>και </a:t>
            </a:r>
            <a:r>
              <a:rPr lang="el-GR" sz="2000" dirty="0" smtClean="0">
                <a:solidFill>
                  <a:srgbClr val="231F20"/>
                </a:solidFill>
                <a:latin typeface="Times New Roman"/>
                <a:cs typeface="Times New Roman"/>
              </a:rPr>
              <a:t>την </a:t>
            </a:r>
            <a:r>
              <a:rPr lang="el-GR" sz="2000" spc="-5" dirty="0" smtClean="0">
                <a:solidFill>
                  <a:srgbClr val="231F20"/>
                </a:solidFill>
                <a:latin typeface="Times New Roman"/>
                <a:cs typeface="Times New Roman"/>
              </a:rPr>
              <a:t>πρόληψη </a:t>
            </a:r>
            <a:r>
              <a:rPr lang="el-GR" sz="2000" dirty="0" smtClean="0">
                <a:solidFill>
                  <a:srgbClr val="231F20"/>
                </a:solidFill>
                <a:latin typeface="Times New Roman"/>
                <a:cs typeface="Times New Roman"/>
              </a:rPr>
              <a:t>ορισμένων  ασθενειών. Επίσης η </a:t>
            </a:r>
            <a:r>
              <a:rPr lang="el-GR" sz="2000" spc="-5" dirty="0" smtClean="0">
                <a:solidFill>
                  <a:srgbClr val="231F20"/>
                </a:solidFill>
                <a:latin typeface="Times New Roman"/>
                <a:cs typeface="Times New Roman"/>
              </a:rPr>
              <a:t>περιεκτικότητα </a:t>
            </a:r>
            <a:r>
              <a:rPr lang="el-GR" sz="2000" dirty="0" smtClean="0">
                <a:solidFill>
                  <a:srgbClr val="231F20"/>
                </a:solidFill>
                <a:latin typeface="Times New Roman"/>
                <a:cs typeface="Times New Roman"/>
              </a:rPr>
              <a:t>σε </a:t>
            </a:r>
            <a:r>
              <a:rPr lang="el-GR" sz="2000" spc="-5" dirty="0" err="1" smtClean="0">
                <a:solidFill>
                  <a:srgbClr val="231F20"/>
                </a:solidFill>
                <a:latin typeface="Times New Roman"/>
                <a:cs typeface="Times New Roman"/>
              </a:rPr>
              <a:t>ελαϊκό</a:t>
            </a:r>
            <a:r>
              <a:rPr lang="el-GR" sz="2000" spc="-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οξύ είναι </a:t>
            </a:r>
            <a:r>
              <a:rPr lang="el-GR" sz="2000" spc="-5" dirty="0" smtClean="0">
                <a:solidFill>
                  <a:srgbClr val="231F20"/>
                </a:solidFill>
                <a:latin typeface="Times New Roman"/>
                <a:cs typeface="Times New Roman"/>
              </a:rPr>
              <a:t>ικανοποιητική </a:t>
            </a:r>
            <a:r>
              <a:rPr lang="el-GR" sz="2000" dirty="0" smtClean="0">
                <a:solidFill>
                  <a:srgbClr val="231F20"/>
                </a:solidFill>
                <a:latin typeface="Times New Roman"/>
                <a:cs typeface="Times New Roman"/>
              </a:rPr>
              <a:t>(18-  23%). Λόγω αυτών των ιδιοτήτων το λάδι, </a:t>
            </a:r>
            <a:r>
              <a:rPr lang="el-GR" sz="2000" spc="-5" dirty="0" smtClean="0">
                <a:solidFill>
                  <a:srgbClr val="231F20"/>
                </a:solidFill>
                <a:latin typeface="Times New Roman"/>
                <a:cs typeface="Times New Roman"/>
              </a:rPr>
              <a:t>ολόκληροι </a:t>
            </a:r>
            <a:r>
              <a:rPr lang="el-GR" sz="2000" dirty="0" smtClean="0">
                <a:solidFill>
                  <a:srgbClr val="231F20"/>
                </a:solidFill>
                <a:latin typeface="Times New Roman"/>
                <a:cs typeface="Times New Roman"/>
              </a:rPr>
              <a:t>σπόροι </a:t>
            </a:r>
            <a:r>
              <a:rPr lang="el-GR" sz="2000" spc="-5" dirty="0" smtClean="0">
                <a:solidFill>
                  <a:srgbClr val="231F20"/>
                </a:solidFill>
                <a:latin typeface="Times New Roman"/>
                <a:cs typeface="Times New Roman"/>
              </a:rPr>
              <a:t>και </a:t>
            </a:r>
            <a:r>
              <a:rPr lang="el-GR" sz="2000" dirty="0" smtClean="0">
                <a:solidFill>
                  <a:srgbClr val="231F20"/>
                </a:solidFill>
                <a:latin typeface="Times New Roman"/>
                <a:cs typeface="Times New Roman"/>
              </a:rPr>
              <a:t>το αλεύρι των  σπόρων, χρησιμοποιούνται στη διατροφή του ανθρώπου </a:t>
            </a:r>
            <a:r>
              <a:rPr lang="el-GR" sz="2000" spc="-5" dirty="0" smtClean="0">
                <a:solidFill>
                  <a:srgbClr val="231F20"/>
                </a:solidFill>
                <a:latin typeface="Times New Roman"/>
                <a:cs typeface="Times New Roman"/>
              </a:rPr>
              <a:t>και </a:t>
            </a:r>
            <a:r>
              <a:rPr lang="el-GR" sz="2000" dirty="0" smtClean="0">
                <a:solidFill>
                  <a:srgbClr val="231F20"/>
                </a:solidFill>
                <a:latin typeface="Times New Roman"/>
                <a:cs typeface="Times New Roman"/>
              </a:rPr>
              <a:t>στη φαρμακευτική.  </a:t>
            </a:r>
            <a:r>
              <a:rPr lang="el-GR" sz="2000" spc="-5" dirty="0" smtClean="0">
                <a:solidFill>
                  <a:srgbClr val="231F20"/>
                </a:solidFill>
                <a:latin typeface="Times New Roman"/>
                <a:cs typeface="Times New Roman"/>
              </a:rPr>
              <a:t>Η </a:t>
            </a:r>
            <a:r>
              <a:rPr lang="el-GR" sz="2000" dirty="0" smtClean="0">
                <a:solidFill>
                  <a:srgbClr val="231F20"/>
                </a:solidFill>
                <a:latin typeface="Times New Roman"/>
                <a:cs typeface="Times New Roman"/>
              </a:rPr>
              <a:t>κύρια όμως χρήση του λαδιού είναι στη </a:t>
            </a:r>
            <a:r>
              <a:rPr lang="el-GR" sz="2000" spc="-5" dirty="0" smtClean="0">
                <a:solidFill>
                  <a:srgbClr val="231F20"/>
                </a:solidFill>
                <a:latin typeface="Times New Roman"/>
                <a:cs typeface="Times New Roman"/>
              </a:rPr>
              <a:t>βιομηχανία </a:t>
            </a:r>
            <a:r>
              <a:rPr lang="el-GR" sz="2000" dirty="0" smtClean="0">
                <a:solidFill>
                  <a:srgbClr val="231F20"/>
                </a:solidFill>
                <a:latin typeface="Times New Roman"/>
                <a:cs typeface="Times New Roman"/>
              </a:rPr>
              <a:t>για παραγωγή</a:t>
            </a:r>
            <a:r>
              <a:rPr lang="el-GR" sz="2000" spc="-1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σαπουνιών,  μουσαμάδων, χρωμάτων, βερνικιών, τυπογραφικής μελάνης κ.ά. </a:t>
            </a:r>
            <a:r>
              <a:rPr lang="el-GR" sz="2000" spc="-5" dirty="0" smtClean="0">
                <a:solidFill>
                  <a:srgbClr val="231F20"/>
                </a:solidFill>
                <a:latin typeface="Times New Roman"/>
                <a:cs typeface="Times New Roman"/>
              </a:rPr>
              <a:t>Ο </a:t>
            </a:r>
            <a:r>
              <a:rPr lang="el-GR" sz="2000" spc="-5" dirty="0" err="1" smtClean="0">
                <a:solidFill>
                  <a:srgbClr val="231F20"/>
                </a:solidFill>
                <a:latin typeface="Times New Roman"/>
                <a:cs typeface="Times New Roman"/>
              </a:rPr>
              <a:t>λινοπλακούς</a:t>
            </a:r>
            <a:r>
              <a:rPr lang="el-GR" sz="2000" spc="-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χρησιμοποιείται </a:t>
            </a:r>
            <a:r>
              <a:rPr lang="el-GR" sz="2000" spc="-5" dirty="0" smtClean="0">
                <a:solidFill>
                  <a:srgbClr val="231F20"/>
                </a:solidFill>
                <a:latin typeface="Times New Roman"/>
                <a:cs typeface="Times New Roman"/>
              </a:rPr>
              <a:t>ως</a:t>
            </a:r>
            <a:r>
              <a:rPr lang="el-GR" sz="2000" spc="-9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κτηνοτροφή.</a:t>
            </a:r>
            <a:endParaRPr lang="el-GR" sz="2000" dirty="0" smtClean="0">
              <a:latin typeface="Times New Roman"/>
              <a:cs typeface="Times New Roman"/>
            </a:endParaRPr>
          </a:p>
          <a:p>
            <a:pPr marL="12700" marR="5080">
              <a:lnSpc>
                <a:spcPct val="107100"/>
              </a:lnSpc>
            </a:pPr>
            <a:endParaRPr lang="el-GR" dirty="0" smtClean="0">
              <a:latin typeface="Times New Roman"/>
              <a:cs typeface="Times New Roman"/>
            </a:endParaRPr>
          </a:p>
          <a:p>
            <a:pPr marL="11131" algn="just"/>
            <a:endParaRPr lang="el-GR"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05541" y="1219712"/>
            <a:ext cx="8456731" cy="3135512"/>
          </a:xfrm>
          <a:prstGeom prst="rect">
            <a:avLst/>
          </a:prstGeom>
        </p:spPr>
        <p:txBody>
          <a:bodyPr wrap="square" lIns="91413" tIns="45707" rIns="91413" bIns="45707">
            <a:spAutoFit/>
          </a:bodyPr>
          <a:lstStyle/>
          <a:p>
            <a:pPr marL="12700" marR="5080" indent="179705" algn="just">
              <a:lnSpc>
                <a:spcPct val="107200"/>
              </a:lnSpc>
            </a:pPr>
            <a:r>
              <a:rPr lang="el-GR" sz="2400" dirty="0" smtClean="0">
                <a:solidFill>
                  <a:srgbClr val="231F20"/>
                </a:solidFill>
                <a:latin typeface="Times New Roman"/>
                <a:cs typeface="Times New Roman"/>
              </a:rPr>
              <a:t>Από</a:t>
            </a:r>
            <a:r>
              <a:rPr lang="el-GR" sz="2400" spc="-6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τα</a:t>
            </a:r>
            <a:r>
              <a:rPr lang="el-GR" sz="2400" spc="-6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στελέχη</a:t>
            </a:r>
            <a:r>
              <a:rPr lang="el-GR" sz="2400" spc="-6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παράγονται</a:t>
            </a:r>
            <a:r>
              <a:rPr lang="el-GR" sz="2400" spc="-6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ίνες</a:t>
            </a:r>
            <a:r>
              <a:rPr lang="el-GR" sz="2400" spc="-6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για</a:t>
            </a:r>
            <a:r>
              <a:rPr lang="el-GR" sz="2400" spc="-6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παρασκευή</a:t>
            </a:r>
            <a:r>
              <a:rPr lang="el-GR" sz="2400" spc="-65"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χαρτιού</a:t>
            </a:r>
            <a:r>
              <a:rPr lang="el-GR" sz="2400" spc="-6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ειδικής</a:t>
            </a:r>
            <a:r>
              <a:rPr lang="el-GR" sz="2400" spc="-6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χρήσης,</a:t>
            </a:r>
            <a:r>
              <a:rPr lang="el-GR" sz="2400" spc="-6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όπως  </a:t>
            </a:r>
            <a:r>
              <a:rPr lang="el-GR" sz="2400" spc="-5" dirty="0" smtClean="0">
                <a:solidFill>
                  <a:srgbClr val="231F20"/>
                </a:solidFill>
                <a:latin typeface="Times New Roman"/>
                <a:cs typeface="Times New Roman"/>
              </a:rPr>
              <a:t>χαρτί </a:t>
            </a:r>
            <a:r>
              <a:rPr lang="el-GR" sz="2400" dirty="0" smtClean="0">
                <a:solidFill>
                  <a:srgbClr val="231F20"/>
                </a:solidFill>
                <a:latin typeface="Times New Roman"/>
                <a:cs typeface="Times New Roman"/>
              </a:rPr>
              <a:t>για τσιγάρα, </a:t>
            </a:r>
            <a:r>
              <a:rPr lang="el-GR" sz="2400" spc="-5" dirty="0" smtClean="0">
                <a:solidFill>
                  <a:srgbClr val="231F20"/>
                </a:solidFill>
                <a:latin typeface="Times New Roman"/>
                <a:cs typeface="Times New Roman"/>
              </a:rPr>
              <a:t>χαρτονομίσματα, </a:t>
            </a:r>
            <a:r>
              <a:rPr lang="el-GR" sz="2400" dirty="0" smtClean="0">
                <a:solidFill>
                  <a:srgbClr val="231F20"/>
                </a:solidFill>
                <a:latin typeface="Times New Roman"/>
                <a:cs typeface="Times New Roman"/>
              </a:rPr>
              <a:t>βίβλους, βιβλία προσευχής κ.ά. Πρόσφατες χρήσεις είναι η </a:t>
            </a:r>
            <a:r>
              <a:rPr lang="el-GR" sz="2400" spc="-5" dirty="0" smtClean="0">
                <a:solidFill>
                  <a:srgbClr val="231F20"/>
                </a:solidFill>
                <a:latin typeface="Times New Roman"/>
                <a:cs typeface="Times New Roman"/>
              </a:rPr>
              <a:t>αντικατάσταση </a:t>
            </a:r>
            <a:r>
              <a:rPr lang="el-GR" sz="2400" dirty="0" smtClean="0">
                <a:solidFill>
                  <a:srgbClr val="231F20"/>
                </a:solidFill>
                <a:latin typeface="Times New Roman"/>
                <a:cs typeface="Times New Roman"/>
              </a:rPr>
              <a:t>του </a:t>
            </a:r>
            <a:r>
              <a:rPr lang="el-GR" sz="2400" spc="-5" dirty="0" smtClean="0">
                <a:solidFill>
                  <a:srgbClr val="231F20"/>
                </a:solidFill>
                <a:latin typeface="Times New Roman"/>
                <a:cs typeface="Times New Roman"/>
              </a:rPr>
              <a:t>υαλοβάμβακα </a:t>
            </a:r>
            <a:r>
              <a:rPr lang="el-GR" sz="2400" dirty="0" smtClean="0">
                <a:solidFill>
                  <a:srgbClr val="231F20"/>
                </a:solidFill>
                <a:latin typeface="Times New Roman"/>
                <a:cs typeface="Times New Roman"/>
              </a:rPr>
              <a:t>σε διάφορες εφαρμογές. </a:t>
            </a:r>
            <a:r>
              <a:rPr lang="el-GR" sz="2400" spc="-5" dirty="0" smtClean="0">
                <a:solidFill>
                  <a:srgbClr val="231F20"/>
                </a:solidFill>
                <a:latin typeface="Times New Roman"/>
                <a:cs typeface="Times New Roman"/>
              </a:rPr>
              <a:t>Η  </a:t>
            </a:r>
            <a:r>
              <a:rPr lang="el-GR" sz="2400" dirty="0" smtClean="0">
                <a:solidFill>
                  <a:srgbClr val="231F20"/>
                </a:solidFill>
                <a:latin typeface="Times New Roman"/>
                <a:cs typeface="Times New Roman"/>
              </a:rPr>
              <a:t>θρεπτική</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αξία</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των</a:t>
            </a:r>
            <a:r>
              <a:rPr lang="el-GR" sz="2400" spc="-30"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στελεχών</a:t>
            </a:r>
            <a:r>
              <a:rPr lang="el-GR" sz="2400" spc="-3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είναι</a:t>
            </a:r>
            <a:r>
              <a:rPr lang="el-GR" sz="2400" spc="-3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παρόμοια</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με</a:t>
            </a:r>
            <a:r>
              <a:rPr lang="el-GR" sz="2400" spc="-3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εκείνη</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των</a:t>
            </a:r>
            <a:r>
              <a:rPr lang="el-GR" sz="2400" spc="-3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σιτηρών.</a:t>
            </a:r>
            <a:r>
              <a:rPr lang="el-GR" sz="2400" spc="-30"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Βιομηχανίες  </a:t>
            </a:r>
            <a:r>
              <a:rPr lang="el-GR" sz="2400" dirty="0" smtClean="0">
                <a:solidFill>
                  <a:srgbClr val="231F20"/>
                </a:solidFill>
                <a:latin typeface="Times New Roman"/>
                <a:cs typeface="Times New Roman"/>
              </a:rPr>
              <a:t>στις </a:t>
            </a:r>
            <a:r>
              <a:rPr lang="el-GR" sz="2400" spc="-5" dirty="0" smtClean="0">
                <a:solidFill>
                  <a:srgbClr val="231F20"/>
                </a:solidFill>
                <a:latin typeface="Times New Roman"/>
                <a:cs typeface="Times New Roman"/>
              </a:rPr>
              <a:t>ΗΠΑ </a:t>
            </a:r>
            <a:r>
              <a:rPr lang="el-GR" sz="2400" dirty="0" smtClean="0">
                <a:solidFill>
                  <a:srgbClr val="231F20"/>
                </a:solidFill>
                <a:latin typeface="Times New Roman"/>
                <a:cs typeface="Times New Roman"/>
              </a:rPr>
              <a:t>χρησιμοποιούν τα στελέχη </a:t>
            </a:r>
            <a:r>
              <a:rPr lang="el-GR" sz="2400" spc="-5" dirty="0" smtClean="0">
                <a:solidFill>
                  <a:srgbClr val="231F20"/>
                </a:solidFill>
                <a:latin typeface="Times New Roman"/>
                <a:cs typeface="Times New Roman"/>
              </a:rPr>
              <a:t>ως καύσιμη</a:t>
            </a:r>
            <a:r>
              <a:rPr lang="el-GR" sz="2400" spc="-90"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ύλη.</a:t>
            </a:r>
            <a:endParaRPr lang="el-GR" sz="2400" dirty="0" smtClean="0">
              <a:latin typeface="Times New Roman"/>
              <a:cs typeface="Times New Roman"/>
            </a:endParaRPr>
          </a:p>
          <a:p>
            <a:pPr marL="12700" marR="5080">
              <a:lnSpc>
                <a:spcPct val="107100"/>
              </a:lnSpc>
            </a:pPr>
            <a:endParaRPr lang="el-GR" sz="2400" dirty="0" smtClean="0">
              <a:latin typeface="Times New Roman"/>
              <a:cs typeface="Times New Roman"/>
            </a:endParaRPr>
          </a:p>
          <a:p>
            <a:pPr marL="11131" algn="just"/>
            <a:endParaRPr lang="el-GR"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57200" y="0"/>
            <a:ext cx="7848600" cy="7201972"/>
          </a:xfrm>
          <a:prstGeom prst="rect">
            <a:avLst/>
          </a:prstGeom>
        </p:spPr>
        <p:txBody>
          <a:bodyPr wrap="square">
            <a:spAutoFit/>
          </a:bodyPr>
          <a:lstStyle/>
          <a:p>
            <a:r>
              <a:rPr lang="el-GR" sz="1400" dirty="0" smtClean="0"/>
              <a:t>Μια κουταλιά της σούπας -100γρ-λιναρόσπορου περιέχει:</a:t>
            </a:r>
          </a:p>
          <a:p>
            <a:r>
              <a:rPr lang="el-GR" sz="1400" dirty="0" smtClean="0"/>
              <a:t>ενέργεια:  534 </a:t>
            </a:r>
            <a:r>
              <a:rPr lang="en-US" sz="1400" dirty="0" err="1" smtClean="0"/>
              <a:t>kcl</a:t>
            </a:r>
            <a:endParaRPr lang="en-US" sz="1400" dirty="0" smtClean="0"/>
          </a:p>
          <a:p>
            <a:r>
              <a:rPr lang="el-GR" sz="1400" dirty="0" smtClean="0"/>
              <a:t>υδατάνθρακες:  28,8 </a:t>
            </a:r>
            <a:r>
              <a:rPr lang="en-US" sz="1400" dirty="0" smtClean="0"/>
              <a:t>g</a:t>
            </a:r>
          </a:p>
          <a:p>
            <a:r>
              <a:rPr lang="el-GR" sz="1400" dirty="0" smtClean="0"/>
              <a:t>πρωτεΐνες: 18,3 </a:t>
            </a:r>
            <a:r>
              <a:rPr lang="en-US" sz="1400" dirty="0" smtClean="0"/>
              <a:t>g</a:t>
            </a:r>
          </a:p>
          <a:p>
            <a:r>
              <a:rPr lang="el-GR" sz="1400" dirty="0" smtClean="0"/>
              <a:t>λιπαρά:      42,16 </a:t>
            </a:r>
            <a:r>
              <a:rPr lang="en-US" sz="1400" dirty="0" smtClean="0"/>
              <a:t>g</a:t>
            </a:r>
          </a:p>
          <a:p>
            <a:r>
              <a:rPr lang="el-GR" sz="1400" dirty="0" smtClean="0"/>
              <a:t>χοληστερίνη: 0,0 </a:t>
            </a:r>
            <a:r>
              <a:rPr lang="en-US" sz="1400" dirty="0" smtClean="0"/>
              <a:t>g</a:t>
            </a:r>
          </a:p>
          <a:p>
            <a:r>
              <a:rPr lang="el-GR" sz="1400" dirty="0" smtClean="0"/>
              <a:t>φυτικές ίνες:   27,3 </a:t>
            </a:r>
            <a:r>
              <a:rPr lang="en-US" sz="1400" dirty="0" smtClean="0"/>
              <a:t>g </a:t>
            </a:r>
          </a:p>
          <a:p>
            <a:r>
              <a:rPr lang="el-GR" sz="1400" dirty="0" smtClean="0"/>
              <a:t>Ω-3 λιπαρά :  21 </a:t>
            </a:r>
            <a:r>
              <a:rPr lang="el-GR" sz="1400" dirty="0" err="1" smtClean="0"/>
              <a:t>γρ</a:t>
            </a:r>
            <a:r>
              <a:rPr lang="el-GR" sz="1400" dirty="0" smtClean="0"/>
              <a:t>.</a:t>
            </a:r>
          </a:p>
          <a:p>
            <a:r>
              <a:rPr lang="el-GR" sz="1400" dirty="0" smtClean="0"/>
              <a:t>Βιταμίνες...</a:t>
            </a:r>
          </a:p>
          <a:p>
            <a:r>
              <a:rPr lang="el-GR" sz="1400" dirty="0" smtClean="0"/>
              <a:t>Κ:               4,3 </a:t>
            </a:r>
            <a:r>
              <a:rPr lang="en-US" sz="1400" dirty="0" smtClean="0"/>
              <a:t>mg </a:t>
            </a:r>
          </a:p>
          <a:p>
            <a:r>
              <a:rPr lang="en-US" sz="1400" dirty="0" smtClean="0"/>
              <a:t>C:        0,6 mg</a:t>
            </a:r>
          </a:p>
          <a:p>
            <a:r>
              <a:rPr lang="en-US" sz="1400" dirty="0" smtClean="0"/>
              <a:t>E:         19,95 mg</a:t>
            </a:r>
          </a:p>
          <a:p>
            <a:r>
              <a:rPr lang="en-US" sz="1400" dirty="0" smtClean="0"/>
              <a:t>B1-</a:t>
            </a:r>
            <a:r>
              <a:rPr lang="el-GR" sz="1400" dirty="0" smtClean="0"/>
              <a:t>θειαμίνη:     1,644 </a:t>
            </a:r>
            <a:r>
              <a:rPr lang="en-US" sz="1400" dirty="0" smtClean="0"/>
              <a:t>mg</a:t>
            </a:r>
          </a:p>
          <a:p>
            <a:r>
              <a:rPr lang="en-US" sz="1400" dirty="0" smtClean="0"/>
              <a:t>B2-</a:t>
            </a:r>
            <a:r>
              <a:rPr lang="el-GR" sz="1400" dirty="0" err="1" smtClean="0"/>
              <a:t>ριβοφλαβίνη</a:t>
            </a:r>
            <a:r>
              <a:rPr lang="el-GR" sz="1400" dirty="0" smtClean="0"/>
              <a:t>:  0,161 </a:t>
            </a:r>
            <a:r>
              <a:rPr lang="en-US" sz="1400" dirty="0" smtClean="0"/>
              <a:t>mg</a:t>
            </a:r>
          </a:p>
          <a:p>
            <a:r>
              <a:rPr lang="en-US" sz="1400" dirty="0" smtClean="0"/>
              <a:t>B3-</a:t>
            </a:r>
            <a:r>
              <a:rPr lang="el-GR" sz="1400" dirty="0" err="1" smtClean="0"/>
              <a:t>νιασίνη</a:t>
            </a:r>
            <a:r>
              <a:rPr lang="el-GR" sz="1400" dirty="0" smtClean="0"/>
              <a:t>:  3,08 </a:t>
            </a:r>
            <a:r>
              <a:rPr lang="en-US" sz="1400" dirty="0" smtClean="0"/>
              <a:t>mg  </a:t>
            </a:r>
          </a:p>
          <a:p>
            <a:r>
              <a:rPr lang="en-US" sz="1400" dirty="0" smtClean="0"/>
              <a:t>B6-</a:t>
            </a:r>
            <a:r>
              <a:rPr lang="el-GR" sz="1400" dirty="0" err="1" smtClean="0"/>
              <a:t>πυριδοξίνη</a:t>
            </a:r>
            <a:r>
              <a:rPr lang="el-GR" sz="1400" dirty="0" smtClean="0"/>
              <a:t>: 0,473 </a:t>
            </a:r>
            <a:r>
              <a:rPr lang="en-US" sz="1400" dirty="0" smtClean="0"/>
              <a:t>mg</a:t>
            </a:r>
          </a:p>
          <a:p>
            <a:r>
              <a:rPr lang="el-GR" sz="1400" dirty="0" err="1" smtClean="0"/>
              <a:t>φυλλικό</a:t>
            </a:r>
            <a:r>
              <a:rPr lang="el-GR" sz="1400" dirty="0" smtClean="0"/>
              <a:t> οξύ:  87 </a:t>
            </a:r>
            <a:r>
              <a:rPr lang="en-US" sz="1400" dirty="0" smtClean="0"/>
              <a:t>mcg </a:t>
            </a:r>
          </a:p>
          <a:p>
            <a:r>
              <a:rPr lang="el-GR" sz="1400" dirty="0" err="1" smtClean="0"/>
              <a:t>χολίνη</a:t>
            </a:r>
            <a:r>
              <a:rPr lang="el-GR" sz="1400" dirty="0" smtClean="0"/>
              <a:t>:      78,7 </a:t>
            </a:r>
            <a:r>
              <a:rPr lang="en-US" sz="1400" dirty="0" smtClean="0"/>
              <a:t>mg  </a:t>
            </a:r>
          </a:p>
          <a:p>
            <a:r>
              <a:rPr lang="en-US" sz="1400" dirty="0" smtClean="0"/>
              <a:t>B5-</a:t>
            </a:r>
            <a:r>
              <a:rPr lang="el-GR" sz="1400" dirty="0" err="1" smtClean="0"/>
              <a:t>παντοθενικό</a:t>
            </a:r>
            <a:r>
              <a:rPr lang="el-GR" sz="1400" dirty="0" smtClean="0"/>
              <a:t> οξύ: 0,985</a:t>
            </a:r>
            <a:r>
              <a:rPr lang="en-US" sz="1400" dirty="0" smtClean="0"/>
              <a:t>mg  </a:t>
            </a:r>
          </a:p>
          <a:p>
            <a:r>
              <a:rPr lang="el-GR" sz="1400" dirty="0" smtClean="0"/>
              <a:t>ηλεκτρολύτες...</a:t>
            </a:r>
          </a:p>
          <a:p>
            <a:r>
              <a:rPr lang="el-GR" sz="1400" dirty="0" smtClean="0"/>
              <a:t>κάλιο  750,0</a:t>
            </a:r>
            <a:r>
              <a:rPr lang="en-US" sz="1400" dirty="0" smtClean="0"/>
              <a:t>mg</a:t>
            </a:r>
          </a:p>
          <a:p>
            <a:r>
              <a:rPr lang="el-GR" sz="1400" dirty="0" smtClean="0"/>
              <a:t>νάτριο       30,0</a:t>
            </a:r>
            <a:r>
              <a:rPr lang="en-US" sz="1400" dirty="0" smtClean="0"/>
              <a:t>mg</a:t>
            </a:r>
          </a:p>
          <a:p>
            <a:r>
              <a:rPr lang="el-GR" sz="1400" dirty="0" smtClean="0"/>
              <a:t>Ορυκτά μέταλλα...</a:t>
            </a:r>
          </a:p>
          <a:p>
            <a:r>
              <a:rPr lang="el-GR" sz="1400" dirty="0" smtClean="0"/>
              <a:t>ασβέστιο:  255,0 </a:t>
            </a:r>
            <a:r>
              <a:rPr lang="en-US" sz="1400" dirty="0" smtClean="0"/>
              <a:t>mg</a:t>
            </a:r>
          </a:p>
          <a:p>
            <a:r>
              <a:rPr lang="el-GR" sz="1400" dirty="0" smtClean="0"/>
              <a:t>μαγνήσιο: 392,0 </a:t>
            </a:r>
            <a:r>
              <a:rPr lang="en-US" sz="1400" dirty="0" smtClean="0"/>
              <a:t>mg</a:t>
            </a:r>
          </a:p>
          <a:p>
            <a:r>
              <a:rPr lang="el-GR" sz="1400" dirty="0" smtClean="0"/>
              <a:t>φώσφορος: 642,0 </a:t>
            </a:r>
            <a:r>
              <a:rPr lang="en-US" sz="1400" dirty="0" smtClean="0"/>
              <a:t>mg</a:t>
            </a:r>
          </a:p>
          <a:p>
            <a:r>
              <a:rPr lang="el-GR" sz="1400" dirty="0" smtClean="0"/>
              <a:t>σίδηρος:           5,73 </a:t>
            </a:r>
            <a:r>
              <a:rPr lang="en-US" sz="1400" dirty="0" smtClean="0"/>
              <a:t>mg</a:t>
            </a:r>
          </a:p>
          <a:p>
            <a:r>
              <a:rPr lang="el-GR" sz="1400" dirty="0" smtClean="0"/>
              <a:t>χαλκός:          1,22 </a:t>
            </a:r>
            <a:r>
              <a:rPr lang="en-US" sz="1400" dirty="0" smtClean="0"/>
              <a:t>mg</a:t>
            </a:r>
          </a:p>
          <a:p>
            <a:r>
              <a:rPr lang="el-GR" sz="1400" dirty="0" smtClean="0"/>
              <a:t>μαγγάνιο:  2,48 </a:t>
            </a:r>
            <a:r>
              <a:rPr lang="en-US" sz="1400" dirty="0" smtClean="0"/>
              <a:t>mg</a:t>
            </a:r>
          </a:p>
          <a:p>
            <a:r>
              <a:rPr lang="el-GR" sz="1400" dirty="0" smtClean="0"/>
              <a:t>σελήνιο:          25,4 </a:t>
            </a:r>
            <a:r>
              <a:rPr lang="en-US" sz="1400" dirty="0" smtClean="0"/>
              <a:t>mg</a:t>
            </a:r>
          </a:p>
          <a:p>
            <a:r>
              <a:rPr lang="en-US" sz="1400" dirty="0" smtClean="0"/>
              <a:t/>
            </a:r>
            <a:br>
              <a:rPr lang="en-US" sz="1400" dirty="0" smtClean="0"/>
            </a:br>
            <a:r>
              <a:rPr lang="en-US" sz="1400" dirty="0" smtClean="0"/>
              <a:t/>
            </a:r>
            <a:br>
              <a:rPr lang="en-US" sz="1400" dirty="0" smtClean="0"/>
            </a:br>
            <a:endParaRPr lang="el-GR" sz="1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Αποτέλεσμα εικόνας για λιναρι φυτο"/>
          <p:cNvPicPr>
            <a:picLocks noChangeAspect="1" noChangeArrowheads="1"/>
          </p:cNvPicPr>
          <p:nvPr/>
        </p:nvPicPr>
        <p:blipFill>
          <a:blip r:embed="rId2" cstate="print"/>
          <a:srcRect/>
          <a:stretch>
            <a:fillRect/>
          </a:stretch>
        </p:blipFill>
        <p:spPr bwMode="auto">
          <a:xfrm>
            <a:off x="914400" y="1752600"/>
            <a:ext cx="3810000" cy="2857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4101" y="228600"/>
            <a:ext cx="7722279" cy="5247590"/>
          </a:xfrm>
          <a:prstGeom prst="rect">
            <a:avLst/>
          </a:prstGeom>
        </p:spPr>
        <p:txBody>
          <a:bodyPr vert="horz" wrap="square" lIns="0" tIns="0" rIns="0" bIns="0" rtlCol="0">
            <a:spAutoFit/>
          </a:bodyPr>
          <a:lstStyle/>
          <a:p>
            <a:pPr marL="12700" marR="5080" indent="179705" algn="just">
              <a:lnSpc>
                <a:spcPct val="107200"/>
              </a:lnSpc>
            </a:pPr>
            <a:r>
              <a:rPr lang="el-GR" sz="2000"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Οι </a:t>
            </a:r>
            <a:r>
              <a:rPr lang="el-GR" sz="2000" dirty="0" smtClean="0">
                <a:solidFill>
                  <a:srgbClr val="231F20"/>
                </a:solidFill>
                <a:latin typeface="Times New Roman"/>
                <a:cs typeface="Times New Roman"/>
              </a:rPr>
              <a:t>κυριότερες </a:t>
            </a:r>
            <a:r>
              <a:rPr lang="el-GR" sz="2000" spc="-5" dirty="0" smtClean="0">
                <a:solidFill>
                  <a:srgbClr val="231F20"/>
                </a:solidFill>
                <a:latin typeface="Times New Roman"/>
                <a:cs typeface="Times New Roman"/>
              </a:rPr>
              <a:t>χώρες καλλιέργειας λιναριού </a:t>
            </a:r>
            <a:r>
              <a:rPr lang="el-GR" sz="2000" dirty="0" smtClean="0">
                <a:solidFill>
                  <a:srgbClr val="231F20"/>
                </a:solidFill>
                <a:latin typeface="Times New Roman"/>
                <a:cs typeface="Times New Roman"/>
              </a:rPr>
              <a:t>για ίνα είναι η Κίνα, η Γαλλία,  η Ρωσία </a:t>
            </a:r>
            <a:r>
              <a:rPr lang="el-GR" sz="2000" spc="-5" dirty="0" smtClean="0">
                <a:solidFill>
                  <a:srgbClr val="231F20"/>
                </a:solidFill>
                <a:latin typeface="Times New Roman"/>
                <a:cs typeface="Times New Roman"/>
              </a:rPr>
              <a:t>και </a:t>
            </a:r>
            <a:r>
              <a:rPr lang="el-GR" sz="2000" dirty="0" smtClean="0">
                <a:solidFill>
                  <a:srgbClr val="231F20"/>
                </a:solidFill>
                <a:latin typeface="Times New Roman"/>
                <a:cs typeface="Times New Roman"/>
              </a:rPr>
              <a:t>η </a:t>
            </a:r>
            <a:r>
              <a:rPr lang="el-GR" sz="2000" spc="-5" dirty="0" smtClean="0">
                <a:solidFill>
                  <a:srgbClr val="231F20"/>
                </a:solidFill>
                <a:latin typeface="Times New Roman"/>
                <a:cs typeface="Times New Roman"/>
              </a:rPr>
              <a:t>Λευκορωσία</a:t>
            </a:r>
            <a:r>
              <a:rPr lang="el-GR" sz="2000" spc="-5" dirty="0" smtClean="0">
                <a:solidFill>
                  <a:srgbClr val="231F20"/>
                </a:solidFill>
                <a:latin typeface="Times New Roman"/>
                <a:cs typeface="Times New Roman"/>
              </a:rPr>
              <a:t>.</a:t>
            </a:r>
          </a:p>
          <a:p>
            <a:pPr marL="12700" marR="5080" indent="179705" algn="just">
              <a:lnSpc>
                <a:spcPct val="107200"/>
              </a:lnSpc>
            </a:pPr>
            <a:r>
              <a:rPr lang="el-GR" sz="2000" spc="-5"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Η </a:t>
            </a:r>
            <a:r>
              <a:rPr lang="el-GR" sz="2000" dirty="0" smtClean="0">
                <a:solidFill>
                  <a:srgbClr val="231F20"/>
                </a:solidFill>
                <a:latin typeface="Times New Roman"/>
                <a:cs typeface="Times New Roman"/>
              </a:rPr>
              <a:t>μέση </a:t>
            </a:r>
            <a:r>
              <a:rPr lang="el-GR" sz="2000" spc="-5" dirty="0" smtClean="0">
                <a:solidFill>
                  <a:srgbClr val="231F20"/>
                </a:solidFill>
                <a:latin typeface="Times New Roman"/>
                <a:cs typeface="Times New Roman"/>
              </a:rPr>
              <a:t>παγκόσμια </a:t>
            </a:r>
            <a:r>
              <a:rPr lang="el-GR" sz="2000" dirty="0" smtClean="0">
                <a:solidFill>
                  <a:srgbClr val="231F20"/>
                </a:solidFill>
                <a:latin typeface="Times New Roman"/>
                <a:cs typeface="Times New Roman"/>
              </a:rPr>
              <a:t>απόδοση σε ίνες (μακριές </a:t>
            </a:r>
            <a:r>
              <a:rPr lang="el-GR" sz="2000" spc="-5" dirty="0" smtClean="0">
                <a:solidFill>
                  <a:srgbClr val="231F20"/>
                </a:solidFill>
                <a:latin typeface="Times New Roman"/>
                <a:cs typeface="Times New Roman"/>
              </a:rPr>
              <a:t>και  κοντές) </a:t>
            </a:r>
            <a:r>
              <a:rPr lang="el-GR" sz="2000" dirty="0" smtClean="0">
                <a:solidFill>
                  <a:srgbClr val="231F20"/>
                </a:solidFill>
                <a:latin typeface="Times New Roman"/>
                <a:cs typeface="Times New Roman"/>
              </a:rPr>
              <a:t>το 2012 ήταν 136 </a:t>
            </a:r>
            <a:r>
              <a:rPr lang="el-GR" sz="2000" dirty="0" err="1" smtClean="0">
                <a:solidFill>
                  <a:srgbClr val="231F20"/>
                </a:solidFill>
                <a:latin typeface="Times New Roman"/>
                <a:cs typeface="Times New Roman"/>
              </a:rPr>
              <a:t>kg</a:t>
            </a:r>
            <a:r>
              <a:rPr lang="el-GR" sz="2000" dirty="0" smtClean="0">
                <a:solidFill>
                  <a:srgbClr val="231F20"/>
                </a:solidFill>
                <a:latin typeface="Times New Roman"/>
                <a:cs typeface="Times New Roman"/>
              </a:rPr>
              <a:t>/στρ. με εύρος από 40-355 </a:t>
            </a:r>
            <a:r>
              <a:rPr lang="el-GR" sz="2000" dirty="0" err="1" smtClean="0">
                <a:solidFill>
                  <a:srgbClr val="231F20"/>
                </a:solidFill>
                <a:latin typeface="Times New Roman"/>
                <a:cs typeface="Times New Roman"/>
              </a:rPr>
              <a:t>kg</a:t>
            </a:r>
            <a:r>
              <a:rPr lang="el-GR" sz="2000" dirty="0" smtClean="0">
                <a:solidFill>
                  <a:srgbClr val="231F20"/>
                </a:solidFill>
                <a:latin typeface="Times New Roman"/>
                <a:cs typeface="Times New Roman"/>
              </a:rPr>
              <a:t>/στρ</a:t>
            </a:r>
            <a:r>
              <a:rPr lang="el-GR" sz="2000" dirty="0" smtClean="0">
                <a:solidFill>
                  <a:srgbClr val="231F20"/>
                </a:solidFill>
                <a:latin typeface="Times New Roman"/>
                <a:cs typeface="Times New Roman"/>
              </a:rPr>
              <a:t>.</a:t>
            </a:r>
          </a:p>
          <a:p>
            <a:pPr marL="12700" marR="5080" indent="179705" algn="just">
              <a:lnSpc>
                <a:spcPct val="107200"/>
              </a:lnSpc>
            </a:pPr>
            <a:r>
              <a:rPr lang="el-GR" sz="2000"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Στην </a:t>
            </a:r>
            <a:r>
              <a:rPr lang="el-GR" sz="2000" dirty="0" smtClean="0">
                <a:solidFill>
                  <a:srgbClr val="231F20"/>
                </a:solidFill>
                <a:latin typeface="Times New Roman"/>
                <a:cs typeface="Times New Roman"/>
              </a:rPr>
              <a:t>παραγωγή  σπόρων </a:t>
            </a:r>
            <a:r>
              <a:rPr lang="el-GR" sz="2000" spc="-5" dirty="0" smtClean="0">
                <a:solidFill>
                  <a:srgbClr val="231F20"/>
                </a:solidFill>
                <a:latin typeface="Times New Roman"/>
                <a:cs typeface="Times New Roman"/>
              </a:rPr>
              <a:t>λιναριού </a:t>
            </a:r>
            <a:r>
              <a:rPr lang="el-GR" sz="2000" dirty="0" smtClean="0">
                <a:solidFill>
                  <a:srgbClr val="231F20"/>
                </a:solidFill>
                <a:latin typeface="Times New Roman"/>
                <a:cs typeface="Times New Roman"/>
              </a:rPr>
              <a:t>πρώτη </a:t>
            </a:r>
            <a:r>
              <a:rPr lang="el-GR" sz="2000" spc="-10" dirty="0" smtClean="0">
                <a:solidFill>
                  <a:srgbClr val="231F20"/>
                </a:solidFill>
                <a:latin typeface="Times New Roman"/>
                <a:cs typeface="Times New Roman"/>
              </a:rPr>
              <a:t>χώρα </a:t>
            </a:r>
            <a:r>
              <a:rPr lang="el-GR" sz="2000" dirty="0" smtClean="0">
                <a:solidFill>
                  <a:srgbClr val="231F20"/>
                </a:solidFill>
                <a:latin typeface="Times New Roman"/>
                <a:cs typeface="Times New Roman"/>
              </a:rPr>
              <a:t>έρχεται ο </a:t>
            </a:r>
            <a:r>
              <a:rPr lang="el-GR" sz="2000" spc="-10" dirty="0" smtClean="0">
                <a:solidFill>
                  <a:srgbClr val="231F20"/>
                </a:solidFill>
                <a:latin typeface="Times New Roman"/>
                <a:cs typeface="Times New Roman"/>
              </a:rPr>
              <a:t>Καναδάς </a:t>
            </a:r>
            <a:r>
              <a:rPr lang="el-GR" sz="2000" spc="-5" dirty="0" smtClean="0">
                <a:solidFill>
                  <a:srgbClr val="231F20"/>
                </a:solidFill>
                <a:latin typeface="Times New Roman"/>
                <a:cs typeface="Times New Roman"/>
              </a:rPr>
              <a:t>και ακολουθούν </a:t>
            </a:r>
            <a:r>
              <a:rPr lang="el-GR" sz="2000" dirty="0" smtClean="0">
                <a:solidFill>
                  <a:srgbClr val="231F20"/>
                </a:solidFill>
                <a:latin typeface="Times New Roman"/>
                <a:cs typeface="Times New Roman"/>
              </a:rPr>
              <a:t>η Κίνα, οι  </a:t>
            </a:r>
            <a:r>
              <a:rPr lang="el-GR" sz="2000" spc="-5" dirty="0" smtClean="0">
                <a:solidFill>
                  <a:srgbClr val="231F20"/>
                </a:solidFill>
                <a:latin typeface="Times New Roman"/>
                <a:cs typeface="Times New Roman"/>
              </a:rPr>
              <a:t>ΗΠΑ,</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η</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Ρωσία,</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η</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Ινδία</a:t>
            </a:r>
            <a:r>
              <a:rPr lang="el-GR" sz="2000" spc="-35"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και</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η</a:t>
            </a:r>
            <a:r>
              <a:rPr lang="el-GR" sz="2000" spc="-9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Αιθιοπία.</a:t>
            </a:r>
            <a:r>
              <a:rPr lang="el-GR" sz="2000" spc="-35" dirty="0" smtClean="0">
                <a:solidFill>
                  <a:srgbClr val="231F20"/>
                </a:solidFill>
                <a:latin typeface="Times New Roman"/>
                <a:cs typeface="Times New Roman"/>
              </a:rPr>
              <a:t> </a:t>
            </a:r>
            <a:endParaRPr lang="el-GR" sz="2000" spc="-35" dirty="0" smtClean="0">
              <a:solidFill>
                <a:srgbClr val="231F20"/>
              </a:solidFill>
              <a:latin typeface="Times New Roman"/>
              <a:cs typeface="Times New Roman"/>
            </a:endParaRPr>
          </a:p>
          <a:p>
            <a:pPr marL="12700" marR="5080" indent="179705" algn="just">
              <a:lnSpc>
                <a:spcPct val="107200"/>
              </a:lnSpc>
            </a:pPr>
            <a:r>
              <a:rPr lang="el-GR" sz="2000" spc="-5" dirty="0" smtClean="0">
                <a:solidFill>
                  <a:srgbClr val="231F20"/>
                </a:solidFill>
                <a:latin typeface="Times New Roman"/>
                <a:cs typeface="Times New Roman"/>
              </a:rPr>
              <a:t>Η</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μέση</a:t>
            </a:r>
            <a:r>
              <a:rPr lang="el-GR" sz="2000" spc="-35"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παγκόσμια</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απόδοση</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το</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2012</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ήταν  86 </a:t>
            </a:r>
            <a:r>
              <a:rPr lang="el-GR" sz="2000" dirty="0" err="1" smtClean="0">
                <a:solidFill>
                  <a:srgbClr val="231F20"/>
                </a:solidFill>
                <a:latin typeface="Times New Roman"/>
                <a:cs typeface="Times New Roman"/>
              </a:rPr>
              <a:t>kg</a:t>
            </a:r>
            <a:r>
              <a:rPr lang="el-GR" sz="2000" dirty="0" smtClean="0">
                <a:solidFill>
                  <a:srgbClr val="231F20"/>
                </a:solidFill>
                <a:latin typeface="Times New Roman"/>
                <a:cs typeface="Times New Roman"/>
              </a:rPr>
              <a:t>/στρ. με εύρος 60-169 </a:t>
            </a:r>
            <a:r>
              <a:rPr lang="el-GR" sz="2000" dirty="0" err="1" smtClean="0">
                <a:solidFill>
                  <a:srgbClr val="231F20"/>
                </a:solidFill>
                <a:latin typeface="Times New Roman"/>
                <a:cs typeface="Times New Roman"/>
              </a:rPr>
              <a:t>kg</a:t>
            </a:r>
            <a:r>
              <a:rPr lang="el-GR" sz="2000" dirty="0" smtClean="0">
                <a:solidFill>
                  <a:srgbClr val="231F20"/>
                </a:solidFill>
                <a:latin typeface="Times New Roman"/>
                <a:cs typeface="Times New Roman"/>
              </a:rPr>
              <a:t>/στρ. .</a:t>
            </a:r>
            <a:endParaRPr lang="el-GR" sz="2000" dirty="0" smtClean="0">
              <a:latin typeface="Times New Roman"/>
              <a:cs typeface="Times New Roman"/>
            </a:endParaRPr>
          </a:p>
          <a:p>
            <a:pPr marL="12700" marR="5080" indent="179705" algn="just">
              <a:lnSpc>
                <a:spcPct val="107200"/>
              </a:lnSpc>
            </a:pPr>
            <a:r>
              <a:rPr lang="el-GR" sz="2000" spc="-5" dirty="0" smtClean="0">
                <a:solidFill>
                  <a:srgbClr val="231F20"/>
                </a:solidFill>
                <a:latin typeface="Times New Roman"/>
                <a:cs typeface="Times New Roman"/>
              </a:rPr>
              <a:t>Οι κλιματολογικές </a:t>
            </a:r>
            <a:r>
              <a:rPr lang="el-GR" sz="2000" dirty="0" smtClean="0">
                <a:solidFill>
                  <a:srgbClr val="231F20"/>
                </a:solidFill>
                <a:latin typeface="Times New Roman"/>
                <a:cs typeface="Times New Roman"/>
              </a:rPr>
              <a:t>συνθήκες της </a:t>
            </a:r>
            <a:r>
              <a:rPr lang="el-GR" sz="2000" spc="-5" dirty="0" smtClean="0">
                <a:solidFill>
                  <a:srgbClr val="231F20"/>
                </a:solidFill>
                <a:latin typeface="Times New Roman"/>
                <a:cs typeface="Times New Roman"/>
              </a:rPr>
              <a:t>χώρας </a:t>
            </a:r>
            <a:r>
              <a:rPr lang="el-GR" sz="2000" dirty="0" smtClean="0">
                <a:solidFill>
                  <a:srgbClr val="231F20"/>
                </a:solidFill>
                <a:latin typeface="Times New Roman"/>
                <a:cs typeface="Times New Roman"/>
              </a:rPr>
              <a:t>μας είναι </a:t>
            </a:r>
            <a:r>
              <a:rPr lang="el-GR" sz="2000" spc="-5" dirty="0" smtClean="0">
                <a:solidFill>
                  <a:srgbClr val="231F20"/>
                </a:solidFill>
                <a:latin typeface="Times New Roman"/>
                <a:cs typeface="Times New Roman"/>
              </a:rPr>
              <a:t>κατάλληλες </a:t>
            </a:r>
            <a:r>
              <a:rPr lang="el-GR" sz="2000" dirty="0" smtClean="0">
                <a:solidFill>
                  <a:srgbClr val="231F20"/>
                </a:solidFill>
                <a:latin typeface="Times New Roman"/>
                <a:cs typeface="Times New Roman"/>
              </a:rPr>
              <a:t>μόνο για παραγωγή </a:t>
            </a:r>
            <a:r>
              <a:rPr lang="el-GR" sz="2000" spc="-5" dirty="0" smtClean="0">
                <a:solidFill>
                  <a:srgbClr val="231F20"/>
                </a:solidFill>
                <a:latin typeface="Times New Roman"/>
                <a:cs typeface="Times New Roman"/>
              </a:rPr>
              <a:t>λιναριού </a:t>
            </a:r>
            <a:r>
              <a:rPr lang="el-GR" sz="2000" dirty="0" smtClean="0">
                <a:solidFill>
                  <a:srgbClr val="231F20"/>
                </a:solidFill>
                <a:latin typeface="Times New Roman"/>
                <a:cs typeface="Times New Roman"/>
              </a:rPr>
              <a:t>για σπόρο. </a:t>
            </a:r>
            <a:r>
              <a:rPr lang="el-GR" sz="2000" spc="-5" dirty="0" smtClean="0">
                <a:solidFill>
                  <a:srgbClr val="231F20"/>
                </a:solidFill>
                <a:latin typeface="Times New Roman"/>
                <a:cs typeface="Times New Roman"/>
              </a:rPr>
              <a:t>Η </a:t>
            </a:r>
            <a:r>
              <a:rPr lang="el-GR" sz="2000" dirty="0" smtClean="0">
                <a:solidFill>
                  <a:srgbClr val="231F20"/>
                </a:solidFill>
                <a:latin typeface="Times New Roman"/>
                <a:cs typeface="Times New Roman"/>
              </a:rPr>
              <a:t>απόδοση σε ίνες </a:t>
            </a:r>
            <a:r>
              <a:rPr lang="el-GR" sz="2000" spc="-5" dirty="0" smtClean="0">
                <a:solidFill>
                  <a:srgbClr val="231F20"/>
                </a:solidFill>
                <a:latin typeface="Times New Roman"/>
                <a:cs typeface="Times New Roman"/>
              </a:rPr>
              <a:t>και </a:t>
            </a:r>
            <a:r>
              <a:rPr lang="el-GR" sz="2000" dirty="0" smtClean="0">
                <a:solidFill>
                  <a:srgbClr val="231F20"/>
                </a:solidFill>
                <a:latin typeface="Times New Roman"/>
                <a:cs typeface="Times New Roman"/>
              </a:rPr>
              <a:t>η ποιότητά τους </a:t>
            </a:r>
            <a:r>
              <a:rPr lang="el-GR" sz="2000" spc="-5" dirty="0" smtClean="0">
                <a:solidFill>
                  <a:srgbClr val="231F20"/>
                </a:solidFill>
                <a:latin typeface="Times New Roman"/>
                <a:cs typeface="Times New Roman"/>
              </a:rPr>
              <a:t>(κοντές </a:t>
            </a:r>
            <a:r>
              <a:rPr lang="el-GR" sz="2000" dirty="0" smtClean="0">
                <a:solidFill>
                  <a:srgbClr val="231F20"/>
                </a:solidFill>
                <a:latin typeface="Times New Roman"/>
                <a:cs typeface="Times New Roman"/>
              </a:rPr>
              <a:t>ίνες,  μικρή </a:t>
            </a:r>
            <a:r>
              <a:rPr lang="el-GR" sz="2000" spc="-5" dirty="0" smtClean="0">
                <a:solidFill>
                  <a:srgbClr val="231F20"/>
                </a:solidFill>
                <a:latin typeface="Times New Roman"/>
                <a:cs typeface="Times New Roman"/>
              </a:rPr>
              <a:t>ελαστικότητα </a:t>
            </a:r>
            <a:r>
              <a:rPr lang="el-GR" sz="2000" dirty="0" smtClean="0">
                <a:solidFill>
                  <a:srgbClr val="231F20"/>
                </a:solidFill>
                <a:latin typeface="Times New Roman"/>
                <a:cs typeface="Times New Roman"/>
              </a:rPr>
              <a:t>κ.ά.) </a:t>
            </a:r>
            <a:r>
              <a:rPr lang="el-GR" sz="2000" spc="-5" dirty="0" smtClean="0">
                <a:solidFill>
                  <a:srgbClr val="231F20"/>
                </a:solidFill>
                <a:latin typeface="Times New Roman"/>
                <a:cs typeface="Times New Roman"/>
              </a:rPr>
              <a:t>καθιστούν </a:t>
            </a:r>
            <a:r>
              <a:rPr lang="el-GR" sz="2000" dirty="0" smtClean="0">
                <a:solidFill>
                  <a:srgbClr val="231F20"/>
                </a:solidFill>
                <a:latin typeface="Times New Roman"/>
                <a:cs typeface="Times New Roman"/>
              </a:rPr>
              <a:t>την </a:t>
            </a:r>
            <a:r>
              <a:rPr lang="el-GR" sz="2000" spc="-5" dirty="0" smtClean="0">
                <a:solidFill>
                  <a:srgbClr val="231F20"/>
                </a:solidFill>
                <a:latin typeface="Times New Roman"/>
                <a:cs typeface="Times New Roman"/>
              </a:rPr>
              <a:t>καλλιέργεια </a:t>
            </a:r>
            <a:r>
              <a:rPr lang="el-GR" sz="2000" dirty="0" smtClean="0">
                <a:solidFill>
                  <a:srgbClr val="231F20"/>
                </a:solidFill>
                <a:latin typeface="Times New Roman"/>
                <a:cs typeface="Times New Roman"/>
              </a:rPr>
              <a:t>του </a:t>
            </a:r>
            <a:r>
              <a:rPr lang="el-GR" sz="2000" spc="-5" dirty="0" smtClean="0">
                <a:solidFill>
                  <a:srgbClr val="231F20"/>
                </a:solidFill>
                <a:latin typeface="Times New Roman"/>
                <a:cs typeface="Times New Roman"/>
              </a:rPr>
              <a:t>λιναριού </a:t>
            </a:r>
            <a:r>
              <a:rPr lang="el-GR" sz="2000" dirty="0" smtClean="0">
                <a:solidFill>
                  <a:srgbClr val="231F20"/>
                </a:solidFill>
                <a:latin typeface="Times New Roman"/>
                <a:cs typeface="Times New Roman"/>
              </a:rPr>
              <a:t>για ίνα μη  εμπορεύσιμη. </a:t>
            </a:r>
            <a:r>
              <a:rPr lang="el-GR" sz="2000" spc="-5" dirty="0" smtClean="0">
                <a:solidFill>
                  <a:srgbClr val="231F20"/>
                </a:solidFill>
                <a:latin typeface="Times New Roman"/>
                <a:cs typeface="Times New Roman"/>
              </a:rPr>
              <a:t>Η καλλιέργεια </a:t>
            </a:r>
            <a:r>
              <a:rPr lang="el-GR" sz="2000" dirty="0" smtClean="0">
                <a:solidFill>
                  <a:srgbClr val="231F20"/>
                </a:solidFill>
                <a:latin typeface="Times New Roman"/>
                <a:cs typeface="Times New Roman"/>
              </a:rPr>
              <a:t>του </a:t>
            </a:r>
            <a:r>
              <a:rPr lang="el-GR" sz="2000" spc="-5" dirty="0" err="1" smtClean="0">
                <a:solidFill>
                  <a:srgbClr val="231F20"/>
                </a:solidFill>
                <a:latin typeface="Times New Roman"/>
                <a:cs typeface="Times New Roman"/>
              </a:rPr>
              <a:t>καρποδοτικού</a:t>
            </a:r>
            <a:r>
              <a:rPr lang="el-GR" sz="2000" spc="-5" dirty="0" smtClean="0">
                <a:solidFill>
                  <a:srgbClr val="231F20"/>
                </a:solidFill>
                <a:latin typeface="Times New Roman"/>
                <a:cs typeface="Times New Roman"/>
              </a:rPr>
              <a:t> λιναριού </a:t>
            </a:r>
            <a:r>
              <a:rPr lang="el-GR" sz="2000" dirty="0" smtClean="0">
                <a:solidFill>
                  <a:srgbClr val="231F20"/>
                </a:solidFill>
                <a:latin typeface="Times New Roman"/>
                <a:cs typeface="Times New Roman"/>
              </a:rPr>
              <a:t>στην Ελλάδα σήμερα  είναι </a:t>
            </a:r>
            <a:r>
              <a:rPr lang="el-GR" sz="2000" spc="-5" dirty="0" smtClean="0">
                <a:solidFill>
                  <a:srgbClr val="231F20"/>
                </a:solidFill>
                <a:latin typeface="Times New Roman"/>
                <a:cs typeface="Times New Roman"/>
              </a:rPr>
              <a:t>πολύ </a:t>
            </a:r>
            <a:r>
              <a:rPr lang="el-GR" sz="2000" dirty="0" smtClean="0">
                <a:solidFill>
                  <a:srgbClr val="231F20"/>
                </a:solidFill>
                <a:latin typeface="Times New Roman"/>
                <a:cs typeface="Times New Roman"/>
              </a:rPr>
              <a:t>περιορισμένη. Θα μπορούσε όμως με φθινοπωρινή σπορά </a:t>
            </a:r>
            <a:r>
              <a:rPr lang="el-GR" sz="2000" spc="-5" dirty="0" smtClean="0">
                <a:solidFill>
                  <a:srgbClr val="231F20"/>
                </a:solidFill>
                <a:latin typeface="Times New Roman"/>
                <a:cs typeface="Times New Roman"/>
              </a:rPr>
              <a:t>και κατάλληλες </a:t>
            </a:r>
            <a:r>
              <a:rPr lang="el-GR" sz="2000" dirty="0" smtClean="0">
                <a:solidFill>
                  <a:srgbClr val="231F20"/>
                </a:solidFill>
                <a:latin typeface="Times New Roman"/>
                <a:cs typeface="Times New Roman"/>
              </a:rPr>
              <a:t>ποικιλίες να αποτελέσει μια εναλλακτική </a:t>
            </a:r>
            <a:r>
              <a:rPr lang="el-GR" sz="2000" spc="-5" dirty="0" smtClean="0">
                <a:solidFill>
                  <a:srgbClr val="231F20"/>
                </a:solidFill>
                <a:latin typeface="Times New Roman"/>
                <a:cs typeface="Times New Roman"/>
              </a:rPr>
              <a:t>καλλιέργεια </a:t>
            </a:r>
            <a:r>
              <a:rPr lang="el-GR" sz="2000" dirty="0" smtClean="0">
                <a:solidFill>
                  <a:srgbClr val="231F20"/>
                </a:solidFill>
                <a:latin typeface="Times New Roman"/>
                <a:cs typeface="Times New Roman"/>
              </a:rPr>
              <a:t>σε αμειψισπορά με  τα χειμερινά</a:t>
            </a:r>
            <a:r>
              <a:rPr lang="el-GR" sz="2000" spc="-10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σιτηρά.</a:t>
            </a:r>
            <a:endParaRPr lang="el-GR" sz="2000" dirty="0" smtClean="0">
              <a:latin typeface="Times New Roman"/>
              <a:cs typeface="Times New Roman"/>
            </a:endParaRPr>
          </a:p>
          <a:p>
            <a:pPr marL="11131" algn="just"/>
            <a:endParaRPr lang="el-GR" sz="2000" dirty="0">
              <a:latin typeface="Times New Roman"/>
              <a:cs typeface="Times New Roman"/>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Αποτέλεσμα εικόνας για λιναρι υφασμα"/>
          <p:cNvPicPr>
            <a:picLocks noChangeAspect="1" noChangeArrowheads="1"/>
          </p:cNvPicPr>
          <p:nvPr/>
        </p:nvPicPr>
        <p:blipFill>
          <a:blip r:embed="rId2" cstate="print"/>
          <a:srcRect/>
          <a:stretch>
            <a:fillRect/>
          </a:stretch>
        </p:blipFill>
        <p:spPr bwMode="auto">
          <a:xfrm>
            <a:off x="1371600" y="304800"/>
            <a:ext cx="6324600" cy="632460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Αποτέλεσμα εικόνας για linum usitatissimum fibres"/>
          <p:cNvPicPr>
            <a:picLocks noChangeAspect="1" noChangeArrowheads="1"/>
          </p:cNvPicPr>
          <p:nvPr/>
        </p:nvPicPr>
        <p:blipFill>
          <a:blip r:embed="rId2" cstate="print"/>
          <a:srcRect/>
          <a:stretch>
            <a:fillRect/>
          </a:stretch>
        </p:blipFill>
        <p:spPr bwMode="auto">
          <a:xfrm>
            <a:off x="1066800" y="2133600"/>
            <a:ext cx="5781675" cy="327660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Αποτέλεσμα εικόνας για linum usitatissimum fibres"/>
          <p:cNvPicPr>
            <a:picLocks noChangeAspect="1" noChangeArrowheads="1"/>
          </p:cNvPicPr>
          <p:nvPr/>
        </p:nvPicPr>
        <p:blipFill>
          <a:blip r:embed="rId2" cstate="print"/>
          <a:srcRect/>
          <a:stretch>
            <a:fillRect/>
          </a:stretch>
        </p:blipFill>
        <p:spPr bwMode="auto">
          <a:xfrm>
            <a:off x="222833" y="685800"/>
            <a:ext cx="8921167" cy="5410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57200" y="609600"/>
            <a:ext cx="8228171" cy="5312197"/>
          </a:xfrm>
          <a:prstGeom prst="rect">
            <a:avLst/>
          </a:prstGeom>
        </p:spPr>
        <p:txBody>
          <a:bodyPr wrap="square" lIns="91413" tIns="45707" rIns="91413" bIns="45707">
            <a:spAutoFit/>
          </a:bodyPr>
          <a:lstStyle/>
          <a:p>
            <a:pPr marL="12700" marR="5080" indent="180340" algn="just">
              <a:lnSpc>
                <a:spcPct val="105600"/>
              </a:lnSpc>
              <a:spcBef>
                <a:spcPts val="780"/>
              </a:spcBef>
            </a:pPr>
            <a:r>
              <a:rPr lang="el-GR" sz="2000" spc="-40" dirty="0" smtClean="0">
                <a:solidFill>
                  <a:srgbClr val="231F20"/>
                </a:solidFill>
                <a:latin typeface="Times New Roman"/>
                <a:cs typeface="Times New Roman"/>
              </a:rPr>
              <a:t>Το </a:t>
            </a:r>
            <a:r>
              <a:rPr lang="el-GR" sz="2000" spc="-5" dirty="0" smtClean="0">
                <a:solidFill>
                  <a:srgbClr val="231F20"/>
                </a:solidFill>
                <a:latin typeface="Times New Roman"/>
                <a:cs typeface="Times New Roman"/>
              </a:rPr>
              <a:t>λινάρι </a:t>
            </a:r>
            <a:r>
              <a:rPr lang="el-GR" sz="2000" dirty="0" smtClean="0">
                <a:solidFill>
                  <a:srgbClr val="231F20"/>
                </a:solidFill>
                <a:latin typeface="Times New Roman"/>
                <a:cs typeface="Times New Roman"/>
              </a:rPr>
              <a:t>ανήκει στο γένος </a:t>
            </a:r>
            <a:r>
              <a:rPr lang="el-GR" sz="2000" i="1" dirty="0" err="1" smtClean="0">
                <a:solidFill>
                  <a:srgbClr val="231F20"/>
                </a:solidFill>
                <a:latin typeface="Times New Roman"/>
                <a:cs typeface="Times New Roman"/>
              </a:rPr>
              <a:t>Linum</a:t>
            </a:r>
            <a:r>
              <a:rPr lang="el-GR" sz="2000" i="1"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της </a:t>
            </a:r>
            <a:r>
              <a:rPr lang="el-GR" sz="2000" spc="-5" dirty="0" smtClean="0">
                <a:solidFill>
                  <a:srgbClr val="231F20"/>
                </a:solidFill>
                <a:latin typeface="Times New Roman"/>
                <a:cs typeface="Times New Roman"/>
              </a:rPr>
              <a:t>οικογένειας </a:t>
            </a:r>
            <a:r>
              <a:rPr lang="el-GR" sz="2000" dirty="0" err="1" smtClean="0">
                <a:solidFill>
                  <a:srgbClr val="231F20"/>
                </a:solidFill>
                <a:latin typeface="Times New Roman"/>
                <a:cs typeface="Times New Roman"/>
              </a:rPr>
              <a:t>Linaceae</a:t>
            </a:r>
            <a:r>
              <a:rPr lang="el-GR" sz="2000" dirty="0" smtClean="0">
                <a:solidFill>
                  <a:srgbClr val="231F20"/>
                </a:solidFill>
                <a:latin typeface="Times New Roman"/>
                <a:cs typeface="Times New Roman"/>
              </a:rPr>
              <a:t>. </a:t>
            </a:r>
            <a:r>
              <a:rPr lang="el-GR" sz="2000" spc="-10" dirty="0" smtClean="0">
                <a:solidFill>
                  <a:srgbClr val="231F20"/>
                </a:solidFill>
                <a:latin typeface="Times New Roman"/>
                <a:cs typeface="Times New Roman"/>
              </a:rPr>
              <a:t>Στο </a:t>
            </a:r>
            <a:r>
              <a:rPr lang="el-GR" sz="2000" dirty="0" smtClean="0">
                <a:solidFill>
                  <a:srgbClr val="231F20"/>
                </a:solidFill>
                <a:latin typeface="Times New Roman"/>
                <a:cs typeface="Times New Roman"/>
              </a:rPr>
              <a:t>γένος αυτό  </a:t>
            </a:r>
            <a:r>
              <a:rPr lang="el-GR" sz="2000" spc="-5" dirty="0" smtClean="0">
                <a:solidFill>
                  <a:srgbClr val="231F20"/>
                </a:solidFill>
                <a:latin typeface="Times New Roman"/>
                <a:cs typeface="Times New Roman"/>
              </a:rPr>
              <a:t>ανήκουν</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πολλά</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είδη</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τα</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οποία</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διαφέρουν</a:t>
            </a:r>
            <a:r>
              <a:rPr lang="el-GR" sz="2000" spc="-35"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ως</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προς</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τη</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μορφολογία</a:t>
            </a:r>
            <a:r>
              <a:rPr lang="el-GR" sz="2000" spc="-35"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και</a:t>
            </a:r>
            <a:r>
              <a:rPr lang="el-GR" sz="2000" spc="-3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τα</a:t>
            </a:r>
            <a:r>
              <a:rPr lang="el-GR" sz="2000" spc="-35"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χαρακτηριστικά </a:t>
            </a:r>
            <a:r>
              <a:rPr lang="el-GR" sz="2000" dirty="0" smtClean="0">
                <a:solidFill>
                  <a:srgbClr val="231F20"/>
                </a:solidFill>
                <a:latin typeface="Times New Roman"/>
                <a:cs typeface="Times New Roman"/>
              </a:rPr>
              <a:t>του άνθους. </a:t>
            </a:r>
            <a:r>
              <a:rPr lang="el-GR" sz="2000" spc="-40" dirty="0" smtClean="0">
                <a:solidFill>
                  <a:srgbClr val="231F20"/>
                </a:solidFill>
                <a:latin typeface="Times New Roman"/>
                <a:cs typeface="Times New Roman"/>
              </a:rPr>
              <a:t>Το </a:t>
            </a:r>
            <a:r>
              <a:rPr lang="el-GR" sz="2000" spc="-5" dirty="0" smtClean="0">
                <a:solidFill>
                  <a:srgbClr val="231F20"/>
                </a:solidFill>
                <a:latin typeface="Times New Roman"/>
                <a:cs typeface="Times New Roman"/>
              </a:rPr>
              <a:t>μοναδικό καλλιεργούμενο </a:t>
            </a:r>
            <a:r>
              <a:rPr lang="el-GR" sz="2000" dirty="0" smtClean="0">
                <a:solidFill>
                  <a:srgbClr val="231F20"/>
                </a:solidFill>
                <a:latin typeface="Times New Roman"/>
                <a:cs typeface="Times New Roman"/>
              </a:rPr>
              <a:t>είδος είναι το </a:t>
            </a:r>
            <a:r>
              <a:rPr lang="el-GR" sz="2000" i="1" dirty="0" smtClean="0">
                <a:solidFill>
                  <a:srgbClr val="231F20"/>
                </a:solidFill>
                <a:latin typeface="Times New Roman"/>
                <a:cs typeface="Times New Roman"/>
              </a:rPr>
              <a:t>L.</a:t>
            </a:r>
            <a:r>
              <a:rPr lang="el-GR" sz="2000" i="1" spc="-80" dirty="0" smtClean="0">
                <a:solidFill>
                  <a:srgbClr val="231F20"/>
                </a:solidFill>
                <a:latin typeface="Times New Roman"/>
                <a:cs typeface="Times New Roman"/>
              </a:rPr>
              <a:t> </a:t>
            </a:r>
            <a:r>
              <a:rPr lang="el-GR" sz="2000" i="1" dirty="0" err="1" smtClean="0">
                <a:solidFill>
                  <a:srgbClr val="231F20"/>
                </a:solidFill>
                <a:latin typeface="Times New Roman"/>
                <a:cs typeface="Times New Roman"/>
              </a:rPr>
              <a:t>usitatissimum</a:t>
            </a:r>
            <a:r>
              <a:rPr lang="el-GR" sz="2000" dirty="0" err="1" smtClean="0">
                <a:solidFill>
                  <a:srgbClr val="231F20"/>
                </a:solidFill>
                <a:latin typeface="Times New Roman"/>
                <a:cs typeface="Times New Roman"/>
              </a:rPr>
              <a:t>L</a:t>
            </a:r>
            <a:r>
              <a:rPr lang="el-GR" sz="2000" dirty="0" smtClean="0">
                <a:solidFill>
                  <a:srgbClr val="231F20"/>
                </a:solidFill>
                <a:latin typeface="Times New Roman"/>
                <a:cs typeface="Times New Roman"/>
              </a:rPr>
              <a:t>.</a:t>
            </a:r>
            <a:r>
              <a:rPr lang="el-GR" sz="2000" dirty="0" smtClean="0">
                <a:solidFill>
                  <a:srgbClr val="7F6000"/>
                </a:solidFill>
                <a:latin typeface="arial"/>
              </a:rPr>
              <a:t> Λίνον το </a:t>
            </a:r>
            <a:r>
              <a:rPr lang="el-GR" sz="2000" dirty="0" err="1" smtClean="0">
                <a:solidFill>
                  <a:srgbClr val="7F6000"/>
                </a:solidFill>
                <a:latin typeface="arial"/>
              </a:rPr>
              <a:t>ωφελιμότατον</a:t>
            </a:r>
            <a:r>
              <a:rPr lang="el-GR" sz="2000" spc="-7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(2n=30).</a:t>
            </a:r>
            <a:r>
              <a:rPr lang="el-GR" sz="2000" spc="-7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Πρόγονος</a:t>
            </a:r>
            <a:r>
              <a:rPr lang="el-GR" sz="2000" spc="-7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του</a:t>
            </a:r>
            <a:r>
              <a:rPr lang="el-GR" sz="2000" spc="-75"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καλλιεργούμενου</a:t>
            </a:r>
            <a:r>
              <a:rPr lang="el-GR" sz="2000" spc="-7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είδους</a:t>
            </a:r>
            <a:r>
              <a:rPr lang="el-GR" sz="2000" spc="-7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θεωρείται</a:t>
            </a:r>
            <a:r>
              <a:rPr lang="el-GR" sz="2000" spc="-7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το</a:t>
            </a:r>
            <a:r>
              <a:rPr lang="el-GR" sz="2000" spc="-75" dirty="0" smtClean="0">
                <a:solidFill>
                  <a:srgbClr val="231F20"/>
                </a:solidFill>
                <a:latin typeface="Times New Roman"/>
                <a:cs typeface="Times New Roman"/>
              </a:rPr>
              <a:t> </a:t>
            </a:r>
            <a:r>
              <a:rPr lang="el-GR" sz="2000" i="1" dirty="0" smtClean="0">
                <a:solidFill>
                  <a:srgbClr val="231F20"/>
                </a:solidFill>
                <a:latin typeface="Times New Roman"/>
                <a:cs typeface="Times New Roman"/>
              </a:rPr>
              <a:t>L.</a:t>
            </a:r>
            <a:r>
              <a:rPr lang="el-GR" sz="2000" i="1" spc="-75" dirty="0" smtClean="0">
                <a:solidFill>
                  <a:srgbClr val="231F20"/>
                </a:solidFill>
                <a:latin typeface="Times New Roman"/>
                <a:cs typeface="Times New Roman"/>
              </a:rPr>
              <a:t> </a:t>
            </a:r>
            <a:r>
              <a:rPr lang="el-GR" sz="2000" i="1" dirty="0" err="1" smtClean="0">
                <a:solidFill>
                  <a:srgbClr val="231F20"/>
                </a:solidFill>
                <a:latin typeface="Times New Roman"/>
                <a:cs typeface="Times New Roman"/>
              </a:rPr>
              <a:t>angustifolium</a:t>
            </a:r>
            <a:r>
              <a:rPr lang="el-GR" sz="2000" dirty="0" smtClean="0">
                <a:solidFill>
                  <a:srgbClr val="231F20"/>
                </a:solidFill>
                <a:latin typeface="Times New Roman"/>
                <a:cs typeface="Times New Roman"/>
              </a:rPr>
              <a:t>,  αλλά πιθανόν </a:t>
            </a:r>
            <a:r>
              <a:rPr lang="el-GR" sz="2000" spc="-5" dirty="0" smtClean="0">
                <a:solidFill>
                  <a:srgbClr val="231F20"/>
                </a:solidFill>
                <a:latin typeface="Times New Roman"/>
                <a:cs typeface="Times New Roman"/>
              </a:rPr>
              <a:t>και </a:t>
            </a:r>
            <a:r>
              <a:rPr lang="el-GR" sz="2000" dirty="0" smtClean="0">
                <a:solidFill>
                  <a:srgbClr val="231F20"/>
                </a:solidFill>
                <a:latin typeface="Times New Roman"/>
                <a:cs typeface="Times New Roman"/>
              </a:rPr>
              <a:t>άλλα είδη να </a:t>
            </a:r>
            <a:r>
              <a:rPr lang="el-GR" sz="2000" spc="-5" dirty="0" smtClean="0">
                <a:solidFill>
                  <a:srgbClr val="231F20"/>
                </a:solidFill>
                <a:latin typeface="Times New Roman"/>
                <a:cs typeface="Times New Roman"/>
              </a:rPr>
              <a:t>έχουν </a:t>
            </a:r>
            <a:r>
              <a:rPr lang="el-GR" sz="2000" dirty="0" smtClean="0">
                <a:solidFill>
                  <a:srgbClr val="231F20"/>
                </a:solidFill>
                <a:latin typeface="Times New Roman"/>
                <a:cs typeface="Times New Roman"/>
              </a:rPr>
              <a:t>συνεισφέρει στο</a:t>
            </a:r>
            <a:r>
              <a:rPr lang="el-GR" sz="2000" spc="-60"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γενότυπο.</a:t>
            </a:r>
            <a:endParaRPr lang="el-GR" sz="2000" dirty="0" smtClean="0">
              <a:latin typeface="Times New Roman"/>
              <a:cs typeface="Times New Roman"/>
            </a:endParaRPr>
          </a:p>
          <a:p>
            <a:pPr marL="12700" marR="5080" indent="179705" algn="just">
              <a:lnSpc>
                <a:spcPct val="105600"/>
              </a:lnSpc>
            </a:pPr>
            <a:r>
              <a:rPr lang="el-GR" sz="2000" spc="-5" dirty="0" smtClean="0">
                <a:solidFill>
                  <a:srgbClr val="231F20"/>
                </a:solidFill>
                <a:latin typeface="Times New Roman"/>
                <a:cs typeface="Times New Roman"/>
              </a:rPr>
              <a:t>Οι</a:t>
            </a:r>
            <a:r>
              <a:rPr lang="el-GR" sz="2000" spc="-4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τύποι</a:t>
            </a:r>
            <a:r>
              <a:rPr lang="el-GR" sz="2000" spc="-4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του</a:t>
            </a:r>
            <a:r>
              <a:rPr lang="el-GR" sz="2000" spc="-40"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καλλιεργούμενου</a:t>
            </a:r>
            <a:r>
              <a:rPr lang="el-GR" sz="2000" spc="-40"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λιναριού</a:t>
            </a:r>
            <a:r>
              <a:rPr lang="el-GR" sz="2000" spc="-4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είναι</a:t>
            </a:r>
            <a:r>
              <a:rPr lang="el-GR" sz="2000" spc="-4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δύο</a:t>
            </a:r>
            <a:r>
              <a:rPr lang="el-GR" sz="2000" dirty="0" smtClean="0">
                <a:solidFill>
                  <a:srgbClr val="231F20"/>
                </a:solidFill>
                <a:latin typeface="Times New Roman"/>
                <a:cs typeface="Times New Roman"/>
              </a:rPr>
              <a:t>:</a:t>
            </a:r>
          </a:p>
          <a:p>
            <a:pPr marL="12700" marR="5080" indent="179705" algn="just">
              <a:lnSpc>
                <a:spcPct val="105600"/>
              </a:lnSpc>
            </a:pPr>
            <a:r>
              <a:rPr lang="el-GR" sz="2000" spc="-4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ο</a:t>
            </a:r>
            <a:r>
              <a:rPr lang="el-GR" sz="2000" spc="-4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τύπος</a:t>
            </a:r>
            <a:r>
              <a:rPr lang="el-GR" sz="2000" spc="-4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για</a:t>
            </a:r>
            <a:r>
              <a:rPr lang="el-GR" sz="2000" spc="-4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παραγωγή</a:t>
            </a:r>
            <a:r>
              <a:rPr lang="el-GR" sz="2000" spc="-40"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ινών  </a:t>
            </a:r>
            <a:r>
              <a:rPr lang="el-GR" sz="2000" dirty="0" smtClean="0">
                <a:solidFill>
                  <a:srgbClr val="231F20"/>
                </a:solidFill>
                <a:latin typeface="Times New Roman"/>
                <a:cs typeface="Times New Roman"/>
              </a:rPr>
              <a:t>από το βλαστό </a:t>
            </a:r>
            <a:r>
              <a:rPr lang="el-GR" sz="2000" spc="-5" dirty="0" smtClean="0">
                <a:solidFill>
                  <a:srgbClr val="231F20"/>
                </a:solidFill>
                <a:latin typeface="Times New Roman"/>
                <a:cs typeface="Times New Roman"/>
              </a:rPr>
              <a:t>και </a:t>
            </a:r>
            <a:endParaRPr lang="el-GR" sz="2000" spc="-5" dirty="0" smtClean="0">
              <a:solidFill>
                <a:srgbClr val="231F20"/>
              </a:solidFill>
              <a:latin typeface="Times New Roman"/>
              <a:cs typeface="Times New Roman"/>
            </a:endParaRPr>
          </a:p>
          <a:p>
            <a:pPr marL="12700" marR="5080" indent="179705" algn="just">
              <a:lnSpc>
                <a:spcPct val="105600"/>
              </a:lnSpc>
            </a:pPr>
            <a:r>
              <a:rPr lang="el-GR" sz="2000" dirty="0" smtClean="0">
                <a:solidFill>
                  <a:srgbClr val="231F20"/>
                </a:solidFill>
                <a:latin typeface="Times New Roman"/>
                <a:cs typeface="Times New Roman"/>
              </a:rPr>
              <a:t>ο </a:t>
            </a:r>
            <a:r>
              <a:rPr lang="el-GR" sz="2000" dirty="0" smtClean="0">
                <a:solidFill>
                  <a:srgbClr val="231F20"/>
                </a:solidFill>
                <a:latin typeface="Times New Roman"/>
                <a:cs typeface="Times New Roman"/>
              </a:rPr>
              <a:t>τύπος για παραγωγή σπόρου από τον οποίο </a:t>
            </a:r>
            <a:r>
              <a:rPr lang="el-GR" sz="2000" spc="-10" dirty="0" smtClean="0">
                <a:solidFill>
                  <a:srgbClr val="231F20"/>
                </a:solidFill>
                <a:latin typeface="Times New Roman"/>
                <a:cs typeface="Times New Roman"/>
              </a:rPr>
              <a:t>εξάγεται </a:t>
            </a:r>
            <a:r>
              <a:rPr lang="el-GR" sz="2000" dirty="0" smtClean="0">
                <a:solidFill>
                  <a:srgbClr val="231F20"/>
                </a:solidFill>
                <a:latin typeface="Times New Roman"/>
                <a:cs typeface="Times New Roman"/>
              </a:rPr>
              <a:t>λάδι.  </a:t>
            </a:r>
            <a:endParaRPr lang="el-GR" sz="2000" dirty="0" smtClean="0">
              <a:solidFill>
                <a:srgbClr val="231F20"/>
              </a:solidFill>
              <a:latin typeface="Times New Roman"/>
              <a:cs typeface="Times New Roman"/>
            </a:endParaRPr>
          </a:p>
          <a:p>
            <a:pPr marL="12700" marR="5080" indent="179705" algn="just">
              <a:lnSpc>
                <a:spcPct val="105600"/>
              </a:lnSpc>
            </a:pPr>
            <a:r>
              <a:rPr lang="el-GR" sz="2000" spc="-5" dirty="0" smtClean="0">
                <a:solidFill>
                  <a:srgbClr val="231F20"/>
                </a:solidFill>
                <a:latin typeface="Times New Roman"/>
                <a:cs typeface="Times New Roman"/>
              </a:rPr>
              <a:t>Στους </a:t>
            </a:r>
            <a:r>
              <a:rPr lang="el-GR" sz="2000" spc="-5" dirty="0" smtClean="0">
                <a:solidFill>
                  <a:srgbClr val="231F20"/>
                </a:solidFill>
                <a:latin typeface="Times New Roman"/>
                <a:cs typeface="Times New Roman"/>
              </a:rPr>
              <a:t>δύο </a:t>
            </a:r>
            <a:r>
              <a:rPr lang="el-GR" sz="2000" dirty="0" smtClean="0">
                <a:solidFill>
                  <a:srgbClr val="231F20"/>
                </a:solidFill>
                <a:latin typeface="Times New Roman"/>
                <a:cs typeface="Times New Roman"/>
              </a:rPr>
              <a:t>αυτούς τύπους ταξινομούνται σήμερα όλες οι </a:t>
            </a:r>
            <a:r>
              <a:rPr lang="el-GR" sz="2000" spc="-5" dirty="0" smtClean="0">
                <a:solidFill>
                  <a:srgbClr val="231F20"/>
                </a:solidFill>
                <a:latin typeface="Times New Roman"/>
                <a:cs typeface="Times New Roman"/>
              </a:rPr>
              <a:t>καλλιεργούμενες </a:t>
            </a:r>
            <a:r>
              <a:rPr lang="el-GR" sz="2000" dirty="0" smtClean="0">
                <a:solidFill>
                  <a:srgbClr val="231F20"/>
                </a:solidFill>
                <a:latin typeface="Times New Roman"/>
                <a:cs typeface="Times New Roman"/>
              </a:rPr>
              <a:t>ποικιλίες. </a:t>
            </a:r>
            <a:r>
              <a:rPr lang="el-GR" sz="2000" spc="-5" dirty="0" smtClean="0">
                <a:solidFill>
                  <a:srgbClr val="231F20"/>
                </a:solidFill>
                <a:latin typeface="Times New Roman"/>
                <a:cs typeface="Times New Roman"/>
              </a:rPr>
              <a:t>Οι δύο </a:t>
            </a:r>
            <a:r>
              <a:rPr lang="el-GR" sz="2000" dirty="0" smtClean="0">
                <a:solidFill>
                  <a:srgbClr val="231F20"/>
                </a:solidFill>
                <a:latin typeface="Times New Roman"/>
                <a:cs typeface="Times New Roman"/>
              </a:rPr>
              <a:t>τύποι διαφοροποιούνται </a:t>
            </a:r>
            <a:r>
              <a:rPr lang="el-GR" sz="2000" spc="-5" dirty="0" smtClean="0">
                <a:solidFill>
                  <a:srgbClr val="231F20"/>
                </a:solidFill>
                <a:latin typeface="Times New Roman"/>
                <a:cs typeface="Times New Roman"/>
              </a:rPr>
              <a:t>ως </a:t>
            </a:r>
            <a:r>
              <a:rPr lang="el-GR" sz="2000" dirty="0" smtClean="0">
                <a:solidFill>
                  <a:srgbClr val="231F20"/>
                </a:solidFill>
                <a:latin typeface="Times New Roman"/>
                <a:cs typeface="Times New Roman"/>
              </a:rPr>
              <a:t>προς τα </a:t>
            </a:r>
            <a:r>
              <a:rPr lang="el-GR" sz="2000" spc="-5" dirty="0" smtClean="0">
                <a:solidFill>
                  <a:srgbClr val="231F20"/>
                </a:solidFill>
                <a:latin typeface="Times New Roman"/>
                <a:cs typeface="Times New Roman"/>
              </a:rPr>
              <a:t>μορφολογικά χαρακτηριστικά  </a:t>
            </a:r>
            <a:r>
              <a:rPr lang="el-GR" sz="2000" dirty="0" smtClean="0">
                <a:solidFill>
                  <a:srgbClr val="231F20"/>
                </a:solidFill>
                <a:latin typeface="Times New Roman"/>
                <a:cs typeface="Times New Roman"/>
              </a:rPr>
              <a:t>των </a:t>
            </a:r>
            <a:r>
              <a:rPr lang="el-GR" sz="2000" spc="-5" dirty="0" smtClean="0">
                <a:solidFill>
                  <a:srgbClr val="231F20"/>
                </a:solidFill>
                <a:latin typeface="Times New Roman"/>
                <a:cs typeface="Times New Roman"/>
              </a:rPr>
              <a:t>φυτών και </a:t>
            </a:r>
            <a:r>
              <a:rPr lang="el-GR" sz="2000" dirty="0" smtClean="0">
                <a:solidFill>
                  <a:srgbClr val="231F20"/>
                </a:solidFill>
                <a:latin typeface="Times New Roman"/>
                <a:cs typeface="Times New Roman"/>
              </a:rPr>
              <a:t>των σπόρων (λεπτομέρειες δίνονται στη βοτανική περιγραφή).  Γίνονται βελτιωτικές προσπάθειες να δημιουργηθούν ποικιλίες </a:t>
            </a:r>
            <a:r>
              <a:rPr lang="el-GR" sz="2000" spc="-5" dirty="0" smtClean="0">
                <a:solidFill>
                  <a:srgbClr val="231F20"/>
                </a:solidFill>
                <a:latin typeface="Times New Roman"/>
                <a:cs typeface="Times New Roman"/>
              </a:rPr>
              <a:t>διπλής</a:t>
            </a:r>
            <a:r>
              <a:rPr lang="el-GR" sz="2000" spc="-175"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κατεύθυν</a:t>
            </a:r>
            <a:r>
              <a:rPr lang="el-GR" sz="2000" dirty="0" smtClean="0">
                <a:solidFill>
                  <a:srgbClr val="231F20"/>
                </a:solidFill>
                <a:latin typeface="Times New Roman"/>
                <a:cs typeface="Times New Roman"/>
              </a:rPr>
              <a:t>σης</a:t>
            </a:r>
            <a:r>
              <a:rPr lang="el-GR" sz="2000" spc="-5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για</a:t>
            </a:r>
            <a:r>
              <a:rPr lang="el-GR" sz="2000" spc="-5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παραγωγή</a:t>
            </a:r>
            <a:r>
              <a:rPr lang="el-GR" sz="2000" spc="-5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συγχρόνως</a:t>
            </a:r>
            <a:r>
              <a:rPr lang="el-GR" sz="2000" spc="-5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ίνας</a:t>
            </a:r>
            <a:r>
              <a:rPr lang="el-GR" sz="2000" spc="-50"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και</a:t>
            </a:r>
            <a:r>
              <a:rPr lang="el-GR" sz="2000" spc="-5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σπόρου</a:t>
            </a:r>
            <a:r>
              <a:rPr lang="el-GR" sz="2000" spc="-5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με</a:t>
            </a:r>
            <a:r>
              <a:rPr lang="el-GR" sz="2000" spc="-50"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καλά</a:t>
            </a:r>
            <a:r>
              <a:rPr lang="el-GR" sz="2000" spc="-50"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ποιοτικά</a:t>
            </a:r>
            <a:r>
              <a:rPr lang="el-GR" sz="2000" spc="-50"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χαρακτηριστικά,  επιτυγχάνοντας </a:t>
            </a:r>
            <a:r>
              <a:rPr lang="el-GR" sz="2000" dirty="0" smtClean="0">
                <a:solidFill>
                  <a:srgbClr val="231F20"/>
                </a:solidFill>
                <a:latin typeface="Times New Roman"/>
                <a:cs typeface="Times New Roman"/>
              </a:rPr>
              <a:t>το συγχρονισμό της ωρίμανσης των </a:t>
            </a:r>
            <a:r>
              <a:rPr lang="el-GR" sz="2000" spc="-5" dirty="0" smtClean="0">
                <a:solidFill>
                  <a:srgbClr val="231F20"/>
                </a:solidFill>
                <a:latin typeface="Times New Roman"/>
                <a:cs typeface="Times New Roman"/>
              </a:rPr>
              <a:t>ινών και </a:t>
            </a:r>
            <a:r>
              <a:rPr lang="el-GR" sz="2000" dirty="0" smtClean="0">
                <a:solidFill>
                  <a:srgbClr val="231F20"/>
                </a:solidFill>
                <a:latin typeface="Times New Roman"/>
                <a:cs typeface="Times New Roman"/>
              </a:rPr>
              <a:t>του</a:t>
            </a:r>
            <a:r>
              <a:rPr lang="el-GR" sz="2000" spc="-2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σπόρου.</a:t>
            </a:r>
            <a:endParaRPr lang="el-GR" sz="2000" dirty="0" smtClean="0">
              <a:latin typeface="Times New Roman"/>
              <a:cs typeface="Times New Roman"/>
            </a:endParaRPr>
          </a:p>
        </p:txBody>
      </p:sp>
      <p:sp>
        <p:nvSpPr>
          <p:cNvPr id="4" name="3 - TextBox"/>
          <p:cNvSpPr txBox="1"/>
          <p:nvPr/>
        </p:nvSpPr>
        <p:spPr>
          <a:xfrm>
            <a:off x="381729" y="0"/>
            <a:ext cx="2514163" cy="630916"/>
          </a:xfrm>
          <a:prstGeom prst="rect">
            <a:avLst/>
          </a:prstGeom>
          <a:noFill/>
        </p:spPr>
        <p:txBody>
          <a:bodyPr wrap="square" lIns="91413" tIns="45707" rIns="91413" bIns="45707" rtlCol="0">
            <a:spAutoFit/>
          </a:bodyPr>
          <a:lstStyle/>
          <a:p>
            <a:r>
              <a:rPr lang="el-GR" sz="3500" b="1" dirty="0"/>
              <a:t>Τ</a:t>
            </a:r>
            <a:r>
              <a:rPr lang="el-GR" sz="3500" b="1" spc="18" dirty="0">
                <a:latin typeface="Times New Roman"/>
                <a:cs typeface="Times New Roman"/>
              </a:rPr>
              <a:t>αξινόμηση</a:t>
            </a:r>
            <a:endParaRPr lang="en-GB" sz="35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57915" y="304800"/>
            <a:ext cx="8228171" cy="5965068"/>
          </a:xfrm>
          <a:prstGeom prst="rect">
            <a:avLst/>
          </a:prstGeom>
        </p:spPr>
        <p:txBody>
          <a:bodyPr wrap="square" lIns="91413" tIns="45707" rIns="91413" bIns="45707">
            <a:spAutoFit/>
          </a:bodyPr>
          <a:lstStyle/>
          <a:p>
            <a:pPr marL="12700" marR="5080" indent="179705" algn="just">
              <a:lnSpc>
                <a:spcPct val="105600"/>
              </a:lnSpc>
            </a:pPr>
            <a:r>
              <a:rPr lang="el-GR" sz="2400" dirty="0" smtClean="0">
                <a:solidFill>
                  <a:srgbClr val="231F20"/>
                </a:solidFill>
                <a:latin typeface="Times New Roman"/>
                <a:cs typeface="Times New Roman"/>
              </a:rPr>
              <a:t>Με τις μεθόδους της βιοτεχνολογίας </a:t>
            </a:r>
            <a:r>
              <a:rPr lang="el-GR" sz="2400" spc="-5" dirty="0" smtClean="0">
                <a:solidFill>
                  <a:srgbClr val="231F20"/>
                </a:solidFill>
                <a:latin typeface="Times New Roman"/>
                <a:cs typeface="Times New Roman"/>
              </a:rPr>
              <a:t>και </a:t>
            </a:r>
            <a:r>
              <a:rPr lang="el-GR" sz="2400" dirty="0" smtClean="0">
                <a:solidFill>
                  <a:srgbClr val="231F20"/>
                </a:solidFill>
                <a:latin typeface="Times New Roman"/>
                <a:cs typeface="Times New Roman"/>
              </a:rPr>
              <a:t>της </a:t>
            </a:r>
            <a:r>
              <a:rPr lang="el-GR" sz="2400" spc="-5" dirty="0" smtClean="0">
                <a:solidFill>
                  <a:srgbClr val="231F20"/>
                </a:solidFill>
                <a:latin typeface="Times New Roman"/>
                <a:cs typeface="Times New Roman"/>
              </a:rPr>
              <a:t>γενετικής μηχανικής έχουν </a:t>
            </a:r>
            <a:r>
              <a:rPr lang="el-GR" sz="2400" dirty="0" smtClean="0">
                <a:solidFill>
                  <a:srgbClr val="231F20"/>
                </a:solidFill>
                <a:latin typeface="Times New Roman"/>
                <a:cs typeface="Times New Roman"/>
              </a:rPr>
              <a:t>δημιουργηθεί ποικιλίες </a:t>
            </a:r>
            <a:r>
              <a:rPr lang="el-GR" sz="2400" spc="-5" dirty="0" smtClean="0">
                <a:solidFill>
                  <a:srgbClr val="231F20"/>
                </a:solidFill>
                <a:latin typeface="Times New Roman"/>
                <a:cs typeface="Times New Roman"/>
              </a:rPr>
              <a:t>λιναριού </a:t>
            </a:r>
            <a:r>
              <a:rPr lang="el-GR" sz="2400" dirty="0" smtClean="0">
                <a:solidFill>
                  <a:srgbClr val="231F20"/>
                </a:solidFill>
                <a:latin typeface="Times New Roman"/>
                <a:cs typeface="Times New Roman"/>
              </a:rPr>
              <a:t>με βελτιωμένα </a:t>
            </a:r>
            <a:r>
              <a:rPr lang="el-GR" sz="2400" spc="-5" dirty="0" smtClean="0">
                <a:solidFill>
                  <a:srgbClr val="231F20"/>
                </a:solidFill>
                <a:latin typeface="Times New Roman"/>
                <a:cs typeface="Times New Roman"/>
              </a:rPr>
              <a:t>χαρακτηριστικά, </a:t>
            </a:r>
            <a:r>
              <a:rPr lang="el-GR" sz="2400" dirty="0" smtClean="0">
                <a:solidFill>
                  <a:srgbClr val="231F20"/>
                </a:solidFill>
                <a:latin typeface="Times New Roman"/>
                <a:cs typeface="Times New Roman"/>
              </a:rPr>
              <a:t>όπως:</a:t>
            </a:r>
          </a:p>
          <a:p>
            <a:pPr marL="12700" marR="5080" indent="179705" algn="just">
              <a:lnSpc>
                <a:spcPct val="105600"/>
              </a:lnSpc>
            </a:pPr>
            <a:r>
              <a:rPr lang="el-GR" sz="2400" dirty="0" smtClean="0">
                <a:solidFill>
                  <a:srgbClr val="231F20"/>
                </a:solidFill>
                <a:latin typeface="Times New Roman"/>
                <a:cs typeface="Times New Roman"/>
              </a:rPr>
              <a:t>αυξημένη  </a:t>
            </a:r>
            <a:r>
              <a:rPr lang="el-GR" sz="2400" dirty="0" smtClean="0">
                <a:solidFill>
                  <a:srgbClr val="231F20"/>
                </a:solidFill>
                <a:latin typeface="Times New Roman"/>
                <a:cs typeface="Times New Roman"/>
              </a:rPr>
              <a:t>αντοχή σε </a:t>
            </a:r>
            <a:r>
              <a:rPr lang="el-GR" sz="2400" spc="-10" dirty="0" smtClean="0">
                <a:solidFill>
                  <a:srgbClr val="231F20"/>
                </a:solidFill>
                <a:latin typeface="Times New Roman"/>
                <a:cs typeface="Times New Roman"/>
              </a:rPr>
              <a:t>ζιζανιοκτόνα, </a:t>
            </a:r>
            <a:r>
              <a:rPr lang="el-GR" sz="2400" dirty="0" smtClean="0">
                <a:solidFill>
                  <a:srgbClr val="231F20"/>
                </a:solidFill>
                <a:latin typeface="Times New Roman"/>
                <a:cs typeface="Times New Roman"/>
              </a:rPr>
              <a:t>μύκητες, </a:t>
            </a:r>
            <a:r>
              <a:rPr lang="el-GR" sz="2400" dirty="0" err="1" smtClean="0">
                <a:solidFill>
                  <a:srgbClr val="231F20"/>
                </a:solidFill>
                <a:latin typeface="Times New Roman"/>
                <a:cs typeface="Times New Roman"/>
              </a:rPr>
              <a:t>αλατότητα</a:t>
            </a:r>
            <a:r>
              <a:rPr lang="el-GR" sz="2400" dirty="0" smtClean="0">
                <a:solidFill>
                  <a:srgbClr val="231F20"/>
                </a:solidFill>
                <a:latin typeface="Times New Roman"/>
                <a:cs typeface="Times New Roman"/>
              </a:rPr>
              <a:t>, αλλαγή στη σύνθεση των </a:t>
            </a:r>
            <a:r>
              <a:rPr lang="el-GR" sz="2400" spc="-5" dirty="0" smtClean="0">
                <a:solidFill>
                  <a:srgbClr val="231F20"/>
                </a:solidFill>
                <a:latin typeface="Times New Roman"/>
                <a:cs typeface="Times New Roman"/>
              </a:rPr>
              <a:t>λιπαρών  </a:t>
            </a:r>
            <a:r>
              <a:rPr lang="el-GR" sz="2400" dirty="0" smtClean="0">
                <a:solidFill>
                  <a:srgbClr val="231F20"/>
                </a:solidFill>
                <a:latin typeface="Times New Roman"/>
                <a:cs typeface="Times New Roman"/>
              </a:rPr>
              <a:t>οξέων για διάφορες χρήσεις (π.χ. αύξηση των ω-3 </a:t>
            </a:r>
            <a:r>
              <a:rPr lang="el-GR" sz="2400" spc="-5" dirty="0" smtClean="0">
                <a:solidFill>
                  <a:srgbClr val="231F20"/>
                </a:solidFill>
                <a:latin typeface="Times New Roman"/>
                <a:cs typeface="Times New Roman"/>
              </a:rPr>
              <a:t>λιπαρών </a:t>
            </a:r>
            <a:r>
              <a:rPr lang="el-GR" sz="2400" dirty="0" smtClean="0">
                <a:solidFill>
                  <a:srgbClr val="231F20"/>
                </a:solidFill>
                <a:latin typeface="Times New Roman"/>
                <a:cs typeface="Times New Roman"/>
              </a:rPr>
              <a:t>οξέων για τη χρησιμοποίηση</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του</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λαδιού</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στη</a:t>
            </a:r>
            <a:r>
              <a:rPr lang="el-GR" sz="2400" spc="-35"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βιομηχανία</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τροφίμων),</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βελτιωμένη</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σύσταση</a:t>
            </a:r>
            <a:r>
              <a:rPr lang="el-GR" sz="2400" spc="-35"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ινών</a:t>
            </a:r>
            <a:r>
              <a:rPr lang="el-GR" sz="2400" spc="-3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(π.χ.  μείωση της </a:t>
            </a:r>
            <a:r>
              <a:rPr lang="el-GR" sz="2400" spc="-5" dirty="0" err="1" smtClean="0">
                <a:solidFill>
                  <a:srgbClr val="231F20"/>
                </a:solidFill>
                <a:latin typeface="Times New Roman"/>
                <a:cs typeface="Times New Roman"/>
              </a:rPr>
              <a:t>λιγνίνης</a:t>
            </a:r>
            <a:r>
              <a:rPr lang="el-GR" sz="2400" spc="-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για </a:t>
            </a:r>
            <a:r>
              <a:rPr lang="el-GR" sz="2400" spc="-5" dirty="0" smtClean="0">
                <a:solidFill>
                  <a:srgbClr val="231F20"/>
                </a:solidFill>
                <a:latin typeface="Times New Roman"/>
                <a:cs typeface="Times New Roman"/>
              </a:rPr>
              <a:t>μεταβολή </a:t>
            </a:r>
            <a:r>
              <a:rPr lang="el-GR" sz="2400" dirty="0" smtClean="0">
                <a:solidFill>
                  <a:srgbClr val="231F20"/>
                </a:solidFill>
                <a:latin typeface="Times New Roman"/>
                <a:cs typeface="Times New Roman"/>
              </a:rPr>
              <a:t>της </a:t>
            </a:r>
            <a:r>
              <a:rPr lang="el-GR" sz="2400" spc="-5" dirty="0" smtClean="0">
                <a:solidFill>
                  <a:srgbClr val="231F20"/>
                </a:solidFill>
                <a:latin typeface="Times New Roman"/>
                <a:cs typeface="Times New Roman"/>
              </a:rPr>
              <a:t>ελαστικότητας </a:t>
            </a:r>
            <a:r>
              <a:rPr lang="el-GR" sz="2400" dirty="0" smtClean="0">
                <a:solidFill>
                  <a:srgbClr val="231F20"/>
                </a:solidFill>
                <a:latin typeface="Times New Roman"/>
                <a:cs typeface="Times New Roman"/>
              </a:rPr>
              <a:t>των </a:t>
            </a:r>
            <a:r>
              <a:rPr lang="el-GR" sz="2400" spc="-5" dirty="0" smtClean="0">
                <a:solidFill>
                  <a:srgbClr val="231F20"/>
                </a:solidFill>
                <a:latin typeface="Times New Roman"/>
                <a:cs typeface="Times New Roman"/>
              </a:rPr>
              <a:t>ινών) </a:t>
            </a:r>
            <a:r>
              <a:rPr lang="el-GR" sz="2400" dirty="0" smtClean="0">
                <a:solidFill>
                  <a:srgbClr val="231F20"/>
                </a:solidFill>
                <a:latin typeface="Times New Roman"/>
                <a:cs typeface="Times New Roman"/>
              </a:rPr>
              <a:t>κ.ά. Αυτές όμως  οι ποικιλίες δεν </a:t>
            </a:r>
            <a:r>
              <a:rPr lang="el-GR" sz="2400" spc="-5" dirty="0" smtClean="0">
                <a:solidFill>
                  <a:srgbClr val="231F20"/>
                </a:solidFill>
                <a:latin typeface="Times New Roman"/>
                <a:cs typeface="Times New Roman"/>
              </a:rPr>
              <a:t>έχουν </a:t>
            </a:r>
            <a:r>
              <a:rPr lang="el-GR" sz="2400" dirty="0" smtClean="0">
                <a:solidFill>
                  <a:srgbClr val="231F20"/>
                </a:solidFill>
                <a:latin typeface="Times New Roman"/>
                <a:cs typeface="Times New Roman"/>
              </a:rPr>
              <a:t>επεκταθεί σε εμπορική </a:t>
            </a:r>
            <a:r>
              <a:rPr lang="el-GR" sz="2400" spc="-5" dirty="0" smtClean="0">
                <a:solidFill>
                  <a:srgbClr val="231F20"/>
                </a:solidFill>
                <a:latin typeface="Times New Roman"/>
                <a:cs typeface="Times New Roman"/>
              </a:rPr>
              <a:t>καλλιέργεια </a:t>
            </a:r>
            <a:r>
              <a:rPr lang="el-GR" sz="2400" dirty="0" smtClean="0">
                <a:solidFill>
                  <a:srgbClr val="231F20"/>
                </a:solidFill>
                <a:latin typeface="Times New Roman"/>
                <a:cs typeface="Times New Roman"/>
              </a:rPr>
              <a:t>.</a:t>
            </a:r>
            <a:endParaRPr lang="el-GR" sz="2400" dirty="0" smtClean="0">
              <a:latin typeface="Times New Roman"/>
              <a:cs typeface="Times New Roman"/>
            </a:endParaRPr>
          </a:p>
          <a:p>
            <a:pPr marL="12700" marR="5080" indent="179705" algn="just">
              <a:lnSpc>
                <a:spcPct val="105600"/>
              </a:lnSpc>
            </a:pPr>
            <a:r>
              <a:rPr lang="el-GR" sz="2400" spc="-5" dirty="0" smtClean="0">
                <a:solidFill>
                  <a:srgbClr val="231F20"/>
                </a:solidFill>
                <a:latin typeface="Times New Roman"/>
                <a:cs typeface="Times New Roman"/>
              </a:rPr>
              <a:t>Στον </a:t>
            </a:r>
            <a:r>
              <a:rPr lang="el-GR" sz="2400" spc="-10" dirty="0" smtClean="0">
                <a:solidFill>
                  <a:srgbClr val="231F20"/>
                </a:solidFill>
                <a:latin typeface="Times New Roman"/>
                <a:cs typeface="Times New Roman"/>
              </a:rPr>
              <a:t>Καναδά </a:t>
            </a:r>
            <a:r>
              <a:rPr lang="el-GR" sz="2400" dirty="0" smtClean="0">
                <a:solidFill>
                  <a:srgbClr val="231F20"/>
                </a:solidFill>
                <a:latin typeface="Times New Roman"/>
                <a:cs typeface="Times New Roman"/>
              </a:rPr>
              <a:t>έχει δημιουργηθεί από </a:t>
            </a:r>
            <a:r>
              <a:rPr lang="el-GR" sz="2400" spc="-5" dirty="0" smtClean="0">
                <a:solidFill>
                  <a:srgbClr val="231F20"/>
                </a:solidFill>
                <a:latin typeface="Times New Roman"/>
                <a:cs typeface="Times New Roman"/>
              </a:rPr>
              <a:t>λινάρι </a:t>
            </a:r>
            <a:r>
              <a:rPr lang="el-GR" sz="2400" dirty="0" smtClean="0">
                <a:solidFill>
                  <a:srgbClr val="231F20"/>
                </a:solidFill>
                <a:latin typeface="Times New Roman"/>
                <a:cs typeface="Times New Roman"/>
              </a:rPr>
              <a:t>ένας νέος </a:t>
            </a:r>
            <a:r>
              <a:rPr lang="el-GR" sz="2400" spc="-5" dirty="0" err="1" smtClean="0">
                <a:solidFill>
                  <a:srgbClr val="231F20"/>
                </a:solidFill>
                <a:latin typeface="Times New Roman"/>
                <a:cs typeface="Times New Roman"/>
              </a:rPr>
              <a:t>ελαιοδοτικός</a:t>
            </a:r>
            <a:r>
              <a:rPr lang="el-GR" sz="2400" spc="-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σπόρος,  το </a:t>
            </a:r>
            <a:r>
              <a:rPr lang="el-GR" sz="2400" dirty="0" err="1" smtClean="0">
                <a:solidFill>
                  <a:srgbClr val="231F20"/>
                </a:solidFill>
                <a:latin typeface="Times New Roman"/>
                <a:cs typeface="Times New Roman"/>
              </a:rPr>
              <a:t>Solin</a:t>
            </a:r>
            <a:r>
              <a:rPr lang="el-GR" sz="2400" dirty="0" smtClean="0">
                <a:solidFill>
                  <a:srgbClr val="231F20"/>
                </a:solidFill>
                <a:latin typeface="Times New Roman"/>
                <a:cs typeface="Times New Roman"/>
              </a:rPr>
              <a:t>, το οποίο περιέχει </a:t>
            </a:r>
            <a:r>
              <a:rPr lang="el-GR" sz="2400" spc="-5" dirty="0" smtClean="0">
                <a:solidFill>
                  <a:srgbClr val="231F20"/>
                </a:solidFill>
                <a:latin typeface="Times New Roman"/>
                <a:cs typeface="Times New Roman"/>
              </a:rPr>
              <a:t>λιγότερο </a:t>
            </a:r>
            <a:r>
              <a:rPr lang="el-GR" sz="2400" dirty="0" smtClean="0">
                <a:solidFill>
                  <a:srgbClr val="231F20"/>
                </a:solidFill>
                <a:latin typeface="Times New Roman"/>
                <a:cs typeface="Times New Roman"/>
              </a:rPr>
              <a:t>από 5% </a:t>
            </a:r>
            <a:r>
              <a:rPr lang="el-GR" sz="2400" spc="-5" dirty="0" err="1" smtClean="0">
                <a:solidFill>
                  <a:srgbClr val="231F20"/>
                </a:solidFill>
                <a:latin typeface="Times New Roman"/>
                <a:cs typeface="Times New Roman"/>
              </a:rPr>
              <a:t>λινολενικό</a:t>
            </a:r>
            <a:r>
              <a:rPr lang="el-GR" sz="2400" spc="-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οξύ σε σύγκριση με το  λάδι του </a:t>
            </a:r>
            <a:r>
              <a:rPr lang="el-GR" sz="2400" spc="-5" dirty="0" smtClean="0">
                <a:solidFill>
                  <a:srgbClr val="231F20"/>
                </a:solidFill>
                <a:latin typeface="Times New Roman"/>
                <a:cs typeface="Times New Roman"/>
              </a:rPr>
              <a:t>λιναριού </a:t>
            </a:r>
            <a:r>
              <a:rPr lang="el-GR" sz="2400" dirty="0" smtClean="0">
                <a:solidFill>
                  <a:srgbClr val="231F20"/>
                </a:solidFill>
                <a:latin typeface="Times New Roman"/>
                <a:cs typeface="Times New Roman"/>
              </a:rPr>
              <a:t>που περιέχει περισσότερο από 50%. </a:t>
            </a:r>
            <a:r>
              <a:rPr lang="el-GR" sz="2400" spc="-40" dirty="0" smtClean="0">
                <a:solidFill>
                  <a:srgbClr val="231F20"/>
                </a:solidFill>
                <a:latin typeface="Times New Roman"/>
                <a:cs typeface="Times New Roman"/>
              </a:rPr>
              <a:t>Το </a:t>
            </a:r>
            <a:r>
              <a:rPr lang="el-GR" sz="2400" dirty="0" smtClean="0">
                <a:solidFill>
                  <a:srgbClr val="231F20"/>
                </a:solidFill>
                <a:latin typeface="Times New Roman"/>
                <a:cs typeface="Times New Roman"/>
              </a:rPr>
              <a:t>λάδι του </a:t>
            </a:r>
            <a:r>
              <a:rPr lang="el-GR" sz="2400" dirty="0" err="1" smtClean="0">
                <a:solidFill>
                  <a:srgbClr val="231F20"/>
                </a:solidFill>
                <a:latin typeface="Times New Roman"/>
                <a:cs typeface="Times New Roman"/>
              </a:rPr>
              <a:t>solin</a:t>
            </a:r>
            <a:r>
              <a:rPr lang="el-GR" sz="2400" dirty="0" smtClean="0">
                <a:solidFill>
                  <a:srgbClr val="231F20"/>
                </a:solidFill>
                <a:latin typeface="Times New Roman"/>
                <a:cs typeface="Times New Roman"/>
              </a:rPr>
              <a:t> είναι  </a:t>
            </a:r>
            <a:r>
              <a:rPr lang="el-GR" sz="2400" spc="-5" dirty="0" smtClean="0">
                <a:solidFill>
                  <a:srgbClr val="231F20"/>
                </a:solidFill>
                <a:latin typeface="Times New Roman"/>
                <a:cs typeface="Times New Roman"/>
              </a:rPr>
              <a:t>κατάλληλο </a:t>
            </a:r>
            <a:r>
              <a:rPr lang="el-GR" sz="2400" dirty="0" smtClean="0">
                <a:solidFill>
                  <a:srgbClr val="231F20"/>
                </a:solidFill>
                <a:latin typeface="Times New Roman"/>
                <a:cs typeface="Times New Roman"/>
              </a:rPr>
              <a:t>για τη </a:t>
            </a:r>
            <a:r>
              <a:rPr lang="el-GR" sz="2400" spc="-5" dirty="0" smtClean="0">
                <a:solidFill>
                  <a:srgbClr val="231F20"/>
                </a:solidFill>
                <a:latin typeface="Times New Roman"/>
                <a:cs typeface="Times New Roman"/>
              </a:rPr>
              <a:t>μαγειρική</a:t>
            </a:r>
            <a:endParaRPr lang="el-GR" sz="2400" dirty="0">
              <a:latin typeface="Times New Roman"/>
              <a:cs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28" y="228600"/>
            <a:ext cx="4571206" cy="646305"/>
          </a:xfrm>
          <a:prstGeom prst="rect">
            <a:avLst/>
          </a:prstGeom>
          <a:noFill/>
        </p:spPr>
        <p:txBody>
          <a:bodyPr wrap="square" lIns="91413" tIns="45707" rIns="91413" bIns="45707" rtlCol="0">
            <a:spAutoFit/>
          </a:bodyPr>
          <a:lstStyle/>
          <a:p>
            <a:r>
              <a:rPr lang="el-GR" sz="3500" b="1" dirty="0"/>
              <a:t>Βοτ</a:t>
            </a:r>
            <a:r>
              <a:rPr lang="el-GR" sz="3600" b="1" spc="13" dirty="0">
                <a:latin typeface="Times New Roman"/>
                <a:cs typeface="Times New Roman"/>
              </a:rPr>
              <a:t>ανική Περιγραφή</a:t>
            </a:r>
            <a:endParaRPr lang="el-GR" sz="3500" b="1" dirty="0"/>
          </a:p>
        </p:txBody>
      </p:sp>
      <p:sp>
        <p:nvSpPr>
          <p:cNvPr id="10" name="object 9"/>
          <p:cNvSpPr txBox="1"/>
          <p:nvPr/>
        </p:nvSpPr>
        <p:spPr>
          <a:xfrm>
            <a:off x="228600" y="1219712"/>
            <a:ext cx="4800601" cy="4422877"/>
          </a:xfrm>
          <a:prstGeom prst="rect">
            <a:avLst/>
          </a:prstGeom>
        </p:spPr>
        <p:txBody>
          <a:bodyPr vert="horz" wrap="square" lIns="0" tIns="0" rIns="0" bIns="0" rtlCol="0">
            <a:spAutoFit/>
          </a:bodyPr>
          <a:lstStyle/>
          <a:p>
            <a:pPr marL="12700" marR="5080" indent="179705" algn="just">
              <a:lnSpc>
                <a:spcPct val="107200"/>
              </a:lnSpc>
              <a:spcBef>
                <a:spcPts val="780"/>
              </a:spcBef>
            </a:pPr>
            <a:r>
              <a:rPr lang="el-GR" sz="2400" spc="-40" dirty="0" smtClean="0">
                <a:solidFill>
                  <a:srgbClr val="231F20"/>
                </a:solidFill>
                <a:latin typeface="Times New Roman"/>
                <a:cs typeface="Times New Roman"/>
              </a:rPr>
              <a:t>Το </a:t>
            </a:r>
            <a:r>
              <a:rPr lang="el-GR" sz="2400" spc="-5" dirty="0" smtClean="0">
                <a:solidFill>
                  <a:srgbClr val="231F20"/>
                </a:solidFill>
                <a:latin typeface="Times New Roman"/>
                <a:cs typeface="Times New Roman"/>
              </a:rPr>
              <a:t>λινάρι </a:t>
            </a:r>
            <a:r>
              <a:rPr lang="el-GR" sz="2400" dirty="0" smtClean="0">
                <a:solidFill>
                  <a:srgbClr val="231F20"/>
                </a:solidFill>
                <a:latin typeface="Times New Roman"/>
                <a:cs typeface="Times New Roman"/>
              </a:rPr>
              <a:t>είναι ετήσιο ποώδες φυτό, το οποίο μπορεί να </a:t>
            </a:r>
            <a:r>
              <a:rPr lang="el-GR" sz="2400" spc="-5" dirty="0" smtClean="0">
                <a:solidFill>
                  <a:srgbClr val="231F20"/>
                </a:solidFill>
                <a:latin typeface="Times New Roman"/>
                <a:cs typeface="Times New Roman"/>
              </a:rPr>
              <a:t>καλλιεργηθεί</a:t>
            </a:r>
            <a:r>
              <a:rPr lang="el-GR" sz="2400" spc="-155"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ως</a:t>
            </a:r>
            <a:r>
              <a:rPr lang="el-GR" sz="2400" spc="-2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φθινοπωρινή</a:t>
            </a:r>
            <a:r>
              <a:rPr lang="el-GR" sz="2400" spc="-25"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καλλιέργεια</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στα</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εύκρατα</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κλίματα.</a:t>
            </a:r>
            <a:r>
              <a:rPr lang="el-GR" sz="2400" spc="-25" dirty="0" smtClean="0">
                <a:solidFill>
                  <a:srgbClr val="231F20"/>
                </a:solidFill>
                <a:latin typeface="Times New Roman"/>
                <a:cs typeface="Times New Roman"/>
              </a:rPr>
              <a:t> </a:t>
            </a:r>
            <a:endParaRPr lang="el-GR" sz="2400" spc="-25" dirty="0" smtClean="0">
              <a:solidFill>
                <a:srgbClr val="231F20"/>
              </a:solidFill>
              <a:latin typeface="Times New Roman"/>
              <a:cs typeface="Times New Roman"/>
            </a:endParaRPr>
          </a:p>
          <a:p>
            <a:pPr marL="12700" marR="5080" indent="179705" algn="just">
              <a:lnSpc>
                <a:spcPct val="107200"/>
              </a:lnSpc>
              <a:spcBef>
                <a:spcPts val="780"/>
              </a:spcBef>
            </a:pPr>
            <a:r>
              <a:rPr lang="el-GR" sz="2400" dirty="0" smtClean="0">
                <a:solidFill>
                  <a:srgbClr val="231F20"/>
                </a:solidFill>
                <a:latin typeface="Times New Roman"/>
                <a:cs typeface="Times New Roman"/>
              </a:rPr>
              <a:t>Όταν</a:t>
            </a:r>
            <a:r>
              <a:rPr lang="el-GR" sz="2400" spc="-25"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καλλιεργείται</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σε</a:t>
            </a:r>
            <a:r>
              <a:rPr lang="el-GR" sz="2400" spc="-25"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τροπικά</a:t>
            </a:r>
            <a:r>
              <a:rPr lang="el-GR" sz="2400" spc="-2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κλίματα παρουσιάζει </a:t>
            </a:r>
            <a:r>
              <a:rPr lang="el-GR" sz="2400" spc="-5" dirty="0" smtClean="0">
                <a:solidFill>
                  <a:srgbClr val="231F20"/>
                </a:solidFill>
                <a:latin typeface="Times New Roman"/>
                <a:cs typeface="Times New Roman"/>
              </a:rPr>
              <a:t>μεγαλύτερη ικανότητα </a:t>
            </a:r>
            <a:r>
              <a:rPr lang="el-GR" sz="2400" spc="-5" dirty="0" err="1" smtClean="0">
                <a:solidFill>
                  <a:srgbClr val="231F20"/>
                </a:solidFill>
                <a:latin typeface="Times New Roman"/>
                <a:cs typeface="Times New Roman"/>
              </a:rPr>
              <a:t>έκφυσης</a:t>
            </a:r>
            <a:r>
              <a:rPr lang="el-GR" sz="2400" spc="-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πλάγιων</a:t>
            </a:r>
            <a:r>
              <a:rPr lang="el-GR" sz="2400" spc="2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διακλαδώσεων</a:t>
            </a:r>
            <a:r>
              <a:rPr lang="el-GR" sz="2400" spc="8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που  είναι</a:t>
            </a:r>
            <a:r>
              <a:rPr lang="el-GR" sz="2400" spc="-6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ανεπιθύμητες</a:t>
            </a:r>
            <a:r>
              <a:rPr lang="el-GR" sz="2400" spc="-6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για</a:t>
            </a:r>
            <a:r>
              <a:rPr lang="el-GR" sz="2400" spc="-6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το</a:t>
            </a:r>
            <a:r>
              <a:rPr lang="el-GR" sz="2400" spc="-65"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λινάρι</a:t>
            </a:r>
            <a:r>
              <a:rPr lang="el-GR" sz="2400" spc="-6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για</a:t>
            </a:r>
            <a:r>
              <a:rPr lang="el-GR" sz="2400" spc="-6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ίνα,</a:t>
            </a:r>
            <a:r>
              <a:rPr lang="el-GR" sz="2400" spc="-6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αλλά</a:t>
            </a:r>
            <a:r>
              <a:rPr lang="el-GR" sz="2400" spc="-6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επιθυμητές</a:t>
            </a:r>
            <a:r>
              <a:rPr lang="el-GR" sz="2400" spc="-6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για</a:t>
            </a:r>
            <a:r>
              <a:rPr lang="el-GR" sz="2400" spc="-6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το</a:t>
            </a:r>
            <a:r>
              <a:rPr lang="el-GR" sz="2400" spc="-65" dirty="0" smtClean="0">
                <a:solidFill>
                  <a:srgbClr val="231F20"/>
                </a:solidFill>
                <a:latin typeface="Times New Roman"/>
                <a:cs typeface="Times New Roman"/>
              </a:rPr>
              <a:t> </a:t>
            </a:r>
            <a:r>
              <a:rPr lang="el-GR" sz="2400" spc="-5" dirty="0" smtClean="0">
                <a:solidFill>
                  <a:srgbClr val="231F20"/>
                </a:solidFill>
                <a:latin typeface="Times New Roman"/>
                <a:cs typeface="Times New Roman"/>
              </a:rPr>
              <a:t>λινάρι</a:t>
            </a:r>
            <a:r>
              <a:rPr lang="el-GR" sz="2400" spc="-6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για</a:t>
            </a:r>
            <a:r>
              <a:rPr lang="el-GR" sz="2400" spc="-65"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σπόρο.</a:t>
            </a:r>
            <a:endParaRPr lang="en-US" sz="2400" b="1" dirty="0" smtClean="0">
              <a:latin typeface="Times New Roman"/>
              <a:cs typeface="Times New Roman"/>
            </a:endParaRPr>
          </a:p>
        </p:txBody>
      </p:sp>
      <p:pic>
        <p:nvPicPr>
          <p:cNvPr id="21506" name="Picture 2" descr="Αποτέλεσμα εικόνας για linum usitatissimum"/>
          <p:cNvPicPr>
            <a:picLocks noChangeAspect="1" noChangeArrowheads="1"/>
          </p:cNvPicPr>
          <p:nvPr/>
        </p:nvPicPr>
        <p:blipFill>
          <a:blip r:embed="rId2" cstate="print"/>
          <a:srcRect/>
          <a:stretch>
            <a:fillRect/>
          </a:stretch>
        </p:blipFill>
        <p:spPr bwMode="auto">
          <a:xfrm>
            <a:off x="5105400" y="1295400"/>
            <a:ext cx="3810000" cy="3810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9"/>
          <p:cNvSpPr txBox="1"/>
          <p:nvPr/>
        </p:nvSpPr>
        <p:spPr>
          <a:xfrm>
            <a:off x="228600" y="228600"/>
            <a:ext cx="3733801" cy="4131067"/>
          </a:xfrm>
          <a:prstGeom prst="rect">
            <a:avLst/>
          </a:prstGeom>
        </p:spPr>
        <p:txBody>
          <a:bodyPr vert="horz" wrap="square" lIns="0" tIns="0" rIns="0" bIns="0" rtlCol="0">
            <a:spAutoFit/>
          </a:bodyPr>
          <a:lstStyle/>
          <a:p>
            <a:pPr marL="12697" algn="just">
              <a:spcBef>
                <a:spcPts val="5"/>
              </a:spcBef>
            </a:pPr>
            <a:r>
              <a:rPr lang="el-GR" sz="2400" b="1" dirty="0" smtClean="0">
                <a:latin typeface="Times New Roman"/>
                <a:cs typeface="Times New Roman"/>
              </a:rPr>
              <a:t>Ριζικό</a:t>
            </a:r>
            <a:r>
              <a:rPr lang="el-GR" sz="2400" b="1" spc="-80" dirty="0" smtClean="0">
                <a:latin typeface="Times New Roman"/>
                <a:cs typeface="Times New Roman"/>
              </a:rPr>
              <a:t> </a:t>
            </a:r>
            <a:r>
              <a:rPr lang="el-GR" sz="2400" b="1" spc="-5" dirty="0" err="1" smtClean="0">
                <a:latin typeface="Times New Roman"/>
                <a:cs typeface="Times New Roman"/>
              </a:rPr>
              <a:t>σύστηµα</a:t>
            </a:r>
            <a:endParaRPr lang="el-GR" sz="2400" dirty="0" smtClean="0">
              <a:latin typeface="Times New Roman"/>
              <a:cs typeface="Times New Roman"/>
            </a:endParaRPr>
          </a:p>
          <a:p>
            <a:pPr marL="12700" marR="5080" indent="179705" algn="just">
              <a:lnSpc>
                <a:spcPct val="107200"/>
              </a:lnSpc>
              <a:spcBef>
                <a:spcPts val="780"/>
              </a:spcBef>
            </a:pPr>
            <a:r>
              <a:rPr lang="el-GR" sz="2400" dirty="0" smtClean="0">
                <a:solidFill>
                  <a:srgbClr val="231F20"/>
                </a:solidFill>
                <a:latin typeface="Times New Roman"/>
                <a:cs typeface="Times New Roman"/>
              </a:rPr>
              <a:t>Έχει μια </a:t>
            </a:r>
            <a:r>
              <a:rPr lang="el-GR" sz="2400" spc="-5" dirty="0" smtClean="0">
                <a:solidFill>
                  <a:srgbClr val="231F20"/>
                </a:solidFill>
                <a:latin typeface="Times New Roman"/>
                <a:cs typeface="Times New Roman"/>
              </a:rPr>
              <a:t>κοντή </a:t>
            </a:r>
            <a:r>
              <a:rPr lang="el-GR" sz="2400" dirty="0" err="1" smtClean="0">
                <a:solidFill>
                  <a:srgbClr val="231F20"/>
                </a:solidFill>
                <a:latin typeface="Times New Roman"/>
                <a:cs typeface="Times New Roman"/>
              </a:rPr>
              <a:t>πασσαλώδη</a:t>
            </a:r>
            <a:r>
              <a:rPr lang="el-GR" sz="2400" dirty="0" smtClean="0">
                <a:solidFill>
                  <a:srgbClr val="231F20"/>
                </a:solidFill>
                <a:latin typeface="Times New Roman"/>
                <a:cs typeface="Times New Roman"/>
              </a:rPr>
              <a:t> </a:t>
            </a:r>
            <a:r>
              <a:rPr lang="el-GR" sz="2400" spc="-10" dirty="0" smtClean="0">
                <a:solidFill>
                  <a:srgbClr val="231F20"/>
                </a:solidFill>
                <a:latin typeface="Times New Roman"/>
                <a:cs typeface="Times New Roman"/>
              </a:rPr>
              <a:t>ρίζα </a:t>
            </a:r>
            <a:r>
              <a:rPr lang="el-GR" sz="2400" dirty="0" smtClean="0">
                <a:solidFill>
                  <a:srgbClr val="231F20"/>
                </a:solidFill>
                <a:latin typeface="Times New Roman"/>
                <a:cs typeface="Times New Roman"/>
              </a:rPr>
              <a:t>με πλάγιες δεύτερης </a:t>
            </a:r>
            <a:r>
              <a:rPr lang="el-GR" sz="2400" spc="-5" dirty="0" smtClean="0">
                <a:solidFill>
                  <a:srgbClr val="231F20"/>
                </a:solidFill>
                <a:latin typeface="Times New Roman"/>
                <a:cs typeface="Times New Roman"/>
              </a:rPr>
              <a:t>και</a:t>
            </a:r>
            <a:r>
              <a:rPr lang="el-GR" sz="2400" spc="19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τρίτης</a:t>
            </a:r>
            <a:r>
              <a:rPr lang="el-GR" sz="2400" spc="4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τάξης  διακλαδώσεις που εκτείνονται σε βάθος συνήθως 30-50 </a:t>
            </a:r>
            <a:r>
              <a:rPr lang="el-GR" sz="2400" dirty="0" err="1" smtClean="0">
                <a:solidFill>
                  <a:srgbClr val="231F20"/>
                </a:solidFill>
                <a:latin typeface="Times New Roman"/>
                <a:cs typeface="Times New Roman"/>
              </a:rPr>
              <a:t>cm</a:t>
            </a:r>
            <a:r>
              <a:rPr lang="el-GR" sz="2400" dirty="0" smtClean="0">
                <a:solidFill>
                  <a:srgbClr val="231F20"/>
                </a:solidFill>
                <a:latin typeface="Times New Roman"/>
                <a:cs typeface="Times New Roman"/>
              </a:rPr>
              <a:t>. </a:t>
            </a:r>
            <a:endParaRPr lang="el-GR" sz="2400" dirty="0" smtClean="0">
              <a:solidFill>
                <a:srgbClr val="231F20"/>
              </a:solidFill>
              <a:latin typeface="Times New Roman"/>
              <a:cs typeface="Times New Roman"/>
            </a:endParaRPr>
          </a:p>
          <a:p>
            <a:pPr marL="12700" marR="5080" indent="179705" algn="just">
              <a:lnSpc>
                <a:spcPct val="107200"/>
              </a:lnSpc>
              <a:spcBef>
                <a:spcPts val="780"/>
              </a:spcBef>
            </a:pPr>
            <a:r>
              <a:rPr lang="el-GR" sz="2400" dirty="0" smtClean="0">
                <a:solidFill>
                  <a:srgbClr val="231F20"/>
                </a:solidFill>
                <a:latin typeface="Times New Roman"/>
                <a:cs typeface="Times New Roman"/>
              </a:rPr>
              <a:t>Σε </a:t>
            </a:r>
            <a:r>
              <a:rPr lang="el-GR" sz="2400" dirty="0" smtClean="0">
                <a:solidFill>
                  <a:srgbClr val="231F20"/>
                </a:solidFill>
                <a:latin typeface="Times New Roman"/>
                <a:cs typeface="Times New Roman"/>
              </a:rPr>
              <a:t>ελαφριά  </a:t>
            </a:r>
            <a:r>
              <a:rPr lang="el-GR" sz="2400" spc="120" dirty="0" smtClean="0">
                <a:solidFill>
                  <a:srgbClr val="231F20"/>
                </a:solidFill>
                <a:latin typeface="Times New Roman"/>
                <a:cs typeface="Times New Roman"/>
              </a:rPr>
              <a:t> </a:t>
            </a:r>
            <a:r>
              <a:rPr lang="el-GR" sz="2400" dirty="0" smtClean="0">
                <a:solidFill>
                  <a:srgbClr val="231F20"/>
                </a:solidFill>
                <a:latin typeface="Times New Roman"/>
                <a:cs typeface="Times New Roman"/>
              </a:rPr>
              <a:t>εδάφη</a:t>
            </a:r>
            <a:r>
              <a:rPr lang="el-GR" sz="2400" dirty="0" smtClean="0">
                <a:latin typeface="Times New Roman"/>
                <a:cs typeface="Times New Roman"/>
              </a:rPr>
              <a:t> </a:t>
            </a:r>
            <a:r>
              <a:rPr lang="el-GR" sz="2400" dirty="0" smtClean="0">
                <a:solidFill>
                  <a:srgbClr val="231F20"/>
                </a:solidFill>
                <a:latin typeface="Times New Roman"/>
                <a:cs typeface="Times New Roman"/>
              </a:rPr>
              <a:t>μπορεί το </a:t>
            </a:r>
            <a:r>
              <a:rPr lang="el-GR" sz="2400" spc="-15" dirty="0" smtClean="0">
                <a:solidFill>
                  <a:srgbClr val="231F20"/>
                </a:solidFill>
                <a:latin typeface="Times New Roman"/>
                <a:cs typeface="Times New Roman"/>
              </a:rPr>
              <a:t>ριζικό </a:t>
            </a:r>
            <a:r>
              <a:rPr lang="el-GR" sz="2400" dirty="0" smtClean="0">
                <a:solidFill>
                  <a:srgbClr val="231F20"/>
                </a:solidFill>
                <a:latin typeface="Times New Roman"/>
                <a:cs typeface="Times New Roman"/>
              </a:rPr>
              <a:t>σύστημα να επεκταθεί σε βάθος 90-120</a:t>
            </a:r>
            <a:r>
              <a:rPr lang="el-GR" sz="2400" spc="-85" dirty="0" smtClean="0">
                <a:solidFill>
                  <a:srgbClr val="231F20"/>
                </a:solidFill>
                <a:latin typeface="Times New Roman"/>
                <a:cs typeface="Times New Roman"/>
              </a:rPr>
              <a:t> </a:t>
            </a:r>
            <a:r>
              <a:rPr lang="el-GR" sz="2400" dirty="0" err="1" smtClean="0">
                <a:solidFill>
                  <a:srgbClr val="231F20"/>
                </a:solidFill>
                <a:latin typeface="Times New Roman"/>
                <a:cs typeface="Times New Roman"/>
              </a:rPr>
              <a:t>cm</a:t>
            </a:r>
            <a:r>
              <a:rPr lang="el-GR" sz="2400" dirty="0" smtClean="0">
                <a:solidFill>
                  <a:srgbClr val="231F20"/>
                </a:solidFill>
                <a:latin typeface="Times New Roman"/>
                <a:cs typeface="Times New Roman"/>
              </a:rPr>
              <a:t>.</a:t>
            </a:r>
            <a:endParaRPr lang="el-GR" sz="2400" dirty="0" smtClean="0">
              <a:latin typeface="Times New Roman"/>
              <a:cs typeface="Times New Roman"/>
            </a:endParaRPr>
          </a:p>
        </p:txBody>
      </p:sp>
      <p:pic>
        <p:nvPicPr>
          <p:cNvPr id="39938" name="Picture 2" descr="Αποτέλεσμα εικόνας για flax plant"/>
          <p:cNvPicPr>
            <a:picLocks noChangeAspect="1" noChangeArrowheads="1"/>
          </p:cNvPicPr>
          <p:nvPr/>
        </p:nvPicPr>
        <p:blipFill>
          <a:blip r:embed="rId2" cstate="print"/>
          <a:srcRect/>
          <a:stretch>
            <a:fillRect/>
          </a:stretch>
        </p:blipFill>
        <p:spPr bwMode="auto">
          <a:xfrm>
            <a:off x="4724400" y="457200"/>
            <a:ext cx="3505200" cy="5791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9"/>
          <p:cNvSpPr txBox="1"/>
          <p:nvPr/>
        </p:nvSpPr>
        <p:spPr>
          <a:xfrm>
            <a:off x="228601" y="304800"/>
            <a:ext cx="3733800" cy="6078587"/>
          </a:xfrm>
          <a:prstGeom prst="rect">
            <a:avLst/>
          </a:prstGeom>
        </p:spPr>
        <p:txBody>
          <a:bodyPr vert="horz" wrap="square" lIns="0" tIns="0" rIns="0" bIns="0" rtlCol="0">
            <a:spAutoFit/>
          </a:bodyPr>
          <a:lstStyle/>
          <a:p>
            <a:pPr marL="12697" algn="just"/>
            <a:r>
              <a:rPr lang="el-GR" sz="2000" b="1" dirty="0" smtClean="0">
                <a:latin typeface="Times New Roman"/>
                <a:cs typeface="Times New Roman"/>
              </a:rPr>
              <a:t>Βλαστός</a:t>
            </a:r>
            <a:endParaRPr lang="el-GR" sz="2000" dirty="0">
              <a:latin typeface="Times New Roman"/>
              <a:cs typeface="Times New Roman"/>
            </a:endParaRPr>
          </a:p>
          <a:p>
            <a:pPr marL="12697" algn="just"/>
            <a:r>
              <a:rPr lang="el-GR" sz="2000" spc="-5" dirty="0" smtClean="0">
                <a:solidFill>
                  <a:srgbClr val="231F20"/>
                </a:solidFill>
                <a:latin typeface="Times New Roman"/>
                <a:cs typeface="Times New Roman"/>
              </a:rPr>
              <a:t>Ο </a:t>
            </a:r>
            <a:r>
              <a:rPr lang="el-GR" sz="2000" dirty="0" smtClean="0">
                <a:solidFill>
                  <a:srgbClr val="231F20"/>
                </a:solidFill>
                <a:latin typeface="Times New Roman"/>
                <a:cs typeface="Times New Roman"/>
              </a:rPr>
              <a:t>βλαστός είναι όρθιος </a:t>
            </a:r>
            <a:r>
              <a:rPr lang="el-GR" sz="2000" spc="-5" dirty="0" smtClean="0">
                <a:solidFill>
                  <a:srgbClr val="231F20"/>
                </a:solidFill>
                <a:latin typeface="Times New Roman"/>
                <a:cs typeface="Times New Roman"/>
              </a:rPr>
              <a:t>και </a:t>
            </a:r>
            <a:r>
              <a:rPr lang="el-GR" sz="2000" dirty="0" smtClean="0">
                <a:solidFill>
                  <a:srgbClr val="231F20"/>
                </a:solidFill>
                <a:latin typeface="Times New Roman"/>
                <a:cs typeface="Times New Roman"/>
              </a:rPr>
              <a:t>λεπτός. Από το </a:t>
            </a:r>
            <a:r>
              <a:rPr lang="el-GR" sz="2000" spc="-5" dirty="0" smtClean="0">
                <a:solidFill>
                  <a:srgbClr val="231F20"/>
                </a:solidFill>
                <a:latin typeface="Times New Roman"/>
                <a:cs typeface="Times New Roman"/>
              </a:rPr>
              <a:t>κάτω </a:t>
            </a:r>
            <a:r>
              <a:rPr lang="el-GR" sz="2000" dirty="0" smtClean="0">
                <a:solidFill>
                  <a:srgbClr val="231F20"/>
                </a:solidFill>
                <a:latin typeface="Times New Roman"/>
                <a:cs typeface="Times New Roman"/>
              </a:rPr>
              <a:t>μέρος του φυτού  μπορεί να εκπτυχθούν 2 ή περισσότεροι πλάγιοι βλαστοί (αδέλφια), εκτός </a:t>
            </a:r>
            <a:r>
              <a:rPr lang="el-GR" sz="2000" spc="-5" dirty="0" smtClean="0">
                <a:solidFill>
                  <a:srgbClr val="231F20"/>
                </a:solidFill>
                <a:latin typeface="Times New Roman"/>
                <a:cs typeface="Times New Roman"/>
              </a:rPr>
              <a:t>και</a:t>
            </a:r>
            <a:r>
              <a:rPr lang="el-GR" sz="2000" spc="-150"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αν  η</a:t>
            </a:r>
            <a:r>
              <a:rPr lang="el-GR" sz="2000" spc="9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πυκνότητα</a:t>
            </a:r>
            <a:r>
              <a:rPr lang="el-GR" sz="2000" spc="9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των</a:t>
            </a:r>
            <a:r>
              <a:rPr lang="el-GR" sz="2000" spc="95"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φυτών</a:t>
            </a:r>
            <a:r>
              <a:rPr lang="el-GR" sz="2000" spc="9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είναι</a:t>
            </a:r>
            <a:r>
              <a:rPr lang="el-GR" sz="2000" spc="95"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μεγάλη</a:t>
            </a:r>
            <a:r>
              <a:rPr lang="el-GR" sz="2000" spc="95" dirty="0" smtClean="0">
                <a:solidFill>
                  <a:srgbClr val="231F20"/>
                </a:solidFill>
                <a:latin typeface="Times New Roman"/>
                <a:cs typeface="Times New Roman"/>
              </a:rPr>
              <a:t> </a:t>
            </a:r>
            <a:r>
              <a:rPr lang="el-GR" sz="2000" spc="-5" dirty="0" smtClean="0">
                <a:solidFill>
                  <a:srgbClr val="231F20"/>
                </a:solidFill>
                <a:latin typeface="Times New Roman"/>
                <a:cs typeface="Times New Roman"/>
              </a:rPr>
              <a:t>και</a:t>
            </a:r>
            <a:r>
              <a:rPr lang="el-GR" sz="2000" spc="9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υπάρχει</a:t>
            </a:r>
            <a:r>
              <a:rPr lang="el-GR" sz="2000" spc="9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έλλειψη</a:t>
            </a:r>
            <a:r>
              <a:rPr lang="el-GR" sz="2000" spc="95" dirty="0" smtClean="0">
                <a:solidFill>
                  <a:srgbClr val="231F20"/>
                </a:solidFill>
                <a:latin typeface="Times New Roman"/>
                <a:cs typeface="Times New Roman"/>
              </a:rPr>
              <a:t> </a:t>
            </a:r>
            <a:r>
              <a:rPr lang="el-GR" sz="2000" spc="-10" dirty="0" smtClean="0">
                <a:solidFill>
                  <a:srgbClr val="231F20"/>
                </a:solidFill>
                <a:latin typeface="Times New Roman"/>
                <a:cs typeface="Times New Roman"/>
              </a:rPr>
              <a:t>αζώτου</a:t>
            </a:r>
            <a:r>
              <a:rPr lang="el-GR" sz="2000" spc="-10" dirty="0" smtClean="0">
                <a:solidFill>
                  <a:srgbClr val="231F20"/>
                </a:solidFill>
                <a:latin typeface="Times New Roman"/>
                <a:cs typeface="Times New Roman"/>
              </a:rPr>
              <a:t>.</a:t>
            </a:r>
          </a:p>
          <a:p>
            <a:pPr marL="12697" algn="just"/>
            <a:r>
              <a:rPr lang="el-GR" sz="2000" dirty="0" smtClean="0"/>
              <a:t>Κάθε </a:t>
            </a:r>
            <a:r>
              <a:rPr lang="el-GR" sz="2000" dirty="0" smtClean="0"/>
              <a:t>ένας από αυτούς τους βλαστούς μπορεί να σχηματίσει πλάγιες διακλαδώσεις κυρίως στο ανώτερο τμήμα του.</a:t>
            </a:r>
            <a:r>
              <a:rPr lang="en-US" sz="2000" dirty="0" smtClean="0">
                <a:solidFill>
                  <a:srgbClr val="231F20"/>
                </a:solidFill>
                <a:latin typeface="Times New Roman"/>
                <a:cs typeface="Times New Roman"/>
              </a:rPr>
              <a:t> </a:t>
            </a:r>
            <a:endParaRPr lang="el-GR" sz="2000" dirty="0" smtClean="0">
              <a:solidFill>
                <a:srgbClr val="231F20"/>
              </a:solidFill>
              <a:latin typeface="Times New Roman"/>
              <a:cs typeface="Times New Roman"/>
            </a:endParaRPr>
          </a:p>
          <a:p>
            <a:pPr marL="12697" algn="just"/>
            <a:r>
              <a:rPr lang="el-GR" sz="2000" spc="-5" dirty="0" smtClean="0">
                <a:solidFill>
                  <a:srgbClr val="231F20"/>
                </a:solidFill>
                <a:latin typeface="Times New Roman"/>
                <a:cs typeface="Times New Roman"/>
              </a:rPr>
              <a:t>Οι </a:t>
            </a:r>
            <a:r>
              <a:rPr lang="el-GR" sz="2000" dirty="0" smtClean="0">
                <a:solidFill>
                  <a:srgbClr val="231F20"/>
                </a:solidFill>
                <a:latin typeface="Times New Roman"/>
                <a:cs typeface="Times New Roman"/>
              </a:rPr>
              <a:t>ποικιλίες για παραγωγή σπόρου </a:t>
            </a:r>
            <a:r>
              <a:rPr lang="el-GR" sz="2000" spc="-5" dirty="0" smtClean="0">
                <a:solidFill>
                  <a:srgbClr val="231F20"/>
                </a:solidFill>
                <a:latin typeface="Times New Roman"/>
                <a:cs typeface="Times New Roman"/>
              </a:rPr>
              <a:t>έχουν </a:t>
            </a:r>
            <a:r>
              <a:rPr lang="el-GR" sz="2000" dirty="0" smtClean="0">
                <a:solidFill>
                  <a:srgbClr val="231F20"/>
                </a:solidFill>
                <a:latin typeface="Times New Roman"/>
                <a:cs typeface="Times New Roman"/>
              </a:rPr>
              <a:t>φυτά </a:t>
            </a:r>
            <a:r>
              <a:rPr lang="el-GR" sz="2000" spc="-5" dirty="0" smtClean="0">
                <a:solidFill>
                  <a:srgbClr val="231F20"/>
                </a:solidFill>
                <a:latin typeface="Times New Roman"/>
                <a:cs typeface="Times New Roman"/>
              </a:rPr>
              <a:t>σχετικά  </a:t>
            </a:r>
            <a:r>
              <a:rPr lang="el-GR" sz="2000" spc="-5" dirty="0" err="1" smtClean="0">
                <a:solidFill>
                  <a:srgbClr val="231F20"/>
                </a:solidFill>
                <a:latin typeface="Times New Roman"/>
                <a:cs typeface="Times New Roman"/>
              </a:rPr>
              <a:t>χαμηλόσωμα</a:t>
            </a:r>
            <a:r>
              <a:rPr lang="el-GR" sz="2000" spc="-2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(40-80</a:t>
            </a:r>
            <a:r>
              <a:rPr lang="el-GR" sz="2000" spc="-2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cm)</a:t>
            </a:r>
            <a:r>
              <a:rPr lang="el-GR" sz="2000" spc="-2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με</a:t>
            </a:r>
            <a:r>
              <a:rPr lang="el-GR" sz="2000" spc="-2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πολλές</a:t>
            </a:r>
            <a:r>
              <a:rPr lang="el-GR" sz="2000" spc="-2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πλάγιες</a:t>
            </a:r>
            <a:r>
              <a:rPr lang="el-GR" sz="2000" spc="-2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διακλαδώσεις.</a:t>
            </a:r>
            <a:r>
              <a:rPr lang="el-GR" sz="2000" spc="-85" dirty="0" smtClean="0">
                <a:solidFill>
                  <a:srgbClr val="231F20"/>
                </a:solidFill>
                <a:latin typeface="Times New Roman"/>
                <a:cs typeface="Times New Roman"/>
              </a:rPr>
              <a:t> </a:t>
            </a:r>
            <a:endParaRPr lang="el-GR" sz="2000" spc="-85" dirty="0" smtClean="0">
              <a:solidFill>
                <a:srgbClr val="231F20"/>
              </a:solidFill>
              <a:latin typeface="Times New Roman"/>
              <a:cs typeface="Times New Roman"/>
            </a:endParaRPr>
          </a:p>
          <a:p>
            <a:pPr marL="12697" algn="just"/>
            <a:r>
              <a:rPr lang="el-GR" sz="2000" spc="-10" dirty="0" smtClean="0">
                <a:solidFill>
                  <a:srgbClr val="231F20"/>
                </a:solidFill>
                <a:latin typeface="Times New Roman"/>
                <a:cs typeface="Times New Roman"/>
              </a:rPr>
              <a:t>Αντίθετα</a:t>
            </a:r>
            <a:r>
              <a:rPr lang="el-GR" sz="2000" spc="-2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τα</a:t>
            </a:r>
            <a:r>
              <a:rPr lang="el-GR" sz="2000" spc="-2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φυτά</a:t>
            </a:r>
            <a:r>
              <a:rPr lang="el-GR" sz="2000" spc="-25" dirty="0" smtClean="0">
                <a:solidFill>
                  <a:srgbClr val="231F20"/>
                </a:solidFill>
                <a:latin typeface="Times New Roman"/>
                <a:cs typeface="Times New Roman"/>
              </a:rPr>
              <a:t> </a:t>
            </a:r>
            <a:r>
              <a:rPr lang="el-GR" sz="2000" dirty="0" smtClean="0">
                <a:solidFill>
                  <a:srgbClr val="231F20"/>
                </a:solidFill>
                <a:latin typeface="Times New Roman"/>
                <a:cs typeface="Times New Roman"/>
              </a:rPr>
              <a:t>των  </a:t>
            </a:r>
            <a:r>
              <a:rPr lang="el-GR" sz="2000" spc="-5" dirty="0" smtClean="0">
                <a:solidFill>
                  <a:srgbClr val="231F20"/>
                </a:solidFill>
                <a:latin typeface="Times New Roman"/>
                <a:cs typeface="Times New Roman"/>
              </a:rPr>
              <a:t>ποικιλιών </a:t>
            </a:r>
            <a:r>
              <a:rPr lang="el-GR" sz="2000" dirty="0" smtClean="0">
                <a:solidFill>
                  <a:srgbClr val="231F20"/>
                </a:solidFill>
                <a:latin typeface="Times New Roman"/>
                <a:cs typeface="Times New Roman"/>
              </a:rPr>
              <a:t>για ίνα είναι υψηλόσωμα (70-120 cm) με </a:t>
            </a:r>
            <a:r>
              <a:rPr lang="el-GR" sz="2000" spc="-5" dirty="0" smtClean="0">
                <a:solidFill>
                  <a:srgbClr val="231F20"/>
                </a:solidFill>
                <a:latin typeface="Times New Roman"/>
                <a:cs typeface="Times New Roman"/>
              </a:rPr>
              <a:t>λιγότερες </a:t>
            </a:r>
            <a:r>
              <a:rPr lang="el-GR" sz="2000" dirty="0" smtClean="0">
                <a:solidFill>
                  <a:srgbClr val="231F20"/>
                </a:solidFill>
                <a:latin typeface="Times New Roman"/>
                <a:cs typeface="Times New Roman"/>
              </a:rPr>
              <a:t>διακλαδώσεις. </a:t>
            </a:r>
            <a:endParaRPr lang="el-GR" sz="2000" dirty="0" smtClean="0">
              <a:latin typeface="Times New Roman"/>
              <a:cs typeface="Times New Roman"/>
            </a:endParaRPr>
          </a:p>
          <a:p>
            <a:pPr marL="11131" algn="just"/>
            <a:endParaRPr sz="1500" dirty="0">
              <a:latin typeface="Times New Roman"/>
              <a:cs typeface="Times New Roman"/>
            </a:endParaRPr>
          </a:p>
        </p:txBody>
      </p:sp>
      <p:pic>
        <p:nvPicPr>
          <p:cNvPr id="4098" name="Picture 2" descr="Αποτέλεσμα εικόνας για linum usitatissimum"/>
          <p:cNvPicPr>
            <a:picLocks noChangeAspect="1" noChangeArrowheads="1"/>
          </p:cNvPicPr>
          <p:nvPr/>
        </p:nvPicPr>
        <p:blipFill>
          <a:blip r:embed="rId2" cstate="print"/>
          <a:srcRect/>
          <a:stretch>
            <a:fillRect/>
          </a:stretch>
        </p:blipFill>
        <p:spPr bwMode="auto">
          <a:xfrm>
            <a:off x="4648200" y="91439"/>
            <a:ext cx="4114800" cy="676656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1002</TotalTime>
  <Words>3446</Words>
  <Application>Microsoft Office PowerPoint</Application>
  <PresentationFormat>Προβολή στην οθόνη (4:3)</PresentationFormat>
  <Paragraphs>109</Paragraphs>
  <Slides>42</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Mike</dc:creator>
  <cp:lastModifiedBy>rena</cp:lastModifiedBy>
  <cp:revision>109</cp:revision>
  <dcterms:created xsi:type="dcterms:W3CDTF">2016-11-11T13:14:43Z</dcterms:created>
  <dcterms:modified xsi:type="dcterms:W3CDTF">2016-11-21T19:14:26Z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2013-07-22T00:00:00Z</vt:filetime>
  </property>
  <property fmtid="{D5CDD505-2E9C-101B-9397-08002B2CF9AE}" pid="3" name="Creator">
    <vt:lpwstr>Adobe InDesign CS6 (Windows)</vt:lpwstr>
  </property>
  <property fmtid="{D5CDD505-2E9C-101B-9397-08002B2CF9AE}" pid="4" name="LastSaved">
    <vt:filetime>2016-11-11T00:00:00Z</vt:filetime>
  </property>
</Properties>
</file>