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336" r:id="rId3"/>
    <p:sldId id="333" r:id="rId4"/>
    <p:sldId id="264" r:id="rId5"/>
    <p:sldId id="322" r:id="rId6"/>
    <p:sldId id="310" r:id="rId7"/>
    <p:sldId id="308" r:id="rId8"/>
    <p:sldId id="265" r:id="rId9"/>
    <p:sldId id="325" r:id="rId10"/>
    <p:sldId id="277" r:id="rId11"/>
    <p:sldId id="309" r:id="rId12"/>
    <p:sldId id="326" r:id="rId13"/>
    <p:sldId id="276" r:id="rId14"/>
    <p:sldId id="266" r:id="rId15"/>
    <p:sldId id="327" r:id="rId16"/>
    <p:sldId id="278" r:id="rId17"/>
    <p:sldId id="320" r:id="rId18"/>
    <p:sldId id="267" r:id="rId19"/>
    <p:sldId id="317" r:id="rId20"/>
    <p:sldId id="268" r:id="rId21"/>
    <p:sldId id="269" r:id="rId22"/>
    <p:sldId id="328" r:id="rId23"/>
    <p:sldId id="279" r:id="rId24"/>
    <p:sldId id="304" r:id="rId25"/>
    <p:sldId id="324" r:id="rId26"/>
    <p:sldId id="283" r:id="rId27"/>
    <p:sldId id="271" r:id="rId28"/>
    <p:sldId id="315" r:id="rId29"/>
    <p:sldId id="282" r:id="rId30"/>
    <p:sldId id="312" r:id="rId31"/>
    <p:sldId id="273" r:id="rId32"/>
    <p:sldId id="316" r:id="rId33"/>
    <p:sldId id="274" r:id="rId34"/>
    <p:sldId id="303" r:id="rId35"/>
    <p:sldId id="329" r:id="rId36"/>
    <p:sldId id="323" r:id="rId37"/>
    <p:sldId id="321" r:id="rId38"/>
    <p:sldId id="313" r:id="rId39"/>
    <p:sldId id="314" r:id="rId40"/>
    <p:sldId id="330" r:id="rId41"/>
    <p:sldId id="291" r:id="rId42"/>
    <p:sldId id="331" r:id="rId43"/>
    <p:sldId id="332" r:id="rId44"/>
    <p:sldId id="334" r:id="rId45"/>
    <p:sldId id="335" r:id="rId46"/>
  </p:sldIdLst>
  <p:sldSz cx="9145588" cy="6859588"/>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88" y="-90"/>
      </p:cViewPr>
      <p:guideLst>
        <p:guide orient="horz" pos="1847"/>
        <p:guide pos="26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494" y="2126473"/>
            <a:ext cx="778028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991" y="3841369"/>
            <a:ext cx="640729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664" y="1577705"/>
            <a:ext cx="3981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935" y="1577705"/>
            <a:ext cx="3981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664" y="274384"/>
            <a:ext cx="823794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664" y="1577705"/>
            <a:ext cx="823794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2113" y="6379417"/>
            <a:ext cx="2929047"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664" y="6379417"/>
            <a:ext cx="21052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11/28/2016</a:t>
            </a:fld>
            <a:endParaRPr lang="en-US"/>
          </a:p>
        </p:txBody>
      </p:sp>
      <p:sp>
        <p:nvSpPr>
          <p:cNvPr id="6" name="Holder 6"/>
          <p:cNvSpPr>
            <a:spLocks noGrp="1"/>
          </p:cNvSpPr>
          <p:nvPr>
            <p:ph type="sldNum" sz="quarter" idx="7"/>
          </p:nvPr>
        </p:nvSpPr>
        <p:spPr>
          <a:xfrm>
            <a:off x="6590358" y="6379417"/>
            <a:ext cx="21052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gaiapedia.gr/gaiapedia/index.php/%CE%91%CF%81%CE%B1%CE%B2%CF%8C%CF%83%CE%B9%CF%84%CE%BF%CF%82_%CF%86%CF%85%CF%84%CF%8C" TargetMode="External"/><Relationship Id="rId7" Type="http://schemas.openxmlformats.org/officeDocument/2006/relationships/hyperlink" Target="http://www.gaiapedia.gr/gaiapedia/index.php/%CE%9A%CE%B1%CE%BB%CE%BB%CE%B9%CE%AD%CF%81%CE%B3%CE%B5%CE%B9%CE%B1_%CF%81%CE%B5%CF%84%CF%83%CE%B9%CE%BD%CE%BF%CE%BB%CE%B1%CE%B4%CE%B9%CE%AC%CF%82" TargetMode="External"/><Relationship Id="rId2" Type="http://schemas.openxmlformats.org/officeDocument/2006/relationships/hyperlink" Target="http://www.gaiapedia.gr/gaiapedia/index.php/%CE%A1%CE%B5%CF%84%CF%83%CE%B9%CE%BD%CE%BF%CE%BB%CE%B1%CE%B4%CE%B9%CE%AC_%CF%86%CF%85%CF%84%CF%8C" TargetMode="External"/><Relationship Id="rId1" Type="http://schemas.openxmlformats.org/officeDocument/2006/relationships/slideLayout" Target="../slideLayouts/slideLayout5.xml"/><Relationship Id="rId6" Type="http://schemas.openxmlformats.org/officeDocument/2006/relationships/hyperlink" Target="http://www.gaiapedia.gr/gaiapedia/index.php/%CE%86%CF%81%CE%B4%CE%B5%CF%85%CF%83%CE%B7_%CF%81%CE%B5%CF%84%CF%83%CE%B9%CE%BD%CE%BF%CE%BB%CE%B1%CE%B4%CE%B9%CE%AC%CF%82" TargetMode="External"/><Relationship Id="rId5" Type="http://schemas.openxmlformats.org/officeDocument/2006/relationships/hyperlink" Target="http://www.gaiapedia.gr/gaiapedia/index.php/%CE%92%CE%B1%CE%BC%CE%B2%CE%AC%CE%BA%CE%B9" TargetMode="External"/><Relationship Id="rId4" Type="http://schemas.openxmlformats.org/officeDocument/2006/relationships/hyperlink" Target="http://www.gaiapedia.gr/gaiapedia/index.php/%CE%95%CE%B4%CE%B1%CF%86%CE%B9%CE%BA%CE%AD%CF%82_%CF%83%CF%85%CE%BD%CE%B8%CE%AE%CE%BA%CE%B5%CF%82_%CF%81%CE%B5%CF%84%CF%83%CE%B9%CE%BD%CE%BF%CE%BB%CE%B1%CE%B4%CE%B9%CE%AC%CF%82"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gaiapedia.gr/gaiapedia/index.php/%CE%A3%CE%B9%CF%84%CE%B7%CF%81%CE%AC"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l.wikipedia.org/wiki/%CE%A1%CE%B9%CE%BA%CE%AF%CE%BD%CE%B7"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394" y="991394"/>
            <a:ext cx="8763000" cy="2154436"/>
          </a:xfrm>
          <a:prstGeom prst="rect">
            <a:avLst/>
          </a:prstGeom>
        </p:spPr>
        <p:txBody>
          <a:bodyPr vert="horz" wrap="square" lIns="0" tIns="0" rIns="0" bIns="0" rtlCol="0">
            <a:spAutoFit/>
          </a:bodyPr>
          <a:lstStyle/>
          <a:p>
            <a:pPr marL="11133" algn="just"/>
            <a:r>
              <a:rPr lang="el-GR" sz="2000" dirty="0" smtClean="0">
                <a:latin typeface="Times New Roman"/>
                <a:cs typeface="Times New Roman"/>
              </a:rPr>
              <a:t>Η </a:t>
            </a:r>
            <a:r>
              <a:rPr lang="el-GR" sz="2000" dirty="0" err="1" smtClean="0">
                <a:latin typeface="Times New Roman"/>
                <a:cs typeface="Times New Roman"/>
              </a:rPr>
              <a:t>ρετσινολαδιά</a:t>
            </a:r>
            <a:r>
              <a:rPr lang="el-GR" sz="2000" dirty="0" smtClean="0">
                <a:latin typeface="Times New Roman"/>
                <a:cs typeface="Times New Roman"/>
              </a:rPr>
              <a:t> ανήκει στις </a:t>
            </a:r>
            <a:r>
              <a:rPr lang="el-GR" sz="2000" dirty="0" err="1" smtClean="0">
                <a:latin typeface="Times New Roman"/>
                <a:cs typeface="Times New Roman"/>
              </a:rPr>
              <a:t>ελαιούχες</a:t>
            </a:r>
            <a:r>
              <a:rPr lang="el-GR" sz="2000" dirty="0" smtClean="0">
                <a:latin typeface="Times New Roman"/>
                <a:cs typeface="Times New Roman"/>
              </a:rPr>
              <a:t> και ενεργειακές καλλιέργειες. Τα βοτανικά χαρακτηριστικά του φυτού και ο  βιολογικός του κύκλος σχετίζονται </a:t>
            </a:r>
            <a:r>
              <a:rPr lang="el-GR" sz="2000" dirty="0" err="1" smtClean="0">
                <a:latin typeface="Times New Roman"/>
                <a:cs typeface="Times New Roman"/>
              </a:rPr>
              <a:t>άµεσα</a:t>
            </a:r>
            <a:r>
              <a:rPr lang="el-GR" sz="2000" dirty="0" smtClean="0">
                <a:latin typeface="Times New Roman"/>
                <a:cs typeface="Times New Roman"/>
              </a:rPr>
              <a:t> µε την </a:t>
            </a:r>
            <a:r>
              <a:rPr lang="el-GR" sz="2000" dirty="0" err="1" smtClean="0">
                <a:latin typeface="Times New Roman"/>
                <a:cs typeface="Times New Roman"/>
              </a:rPr>
              <a:t>προσαρµοστικότητά</a:t>
            </a:r>
            <a:r>
              <a:rPr lang="el-GR" sz="2000" dirty="0" smtClean="0">
                <a:latin typeface="Times New Roman"/>
                <a:cs typeface="Times New Roman"/>
              </a:rPr>
              <a:t> του και την ορθή καλλιεργητική τεχνική. Στο κεφάλαιο  </a:t>
            </a:r>
            <a:r>
              <a:rPr lang="el-GR" sz="2000" dirty="0" err="1" smtClean="0">
                <a:latin typeface="Times New Roman"/>
                <a:cs typeface="Times New Roman"/>
              </a:rPr>
              <a:t>περιλαµβάνεται</a:t>
            </a:r>
            <a:r>
              <a:rPr lang="el-GR" sz="2000" dirty="0" smtClean="0">
                <a:latin typeface="Times New Roman"/>
                <a:cs typeface="Times New Roman"/>
              </a:rPr>
              <a:t> η περιγραφή του ριζικού </a:t>
            </a:r>
            <a:r>
              <a:rPr lang="el-GR" sz="2000" dirty="0" err="1" smtClean="0">
                <a:latin typeface="Times New Roman"/>
                <a:cs typeface="Times New Roman"/>
              </a:rPr>
              <a:t>συστήµατος</a:t>
            </a:r>
            <a:r>
              <a:rPr lang="el-GR" sz="2000" dirty="0" smtClean="0">
                <a:latin typeface="Times New Roman"/>
                <a:cs typeface="Times New Roman"/>
              </a:rPr>
              <a:t>, του στελέχους, των φύλλων, των ταξιανθιών και των καρπών του  φυτού. Περιγράφονται αναλυτικά τα στάδια ανάπτυξης από το </a:t>
            </a:r>
            <a:r>
              <a:rPr lang="el-GR" sz="2000" dirty="0" err="1" smtClean="0">
                <a:latin typeface="Times New Roman"/>
                <a:cs typeface="Times New Roman"/>
              </a:rPr>
              <a:t>φύτρωµα</a:t>
            </a:r>
            <a:r>
              <a:rPr lang="el-GR" sz="2000" dirty="0" smtClean="0">
                <a:latin typeface="Times New Roman"/>
                <a:cs typeface="Times New Roman"/>
              </a:rPr>
              <a:t> έως την </a:t>
            </a:r>
            <a:r>
              <a:rPr lang="el-GR" sz="2000" dirty="0" err="1" smtClean="0">
                <a:latin typeface="Times New Roman"/>
                <a:cs typeface="Times New Roman"/>
              </a:rPr>
              <a:t>ωρίµανση</a:t>
            </a:r>
            <a:r>
              <a:rPr lang="el-GR" sz="2000" dirty="0" smtClean="0">
                <a:latin typeface="Times New Roman"/>
                <a:cs typeface="Times New Roman"/>
              </a:rPr>
              <a:t> του φυτού.</a:t>
            </a:r>
          </a:p>
          <a:p>
            <a:pPr marL="11133" algn="just"/>
            <a:endParaRPr sz="2000" dirty="0">
              <a:latin typeface="Times New Roman"/>
              <a:cs typeface="Times New Roman"/>
            </a:endParaRPr>
          </a:p>
        </p:txBody>
      </p:sp>
      <p:sp>
        <p:nvSpPr>
          <p:cNvPr id="3" name="2 - TextBox"/>
          <p:cNvSpPr txBox="1"/>
          <p:nvPr/>
        </p:nvSpPr>
        <p:spPr>
          <a:xfrm>
            <a:off x="457994" y="229394"/>
            <a:ext cx="3733800" cy="1184932"/>
          </a:xfrm>
          <a:prstGeom prst="rect">
            <a:avLst/>
          </a:prstGeom>
          <a:noFill/>
        </p:spPr>
        <p:txBody>
          <a:bodyPr wrap="square" lIns="91431" tIns="45716" rIns="91431" bIns="45716" rtlCol="0">
            <a:spAutoFit/>
          </a:bodyPr>
          <a:lstStyle/>
          <a:p>
            <a:r>
              <a:rPr lang="el-GR" sz="3600" b="1" spc="25" dirty="0" smtClean="0">
                <a:latin typeface="Times New Roman"/>
                <a:cs typeface="Times New Roman"/>
              </a:rPr>
              <a:t>ΡΕΤΣΙΝΟΛΑΔΙΑ</a:t>
            </a:r>
            <a:endParaRPr lang="el-GR" sz="3600" dirty="0" smtClean="0">
              <a:latin typeface="Times New Roman"/>
              <a:cs typeface="Times New Roman"/>
            </a:endParaRPr>
          </a:p>
          <a:p>
            <a:endParaRPr lang="en-GB" sz="3500" b="1" dirty="0"/>
          </a:p>
        </p:txBody>
      </p:sp>
      <p:pic>
        <p:nvPicPr>
          <p:cNvPr id="40962" name="Picture 2" descr="Αποτέλεσμα εικόνας για ricinus communis flowers"/>
          <p:cNvPicPr>
            <a:picLocks noChangeAspect="1" noChangeArrowheads="1"/>
          </p:cNvPicPr>
          <p:nvPr/>
        </p:nvPicPr>
        <p:blipFill>
          <a:blip r:embed="rId2" cstate="print"/>
          <a:srcRect/>
          <a:stretch>
            <a:fillRect/>
          </a:stretch>
        </p:blipFill>
        <p:spPr bwMode="auto">
          <a:xfrm>
            <a:off x="1219994" y="3201194"/>
            <a:ext cx="6248400" cy="34773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229394"/>
            <a:ext cx="8610600" cy="3139313"/>
          </a:xfrm>
          <a:prstGeom prst="rect">
            <a:avLst/>
          </a:prstGeom>
        </p:spPr>
        <p:txBody>
          <a:bodyPr wrap="square" lIns="91431" tIns="45716" rIns="91431" bIns="45716">
            <a:spAutoFit/>
          </a:bodyPr>
          <a:lstStyle/>
          <a:p>
            <a:pPr marL="12700" algn="just"/>
            <a:r>
              <a:rPr lang="el-GR" spc="15" dirty="0" smtClean="0">
                <a:latin typeface="Times New Roman"/>
                <a:cs typeface="Times New Roman"/>
              </a:rPr>
              <a:t>.</a:t>
            </a:r>
            <a:r>
              <a:rPr lang="el-GR" sz="2400" spc="15" dirty="0" err="1" smtClean="0">
                <a:latin typeface="Times New Roman"/>
                <a:cs typeface="Times New Roman"/>
              </a:rPr>
              <a:t>Χρησιµοποιείται</a:t>
            </a:r>
            <a:r>
              <a:rPr lang="el-GR" sz="2400" spc="15" dirty="0" smtClean="0">
                <a:latin typeface="Times New Roman"/>
                <a:cs typeface="Times New Roman"/>
              </a:rPr>
              <a:t> στη </a:t>
            </a:r>
            <a:r>
              <a:rPr lang="el-GR" sz="2400" spc="15" dirty="0" err="1" smtClean="0">
                <a:latin typeface="Times New Roman"/>
                <a:cs typeface="Times New Roman"/>
              </a:rPr>
              <a:t>βιοµηχανία</a:t>
            </a:r>
            <a:r>
              <a:rPr lang="el-GR" sz="2400" spc="15" dirty="0" smtClean="0">
                <a:latin typeface="Times New Roman"/>
                <a:cs typeface="Times New Roman"/>
              </a:rPr>
              <a:t> </a:t>
            </a:r>
            <a:r>
              <a:rPr lang="el-GR" sz="2400" spc="20" dirty="0" smtClean="0">
                <a:latin typeface="Times New Roman"/>
                <a:cs typeface="Times New Roman"/>
              </a:rPr>
              <a:t>ως </a:t>
            </a:r>
            <a:r>
              <a:rPr lang="el-GR" sz="2400" spc="15" dirty="0" smtClean="0">
                <a:latin typeface="Times New Roman"/>
                <a:cs typeface="Times New Roman"/>
              </a:rPr>
              <a:t>λιπαντικό µ</a:t>
            </a:r>
            <a:r>
              <a:rPr lang="el-GR" sz="2400" spc="15" dirty="0" err="1" smtClean="0">
                <a:latin typeface="Times New Roman"/>
                <a:cs typeface="Times New Roman"/>
              </a:rPr>
              <a:t>ηχανών</a:t>
            </a:r>
            <a:r>
              <a:rPr lang="el-GR" sz="2400" dirty="0" smtClean="0"/>
              <a:t> και ιδιαιτέρως για τα αεροπλάνα διότι έχει το εξαιρετικό πλεονέκτημα το λάδι αυτό να μην πήζει σε χαμηλές θερμοκρασίες</a:t>
            </a:r>
            <a:r>
              <a:rPr lang="el-GR" sz="2400" spc="15" dirty="0" smtClean="0">
                <a:latin typeface="Times New Roman"/>
                <a:cs typeface="Times New Roman"/>
              </a:rPr>
              <a:t>, σε υγρά φρένων,  </a:t>
            </a:r>
            <a:r>
              <a:rPr lang="el-GR" sz="2400" spc="20" dirty="0" smtClean="0">
                <a:latin typeface="Times New Roman"/>
                <a:cs typeface="Times New Roman"/>
              </a:rPr>
              <a:t>στην παρασκευή </a:t>
            </a:r>
            <a:r>
              <a:rPr lang="el-GR" sz="2400" spc="15" dirty="0" smtClean="0">
                <a:latin typeface="Times New Roman"/>
                <a:cs typeface="Times New Roman"/>
              </a:rPr>
              <a:t>βερνικιών, στη </a:t>
            </a:r>
            <a:r>
              <a:rPr lang="el-GR" sz="2400" spc="20" dirty="0" smtClean="0">
                <a:latin typeface="Times New Roman"/>
                <a:cs typeface="Times New Roman"/>
              </a:rPr>
              <a:t>σαπωνοποιία, </a:t>
            </a:r>
            <a:r>
              <a:rPr lang="el-GR" sz="2400" spc="15" dirty="0" smtClean="0">
                <a:latin typeface="Times New Roman"/>
                <a:cs typeface="Times New Roman"/>
              </a:rPr>
              <a:t>στη </a:t>
            </a:r>
            <a:r>
              <a:rPr lang="el-GR" sz="2400" spc="15" dirty="0" err="1" smtClean="0">
                <a:latin typeface="Times New Roman"/>
                <a:cs typeface="Times New Roman"/>
              </a:rPr>
              <a:t>βιοµηχανία</a:t>
            </a:r>
            <a:r>
              <a:rPr lang="el-GR" sz="2400" spc="15" dirty="0" smtClean="0">
                <a:latin typeface="Times New Roman"/>
                <a:cs typeface="Times New Roman"/>
              </a:rPr>
              <a:t> εκρηκτικών, πλαστικών, για </a:t>
            </a:r>
            <a:r>
              <a:rPr lang="el-GR" sz="2400" spc="20" dirty="0" smtClean="0">
                <a:latin typeface="Times New Roman"/>
                <a:cs typeface="Times New Roman"/>
              </a:rPr>
              <a:t>την παραγωγή  </a:t>
            </a:r>
            <a:r>
              <a:rPr lang="el-GR" sz="2400" spc="15" dirty="0" smtClean="0">
                <a:latin typeface="Times New Roman"/>
                <a:cs typeface="Times New Roman"/>
              </a:rPr>
              <a:t>ρητινών, </a:t>
            </a:r>
            <a:r>
              <a:rPr lang="el-GR" sz="2400" spc="20" dirty="0" smtClean="0">
                <a:latin typeface="Times New Roman"/>
                <a:cs typeface="Times New Roman"/>
              </a:rPr>
              <a:t>απορρυπαντικών </a:t>
            </a:r>
            <a:r>
              <a:rPr lang="el-GR" sz="2400" spc="15" dirty="0" err="1" smtClean="0">
                <a:latin typeface="Times New Roman"/>
                <a:cs typeface="Times New Roman"/>
              </a:rPr>
              <a:t>χρωµάτων</a:t>
            </a:r>
            <a:r>
              <a:rPr lang="el-GR" sz="2400" spc="15" dirty="0" smtClean="0">
                <a:latin typeface="Times New Roman"/>
                <a:cs typeface="Times New Roman"/>
              </a:rPr>
              <a:t> κλπ. </a:t>
            </a:r>
            <a:endParaRPr lang="el-GR" sz="2400"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a:latin typeface="Times New Roman"/>
              <a:cs typeface="Times New Roman"/>
            </a:endParaRPr>
          </a:p>
        </p:txBody>
      </p:sp>
      <p:pic>
        <p:nvPicPr>
          <p:cNvPr id="5" name="Picture 2" descr="http://www.agriamanitaria.gr/wp-content/uploads/2015/03/Ricinus-communis-3.jpg"/>
          <p:cNvPicPr>
            <a:picLocks noChangeAspect="1" noChangeArrowheads="1"/>
          </p:cNvPicPr>
          <p:nvPr/>
        </p:nvPicPr>
        <p:blipFill>
          <a:blip r:embed="rId2" cstate="print"/>
          <a:srcRect/>
          <a:stretch>
            <a:fillRect/>
          </a:stretch>
        </p:blipFill>
        <p:spPr bwMode="auto">
          <a:xfrm>
            <a:off x="2439194" y="2644584"/>
            <a:ext cx="5638800" cy="42150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229394"/>
            <a:ext cx="8610600" cy="5232193"/>
          </a:xfrm>
          <a:prstGeom prst="rect">
            <a:avLst/>
          </a:prstGeom>
        </p:spPr>
        <p:txBody>
          <a:bodyPr wrap="square" lIns="91431" tIns="45716" rIns="91431" bIns="45716">
            <a:spAutoFit/>
          </a:bodyPr>
          <a:lstStyle/>
          <a:p>
            <a:pPr marL="12700" algn="just"/>
            <a:r>
              <a:rPr lang="el-GR" sz="2800" spc="20" dirty="0" smtClean="0">
                <a:latin typeface="Times New Roman"/>
                <a:cs typeface="Times New Roman"/>
              </a:rPr>
              <a:t>Μετά από </a:t>
            </a:r>
            <a:r>
              <a:rPr lang="el-GR" sz="2800" spc="15" dirty="0" smtClean="0">
                <a:latin typeface="Times New Roman"/>
                <a:cs typeface="Times New Roman"/>
              </a:rPr>
              <a:t>ειδικές διεργασίες, </a:t>
            </a:r>
            <a:r>
              <a:rPr lang="el-GR" sz="2800" spc="15" dirty="0" err="1" smtClean="0">
                <a:latin typeface="Times New Roman"/>
                <a:cs typeface="Times New Roman"/>
              </a:rPr>
              <a:t>λαµβάνονται</a:t>
            </a:r>
            <a:r>
              <a:rPr lang="el-GR" sz="2800" spc="15" dirty="0" smtClean="0">
                <a:latin typeface="Times New Roman"/>
                <a:cs typeface="Times New Roman"/>
              </a:rPr>
              <a:t> </a:t>
            </a:r>
            <a:r>
              <a:rPr lang="el-GR" sz="2800" spc="15" dirty="0" err="1" smtClean="0">
                <a:latin typeface="Times New Roman"/>
                <a:cs typeface="Times New Roman"/>
              </a:rPr>
              <a:t>εξειδικευµένα</a:t>
            </a:r>
            <a:r>
              <a:rPr lang="el-GR" sz="2800" spc="15" dirty="0" smtClean="0">
                <a:latin typeface="Times New Roman"/>
                <a:cs typeface="Times New Roman"/>
              </a:rPr>
              <a:t> </a:t>
            </a:r>
            <a:r>
              <a:rPr lang="el-GR" sz="2800" spc="20" dirty="0" smtClean="0">
                <a:latin typeface="Times New Roman"/>
                <a:cs typeface="Times New Roman"/>
              </a:rPr>
              <a:t>προϊόντα  </a:t>
            </a:r>
            <a:r>
              <a:rPr lang="el-GR" sz="2800" spc="15" dirty="0" smtClean="0">
                <a:latin typeface="Times New Roman"/>
                <a:cs typeface="Times New Roman"/>
              </a:rPr>
              <a:t>για διάφορες χρήσεις </a:t>
            </a:r>
            <a:r>
              <a:rPr lang="el-GR" sz="2800" spc="20" dirty="0" smtClean="0">
                <a:latin typeface="Times New Roman"/>
                <a:cs typeface="Times New Roman"/>
              </a:rPr>
              <a:t>στην επεξεργασία των </a:t>
            </a:r>
            <a:r>
              <a:rPr lang="el-GR" sz="2800" spc="15" dirty="0" err="1" smtClean="0">
                <a:latin typeface="Times New Roman"/>
                <a:cs typeface="Times New Roman"/>
              </a:rPr>
              <a:t>δερµάτων</a:t>
            </a:r>
            <a:r>
              <a:rPr lang="el-GR" sz="2800" spc="15" dirty="0" smtClean="0">
                <a:latin typeface="Times New Roman"/>
                <a:cs typeface="Times New Roman"/>
              </a:rPr>
              <a:t>, στη </a:t>
            </a:r>
            <a:r>
              <a:rPr lang="el-GR" sz="2800" spc="20" dirty="0" smtClean="0">
                <a:latin typeface="Times New Roman"/>
                <a:cs typeface="Times New Roman"/>
              </a:rPr>
              <a:t>βαφή </a:t>
            </a:r>
            <a:r>
              <a:rPr lang="el-GR" sz="2800" spc="15" dirty="0" err="1" smtClean="0">
                <a:latin typeface="Times New Roman"/>
                <a:cs typeface="Times New Roman"/>
              </a:rPr>
              <a:t>υφασµάτων</a:t>
            </a:r>
            <a:r>
              <a:rPr lang="el-GR" sz="2800" spc="15" dirty="0" smtClean="0">
                <a:latin typeface="Times New Roman"/>
                <a:cs typeface="Times New Roman"/>
              </a:rPr>
              <a:t> και </a:t>
            </a:r>
            <a:r>
              <a:rPr lang="el-GR" sz="2800" spc="20" dirty="0" smtClean="0">
                <a:latin typeface="Times New Roman"/>
                <a:cs typeface="Times New Roman"/>
              </a:rPr>
              <a:t>στην παραγωγή </a:t>
            </a:r>
            <a:r>
              <a:rPr lang="el-GR" sz="2800" spc="15" dirty="0" smtClean="0">
                <a:latin typeface="Times New Roman"/>
                <a:cs typeface="Times New Roman"/>
              </a:rPr>
              <a:t>ειδικών  </a:t>
            </a:r>
            <a:r>
              <a:rPr lang="el-GR" sz="2800" spc="15" dirty="0" err="1" smtClean="0">
                <a:latin typeface="Times New Roman"/>
                <a:cs typeface="Times New Roman"/>
              </a:rPr>
              <a:t>σµάλτων</a:t>
            </a:r>
            <a:r>
              <a:rPr lang="el-GR" sz="2800" spc="15" dirty="0" smtClean="0">
                <a:latin typeface="Times New Roman"/>
                <a:cs typeface="Times New Roman"/>
              </a:rPr>
              <a:t>. </a:t>
            </a:r>
            <a:r>
              <a:rPr lang="el-GR" sz="2800" spc="15" dirty="0" err="1" smtClean="0">
                <a:latin typeface="Times New Roman"/>
                <a:cs typeface="Times New Roman"/>
              </a:rPr>
              <a:t>Χρησιµοποιείται</a:t>
            </a:r>
            <a:r>
              <a:rPr lang="el-GR" sz="2800" spc="15" dirty="0" smtClean="0">
                <a:latin typeface="Times New Roman"/>
                <a:cs typeface="Times New Roman"/>
              </a:rPr>
              <a:t> </a:t>
            </a:r>
            <a:r>
              <a:rPr lang="el-GR" sz="2800" spc="10" dirty="0" err="1" smtClean="0">
                <a:latin typeface="Times New Roman"/>
                <a:cs typeface="Times New Roman"/>
              </a:rPr>
              <a:t>ακόµη</a:t>
            </a:r>
            <a:r>
              <a:rPr lang="el-GR" sz="2800" spc="10" dirty="0" smtClean="0">
                <a:latin typeface="Times New Roman"/>
                <a:cs typeface="Times New Roman"/>
              </a:rPr>
              <a:t> </a:t>
            </a:r>
            <a:r>
              <a:rPr lang="el-GR" sz="2800" spc="20" dirty="0" smtClean="0">
                <a:latin typeface="Times New Roman"/>
                <a:cs typeface="Times New Roman"/>
              </a:rPr>
              <a:t>στην </a:t>
            </a:r>
            <a:r>
              <a:rPr lang="el-GR" sz="2800" spc="15" dirty="0" smtClean="0">
                <a:latin typeface="Times New Roman"/>
                <a:cs typeface="Times New Roman"/>
              </a:rPr>
              <a:t>ιατρική και στη </a:t>
            </a:r>
            <a:r>
              <a:rPr lang="el-GR" sz="2800" spc="15" dirty="0" err="1" smtClean="0">
                <a:latin typeface="Times New Roman"/>
                <a:cs typeface="Times New Roman"/>
              </a:rPr>
              <a:t>φαρµακευτική</a:t>
            </a:r>
            <a:r>
              <a:rPr lang="el-GR" sz="2800" spc="15" dirty="0" smtClean="0">
                <a:latin typeface="Times New Roman"/>
                <a:cs typeface="Times New Roman"/>
              </a:rPr>
              <a:t> </a:t>
            </a:r>
            <a:r>
              <a:rPr lang="el-GR" sz="2800" spc="20" dirty="0" smtClean="0">
                <a:latin typeface="Times New Roman"/>
                <a:cs typeface="Times New Roman"/>
              </a:rPr>
              <a:t>ως </a:t>
            </a:r>
            <a:r>
              <a:rPr lang="el-GR" sz="2800" spc="15" dirty="0" smtClean="0">
                <a:latin typeface="Times New Roman"/>
                <a:cs typeface="Times New Roman"/>
              </a:rPr>
              <a:t>µ</a:t>
            </a:r>
            <a:r>
              <a:rPr lang="el-GR" sz="2800" spc="15" dirty="0" err="1" smtClean="0">
                <a:latin typeface="Times New Roman"/>
                <a:cs typeface="Times New Roman"/>
              </a:rPr>
              <a:t>αλακτικό</a:t>
            </a:r>
            <a:r>
              <a:rPr lang="el-GR" sz="2800" spc="15" dirty="0" smtClean="0">
                <a:latin typeface="Times New Roman"/>
                <a:cs typeface="Times New Roman"/>
              </a:rPr>
              <a:t> και καθαρτικό</a:t>
            </a:r>
            <a:r>
              <a:rPr lang="el-GR" sz="2800" dirty="0" smtClean="0"/>
              <a:t> Στην Ιατρική το ρετσινόλαδο χρησιμοποιείται κυρίως ως καθαρτικό. Παλαιότερα αυτή ήταν και η μόνη χρήση του. Η καθαρτική του ενέργεια οφείλεται στο </a:t>
            </a:r>
            <a:r>
              <a:rPr lang="el-GR" sz="2800" dirty="0" err="1" smtClean="0"/>
              <a:t>ρικινελαϊκό</a:t>
            </a:r>
            <a:r>
              <a:rPr lang="el-GR" sz="2800" dirty="0" smtClean="0"/>
              <a:t> οξύ, το οποίον είναι ερεθιστικό και απελευθερώνεται με τα γαστρικά υγρά μέσα στο έντερο</a:t>
            </a:r>
            <a:r>
              <a:rPr lang="el-GR" sz="2800" spc="15" dirty="0" smtClean="0">
                <a:latin typeface="Times New Roman"/>
                <a:cs typeface="Times New Roman"/>
              </a:rPr>
              <a:t>.</a:t>
            </a:r>
            <a:endParaRPr lang="el-GR" sz="2800"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229394"/>
            <a:ext cx="8610600" cy="3385534"/>
          </a:xfrm>
          <a:prstGeom prst="rect">
            <a:avLst/>
          </a:prstGeom>
        </p:spPr>
        <p:txBody>
          <a:bodyPr wrap="square" lIns="91431" tIns="45716" rIns="91431" bIns="45716">
            <a:spAutoFit/>
          </a:bodyPr>
          <a:lstStyle/>
          <a:p>
            <a:pPr marL="12700" algn="just"/>
            <a:r>
              <a:rPr lang="el-GR" sz="3200" spc="20" dirty="0" smtClean="0">
                <a:latin typeface="Times New Roman"/>
                <a:cs typeface="Times New Roman"/>
              </a:rPr>
              <a:t>Μπορεί </a:t>
            </a:r>
            <a:r>
              <a:rPr lang="el-GR" sz="3200" spc="15" dirty="0" smtClean="0">
                <a:latin typeface="Times New Roman"/>
                <a:cs typeface="Times New Roman"/>
              </a:rPr>
              <a:t>να </a:t>
            </a:r>
            <a:r>
              <a:rPr lang="el-GR" sz="3200" spc="15" dirty="0" err="1" smtClean="0">
                <a:latin typeface="Times New Roman"/>
                <a:cs typeface="Times New Roman"/>
              </a:rPr>
              <a:t>χρησιµοποιηθεί</a:t>
            </a:r>
            <a:r>
              <a:rPr lang="el-GR" sz="3200" spc="15" dirty="0" smtClean="0">
                <a:latin typeface="Times New Roman"/>
                <a:cs typeface="Times New Roman"/>
              </a:rPr>
              <a:t> </a:t>
            </a:r>
            <a:r>
              <a:rPr lang="el-GR" sz="3200" spc="20" dirty="0" smtClean="0">
                <a:latin typeface="Times New Roman"/>
                <a:cs typeface="Times New Roman"/>
              </a:rPr>
              <a:t>στην παραγωγή </a:t>
            </a:r>
            <a:r>
              <a:rPr lang="el-GR" sz="3200" spc="15" dirty="0" err="1" smtClean="0">
                <a:latin typeface="Times New Roman"/>
                <a:cs typeface="Times New Roman"/>
              </a:rPr>
              <a:t>βιοντίζελ</a:t>
            </a:r>
            <a:r>
              <a:rPr lang="el-GR" sz="3200" spc="15" dirty="0" smtClean="0">
                <a:latin typeface="Times New Roman"/>
                <a:cs typeface="Times New Roman"/>
              </a:rPr>
              <a:t> </a:t>
            </a:r>
            <a:r>
              <a:rPr lang="el-GR" sz="3200" spc="-5" dirty="0" smtClean="0">
                <a:latin typeface="Times New Roman"/>
                <a:cs typeface="Times New Roman"/>
              </a:rPr>
              <a:t>µε  </a:t>
            </a:r>
            <a:r>
              <a:rPr lang="el-GR" sz="3200" spc="20" dirty="0" smtClean="0">
                <a:latin typeface="Times New Roman"/>
                <a:cs typeface="Times New Roman"/>
              </a:rPr>
              <a:t>απόδοση 90-150 </a:t>
            </a:r>
            <a:r>
              <a:rPr lang="el-GR" sz="3200" spc="20" dirty="0" err="1" smtClean="0">
                <a:latin typeface="Times New Roman"/>
                <a:cs typeface="Times New Roman"/>
              </a:rPr>
              <a:t>kg</a:t>
            </a:r>
            <a:r>
              <a:rPr lang="el-GR" sz="3200" spc="20" dirty="0" smtClean="0">
                <a:latin typeface="Times New Roman"/>
                <a:cs typeface="Times New Roman"/>
              </a:rPr>
              <a:t> </a:t>
            </a:r>
            <a:r>
              <a:rPr lang="el-GR" sz="3200" spc="15" dirty="0" err="1" smtClean="0">
                <a:latin typeface="Times New Roman"/>
                <a:cs typeface="Times New Roman"/>
              </a:rPr>
              <a:t>βιοκαυσίµου</a:t>
            </a:r>
            <a:r>
              <a:rPr lang="el-GR" sz="3200" spc="15" dirty="0" smtClean="0">
                <a:latin typeface="Times New Roman"/>
                <a:cs typeface="Times New Roman"/>
              </a:rPr>
              <a:t>/</a:t>
            </a:r>
            <a:r>
              <a:rPr lang="el-GR" sz="3200" spc="15" dirty="0" err="1" smtClean="0">
                <a:latin typeface="Times New Roman"/>
                <a:cs typeface="Times New Roman"/>
              </a:rPr>
              <a:t>στρέµµα</a:t>
            </a:r>
            <a:r>
              <a:rPr lang="el-GR" sz="3200" spc="15" dirty="0" smtClean="0">
                <a:latin typeface="Times New Roman"/>
                <a:cs typeface="Times New Roman"/>
              </a:rPr>
              <a:t>. </a:t>
            </a:r>
            <a:r>
              <a:rPr lang="el-GR" sz="3200" spc="20" dirty="0" smtClean="0">
                <a:latin typeface="Times New Roman"/>
                <a:cs typeface="Times New Roman"/>
              </a:rPr>
              <a:t>Μελετάται </a:t>
            </a:r>
            <a:r>
              <a:rPr lang="el-GR" sz="3200" spc="15" dirty="0" err="1" smtClean="0">
                <a:latin typeface="Times New Roman"/>
                <a:cs typeface="Times New Roman"/>
              </a:rPr>
              <a:t>ακόµη</a:t>
            </a:r>
            <a:r>
              <a:rPr lang="el-GR" sz="3200" spc="15" dirty="0" smtClean="0">
                <a:latin typeface="Times New Roman"/>
                <a:cs typeface="Times New Roman"/>
              </a:rPr>
              <a:t> η </a:t>
            </a:r>
            <a:r>
              <a:rPr lang="el-GR" sz="3200" spc="20" dirty="0" smtClean="0">
                <a:latin typeface="Times New Roman"/>
                <a:cs typeface="Times New Roman"/>
              </a:rPr>
              <a:t>χρήση </a:t>
            </a:r>
            <a:r>
              <a:rPr lang="el-GR" sz="3200" spc="15" dirty="0" smtClean="0">
                <a:latin typeface="Times New Roman"/>
                <a:cs typeface="Times New Roman"/>
              </a:rPr>
              <a:t>του </a:t>
            </a:r>
            <a:r>
              <a:rPr lang="el-GR" sz="3200" spc="20" dirty="0" err="1" smtClean="0">
                <a:latin typeface="Times New Roman"/>
                <a:cs typeface="Times New Roman"/>
              </a:rPr>
              <a:t>κυτταρινούχου</a:t>
            </a:r>
            <a:r>
              <a:rPr lang="el-GR" sz="3200" spc="20" dirty="0" smtClean="0">
                <a:latin typeface="Times New Roman"/>
                <a:cs typeface="Times New Roman"/>
              </a:rPr>
              <a:t> </a:t>
            </a:r>
            <a:r>
              <a:rPr lang="el-GR" sz="3200" spc="15" dirty="0" smtClean="0">
                <a:latin typeface="Times New Roman"/>
                <a:cs typeface="Times New Roman"/>
              </a:rPr>
              <a:t>στελέχους του  φυτού για την </a:t>
            </a:r>
            <a:r>
              <a:rPr lang="el-GR" sz="3200" spc="20" dirty="0" smtClean="0">
                <a:latin typeface="Times New Roman"/>
                <a:cs typeface="Times New Roman"/>
              </a:rPr>
              <a:t>παραγωγή </a:t>
            </a:r>
            <a:r>
              <a:rPr lang="el-GR" sz="3200" spc="15" dirty="0" smtClean="0">
                <a:latin typeface="Times New Roman"/>
                <a:cs typeface="Times New Roman"/>
              </a:rPr>
              <a:t>µ</a:t>
            </a:r>
            <a:r>
              <a:rPr lang="el-GR" sz="3200" spc="15" dirty="0" err="1" smtClean="0">
                <a:latin typeface="Times New Roman"/>
                <a:cs typeface="Times New Roman"/>
              </a:rPr>
              <a:t>οριοσανίδων</a:t>
            </a:r>
            <a:r>
              <a:rPr lang="el-GR" sz="3200" spc="15" dirty="0" smtClean="0">
                <a:latin typeface="Times New Roman"/>
                <a:cs typeface="Times New Roman"/>
              </a:rPr>
              <a:t> και</a:t>
            </a:r>
            <a:r>
              <a:rPr lang="el-GR" sz="3200" spc="70" dirty="0" smtClean="0">
                <a:latin typeface="Times New Roman"/>
                <a:cs typeface="Times New Roman"/>
              </a:rPr>
              <a:t> </a:t>
            </a:r>
            <a:r>
              <a:rPr lang="el-GR" sz="3200" spc="20" dirty="0" smtClean="0">
                <a:latin typeface="Times New Roman"/>
                <a:cs typeface="Times New Roman"/>
              </a:rPr>
              <a:t>χαρτοπολτού.</a:t>
            </a:r>
            <a:endParaRPr lang="el-GR" sz="3200"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4194" y="153194"/>
            <a:ext cx="8077994" cy="6001643"/>
          </a:xfrm>
          <a:prstGeom prst="rect">
            <a:avLst/>
          </a:prstGeom>
        </p:spPr>
        <p:txBody>
          <a:bodyPr wrap="square">
            <a:spAutoFit/>
          </a:bodyPr>
          <a:lstStyle/>
          <a:p>
            <a:pPr marL="12700" marR="5080" indent="457200" algn="just">
              <a:lnSpc>
                <a:spcPct val="100200"/>
              </a:lnSpc>
              <a:spcBef>
                <a:spcPts val="10"/>
              </a:spcBef>
            </a:pPr>
            <a:r>
              <a:rPr lang="el-GR" sz="2400" spc="15" dirty="0" smtClean="0">
                <a:latin typeface="Times New Roman"/>
                <a:cs typeface="Times New Roman"/>
              </a:rPr>
              <a:t>Οι </a:t>
            </a:r>
            <a:r>
              <a:rPr lang="el-GR" sz="2400" spc="20" dirty="0" smtClean="0">
                <a:latin typeface="Times New Roman"/>
                <a:cs typeface="Times New Roman"/>
              </a:rPr>
              <a:t>σπόροι </a:t>
            </a:r>
            <a:r>
              <a:rPr lang="el-GR" sz="2400" spc="15" dirty="0" smtClean="0">
                <a:latin typeface="Times New Roman"/>
                <a:cs typeface="Times New Roman"/>
              </a:rPr>
              <a:t>της </a:t>
            </a:r>
            <a:r>
              <a:rPr lang="el-GR" sz="2400" spc="15" dirty="0" err="1" smtClean="0">
                <a:latin typeface="Times New Roman"/>
                <a:cs typeface="Times New Roman"/>
              </a:rPr>
              <a:t>ρετσινολαδιάς</a:t>
            </a:r>
            <a:r>
              <a:rPr lang="el-GR" sz="2400" spc="15" dirty="0" smtClean="0">
                <a:latin typeface="Times New Roman"/>
                <a:cs typeface="Times New Roman"/>
              </a:rPr>
              <a:t> και ο </a:t>
            </a:r>
            <a:r>
              <a:rPr lang="el-GR" sz="2400" spc="20" dirty="0" smtClean="0">
                <a:latin typeface="Times New Roman"/>
                <a:cs typeface="Times New Roman"/>
              </a:rPr>
              <a:t>πλακούντας </a:t>
            </a:r>
            <a:r>
              <a:rPr lang="el-GR" sz="2400" spc="15" dirty="0" smtClean="0">
                <a:latin typeface="Times New Roman"/>
                <a:cs typeface="Times New Roman"/>
              </a:rPr>
              <a:t>(πίτα) </a:t>
            </a:r>
            <a:r>
              <a:rPr lang="el-GR" sz="2400" spc="20" dirty="0" smtClean="0">
                <a:latin typeface="Times New Roman"/>
                <a:cs typeface="Times New Roman"/>
              </a:rPr>
              <a:t>που </a:t>
            </a:r>
            <a:r>
              <a:rPr lang="el-GR" sz="2400" spc="5" dirty="0" smtClean="0">
                <a:latin typeface="Times New Roman"/>
                <a:cs typeface="Times New Roman"/>
              </a:rPr>
              <a:t>µ</a:t>
            </a:r>
            <a:r>
              <a:rPr lang="el-GR" sz="2400" spc="5" dirty="0" err="1" smtClean="0">
                <a:latin typeface="Times New Roman"/>
                <a:cs typeface="Times New Roman"/>
              </a:rPr>
              <a:t>ένει</a:t>
            </a:r>
            <a:r>
              <a:rPr lang="el-GR" sz="2400" spc="5" dirty="0" smtClean="0">
                <a:latin typeface="Times New Roman"/>
                <a:cs typeface="Times New Roman"/>
              </a:rPr>
              <a:t> µ</a:t>
            </a:r>
            <a:r>
              <a:rPr lang="el-GR" sz="2400" spc="5" dirty="0" err="1" smtClean="0">
                <a:latin typeface="Times New Roman"/>
                <a:cs typeface="Times New Roman"/>
              </a:rPr>
              <a:t>ετά</a:t>
            </a:r>
            <a:r>
              <a:rPr lang="el-GR" sz="2400" spc="5" dirty="0" smtClean="0">
                <a:latin typeface="Times New Roman"/>
                <a:cs typeface="Times New Roman"/>
              </a:rPr>
              <a:t> </a:t>
            </a:r>
            <a:r>
              <a:rPr lang="el-GR" sz="2400" spc="15" dirty="0" smtClean="0">
                <a:latin typeface="Times New Roman"/>
                <a:cs typeface="Times New Roman"/>
              </a:rPr>
              <a:t>την </a:t>
            </a:r>
            <a:r>
              <a:rPr lang="el-GR" sz="2400" spc="20" dirty="0" smtClean="0">
                <a:latin typeface="Times New Roman"/>
                <a:cs typeface="Times New Roman"/>
              </a:rPr>
              <a:t>παραλαβή </a:t>
            </a:r>
            <a:r>
              <a:rPr lang="el-GR" sz="2400" spc="15" dirty="0" smtClean="0">
                <a:latin typeface="Times New Roman"/>
                <a:cs typeface="Times New Roman"/>
              </a:rPr>
              <a:t>του λαδιού </a:t>
            </a:r>
            <a:r>
              <a:rPr lang="el-GR" sz="2400" spc="20" dirty="0" smtClean="0">
                <a:latin typeface="Times New Roman"/>
                <a:cs typeface="Times New Roman"/>
              </a:rPr>
              <a:t>αλλά  </a:t>
            </a:r>
            <a:r>
              <a:rPr lang="el-GR" sz="2400" spc="15" dirty="0" smtClean="0">
                <a:latin typeface="Times New Roman"/>
                <a:cs typeface="Times New Roman"/>
              </a:rPr>
              <a:t>και </a:t>
            </a:r>
            <a:r>
              <a:rPr lang="el-GR" sz="2400" spc="20" dirty="0" smtClean="0">
                <a:latin typeface="Times New Roman"/>
                <a:cs typeface="Times New Roman"/>
              </a:rPr>
              <a:t>άλλα </a:t>
            </a:r>
            <a:r>
              <a:rPr lang="el-GR" sz="2400" spc="10" dirty="0" smtClean="0">
                <a:latin typeface="Times New Roman"/>
                <a:cs typeface="Times New Roman"/>
              </a:rPr>
              <a:t>µ</a:t>
            </a:r>
            <a:r>
              <a:rPr lang="el-GR" sz="2400" spc="10" dirty="0" err="1" smtClean="0">
                <a:latin typeface="Times New Roman"/>
                <a:cs typeface="Times New Roman"/>
              </a:rPr>
              <a:t>έρη</a:t>
            </a:r>
            <a:r>
              <a:rPr lang="el-GR" sz="2400" spc="10" dirty="0" smtClean="0">
                <a:latin typeface="Times New Roman"/>
                <a:cs typeface="Times New Roman"/>
              </a:rPr>
              <a:t> </a:t>
            </a:r>
            <a:r>
              <a:rPr lang="el-GR" sz="2400" spc="15" dirty="0" smtClean="0">
                <a:latin typeface="Times New Roman"/>
                <a:cs typeface="Times New Roman"/>
              </a:rPr>
              <a:t>του </a:t>
            </a:r>
            <a:r>
              <a:rPr lang="el-GR" sz="2400" spc="20" dirty="0" smtClean="0">
                <a:latin typeface="Times New Roman"/>
                <a:cs typeface="Times New Roman"/>
              </a:rPr>
              <a:t>φυτού όπως </a:t>
            </a:r>
            <a:r>
              <a:rPr lang="el-GR" sz="2400" spc="15" dirty="0" smtClean="0">
                <a:latin typeface="Times New Roman"/>
                <a:cs typeface="Times New Roman"/>
              </a:rPr>
              <a:t>τα </a:t>
            </a:r>
            <a:r>
              <a:rPr lang="el-GR" sz="2400" spc="20" dirty="0" smtClean="0">
                <a:latin typeface="Times New Roman"/>
                <a:cs typeface="Times New Roman"/>
              </a:rPr>
              <a:t>φύλλα </a:t>
            </a:r>
            <a:r>
              <a:rPr lang="el-GR" sz="2400" spc="15" dirty="0" smtClean="0">
                <a:latin typeface="Times New Roman"/>
                <a:cs typeface="Times New Roman"/>
              </a:rPr>
              <a:t>και οι </a:t>
            </a:r>
            <a:r>
              <a:rPr lang="el-GR" sz="2400" spc="20" dirty="0" smtClean="0">
                <a:latin typeface="Times New Roman"/>
                <a:cs typeface="Times New Roman"/>
              </a:rPr>
              <a:t>βλαστοί </a:t>
            </a:r>
            <a:r>
              <a:rPr lang="el-GR" sz="2400" spc="15" dirty="0" smtClean="0">
                <a:latin typeface="Times New Roman"/>
                <a:cs typeface="Times New Roman"/>
              </a:rPr>
              <a:t>είναι </a:t>
            </a:r>
            <a:r>
              <a:rPr lang="el-GR" sz="2400" spc="20" dirty="0" smtClean="0">
                <a:latin typeface="Times New Roman"/>
                <a:cs typeface="Times New Roman"/>
              </a:rPr>
              <a:t>ακατάλληλα </a:t>
            </a:r>
            <a:r>
              <a:rPr lang="el-GR" sz="2400" spc="15" dirty="0" smtClean="0">
                <a:latin typeface="Times New Roman"/>
                <a:cs typeface="Times New Roman"/>
              </a:rPr>
              <a:t>για τη </a:t>
            </a:r>
            <a:r>
              <a:rPr lang="el-GR" sz="2400" spc="20" dirty="0" smtClean="0">
                <a:latin typeface="Times New Roman"/>
                <a:cs typeface="Times New Roman"/>
              </a:rPr>
              <a:t>διατροφή των ζώων  </a:t>
            </a:r>
            <a:r>
              <a:rPr lang="el-GR" sz="2400" spc="15" dirty="0" smtClean="0">
                <a:latin typeface="Times New Roman"/>
                <a:cs typeface="Times New Roman"/>
              </a:rPr>
              <a:t>εξαιτίας της περιεκτικότητάς τους σε τοξικές ουσίες, κυρίως </a:t>
            </a:r>
            <a:r>
              <a:rPr lang="el-GR" sz="2400" spc="15" dirty="0" err="1" smtClean="0">
                <a:latin typeface="Times New Roman"/>
                <a:cs typeface="Times New Roman"/>
              </a:rPr>
              <a:t>ρικίνη</a:t>
            </a:r>
            <a:r>
              <a:rPr lang="el-GR" sz="2400" spc="15" dirty="0" smtClean="0">
                <a:latin typeface="Times New Roman"/>
                <a:cs typeface="Times New Roman"/>
              </a:rPr>
              <a:t> και </a:t>
            </a:r>
            <a:r>
              <a:rPr lang="el-GR" sz="2400" spc="15" dirty="0" err="1" smtClean="0">
                <a:latin typeface="Times New Roman"/>
                <a:cs typeface="Times New Roman"/>
              </a:rPr>
              <a:t>ρικινίνη</a:t>
            </a:r>
            <a:r>
              <a:rPr lang="el-GR" sz="2400" spc="15" dirty="0" smtClean="0">
                <a:latin typeface="Times New Roman"/>
                <a:cs typeface="Times New Roman"/>
              </a:rPr>
              <a:t>, που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15" dirty="0" smtClean="0">
                <a:latin typeface="Times New Roman"/>
                <a:cs typeface="Times New Roman"/>
              </a:rPr>
              <a:t>να </a:t>
            </a:r>
            <a:r>
              <a:rPr lang="el-GR" sz="2400" spc="20" dirty="0" smtClean="0">
                <a:latin typeface="Times New Roman"/>
                <a:cs typeface="Times New Roman"/>
              </a:rPr>
              <a:t>προκαλέσουν  </a:t>
            </a:r>
            <a:r>
              <a:rPr lang="el-GR" sz="2400" spc="10" dirty="0" err="1" smtClean="0">
                <a:latin typeface="Times New Roman"/>
                <a:cs typeface="Times New Roman"/>
              </a:rPr>
              <a:t>συµπτώµατα</a:t>
            </a:r>
            <a:r>
              <a:rPr lang="el-GR" sz="2400" spc="10" dirty="0" smtClean="0">
                <a:latin typeface="Times New Roman"/>
                <a:cs typeface="Times New Roman"/>
              </a:rPr>
              <a:t> </a:t>
            </a:r>
            <a:r>
              <a:rPr lang="el-GR" sz="2400" spc="20" dirty="0" smtClean="0">
                <a:latin typeface="Times New Roman"/>
                <a:cs typeface="Times New Roman"/>
              </a:rPr>
              <a:t>δηλητηρίασης </a:t>
            </a:r>
            <a:r>
              <a:rPr lang="el-GR" sz="2400" spc="15" dirty="0" smtClean="0">
                <a:latin typeface="Times New Roman"/>
                <a:cs typeface="Times New Roman"/>
              </a:rPr>
              <a:t>στον </a:t>
            </a:r>
            <a:r>
              <a:rPr lang="el-GR" sz="2400" spc="20" dirty="0" smtClean="0">
                <a:latin typeface="Times New Roman"/>
                <a:cs typeface="Times New Roman"/>
              </a:rPr>
              <a:t>άνθρωπο </a:t>
            </a:r>
            <a:r>
              <a:rPr lang="el-GR" sz="2400" spc="15" dirty="0" smtClean="0">
                <a:latin typeface="Times New Roman"/>
                <a:cs typeface="Times New Roman"/>
              </a:rPr>
              <a:t>ή σε </a:t>
            </a:r>
            <a:r>
              <a:rPr lang="el-GR" sz="2400" spc="20" dirty="0" smtClean="0">
                <a:latin typeface="Times New Roman"/>
                <a:cs typeface="Times New Roman"/>
              </a:rPr>
              <a:t>ζώα. Το </a:t>
            </a:r>
            <a:r>
              <a:rPr lang="el-GR" sz="2400" spc="15" dirty="0" smtClean="0">
                <a:latin typeface="Times New Roman"/>
                <a:cs typeface="Times New Roman"/>
              </a:rPr>
              <a:t>ρετσινόλαδο δεν περιέχει </a:t>
            </a:r>
            <a:r>
              <a:rPr lang="el-GR" sz="2400" spc="15" dirty="0" err="1" smtClean="0">
                <a:latin typeface="Times New Roman"/>
                <a:cs typeface="Times New Roman"/>
              </a:rPr>
              <a:t>ρικίνη</a:t>
            </a:r>
            <a:r>
              <a:rPr lang="el-GR" sz="2400" spc="15" dirty="0" smtClean="0">
                <a:latin typeface="Times New Roman"/>
                <a:cs typeface="Times New Roman"/>
              </a:rPr>
              <a:t> λόγω της </a:t>
            </a:r>
            <a:r>
              <a:rPr lang="el-GR" sz="2400" spc="15" dirty="0" err="1" smtClean="0">
                <a:latin typeface="Times New Roman"/>
                <a:cs typeface="Times New Roman"/>
              </a:rPr>
              <a:t>χαµηλής</a:t>
            </a:r>
            <a:r>
              <a:rPr lang="el-GR" sz="2400" spc="15" dirty="0" smtClean="0">
                <a:latin typeface="Times New Roman"/>
                <a:cs typeface="Times New Roman"/>
              </a:rPr>
              <a:t>  διαλυτότητάς της στο λάδι και της </a:t>
            </a:r>
            <a:r>
              <a:rPr lang="el-GR" sz="2400" spc="15" dirty="0" err="1" smtClean="0">
                <a:latin typeface="Times New Roman"/>
                <a:cs typeface="Times New Roman"/>
              </a:rPr>
              <a:t>αποµάκρυνσης</a:t>
            </a:r>
            <a:r>
              <a:rPr lang="el-GR" sz="2400" spc="15" dirty="0" smtClean="0">
                <a:latin typeface="Times New Roman"/>
                <a:cs typeface="Times New Roman"/>
              </a:rPr>
              <a:t> τυχόν </a:t>
            </a:r>
            <a:r>
              <a:rPr lang="el-GR" sz="2400" spc="10" dirty="0" err="1" smtClean="0">
                <a:latin typeface="Times New Roman"/>
                <a:cs typeface="Times New Roman"/>
              </a:rPr>
              <a:t>υπολειµµάτων</a:t>
            </a:r>
            <a:r>
              <a:rPr lang="el-GR" sz="2400" spc="10" dirty="0" smtClean="0">
                <a:latin typeface="Times New Roman"/>
                <a:cs typeface="Times New Roman"/>
              </a:rPr>
              <a:t> </a:t>
            </a:r>
            <a:r>
              <a:rPr lang="el-GR" sz="2400" spc="15" dirty="0" err="1" smtClean="0">
                <a:latin typeface="Times New Roman"/>
                <a:cs typeface="Times New Roman"/>
              </a:rPr>
              <a:t>ρικίνης</a:t>
            </a:r>
            <a:r>
              <a:rPr lang="el-GR" sz="2400" spc="15" dirty="0" smtClean="0">
                <a:latin typeface="Times New Roman"/>
                <a:cs typeface="Times New Roman"/>
              </a:rPr>
              <a:t> </a:t>
            </a:r>
            <a:r>
              <a:rPr lang="el-GR" sz="2400" spc="20" dirty="0" smtClean="0">
                <a:latin typeface="Times New Roman"/>
                <a:cs typeface="Times New Roman"/>
              </a:rPr>
              <a:t>κατά </a:t>
            </a:r>
            <a:r>
              <a:rPr lang="el-GR" sz="2400" spc="15" dirty="0" smtClean="0">
                <a:latin typeface="Times New Roman"/>
                <a:cs typeface="Times New Roman"/>
              </a:rPr>
              <a:t>τη διαδικασία  </a:t>
            </a:r>
            <a:r>
              <a:rPr lang="el-GR" sz="2400" spc="15" dirty="0" err="1" smtClean="0">
                <a:latin typeface="Times New Roman"/>
                <a:cs typeface="Times New Roman"/>
              </a:rPr>
              <a:t>εξευγενισµού</a:t>
            </a:r>
            <a:r>
              <a:rPr lang="el-GR" sz="2400" spc="15" dirty="0" smtClean="0">
                <a:latin typeface="Times New Roman"/>
                <a:cs typeface="Times New Roman"/>
              </a:rPr>
              <a:t> του λαδιού. </a:t>
            </a:r>
            <a:r>
              <a:rPr lang="el-GR" sz="2400" spc="20" dirty="0" smtClean="0">
                <a:latin typeface="Times New Roman"/>
                <a:cs typeface="Times New Roman"/>
              </a:rPr>
              <a:t>Τα </a:t>
            </a:r>
            <a:r>
              <a:rPr lang="el-GR" sz="2400" spc="15" dirty="0" err="1" smtClean="0">
                <a:latin typeface="Times New Roman"/>
                <a:cs typeface="Times New Roman"/>
              </a:rPr>
              <a:t>περιβλήµατα</a:t>
            </a:r>
            <a:r>
              <a:rPr lang="el-GR" sz="2400" spc="15"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η ελαιόπιτα και η </a:t>
            </a:r>
            <a:r>
              <a:rPr lang="el-GR" sz="2400" spc="15" dirty="0" err="1" smtClean="0">
                <a:latin typeface="Times New Roman"/>
                <a:cs typeface="Times New Roman"/>
              </a:rPr>
              <a:t>βιοµάζα</a:t>
            </a:r>
            <a:r>
              <a:rPr lang="el-GR" sz="2400" spc="15" dirty="0" smtClean="0">
                <a:latin typeface="Times New Roman"/>
                <a:cs typeface="Times New Roman"/>
              </a:rPr>
              <a:t> </a:t>
            </a:r>
            <a:r>
              <a:rPr lang="el-GR" sz="2400" spc="20" dirty="0" smtClean="0">
                <a:latin typeface="Times New Roman"/>
                <a:cs typeface="Times New Roman"/>
              </a:rPr>
              <a:t>που </a:t>
            </a:r>
            <a:r>
              <a:rPr lang="el-GR" sz="2400" spc="15" dirty="0" err="1" smtClean="0">
                <a:latin typeface="Times New Roman"/>
                <a:cs typeface="Times New Roman"/>
              </a:rPr>
              <a:t>παραµένει</a:t>
            </a:r>
            <a:r>
              <a:rPr lang="el-GR" sz="2400" spc="15" dirty="0" smtClean="0">
                <a:latin typeface="Times New Roman"/>
                <a:cs typeface="Times New Roman"/>
              </a:rPr>
              <a:t> </a:t>
            </a:r>
            <a:r>
              <a:rPr lang="el-GR" sz="2400" spc="20" dirty="0" smtClean="0">
                <a:latin typeface="Times New Roman"/>
                <a:cs typeface="Times New Roman"/>
              </a:rPr>
              <a:t>στον  </a:t>
            </a:r>
            <a:r>
              <a:rPr lang="el-GR" sz="2400" spc="25" dirty="0" smtClean="0">
                <a:latin typeface="Times New Roman"/>
                <a:cs typeface="Times New Roman"/>
              </a:rPr>
              <a:t> </a:t>
            </a:r>
            <a:r>
              <a:rPr lang="el-GR" sz="2400" spc="20" dirty="0" smtClean="0">
                <a:latin typeface="Times New Roman"/>
                <a:cs typeface="Times New Roman"/>
              </a:rPr>
              <a:t>αγρό</a:t>
            </a:r>
            <a:r>
              <a:rPr lang="el-GR" sz="2400"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5" dirty="0" smtClean="0">
                <a:latin typeface="Times New Roman"/>
                <a:cs typeface="Times New Roman"/>
              </a:rPr>
              <a:t> </a:t>
            </a:r>
            <a:r>
              <a:rPr lang="el-GR" sz="2400" spc="15" dirty="0" smtClean="0">
                <a:latin typeface="Times New Roman"/>
                <a:cs typeface="Times New Roman"/>
              </a:rPr>
              <a:t>τη </a:t>
            </a:r>
            <a:r>
              <a:rPr lang="el-GR" sz="2400" spc="15" dirty="0" err="1" smtClean="0">
                <a:latin typeface="Times New Roman"/>
                <a:cs typeface="Times New Roman"/>
              </a:rPr>
              <a:t>συγκοµιδή</a:t>
            </a:r>
            <a:r>
              <a:rPr lang="el-GR" sz="2400" spc="15" dirty="0" smtClean="0">
                <a:latin typeface="Times New Roman"/>
                <a:cs typeface="Times New Roman"/>
              </a:rPr>
              <a:t> µ</a:t>
            </a:r>
            <a:r>
              <a:rPr lang="el-GR" sz="2400" spc="15" dirty="0" err="1" smtClean="0">
                <a:latin typeface="Times New Roman"/>
                <a:cs typeface="Times New Roman"/>
              </a:rPr>
              <a:t>πορούν</a:t>
            </a:r>
            <a:r>
              <a:rPr lang="el-GR" sz="2400" spc="15" dirty="0" smtClean="0">
                <a:latin typeface="Times New Roman"/>
                <a:cs typeface="Times New Roman"/>
              </a:rPr>
              <a:t> να </a:t>
            </a:r>
            <a:r>
              <a:rPr lang="el-GR" sz="2400" spc="15" dirty="0" err="1" smtClean="0">
                <a:latin typeface="Times New Roman"/>
                <a:cs typeface="Times New Roman"/>
              </a:rPr>
              <a:t>χρησιµοποιηθούν</a:t>
            </a:r>
            <a:r>
              <a:rPr lang="el-GR" sz="2400" spc="15" dirty="0" smtClean="0">
                <a:latin typeface="Times New Roman"/>
                <a:cs typeface="Times New Roman"/>
              </a:rPr>
              <a:t> </a:t>
            </a:r>
            <a:r>
              <a:rPr lang="el-GR" sz="2400" spc="20" dirty="0" smtClean="0">
                <a:latin typeface="Times New Roman"/>
                <a:cs typeface="Times New Roman"/>
              </a:rPr>
              <a:t>ως </a:t>
            </a:r>
            <a:r>
              <a:rPr lang="el-GR" sz="2400" spc="15" dirty="0" smtClean="0">
                <a:latin typeface="Times New Roman"/>
                <a:cs typeface="Times New Roman"/>
              </a:rPr>
              <a:t>οργανικό </a:t>
            </a:r>
            <a:r>
              <a:rPr lang="el-GR" sz="2400" spc="15" dirty="0" err="1" smtClean="0">
                <a:latin typeface="Times New Roman"/>
                <a:cs typeface="Times New Roman"/>
              </a:rPr>
              <a:t>λίπασµα</a:t>
            </a:r>
            <a:r>
              <a:rPr lang="el-GR" sz="2400" spc="15" dirty="0" smtClean="0">
                <a:latin typeface="Times New Roman"/>
                <a:cs typeface="Times New Roman"/>
              </a:rPr>
              <a:t>.</a:t>
            </a:r>
            <a:endParaRPr lang="el-GR" sz="2400" dirty="0" smtClean="0">
              <a:latin typeface="Times New Roman"/>
              <a:cs typeface="Times New Roman"/>
            </a:endParaRPr>
          </a:p>
          <a:p>
            <a:pPr marL="12700" marR="7620" indent="457200" algn="just">
              <a:lnSpc>
                <a:spcPct val="100000"/>
              </a:lnSpc>
              <a:spcBef>
                <a:spcPts val="10"/>
              </a:spcBef>
            </a:pPr>
            <a:r>
              <a:rPr lang="el-GR" sz="2400" spc="20" dirty="0" smtClean="0">
                <a:latin typeface="Times New Roman"/>
                <a:cs typeface="Times New Roman"/>
              </a:rPr>
              <a:t>Στην Ελλάδα, </a:t>
            </a:r>
            <a:r>
              <a:rPr lang="el-GR" sz="2400" spc="15" dirty="0" smtClean="0">
                <a:latin typeface="Times New Roman"/>
                <a:cs typeface="Times New Roman"/>
              </a:rPr>
              <a:t>η </a:t>
            </a:r>
            <a:r>
              <a:rPr lang="el-GR" sz="2400" spc="20" dirty="0" err="1" smtClean="0">
                <a:latin typeface="Times New Roman"/>
                <a:cs typeface="Times New Roman"/>
              </a:rPr>
              <a:t>ρετσινολαδιά</a:t>
            </a:r>
            <a:r>
              <a:rPr lang="el-GR" sz="2400" spc="20" dirty="0" smtClean="0">
                <a:latin typeface="Times New Roman"/>
                <a:cs typeface="Times New Roman"/>
              </a:rPr>
              <a:t> απαντάται ως </a:t>
            </a:r>
            <a:r>
              <a:rPr lang="el-GR" sz="2400" spc="15" dirty="0" err="1" smtClean="0">
                <a:latin typeface="Times New Roman"/>
                <a:cs typeface="Times New Roman"/>
              </a:rPr>
              <a:t>διακοσµητικό</a:t>
            </a:r>
            <a:r>
              <a:rPr lang="el-GR" sz="2400" spc="15" dirty="0" smtClean="0">
                <a:latin typeface="Times New Roman"/>
                <a:cs typeface="Times New Roman"/>
              </a:rPr>
              <a:t> φυτό σε κήπους και </a:t>
            </a:r>
            <a:r>
              <a:rPr lang="el-GR" sz="2400" spc="15" dirty="0" err="1" smtClean="0">
                <a:latin typeface="Times New Roman"/>
                <a:cs typeface="Times New Roman"/>
              </a:rPr>
              <a:t>φυτοδοχεία</a:t>
            </a:r>
            <a:r>
              <a:rPr lang="el-GR" sz="2400" spc="15" dirty="0" smtClean="0">
                <a:latin typeface="Times New Roman"/>
                <a:cs typeface="Times New Roman"/>
              </a:rPr>
              <a:t> λόγω του  ιδιαίτερου κόκκινου </a:t>
            </a:r>
            <a:r>
              <a:rPr lang="el-GR" sz="2400" spc="10" dirty="0" smtClean="0">
                <a:latin typeface="Times New Roman"/>
                <a:cs typeface="Times New Roman"/>
              </a:rPr>
              <a:t>- </a:t>
            </a:r>
            <a:r>
              <a:rPr lang="el-GR" sz="2400" spc="15" dirty="0" smtClean="0">
                <a:latin typeface="Times New Roman"/>
                <a:cs typeface="Times New Roman"/>
              </a:rPr>
              <a:t>ιώδους </a:t>
            </a:r>
            <a:r>
              <a:rPr lang="el-GR" sz="2400" spc="10" dirty="0" err="1" smtClean="0">
                <a:latin typeface="Times New Roman"/>
                <a:cs typeface="Times New Roman"/>
              </a:rPr>
              <a:t>χρωµατισµού</a:t>
            </a:r>
            <a:r>
              <a:rPr lang="el-GR" sz="2400" spc="10" dirty="0" smtClean="0">
                <a:latin typeface="Times New Roman"/>
                <a:cs typeface="Times New Roman"/>
              </a:rPr>
              <a:t> </a:t>
            </a:r>
            <a:r>
              <a:rPr lang="el-GR" sz="2400" spc="15" dirty="0" smtClean="0">
                <a:latin typeface="Times New Roman"/>
                <a:cs typeface="Times New Roman"/>
              </a:rPr>
              <a:t>που </a:t>
            </a:r>
            <a:r>
              <a:rPr lang="el-GR" sz="2400" spc="20" dirty="0" smtClean="0">
                <a:latin typeface="Times New Roman"/>
                <a:cs typeface="Times New Roman"/>
              </a:rPr>
              <a:t>παρουσιάζουν </a:t>
            </a:r>
            <a:r>
              <a:rPr lang="el-GR" sz="2400" spc="15" dirty="0" smtClean="0">
                <a:latin typeface="Times New Roman"/>
                <a:cs typeface="Times New Roman"/>
              </a:rPr>
              <a:t>τα </a:t>
            </a:r>
            <a:r>
              <a:rPr lang="el-GR" sz="2400" spc="20" dirty="0" smtClean="0">
                <a:latin typeface="Times New Roman"/>
                <a:cs typeface="Times New Roman"/>
              </a:rPr>
              <a:t>φύλλα, </a:t>
            </a:r>
            <a:r>
              <a:rPr lang="el-GR" sz="2400" spc="10" dirty="0" smtClean="0">
                <a:latin typeface="Times New Roman"/>
                <a:cs typeface="Times New Roman"/>
              </a:rPr>
              <a:t>οι </a:t>
            </a:r>
            <a:r>
              <a:rPr lang="el-GR" sz="2400" spc="20" dirty="0" smtClean="0">
                <a:latin typeface="Times New Roman"/>
                <a:cs typeface="Times New Roman"/>
              </a:rPr>
              <a:t>βλαστοί </a:t>
            </a:r>
            <a:r>
              <a:rPr lang="el-GR" sz="2400" spc="15" dirty="0" smtClean="0">
                <a:latin typeface="Times New Roman"/>
                <a:cs typeface="Times New Roman"/>
              </a:rPr>
              <a:t>και </a:t>
            </a:r>
            <a:r>
              <a:rPr lang="el-GR" sz="2400" spc="10" dirty="0" smtClean="0">
                <a:latin typeface="Times New Roman"/>
                <a:cs typeface="Times New Roman"/>
              </a:rPr>
              <a:t>οι </a:t>
            </a:r>
            <a:r>
              <a:rPr lang="el-GR" sz="2400" spc="15" dirty="0" smtClean="0">
                <a:latin typeface="Times New Roman"/>
                <a:cs typeface="Times New Roman"/>
              </a:rPr>
              <a:t>καρποί του φυτού</a:t>
            </a:r>
            <a:r>
              <a:rPr lang="el-GR" sz="2400" spc="20" dirty="0" smtClean="0">
                <a:latin typeface="Times New Roman"/>
                <a:cs typeface="Times New Roman"/>
              </a:rPr>
              <a:t>.</a:t>
            </a:r>
            <a:endParaRPr lang="el-GR" sz="24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53195"/>
            <a:ext cx="4572000" cy="646323"/>
          </a:xfrm>
          <a:prstGeom prst="rect">
            <a:avLst/>
          </a:prstGeom>
          <a:noFill/>
        </p:spPr>
        <p:txBody>
          <a:bodyPr wrap="square" lIns="91431" tIns="45716" rIns="91431" bIns="45716"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153194" y="838994"/>
            <a:ext cx="3352800" cy="5262979"/>
          </a:xfrm>
          <a:prstGeom prst="rect">
            <a:avLst/>
          </a:prstGeom>
        </p:spPr>
        <p:txBody>
          <a:bodyPr vert="horz" wrap="square" lIns="0" tIns="0" rIns="0" bIns="0" rtlCol="0">
            <a:spAutoFit/>
          </a:bodyPr>
          <a:lstStyle/>
          <a:p>
            <a:pPr marL="11133" algn="just"/>
            <a:r>
              <a:rPr lang="el-GR" sz="2400" spc="20" dirty="0" smtClean="0">
                <a:latin typeface="Times New Roman"/>
                <a:cs typeface="Times New Roman"/>
              </a:rPr>
              <a:t>Η </a:t>
            </a:r>
            <a:r>
              <a:rPr lang="el-GR" sz="2400" spc="15" dirty="0" err="1" smtClean="0">
                <a:latin typeface="Times New Roman"/>
                <a:cs typeface="Times New Roman"/>
              </a:rPr>
              <a:t>ρετσινολαδιά</a:t>
            </a:r>
            <a:r>
              <a:rPr lang="el-GR" sz="2400" spc="15" dirty="0" smtClean="0">
                <a:latin typeface="Times New Roman"/>
                <a:cs typeface="Times New Roman"/>
              </a:rPr>
              <a:t>, αν και είναι πολυετές φυτό, σε τροπικές και υποτροπικές περιοχές καλλιεργείται </a:t>
            </a:r>
            <a:r>
              <a:rPr lang="el-GR" sz="2400" spc="20" dirty="0" smtClean="0">
                <a:latin typeface="Times New Roman"/>
                <a:cs typeface="Times New Roman"/>
              </a:rPr>
              <a:t>ως </a:t>
            </a:r>
            <a:r>
              <a:rPr lang="el-GR" sz="2400" spc="15" dirty="0" smtClean="0">
                <a:latin typeface="Times New Roman"/>
                <a:cs typeface="Times New Roman"/>
              </a:rPr>
              <a:t>ετήσιο.  Στις µ</a:t>
            </a:r>
            <a:r>
              <a:rPr lang="el-GR" sz="2400" spc="15" dirty="0" err="1" smtClean="0">
                <a:latin typeface="Times New Roman"/>
                <a:cs typeface="Times New Roman"/>
              </a:rPr>
              <a:t>εσογειακές</a:t>
            </a:r>
            <a:r>
              <a:rPr lang="el-GR" sz="2400" spc="15" dirty="0" smtClean="0">
                <a:latin typeface="Times New Roman"/>
                <a:cs typeface="Times New Roman"/>
              </a:rPr>
              <a:t> χώρες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15" dirty="0" smtClean="0">
                <a:latin typeface="Times New Roman"/>
                <a:cs typeface="Times New Roman"/>
              </a:rPr>
              <a:t>να γίνει πολυετές σε περιοχές </a:t>
            </a:r>
            <a:r>
              <a:rPr lang="el-GR" sz="2400" spc="-5" dirty="0" smtClean="0">
                <a:latin typeface="Times New Roman"/>
                <a:cs typeface="Times New Roman"/>
              </a:rPr>
              <a:t>µε </a:t>
            </a:r>
            <a:r>
              <a:rPr lang="el-GR" sz="2400" spc="15" dirty="0" smtClean="0">
                <a:latin typeface="Times New Roman"/>
                <a:cs typeface="Times New Roman"/>
              </a:rPr>
              <a:t>ήπιους </a:t>
            </a:r>
            <a:r>
              <a:rPr lang="el-GR" sz="2400" spc="10" dirty="0" err="1" smtClean="0">
                <a:latin typeface="Times New Roman"/>
                <a:cs typeface="Times New Roman"/>
              </a:rPr>
              <a:t>χειµώνες</a:t>
            </a:r>
            <a:r>
              <a:rPr lang="el-GR" sz="2400" spc="10" dirty="0" smtClean="0">
                <a:latin typeface="Times New Roman"/>
                <a:cs typeface="Times New Roman"/>
              </a:rPr>
              <a:t>, </a:t>
            </a:r>
            <a:r>
              <a:rPr lang="el-GR" sz="2400" spc="15" dirty="0" err="1" smtClean="0">
                <a:latin typeface="Times New Roman"/>
                <a:cs typeface="Times New Roman"/>
              </a:rPr>
              <a:t>απαλλαγµένες</a:t>
            </a:r>
            <a:r>
              <a:rPr lang="el-GR" sz="2400" spc="15"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τον  κίνδυνο </a:t>
            </a:r>
            <a:r>
              <a:rPr lang="el-GR" sz="2400" spc="20" dirty="0" smtClean="0">
                <a:latin typeface="Times New Roman"/>
                <a:cs typeface="Times New Roman"/>
              </a:rPr>
              <a:t>των παγετών. </a:t>
            </a:r>
            <a:r>
              <a:rPr lang="el-GR" sz="2400" spc="15" dirty="0" smtClean="0">
                <a:latin typeface="Times New Roman"/>
                <a:cs typeface="Times New Roman"/>
              </a:rPr>
              <a:t>Είναι φυτό µ</a:t>
            </a:r>
            <a:r>
              <a:rPr lang="el-GR" sz="2400" spc="15" dirty="0" err="1" smtClean="0">
                <a:latin typeface="Times New Roman"/>
                <a:cs typeface="Times New Roman"/>
              </a:rPr>
              <a:t>όνοικο</a:t>
            </a:r>
            <a:r>
              <a:rPr lang="el-GR" sz="2400" spc="15" dirty="0" smtClean="0">
                <a:latin typeface="Times New Roman"/>
                <a:cs typeface="Times New Roman"/>
              </a:rPr>
              <a:t>,</a:t>
            </a:r>
            <a:r>
              <a:rPr lang="el-GR" sz="2400" dirty="0" smtClean="0">
                <a:latin typeface="Times New Roman"/>
                <a:cs typeface="Times New Roman"/>
              </a:rPr>
              <a:t> </a:t>
            </a:r>
            <a:r>
              <a:rPr lang="el-GR" sz="2400" spc="15" dirty="0" err="1" smtClean="0">
                <a:latin typeface="Times New Roman"/>
                <a:cs typeface="Times New Roman"/>
              </a:rPr>
              <a:t>σταυρογονιµοποιούµενο</a:t>
            </a:r>
            <a:r>
              <a:rPr lang="en-US" sz="2400" spc="15" dirty="0" smtClean="0">
                <a:latin typeface="Times New Roman"/>
                <a:cs typeface="Times New Roman"/>
              </a:rPr>
              <a:t>.</a:t>
            </a:r>
          </a:p>
          <a:p>
            <a:pPr marL="11133" algn="just"/>
            <a:endParaRPr lang="en-US" sz="2400" spc="15" dirty="0">
              <a:latin typeface="Times New Roman"/>
              <a:cs typeface="Times New Roman"/>
            </a:endParaRPr>
          </a:p>
          <a:p>
            <a:pPr>
              <a:spcBef>
                <a:spcPts val="30"/>
              </a:spcBef>
            </a:pPr>
            <a:endParaRPr lang="el-GR" sz="1500" dirty="0" smtClean="0">
              <a:latin typeface="Times New Roman"/>
              <a:cs typeface="Times New Roman"/>
            </a:endParaRPr>
          </a:p>
          <a:p>
            <a:pPr marL="11133" algn="just"/>
            <a:endParaRPr sz="1500" dirty="0">
              <a:latin typeface="Times New Roman"/>
              <a:cs typeface="Times New Roman"/>
            </a:endParaRPr>
          </a:p>
        </p:txBody>
      </p:sp>
      <p:pic>
        <p:nvPicPr>
          <p:cNvPr id="32770" name="Picture 2" descr="Αποτέλεσμα εικόνας για ricinus communis l"/>
          <p:cNvPicPr>
            <a:picLocks noChangeAspect="1" noChangeArrowheads="1"/>
          </p:cNvPicPr>
          <p:nvPr/>
        </p:nvPicPr>
        <p:blipFill>
          <a:blip r:embed="rId2" cstate="print"/>
          <a:srcRect/>
          <a:stretch>
            <a:fillRect/>
          </a:stretch>
        </p:blipFill>
        <p:spPr bwMode="auto">
          <a:xfrm>
            <a:off x="3658394" y="1219994"/>
            <a:ext cx="5334000" cy="44850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9394" y="229394"/>
            <a:ext cx="8610598" cy="2677656"/>
          </a:xfrm>
          <a:prstGeom prst="rect">
            <a:avLst/>
          </a:prstGeom>
        </p:spPr>
        <p:txBody>
          <a:bodyPr vert="horz" wrap="square" lIns="0" tIns="0" rIns="0" bIns="0" rtlCol="0">
            <a:spAutoFit/>
          </a:bodyPr>
          <a:lstStyle/>
          <a:p>
            <a:pPr marL="12700" algn="just"/>
            <a:r>
              <a:rPr lang="el-GR" sz="2400" b="1" dirty="0" smtClean="0">
                <a:latin typeface="Times New Roman"/>
                <a:cs typeface="Times New Roman"/>
              </a:rPr>
              <a:t>Ριζικό</a:t>
            </a:r>
            <a:r>
              <a:rPr lang="el-GR" sz="2400" b="1" spc="-80" dirty="0" smtClean="0">
                <a:latin typeface="Times New Roman"/>
                <a:cs typeface="Times New Roman"/>
              </a:rPr>
              <a:t> </a:t>
            </a:r>
            <a:r>
              <a:rPr lang="el-GR" sz="2400" b="1" spc="-5" dirty="0" err="1" smtClean="0">
                <a:latin typeface="Times New Roman"/>
                <a:cs typeface="Times New Roman"/>
              </a:rPr>
              <a:t>σύστηµα</a:t>
            </a:r>
            <a:endParaRPr lang="el-GR" sz="2400" dirty="0" smtClean="0">
              <a:latin typeface="Times New Roman"/>
              <a:cs typeface="Times New Roman"/>
            </a:endParaRPr>
          </a:p>
          <a:p>
            <a:pPr marL="12700" algn="just"/>
            <a:r>
              <a:rPr lang="el-GR" sz="2400" spc="20" dirty="0" smtClean="0">
                <a:latin typeface="Times New Roman"/>
                <a:cs typeface="Times New Roman"/>
              </a:rPr>
              <a:t>Το </a:t>
            </a:r>
            <a:r>
              <a:rPr lang="el-GR" sz="2400" spc="15" dirty="0" smtClean="0">
                <a:latin typeface="Times New Roman"/>
                <a:cs typeface="Times New Roman"/>
              </a:rPr>
              <a:t>ριζικό </a:t>
            </a:r>
            <a:r>
              <a:rPr lang="el-GR" sz="2400" spc="15" dirty="0" err="1" smtClean="0">
                <a:latin typeface="Times New Roman"/>
                <a:cs typeface="Times New Roman"/>
              </a:rPr>
              <a:t>σύστηµα</a:t>
            </a:r>
            <a:r>
              <a:rPr lang="el-GR" sz="2400" spc="15" dirty="0" smtClean="0">
                <a:latin typeface="Times New Roman"/>
                <a:cs typeface="Times New Roman"/>
              </a:rPr>
              <a:t>  της </a:t>
            </a:r>
            <a:r>
              <a:rPr lang="el-GR" sz="2400" spc="15" dirty="0" err="1" smtClean="0">
                <a:latin typeface="Times New Roman"/>
                <a:cs typeface="Times New Roman"/>
              </a:rPr>
              <a:t>ρετσινολαδιάς</a:t>
            </a:r>
            <a:r>
              <a:rPr lang="el-GR" sz="2400" spc="15" dirty="0" smtClean="0">
                <a:latin typeface="Times New Roman"/>
                <a:cs typeface="Times New Roman"/>
              </a:rPr>
              <a:t> είναι </a:t>
            </a:r>
            <a:r>
              <a:rPr lang="el-GR" sz="2400" spc="20" dirty="0" err="1" smtClean="0">
                <a:latin typeface="Times New Roman"/>
                <a:cs typeface="Times New Roman"/>
              </a:rPr>
              <a:t>πασσαλώδες</a:t>
            </a:r>
            <a:r>
              <a:rPr lang="el-GR" sz="2400" spc="20" dirty="0" smtClean="0">
                <a:latin typeface="Times New Roman"/>
                <a:cs typeface="Times New Roman"/>
              </a:rPr>
              <a:t>, </a:t>
            </a:r>
            <a:r>
              <a:rPr lang="el-GR" sz="2400" spc="-5" dirty="0" smtClean="0">
                <a:latin typeface="Times New Roman"/>
                <a:cs typeface="Times New Roman"/>
              </a:rPr>
              <a:t>µε  </a:t>
            </a:r>
            <a:r>
              <a:rPr lang="el-GR" sz="2400" dirty="0" smtClean="0">
                <a:latin typeface="Times New Roman"/>
                <a:cs typeface="Times New Roman"/>
              </a:rPr>
              <a:t>µια  </a:t>
            </a:r>
            <a:r>
              <a:rPr lang="el-GR" sz="2400" spc="15" dirty="0" err="1" smtClean="0">
                <a:latin typeface="Times New Roman"/>
                <a:cs typeface="Times New Roman"/>
              </a:rPr>
              <a:t>ανεπτυγµένη</a:t>
            </a:r>
            <a:r>
              <a:rPr lang="el-GR" sz="2400" spc="15" dirty="0" smtClean="0">
                <a:latin typeface="Times New Roman"/>
                <a:cs typeface="Times New Roman"/>
              </a:rPr>
              <a:t> </a:t>
            </a:r>
            <a:r>
              <a:rPr lang="el-GR" sz="2400" spc="20" dirty="0" smtClean="0">
                <a:latin typeface="Times New Roman"/>
                <a:cs typeface="Times New Roman"/>
              </a:rPr>
              <a:t>κύρια </a:t>
            </a:r>
            <a:r>
              <a:rPr lang="el-GR" sz="2400" spc="15" dirty="0" smtClean="0">
                <a:latin typeface="Times New Roman"/>
                <a:cs typeface="Times New Roman"/>
              </a:rPr>
              <a:t>ρίζα και   </a:t>
            </a:r>
            <a:r>
              <a:rPr lang="el-GR" sz="2400" spc="180" dirty="0" smtClean="0">
                <a:latin typeface="Times New Roman"/>
                <a:cs typeface="Times New Roman"/>
              </a:rPr>
              <a:t> </a:t>
            </a:r>
            <a:r>
              <a:rPr lang="el-GR" sz="2400" spc="15" dirty="0" err="1" smtClean="0">
                <a:latin typeface="Times New Roman"/>
                <a:cs typeface="Times New Roman"/>
              </a:rPr>
              <a:t>πολυάριθµες</a:t>
            </a:r>
            <a:r>
              <a:rPr lang="el-GR" sz="2400" spc="15" dirty="0" smtClean="0">
                <a:latin typeface="Times New Roman"/>
                <a:cs typeface="Times New Roman"/>
              </a:rPr>
              <a:t>,</a:t>
            </a:r>
            <a:r>
              <a:rPr lang="en-US" sz="2400" dirty="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εγάλου</a:t>
            </a:r>
            <a:r>
              <a:rPr lang="el-GR" sz="2400" spc="15"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ήκους</a:t>
            </a:r>
            <a:r>
              <a:rPr lang="el-GR" sz="2400" spc="10" dirty="0" smtClean="0">
                <a:latin typeface="Times New Roman"/>
                <a:cs typeface="Times New Roman"/>
              </a:rPr>
              <a:t>, </a:t>
            </a:r>
            <a:r>
              <a:rPr lang="el-GR" sz="2400" spc="20" dirty="0" smtClean="0">
                <a:latin typeface="Times New Roman"/>
                <a:cs typeface="Times New Roman"/>
              </a:rPr>
              <a:t>πλάγιας </a:t>
            </a:r>
            <a:r>
              <a:rPr lang="el-GR" sz="2400" spc="15" dirty="0" smtClean="0">
                <a:latin typeface="Times New Roman"/>
                <a:cs typeface="Times New Roman"/>
              </a:rPr>
              <a:t>ανάπτυξης, δευτερεύουσες ρίζες </a:t>
            </a:r>
            <a:r>
              <a:rPr lang="el-GR" sz="2400" spc="20" dirty="0" smtClean="0">
                <a:latin typeface="Times New Roman"/>
                <a:cs typeface="Times New Roman"/>
              </a:rPr>
              <a:t>που αναπτύσσονται κοντά στην </a:t>
            </a:r>
            <a:r>
              <a:rPr lang="el-GR" sz="2400" spc="15" dirty="0" smtClean="0">
                <a:latin typeface="Times New Roman"/>
                <a:cs typeface="Times New Roman"/>
              </a:rPr>
              <a:t>επιφάνεια του  </a:t>
            </a:r>
            <a:r>
              <a:rPr lang="el-GR" sz="2400" spc="20" dirty="0" smtClean="0">
                <a:latin typeface="Times New Roman"/>
                <a:cs typeface="Times New Roman"/>
              </a:rPr>
              <a:t>εδάφους. Το </a:t>
            </a:r>
            <a:r>
              <a:rPr lang="el-GR" sz="2400" spc="15" dirty="0" smtClean="0">
                <a:latin typeface="Times New Roman"/>
                <a:cs typeface="Times New Roman"/>
              </a:rPr>
              <a:t>ενεργό </a:t>
            </a:r>
            <a:r>
              <a:rPr lang="el-GR" sz="2400" spc="15" dirty="0" err="1" smtClean="0">
                <a:latin typeface="Times New Roman"/>
                <a:cs typeface="Times New Roman"/>
              </a:rPr>
              <a:t>ριζόστρωµα</a:t>
            </a:r>
            <a:r>
              <a:rPr lang="el-GR" sz="2400" spc="15" dirty="0" smtClean="0">
                <a:latin typeface="Times New Roman"/>
                <a:cs typeface="Times New Roman"/>
              </a:rPr>
              <a:t> εκτείνεται σε </a:t>
            </a:r>
            <a:r>
              <a:rPr lang="el-GR" sz="2400" spc="20" dirty="0" smtClean="0">
                <a:latin typeface="Times New Roman"/>
                <a:cs typeface="Times New Roman"/>
              </a:rPr>
              <a:t>βάθος </a:t>
            </a:r>
            <a:r>
              <a:rPr lang="el-GR" sz="2400" spc="15" dirty="0" smtClean="0">
                <a:latin typeface="Times New Roman"/>
                <a:cs typeface="Times New Roman"/>
              </a:rPr>
              <a:t>2-4 </a:t>
            </a:r>
            <a:r>
              <a:rPr lang="el-GR" sz="2400" spc="20" dirty="0" smtClean="0">
                <a:latin typeface="Times New Roman"/>
                <a:cs typeface="Times New Roman"/>
              </a:rPr>
              <a:t>m </a:t>
            </a:r>
            <a:r>
              <a:rPr lang="el-GR" sz="2400" spc="15" dirty="0" smtClean="0">
                <a:latin typeface="Times New Roman"/>
                <a:cs typeface="Times New Roman"/>
              </a:rPr>
              <a:t>και σε ακτίνα 2 </a:t>
            </a:r>
            <a:r>
              <a:rPr lang="el-GR" sz="2400" spc="20" dirty="0" smtClean="0">
                <a:latin typeface="Times New Roman"/>
                <a:cs typeface="Times New Roman"/>
              </a:rPr>
              <a:t>m περίπου.</a:t>
            </a:r>
            <a:endParaRPr lang="el-GR" sz="2400" dirty="0" smtClean="0">
              <a:latin typeface="Times New Roman"/>
              <a:cs typeface="Times New Roman"/>
            </a:endParaRPr>
          </a:p>
          <a:p>
            <a:pPr>
              <a:spcBef>
                <a:spcPts val="30"/>
              </a:spcBef>
            </a:pPr>
            <a:endParaRPr lang="el-GR" sz="1500" dirty="0" smtClean="0">
              <a:latin typeface="Times New Roman"/>
              <a:cs typeface="Times New Roman"/>
            </a:endParaRPr>
          </a:p>
          <a:p>
            <a:pPr marL="11133" algn="just"/>
            <a:endParaRPr sz="1500" dirty="0">
              <a:latin typeface="Times New Roman"/>
              <a:cs typeface="Times New Roman"/>
            </a:endParaRPr>
          </a:p>
        </p:txBody>
      </p:sp>
      <p:pic>
        <p:nvPicPr>
          <p:cNvPr id="31746" name="Picture 2" descr="Αποτέλεσμα εικόνας για ricinus communis root"/>
          <p:cNvPicPr>
            <a:picLocks noChangeAspect="1" noChangeArrowheads="1"/>
          </p:cNvPicPr>
          <p:nvPr/>
        </p:nvPicPr>
        <p:blipFill>
          <a:blip r:embed="rId2" cstate="print"/>
          <a:srcRect/>
          <a:stretch>
            <a:fillRect/>
          </a:stretch>
        </p:blipFill>
        <p:spPr bwMode="auto">
          <a:xfrm>
            <a:off x="1677194" y="2820194"/>
            <a:ext cx="6162792" cy="374389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994" y="229394"/>
            <a:ext cx="8381998" cy="6001643"/>
          </a:xfrm>
          <a:prstGeom prst="rect">
            <a:avLst/>
          </a:prstGeom>
        </p:spPr>
        <p:txBody>
          <a:bodyPr vert="horz" wrap="square" lIns="0" tIns="0" rIns="0" bIns="0" rtlCol="0">
            <a:spAutoFit/>
          </a:bodyPr>
          <a:lstStyle/>
          <a:p>
            <a:pPr>
              <a:spcBef>
                <a:spcPts val="30"/>
              </a:spcBef>
            </a:pPr>
            <a:endParaRPr lang="el-GR" sz="1500" dirty="0" smtClean="0">
              <a:latin typeface="Times New Roman"/>
              <a:cs typeface="Times New Roman"/>
            </a:endParaRPr>
          </a:p>
          <a:p>
            <a:pPr marL="12700" algn="just"/>
            <a:r>
              <a:rPr lang="el-GR" sz="2400" b="1" dirty="0" smtClean="0">
                <a:latin typeface="Times New Roman"/>
                <a:cs typeface="Times New Roman"/>
              </a:rPr>
              <a:t>Βλαστός</a:t>
            </a:r>
            <a:endParaRPr lang="el-GR" sz="2400" dirty="0" smtClean="0">
              <a:latin typeface="Times New Roman"/>
              <a:cs typeface="Times New Roman"/>
            </a:endParaRPr>
          </a:p>
          <a:p>
            <a:pPr marL="12700" marR="5080" algn="just">
              <a:spcBef>
                <a:spcPts val="25"/>
              </a:spcBef>
            </a:pPr>
            <a:r>
              <a:rPr lang="el-GR" sz="2400" spc="20" dirty="0" smtClean="0">
                <a:latin typeface="Times New Roman"/>
                <a:cs typeface="Times New Roman"/>
              </a:rPr>
              <a:t>Ο βλαστός </a:t>
            </a:r>
            <a:r>
              <a:rPr lang="el-GR" sz="2400" spc="15" dirty="0" smtClean="0">
                <a:latin typeface="Times New Roman"/>
                <a:cs typeface="Times New Roman"/>
              </a:rPr>
              <a:t>έχει όρθια </a:t>
            </a:r>
            <a:r>
              <a:rPr lang="el-GR" sz="2400" spc="20" dirty="0" smtClean="0">
                <a:latin typeface="Times New Roman"/>
                <a:cs typeface="Times New Roman"/>
              </a:rPr>
              <a:t>ανάπτυξη, </a:t>
            </a:r>
            <a:r>
              <a:rPr lang="el-GR" sz="2400" spc="15" dirty="0" smtClean="0">
                <a:latin typeface="Times New Roman"/>
                <a:cs typeface="Times New Roman"/>
              </a:rPr>
              <a:t>είναι κυλινδρικός, </a:t>
            </a:r>
            <a:r>
              <a:rPr lang="el-GR" sz="2400" spc="10" dirty="0" err="1" smtClean="0">
                <a:latin typeface="Times New Roman"/>
                <a:cs typeface="Times New Roman"/>
              </a:rPr>
              <a:t>γεµάτος</a:t>
            </a:r>
            <a:r>
              <a:rPr lang="el-GR" sz="2400" spc="10"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εντεριώνη, </a:t>
            </a:r>
            <a:r>
              <a:rPr lang="el-GR" sz="2400" spc="-5" dirty="0" smtClean="0">
                <a:latin typeface="Times New Roman"/>
                <a:cs typeface="Times New Roman"/>
              </a:rPr>
              <a:t>µε </a:t>
            </a:r>
            <a:r>
              <a:rPr lang="el-GR" sz="2400" spc="20" dirty="0" smtClean="0">
                <a:latin typeface="Times New Roman"/>
                <a:cs typeface="Times New Roman"/>
              </a:rPr>
              <a:t>ύψος που </a:t>
            </a:r>
            <a:r>
              <a:rPr lang="el-GR" sz="2400" spc="15" dirty="0" err="1" smtClean="0">
                <a:latin typeface="Times New Roman"/>
                <a:cs typeface="Times New Roman"/>
              </a:rPr>
              <a:t>κυµαίνεται</a:t>
            </a:r>
            <a:r>
              <a:rPr lang="el-GR" sz="2400" spc="15" dirty="0" smtClean="0">
                <a:latin typeface="Times New Roman"/>
                <a:cs typeface="Times New Roman"/>
              </a:rPr>
              <a:t> </a:t>
            </a:r>
            <a:r>
              <a:rPr lang="el-GR" sz="2400" spc="20" dirty="0" smtClean="0">
                <a:latin typeface="Times New Roman"/>
                <a:cs typeface="Times New Roman"/>
              </a:rPr>
              <a:t>στην  περίπτωση των πολυετών τύπων από </a:t>
            </a:r>
            <a:r>
              <a:rPr lang="el-GR" sz="2400" spc="15" dirty="0" smtClean="0">
                <a:latin typeface="Times New Roman"/>
                <a:cs typeface="Times New Roman"/>
              </a:rPr>
              <a:t>6  έως  </a:t>
            </a:r>
            <a:r>
              <a:rPr lang="el-GR" sz="2400" spc="20" dirty="0" smtClean="0">
                <a:latin typeface="Times New Roman"/>
                <a:cs typeface="Times New Roman"/>
              </a:rPr>
              <a:t>10  m  </a:t>
            </a:r>
            <a:r>
              <a:rPr lang="el-GR" sz="2400" spc="15" dirty="0" smtClean="0">
                <a:latin typeface="Times New Roman"/>
                <a:cs typeface="Times New Roman"/>
              </a:rPr>
              <a:t>και  </a:t>
            </a:r>
            <a:r>
              <a:rPr lang="el-GR" sz="2400" spc="20" dirty="0" smtClean="0">
                <a:latin typeface="Times New Roman"/>
                <a:cs typeface="Times New Roman"/>
              </a:rPr>
              <a:t>των ετήσιων από </a:t>
            </a:r>
            <a:r>
              <a:rPr lang="el-GR" sz="2400" spc="15" dirty="0" smtClean="0">
                <a:latin typeface="Times New Roman"/>
                <a:cs typeface="Times New Roman"/>
              </a:rPr>
              <a:t>1  έως  4  </a:t>
            </a:r>
            <a:r>
              <a:rPr lang="el-GR" sz="2400" spc="20" dirty="0" smtClean="0">
                <a:latin typeface="Times New Roman"/>
                <a:cs typeface="Times New Roman"/>
              </a:rPr>
              <a:t>m. </a:t>
            </a:r>
            <a:r>
              <a:rPr lang="el-GR" sz="2400" spc="15" dirty="0" smtClean="0">
                <a:latin typeface="Times New Roman"/>
                <a:cs typeface="Times New Roman"/>
              </a:rPr>
              <a:t>Στις  </a:t>
            </a:r>
            <a:r>
              <a:rPr lang="el-GR" sz="2400" spc="204" dirty="0" smtClean="0">
                <a:latin typeface="Times New Roman"/>
                <a:cs typeface="Times New Roman"/>
              </a:rPr>
              <a:t> </a:t>
            </a:r>
            <a:r>
              <a:rPr lang="el-GR" sz="2400" spc="15" dirty="0" err="1" smtClean="0">
                <a:latin typeface="Times New Roman"/>
                <a:cs typeface="Times New Roman"/>
              </a:rPr>
              <a:t>καλλιεργούµενες</a:t>
            </a:r>
            <a:r>
              <a:rPr lang="en-US" sz="2400" dirty="0">
                <a:latin typeface="Times New Roman"/>
                <a:cs typeface="Times New Roman"/>
              </a:rPr>
              <a:t> </a:t>
            </a:r>
            <a:r>
              <a:rPr lang="el-GR" sz="2400" spc="15" dirty="0" smtClean="0">
                <a:latin typeface="Times New Roman"/>
                <a:cs typeface="Times New Roman"/>
              </a:rPr>
              <a:t>ποικιλίες, το </a:t>
            </a:r>
            <a:r>
              <a:rPr lang="el-GR" sz="2400" spc="20" dirty="0" smtClean="0">
                <a:latin typeface="Times New Roman"/>
                <a:cs typeface="Times New Roman"/>
              </a:rPr>
              <a:t>ύψος </a:t>
            </a:r>
            <a:r>
              <a:rPr lang="el-GR" sz="2400" spc="15" dirty="0" smtClean="0">
                <a:latin typeface="Times New Roman"/>
                <a:cs typeface="Times New Roman"/>
              </a:rPr>
              <a:t>του στελέχους είναι </a:t>
            </a:r>
            <a:r>
              <a:rPr lang="el-GR" sz="2400" spc="20" dirty="0" smtClean="0">
                <a:latin typeface="Times New Roman"/>
                <a:cs typeface="Times New Roman"/>
              </a:rPr>
              <a:t>90-150 cm </a:t>
            </a:r>
            <a:r>
              <a:rPr lang="el-GR" sz="2400" spc="15" dirty="0" smtClean="0">
                <a:latin typeface="Times New Roman"/>
                <a:cs typeface="Times New Roman"/>
              </a:rPr>
              <a:t>για τη διευκόλυνση της µ</a:t>
            </a:r>
            <a:r>
              <a:rPr lang="el-GR" sz="2400" spc="15" dirty="0" err="1" smtClean="0">
                <a:latin typeface="Times New Roman"/>
                <a:cs typeface="Times New Roman"/>
              </a:rPr>
              <a:t>ηχανικής</a:t>
            </a:r>
            <a:r>
              <a:rPr lang="el-GR" sz="2400" spc="15" dirty="0" smtClean="0">
                <a:latin typeface="Times New Roman"/>
                <a:cs typeface="Times New Roman"/>
              </a:rPr>
              <a:t> </a:t>
            </a:r>
            <a:r>
              <a:rPr lang="el-GR" sz="2400" spc="15" dirty="0" err="1" smtClean="0">
                <a:latin typeface="Times New Roman"/>
                <a:cs typeface="Times New Roman"/>
              </a:rPr>
              <a:t>συγκοµιδής</a:t>
            </a:r>
            <a:r>
              <a:rPr lang="el-GR" sz="2400" spc="15" dirty="0" smtClean="0">
                <a:latin typeface="Times New Roman"/>
                <a:cs typeface="Times New Roman"/>
              </a:rPr>
              <a:t>. </a:t>
            </a:r>
            <a:r>
              <a:rPr lang="el-GR" sz="2400" spc="20" dirty="0" smtClean="0">
                <a:latin typeface="Times New Roman"/>
                <a:cs typeface="Times New Roman"/>
              </a:rPr>
              <a:t>Ο κύριος  βλαστός</a:t>
            </a:r>
            <a:r>
              <a:rPr lang="el-GR" sz="2400" spc="130" dirty="0" smtClean="0">
                <a:latin typeface="Times New Roman"/>
                <a:cs typeface="Times New Roman"/>
              </a:rPr>
              <a:t> </a:t>
            </a:r>
            <a:r>
              <a:rPr lang="el-GR" sz="2400" spc="15" dirty="0" smtClean="0">
                <a:latin typeface="Times New Roman"/>
                <a:cs typeface="Times New Roman"/>
              </a:rPr>
              <a:t>διακλαδίζεται</a:t>
            </a:r>
            <a:r>
              <a:rPr lang="el-GR" sz="2400" spc="130" dirty="0" smtClean="0">
                <a:latin typeface="Times New Roman"/>
                <a:cs typeface="Times New Roman"/>
              </a:rPr>
              <a:t> </a:t>
            </a:r>
            <a:r>
              <a:rPr lang="el-GR" sz="2400" spc="20" dirty="0" smtClean="0">
                <a:latin typeface="Times New Roman"/>
                <a:cs typeface="Times New Roman"/>
              </a:rPr>
              <a:t>από</a:t>
            </a:r>
            <a:r>
              <a:rPr lang="el-GR" sz="2400" spc="135" dirty="0" smtClean="0">
                <a:latin typeface="Times New Roman"/>
                <a:cs typeface="Times New Roman"/>
              </a:rPr>
              <a:t> </a:t>
            </a:r>
            <a:r>
              <a:rPr lang="el-GR" sz="2400" spc="15" dirty="0" smtClean="0">
                <a:latin typeface="Times New Roman"/>
                <a:cs typeface="Times New Roman"/>
              </a:rPr>
              <a:t>τη</a:t>
            </a:r>
            <a:r>
              <a:rPr lang="el-GR" sz="2400" spc="135" dirty="0" smtClean="0">
                <a:latin typeface="Times New Roman"/>
                <a:cs typeface="Times New Roman"/>
              </a:rPr>
              <a:t> </a:t>
            </a:r>
            <a:r>
              <a:rPr lang="el-GR" sz="2400" spc="20" dirty="0" smtClean="0">
                <a:latin typeface="Times New Roman"/>
                <a:cs typeface="Times New Roman"/>
              </a:rPr>
              <a:t>βάση</a:t>
            </a:r>
            <a:r>
              <a:rPr lang="el-GR" sz="2400" spc="135" dirty="0" smtClean="0">
                <a:latin typeface="Times New Roman"/>
                <a:cs typeface="Times New Roman"/>
              </a:rPr>
              <a:t> </a:t>
            </a:r>
            <a:r>
              <a:rPr lang="el-GR" sz="2400" spc="15" dirty="0" smtClean="0">
                <a:latin typeface="Times New Roman"/>
                <a:cs typeface="Times New Roman"/>
              </a:rPr>
              <a:t>και</a:t>
            </a:r>
            <a:r>
              <a:rPr lang="el-GR" sz="2400" spc="130" dirty="0" smtClean="0">
                <a:latin typeface="Times New Roman"/>
                <a:cs typeface="Times New Roman"/>
              </a:rPr>
              <a:t> </a:t>
            </a:r>
            <a:r>
              <a:rPr lang="el-GR" sz="2400" spc="15" dirty="0" smtClean="0">
                <a:latin typeface="Times New Roman"/>
                <a:cs typeface="Times New Roman"/>
              </a:rPr>
              <a:t>η</a:t>
            </a:r>
            <a:r>
              <a:rPr lang="el-GR" sz="2400" spc="135" dirty="0" smtClean="0">
                <a:latin typeface="Times New Roman"/>
                <a:cs typeface="Times New Roman"/>
              </a:rPr>
              <a:t> </a:t>
            </a:r>
            <a:r>
              <a:rPr lang="el-GR" sz="2400" spc="15" dirty="0" err="1" smtClean="0">
                <a:latin typeface="Times New Roman"/>
                <a:cs typeface="Times New Roman"/>
              </a:rPr>
              <a:t>εµφάνιση</a:t>
            </a:r>
            <a:r>
              <a:rPr lang="el-GR" sz="2400" spc="135" dirty="0" smtClean="0">
                <a:latin typeface="Times New Roman"/>
                <a:cs typeface="Times New Roman"/>
              </a:rPr>
              <a:t> </a:t>
            </a:r>
            <a:r>
              <a:rPr lang="el-GR" sz="2400" spc="20" dirty="0" smtClean="0">
                <a:latin typeface="Times New Roman"/>
                <a:cs typeface="Times New Roman"/>
              </a:rPr>
              <a:t>των</a:t>
            </a:r>
            <a:r>
              <a:rPr lang="el-GR" sz="2400" spc="130" dirty="0" smtClean="0">
                <a:latin typeface="Times New Roman"/>
                <a:cs typeface="Times New Roman"/>
              </a:rPr>
              <a:t> </a:t>
            </a:r>
            <a:r>
              <a:rPr lang="el-GR" sz="2400" spc="20" dirty="0" smtClean="0">
                <a:latin typeface="Times New Roman"/>
                <a:cs typeface="Times New Roman"/>
              </a:rPr>
              <a:t>πλάγιων</a:t>
            </a:r>
            <a:r>
              <a:rPr lang="el-GR" sz="2400" spc="130" dirty="0" smtClean="0">
                <a:latin typeface="Times New Roman"/>
                <a:cs typeface="Times New Roman"/>
              </a:rPr>
              <a:t> </a:t>
            </a:r>
            <a:r>
              <a:rPr lang="el-GR" sz="2400" spc="20" dirty="0" smtClean="0">
                <a:latin typeface="Times New Roman"/>
                <a:cs typeface="Times New Roman"/>
              </a:rPr>
              <a:t>βλαστών</a:t>
            </a:r>
            <a:r>
              <a:rPr lang="el-GR" sz="2400" spc="130" dirty="0" smtClean="0">
                <a:latin typeface="Times New Roman"/>
                <a:cs typeface="Times New Roman"/>
              </a:rPr>
              <a:t> </a:t>
            </a:r>
            <a:r>
              <a:rPr lang="el-GR" sz="2400" spc="15" dirty="0" smtClean="0">
                <a:latin typeface="Times New Roman"/>
                <a:cs typeface="Times New Roman"/>
              </a:rPr>
              <a:t>συνεχίζεται</a:t>
            </a:r>
            <a:r>
              <a:rPr lang="el-GR" sz="2400" spc="130" dirty="0" smtClean="0">
                <a:latin typeface="Times New Roman"/>
                <a:cs typeface="Times New Roman"/>
              </a:rPr>
              <a:t> </a:t>
            </a:r>
            <a:r>
              <a:rPr lang="el-GR" sz="2400" spc="15" dirty="0" smtClean="0">
                <a:latin typeface="Times New Roman"/>
                <a:cs typeface="Times New Roman"/>
              </a:rPr>
              <a:t>σε</a:t>
            </a:r>
            <a:r>
              <a:rPr lang="el-GR" sz="2400" spc="130" dirty="0" smtClean="0">
                <a:latin typeface="Times New Roman"/>
                <a:cs typeface="Times New Roman"/>
              </a:rPr>
              <a:t> </a:t>
            </a:r>
            <a:r>
              <a:rPr lang="el-GR" sz="2400" spc="20" dirty="0" smtClean="0">
                <a:latin typeface="Times New Roman"/>
                <a:cs typeface="Times New Roman"/>
              </a:rPr>
              <a:t>όλη</a:t>
            </a:r>
            <a:r>
              <a:rPr lang="el-GR" sz="2400" spc="135" dirty="0" smtClean="0">
                <a:latin typeface="Times New Roman"/>
                <a:cs typeface="Times New Roman"/>
              </a:rPr>
              <a:t> </a:t>
            </a:r>
            <a:r>
              <a:rPr lang="el-GR" sz="2400" spc="15" dirty="0" smtClean="0">
                <a:latin typeface="Times New Roman"/>
                <a:cs typeface="Times New Roman"/>
              </a:rPr>
              <a:t>τη</a:t>
            </a:r>
            <a:r>
              <a:rPr lang="el-GR" sz="2400" spc="135" dirty="0" smtClean="0">
                <a:latin typeface="Times New Roman"/>
                <a:cs typeface="Times New Roman"/>
              </a:rPr>
              <a:t> </a:t>
            </a:r>
            <a:r>
              <a:rPr lang="el-GR" sz="2400" spc="15" dirty="0" smtClean="0">
                <a:latin typeface="Times New Roman"/>
                <a:cs typeface="Times New Roman"/>
              </a:rPr>
              <a:t>διάρκεια</a:t>
            </a:r>
            <a:r>
              <a:rPr lang="en-US" sz="2400" dirty="0">
                <a:latin typeface="Times New Roman"/>
                <a:cs typeface="Times New Roman"/>
              </a:rPr>
              <a:t> </a:t>
            </a:r>
            <a:r>
              <a:rPr lang="el-GR" sz="2400" spc="15" dirty="0" smtClean="0">
                <a:latin typeface="Times New Roman"/>
                <a:cs typeface="Times New Roman"/>
              </a:rPr>
              <a:t>της</a:t>
            </a:r>
            <a:r>
              <a:rPr lang="el-GR" sz="2400" spc="225" dirty="0" smtClean="0">
                <a:latin typeface="Times New Roman"/>
                <a:cs typeface="Times New Roman"/>
              </a:rPr>
              <a:t> </a:t>
            </a:r>
            <a:r>
              <a:rPr lang="el-GR" sz="2400" spc="20" dirty="0" smtClean="0">
                <a:latin typeface="Times New Roman"/>
                <a:cs typeface="Times New Roman"/>
              </a:rPr>
              <a:t>ανάπτυξης.</a:t>
            </a:r>
            <a:r>
              <a:rPr lang="el-GR" sz="2400" spc="220" dirty="0" smtClean="0">
                <a:latin typeface="Times New Roman"/>
                <a:cs typeface="Times New Roman"/>
              </a:rPr>
              <a:t> </a:t>
            </a:r>
            <a:r>
              <a:rPr lang="el-GR" sz="2400" spc="20" dirty="0" smtClean="0">
                <a:latin typeface="Times New Roman"/>
                <a:cs typeface="Times New Roman"/>
              </a:rPr>
              <a:t>Το</a:t>
            </a:r>
            <a:r>
              <a:rPr lang="el-GR" sz="2400" spc="225" dirty="0" smtClean="0">
                <a:latin typeface="Times New Roman"/>
                <a:cs typeface="Times New Roman"/>
              </a:rPr>
              <a:t> </a:t>
            </a:r>
            <a:r>
              <a:rPr lang="el-GR" sz="2400" spc="15" dirty="0" err="1" smtClean="0">
                <a:latin typeface="Times New Roman"/>
                <a:cs typeface="Times New Roman"/>
              </a:rPr>
              <a:t>φαινόµενο</a:t>
            </a:r>
            <a:r>
              <a:rPr lang="el-GR" sz="2400" spc="225" dirty="0" smtClean="0">
                <a:latin typeface="Times New Roman"/>
                <a:cs typeface="Times New Roman"/>
              </a:rPr>
              <a:t> </a:t>
            </a:r>
            <a:r>
              <a:rPr lang="el-GR" sz="2400" spc="20" dirty="0" smtClean="0">
                <a:latin typeface="Times New Roman"/>
                <a:cs typeface="Times New Roman"/>
              </a:rPr>
              <a:t>δυσκολεύει</a:t>
            </a:r>
            <a:r>
              <a:rPr lang="el-GR" sz="2400" spc="225" dirty="0" smtClean="0">
                <a:latin typeface="Times New Roman"/>
                <a:cs typeface="Times New Roman"/>
              </a:rPr>
              <a:t> </a:t>
            </a:r>
            <a:r>
              <a:rPr lang="el-GR" sz="2400" spc="15" dirty="0" smtClean="0">
                <a:latin typeface="Times New Roman"/>
                <a:cs typeface="Times New Roman"/>
              </a:rPr>
              <a:t>τη</a:t>
            </a:r>
            <a:r>
              <a:rPr lang="el-GR" sz="2400" spc="229" dirty="0" smtClean="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ηχανική</a:t>
            </a:r>
            <a:r>
              <a:rPr lang="el-GR" sz="2400" spc="229" dirty="0" smtClean="0">
                <a:latin typeface="Times New Roman"/>
                <a:cs typeface="Times New Roman"/>
              </a:rPr>
              <a:t> </a:t>
            </a:r>
            <a:r>
              <a:rPr lang="el-GR" sz="2400" spc="15" dirty="0" err="1" smtClean="0">
                <a:latin typeface="Times New Roman"/>
                <a:cs typeface="Times New Roman"/>
              </a:rPr>
              <a:t>συγκοµιδή</a:t>
            </a:r>
            <a:r>
              <a:rPr lang="el-GR" sz="2400" spc="229" dirty="0" smtClean="0">
                <a:latin typeface="Times New Roman"/>
                <a:cs typeface="Times New Roman"/>
              </a:rPr>
              <a:t> </a:t>
            </a:r>
            <a:r>
              <a:rPr lang="el-GR" sz="2400" spc="15" dirty="0" smtClean="0">
                <a:latin typeface="Times New Roman"/>
                <a:cs typeface="Times New Roman"/>
              </a:rPr>
              <a:t>και</a:t>
            </a:r>
            <a:r>
              <a:rPr lang="el-GR" sz="2400" spc="225" dirty="0" smtClean="0">
                <a:latin typeface="Times New Roman"/>
                <a:cs typeface="Times New Roman"/>
              </a:rPr>
              <a:t> </a:t>
            </a:r>
            <a:r>
              <a:rPr lang="el-GR" sz="2400" spc="10" dirty="0" smtClean="0">
                <a:latin typeface="Times New Roman"/>
                <a:cs typeface="Times New Roman"/>
              </a:rPr>
              <a:t>γι’</a:t>
            </a:r>
            <a:r>
              <a:rPr lang="el-GR" sz="2400" spc="225" dirty="0" smtClean="0">
                <a:latin typeface="Times New Roman"/>
                <a:cs typeface="Times New Roman"/>
              </a:rPr>
              <a:t> </a:t>
            </a:r>
            <a:r>
              <a:rPr lang="el-GR" sz="2400" spc="20" dirty="0" smtClean="0">
                <a:latin typeface="Times New Roman"/>
                <a:cs typeface="Times New Roman"/>
              </a:rPr>
              <a:t>αυτό</a:t>
            </a:r>
            <a:r>
              <a:rPr lang="el-GR" sz="2400" spc="225" dirty="0" smtClean="0">
                <a:latin typeface="Times New Roman"/>
                <a:cs typeface="Times New Roman"/>
              </a:rPr>
              <a:t> </a:t>
            </a:r>
            <a:r>
              <a:rPr lang="el-GR" sz="2400" spc="15" dirty="0" err="1" smtClean="0">
                <a:latin typeface="Times New Roman"/>
                <a:cs typeface="Times New Roman"/>
              </a:rPr>
              <a:t>προτιµώνται</a:t>
            </a:r>
            <a:r>
              <a:rPr lang="el-GR" sz="2400" spc="220" dirty="0" smtClean="0">
                <a:latin typeface="Times New Roman"/>
                <a:cs typeface="Times New Roman"/>
              </a:rPr>
              <a:t> </a:t>
            </a:r>
            <a:r>
              <a:rPr lang="el-GR" sz="2400" spc="15" dirty="0" smtClean="0">
                <a:latin typeface="Times New Roman"/>
                <a:cs typeface="Times New Roman"/>
              </a:rPr>
              <a:t>ποικιλίες</a:t>
            </a:r>
            <a:r>
              <a:rPr lang="el-GR" sz="2400" spc="225" dirty="0" smtClean="0">
                <a:latin typeface="Times New Roman"/>
                <a:cs typeface="Times New Roman"/>
              </a:rPr>
              <a:t> </a:t>
            </a:r>
            <a:r>
              <a:rPr lang="el-GR" sz="2400" spc="-5" dirty="0" smtClean="0">
                <a:latin typeface="Times New Roman"/>
                <a:cs typeface="Times New Roman"/>
              </a:rPr>
              <a:t>µε</a:t>
            </a:r>
            <a:r>
              <a:rPr lang="en-US" sz="2400" dirty="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ονοστέλεχα</a:t>
            </a:r>
            <a:r>
              <a:rPr lang="el-GR" sz="2400" spc="15" dirty="0" smtClean="0">
                <a:latin typeface="Times New Roman"/>
                <a:cs typeface="Times New Roman"/>
              </a:rPr>
              <a:t> </a:t>
            </a:r>
            <a:r>
              <a:rPr lang="el-GR" sz="2400" spc="20" dirty="0" smtClean="0">
                <a:latin typeface="Times New Roman"/>
                <a:cs typeface="Times New Roman"/>
              </a:rPr>
              <a:t>φυτά </a:t>
            </a:r>
            <a:r>
              <a:rPr lang="el-GR" sz="2400" spc="15" dirty="0" smtClean="0">
                <a:latin typeface="Times New Roman"/>
                <a:cs typeface="Times New Roman"/>
              </a:rPr>
              <a:t>για </a:t>
            </a:r>
            <a:r>
              <a:rPr lang="el-GR" sz="2400" spc="15" dirty="0" err="1" smtClean="0">
                <a:latin typeface="Times New Roman"/>
                <a:cs typeface="Times New Roman"/>
              </a:rPr>
              <a:t>εµπορική</a:t>
            </a:r>
            <a:r>
              <a:rPr lang="el-GR" sz="2400" spc="15" dirty="0" smtClean="0">
                <a:latin typeface="Times New Roman"/>
                <a:cs typeface="Times New Roman"/>
              </a:rPr>
              <a:t> </a:t>
            </a:r>
            <a:r>
              <a:rPr lang="el-GR" sz="2400" spc="20" dirty="0" smtClean="0">
                <a:latin typeface="Times New Roman"/>
                <a:cs typeface="Times New Roman"/>
              </a:rPr>
              <a:t>παραγωγή. Ο βλαστός </a:t>
            </a:r>
            <a:r>
              <a:rPr lang="el-GR" sz="2400" spc="15" dirty="0" smtClean="0">
                <a:latin typeface="Times New Roman"/>
                <a:cs typeface="Times New Roman"/>
              </a:rPr>
              <a:t>και </a:t>
            </a:r>
            <a:r>
              <a:rPr lang="el-GR" sz="2400" spc="10" dirty="0" smtClean="0">
                <a:latin typeface="Times New Roman"/>
                <a:cs typeface="Times New Roman"/>
              </a:rPr>
              <a:t>οι </a:t>
            </a:r>
            <a:r>
              <a:rPr lang="el-GR" sz="2400" spc="15" dirty="0" smtClean="0">
                <a:latin typeface="Times New Roman"/>
                <a:cs typeface="Times New Roman"/>
              </a:rPr>
              <a:t>πλάγιες </a:t>
            </a:r>
            <a:r>
              <a:rPr lang="el-GR" sz="2400" spc="20" dirty="0" smtClean="0">
                <a:latin typeface="Times New Roman"/>
                <a:cs typeface="Times New Roman"/>
              </a:rPr>
              <a:t>διακλαδώσεις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15" dirty="0" smtClean="0">
                <a:latin typeface="Times New Roman"/>
                <a:cs typeface="Times New Roman"/>
              </a:rPr>
              <a:t>να έχουν λεία  επιφάνεια ή να </a:t>
            </a:r>
            <a:r>
              <a:rPr lang="el-GR" sz="2400" spc="20" dirty="0" smtClean="0">
                <a:latin typeface="Times New Roman"/>
                <a:cs typeface="Times New Roman"/>
              </a:rPr>
              <a:t>φέρουν </a:t>
            </a:r>
            <a:r>
              <a:rPr lang="el-GR" sz="2400" spc="15" dirty="0" smtClean="0">
                <a:latin typeface="Times New Roman"/>
                <a:cs typeface="Times New Roman"/>
              </a:rPr>
              <a:t>χνούδι και </a:t>
            </a:r>
            <a:r>
              <a:rPr lang="el-GR" sz="2400" spc="20" dirty="0" smtClean="0">
                <a:latin typeface="Times New Roman"/>
                <a:cs typeface="Times New Roman"/>
              </a:rPr>
              <a:t>καλύπτονται από κηρώδες </a:t>
            </a:r>
            <a:r>
              <a:rPr lang="el-GR" sz="2400" spc="15" dirty="0" err="1" smtClean="0">
                <a:latin typeface="Times New Roman"/>
                <a:cs typeface="Times New Roman"/>
              </a:rPr>
              <a:t>επίχρισµα</a:t>
            </a:r>
            <a:r>
              <a:rPr lang="el-GR" sz="2400" spc="15" dirty="0" smtClean="0">
                <a:latin typeface="Times New Roman"/>
                <a:cs typeface="Times New Roman"/>
              </a:rPr>
              <a:t>. Οι </a:t>
            </a:r>
            <a:r>
              <a:rPr lang="el-GR" sz="2400" spc="15" dirty="0" err="1" smtClean="0">
                <a:latin typeface="Times New Roman"/>
                <a:cs typeface="Times New Roman"/>
              </a:rPr>
              <a:t>κόµβοι</a:t>
            </a:r>
            <a:r>
              <a:rPr lang="el-GR" sz="2400" spc="15" dirty="0" smtClean="0">
                <a:latin typeface="Times New Roman"/>
                <a:cs typeface="Times New Roman"/>
              </a:rPr>
              <a:t> του </a:t>
            </a:r>
            <a:r>
              <a:rPr lang="el-GR" sz="2400" spc="20" dirty="0" smtClean="0">
                <a:latin typeface="Times New Roman"/>
                <a:cs typeface="Times New Roman"/>
              </a:rPr>
              <a:t>βλαστού </a:t>
            </a:r>
            <a:r>
              <a:rPr lang="el-GR" sz="2400" spc="15" dirty="0" smtClean="0">
                <a:latin typeface="Times New Roman"/>
                <a:cs typeface="Times New Roman"/>
              </a:rPr>
              <a:t>είναι  </a:t>
            </a:r>
            <a:r>
              <a:rPr lang="el-GR" sz="2400" spc="10" dirty="0" err="1" smtClean="0">
                <a:latin typeface="Times New Roman"/>
                <a:cs typeface="Times New Roman"/>
              </a:rPr>
              <a:t>ευµεγέθεις</a:t>
            </a:r>
            <a:r>
              <a:rPr lang="el-GR" sz="2400" spc="10" dirty="0" smtClean="0">
                <a:latin typeface="Times New Roman"/>
                <a:cs typeface="Times New Roman"/>
              </a:rPr>
              <a:t> </a:t>
            </a:r>
            <a:r>
              <a:rPr lang="el-GR" sz="2400" spc="15" dirty="0" smtClean="0">
                <a:latin typeface="Times New Roman"/>
                <a:cs typeface="Times New Roman"/>
              </a:rPr>
              <a:t>και </a:t>
            </a:r>
            <a:r>
              <a:rPr lang="el-GR" sz="2400" spc="20" dirty="0" smtClean="0">
                <a:latin typeface="Times New Roman"/>
                <a:cs typeface="Times New Roman"/>
              </a:rPr>
              <a:t>από κάθε </a:t>
            </a:r>
            <a:r>
              <a:rPr lang="el-GR" sz="2400" spc="15" dirty="0" smtClean="0">
                <a:latin typeface="Times New Roman"/>
                <a:cs typeface="Times New Roman"/>
              </a:rPr>
              <a:t>έναν </a:t>
            </a:r>
            <a:r>
              <a:rPr lang="el-GR" sz="2400" spc="20" dirty="0" smtClean="0">
                <a:latin typeface="Times New Roman"/>
                <a:cs typeface="Times New Roman"/>
              </a:rPr>
              <a:t>αναπτύσσεται </a:t>
            </a:r>
            <a:r>
              <a:rPr lang="el-GR" sz="2400" spc="15" dirty="0" smtClean="0">
                <a:latin typeface="Times New Roman"/>
                <a:cs typeface="Times New Roman"/>
              </a:rPr>
              <a:t>ένα </a:t>
            </a:r>
            <a:r>
              <a:rPr lang="el-GR" sz="2400" spc="20" dirty="0" smtClean="0">
                <a:latin typeface="Times New Roman"/>
                <a:cs typeface="Times New Roman"/>
              </a:rPr>
              <a:t>φύλλο. Η </a:t>
            </a:r>
            <a:r>
              <a:rPr lang="el-GR" sz="2400" spc="15" dirty="0" smtClean="0">
                <a:latin typeface="Times New Roman"/>
                <a:cs typeface="Times New Roman"/>
              </a:rPr>
              <a:t>ταξιανθία </a:t>
            </a:r>
            <a:r>
              <a:rPr lang="el-GR" sz="2400" spc="15" dirty="0" err="1" smtClean="0">
                <a:latin typeface="Times New Roman"/>
                <a:cs typeface="Times New Roman"/>
              </a:rPr>
              <a:t>εµφανίζεται</a:t>
            </a:r>
            <a:r>
              <a:rPr lang="el-GR" sz="2400" spc="15"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τον </a:t>
            </a:r>
            <a:r>
              <a:rPr lang="el-GR" sz="2400" spc="5" dirty="0" smtClean="0">
                <a:latin typeface="Times New Roman"/>
                <a:cs typeface="Times New Roman"/>
              </a:rPr>
              <a:t>6</a:t>
            </a:r>
            <a:r>
              <a:rPr lang="el-GR" sz="2400" spc="7" baseline="39682" dirty="0" smtClean="0">
                <a:latin typeface="Times New Roman"/>
                <a:cs typeface="Times New Roman"/>
              </a:rPr>
              <a:t>ο </a:t>
            </a:r>
            <a:r>
              <a:rPr lang="el-GR" sz="2400" spc="15" dirty="0" smtClean="0">
                <a:latin typeface="Times New Roman"/>
                <a:cs typeface="Times New Roman"/>
              </a:rPr>
              <a:t>έως τον </a:t>
            </a:r>
            <a:r>
              <a:rPr lang="el-GR" sz="2400" spc="10" dirty="0" smtClean="0">
                <a:latin typeface="Times New Roman"/>
                <a:cs typeface="Times New Roman"/>
              </a:rPr>
              <a:t>14</a:t>
            </a:r>
            <a:r>
              <a:rPr lang="el-GR" sz="2400" spc="15" baseline="39682" dirty="0" smtClean="0">
                <a:latin typeface="Times New Roman"/>
                <a:cs typeface="Times New Roman"/>
              </a:rPr>
              <a:t>ο  </a:t>
            </a:r>
            <a:r>
              <a:rPr lang="el-GR" sz="2400" spc="10" dirty="0" err="1" smtClean="0">
                <a:latin typeface="Times New Roman"/>
                <a:cs typeface="Times New Roman"/>
              </a:rPr>
              <a:t>κόµβο</a:t>
            </a:r>
            <a:r>
              <a:rPr lang="el-GR" sz="2400" spc="10" dirty="0" smtClean="0">
                <a:latin typeface="Times New Roman"/>
                <a:cs typeface="Times New Roman"/>
              </a:rPr>
              <a:t> </a:t>
            </a:r>
            <a:r>
              <a:rPr lang="el-GR" sz="2400" spc="20" dirty="0" smtClean="0">
                <a:latin typeface="Times New Roman"/>
                <a:cs typeface="Times New Roman"/>
              </a:rPr>
              <a:t>ανάλογα </a:t>
            </a:r>
            <a:r>
              <a:rPr lang="el-GR" sz="2400" spc="-5" dirty="0" smtClean="0">
                <a:latin typeface="Times New Roman"/>
                <a:cs typeface="Times New Roman"/>
              </a:rPr>
              <a:t>µε </a:t>
            </a:r>
            <a:r>
              <a:rPr lang="el-GR" sz="2400" spc="15" dirty="0" smtClean="0">
                <a:latin typeface="Times New Roman"/>
                <a:cs typeface="Times New Roman"/>
              </a:rPr>
              <a:t>την ποικιλία</a:t>
            </a:r>
            <a:r>
              <a:rPr lang="el-GR" sz="2400" spc="20" dirty="0" smtClean="0">
                <a:latin typeface="Times New Roman"/>
                <a:cs typeface="Times New Roman"/>
              </a:rPr>
              <a:t>.</a:t>
            </a:r>
            <a:endParaRPr lang="el-GR" sz="2400" dirty="0" smtClean="0">
              <a:latin typeface="Times New Roman"/>
              <a:cs typeface="Times New Roman"/>
            </a:endParaRPr>
          </a:p>
          <a:p>
            <a:pPr marL="11133" algn="just"/>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astor Oil Plant with seedpods in the garden. Scientific name: Ricinus communis. Stock Photo"/>
          <p:cNvPicPr>
            <a:picLocks noChangeAspect="1" noChangeArrowheads="1"/>
          </p:cNvPicPr>
          <p:nvPr/>
        </p:nvPicPr>
        <p:blipFill>
          <a:blip r:embed="rId2" cstate="print"/>
          <a:srcRect/>
          <a:stretch>
            <a:fillRect/>
          </a:stretch>
        </p:blipFill>
        <p:spPr bwMode="auto">
          <a:xfrm>
            <a:off x="155575" y="-6354763"/>
            <a:ext cx="8248650" cy="13239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
            <a:ext cx="4572000" cy="646323"/>
          </a:xfrm>
          <a:prstGeom prst="rect">
            <a:avLst/>
          </a:prstGeom>
          <a:noFill/>
        </p:spPr>
        <p:txBody>
          <a:bodyPr wrap="square" lIns="91431" tIns="45716" rIns="91431" bIns="45716" rtlCol="0">
            <a:spAutoFit/>
          </a:bodyPr>
          <a:lstStyle/>
          <a:p>
            <a:r>
              <a:rPr lang="el-GR" sz="3500" b="1" dirty="0"/>
              <a:t>Φύλλ</a:t>
            </a:r>
            <a:r>
              <a:rPr lang="el-GR" sz="3600" b="1" spc="13" dirty="0">
                <a:latin typeface="Times New Roman"/>
                <a:cs typeface="Times New Roman"/>
              </a:rPr>
              <a:t>α</a:t>
            </a:r>
            <a:endParaRPr lang="el-GR" sz="3500" b="1" dirty="0"/>
          </a:p>
        </p:txBody>
      </p:sp>
      <p:sp>
        <p:nvSpPr>
          <p:cNvPr id="10" name="object 9"/>
          <p:cNvSpPr txBox="1"/>
          <p:nvPr/>
        </p:nvSpPr>
        <p:spPr>
          <a:xfrm>
            <a:off x="229394" y="686594"/>
            <a:ext cx="8457406" cy="2385268"/>
          </a:xfrm>
          <a:prstGeom prst="rect">
            <a:avLst/>
          </a:prstGeom>
        </p:spPr>
        <p:txBody>
          <a:bodyPr vert="horz" wrap="square" lIns="0" tIns="0" rIns="0" bIns="0" rtlCol="0">
            <a:spAutoFit/>
          </a:bodyPr>
          <a:lstStyle/>
          <a:p>
            <a:pPr marL="11133" algn="just"/>
            <a:r>
              <a:rPr lang="el-GR" sz="2000" spc="20" dirty="0" smtClean="0">
                <a:latin typeface="Times New Roman"/>
                <a:cs typeface="Times New Roman"/>
              </a:rPr>
              <a:t>Τα φύλλα, </a:t>
            </a:r>
            <a:r>
              <a:rPr lang="el-GR" sz="2000" spc="-5" dirty="0" smtClean="0">
                <a:latin typeface="Times New Roman"/>
                <a:cs typeface="Times New Roman"/>
              </a:rPr>
              <a:t>µε </a:t>
            </a:r>
            <a:r>
              <a:rPr lang="el-GR" sz="2000" spc="15" dirty="0" smtClean="0">
                <a:latin typeface="Times New Roman"/>
                <a:cs typeface="Times New Roman"/>
              </a:rPr>
              <a:t>εξαίρεση </a:t>
            </a:r>
            <a:r>
              <a:rPr lang="el-GR" sz="2000" spc="20" dirty="0" smtClean="0">
                <a:latin typeface="Times New Roman"/>
                <a:cs typeface="Times New Roman"/>
              </a:rPr>
              <a:t>αυτά </a:t>
            </a:r>
            <a:r>
              <a:rPr lang="el-GR" sz="2000" spc="15" dirty="0" smtClean="0">
                <a:latin typeface="Times New Roman"/>
                <a:cs typeface="Times New Roman"/>
              </a:rPr>
              <a:t>του </a:t>
            </a:r>
            <a:r>
              <a:rPr lang="el-GR" sz="2000" spc="20" dirty="0" smtClean="0">
                <a:latin typeface="Times New Roman"/>
                <a:cs typeface="Times New Roman"/>
              </a:rPr>
              <a:t>πρώτου </a:t>
            </a:r>
            <a:r>
              <a:rPr lang="el-GR" sz="2000" spc="15" dirty="0" err="1" smtClean="0">
                <a:latin typeface="Times New Roman"/>
                <a:cs typeface="Times New Roman"/>
              </a:rPr>
              <a:t>κόµβου</a:t>
            </a:r>
            <a:r>
              <a:rPr lang="el-GR" sz="2000" spc="15" dirty="0" smtClean="0">
                <a:latin typeface="Times New Roman"/>
                <a:cs typeface="Times New Roman"/>
              </a:rPr>
              <a:t> </a:t>
            </a:r>
            <a:r>
              <a:rPr lang="el-GR" sz="2000" spc="20" dirty="0" smtClean="0">
                <a:latin typeface="Times New Roman"/>
                <a:cs typeface="Times New Roman"/>
              </a:rPr>
              <a:t>που </a:t>
            </a:r>
            <a:r>
              <a:rPr lang="el-GR" sz="2000" spc="15" dirty="0" smtClean="0">
                <a:latin typeface="Times New Roman"/>
                <a:cs typeface="Times New Roman"/>
              </a:rPr>
              <a:t>είναι αντίθετα, </a:t>
            </a:r>
            <a:r>
              <a:rPr lang="el-GR" sz="2000" spc="20" dirty="0" smtClean="0">
                <a:latin typeface="Times New Roman"/>
                <a:cs typeface="Times New Roman"/>
              </a:rPr>
              <a:t>εκφύονται </a:t>
            </a:r>
            <a:r>
              <a:rPr lang="el-GR" sz="2000" spc="15" dirty="0" smtClean="0">
                <a:latin typeface="Times New Roman"/>
                <a:cs typeface="Times New Roman"/>
              </a:rPr>
              <a:t>κατ’ </a:t>
            </a:r>
            <a:r>
              <a:rPr lang="el-GR" sz="2000" spc="20" dirty="0" smtClean="0">
                <a:latin typeface="Times New Roman"/>
                <a:cs typeface="Times New Roman"/>
              </a:rPr>
              <a:t>εναλλαγή </a:t>
            </a:r>
            <a:r>
              <a:rPr lang="el-GR" sz="2000" spc="15" dirty="0" smtClean="0">
                <a:latin typeface="Times New Roman"/>
                <a:cs typeface="Times New Roman"/>
              </a:rPr>
              <a:t>και είναι  </a:t>
            </a:r>
            <a:r>
              <a:rPr lang="el-GR" sz="2000" spc="5" dirty="0" err="1" smtClean="0">
                <a:latin typeface="Times New Roman"/>
                <a:cs typeface="Times New Roman"/>
              </a:rPr>
              <a:t>έµµισχα</a:t>
            </a:r>
            <a:r>
              <a:rPr lang="el-GR" sz="2000" spc="5" dirty="0" smtClean="0">
                <a:latin typeface="Times New Roman"/>
                <a:cs typeface="Times New Roman"/>
              </a:rPr>
              <a:t>, </a:t>
            </a:r>
            <a:r>
              <a:rPr lang="el-GR" sz="2000" spc="15" dirty="0" smtClean="0">
                <a:latin typeface="Times New Roman"/>
                <a:cs typeface="Times New Roman"/>
              </a:rPr>
              <a:t>µ</a:t>
            </a:r>
            <a:r>
              <a:rPr lang="el-GR" sz="2000" spc="15" dirty="0" err="1" smtClean="0">
                <a:latin typeface="Times New Roman"/>
                <a:cs typeface="Times New Roman"/>
              </a:rPr>
              <a:t>εγάλου</a:t>
            </a:r>
            <a:r>
              <a:rPr lang="el-GR" sz="2000" spc="15"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εγέθους</a:t>
            </a:r>
            <a:r>
              <a:rPr lang="el-GR" sz="2000" spc="10" dirty="0" smtClean="0">
                <a:latin typeface="Times New Roman"/>
                <a:cs typeface="Times New Roman"/>
              </a:rPr>
              <a:t> </a:t>
            </a:r>
            <a:r>
              <a:rPr lang="el-GR" sz="2000" spc="20" dirty="0" smtClean="0">
                <a:latin typeface="Times New Roman"/>
                <a:cs typeface="Times New Roman"/>
              </a:rPr>
              <a:t>(πλάτους 10-30 cm) </a:t>
            </a:r>
            <a:r>
              <a:rPr lang="el-GR" sz="2000" spc="15" dirty="0" err="1" smtClean="0">
                <a:latin typeface="Times New Roman"/>
                <a:cs typeface="Times New Roman"/>
              </a:rPr>
              <a:t>παλαµοειδή</a:t>
            </a:r>
            <a:r>
              <a:rPr lang="el-GR" sz="2000" spc="15" dirty="0" smtClean="0">
                <a:latin typeface="Times New Roman"/>
                <a:cs typeface="Times New Roman"/>
              </a:rPr>
              <a:t> </a:t>
            </a:r>
            <a:r>
              <a:rPr lang="el-GR" sz="2000" spc="-5" dirty="0" smtClean="0">
                <a:latin typeface="Times New Roman"/>
                <a:cs typeface="Times New Roman"/>
              </a:rPr>
              <a:t>µε </a:t>
            </a:r>
            <a:r>
              <a:rPr lang="el-GR" sz="2000" spc="20" dirty="0" smtClean="0">
                <a:latin typeface="Times New Roman"/>
                <a:cs typeface="Times New Roman"/>
              </a:rPr>
              <a:t>5-11 βαθιά </a:t>
            </a:r>
            <a:r>
              <a:rPr lang="el-GR" sz="2000" spc="10" dirty="0" err="1" smtClean="0">
                <a:latin typeface="Times New Roman"/>
                <a:cs typeface="Times New Roman"/>
              </a:rPr>
              <a:t>σχηµατισµένες</a:t>
            </a:r>
            <a:r>
              <a:rPr lang="el-GR" sz="2000" spc="10" dirty="0" smtClean="0">
                <a:latin typeface="Times New Roman"/>
                <a:cs typeface="Times New Roman"/>
              </a:rPr>
              <a:t> </a:t>
            </a:r>
            <a:r>
              <a:rPr lang="el-GR" sz="2000" spc="20" dirty="0" smtClean="0">
                <a:latin typeface="Times New Roman"/>
                <a:cs typeface="Times New Roman"/>
              </a:rPr>
              <a:t>εγκολπώσεις.  Μπορεί </a:t>
            </a:r>
            <a:r>
              <a:rPr lang="el-GR" sz="2000" spc="15" dirty="0" smtClean="0">
                <a:latin typeface="Times New Roman"/>
                <a:cs typeface="Times New Roman"/>
              </a:rPr>
              <a:t>να είναι λεία ή </a:t>
            </a:r>
            <a:r>
              <a:rPr lang="el-GR" sz="2000" spc="20" dirty="0" smtClean="0">
                <a:latin typeface="Times New Roman"/>
                <a:cs typeface="Times New Roman"/>
              </a:rPr>
              <a:t>χνουδωτά </a:t>
            </a:r>
            <a:r>
              <a:rPr lang="el-GR" sz="2000" spc="-5" dirty="0" smtClean="0">
                <a:latin typeface="Times New Roman"/>
                <a:cs typeface="Times New Roman"/>
              </a:rPr>
              <a:t>µε </a:t>
            </a:r>
            <a:r>
              <a:rPr lang="el-GR" sz="2000" spc="20" dirty="0" smtClean="0">
                <a:latin typeface="Times New Roman"/>
                <a:cs typeface="Times New Roman"/>
              </a:rPr>
              <a:t>προεξέχουσες νευρώσεις στην κάτω </a:t>
            </a:r>
            <a:r>
              <a:rPr lang="el-GR" sz="2000" spc="15" dirty="0" smtClean="0">
                <a:latin typeface="Times New Roman"/>
                <a:cs typeface="Times New Roman"/>
              </a:rPr>
              <a:t>επιφάνεια, </a:t>
            </a:r>
            <a:r>
              <a:rPr lang="el-GR" sz="2000" spc="20" dirty="0" smtClean="0">
                <a:latin typeface="Times New Roman"/>
                <a:cs typeface="Times New Roman"/>
              </a:rPr>
              <a:t>κηρώδη άνω </a:t>
            </a:r>
            <a:r>
              <a:rPr lang="el-GR" sz="2000" spc="15" dirty="0" smtClean="0">
                <a:latin typeface="Times New Roman"/>
                <a:cs typeface="Times New Roman"/>
              </a:rPr>
              <a:t>επιφάνεια  και </a:t>
            </a:r>
            <a:r>
              <a:rPr lang="el-GR" sz="2000" spc="20" dirty="0" smtClean="0">
                <a:latin typeface="Times New Roman"/>
                <a:cs typeface="Times New Roman"/>
              </a:rPr>
              <a:t>περιφερειακές </a:t>
            </a:r>
            <a:r>
              <a:rPr lang="el-GR" sz="2000" spc="15" dirty="0" smtClean="0">
                <a:latin typeface="Times New Roman"/>
                <a:cs typeface="Times New Roman"/>
              </a:rPr>
              <a:t>εγκοπές. </a:t>
            </a:r>
            <a:r>
              <a:rPr lang="el-GR" sz="2000" spc="20" dirty="0" smtClean="0">
                <a:latin typeface="Times New Roman"/>
                <a:cs typeface="Times New Roman"/>
              </a:rPr>
              <a:t>Το </a:t>
            </a:r>
            <a:r>
              <a:rPr lang="el-GR" sz="2000" spc="10" dirty="0" err="1" smtClean="0">
                <a:latin typeface="Times New Roman"/>
                <a:cs typeface="Times New Roman"/>
              </a:rPr>
              <a:t>χρώµα</a:t>
            </a:r>
            <a:r>
              <a:rPr lang="el-GR" sz="2000" spc="10" dirty="0" smtClean="0">
                <a:latin typeface="Times New Roman"/>
                <a:cs typeface="Times New Roman"/>
              </a:rPr>
              <a:t> </a:t>
            </a:r>
            <a:r>
              <a:rPr lang="el-GR" sz="2000" spc="15" dirty="0" smtClean="0">
                <a:latin typeface="Times New Roman"/>
                <a:cs typeface="Times New Roman"/>
              </a:rPr>
              <a:t>τους ποικίλλει </a:t>
            </a:r>
            <a:r>
              <a:rPr lang="el-GR" sz="2000" spc="20" dirty="0" smtClean="0">
                <a:latin typeface="Times New Roman"/>
                <a:cs typeface="Times New Roman"/>
              </a:rPr>
              <a:t>από </a:t>
            </a:r>
            <a:r>
              <a:rPr lang="el-GR" sz="2000" spc="15" dirty="0" smtClean="0">
                <a:latin typeface="Times New Roman"/>
                <a:cs typeface="Times New Roman"/>
              </a:rPr>
              <a:t>ανοιχτό </a:t>
            </a:r>
            <a:r>
              <a:rPr lang="el-GR" sz="2000" spc="20" dirty="0" smtClean="0">
                <a:latin typeface="Times New Roman"/>
                <a:cs typeface="Times New Roman"/>
              </a:rPr>
              <a:t>πράσινο </a:t>
            </a:r>
            <a:r>
              <a:rPr lang="el-GR" sz="2000" spc="15" dirty="0" smtClean="0">
                <a:latin typeface="Times New Roman"/>
                <a:cs typeface="Times New Roman"/>
              </a:rPr>
              <a:t>έως </a:t>
            </a:r>
            <a:r>
              <a:rPr lang="el-GR" sz="2000" spc="20" dirty="0" smtClean="0">
                <a:latin typeface="Times New Roman"/>
                <a:cs typeface="Times New Roman"/>
              </a:rPr>
              <a:t>σκούρο κόκκινο ανάλογα </a:t>
            </a:r>
            <a:r>
              <a:rPr lang="el-GR" sz="2000" spc="-5" dirty="0" smtClean="0">
                <a:latin typeface="Times New Roman"/>
                <a:cs typeface="Times New Roman"/>
              </a:rPr>
              <a:t>µε  </a:t>
            </a:r>
            <a:r>
              <a:rPr lang="el-GR" sz="2000" spc="15" dirty="0" smtClean="0">
                <a:latin typeface="Times New Roman"/>
                <a:cs typeface="Times New Roman"/>
              </a:rPr>
              <a:t>το </a:t>
            </a:r>
            <a:r>
              <a:rPr lang="el-GR" sz="2000" spc="20" dirty="0" smtClean="0">
                <a:latin typeface="Times New Roman"/>
                <a:cs typeface="Times New Roman"/>
              </a:rPr>
              <a:t>ποσοστό των </a:t>
            </a:r>
            <a:r>
              <a:rPr lang="el-GR" sz="2000" spc="20" dirty="0" err="1" smtClean="0">
                <a:latin typeface="Times New Roman"/>
                <a:cs typeface="Times New Roman"/>
              </a:rPr>
              <a:t>ανθοκυανών</a:t>
            </a:r>
            <a:r>
              <a:rPr lang="el-GR" sz="2000" spc="20" dirty="0" smtClean="0">
                <a:latin typeface="Times New Roman"/>
                <a:cs typeface="Times New Roman"/>
              </a:rPr>
              <a:t> που περιέχουν.</a:t>
            </a:r>
            <a:endParaRPr lang="el-GR" sz="2000" dirty="0" smtClean="0">
              <a:latin typeface="Times New Roman"/>
              <a:cs typeface="Times New Roman"/>
            </a:endParaRPr>
          </a:p>
          <a:p>
            <a:pPr marL="11133" algn="just"/>
            <a:endParaRPr sz="1500" dirty="0">
              <a:latin typeface="Times New Roman"/>
              <a:cs typeface="Times New Roman"/>
            </a:endParaRPr>
          </a:p>
        </p:txBody>
      </p:sp>
      <p:sp>
        <p:nvSpPr>
          <p:cNvPr id="7" name="object 4"/>
          <p:cNvSpPr/>
          <p:nvPr/>
        </p:nvSpPr>
        <p:spPr>
          <a:xfrm>
            <a:off x="0" y="3201194"/>
            <a:ext cx="5609074" cy="3124200"/>
          </a:xfrm>
          <a:prstGeom prst="rect">
            <a:avLst/>
          </a:prstGeom>
          <a:blipFill>
            <a:blip r:embed="rId2" cstate="print"/>
            <a:stretch>
              <a:fillRect/>
            </a:stretch>
          </a:blipFill>
        </p:spPr>
        <p:txBody>
          <a:bodyPr wrap="square" lIns="0" tIns="0" rIns="0" bIns="0" rtlCol="0"/>
          <a:lstStyle/>
          <a:p>
            <a:endParaRPr/>
          </a:p>
        </p:txBody>
      </p:sp>
      <p:sp>
        <p:nvSpPr>
          <p:cNvPr id="8" name="object 3"/>
          <p:cNvSpPr/>
          <p:nvPr/>
        </p:nvSpPr>
        <p:spPr>
          <a:xfrm>
            <a:off x="5563394" y="3201194"/>
            <a:ext cx="3352800" cy="3200400"/>
          </a:xfrm>
          <a:prstGeom prst="rect">
            <a:avLst/>
          </a:prstGeom>
          <a:blipFill>
            <a:blip r:embed="rId3" cstate="print"/>
            <a:stretch>
              <a:fillRect/>
            </a:stretch>
          </a:blipFill>
        </p:spPr>
        <p:txBody>
          <a:bodyPr wrap="square" lIns="0" tIns="0" rIns="0" bIns="0" rtlCol="0"/>
          <a:lstStyle/>
          <a:p>
            <a:endParaRPr/>
          </a:p>
        </p:txBody>
      </p:sp>
      <p:sp>
        <p:nvSpPr>
          <p:cNvPr id="9" name="8 - Ορθογώνιο"/>
          <p:cNvSpPr/>
          <p:nvPr/>
        </p:nvSpPr>
        <p:spPr>
          <a:xfrm>
            <a:off x="2896394" y="6401594"/>
            <a:ext cx="3407343" cy="369332"/>
          </a:xfrm>
          <a:prstGeom prst="rect">
            <a:avLst/>
          </a:prstGeom>
        </p:spPr>
        <p:txBody>
          <a:bodyPr wrap="square">
            <a:spAutoFit/>
          </a:bodyPr>
          <a:lstStyle/>
          <a:p>
            <a:pPr marL="12700" algn="just">
              <a:lnSpc>
                <a:spcPct val="100000"/>
              </a:lnSpc>
            </a:pPr>
            <a:r>
              <a:rPr lang="el-GR" b="1" i="1" spc="15" dirty="0" smtClean="0">
                <a:latin typeface="Times New Roman"/>
                <a:cs typeface="Times New Roman"/>
              </a:rPr>
              <a:t> </a:t>
            </a:r>
            <a:r>
              <a:rPr lang="el-GR" i="1" spc="10" dirty="0" err="1" smtClean="0">
                <a:latin typeface="Times New Roman"/>
                <a:cs typeface="Times New Roman"/>
              </a:rPr>
              <a:t>Παλαµοειδή</a:t>
            </a:r>
            <a:r>
              <a:rPr lang="el-GR" i="1" spc="10" dirty="0" smtClean="0">
                <a:latin typeface="Times New Roman"/>
                <a:cs typeface="Times New Roman"/>
              </a:rPr>
              <a:t> </a:t>
            </a:r>
            <a:r>
              <a:rPr lang="el-GR" i="1" spc="20" dirty="0" smtClean="0">
                <a:latin typeface="Times New Roman"/>
                <a:cs typeface="Times New Roman"/>
              </a:rPr>
              <a:t>φύλλα</a:t>
            </a:r>
            <a:r>
              <a:rPr lang="el-GR" i="1" spc="35" dirty="0" smtClean="0">
                <a:latin typeface="Times New Roman"/>
                <a:cs typeface="Times New Roman"/>
              </a:rPr>
              <a:t> </a:t>
            </a:r>
            <a:r>
              <a:rPr lang="el-GR" i="1" spc="15" dirty="0" err="1" smtClean="0">
                <a:latin typeface="Times New Roman"/>
                <a:cs typeface="Times New Roman"/>
              </a:rPr>
              <a:t>ρετσινολαδιάς</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ricinus communis"/>
          <p:cNvPicPr>
            <a:picLocks noChangeAspect="1" noChangeArrowheads="1"/>
          </p:cNvPicPr>
          <p:nvPr/>
        </p:nvPicPr>
        <p:blipFill>
          <a:blip r:embed="rId2" cstate="print"/>
          <a:srcRect/>
          <a:stretch>
            <a:fillRect/>
          </a:stretch>
        </p:blipFill>
        <p:spPr bwMode="auto">
          <a:xfrm>
            <a:off x="610394" y="1524794"/>
            <a:ext cx="2857500" cy="2847976"/>
          </a:xfrm>
          <a:prstGeom prst="rect">
            <a:avLst/>
          </a:prstGeom>
          <a:noFill/>
        </p:spPr>
      </p:pic>
      <p:pic>
        <p:nvPicPr>
          <p:cNvPr id="1028" name="Picture 4" descr="Αποτέλεσμα εικόνας για ricinus communis"/>
          <p:cNvPicPr>
            <a:picLocks noChangeAspect="1" noChangeArrowheads="1"/>
          </p:cNvPicPr>
          <p:nvPr/>
        </p:nvPicPr>
        <p:blipFill>
          <a:blip r:embed="rId3" cstate="print"/>
          <a:srcRect/>
          <a:stretch>
            <a:fillRect/>
          </a:stretch>
        </p:blipFill>
        <p:spPr bwMode="auto">
          <a:xfrm>
            <a:off x="381794" y="457994"/>
            <a:ext cx="7620000" cy="50768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icinus communis seeds"/>
          <p:cNvPicPr>
            <a:picLocks noChangeAspect="1" noChangeArrowheads="1"/>
          </p:cNvPicPr>
          <p:nvPr/>
        </p:nvPicPr>
        <p:blipFill>
          <a:blip r:embed="rId2" cstate="print"/>
          <a:srcRect/>
          <a:stretch>
            <a:fillRect/>
          </a:stretch>
        </p:blipFill>
        <p:spPr bwMode="auto">
          <a:xfrm>
            <a:off x="1588" y="1587"/>
            <a:ext cx="9144000" cy="6858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814650" y="5944394"/>
            <a:ext cx="4291544" cy="276999"/>
          </a:xfrm>
          <a:prstGeom prst="rect">
            <a:avLst/>
          </a:prstGeom>
        </p:spPr>
        <p:txBody>
          <a:bodyPr vert="horz" wrap="square" lIns="0" tIns="0" rIns="0" bIns="0" rtlCol="0">
            <a:spAutoFit/>
          </a:bodyPr>
          <a:lstStyle/>
          <a:p>
            <a:pPr marL="12700">
              <a:lnSpc>
                <a:spcPct val="100000"/>
              </a:lnSpc>
            </a:pPr>
            <a:r>
              <a:rPr b="1" i="1" spc="15" dirty="0" smtClean="0">
                <a:latin typeface="Times New Roman"/>
                <a:cs typeface="Times New Roman"/>
              </a:rPr>
              <a:t> </a:t>
            </a:r>
            <a:r>
              <a:rPr i="1" spc="20" dirty="0">
                <a:latin typeface="Times New Roman"/>
                <a:cs typeface="Times New Roman"/>
              </a:rPr>
              <a:t>Φυτό</a:t>
            </a:r>
            <a:r>
              <a:rPr i="1" spc="-15" dirty="0">
                <a:latin typeface="Times New Roman"/>
                <a:cs typeface="Times New Roman"/>
              </a:rPr>
              <a:t> </a:t>
            </a:r>
            <a:r>
              <a:rPr i="1" spc="15" dirty="0">
                <a:latin typeface="Times New Roman"/>
                <a:cs typeface="Times New Roman"/>
              </a:rPr>
              <a:t>ρετσινολαδιάς</a:t>
            </a:r>
            <a:endParaRPr dirty="0">
              <a:latin typeface="Times New Roman"/>
              <a:cs typeface="Times New Roman"/>
            </a:endParaRPr>
          </a:p>
        </p:txBody>
      </p:sp>
      <p:sp>
        <p:nvSpPr>
          <p:cNvPr id="12" name="object 3"/>
          <p:cNvSpPr/>
          <p:nvPr/>
        </p:nvSpPr>
        <p:spPr>
          <a:xfrm>
            <a:off x="915194" y="305594"/>
            <a:ext cx="7696200" cy="518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0"/>
            <a:ext cx="4572000" cy="1184932"/>
          </a:xfrm>
          <a:prstGeom prst="rect">
            <a:avLst/>
          </a:prstGeom>
          <a:noFill/>
        </p:spPr>
        <p:txBody>
          <a:bodyPr wrap="square" lIns="91431" tIns="45716" rIns="91431" bIns="45716" rtlCol="0">
            <a:spAutoFit/>
          </a:bodyPr>
          <a:lstStyle/>
          <a:p>
            <a:r>
              <a:rPr lang="el-GR" sz="3600" b="1" dirty="0">
                <a:latin typeface="Times New Roman"/>
                <a:cs typeface="Times New Roman"/>
              </a:rPr>
              <a:t>Ταξιανθία και</a:t>
            </a:r>
            <a:r>
              <a:rPr lang="el-GR" sz="3600" b="1" spc="-88" dirty="0">
                <a:latin typeface="Times New Roman"/>
                <a:cs typeface="Times New Roman"/>
              </a:rPr>
              <a:t> </a:t>
            </a:r>
            <a:r>
              <a:rPr lang="el-GR" sz="3600" b="1" dirty="0">
                <a:latin typeface="Times New Roman"/>
                <a:cs typeface="Times New Roman"/>
              </a:rPr>
              <a:t>άνθη</a:t>
            </a:r>
            <a:endParaRPr lang="el-GR" sz="3600" dirty="0">
              <a:latin typeface="Times New Roman"/>
              <a:cs typeface="Times New Roman"/>
            </a:endParaRPr>
          </a:p>
          <a:p>
            <a:endParaRPr lang="el-GR" sz="3500" b="1" dirty="0"/>
          </a:p>
        </p:txBody>
      </p:sp>
      <p:sp>
        <p:nvSpPr>
          <p:cNvPr id="9" name="8 - Ορθογώνιο"/>
          <p:cNvSpPr/>
          <p:nvPr/>
        </p:nvSpPr>
        <p:spPr>
          <a:xfrm>
            <a:off x="229394" y="838994"/>
            <a:ext cx="4114800" cy="3693311"/>
          </a:xfrm>
          <a:prstGeom prst="rect">
            <a:avLst/>
          </a:prstGeom>
        </p:spPr>
        <p:txBody>
          <a:bodyPr wrap="square" lIns="91431" tIns="45716" rIns="91431" bIns="45716">
            <a:spAutoFit/>
          </a:bodyPr>
          <a:lstStyle/>
          <a:p>
            <a:pPr marL="12700" marR="5080" algn="just">
              <a:spcBef>
                <a:spcPts val="25"/>
              </a:spcBef>
            </a:pPr>
            <a:r>
              <a:rPr lang="el-GR" sz="2400" spc="20" dirty="0" smtClean="0">
                <a:latin typeface="Times New Roman"/>
                <a:cs typeface="Times New Roman"/>
              </a:rPr>
              <a:t>Η </a:t>
            </a:r>
            <a:r>
              <a:rPr lang="el-GR" sz="2400" spc="15" dirty="0" smtClean="0">
                <a:latin typeface="Times New Roman"/>
                <a:cs typeface="Times New Roman"/>
              </a:rPr>
              <a:t>ταξιανθία της </a:t>
            </a:r>
            <a:r>
              <a:rPr lang="el-GR" sz="2400" spc="15" dirty="0" err="1" smtClean="0">
                <a:latin typeface="Times New Roman"/>
                <a:cs typeface="Times New Roman"/>
              </a:rPr>
              <a:t>ρετσινολαδιάς</a:t>
            </a:r>
            <a:r>
              <a:rPr lang="el-GR" sz="2400" spc="15" dirty="0" smtClean="0">
                <a:latin typeface="Times New Roman"/>
                <a:cs typeface="Times New Roman"/>
              </a:rPr>
              <a:t> είναι </a:t>
            </a:r>
            <a:r>
              <a:rPr lang="el-GR" sz="2400" spc="20" dirty="0" err="1" smtClean="0">
                <a:latin typeface="Times New Roman"/>
                <a:cs typeface="Times New Roman"/>
              </a:rPr>
              <a:t>βότρυς</a:t>
            </a:r>
            <a:r>
              <a:rPr lang="el-GR" sz="2400" spc="20" dirty="0" smtClean="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εγάλου</a:t>
            </a:r>
            <a:r>
              <a:rPr lang="el-GR" sz="2400" spc="15" dirty="0" smtClean="0">
                <a:latin typeface="Times New Roman"/>
                <a:cs typeface="Times New Roman"/>
              </a:rPr>
              <a:t> µ</a:t>
            </a:r>
            <a:r>
              <a:rPr lang="el-GR" sz="2400" spc="15" dirty="0" err="1" smtClean="0">
                <a:latin typeface="Times New Roman"/>
                <a:cs typeface="Times New Roman"/>
              </a:rPr>
              <a:t>ήκους</a:t>
            </a:r>
            <a:r>
              <a:rPr lang="el-GR" sz="2400" spc="15"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έχρι</a:t>
            </a:r>
            <a:r>
              <a:rPr lang="el-GR" sz="2400" spc="10" dirty="0" smtClean="0">
                <a:latin typeface="Times New Roman"/>
                <a:cs typeface="Times New Roman"/>
              </a:rPr>
              <a:t> </a:t>
            </a:r>
            <a:r>
              <a:rPr lang="el-GR" sz="2400" spc="15" dirty="0" smtClean="0">
                <a:latin typeface="Times New Roman"/>
                <a:cs typeface="Times New Roman"/>
              </a:rPr>
              <a:t>1 </a:t>
            </a:r>
            <a:r>
              <a:rPr lang="el-GR" sz="2400" spc="20" dirty="0" smtClean="0">
                <a:latin typeface="Times New Roman"/>
                <a:cs typeface="Times New Roman"/>
              </a:rPr>
              <a:t>m </a:t>
            </a:r>
            <a:r>
              <a:rPr lang="el-GR" sz="2400" spc="15" dirty="0" smtClean="0">
                <a:latin typeface="Times New Roman"/>
                <a:cs typeface="Times New Roman"/>
              </a:rPr>
              <a:t>και </a:t>
            </a:r>
            <a:r>
              <a:rPr lang="el-GR" sz="2400" spc="15" dirty="0" err="1" smtClean="0">
                <a:latin typeface="Times New Roman"/>
                <a:cs typeface="Times New Roman"/>
              </a:rPr>
              <a:t>εµφανίζεται</a:t>
            </a:r>
            <a:r>
              <a:rPr lang="el-GR" sz="2400" spc="15" dirty="0" smtClean="0">
                <a:latin typeface="Times New Roman"/>
                <a:cs typeface="Times New Roman"/>
              </a:rPr>
              <a:t> στο </a:t>
            </a:r>
            <a:r>
              <a:rPr lang="el-GR" sz="2400" spc="20" dirty="0" smtClean="0">
                <a:latin typeface="Times New Roman"/>
                <a:cs typeface="Times New Roman"/>
              </a:rPr>
              <a:t>άκρο </a:t>
            </a:r>
            <a:r>
              <a:rPr lang="el-GR" sz="2400" spc="15" dirty="0" smtClean="0">
                <a:latin typeface="Times New Roman"/>
                <a:cs typeface="Times New Roman"/>
              </a:rPr>
              <a:t>του  </a:t>
            </a:r>
            <a:r>
              <a:rPr lang="el-GR" sz="2400" spc="20" dirty="0" smtClean="0">
                <a:latin typeface="Times New Roman"/>
                <a:cs typeface="Times New Roman"/>
              </a:rPr>
              <a:t>κεντρικού </a:t>
            </a:r>
            <a:r>
              <a:rPr lang="el-GR" sz="2400" spc="15" dirty="0" smtClean="0">
                <a:latin typeface="Times New Roman"/>
                <a:cs typeface="Times New Roman"/>
              </a:rPr>
              <a:t>στελέχους  και </a:t>
            </a:r>
            <a:r>
              <a:rPr lang="el-GR" sz="2400" spc="20" dirty="0" smtClean="0">
                <a:latin typeface="Times New Roman"/>
                <a:cs typeface="Times New Roman"/>
              </a:rPr>
              <a:t>των πλάγιων διακλαδώσεων. Ο </a:t>
            </a:r>
            <a:r>
              <a:rPr lang="el-GR" sz="2400" spc="15" dirty="0" err="1" smtClean="0">
                <a:latin typeface="Times New Roman"/>
                <a:cs typeface="Times New Roman"/>
              </a:rPr>
              <a:t>κόµβος</a:t>
            </a:r>
            <a:r>
              <a:rPr lang="el-GR" sz="2400" spc="15" dirty="0" smtClean="0">
                <a:latin typeface="Times New Roman"/>
                <a:cs typeface="Times New Roman"/>
              </a:rPr>
              <a:t>  </a:t>
            </a:r>
            <a:r>
              <a:rPr lang="el-GR" sz="2400" spc="15" dirty="0" err="1" smtClean="0">
                <a:latin typeface="Times New Roman"/>
                <a:cs typeface="Times New Roman"/>
              </a:rPr>
              <a:t>εµφάνισης</a:t>
            </a:r>
            <a:r>
              <a:rPr lang="el-GR" sz="2400" spc="15" dirty="0" smtClean="0">
                <a:latin typeface="Times New Roman"/>
                <a:cs typeface="Times New Roman"/>
              </a:rPr>
              <a:t>  της  </a:t>
            </a:r>
            <a:r>
              <a:rPr lang="el-GR" sz="2400" spc="20" dirty="0" smtClean="0">
                <a:latin typeface="Times New Roman"/>
                <a:cs typeface="Times New Roman"/>
              </a:rPr>
              <a:t>πρώτης    </a:t>
            </a:r>
            <a:r>
              <a:rPr lang="el-GR" sz="2400" spc="165" dirty="0" smtClean="0">
                <a:latin typeface="Times New Roman"/>
                <a:cs typeface="Times New Roman"/>
              </a:rPr>
              <a:t> </a:t>
            </a:r>
            <a:r>
              <a:rPr lang="el-GR" sz="2400" spc="15" dirty="0" smtClean="0">
                <a:latin typeface="Times New Roman"/>
                <a:cs typeface="Times New Roman"/>
              </a:rPr>
              <a:t>ταξιανθίας  είναι</a:t>
            </a:r>
            <a:r>
              <a:rPr lang="en-US" sz="2400" dirty="0">
                <a:latin typeface="Times New Roman"/>
                <a:cs typeface="Times New Roman"/>
              </a:rPr>
              <a:t> </a:t>
            </a:r>
            <a:r>
              <a:rPr lang="el-GR" sz="2400" spc="15" dirty="0" smtClean="0">
                <a:latin typeface="Times New Roman"/>
                <a:cs typeface="Times New Roman"/>
              </a:rPr>
              <a:t>γονοτυπικό </a:t>
            </a:r>
            <a:r>
              <a:rPr lang="el-GR" sz="2400" spc="20" dirty="0" smtClean="0">
                <a:latin typeface="Times New Roman"/>
                <a:cs typeface="Times New Roman"/>
              </a:rPr>
              <a:t>χαρακτηριστικό. </a:t>
            </a:r>
            <a:endParaRPr lang="el-GR" sz="2400" dirty="0" smtClean="0">
              <a:latin typeface="Times New Roman"/>
              <a:cs typeface="Times New Roman"/>
            </a:endParaRPr>
          </a:p>
          <a:p>
            <a:pPr marL="11133"/>
            <a:endParaRPr lang="el-GR" dirty="0">
              <a:latin typeface="Times New Roman"/>
              <a:cs typeface="Times New Roman"/>
            </a:endParaRPr>
          </a:p>
        </p:txBody>
      </p:sp>
      <p:pic>
        <p:nvPicPr>
          <p:cNvPr id="25602" name="Picture 2" descr="Αποτέλεσμα εικόνας για ricinus communis flower"/>
          <p:cNvPicPr>
            <a:picLocks noChangeAspect="1" noChangeArrowheads="1"/>
          </p:cNvPicPr>
          <p:nvPr/>
        </p:nvPicPr>
        <p:blipFill>
          <a:blip r:embed="rId2" cstate="print"/>
          <a:srcRect/>
          <a:stretch>
            <a:fillRect/>
          </a:stretch>
        </p:blipFill>
        <p:spPr bwMode="auto">
          <a:xfrm>
            <a:off x="4496594" y="1067594"/>
            <a:ext cx="3810000" cy="50958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305594" y="0"/>
            <a:ext cx="8534400" cy="2215983"/>
          </a:xfrm>
          <a:prstGeom prst="rect">
            <a:avLst/>
          </a:prstGeom>
        </p:spPr>
        <p:txBody>
          <a:bodyPr wrap="square" lIns="91431" tIns="45716" rIns="91431" bIns="45716">
            <a:spAutoFit/>
          </a:bodyPr>
          <a:lstStyle/>
          <a:p>
            <a:pPr marL="12700" marR="5080" algn="just">
              <a:spcBef>
                <a:spcPts val="25"/>
              </a:spcBef>
            </a:pPr>
            <a:r>
              <a:rPr lang="el-GR" sz="2000" spc="20" dirty="0" smtClean="0">
                <a:latin typeface="Times New Roman"/>
                <a:cs typeface="Times New Roman"/>
              </a:rPr>
              <a:t>Τα </a:t>
            </a:r>
            <a:r>
              <a:rPr lang="el-GR" sz="2000" spc="15" dirty="0" smtClean="0">
                <a:latin typeface="Times New Roman"/>
                <a:cs typeface="Times New Roman"/>
              </a:rPr>
              <a:t>άνθη χωρίζονται σε </a:t>
            </a:r>
            <a:r>
              <a:rPr lang="el-GR" sz="2000" spc="20" dirty="0" smtClean="0">
                <a:latin typeface="Times New Roman"/>
                <a:cs typeface="Times New Roman"/>
              </a:rPr>
              <a:t>θηλυκά που βρίσκονται στην κορυφή </a:t>
            </a:r>
            <a:r>
              <a:rPr lang="el-GR" sz="2000" spc="15" dirty="0" smtClean="0">
                <a:latin typeface="Times New Roman"/>
                <a:cs typeface="Times New Roman"/>
              </a:rPr>
              <a:t>της ταξιανθίας,  </a:t>
            </a:r>
            <a:r>
              <a:rPr lang="el-GR" sz="2000" spc="20" dirty="0" smtClean="0">
                <a:latin typeface="Times New Roman"/>
                <a:cs typeface="Times New Roman"/>
              </a:rPr>
              <a:t>αρσενικά  </a:t>
            </a:r>
            <a:r>
              <a:rPr lang="el-GR" sz="2000" spc="15" dirty="0" smtClean="0">
                <a:latin typeface="Times New Roman"/>
                <a:cs typeface="Times New Roman"/>
              </a:rPr>
              <a:t>στη   </a:t>
            </a:r>
            <a:r>
              <a:rPr lang="el-GR" sz="2000" spc="20" dirty="0" smtClean="0">
                <a:latin typeface="Times New Roman"/>
                <a:cs typeface="Times New Roman"/>
              </a:rPr>
              <a:t>βάση  </a:t>
            </a:r>
            <a:r>
              <a:rPr lang="el-GR" sz="2000" spc="15" dirty="0" smtClean="0">
                <a:latin typeface="Times New Roman"/>
                <a:cs typeface="Times New Roman"/>
              </a:rPr>
              <a:t>της   και   ο   </a:t>
            </a:r>
            <a:r>
              <a:rPr lang="el-GR" sz="2000" spc="10" dirty="0" err="1" smtClean="0">
                <a:latin typeface="Times New Roman"/>
                <a:cs typeface="Times New Roman"/>
              </a:rPr>
              <a:t>αριθµός</a:t>
            </a:r>
            <a:r>
              <a:rPr lang="el-GR" sz="2000" spc="10" dirty="0" smtClean="0">
                <a:latin typeface="Times New Roman"/>
                <a:cs typeface="Times New Roman"/>
              </a:rPr>
              <a:t>   </a:t>
            </a:r>
            <a:r>
              <a:rPr lang="el-GR" sz="2000" spc="15" dirty="0" smtClean="0">
                <a:latin typeface="Times New Roman"/>
                <a:cs typeface="Times New Roman"/>
              </a:rPr>
              <a:t>τους   ποικίλλει   </a:t>
            </a:r>
            <a:r>
              <a:rPr lang="el-GR" sz="2000" spc="20" dirty="0" smtClean="0">
                <a:latin typeface="Times New Roman"/>
                <a:cs typeface="Times New Roman"/>
              </a:rPr>
              <a:t>ανάλογα  </a:t>
            </a:r>
            <a:r>
              <a:rPr lang="el-GR" sz="2000" spc="-5" dirty="0" smtClean="0">
                <a:latin typeface="Times New Roman"/>
                <a:cs typeface="Times New Roman"/>
              </a:rPr>
              <a:t>µε   </a:t>
            </a:r>
            <a:r>
              <a:rPr lang="el-GR" sz="2000" spc="15" dirty="0" smtClean="0">
                <a:latin typeface="Times New Roman"/>
                <a:cs typeface="Times New Roman"/>
              </a:rPr>
              <a:t>το   </a:t>
            </a:r>
            <a:r>
              <a:rPr lang="el-GR" sz="2000" spc="10" dirty="0" smtClean="0">
                <a:latin typeface="Times New Roman"/>
                <a:cs typeface="Times New Roman"/>
              </a:rPr>
              <a:t>µ</a:t>
            </a:r>
            <a:r>
              <a:rPr lang="el-GR" sz="2000" spc="10" dirty="0" err="1" smtClean="0">
                <a:latin typeface="Times New Roman"/>
                <a:cs typeface="Times New Roman"/>
              </a:rPr>
              <a:t>ήκος</a:t>
            </a:r>
            <a:r>
              <a:rPr lang="el-GR" sz="2000" spc="10" dirty="0" smtClean="0">
                <a:latin typeface="Times New Roman"/>
                <a:cs typeface="Times New Roman"/>
              </a:rPr>
              <a:t>   </a:t>
            </a:r>
            <a:r>
              <a:rPr lang="el-GR" sz="2000" spc="15" dirty="0" smtClean="0">
                <a:latin typeface="Times New Roman"/>
                <a:cs typeface="Times New Roman"/>
              </a:rPr>
              <a:t>της   ταξιανθίας.  </a:t>
            </a:r>
            <a:r>
              <a:rPr lang="el-GR" sz="2000" spc="235" dirty="0" smtClean="0">
                <a:latin typeface="Times New Roman"/>
                <a:cs typeface="Times New Roman"/>
              </a:rPr>
              <a:t> </a:t>
            </a:r>
            <a:r>
              <a:rPr lang="el-GR" sz="2000" spc="20" dirty="0" smtClean="0">
                <a:latin typeface="Times New Roman"/>
                <a:cs typeface="Times New Roman"/>
              </a:rPr>
              <a:t>Οι</a:t>
            </a:r>
            <a:r>
              <a:rPr lang="en-US" sz="2000" dirty="0">
                <a:latin typeface="Times New Roman"/>
                <a:cs typeface="Times New Roman"/>
              </a:rPr>
              <a:t> </a:t>
            </a:r>
            <a:r>
              <a:rPr lang="el-GR" sz="2000" spc="15" dirty="0" err="1" smtClean="0">
                <a:latin typeface="Times New Roman"/>
                <a:cs typeface="Times New Roman"/>
              </a:rPr>
              <a:t>καλλιεργούµενες</a:t>
            </a:r>
            <a:r>
              <a:rPr lang="el-GR" sz="2000" spc="15" dirty="0" smtClean="0">
                <a:latin typeface="Times New Roman"/>
                <a:cs typeface="Times New Roman"/>
              </a:rPr>
              <a:t> ποικιλίες </a:t>
            </a:r>
            <a:r>
              <a:rPr lang="el-GR" sz="2000" spc="20" dirty="0" smtClean="0">
                <a:latin typeface="Times New Roman"/>
                <a:cs typeface="Times New Roman"/>
              </a:rPr>
              <a:t>διαφέρουν στην αναλογία αρσενικών ανθέων που </a:t>
            </a:r>
            <a:r>
              <a:rPr lang="el-GR" sz="2000" spc="10" dirty="0" smtClean="0">
                <a:latin typeface="Times New Roman"/>
                <a:cs typeface="Times New Roman"/>
              </a:rPr>
              <a:t>µ</a:t>
            </a:r>
            <a:r>
              <a:rPr lang="el-GR" sz="2000" spc="10" dirty="0" err="1" smtClean="0">
                <a:latin typeface="Times New Roman"/>
                <a:cs typeface="Times New Roman"/>
              </a:rPr>
              <a:t>πορεί</a:t>
            </a:r>
            <a:r>
              <a:rPr lang="el-GR" sz="2000" spc="10" dirty="0" smtClean="0">
                <a:latin typeface="Times New Roman"/>
                <a:cs typeface="Times New Roman"/>
              </a:rPr>
              <a:t> </a:t>
            </a:r>
            <a:r>
              <a:rPr lang="el-GR" sz="2000" spc="15" dirty="0" smtClean="0">
                <a:latin typeface="Times New Roman"/>
                <a:cs typeface="Times New Roman"/>
              </a:rPr>
              <a:t>να </a:t>
            </a:r>
            <a:r>
              <a:rPr lang="el-GR" sz="2000" spc="15" dirty="0" err="1" smtClean="0">
                <a:latin typeface="Times New Roman"/>
                <a:cs typeface="Times New Roman"/>
              </a:rPr>
              <a:t>κυµαίνεται</a:t>
            </a:r>
            <a:r>
              <a:rPr lang="el-GR" sz="2000" spc="15" dirty="0" smtClean="0">
                <a:latin typeface="Times New Roman"/>
                <a:cs typeface="Times New Roman"/>
              </a:rPr>
              <a:t> </a:t>
            </a:r>
            <a:r>
              <a:rPr lang="el-GR" sz="2000" spc="20" dirty="0" smtClean="0">
                <a:latin typeface="Times New Roman"/>
                <a:cs typeface="Times New Roman"/>
              </a:rPr>
              <a:t>από </a:t>
            </a:r>
            <a:r>
              <a:rPr lang="el-GR" sz="2000" spc="25" dirty="0" smtClean="0">
                <a:latin typeface="Times New Roman"/>
                <a:cs typeface="Times New Roman"/>
              </a:rPr>
              <a:t>30-  50% </a:t>
            </a:r>
            <a:r>
              <a:rPr lang="el-GR" sz="2000" spc="15" dirty="0" smtClean="0">
                <a:latin typeface="Times New Roman"/>
                <a:cs typeface="Times New Roman"/>
              </a:rPr>
              <a:t>του </a:t>
            </a:r>
            <a:r>
              <a:rPr lang="el-GR" sz="2000" spc="20" dirty="0" smtClean="0">
                <a:latin typeface="Times New Roman"/>
                <a:cs typeface="Times New Roman"/>
              </a:rPr>
              <a:t>συνόλου </a:t>
            </a:r>
            <a:r>
              <a:rPr lang="el-GR" sz="2000" spc="15" dirty="0" smtClean="0">
                <a:latin typeface="Times New Roman"/>
                <a:cs typeface="Times New Roman"/>
              </a:rPr>
              <a:t>ή </a:t>
            </a:r>
            <a:r>
              <a:rPr lang="el-GR" sz="2000" spc="20" dirty="0" smtClean="0">
                <a:latin typeface="Times New Roman"/>
                <a:cs typeface="Times New Roman"/>
              </a:rPr>
              <a:t>40-60%, </a:t>
            </a:r>
            <a:r>
              <a:rPr lang="el-GR" sz="2000" spc="15" dirty="0" smtClean="0">
                <a:latin typeface="Times New Roman"/>
                <a:cs typeface="Times New Roman"/>
              </a:rPr>
              <a:t>ενώ έχουν </a:t>
            </a:r>
            <a:r>
              <a:rPr lang="el-GR" sz="2000" spc="20" dirty="0" smtClean="0">
                <a:latin typeface="Times New Roman"/>
                <a:cs typeface="Times New Roman"/>
              </a:rPr>
              <a:t>αναφερθεί </a:t>
            </a:r>
            <a:r>
              <a:rPr lang="el-GR" sz="2000" spc="15" dirty="0" smtClean="0">
                <a:latin typeface="Times New Roman"/>
                <a:cs typeface="Times New Roman"/>
              </a:rPr>
              <a:t>και </a:t>
            </a:r>
            <a:r>
              <a:rPr lang="el-GR" sz="2000" spc="20" dirty="0" smtClean="0">
                <a:latin typeface="Times New Roman"/>
                <a:cs typeface="Times New Roman"/>
              </a:rPr>
              <a:t>περιπτώσεις </a:t>
            </a:r>
            <a:r>
              <a:rPr lang="el-GR" sz="2000" spc="15" dirty="0" smtClean="0">
                <a:latin typeface="Times New Roman"/>
                <a:cs typeface="Times New Roman"/>
              </a:rPr>
              <a:t>τέλειων </a:t>
            </a:r>
            <a:r>
              <a:rPr lang="el-GR" sz="2000" spc="20" dirty="0" smtClean="0">
                <a:latin typeface="Times New Roman"/>
                <a:cs typeface="Times New Roman"/>
              </a:rPr>
              <a:t>ανθέων </a:t>
            </a:r>
            <a:r>
              <a:rPr lang="el-GR" sz="2000" spc="-5" dirty="0" smtClean="0">
                <a:latin typeface="Times New Roman"/>
                <a:cs typeface="Times New Roman"/>
              </a:rPr>
              <a:t>µε </a:t>
            </a:r>
            <a:r>
              <a:rPr lang="el-GR" sz="2000" spc="20" dirty="0" smtClean="0">
                <a:latin typeface="Times New Roman"/>
                <a:cs typeface="Times New Roman"/>
              </a:rPr>
              <a:t>αρσενικά </a:t>
            </a:r>
            <a:r>
              <a:rPr lang="el-GR" sz="2000" spc="15" dirty="0" smtClean="0">
                <a:latin typeface="Times New Roman"/>
                <a:cs typeface="Times New Roman"/>
              </a:rPr>
              <a:t>και  </a:t>
            </a:r>
            <a:r>
              <a:rPr lang="el-GR" sz="2000" spc="270" dirty="0" smtClean="0">
                <a:latin typeface="Times New Roman"/>
                <a:cs typeface="Times New Roman"/>
              </a:rPr>
              <a:t> </a:t>
            </a:r>
            <a:r>
              <a:rPr lang="el-GR" sz="2000" spc="20" dirty="0" smtClean="0">
                <a:latin typeface="Times New Roman"/>
                <a:cs typeface="Times New Roman"/>
              </a:rPr>
              <a:t>θηλυκά</a:t>
            </a:r>
            <a:r>
              <a:rPr lang="el-GR" sz="2000"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έρη</a:t>
            </a:r>
            <a:r>
              <a:rPr lang="el-GR" sz="2000" spc="10" dirty="0" smtClean="0">
                <a:latin typeface="Times New Roman"/>
                <a:cs typeface="Times New Roman"/>
              </a:rPr>
              <a:t>.</a:t>
            </a:r>
            <a:r>
              <a:rPr lang="el-GR" sz="2000" spc="145" dirty="0" smtClean="0">
                <a:latin typeface="Times New Roman"/>
                <a:cs typeface="Times New Roman"/>
              </a:rPr>
              <a:t> </a:t>
            </a:r>
            <a:endParaRPr lang="el-GR" sz="2000" dirty="0" smtClean="0">
              <a:latin typeface="Times New Roman"/>
              <a:cs typeface="Times New Roman"/>
            </a:endParaRPr>
          </a:p>
          <a:p>
            <a:pPr marL="11133"/>
            <a:endParaRPr lang="el-GR" dirty="0">
              <a:latin typeface="Times New Roman"/>
              <a:cs typeface="Times New Roman"/>
            </a:endParaRPr>
          </a:p>
        </p:txBody>
      </p:sp>
      <p:sp>
        <p:nvSpPr>
          <p:cNvPr id="5" name="object 4"/>
          <p:cNvSpPr/>
          <p:nvPr/>
        </p:nvSpPr>
        <p:spPr>
          <a:xfrm>
            <a:off x="1905794" y="1905794"/>
            <a:ext cx="6934200" cy="4648200"/>
          </a:xfrm>
          <a:prstGeom prst="rect">
            <a:avLst/>
          </a:prstGeom>
          <a:blipFill>
            <a:blip r:embed="rId2" cstate="print"/>
            <a:stretch>
              <a:fillRect/>
            </a:stretch>
          </a:blipFill>
        </p:spPr>
        <p:txBody>
          <a:bodyPr wrap="square" lIns="0" tIns="0" rIns="0" bIns="0" rtlCol="0"/>
          <a:lstStyle/>
          <a:p>
            <a:endParaRPr/>
          </a:p>
        </p:txBody>
      </p:sp>
      <p:sp>
        <p:nvSpPr>
          <p:cNvPr id="6" name="object 2"/>
          <p:cNvSpPr txBox="1"/>
          <p:nvPr/>
        </p:nvSpPr>
        <p:spPr>
          <a:xfrm>
            <a:off x="518823" y="6553994"/>
            <a:ext cx="8626765"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5" dirty="0">
                <a:latin typeface="Times New Roman"/>
                <a:cs typeface="Times New Roman"/>
              </a:rPr>
              <a:t>Ταξιανθία ρετσινολαδιάς </a:t>
            </a:r>
            <a:r>
              <a:rPr sz="1500" i="1" spc="-20" dirty="0">
                <a:latin typeface="Times New Roman"/>
                <a:cs typeface="Times New Roman"/>
              </a:rPr>
              <a:t>µε </a:t>
            </a:r>
            <a:r>
              <a:rPr sz="1500" i="1" spc="20" dirty="0">
                <a:latin typeface="Times New Roman"/>
                <a:cs typeface="Times New Roman"/>
              </a:rPr>
              <a:t>θηλυκά άνθη </a:t>
            </a:r>
            <a:r>
              <a:rPr sz="1500" i="1" spc="15" dirty="0">
                <a:latin typeface="Times New Roman"/>
                <a:cs typeface="Times New Roman"/>
              </a:rPr>
              <a:t>στην </a:t>
            </a:r>
            <a:r>
              <a:rPr sz="1500" i="1" spc="20" dirty="0">
                <a:latin typeface="Times New Roman"/>
                <a:cs typeface="Times New Roman"/>
              </a:rPr>
              <a:t>κορυφή </a:t>
            </a:r>
            <a:r>
              <a:rPr sz="1500" i="1" spc="15" dirty="0">
                <a:latin typeface="Times New Roman"/>
                <a:cs typeface="Times New Roman"/>
              </a:rPr>
              <a:t>και αρσενικά </a:t>
            </a:r>
            <a:r>
              <a:rPr sz="1500" i="1" spc="20" dirty="0">
                <a:latin typeface="Times New Roman"/>
                <a:cs typeface="Times New Roman"/>
              </a:rPr>
              <a:t>άνθη </a:t>
            </a:r>
            <a:r>
              <a:rPr sz="1500" i="1" spc="15" dirty="0">
                <a:latin typeface="Times New Roman"/>
                <a:cs typeface="Times New Roman"/>
              </a:rPr>
              <a:t>στη </a:t>
            </a:r>
            <a:r>
              <a:rPr sz="1500" i="1" spc="20" dirty="0">
                <a:latin typeface="Times New Roman"/>
                <a:cs typeface="Times New Roman"/>
              </a:rPr>
              <a:t>βάση </a:t>
            </a:r>
            <a:r>
              <a:rPr sz="1500" i="1" spc="15" dirty="0">
                <a:latin typeface="Times New Roman"/>
                <a:cs typeface="Times New Roman"/>
              </a:rPr>
              <a:t>της</a:t>
            </a:r>
            <a:r>
              <a:rPr sz="1500" i="1" spc="180" dirty="0">
                <a:latin typeface="Times New Roman"/>
                <a:cs typeface="Times New Roman"/>
              </a:rPr>
              <a:t> </a:t>
            </a:r>
            <a:r>
              <a:rPr sz="1500" i="1" spc="15" dirty="0">
                <a:latin typeface="Times New Roman"/>
                <a:cs typeface="Times New Roman"/>
              </a:rPr>
              <a:t>ταξιανθίας</a:t>
            </a:r>
            <a:endParaRP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57994" y="153194"/>
            <a:ext cx="8382000" cy="1200321"/>
          </a:xfrm>
          <a:prstGeom prst="rect">
            <a:avLst/>
          </a:prstGeom>
        </p:spPr>
        <p:txBody>
          <a:bodyPr wrap="square" lIns="91431" tIns="45716" rIns="91431" bIns="45716">
            <a:spAutoFit/>
          </a:bodyPr>
          <a:lstStyle/>
          <a:p>
            <a:pPr marL="12700" marR="5080" algn="just">
              <a:spcBef>
                <a:spcPts val="25"/>
              </a:spcBef>
            </a:pPr>
            <a:r>
              <a:rPr lang="el-GR" sz="2400" spc="20" dirty="0" smtClean="0">
                <a:latin typeface="Times New Roman"/>
                <a:cs typeface="Times New Roman"/>
              </a:rPr>
              <a:t>Τα</a:t>
            </a:r>
            <a:r>
              <a:rPr lang="el-GR" sz="2400" spc="150" dirty="0" smtClean="0">
                <a:latin typeface="Times New Roman"/>
                <a:cs typeface="Times New Roman"/>
              </a:rPr>
              <a:t> </a:t>
            </a:r>
            <a:r>
              <a:rPr lang="el-GR" sz="2400" spc="15" dirty="0" smtClean="0">
                <a:latin typeface="Times New Roman"/>
                <a:cs typeface="Times New Roman"/>
              </a:rPr>
              <a:t>άνθη</a:t>
            </a:r>
            <a:r>
              <a:rPr lang="el-GR" sz="2400" spc="150" dirty="0" smtClean="0">
                <a:latin typeface="Times New Roman"/>
                <a:cs typeface="Times New Roman"/>
              </a:rPr>
              <a:t> </a:t>
            </a:r>
            <a:r>
              <a:rPr lang="el-GR" sz="2400" spc="15" dirty="0" smtClean="0">
                <a:latin typeface="Times New Roman"/>
                <a:cs typeface="Times New Roman"/>
              </a:rPr>
              <a:t>στερούνται</a:t>
            </a:r>
            <a:r>
              <a:rPr lang="el-GR" sz="2400" spc="145" dirty="0" smtClean="0">
                <a:latin typeface="Times New Roman"/>
                <a:cs typeface="Times New Roman"/>
              </a:rPr>
              <a:t> </a:t>
            </a:r>
            <a:r>
              <a:rPr lang="el-GR" sz="2400" spc="20" dirty="0" smtClean="0">
                <a:latin typeface="Times New Roman"/>
                <a:cs typeface="Times New Roman"/>
              </a:rPr>
              <a:t>πετάλων</a:t>
            </a:r>
            <a:r>
              <a:rPr lang="el-GR" sz="2400" spc="150" dirty="0" smtClean="0">
                <a:latin typeface="Times New Roman"/>
                <a:cs typeface="Times New Roman"/>
              </a:rPr>
              <a:t> </a:t>
            </a:r>
            <a:r>
              <a:rPr lang="el-GR" sz="2400" spc="15" dirty="0" smtClean="0">
                <a:latin typeface="Times New Roman"/>
                <a:cs typeface="Times New Roman"/>
              </a:rPr>
              <a:t>και</a:t>
            </a:r>
            <a:r>
              <a:rPr lang="el-GR" sz="2400" spc="145" dirty="0" smtClean="0">
                <a:latin typeface="Times New Roman"/>
                <a:cs typeface="Times New Roman"/>
              </a:rPr>
              <a:t> </a:t>
            </a:r>
            <a:r>
              <a:rPr lang="el-GR" sz="2400" spc="15" dirty="0" smtClean="0">
                <a:latin typeface="Times New Roman"/>
                <a:cs typeface="Times New Roman"/>
              </a:rPr>
              <a:t>τα</a:t>
            </a:r>
            <a:r>
              <a:rPr lang="el-GR" sz="2400" spc="150" dirty="0" smtClean="0">
                <a:latin typeface="Times New Roman"/>
                <a:cs typeface="Times New Roman"/>
              </a:rPr>
              <a:t> </a:t>
            </a:r>
            <a:r>
              <a:rPr lang="el-GR" sz="2400" spc="5" dirty="0" smtClean="0">
                <a:latin typeface="Times New Roman"/>
                <a:cs typeface="Times New Roman"/>
              </a:rPr>
              <a:t>µεν</a:t>
            </a:r>
            <a:r>
              <a:rPr lang="el-GR" sz="2400" spc="150" dirty="0" smtClean="0">
                <a:latin typeface="Times New Roman"/>
                <a:cs typeface="Times New Roman"/>
              </a:rPr>
              <a:t> </a:t>
            </a:r>
            <a:r>
              <a:rPr lang="el-GR" sz="2400" spc="20" dirty="0" smtClean="0">
                <a:latin typeface="Times New Roman"/>
                <a:cs typeface="Times New Roman"/>
              </a:rPr>
              <a:t>αρσενικά</a:t>
            </a:r>
            <a:r>
              <a:rPr lang="el-GR" sz="2400" spc="150" dirty="0" smtClean="0">
                <a:latin typeface="Times New Roman"/>
                <a:cs typeface="Times New Roman"/>
              </a:rPr>
              <a:t> </a:t>
            </a:r>
            <a:r>
              <a:rPr lang="el-GR" sz="2400" spc="15" dirty="0" smtClean="0">
                <a:latin typeface="Times New Roman"/>
                <a:cs typeface="Times New Roman"/>
              </a:rPr>
              <a:t>άνθη</a:t>
            </a:r>
            <a:r>
              <a:rPr lang="el-GR" sz="2400" spc="150" dirty="0" smtClean="0">
                <a:latin typeface="Times New Roman"/>
                <a:cs typeface="Times New Roman"/>
              </a:rPr>
              <a:t> </a:t>
            </a:r>
            <a:r>
              <a:rPr lang="el-GR" sz="2400" spc="20" dirty="0" smtClean="0">
                <a:latin typeface="Times New Roman"/>
                <a:cs typeface="Times New Roman"/>
              </a:rPr>
              <a:t>αποτελούνται</a:t>
            </a:r>
            <a:r>
              <a:rPr lang="el-GR" sz="2400" spc="145" dirty="0" smtClean="0">
                <a:latin typeface="Times New Roman"/>
                <a:cs typeface="Times New Roman"/>
              </a:rPr>
              <a:t> </a:t>
            </a:r>
            <a:r>
              <a:rPr lang="el-GR" sz="2400" spc="20" dirty="0" smtClean="0">
                <a:latin typeface="Times New Roman"/>
                <a:cs typeface="Times New Roman"/>
              </a:rPr>
              <a:t>από</a:t>
            </a:r>
            <a:r>
              <a:rPr lang="el-GR" sz="2400" spc="150" dirty="0" smtClean="0">
                <a:latin typeface="Times New Roman"/>
                <a:cs typeface="Times New Roman"/>
              </a:rPr>
              <a:t> </a:t>
            </a:r>
            <a:r>
              <a:rPr lang="el-GR" sz="2400" spc="20" dirty="0" smtClean="0">
                <a:latin typeface="Times New Roman"/>
                <a:cs typeface="Times New Roman"/>
              </a:rPr>
              <a:t>κάλυκα</a:t>
            </a:r>
            <a:r>
              <a:rPr lang="el-GR" sz="2400" spc="150" dirty="0" smtClean="0">
                <a:latin typeface="Times New Roman"/>
                <a:cs typeface="Times New Roman"/>
              </a:rPr>
              <a:t> </a:t>
            </a:r>
            <a:r>
              <a:rPr lang="el-GR" sz="2400" spc="-5" dirty="0" smtClean="0">
                <a:latin typeface="Times New Roman"/>
                <a:cs typeface="Times New Roman"/>
              </a:rPr>
              <a:t>µε</a:t>
            </a:r>
            <a:r>
              <a:rPr lang="el-GR" sz="2400" spc="150" dirty="0" smtClean="0">
                <a:latin typeface="Times New Roman"/>
                <a:cs typeface="Times New Roman"/>
              </a:rPr>
              <a:t> </a:t>
            </a:r>
            <a:r>
              <a:rPr lang="el-GR" sz="2400" spc="15" dirty="0" smtClean="0">
                <a:latin typeface="Times New Roman"/>
                <a:cs typeface="Times New Roman"/>
              </a:rPr>
              <a:t>5</a:t>
            </a:r>
            <a:r>
              <a:rPr lang="el-GR" sz="2400" spc="150" dirty="0" smtClean="0">
                <a:latin typeface="Times New Roman"/>
                <a:cs typeface="Times New Roman"/>
              </a:rPr>
              <a:t> </a:t>
            </a:r>
            <a:r>
              <a:rPr lang="el-GR" sz="2400" spc="20" dirty="0" smtClean="0">
                <a:latin typeface="Times New Roman"/>
                <a:cs typeface="Times New Roman"/>
              </a:rPr>
              <a:t>σέπαλα</a:t>
            </a:r>
            <a:r>
              <a:rPr lang="el-GR" sz="2400" spc="150" dirty="0" smtClean="0">
                <a:latin typeface="Times New Roman"/>
                <a:cs typeface="Times New Roman"/>
              </a:rPr>
              <a:t> </a:t>
            </a:r>
            <a:r>
              <a:rPr lang="el-GR" sz="2400" spc="20" dirty="0" smtClean="0">
                <a:latin typeface="Times New Roman"/>
                <a:cs typeface="Times New Roman"/>
              </a:rPr>
              <a:t>και</a:t>
            </a:r>
            <a:r>
              <a:rPr lang="en-US" sz="2400" dirty="0">
                <a:latin typeface="Times New Roman"/>
                <a:cs typeface="Times New Roman"/>
              </a:rPr>
              <a:t> </a:t>
            </a:r>
            <a:r>
              <a:rPr lang="el-GR" sz="2400" spc="20" dirty="0" smtClean="0">
                <a:latin typeface="Times New Roman"/>
                <a:cs typeface="Times New Roman"/>
              </a:rPr>
              <a:t>πολλούς </a:t>
            </a:r>
            <a:r>
              <a:rPr lang="el-GR" sz="2400" spc="15" dirty="0" err="1" smtClean="0">
                <a:latin typeface="Times New Roman"/>
                <a:cs typeface="Times New Roman"/>
              </a:rPr>
              <a:t>στήµονες</a:t>
            </a:r>
            <a:r>
              <a:rPr lang="el-GR" sz="2400" spc="15" dirty="0" smtClean="0">
                <a:latin typeface="Times New Roman"/>
                <a:cs typeface="Times New Roman"/>
              </a:rPr>
              <a:t> </a:t>
            </a:r>
            <a:r>
              <a:rPr lang="el-GR" sz="2400" spc="20" dirty="0" smtClean="0">
                <a:latin typeface="Times New Roman"/>
                <a:cs typeface="Times New Roman"/>
              </a:rPr>
              <a:t>που </a:t>
            </a:r>
            <a:r>
              <a:rPr lang="el-GR" sz="2400" spc="15" dirty="0" smtClean="0">
                <a:latin typeface="Times New Roman"/>
                <a:cs typeface="Times New Roman"/>
              </a:rPr>
              <a:t>ενώνονται στη </a:t>
            </a:r>
            <a:r>
              <a:rPr lang="el-GR" sz="2400" spc="20" dirty="0" smtClean="0">
                <a:latin typeface="Times New Roman"/>
                <a:cs typeface="Times New Roman"/>
              </a:rPr>
              <a:t>βάση </a:t>
            </a:r>
            <a:r>
              <a:rPr lang="el-GR" sz="2400" spc="15" dirty="0" smtClean="0">
                <a:latin typeface="Times New Roman"/>
                <a:cs typeface="Times New Roman"/>
              </a:rPr>
              <a:t>τους</a:t>
            </a:r>
            <a:endParaRPr lang="el-GR" sz="2400" dirty="0">
              <a:latin typeface="Times New Roman"/>
              <a:cs typeface="Times New Roman"/>
            </a:endParaRPr>
          </a:p>
        </p:txBody>
      </p:sp>
      <p:pic>
        <p:nvPicPr>
          <p:cNvPr id="5" name="Picture 2" descr="Αποτέλεσμα εικόνας για ricinus communis flowers"/>
          <p:cNvPicPr>
            <a:picLocks noChangeAspect="1" noChangeArrowheads="1"/>
          </p:cNvPicPr>
          <p:nvPr/>
        </p:nvPicPr>
        <p:blipFill>
          <a:blip r:embed="rId2" cstate="print"/>
          <a:srcRect/>
          <a:stretch>
            <a:fillRect/>
          </a:stretch>
        </p:blipFill>
        <p:spPr bwMode="auto">
          <a:xfrm>
            <a:off x="1524794" y="2058194"/>
            <a:ext cx="6057900" cy="4038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57994" y="229394"/>
            <a:ext cx="8382000" cy="2677648"/>
          </a:xfrm>
          <a:prstGeom prst="rect">
            <a:avLst/>
          </a:prstGeom>
        </p:spPr>
        <p:txBody>
          <a:bodyPr wrap="square" lIns="91431" tIns="45716" rIns="91431" bIns="45716">
            <a:spAutoFit/>
          </a:bodyPr>
          <a:lstStyle/>
          <a:p>
            <a:pPr marL="12700" marR="5080" algn="just">
              <a:spcBef>
                <a:spcPts val="25"/>
              </a:spcBef>
            </a:pPr>
            <a:r>
              <a:rPr lang="el-GR" sz="2400" spc="15" dirty="0" smtClean="0">
                <a:latin typeface="Times New Roman"/>
                <a:cs typeface="Times New Roman"/>
              </a:rPr>
              <a:t>ενώ τα </a:t>
            </a:r>
            <a:r>
              <a:rPr lang="el-GR" sz="2400" spc="20" dirty="0" smtClean="0">
                <a:latin typeface="Times New Roman"/>
                <a:cs typeface="Times New Roman"/>
              </a:rPr>
              <a:t>θηλυκά άνθη </a:t>
            </a:r>
            <a:r>
              <a:rPr lang="el-GR" sz="2400" spc="15" dirty="0" smtClean="0">
                <a:latin typeface="Times New Roman"/>
                <a:cs typeface="Times New Roman"/>
              </a:rPr>
              <a:t>έχουν </a:t>
            </a:r>
            <a:r>
              <a:rPr lang="el-GR" sz="2400" spc="20" dirty="0" smtClean="0">
                <a:latin typeface="Times New Roman"/>
                <a:cs typeface="Times New Roman"/>
              </a:rPr>
              <a:t>3-5 σέπαλα, ωοθήκη </a:t>
            </a:r>
            <a:r>
              <a:rPr lang="el-GR" sz="2400" spc="-5" dirty="0" smtClean="0">
                <a:latin typeface="Times New Roman"/>
                <a:cs typeface="Times New Roman"/>
              </a:rPr>
              <a:t>µε </a:t>
            </a:r>
            <a:r>
              <a:rPr lang="el-GR" sz="2400" spc="15" dirty="0" smtClean="0">
                <a:latin typeface="Times New Roman"/>
                <a:cs typeface="Times New Roman"/>
              </a:rPr>
              <a:t>τρία  </a:t>
            </a:r>
            <a:r>
              <a:rPr lang="el-GR" sz="2400" spc="10" dirty="0" err="1" smtClean="0">
                <a:latin typeface="Times New Roman"/>
                <a:cs typeface="Times New Roman"/>
              </a:rPr>
              <a:t>ενωµένα</a:t>
            </a:r>
            <a:r>
              <a:rPr lang="el-GR" sz="2400" spc="10" dirty="0" smtClean="0">
                <a:latin typeface="Times New Roman"/>
                <a:cs typeface="Times New Roman"/>
              </a:rPr>
              <a:t> </a:t>
            </a:r>
            <a:r>
              <a:rPr lang="el-GR" sz="2400" spc="20" dirty="0" smtClean="0">
                <a:latin typeface="Times New Roman"/>
                <a:cs typeface="Times New Roman"/>
              </a:rPr>
              <a:t>καρπόφυλλα </a:t>
            </a:r>
            <a:r>
              <a:rPr lang="el-GR" sz="2400" spc="15" dirty="0" smtClean="0">
                <a:latin typeface="Times New Roman"/>
                <a:cs typeface="Times New Roman"/>
              </a:rPr>
              <a:t>και </a:t>
            </a:r>
            <a:r>
              <a:rPr lang="el-GR" sz="2400" spc="20" dirty="0" smtClean="0">
                <a:latin typeface="Times New Roman"/>
                <a:cs typeface="Times New Roman"/>
              </a:rPr>
              <a:t>βραχύ στύλο που </a:t>
            </a:r>
            <a:r>
              <a:rPr lang="el-GR" sz="2400" spc="15" dirty="0" smtClean="0">
                <a:latin typeface="Times New Roman"/>
                <a:cs typeface="Times New Roman"/>
              </a:rPr>
              <a:t>χωρίζεται στο </a:t>
            </a:r>
            <a:r>
              <a:rPr lang="el-GR" sz="2400" spc="20" dirty="0" smtClean="0">
                <a:latin typeface="Times New Roman"/>
                <a:cs typeface="Times New Roman"/>
              </a:rPr>
              <a:t>άνω άκρο </a:t>
            </a:r>
            <a:r>
              <a:rPr lang="el-GR" sz="2400" spc="15" dirty="0" smtClean="0">
                <a:latin typeface="Times New Roman"/>
                <a:cs typeface="Times New Roman"/>
              </a:rPr>
              <a:t>του σε τρία </a:t>
            </a:r>
            <a:r>
              <a:rPr lang="el-GR" sz="2400" spc="20" dirty="0" smtClean="0">
                <a:latin typeface="Times New Roman"/>
                <a:cs typeface="Times New Roman"/>
              </a:rPr>
              <a:t>κοκκινωπά </a:t>
            </a:r>
            <a:r>
              <a:rPr lang="el-GR" sz="2400" spc="15" dirty="0" err="1" smtClean="0">
                <a:latin typeface="Times New Roman"/>
                <a:cs typeface="Times New Roman"/>
              </a:rPr>
              <a:t>στίγµατα</a:t>
            </a:r>
            <a:r>
              <a:rPr lang="el-GR" sz="2400" spc="15" dirty="0" smtClean="0">
                <a:latin typeface="Times New Roman"/>
                <a:cs typeface="Times New Roman"/>
              </a:rPr>
              <a:t>.  Συνέπεια της </a:t>
            </a:r>
            <a:r>
              <a:rPr lang="el-GR" sz="2400" spc="20" dirty="0" smtClean="0">
                <a:latin typeface="Times New Roman"/>
                <a:cs typeface="Times New Roman"/>
              </a:rPr>
              <a:t>τοποθέτησης των αρσενικών </a:t>
            </a:r>
            <a:r>
              <a:rPr lang="el-GR" sz="2400" spc="15" dirty="0" smtClean="0">
                <a:latin typeface="Times New Roman"/>
                <a:cs typeface="Times New Roman"/>
              </a:rPr>
              <a:t>και </a:t>
            </a:r>
            <a:r>
              <a:rPr lang="el-GR" sz="2400" spc="20" dirty="0" smtClean="0">
                <a:latin typeface="Times New Roman"/>
                <a:cs typeface="Times New Roman"/>
              </a:rPr>
              <a:t>των θηλυκών ανθέων στην </a:t>
            </a:r>
            <a:r>
              <a:rPr lang="el-GR" sz="2400" spc="15" dirty="0" smtClean="0">
                <a:latin typeface="Times New Roman"/>
                <a:cs typeface="Times New Roman"/>
              </a:rPr>
              <a:t>ταξιανθία είναι η </a:t>
            </a:r>
            <a:r>
              <a:rPr lang="el-GR" sz="2400" spc="20" dirty="0" smtClean="0">
                <a:latin typeface="Times New Roman"/>
                <a:cs typeface="Times New Roman"/>
              </a:rPr>
              <a:t>ανάγκη  </a:t>
            </a:r>
            <a:r>
              <a:rPr lang="el-GR" sz="2400" spc="15" dirty="0" err="1" smtClean="0">
                <a:latin typeface="Times New Roman"/>
                <a:cs typeface="Times New Roman"/>
              </a:rPr>
              <a:t>σταυρογονιµοποίησης</a:t>
            </a:r>
            <a:r>
              <a:rPr lang="el-GR" sz="2400" spc="15"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τη </a:t>
            </a:r>
            <a:r>
              <a:rPr lang="el-GR" sz="2400" spc="20" dirty="0" smtClean="0">
                <a:latin typeface="Times New Roman"/>
                <a:cs typeface="Times New Roman"/>
              </a:rPr>
              <a:t>βοήθεια των </a:t>
            </a:r>
            <a:r>
              <a:rPr lang="el-GR" sz="2400" spc="10" dirty="0" err="1" smtClean="0">
                <a:latin typeface="Times New Roman"/>
                <a:cs typeface="Times New Roman"/>
              </a:rPr>
              <a:t>εντόµων</a:t>
            </a:r>
            <a:r>
              <a:rPr lang="el-GR" sz="2400" spc="10" dirty="0" smtClean="0">
                <a:latin typeface="Times New Roman"/>
                <a:cs typeface="Times New Roman"/>
              </a:rPr>
              <a:t>, </a:t>
            </a:r>
            <a:r>
              <a:rPr lang="el-GR" sz="2400" spc="20" dirty="0" smtClean="0">
                <a:latin typeface="Times New Roman"/>
                <a:cs typeface="Times New Roman"/>
              </a:rPr>
              <a:t>κυρίως των </a:t>
            </a:r>
            <a:r>
              <a:rPr lang="el-GR" sz="2400" spc="15" dirty="0" smtClean="0">
                <a:latin typeface="Times New Roman"/>
                <a:cs typeface="Times New Roman"/>
              </a:rPr>
              <a:t>µ</a:t>
            </a:r>
            <a:r>
              <a:rPr lang="el-GR" sz="2400" spc="15" dirty="0" err="1" smtClean="0">
                <a:latin typeface="Times New Roman"/>
                <a:cs typeface="Times New Roman"/>
              </a:rPr>
              <a:t>ελισσών</a:t>
            </a:r>
            <a:r>
              <a:rPr lang="el-GR" sz="2400" spc="20" dirty="0" smtClean="0">
                <a:latin typeface="Times New Roman"/>
                <a:cs typeface="Times New Roman"/>
              </a:rPr>
              <a:t>.</a:t>
            </a:r>
            <a:endParaRPr lang="el-GR" sz="2400" dirty="0" smtClean="0">
              <a:latin typeface="Times New Roman"/>
              <a:cs typeface="Times New Roman"/>
            </a:endParaRPr>
          </a:p>
          <a:p>
            <a:pPr marL="11133"/>
            <a:endParaRPr lang="el-GR" sz="2400" dirty="0">
              <a:latin typeface="Times New Roman"/>
              <a:cs typeface="Times New Roman"/>
            </a:endParaRPr>
          </a:p>
        </p:txBody>
      </p:sp>
      <p:sp>
        <p:nvSpPr>
          <p:cNvPr id="3" name="object 6"/>
          <p:cNvSpPr/>
          <p:nvPr/>
        </p:nvSpPr>
        <p:spPr>
          <a:xfrm>
            <a:off x="229394" y="2896394"/>
            <a:ext cx="3943283" cy="3075357"/>
          </a:xfrm>
          <a:prstGeom prst="rect">
            <a:avLst/>
          </a:prstGeom>
          <a:blipFill>
            <a:blip r:embed="rId2" cstate="print"/>
            <a:stretch>
              <a:fillRect/>
            </a:stretch>
          </a:blipFill>
        </p:spPr>
        <p:txBody>
          <a:bodyPr wrap="square" lIns="0" tIns="0" rIns="0" bIns="0" rtlCol="0"/>
          <a:lstStyle/>
          <a:p>
            <a:endParaRPr/>
          </a:p>
        </p:txBody>
      </p:sp>
      <p:sp>
        <p:nvSpPr>
          <p:cNvPr id="4" name="3 - Ορθογώνιο"/>
          <p:cNvSpPr/>
          <p:nvPr/>
        </p:nvSpPr>
        <p:spPr>
          <a:xfrm>
            <a:off x="2515394" y="6020594"/>
            <a:ext cx="4670399" cy="323165"/>
          </a:xfrm>
          <a:prstGeom prst="rect">
            <a:avLst/>
          </a:prstGeom>
        </p:spPr>
        <p:txBody>
          <a:bodyPr wrap="square">
            <a:spAutoFit/>
          </a:bodyPr>
          <a:lstStyle/>
          <a:p>
            <a:pPr marL="12700" algn="just">
              <a:lnSpc>
                <a:spcPct val="100000"/>
              </a:lnSpc>
            </a:pPr>
            <a:r>
              <a:rPr lang="el-GR" sz="1500" b="1" i="1" spc="15" dirty="0" smtClean="0">
                <a:latin typeface="Times New Roman"/>
                <a:cs typeface="Times New Roman"/>
              </a:rPr>
              <a:t> </a:t>
            </a:r>
            <a:r>
              <a:rPr lang="el-GR" sz="1500" i="1" spc="20" dirty="0" smtClean="0">
                <a:latin typeface="Times New Roman"/>
                <a:cs typeface="Times New Roman"/>
              </a:rPr>
              <a:t>Θηλυκά</a:t>
            </a:r>
            <a:r>
              <a:rPr lang="el-GR" sz="1500" i="1" spc="-45" dirty="0" smtClean="0">
                <a:latin typeface="Times New Roman"/>
                <a:cs typeface="Times New Roman"/>
              </a:rPr>
              <a:t> </a:t>
            </a:r>
            <a:r>
              <a:rPr lang="el-GR" sz="1500" i="1" spc="20" dirty="0" smtClean="0">
                <a:latin typeface="Times New Roman"/>
                <a:cs typeface="Times New Roman"/>
              </a:rPr>
              <a:t>άνθη</a:t>
            </a:r>
            <a:endParaRPr lang="el-GR" sz="1500" dirty="0">
              <a:latin typeface="Times New Roman"/>
              <a:cs typeface="Times New Roman"/>
            </a:endParaRPr>
          </a:p>
        </p:txBody>
      </p:sp>
      <p:pic>
        <p:nvPicPr>
          <p:cNvPr id="6" name="Picture 2" descr="Αποτέλεσμα εικόνας για ricinus communis female flower"/>
          <p:cNvPicPr>
            <a:picLocks noChangeAspect="1" noChangeArrowheads="1"/>
          </p:cNvPicPr>
          <p:nvPr/>
        </p:nvPicPr>
        <p:blipFill>
          <a:blip r:embed="rId3" cstate="print"/>
          <a:srcRect/>
          <a:stretch>
            <a:fillRect/>
          </a:stretch>
        </p:blipFill>
        <p:spPr bwMode="auto">
          <a:xfrm>
            <a:off x="4267994" y="2972594"/>
            <a:ext cx="4686298" cy="3124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bp.blogspot.com/-D6EV1otD22A/Tkf88dLuvZI/AAAAAAAAFKs/F_8K24C7JsU/s1600/Ricinus%2Bcommunis%2BCastor%2BBean%2BVeranda-1.JPG"/>
          <p:cNvPicPr>
            <a:picLocks noChangeAspect="1" noChangeArrowheads="1"/>
          </p:cNvPicPr>
          <p:nvPr/>
        </p:nvPicPr>
        <p:blipFill>
          <a:blip r:embed="rId2" cstate="print"/>
          <a:srcRect/>
          <a:stretch>
            <a:fillRect/>
          </a:stretch>
        </p:blipFill>
        <p:spPr bwMode="auto">
          <a:xfrm>
            <a:off x="534194" y="305594"/>
            <a:ext cx="7620000" cy="571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txBox="1"/>
          <p:nvPr/>
        </p:nvSpPr>
        <p:spPr>
          <a:xfrm>
            <a:off x="610394" y="4801394"/>
            <a:ext cx="3443813"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0" dirty="0">
                <a:latin typeface="Times New Roman"/>
                <a:cs typeface="Times New Roman"/>
              </a:rPr>
              <a:t>Στήµονες </a:t>
            </a:r>
            <a:r>
              <a:rPr sz="1500" i="1" spc="15" dirty="0">
                <a:latin typeface="Times New Roman"/>
                <a:cs typeface="Times New Roman"/>
              </a:rPr>
              <a:t>σε αρσενικά </a:t>
            </a:r>
            <a:r>
              <a:rPr sz="1500" i="1" spc="20" dirty="0">
                <a:latin typeface="Times New Roman"/>
                <a:cs typeface="Times New Roman"/>
              </a:rPr>
              <a:t>άνθη</a:t>
            </a:r>
            <a:r>
              <a:rPr sz="1500" i="1" spc="50" dirty="0">
                <a:latin typeface="Times New Roman"/>
                <a:cs typeface="Times New Roman"/>
              </a:rPr>
              <a:t> </a:t>
            </a:r>
            <a:r>
              <a:rPr sz="1500" i="1" spc="15" dirty="0">
                <a:latin typeface="Times New Roman"/>
                <a:cs typeface="Times New Roman"/>
              </a:rPr>
              <a:t>ρετσινολαδιάς</a:t>
            </a:r>
            <a:endParaRPr sz="1500" dirty="0">
              <a:latin typeface="Times New Roman"/>
              <a:cs typeface="Times New Roman"/>
            </a:endParaRPr>
          </a:p>
        </p:txBody>
      </p:sp>
      <p:sp>
        <p:nvSpPr>
          <p:cNvPr id="15" name="object 5"/>
          <p:cNvSpPr/>
          <p:nvPr/>
        </p:nvSpPr>
        <p:spPr>
          <a:xfrm>
            <a:off x="229394" y="2820194"/>
            <a:ext cx="3148884" cy="1839222"/>
          </a:xfrm>
          <a:prstGeom prst="rect">
            <a:avLst/>
          </a:prstGeom>
          <a:blipFill>
            <a:blip r:embed="rId2" cstate="print"/>
            <a:stretch>
              <a:fillRect/>
            </a:stretch>
          </a:blipFill>
        </p:spPr>
        <p:txBody>
          <a:bodyPr wrap="square" lIns="0" tIns="0" rIns="0" bIns="0" rtlCol="0"/>
          <a:lstStyle/>
          <a:p>
            <a:endParaRPr/>
          </a:p>
        </p:txBody>
      </p:sp>
      <p:sp>
        <p:nvSpPr>
          <p:cNvPr id="16" name="object 6"/>
          <p:cNvSpPr/>
          <p:nvPr/>
        </p:nvSpPr>
        <p:spPr>
          <a:xfrm>
            <a:off x="4420394" y="2972594"/>
            <a:ext cx="3943283" cy="3075357"/>
          </a:xfrm>
          <a:prstGeom prst="rect">
            <a:avLst/>
          </a:prstGeom>
          <a:blipFill>
            <a:blip r:embed="rId3" cstate="print"/>
            <a:stretch>
              <a:fillRect/>
            </a:stretch>
          </a:blipFill>
        </p:spPr>
        <p:txBody>
          <a:bodyPr wrap="square" lIns="0" tIns="0" rIns="0" bIns="0" rtlCol="0"/>
          <a:lstStyle/>
          <a:p>
            <a:endParaRPr/>
          </a:p>
        </p:txBody>
      </p:sp>
      <p:sp>
        <p:nvSpPr>
          <p:cNvPr id="17" name="16 - Ορθογώνιο"/>
          <p:cNvSpPr/>
          <p:nvPr/>
        </p:nvSpPr>
        <p:spPr>
          <a:xfrm>
            <a:off x="5895760" y="6020594"/>
            <a:ext cx="1290033" cy="323165"/>
          </a:xfrm>
          <a:prstGeom prst="rect">
            <a:avLst/>
          </a:prstGeom>
        </p:spPr>
        <p:txBody>
          <a:bodyPr wrap="none">
            <a:spAutoFit/>
          </a:bodyPr>
          <a:lstStyle/>
          <a:p>
            <a:pPr marL="12700" algn="just">
              <a:lnSpc>
                <a:spcPct val="100000"/>
              </a:lnSpc>
            </a:pPr>
            <a:r>
              <a:rPr lang="el-GR" sz="1500" b="1" i="1" spc="15" dirty="0" smtClean="0">
                <a:latin typeface="Times New Roman"/>
                <a:cs typeface="Times New Roman"/>
              </a:rPr>
              <a:t> </a:t>
            </a:r>
            <a:r>
              <a:rPr lang="el-GR" sz="1500" i="1" spc="20" dirty="0" smtClean="0">
                <a:latin typeface="Times New Roman"/>
                <a:cs typeface="Times New Roman"/>
              </a:rPr>
              <a:t>Θηλυκά</a:t>
            </a:r>
            <a:r>
              <a:rPr lang="el-GR" sz="1500" i="1" spc="-45" dirty="0" smtClean="0">
                <a:latin typeface="Times New Roman"/>
                <a:cs typeface="Times New Roman"/>
              </a:rPr>
              <a:t> </a:t>
            </a:r>
            <a:r>
              <a:rPr lang="el-GR" sz="1500" i="1" spc="20" dirty="0" smtClean="0">
                <a:latin typeface="Times New Roman"/>
                <a:cs typeface="Times New Roman"/>
              </a:rPr>
              <a:t>άνθη</a:t>
            </a:r>
            <a:endParaRPr lang="el-G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229394"/>
            <a:ext cx="4572000" cy="1184932"/>
          </a:xfrm>
          <a:prstGeom prst="rect">
            <a:avLst/>
          </a:prstGeom>
          <a:noFill/>
        </p:spPr>
        <p:txBody>
          <a:bodyPr wrap="square" lIns="91431" tIns="45716" rIns="91431" bIns="45716"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7" name="6 - Ορθογώνιο"/>
          <p:cNvSpPr/>
          <p:nvPr/>
        </p:nvSpPr>
        <p:spPr>
          <a:xfrm>
            <a:off x="610394" y="1132218"/>
            <a:ext cx="8153400" cy="2215991"/>
          </a:xfrm>
          <a:prstGeom prst="rect">
            <a:avLst/>
          </a:prstGeom>
        </p:spPr>
        <p:txBody>
          <a:bodyPr wrap="square">
            <a:spAutoFit/>
          </a:bodyPr>
          <a:lstStyle/>
          <a:p>
            <a:pPr marL="12700" marR="5080">
              <a:spcBef>
                <a:spcPts val="25"/>
              </a:spcBef>
            </a:pPr>
            <a:r>
              <a:rPr lang="el-GR" sz="2400" dirty="0" smtClean="0">
                <a:latin typeface="Times New Roman"/>
                <a:cs typeface="Times New Roman"/>
              </a:rPr>
              <a:t>Ο καρπός είναι σφαιρική κάψα </a:t>
            </a:r>
            <a:r>
              <a:rPr lang="el-GR" sz="2400" dirty="0" err="1" smtClean="0">
                <a:latin typeface="Times New Roman"/>
                <a:cs typeface="Times New Roman"/>
              </a:rPr>
              <a:t>διαµέτρου</a:t>
            </a:r>
            <a:r>
              <a:rPr lang="el-GR" sz="2400" dirty="0" smtClean="0">
                <a:latin typeface="Times New Roman"/>
                <a:cs typeface="Times New Roman"/>
              </a:rPr>
              <a:t> περίπου 2,5 cm που καλύπτεται από µ</a:t>
            </a:r>
            <a:r>
              <a:rPr lang="el-GR" sz="2400" dirty="0" err="1" smtClean="0">
                <a:latin typeface="Times New Roman"/>
                <a:cs typeface="Times New Roman"/>
              </a:rPr>
              <a:t>αλακά</a:t>
            </a:r>
            <a:r>
              <a:rPr lang="el-GR" sz="2400" dirty="0" smtClean="0">
                <a:latin typeface="Times New Roman"/>
                <a:cs typeface="Times New Roman"/>
              </a:rPr>
              <a:t> αγκάθια. Κάθε κάψα  έχει τρεις χώρους µε έναν σπόρο σε κάθε </a:t>
            </a:r>
            <a:r>
              <a:rPr lang="el-GR" sz="2400" dirty="0" err="1" smtClean="0">
                <a:latin typeface="Times New Roman"/>
                <a:cs typeface="Times New Roman"/>
              </a:rPr>
              <a:t>τµήµα</a:t>
            </a:r>
            <a:r>
              <a:rPr lang="el-GR" sz="2400" dirty="0" smtClean="0">
                <a:latin typeface="Times New Roman"/>
                <a:cs typeface="Times New Roman"/>
              </a:rPr>
              <a:t>. Οι κάψες στην </a:t>
            </a:r>
            <a:r>
              <a:rPr lang="el-GR" sz="2400" dirty="0" err="1" smtClean="0">
                <a:latin typeface="Times New Roman"/>
                <a:cs typeface="Times New Roman"/>
              </a:rPr>
              <a:t>ωρίµανση</a:t>
            </a:r>
            <a:r>
              <a:rPr lang="el-GR" sz="2400" dirty="0" smtClean="0">
                <a:latin typeface="Times New Roman"/>
                <a:cs typeface="Times New Roman"/>
              </a:rPr>
              <a:t> γίνονται σκληρές, εύθραυστες και  εύκολα ανοίγουν µε κίνδυνο </a:t>
            </a:r>
            <a:r>
              <a:rPr lang="el-GR" sz="2400" dirty="0" err="1" smtClean="0">
                <a:latin typeface="Times New Roman"/>
                <a:cs typeface="Times New Roman"/>
              </a:rPr>
              <a:t>τινάγµατος</a:t>
            </a:r>
            <a:r>
              <a:rPr lang="el-GR" sz="2400" dirty="0" smtClean="0">
                <a:latin typeface="Times New Roman"/>
                <a:cs typeface="Times New Roman"/>
              </a:rPr>
              <a:t> του σπόρου.</a:t>
            </a:r>
            <a:r>
              <a:rPr lang="en-US" sz="2400" dirty="0" smtClean="0">
                <a:latin typeface="Times New Roman"/>
                <a:cs typeface="Times New Roman"/>
              </a:rPr>
              <a:t> </a:t>
            </a:r>
            <a:endParaRPr lang="el-GR" sz="2400" dirty="0" smtClean="0">
              <a:latin typeface="Times New Roman"/>
              <a:cs typeface="Times New Roman"/>
            </a:endParaRPr>
          </a:p>
          <a:p>
            <a:pPr marL="12700" marR="5080">
              <a:spcBef>
                <a:spcPts val="25"/>
              </a:spcBef>
            </a:pPr>
            <a:endParaRPr lang="el-GR" dirty="0">
              <a:latin typeface="Times New Roman"/>
              <a:cs typeface="Times New Roman"/>
            </a:endParaRPr>
          </a:p>
        </p:txBody>
      </p:sp>
      <p:sp>
        <p:nvSpPr>
          <p:cNvPr id="6" name="object 2"/>
          <p:cNvSpPr txBox="1"/>
          <p:nvPr/>
        </p:nvSpPr>
        <p:spPr>
          <a:xfrm>
            <a:off x="1814222" y="6553993"/>
            <a:ext cx="4434971" cy="261610"/>
          </a:xfrm>
          <a:prstGeom prst="rect">
            <a:avLst/>
          </a:prstGeom>
        </p:spPr>
        <p:txBody>
          <a:bodyPr vert="horz" wrap="square" lIns="0" tIns="0" rIns="0" bIns="0" rtlCol="0">
            <a:spAutoFit/>
          </a:bodyPr>
          <a:lstStyle/>
          <a:p>
            <a:pPr marL="12700">
              <a:lnSpc>
                <a:spcPct val="100000"/>
              </a:lnSpc>
            </a:pPr>
            <a:r>
              <a:rPr sz="1700" b="1" i="1" spc="15" dirty="0" smtClean="0">
                <a:latin typeface="Times New Roman"/>
                <a:cs typeface="Times New Roman"/>
              </a:rPr>
              <a:t> </a:t>
            </a:r>
            <a:r>
              <a:rPr sz="1700" i="1" spc="5" dirty="0">
                <a:latin typeface="Times New Roman"/>
                <a:cs typeface="Times New Roman"/>
              </a:rPr>
              <a:t>'Ωριµες </a:t>
            </a:r>
            <a:r>
              <a:rPr sz="1700" i="1" spc="20" dirty="0">
                <a:latin typeface="Times New Roman"/>
                <a:cs typeface="Times New Roman"/>
              </a:rPr>
              <a:t>κάψες </a:t>
            </a:r>
            <a:r>
              <a:rPr sz="1700" i="1" spc="15" dirty="0">
                <a:latin typeface="Times New Roman"/>
                <a:cs typeface="Times New Roman"/>
              </a:rPr>
              <a:t>ρετσινολαδιάς</a:t>
            </a:r>
            <a:endParaRPr sz="1700" dirty="0">
              <a:latin typeface="Times New Roman"/>
              <a:cs typeface="Times New Roman"/>
            </a:endParaRPr>
          </a:p>
        </p:txBody>
      </p:sp>
      <p:sp>
        <p:nvSpPr>
          <p:cNvPr id="10" name="object 4"/>
          <p:cNvSpPr/>
          <p:nvPr/>
        </p:nvSpPr>
        <p:spPr>
          <a:xfrm>
            <a:off x="229394" y="3124994"/>
            <a:ext cx="5257800" cy="3200400"/>
          </a:xfrm>
          <a:prstGeom prst="rect">
            <a:avLst/>
          </a:prstGeom>
          <a:blipFill>
            <a:blip r:embed="rId2" cstate="print"/>
            <a:stretch>
              <a:fillRect/>
            </a:stretch>
          </a:blipFill>
        </p:spPr>
        <p:txBody>
          <a:bodyPr wrap="square" lIns="0" tIns="0" rIns="0" bIns="0" rtlCol="0"/>
          <a:lstStyle/>
          <a:p>
            <a:endParaRPr/>
          </a:p>
        </p:txBody>
      </p:sp>
      <p:pic>
        <p:nvPicPr>
          <p:cNvPr id="8" name="Picture 4" descr="Αποτέλεσμα εικόνας για ricinus communis female flower"/>
          <p:cNvPicPr>
            <a:picLocks noChangeAspect="1" noChangeArrowheads="1"/>
          </p:cNvPicPr>
          <p:nvPr/>
        </p:nvPicPr>
        <p:blipFill>
          <a:blip r:embed="rId3" cstate="print"/>
          <a:srcRect/>
          <a:stretch>
            <a:fillRect/>
          </a:stretch>
        </p:blipFill>
        <p:spPr bwMode="auto">
          <a:xfrm>
            <a:off x="5563394" y="3505994"/>
            <a:ext cx="3582194" cy="25336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icinus communis seed"/>
          <p:cNvPicPr>
            <a:picLocks noChangeAspect="1" noChangeArrowheads="1"/>
          </p:cNvPicPr>
          <p:nvPr/>
        </p:nvPicPr>
        <p:blipFill>
          <a:blip r:embed="rId2" cstate="print"/>
          <a:srcRect/>
          <a:stretch>
            <a:fillRect/>
          </a:stretch>
        </p:blipFill>
        <p:spPr bwMode="auto">
          <a:xfrm>
            <a:off x="1296194" y="457994"/>
            <a:ext cx="6400800" cy="59912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0"/>
            <a:ext cx="4267200" cy="1184932"/>
          </a:xfrm>
          <a:prstGeom prst="rect">
            <a:avLst/>
          </a:prstGeom>
          <a:noFill/>
        </p:spPr>
        <p:txBody>
          <a:bodyPr wrap="square" lIns="91431" tIns="45716" rIns="91431" bIns="45716" rtlCol="0">
            <a:spAutoFit/>
          </a:bodyPr>
          <a:lstStyle/>
          <a:p>
            <a:r>
              <a:rPr lang="el-GR" sz="3600" b="1" spc="-4" dirty="0" smtClean="0">
                <a:latin typeface="Times New Roman"/>
                <a:cs typeface="Times New Roman"/>
              </a:rPr>
              <a:t>  Σπόρος</a:t>
            </a:r>
            <a:endParaRPr lang="el-GR" sz="3600" dirty="0">
              <a:latin typeface="Times New Roman"/>
              <a:cs typeface="Times New Roman"/>
            </a:endParaRPr>
          </a:p>
          <a:p>
            <a:endParaRPr lang="el-GR" sz="3500" b="1" dirty="0"/>
          </a:p>
        </p:txBody>
      </p:sp>
      <p:sp>
        <p:nvSpPr>
          <p:cNvPr id="7" name="6 - Ορθογώνιο"/>
          <p:cNvSpPr/>
          <p:nvPr/>
        </p:nvSpPr>
        <p:spPr>
          <a:xfrm>
            <a:off x="229394" y="610394"/>
            <a:ext cx="4419600" cy="6278642"/>
          </a:xfrm>
          <a:prstGeom prst="rect">
            <a:avLst/>
          </a:prstGeom>
        </p:spPr>
        <p:txBody>
          <a:bodyPr wrap="square">
            <a:spAutoFit/>
          </a:bodyPr>
          <a:lstStyle/>
          <a:p>
            <a:pPr marL="12700" marR="5080">
              <a:spcBef>
                <a:spcPts val="25"/>
              </a:spcBef>
            </a:pPr>
            <a:r>
              <a:rPr lang="el-GR" sz="2400" dirty="0" smtClean="0">
                <a:latin typeface="Times New Roman"/>
                <a:cs typeface="Times New Roman"/>
              </a:rPr>
              <a:t>Το </a:t>
            </a:r>
            <a:r>
              <a:rPr lang="el-GR" sz="2400" dirty="0" err="1" smtClean="0">
                <a:latin typeface="Times New Roman"/>
                <a:cs typeface="Times New Roman"/>
              </a:rPr>
              <a:t>σχήµα</a:t>
            </a:r>
            <a:r>
              <a:rPr lang="el-GR" sz="2400" dirty="0" smtClean="0">
                <a:latin typeface="Times New Roman"/>
                <a:cs typeface="Times New Roman"/>
              </a:rPr>
              <a:t> των σπόρων είναι ωοειδές ελαφρώς </a:t>
            </a:r>
            <a:r>
              <a:rPr lang="el-GR" sz="2400" dirty="0" err="1" smtClean="0">
                <a:latin typeface="Times New Roman"/>
                <a:cs typeface="Times New Roman"/>
              </a:rPr>
              <a:t>πεπλατυσµένο</a:t>
            </a:r>
            <a:r>
              <a:rPr lang="el-GR" sz="2400" dirty="0" smtClean="0">
                <a:latin typeface="Times New Roman"/>
                <a:cs typeface="Times New Roman"/>
              </a:rPr>
              <a:t>, µε λεία, γυαλιστερή επιφάνεια και</a:t>
            </a:r>
            <a:r>
              <a:rPr lang="en-US" sz="2400" dirty="0" smtClean="0">
                <a:latin typeface="Times New Roman"/>
                <a:cs typeface="Times New Roman"/>
              </a:rPr>
              <a:t> </a:t>
            </a:r>
            <a:r>
              <a:rPr lang="el-GR" sz="2400" dirty="0" smtClean="0">
                <a:latin typeface="Times New Roman"/>
                <a:cs typeface="Times New Roman"/>
              </a:rPr>
              <a:t>προεξέχουσα  βάση.  Οι  σπόροι  φέρουν  κηλίδες  διαφόρων  </a:t>
            </a:r>
            <a:r>
              <a:rPr lang="el-GR" sz="2400" dirty="0" err="1" smtClean="0">
                <a:latin typeface="Times New Roman"/>
                <a:cs typeface="Times New Roman"/>
              </a:rPr>
              <a:t>χρωµάτων</a:t>
            </a:r>
            <a:r>
              <a:rPr lang="el-GR" sz="2400" dirty="0" smtClean="0">
                <a:latin typeface="Times New Roman"/>
                <a:cs typeface="Times New Roman"/>
              </a:rPr>
              <a:t>,  λευκό,  καφετί,  µ</a:t>
            </a:r>
            <a:r>
              <a:rPr lang="el-GR" sz="2400" dirty="0" err="1" smtClean="0">
                <a:latin typeface="Times New Roman"/>
                <a:cs typeface="Times New Roman"/>
              </a:rPr>
              <a:t>αύρο</a:t>
            </a:r>
            <a:r>
              <a:rPr lang="el-GR" sz="2400" dirty="0" smtClean="0">
                <a:latin typeface="Times New Roman"/>
                <a:cs typeface="Times New Roman"/>
              </a:rPr>
              <a:t>, κοκκινωπό,</a:t>
            </a:r>
            <a:r>
              <a:rPr lang="en-US" sz="2400" dirty="0" smtClean="0">
                <a:latin typeface="Times New Roman"/>
                <a:cs typeface="Times New Roman"/>
              </a:rPr>
              <a:t> </a:t>
            </a:r>
            <a:r>
              <a:rPr lang="el-GR" sz="2400" dirty="0" smtClean="0">
                <a:latin typeface="Times New Roman"/>
                <a:cs typeface="Times New Roman"/>
              </a:rPr>
              <a:t>µ</a:t>
            </a:r>
            <a:r>
              <a:rPr lang="el-GR" sz="2400" dirty="0" err="1" smtClean="0">
                <a:latin typeface="Times New Roman"/>
                <a:cs typeface="Times New Roman"/>
              </a:rPr>
              <a:t>οιάζουν</a:t>
            </a:r>
            <a:r>
              <a:rPr lang="el-GR" sz="2400" dirty="0" smtClean="0">
                <a:latin typeface="Times New Roman"/>
                <a:cs typeface="Times New Roman"/>
              </a:rPr>
              <a:t> µε </a:t>
            </a:r>
            <a:r>
              <a:rPr lang="el-GR" sz="2400" dirty="0" err="1" smtClean="0">
                <a:latin typeface="Times New Roman"/>
                <a:cs typeface="Times New Roman"/>
              </a:rPr>
              <a:t>τσιµπούρι</a:t>
            </a:r>
            <a:r>
              <a:rPr lang="el-GR" sz="2400" dirty="0" smtClean="0">
                <a:latin typeface="Times New Roman"/>
                <a:cs typeface="Times New Roman"/>
              </a:rPr>
              <a:t> και το βάρος τους </a:t>
            </a:r>
            <a:r>
              <a:rPr lang="el-GR" sz="2400" dirty="0" err="1" smtClean="0">
                <a:latin typeface="Times New Roman"/>
                <a:cs typeface="Times New Roman"/>
              </a:rPr>
              <a:t>κυµαίνεται</a:t>
            </a:r>
            <a:r>
              <a:rPr lang="el-GR" sz="2400" dirty="0" smtClean="0">
                <a:latin typeface="Times New Roman"/>
                <a:cs typeface="Times New Roman"/>
              </a:rPr>
              <a:t> από 3,5-4 g. Τα µ</a:t>
            </a:r>
            <a:r>
              <a:rPr lang="el-GR" sz="2400" dirty="0" err="1" smtClean="0">
                <a:latin typeface="Times New Roman"/>
                <a:cs typeface="Times New Roman"/>
              </a:rPr>
              <a:t>έρη</a:t>
            </a:r>
            <a:r>
              <a:rPr lang="el-GR" sz="2400" dirty="0" smtClean="0">
                <a:latin typeface="Times New Roman"/>
                <a:cs typeface="Times New Roman"/>
              </a:rPr>
              <a:t> του σπόρου </a:t>
            </a:r>
            <a:r>
              <a:rPr lang="el-GR" sz="2400" dirty="0" err="1" smtClean="0">
                <a:latin typeface="Times New Roman"/>
                <a:cs typeface="Times New Roman"/>
              </a:rPr>
              <a:t>περιλαµβάνουν</a:t>
            </a:r>
            <a:r>
              <a:rPr lang="el-GR" sz="2400" dirty="0" smtClean="0">
                <a:latin typeface="Times New Roman"/>
                <a:cs typeface="Times New Roman"/>
              </a:rPr>
              <a:t> το  εξωτερικό </a:t>
            </a:r>
            <a:r>
              <a:rPr lang="el-GR" sz="2400" dirty="0" err="1" smtClean="0">
                <a:latin typeface="Times New Roman"/>
                <a:cs typeface="Times New Roman"/>
              </a:rPr>
              <a:t>περίβληµα</a:t>
            </a:r>
            <a:r>
              <a:rPr lang="el-GR" sz="2400" dirty="0" smtClean="0">
                <a:latin typeface="Times New Roman"/>
                <a:cs typeface="Times New Roman"/>
              </a:rPr>
              <a:t> και το </a:t>
            </a:r>
            <a:r>
              <a:rPr lang="el-GR" sz="2400" dirty="0" err="1" smtClean="0">
                <a:latin typeface="Times New Roman"/>
                <a:cs typeface="Times New Roman"/>
              </a:rPr>
              <a:t>έµβρυο</a:t>
            </a:r>
            <a:r>
              <a:rPr lang="el-GR" sz="2400" dirty="0" smtClean="0">
                <a:latin typeface="Times New Roman"/>
                <a:cs typeface="Times New Roman"/>
              </a:rPr>
              <a:t> που αποτελείται από </a:t>
            </a:r>
            <a:r>
              <a:rPr lang="el-GR" sz="2400" dirty="0" err="1" smtClean="0">
                <a:latin typeface="Times New Roman"/>
                <a:cs typeface="Times New Roman"/>
              </a:rPr>
              <a:t>ενδοσπέρµιο</a:t>
            </a:r>
            <a:r>
              <a:rPr lang="el-GR" sz="2400" dirty="0" smtClean="0">
                <a:latin typeface="Times New Roman"/>
                <a:cs typeface="Times New Roman"/>
              </a:rPr>
              <a:t>, δύο µ</a:t>
            </a:r>
            <a:r>
              <a:rPr lang="el-GR" sz="2400" dirty="0" err="1" smtClean="0">
                <a:latin typeface="Times New Roman"/>
                <a:cs typeface="Times New Roman"/>
              </a:rPr>
              <a:t>εµβρανώδεις</a:t>
            </a:r>
            <a:r>
              <a:rPr lang="el-GR" sz="2400" dirty="0" smtClean="0">
                <a:latin typeface="Times New Roman"/>
                <a:cs typeface="Times New Roman"/>
              </a:rPr>
              <a:t> κοτυληδόνες και  τον άξονα του </a:t>
            </a:r>
            <a:r>
              <a:rPr lang="el-GR" sz="2400" dirty="0" err="1" smtClean="0">
                <a:latin typeface="Times New Roman"/>
                <a:cs typeface="Times New Roman"/>
              </a:rPr>
              <a:t>εµβρύου</a:t>
            </a:r>
            <a:r>
              <a:rPr lang="el-GR" sz="2400" dirty="0" smtClean="0">
                <a:latin typeface="Times New Roman"/>
                <a:cs typeface="Times New Roman"/>
              </a:rPr>
              <a:t> µε το ριζίδιο, το </a:t>
            </a:r>
            <a:r>
              <a:rPr lang="el-GR" sz="2400" dirty="0" err="1" smtClean="0">
                <a:latin typeface="Times New Roman"/>
                <a:cs typeface="Times New Roman"/>
              </a:rPr>
              <a:t>υποκοτύλιο</a:t>
            </a:r>
            <a:r>
              <a:rPr lang="el-GR" sz="2400" dirty="0" smtClean="0">
                <a:latin typeface="Times New Roman"/>
                <a:cs typeface="Times New Roman"/>
              </a:rPr>
              <a:t> και το </a:t>
            </a:r>
            <a:r>
              <a:rPr lang="el-GR" sz="2400" dirty="0" err="1" smtClean="0">
                <a:latin typeface="Times New Roman"/>
                <a:cs typeface="Times New Roman"/>
              </a:rPr>
              <a:t>επικοτύλιο</a:t>
            </a:r>
            <a:r>
              <a:rPr lang="el-GR" sz="2400" dirty="0" smtClean="0">
                <a:latin typeface="Times New Roman"/>
                <a:cs typeface="Times New Roman"/>
              </a:rPr>
              <a:t>.</a:t>
            </a:r>
          </a:p>
          <a:p>
            <a:pPr marL="12700" marR="5080">
              <a:spcBef>
                <a:spcPts val="25"/>
              </a:spcBef>
            </a:pPr>
            <a:endParaRPr lang="el-GR" dirty="0">
              <a:latin typeface="Times New Roman"/>
              <a:cs typeface="Times New Roman"/>
            </a:endParaRPr>
          </a:p>
        </p:txBody>
      </p:sp>
      <p:sp>
        <p:nvSpPr>
          <p:cNvPr id="4" name="object 5"/>
          <p:cNvSpPr/>
          <p:nvPr/>
        </p:nvSpPr>
        <p:spPr>
          <a:xfrm>
            <a:off x="4953794" y="1219994"/>
            <a:ext cx="3733800" cy="3200400"/>
          </a:xfrm>
          <a:prstGeom prst="rect">
            <a:avLst/>
          </a:prstGeom>
          <a:blipFill>
            <a:blip r:embed="rId2" cstate="print"/>
            <a:stretch>
              <a:fillRect/>
            </a:stretch>
          </a:blipFill>
        </p:spPr>
        <p:txBody>
          <a:bodyPr wrap="square" lIns="0" tIns="0" rIns="0" bIns="0" rtlCol="0"/>
          <a:lstStyle/>
          <a:p>
            <a:endParaRPr/>
          </a:p>
        </p:txBody>
      </p:sp>
      <p:sp>
        <p:nvSpPr>
          <p:cNvPr id="5" name="object 3"/>
          <p:cNvSpPr txBox="1"/>
          <p:nvPr/>
        </p:nvSpPr>
        <p:spPr>
          <a:xfrm>
            <a:off x="5487194" y="4635515"/>
            <a:ext cx="3124200" cy="276999"/>
          </a:xfrm>
          <a:prstGeom prst="rect">
            <a:avLst/>
          </a:prstGeom>
        </p:spPr>
        <p:txBody>
          <a:bodyPr vert="horz" wrap="square" lIns="0" tIns="0" rIns="0" bIns="0" rtlCol="0">
            <a:spAutoFit/>
          </a:bodyPr>
          <a:lstStyle/>
          <a:p>
            <a:pPr marL="12700">
              <a:lnSpc>
                <a:spcPct val="100000"/>
              </a:lnSpc>
            </a:pPr>
            <a:r>
              <a:rPr b="1" i="1" spc="15" dirty="0" smtClean="0">
                <a:latin typeface="Times New Roman"/>
                <a:cs typeface="Times New Roman"/>
              </a:rPr>
              <a:t> </a:t>
            </a:r>
            <a:r>
              <a:rPr i="1" spc="20" dirty="0">
                <a:latin typeface="Times New Roman"/>
                <a:cs typeface="Times New Roman"/>
              </a:rPr>
              <a:t>Σπόροι</a:t>
            </a:r>
            <a:r>
              <a:rPr i="1" spc="-20" dirty="0">
                <a:latin typeface="Times New Roman"/>
                <a:cs typeface="Times New Roman"/>
              </a:rPr>
              <a:t> </a:t>
            </a:r>
            <a:r>
              <a:rPr i="1" spc="15" dirty="0">
                <a:latin typeface="Times New Roman"/>
                <a:cs typeface="Times New Roman"/>
              </a:rPr>
              <a:t>ρετσινολαδιάς</a:t>
            </a:r>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229394"/>
            <a:ext cx="8153400" cy="5909310"/>
          </a:xfrm>
          <a:prstGeom prst="rect">
            <a:avLst/>
          </a:prstGeom>
        </p:spPr>
        <p:txBody>
          <a:bodyPr wrap="square">
            <a:spAutoFit/>
          </a:bodyPr>
          <a:lstStyle/>
          <a:p>
            <a:r>
              <a:rPr lang="el-GR" dirty="0" smtClean="0"/>
              <a:t>Πριν προχωρήσουμε θα σάς πούμε και λίγη ιστορία για το πολύτιμο αυτό φυτό. Είναι γνωστό από την αρχαιότητα. Πατρίδα του θεωρείτε η Ινδία. Στην χώρα αυτή από αμνημονεύτων χρόνων χρησιμοποιούν τον σπόρο του Κρότωνος ως θεραπευτικό μέσο. Στην Αίγυπτο είχε μεγάλη πέραση. Ο Ηρόδοτος μας δίδει σχετικές πληροφορίες. Μας λέει ότι με το λάδι που βγαίνει από τους σπόρους του αλείφονταν οι Αιγύπτιοι που κατοικούσαν σε μέρη που είχαν έλη. Ο Ηρόδοτος το φυτό αυτό το ονομάζει «</a:t>
            </a:r>
            <a:r>
              <a:rPr lang="el-GR" dirty="0" err="1" smtClean="0"/>
              <a:t>Σιλλικύπριον</a:t>
            </a:r>
            <a:r>
              <a:rPr lang="el-GR" dirty="0" smtClean="0"/>
              <a:t>» λέει δε ότι οι Αιγύπτιοι το καλλιεργούσαν στις όχθες των ποταμών και των λιμνών, ενώ στην Ελλάδα ήταν έκτοτε αυτοφυές. Κάνει επίσης λόγο για τον τρόπο με τον οποίο έβγαζαν το λάδι από τούς σπόρους. Αυτό το λάδι, το σημερινό ρετσινόλαδο, ήτανε παχύ και χρησίμευε και για φωτισμό. Μέσα σε Αιγυπτιακός σαρκοφάγους βρέθηκαν σπόροι που είχαν τεθεί εκεί από πολλές χιλιάδες χρόνια.</a:t>
            </a:r>
            <a:br>
              <a:rPr lang="el-GR" dirty="0" smtClean="0"/>
            </a:br>
            <a:r>
              <a:rPr lang="el-GR" dirty="0" smtClean="0"/>
              <a:t>Ο Θεόφραστος ονόμαζε το φυτό αυτό «Κρότωνα», ο δε Διοσκουρίδης το αναφέρει υπό το όνομα </a:t>
            </a:r>
            <a:r>
              <a:rPr lang="el-GR" dirty="0" err="1" smtClean="0"/>
              <a:t>Κίκι</a:t>
            </a:r>
            <a:r>
              <a:rPr lang="el-GR" dirty="0" smtClean="0"/>
              <a:t>, Κρότων και </a:t>
            </a:r>
            <a:r>
              <a:rPr lang="el-GR" dirty="0" err="1" smtClean="0"/>
              <a:t>Σέσελι</a:t>
            </a:r>
            <a:r>
              <a:rPr lang="el-GR" dirty="0" smtClean="0"/>
              <a:t> </a:t>
            </a:r>
            <a:r>
              <a:rPr lang="el-GR" dirty="0" err="1" smtClean="0"/>
              <a:t>Κύπριον</a:t>
            </a:r>
            <a:r>
              <a:rPr lang="el-GR" dirty="0" smtClean="0"/>
              <a:t> λέει δε ότι αυτό ονομάζεται Κρότων διότι το σπέρμα του μοιάζε με τον Κρότωνα δηλ. το τσιμπούρι που κάθεται στο σώμα των σκυλιών και των προβάτων. Ο Πλίνιος επίσης αναφέρει ότι το λάδι του χρησίμευε για φωτισμό. Ο Διοσκουρίδης το περιγράφει ως εξής: Είναι δένδρο που έχει μέγεθος μικρής συκιάς. Ότι έχει φύλλα που μοιάζουν με τα πλατάνια, άλλα αυτά είναι μεγαλύτερα, τελειότερα και σκουρότερα. Οι κλάδοι του είναι κοίλοι όπως το καλάμι, ο δε καρπός του βρίσκεται μέσα σαν σε τσαμπί σταφυλιού και όταν </a:t>
            </a:r>
            <a:r>
              <a:rPr lang="el-GR" dirty="0" err="1" smtClean="0"/>
              <a:t>εκλεπισθεί</a:t>
            </a:r>
            <a:r>
              <a:rPr lang="el-GR" dirty="0" smtClean="0"/>
              <a:t> μοιάζει σαν τον Κρότωνα (το τσιμπούρι) των ζώων.</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29394" y="610394"/>
            <a:ext cx="4419600" cy="4247317"/>
          </a:xfrm>
          <a:prstGeom prst="rect">
            <a:avLst/>
          </a:prstGeom>
        </p:spPr>
        <p:txBody>
          <a:bodyPr wrap="square">
            <a:spAutoFit/>
          </a:bodyPr>
          <a:lstStyle/>
          <a:p>
            <a:pPr marL="12700" marR="5080">
              <a:spcBef>
                <a:spcPts val="25"/>
              </a:spcBef>
            </a:pPr>
            <a:r>
              <a:rPr lang="el-GR" sz="2800" dirty="0" smtClean="0">
                <a:latin typeface="Times New Roman"/>
                <a:cs typeface="Times New Roman"/>
              </a:rPr>
              <a:t>Τα µ</a:t>
            </a:r>
            <a:r>
              <a:rPr lang="el-GR" sz="2800" dirty="0" err="1" smtClean="0">
                <a:latin typeface="Times New Roman"/>
                <a:cs typeface="Times New Roman"/>
              </a:rPr>
              <a:t>έρη</a:t>
            </a:r>
            <a:r>
              <a:rPr lang="el-GR" sz="2800" dirty="0" smtClean="0">
                <a:latin typeface="Times New Roman"/>
                <a:cs typeface="Times New Roman"/>
              </a:rPr>
              <a:t> του σπόρου </a:t>
            </a:r>
            <a:r>
              <a:rPr lang="el-GR" sz="2800" dirty="0" err="1" smtClean="0">
                <a:latin typeface="Times New Roman"/>
                <a:cs typeface="Times New Roman"/>
              </a:rPr>
              <a:t>περιλαµβάνουν</a:t>
            </a:r>
            <a:r>
              <a:rPr lang="el-GR" sz="2800" dirty="0" smtClean="0">
                <a:latin typeface="Times New Roman"/>
                <a:cs typeface="Times New Roman"/>
              </a:rPr>
              <a:t> το  εξωτερικό </a:t>
            </a:r>
            <a:r>
              <a:rPr lang="el-GR" sz="2800" dirty="0" err="1" smtClean="0">
                <a:latin typeface="Times New Roman"/>
                <a:cs typeface="Times New Roman"/>
              </a:rPr>
              <a:t>περίβληµα</a:t>
            </a:r>
            <a:r>
              <a:rPr lang="el-GR" sz="2800" dirty="0" smtClean="0">
                <a:latin typeface="Times New Roman"/>
                <a:cs typeface="Times New Roman"/>
              </a:rPr>
              <a:t> , το </a:t>
            </a:r>
            <a:r>
              <a:rPr lang="el-GR" sz="2800" dirty="0" err="1" smtClean="0">
                <a:latin typeface="Times New Roman"/>
                <a:cs typeface="Times New Roman"/>
              </a:rPr>
              <a:t>ενδοσπέρµιο</a:t>
            </a:r>
            <a:r>
              <a:rPr lang="el-GR" sz="2800" dirty="0" smtClean="0">
                <a:latin typeface="Times New Roman"/>
                <a:cs typeface="Times New Roman"/>
              </a:rPr>
              <a:t> και το </a:t>
            </a:r>
            <a:r>
              <a:rPr lang="el-GR" sz="2800" dirty="0" err="1" smtClean="0">
                <a:latin typeface="Times New Roman"/>
                <a:cs typeface="Times New Roman"/>
              </a:rPr>
              <a:t>έµβρυο</a:t>
            </a:r>
            <a:r>
              <a:rPr lang="el-GR" sz="2800" dirty="0" smtClean="0">
                <a:latin typeface="Times New Roman"/>
                <a:cs typeface="Times New Roman"/>
              </a:rPr>
              <a:t> που αποτελείται </a:t>
            </a:r>
            <a:r>
              <a:rPr lang="el-GR" sz="2800" smtClean="0">
                <a:latin typeface="Times New Roman"/>
                <a:cs typeface="Times New Roman"/>
              </a:rPr>
              <a:t>, από δύο </a:t>
            </a:r>
            <a:r>
              <a:rPr lang="el-GR" sz="2800" dirty="0" smtClean="0">
                <a:latin typeface="Times New Roman"/>
                <a:cs typeface="Times New Roman"/>
              </a:rPr>
              <a:t>µ</a:t>
            </a:r>
            <a:r>
              <a:rPr lang="el-GR" sz="2800" dirty="0" err="1" smtClean="0">
                <a:latin typeface="Times New Roman"/>
                <a:cs typeface="Times New Roman"/>
              </a:rPr>
              <a:t>εµβρανώδεις</a:t>
            </a:r>
            <a:r>
              <a:rPr lang="el-GR" sz="2800" dirty="0" smtClean="0">
                <a:latin typeface="Times New Roman"/>
                <a:cs typeface="Times New Roman"/>
              </a:rPr>
              <a:t> κοτυληδόνες και  τον άξονα του </a:t>
            </a:r>
            <a:r>
              <a:rPr lang="el-GR" sz="2800" dirty="0" err="1" smtClean="0">
                <a:latin typeface="Times New Roman"/>
                <a:cs typeface="Times New Roman"/>
              </a:rPr>
              <a:t>εµβρύου</a:t>
            </a:r>
            <a:r>
              <a:rPr lang="el-GR" sz="2800" dirty="0" smtClean="0">
                <a:latin typeface="Times New Roman"/>
                <a:cs typeface="Times New Roman"/>
              </a:rPr>
              <a:t> µε το ριζίδιο, το </a:t>
            </a:r>
            <a:r>
              <a:rPr lang="el-GR" sz="2800" dirty="0" err="1" smtClean="0">
                <a:latin typeface="Times New Roman"/>
                <a:cs typeface="Times New Roman"/>
              </a:rPr>
              <a:t>υποκοτύλιο</a:t>
            </a:r>
            <a:r>
              <a:rPr lang="el-GR" sz="2800" dirty="0" smtClean="0">
                <a:latin typeface="Times New Roman"/>
                <a:cs typeface="Times New Roman"/>
              </a:rPr>
              <a:t> και το </a:t>
            </a:r>
            <a:r>
              <a:rPr lang="el-GR" sz="2800" dirty="0" err="1" smtClean="0">
                <a:latin typeface="Times New Roman"/>
                <a:cs typeface="Times New Roman"/>
              </a:rPr>
              <a:t>επικοτύλιο</a:t>
            </a:r>
            <a:r>
              <a:rPr lang="el-GR" sz="2800" dirty="0" smtClean="0">
                <a:latin typeface="Times New Roman"/>
                <a:cs typeface="Times New Roman"/>
              </a:rPr>
              <a:t>.</a:t>
            </a:r>
          </a:p>
          <a:p>
            <a:pPr marL="12700" marR="5080">
              <a:spcBef>
                <a:spcPts val="25"/>
              </a:spcBef>
            </a:pPr>
            <a:endParaRPr lang="el-GR" dirty="0">
              <a:latin typeface="Times New Roman"/>
              <a:cs typeface="Times New Roman"/>
            </a:endParaRPr>
          </a:p>
        </p:txBody>
      </p:sp>
      <p:pic>
        <p:nvPicPr>
          <p:cNvPr id="6" name="Picture 2" descr="Αποτέλεσμα εικόνας για ricinus communis seed"/>
          <p:cNvPicPr>
            <a:picLocks noChangeAspect="1" noChangeArrowheads="1"/>
          </p:cNvPicPr>
          <p:nvPr/>
        </p:nvPicPr>
        <p:blipFill>
          <a:blip r:embed="rId2" cstate="print"/>
          <a:srcRect/>
          <a:stretch>
            <a:fillRect/>
          </a:stretch>
        </p:blipFill>
        <p:spPr bwMode="auto">
          <a:xfrm>
            <a:off x="5029994" y="1372394"/>
            <a:ext cx="3495675" cy="39243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229395"/>
            <a:ext cx="4572000" cy="646323"/>
          </a:xfrm>
          <a:prstGeom prst="rect">
            <a:avLst/>
          </a:prstGeom>
          <a:noFill/>
        </p:spPr>
        <p:txBody>
          <a:bodyPr wrap="square" lIns="91431" tIns="45716" rIns="91431" bIns="45716"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94" y="915194"/>
            <a:ext cx="8458200" cy="5119342"/>
          </a:xfrm>
          <a:prstGeom prst="rect">
            <a:avLst/>
          </a:prstGeom>
        </p:spPr>
        <p:txBody>
          <a:bodyPr wrap="square" lIns="91431" tIns="45716" rIns="91431" bIns="45716">
            <a:spAutoFit/>
          </a:bodyPr>
          <a:lstStyle/>
          <a:p>
            <a:pPr marL="12700" marR="5715" algn="just">
              <a:lnSpc>
                <a:spcPct val="100000"/>
              </a:lnSpc>
              <a:spcBef>
                <a:spcPts val="10"/>
              </a:spcBef>
            </a:pPr>
            <a:r>
              <a:rPr lang="el-GR" sz="2000" spc="20" dirty="0" smtClean="0">
                <a:latin typeface="Times New Roman"/>
                <a:cs typeface="Times New Roman"/>
              </a:rPr>
              <a:t>Η </a:t>
            </a:r>
            <a:r>
              <a:rPr lang="el-GR" sz="2000" spc="15" dirty="0" smtClean="0">
                <a:latin typeface="Times New Roman"/>
                <a:cs typeface="Times New Roman"/>
              </a:rPr>
              <a:t>διάρκεια του βιολογικού </a:t>
            </a:r>
            <a:r>
              <a:rPr lang="el-GR" sz="2000" spc="20" dirty="0" smtClean="0">
                <a:latin typeface="Times New Roman"/>
                <a:cs typeface="Times New Roman"/>
              </a:rPr>
              <a:t>κύκλου </a:t>
            </a:r>
            <a:r>
              <a:rPr lang="el-GR" sz="2000" spc="15" dirty="0" err="1" smtClean="0">
                <a:latin typeface="Times New Roman"/>
                <a:cs typeface="Times New Roman"/>
              </a:rPr>
              <a:t>κυµαίνεται</a:t>
            </a:r>
            <a:r>
              <a:rPr lang="el-GR" sz="2000" spc="15" dirty="0" smtClean="0">
                <a:latin typeface="Times New Roman"/>
                <a:cs typeface="Times New Roman"/>
              </a:rPr>
              <a:t> </a:t>
            </a:r>
            <a:r>
              <a:rPr lang="el-GR" sz="2000" spc="20" dirty="0" smtClean="0">
                <a:latin typeface="Times New Roman"/>
                <a:cs typeface="Times New Roman"/>
              </a:rPr>
              <a:t>από 120-150 </a:t>
            </a:r>
            <a:r>
              <a:rPr lang="el-GR" sz="2000" spc="10" dirty="0" err="1" smtClean="0">
                <a:latin typeface="Times New Roman"/>
                <a:cs typeface="Times New Roman"/>
              </a:rPr>
              <a:t>ηµέρες</a:t>
            </a:r>
            <a:r>
              <a:rPr lang="el-GR" sz="2000" spc="10" dirty="0" smtClean="0">
                <a:latin typeface="Times New Roman"/>
                <a:cs typeface="Times New Roman"/>
              </a:rPr>
              <a:t> </a:t>
            </a:r>
            <a:r>
              <a:rPr lang="el-GR" sz="2000" spc="20" dirty="0" smtClean="0">
                <a:latin typeface="Times New Roman"/>
                <a:cs typeface="Times New Roman"/>
              </a:rPr>
              <a:t>ανάλογα </a:t>
            </a:r>
            <a:r>
              <a:rPr lang="el-GR" sz="2000" spc="-5" dirty="0" smtClean="0">
                <a:latin typeface="Times New Roman"/>
                <a:cs typeface="Times New Roman"/>
              </a:rPr>
              <a:t>µε </a:t>
            </a:r>
            <a:r>
              <a:rPr lang="el-GR" sz="2000" spc="15" dirty="0" smtClean="0">
                <a:latin typeface="Times New Roman"/>
                <a:cs typeface="Times New Roman"/>
              </a:rPr>
              <a:t>την ποικιλία και </a:t>
            </a:r>
            <a:r>
              <a:rPr lang="el-GR" sz="2000" spc="10" dirty="0" smtClean="0">
                <a:latin typeface="Times New Roman"/>
                <a:cs typeface="Times New Roman"/>
              </a:rPr>
              <a:t>τις  </a:t>
            </a:r>
            <a:r>
              <a:rPr lang="el-GR" sz="2000" spc="20" dirty="0" smtClean="0">
                <a:latin typeface="Times New Roman"/>
                <a:cs typeface="Times New Roman"/>
              </a:rPr>
              <a:t>περιβαλλοντικές συνθήκες που επικρατούν στην περιοχή </a:t>
            </a:r>
            <a:r>
              <a:rPr lang="el-GR" sz="2000" spc="15" dirty="0" smtClean="0">
                <a:latin typeface="Times New Roman"/>
                <a:cs typeface="Times New Roman"/>
              </a:rPr>
              <a:t>καλλιέργειας. </a:t>
            </a:r>
            <a:r>
              <a:rPr lang="el-GR" sz="2000" spc="20" dirty="0" smtClean="0">
                <a:latin typeface="Times New Roman"/>
                <a:cs typeface="Times New Roman"/>
              </a:rPr>
              <a:t>Η </a:t>
            </a:r>
            <a:r>
              <a:rPr lang="el-GR" sz="2000" spc="20" dirty="0" err="1" smtClean="0">
                <a:latin typeface="Times New Roman"/>
                <a:cs typeface="Times New Roman"/>
              </a:rPr>
              <a:t>ρετσινολαδιά</a:t>
            </a:r>
            <a:r>
              <a:rPr lang="el-GR" sz="2000" spc="20" dirty="0" smtClean="0">
                <a:latin typeface="Times New Roman"/>
                <a:cs typeface="Times New Roman"/>
              </a:rPr>
              <a:t> </a:t>
            </a:r>
            <a:r>
              <a:rPr lang="el-GR" sz="2000" spc="15" dirty="0" smtClean="0">
                <a:latin typeface="Times New Roman"/>
                <a:cs typeface="Times New Roman"/>
              </a:rPr>
              <a:t>είναι φυτό συνεχούς  </a:t>
            </a:r>
            <a:r>
              <a:rPr lang="el-GR" sz="2000" spc="20" dirty="0" smtClean="0">
                <a:latin typeface="Times New Roman"/>
                <a:cs typeface="Times New Roman"/>
              </a:rPr>
              <a:t>αυξήσεως, ώστε </a:t>
            </a:r>
            <a:r>
              <a:rPr lang="el-GR" sz="2000" spc="15" dirty="0" smtClean="0">
                <a:latin typeface="Times New Roman"/>
                <a:cs typeface="Times New Roman"/>
              </a:rPr>
              <a:t>συνεχίζει τη </a:t>
            </a:r>
            <a:r>
              <a:rPr lang="el-GR" sz="2000" spc="20" dirty="0" smtClean="0">
                <a:latin typeface="Times New Roman"/>
                <a:cs typeface="Times New Roman"/>
              </a:rPr>
              <a:t>βλαστική </a:t>
            </a:r>
            <a:r>
              <a:rPr lang="el-GR" sz="2000" spc="15" dirty="0" smtClean="0">
                <a:latin typeface="Times New Roman"/>
                <a:cs typeface="Times New Roman"/>
              </a:rPr>
              <a:t>του </a:t>
            </a:r>
            <a:r>
              <a:rPr lang="el-GR" sz="2000" spc="20" dirty="0" smtClean="0">
                <a:latin typeface="Times New Roman"/>
                <a:cs typeface="Times New Roman"/>
              </a:rPr>
              <a:t>ανάπτυξη </a:t>
            </a:r>
            <a:r>
              <a:rPr lang="el-GR" sz="2000" spc="15" dirty="0" smtClean="0">
                <a:latin typeface="Times New Roman"/>
                <a:cs typeface="Times New Roman"/>
              </a:rPr>
              <a:t>και </a:t>
            </a:r>
            <a:r>
              <a:rPr lang="el-GR" sz="2000" spc="20" dirty="0" smtClean="0">
                <a:latin typeface="Times New Roman"/>
                <a:cs typeface="Times New Roman"/>
              </a:rPr>
              <a:t>όταν </a:t>
            </a:r>
            <a:r>
              <a:rPr lang="el-GR" sz="2000" spc="15" dirty="0" smtClean="0">
                <a:latin typeface="Times New Roman"/>
                <a:cs typeface="Times New Roman"/>
              </a:rPr>
              <a:t>εισέρχεται στο στάδιο της</a:t>
            </a:r>
            <a:r>
              <a:rPr lang="el-GR" sz="2000" spc="110" dirty="0" smtClean="0">
                <a:latin typeface="Times New Roman"/>
                <a:cs typeface="Times New Roman"/>
              </a:rPr>
              <a:t> </a:t>
            </a:r>
            <a:r>
              <a:rPr lang="el-GR" sz="2000" spc="20" dirty="0" smtClean="0">
                <a:latin typeface="Times New Roman"/>
                <a:cs typeface="Times New Roman"/>
              </a:rPr>
              <a:t>ανθοφορίας.</a:t>
            </a:r>
            <a:endParaRPr lang="el-GR" sz="2000" dirty="0" smtClean="0">
              <a:latin typeface="Times New Roman"/>
              <a:cs typeface="Times New Roman"/>
            </a:endParaRPr>
          </a:p>
          <a:p>
            <a:pPr marL="469900">
              <a:lnSpc>
                <a:spcPct val="100000"/>
              </a:lnSpc>
              <a:spcBef>
                <a:spcPts val="10"/>
              </a:spcBef>
            </a:pPr>
            <a:r>
              <a:rPr lang="el-GR" sz="2000" spc="20" dirty="0" smtClean="0">
                <a:latin typeface="Times New Roman"/>
                <a:cs typeface="Times New Roman"/>
              </a:rPr>
              <a:t>Αναγνωρίζονται </a:t>
            </a:r>
            <a:r>
              <a:rPr lang="el-GR" sz="2000" spc="15" dirty="0" smtClean="0">
                <a:latin typeface="Times New Roman"/>
                <a:cs typeface="Times New Roman"/>
              </a:rPr>
              <a:t>τα </a:t>
            </a:r>
            <a:r>
              <a:rPr lang="el-GR" sz="2000" spc="20" dirty="0" smtClean="0">
                <a:latin typeface="Times New Roman"/>
                <a:cs typeface="Times New Roman"/>
              </a:rPr>
              <a:t>παρακάτω βασικά </a:t>
            </a:r>
            <a:r>
              <a:rPr lang="el-GR" sz="2000" spc="15" dirty="0" smtClean="0">
                <a:latin typeface="Times New Roman"/>
                <a:cs typeface="Times New Roman"/>
              </a:rPr>
              <a:t>στάδια του </a:t>
            </a:r>
            <a:r>
              <a:rPr lang="el-GR" sz="2000" spc="20" dirty="0" smtClean="0">
                <a:latin typeface="Times New Roman"/>
                <a:cs typeface="Times New Roman"/>
              </a:rPr>
              <a:t>βιολογικού </a:t>
            </a:r>
            <a:r>
              <a:rPr lang="el-GR" sz="2000" spc="15" dirty="0" smtClean="0">
                <a:latin typeface="Times New Roman"/>
                <a:cs typeface="Times New Roman"/>
              </a:rPr>
              <a:t>της</a:t>
            </a:r>
            <a:r>
              <a:rPr lang="el-GR" sz="2000" spc="55" dirty="0" smtClean="0">
                <a:latin typeface="Times New Roman"/>
                <a:cs typeface="Times New Roman"/>
              </a:rPr>
              <a:t> </a:t>
            </a:r>
            <a:r>
              <a:rPr lang="el-GR" sz="2000" spc="20" dirty="0" smtClean="0">
                <a:latin typeface="Times New Roman"/>
                <a:cs typeface="Times New Roman"/>
              </a:rPr>
              <a:t>κύκλου:</a:t>
            </a:r>
            <a:endParaRPr lang="el-GR" sz="2000" dirty="0" smtClean="0">
              <a:latin typeface="Times New Roman"/>
              <a:cs typeface="Times New Roman"/>
            </a:endParaRPr>
          </a:p>
          <a:p>
            <a:pPr marL="927100" lvl="2" indent="-228600">
              <a:lnSpc>
                <a:spcPct val="100000"/>
              </a:lnSpc>
              <a:spcBef>
                <a:spcPts val="660"/>
              </a:spcBef>
              <a:buFont typeface="Symbol"/>
              <a:buChar char=""/>
              <a:tabLst>
                <a:tab pos="926465" algn="l"/>
                <a:tab pos="927100" algn="l"/>
              </a:tabLst>
            </a:pPr>
            <a:r>
              <a:rPr lang="el-GR" sz="2000" spc="20" dirty="0" smtClean="0">
                <a:latin typeface="Times New Roman"/>
                <a:cs typeface="Times New Roman"/>
              </a:rPr>
              <a:t>Σπορά </a:t>
            </a:r>
            <a:r>
              <a:rPr lang="el-GR" sz="2000" spc="15" dirty="0" smtClean="0">
                <a:latin typeface="Times New Roman"/>
                <a:cs typeface="Times New Roman"/>
              </a:rPr>
              <a:t>–</a:t>
            </a:r>
            <a:r>
              <a:rPr lang="el-GR" sz="2000" spc="-65" dirty="0" smtClean="0">
                <a:latin typeface="Times New Roman"/>
                <a:cs typeface="Times New Roman"/>
              </a:rPr>
              <a:t> </a:t>
            </a:r>
            <a:r>
              <a:rPr lang="el-GR" sz="2000" spc="15" dirty="0" err="1" smtClean="0">
                <a:latin typeface="Times New Roman"/>
                <a:cs typeface="Times New Roman"/>
              </a:rPr>
              <a:t>φύτρωµα</a:t>
            </a:r>
            <a:r>
              <a:rPr lang="el-GR" sz="2000" spc="15" dirty="0" smtClean="0">
                <a:latin typeface="Times New Roman"/>
                <a:cs typeface="Times New Roman"/>
              </a:rPr>
              <a:t>,</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20" dirty="0" smtClean="0">
                <a:latin typeface="Times New Roman"/>
                <a:cs typeface="Times New Roman"/>
              </a:rPr>
              <a:t>Βλαστικό </a:t>
            </a:r>
            <a:r>
              <a:rPr lang="el-GR" sz="2000" spc="15" dirty="0" smtClean="0">
                <a:latin typeface="Times New Roman"/>
                <a:cs typeface="Times New Roman"/>
              </a:rPr>
              <a:t>στάδιο </a:t>
            </a:r>
            <a:r>
              <a:rPr lang="el-GR" sz="2000" spc="20" dirty="0" smtClean="0">
                <a:latin typeface="Times New Roman"/>
                <a:cs typeface="Times New Roman"/>
              </a:rPr>
              <a:t>ανάπτυξης</a:t>
            </a:r>
            <a:r>
              <a:rPr lang="el-GR" sz="2000" spc="-15" dirty="0" smtClean="0">
                <a:latin typeface="Times New Roman"/>
                <a:cs typeface="Times New Roman"/>
              </a:rPr>
              <a:t> </a:t>
            </a:r>
            <a:r>
              <a:rPr lang="el-GR" sz="2000" spc="20" dirty="0" smtClean="0">
                <a:latin typeface="Times New Roman"/>
                <a:cs typeface="Times New Roman"/>
              </a:rPr>
              <a:t>φύλλων,</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15" dirty="0" err="1" smtClean="0">
                <a:latin typeface="Times New Roman"/>
                <a:cs typeface="Times New Roman"/>
              </a:rPr>
              <a:t>Επιµήκυνση</a:t>
            </a:r>
            <a:r>
              <a:rPr lang="el-GR" sz="2000" spc="15" dirty="0" smtClean="0">
                <a:latin typeface="Times New Roman"/>
                <a:cs typeface="Times New Roman"/>
              </a:rPr>
              <a:t> του </a:t>
            </a:r>
            <a:r>
              <a:rPr lang="el-GR" sz="2000" spc="20" dirty="0" smtClean="0">
                <a:latin typeface="Times New Roman"/>
                <a:cs typeface="Times New Roman"/>
              </a:rPr>
              <a:t>κεντρικού</a:t>
            </a:r>
            <a:r>
              <a:rPr lang="el-GR" sz="2000" spc="-15" dirty="0" smtClean="0">
                <a:latin typeface="Times New Roman"/>
                <a:cs typeface="Times New Roman"/>
              </a:rPr>
              <a:t> </a:t>
            </a:r>
            <a:r>
              <a:rPr lang="el-GR" sz="2000" spc="20" dirty="0" smtClean="0">
                <a:latin typeface="Times New Roman"/>
                <a:cs typeface="Times New Roman"/>
              </a:rPr>
              <a:t>βλαστού,</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15" dirty="0" err="1" smtClean="0">
                <a:latin typeface="Times New Roman"/>
                <a:cs typeface="Times New Roman"/>
              </a:rPr>
              <a:t>Εµφάνιση</a:t>
            </a:r>
            <a:r>
              <a:rPr lang="el-GR" sz="2000" spc="-25" dirty="0" smtClean="0">
                <a:latin typeface="Times New Roman"/>
                <a:cs typeface="Times New Roman"/>
              </a:rPr>
              <a:t> </a:t>
            </a:r>
            <a:r>
              <a:rPr lang="el-GR" sz="2000" spc="15" dirty="0" smtClean="0">
                <a:latin typeface="Times New Roman"/>
                <a:cs typeface="Times New Roman"/>
              </a:rPr>
              <a:t>ταξιανθίας,</a:t>
            </a:r>
            <a:endParaRPr lang="el-GR" sz="2000" dirty="0" smtClean="0">
              <a:latin typeface="Times New Roman"/>
              <a:cs typeface="Times New Roman"/>
            </a:endParaRPr>
          </a:p>
          <a:p>
            <a:pPr marL="927100" lvl="2" indent="-228600">
              <a:lnSpc>
                <a:spcPct val="100000"/>
              </a:lnSpc>
              <a:spcBef>
                <a:spcPts val="680"/>
              </a:spcBef>
              <a:buFont typeface="Symbol"/>
              <a:buChar char=""/>
              <a:tabLst>
                <a:tab pos="926465" algn="l"/>
                <a:tab pos="927100" algn="l"/>
              </a:tabLst>
            </a:pPr>
            <a:r>
              <a:rPr lang="el-GR" sz="2000" spc="20" dirty="0" smtClean="0">
                <a:latin typeface="Times New Roman"/>
                <a:cs typeface="Times New Roman"/>
              </a:rPr>
              <a:t>Άνθηση,</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20" dirty="0" smtClean="0">
                <a:latin typeface="Times New Roman"/>
                <a:cs typeface="Times New Roman"/>
              </a:rPr>
              <a:t>Ανάπτυξη</a:t>
            </a:r>
            <a:r>
              <a:rPr lang="el-GR" sz="2000" spc="-50" dirty="0" smtClean="0">
                <a:latin typeface="Times New Roman"/>
                <a:cs typeface="Times New Roman"/>
              </a:rPr>
              <a:t> </a:t>
            </a:r>
            <a:r>
              <a:rPr lang="el-GR" sz="2000" spc="20" dirty="0" smtClean="0">
                <a:latin typeface="Times New Roman"/>
                <a:cs typeface="Times New Roman"/>
              </a:rPr>
              <a:t>καψών,</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15" dirty="0" err="1" smtClean="0">
                <a:latin typeface="Times New Roman"/>
                <a:cs typeface="Times New Roman"/>
              </a:rPr>
              <a:t>Ωρίµανση</a:t>
            </a:r>
            <a:r>
              <a:rPr lang="el-GR" sz="2000" spc="15" dirty="0" smtClean="0">
                <a:latin typeface="Times New Roman"/>
                <a:cs typeface="Times New Roman"/>
              </a:rPr>
              <a:t>,</a:t>
            </a:r>
            <a:endParaRPr lang="el-GR" sz="20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2000" spc="20" dirty="0" smtClean="0">
                <a:latin typeface="Times New Roman"/>
                <a:cs typeface="Times New Roman"/>
              </a:rPr>
              <a:t>Γήρανση </a:t>
            </a:r>
            <a:r>
              <a:rPr lang="el-GR" sz="2000" spc="10" dirty="0" smtClean="0">
                <a:latin typeface="Times New Roman"/>
                <a:cs typeface="Times New Roman"/>
              </a:rPr>
              <a:t>- </a:t>
            </a:r>
            <a:r>
              <a:rPr lang="el-GR" sz="2000" spc="20" dirty="0" smtClean="0">
                <a:latin typeface="Times New Roman"/>
                <a:cs typeface="Times New Roman"/>
              </a:rPr>
              <a:t>Ξήρανση </a:t>
            </a:r>
            <a:r>
              <a:rPr lang="el-GR" sz="2000" spc="15" dirty="0" smtClean="0">
                <a:latin typeface="Times New Roman"/>
                <a:cs typeface="Times New Roman"/>
              </a:rPr>
              <a:t>του</a:t>
            </a:r>
            <a:r>
              <a:rPr lang="el-GR" sz="2000" spc="-10" dirty="0" smtClean="0">
                <a:latin typeface="Times New Roman"/>
                <a:cs typeface="Times New Roman"/>
              </a:rPr>
              <a:t> </a:t>
            </a:r>
            <a:r>
              <a:rPr lang="el-GR" sz="2000" spc="15" dirty="0" smtClean="0">
                <a:latin typeface="Times New Roman"/>
                <a:cs typeface="Times New Roman"/>
              </a:rPr>
              <a:t>φυτού</a:t>
            </a:r>
            <a:endParaRPr lang="el-GR" sz="20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Αποτέλεσμα εικόνας για ricinus communis seed"/>
          <p:cNvPicPr>
            <a:picLocks noChangeAspect="1" noChangeArrowheads="1"/>
          </p:cNvPicPr>
          <p:nvPr/>
        </p:nvPicPr>
        <p:blipFill>
          <a:blip r:embed="rId2" cstate="print"/>
          <a:srcRect/>
          <a:stretch>
            <a:fillRect/>
          </a:stretch>
        </p:blipFill>
        <p:spPr bwMode="auto">
          <a:xfrm>
            <a:off x="2210594" y="0"/>
            <a:ext cx="4114800" cy="66558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381794"/>
            <a:ext cx="3733800" cy="6678743"/>
          </a:xfrm>
          <a:prstGeom prst="rect">
            <a:avLst/>
          </a:prstGeom>
        </p:spPr>
        <p:txBody>
          <a:bodyPr wrap="square" lIns="91431" tIns="45716" rIns="91431" bIns="45716">
            <a:spAutoFit/>
          </a:bodyPr>
          <a:lstStyle/>
          <a:p>
            <a:pPr marL="12700" marR="5715" algn="just">
              <a:spcBef>
                <a:spcPts val="25"/>
              </a:spcBef>
            </a:pPr>
            <a:r>
              <a:rPr lang="el-GR" sz="2000" spc="20" dirty="0" smtClean="0">
                <a:latin typeface="Times New Roman"/>
                <a:cs typeface="Times New Roman"/>
              </a:rPr>
              <a:t>Το πρώτο </a:t>
            </a:r>
            <a:r>
              <a:rPr lang="el-GR" sz="2000" spc="15" dirty="0" smtClean="0">
                <a:latin typeface="Times New Roman"/>
                <a:cs typeface="Times New Roman"/>
              </a:rPr>
              <a:t>στάδιο του </a:t>
            </a:r>
            <a:r>
              <a:rPr lang="el-GR" sz="2000" spc="20" dirty="0" smtClean="0">
                <a:latin typeface="Times New Roman"/>
                <a:cs typeface="Times New Roman"/>
              </a:rPr>
              <a:t>βιολογικού κύκλου </a:t>
            </a:r>
            <a:r>
              <a:rPr lang="el-GR" sz="2000" spc="15" dirty="0" err="1" smtClean="0">
                <a:latin typeface="Times New Roman"/>
                <a:cs typeface="Times New Roman"/>
              </a:rPr>
              <a:t>περιλαµβάνει</a:t>
            </a:r>
            <a:r>
              <a:rPr lang="el-GR" sz="2000" spc="15" dirty="0" smtClean="0">
                <a:latin typeface="Times New Roman"/>
                <a:cs typeface="Times New Roman"/>
              </a:rPr>
              <a:t> τη </a:t>
            </a:r>
            <a:r>
              <a:rPr lang="el-GR" sz="2000" spc="20" dirty="0" smtClean="0">
                <a:latin typeface="Times New Roman"/>
                <a:cs typeface="Times New Roman"/>
              </a:rPr>
              <a:t>βλάστηση </a:t>
            </a:r>
            <a:r>
              <a:rPr lang="el-GR" sz="2000" spc="15" dirty="0" smtClean="0">
                <a:latin typeface="Times New Roman"/>
                <a:cs typeface="Times New Roman"/>
              </a:rPr>
              <a:t>του </a:t>
            </a:r>
            <a:r>
              <a:rPr lang="el-GR" sz="2000" spc="20" dirty="0" smtClean="0">
                <a:latin typeface="Times New Roman"/>
                <a:cs typeface="Times New Roman"/>
              </a:rPr>
              <a:t>σπόρου, </a:t>
            </a:r>
            <a:r>
              <a:rPr lang="el-GR" sz="2000" spc="15" dirty="0" smtClean="0">
                <a:latin typeface="Times New Roman"/>
                <a:cs typeface="Times New Roman"/>
              </a:rPr>
              <a:t>το </a:t>
            </a:r>
            <a:r>
              <a:rPr lang="el-GR" sz="2000" spc="15" dirty="0" err="1" smtClean="0">
                <a:latin typeface="Times New Roman"/>
                <a:cs typeface="Times New Roman"/>
              </a:rPr>
              <a:t>φύτρωµα</a:t>
            </a:r>
            <a:r>
              <a:rPr lang="el-GR" sz="2000" spc="15" dirty="0" smtClean="0">
                <a:latin typeface="Times New Roman"/>
                <a:cs typeface="Times New Roman"/>
              </a:rPr>
              <a:t> </a:t>
            </a:r>
            <a:r>
              <a:rPr lang="el-GR" sz="2000" spc="20" dirty="0" smtClean="0">
                <a:latin typeface="Times New Roman"/>
                <a:cs typeface="Times New Roman"/>
              </a:rPr>
              <a:t>και  </a:t>
            </a:r>
            <a:r>
              <a:rPr lang="el-GR" sz="2000" spc="15" dirty="0" smtClean="0">
                <a:latin typeface="Times New Roman"/>
                <a:cs typeface="Times New Roman"/>
              </a:rPr>
              <a:t>την </a:t>
            </a:r>
            <a:r>
              <a:rPr lang="el-GR" sz="2000" spc="15" dirty="0" err="1" smtClean="0">
                <a:latin typeface="Times New Roman"/>
                <a:cs typeface="Times New Roman"/>
              </a:rPr>
              <a:t>εµφάνιση</a:t>
            </a:r>
            <a:r>
              <a:rPr lang="el-GR" sz="2000" spc="15" dirty="0" smtClean="0">
                <a:latin typeface="Times New Roman"/>
                <a:cs typeface="Times New Roman"/>
              </a:rPr>
              <a:t> του </a:t>
            </a:r>
            <a:r>
              <a:rPr lang="el-GR" sz="2000" spc="20" dirty="0" smtClean="0">
                <a:latin typeface="Times New Roman"/>
                <a:cs typeface="Times New Roman"/>
              </a:rPr>
              <a:t>σποριόφυτου που </a:t>
            </a:r>
            <a:r>
              <a:rPr lang="el-GR" sz="2000" spc="15" dirty="0" err="1" smtClean="0">
                <a:latin typeface="Times New Roman"/>
                <a:cs typeface="Times New Roman"/>
              </a:rPr>
              <a:t>πραγµατοποιείται</a:t>
            </a:r>
            <a:r>
              <a:rPr lang="el-GR" sz="2000" spc="15" dirty="0" smtClean="0">
                <a:latin typeface="Times New Roman"/>
                <a:cs typeface="Times New Roman"/>
              </a:rPr>
              <a:t> </a:t>
            </a:r>
            <a:r>
              <a:rPr lang="el-GR" sz="2000" spc="20" dirty="0" smtClean="0">
                <a:latin typeface="Times New Roman"/>
                <a:cs typeface="Times New Roman"/>
              </a:rPr>
              <a:t>10-25 </a:t>
            </a:r>
            <a:r>
              <a:rPr lang="el-GR" sz="2000" spc="10" dirty="0" err="1" smtClean="0">
                <a:latin typeface="Times New Roman"/>
                <a:cs typeface="Times New Roman"/>
              </a:rPr>
              <a:t>ηµέρες</a:t>
            </a:r>
            <a:r>
              <a:rPr lang="el-GR" sz="2000" spc="10" dirty="0" smtClean="0">
                <a:latin typeface="Times New Roman"/>
                <a:cs typeface="Times New Roman"/>
              </a:rPr>
              <a:t> </a:t>
            </a:r>
            <a:r>
              <a:rPr lang="el-GR" sz="2000" spc="5" dirty="0" smtClean="0">
                <a:latin typeface="Times New Roman"/>
                <a:cs typeface="Times New Roman"/>
              </a:rPr>
              <a:t>µ</a:t>
            </a:r>
            <a:r>
              <a:rPr lang="el-GR" sz="2000" spc="5" dirty="0" err="1" smtClean="0">
                <a:latin typeface="Times New Roman"/>
                <a:cs typeface="Times New Roman"/>
              </a:rPr>
              <a:t>ετά</a:t>
            </a:r>
            <a:r>
              <a:rPr lang="el-GR" sz="2000" spc="5" dirty="0" smtClean="0">
                <a:latin typeface="Times New Roman"/>
                <a:cs typeface="Times New Roman"/>
              </a:rPr>
              <a:t> </a:t>
            </a:r>
            <a:r>
              <a:rPr lang="el-GR" sz="2000" spc="15" dirty="0" smtClean="0">
                <a:latin typeface="Times New Roman"/>
                <a:cs typeface="Times New Roman"/>
              </a:rPr>
              <a:t>τη </a:t>
            </a:r>
            <a:r>
              <a:rPr lang="el-GR" sz="2000" spc="20" dirty="0" smtClean="0">
                <a:latin typeface="Times New Roman"/>
                <a:cs typeface="Times New Roman"/>
              </a:rPr>
              <a:t>σπορά. Το </a:t>
            </a:r>
            <a:r>
              <a:rPr lang="el-GR" sz="2000" spc="15" dirty="0" err="1" smtClean="0">
                <a:latin typeface="Times New Roman"/>
                <a:cs typeface="Times New Roman"/>
              </a:rPr>
              <a:t>φύτρωµα</a:t>
            </a:r>
            <a:r>
              <a:rPr lang="el-GR" sz="2000" spc="15" dirty="0" smtClean="0">
                <a:latin typeface="Times New Roman"/>
                <a:cs typeface="Times New Roman"/>
              </a:rPr>
              <a:t> </a:t>
            </a:r>
            <a:r>
              <a:rPr lang="el-GR" sz="2000" spc="20" dirty="0" smtClean="0">
                <a:latin typeface="Times New Roman"/>
                <a:cs typeface="Times New Roman"/>
              </a:rPr>
              <a:t>των σπόρων  </a:t>
            </a:r>
            <a:r>
              <a:rPr lang="el-GR" sz="2000" spc="15" dirty="0" smtClean="0">
                <a:latin typeface="Times New Roman"/>
                <a:cs typeface="Times New Roman"/>
              </a:rPr>
              <a:t>είναι υπέργειο. </a:t>
            </a:r>
            <a:r>
              <a:rPr lang="el-GR" sz="2000" spc="20" dirty="0" smtClean="0">
                <a:latin typeface="Times New Roman"/>
                <a:cs typeface="Times New Roman"/>
              </a:rPr>
              <a:t>Αρχικά από </a:t>
            </a:r>
            <a:r>
              <a:rPr lang="el-GR" sz="2000" spc="15" dirty="0" smtClean="0">
                <a:latin typeface="Times New Roman"/>
                <a:cs typeface="Times New Roman"/>
              </a:rPr>
              <a:t>το </a:t>
            </a:r>
            <a:r>
              <a:rPr lang="el-GR" sz="2000" spc="15" dirty="0" err="1" smtClean="0">
                <a:latin typeface="Times New Roman"/>
                <a:cs typeface="Times New Roman"/>
              </a:rPr>
              <a:t>έµβρυο</a:t>
            </a:r>
            <a:r>
              <a:rPr lang="el-GR" sz="2000" spc="15" dirty="0" smtClean="0">
                <a:latin typeface="Times New Roman"/>
                <a:cs typeface="Times New Roman"/>
              </a:rPr>
              <a:t> </a:t>
            </a:r>
            <a:r>
              <a:rPr lang="el-GR" sz="2000" spc="15" dirty="0" err="1" smtClean="0">
                <a:latin typeface="Times New Roman"/>
                <a:cs typeface="Times New Roman"/>
              </a:rPr>
              <a:t>εµφανίζεται</a:t>
            </a:r>
            <a:r>
              <a:rPr lang="el-GR" sz="2000" spc="15" dirty="0" smtClean="0">
                <a:latin typeface="Times New Roman"/>
                <a:cs typeface="Times New Roman"/>
              </a:rPr>
              <a:t> το ριζίδιο και αρχίζει η </a:t>
            </a:r>
            <a:r>
              <a:rPr lang="el-GR" sz="2000" spc="20" dirty="0" smtClean="0">
                <a:latin typeface="Times New Roman"/>
                <a:cs typeface="Times New Roman"/>
              </a:rPr>
              <a:t>αύξηση </a:t>
            </a:r>
            <a:r>
              <a:rPr lang="el-GR" sz="2000" spc="15" dirty="0" smtClean="0">
                <a:latin typeface="Times New Roman"/>
                <a:cs typeface="Times New Roman"/>
              </a:rPr>
              <a:t>του </a:t>
            </a:r>
            <a:r>
              <a:rPr lang="el-GR" sz="2000" spc="15" dirty="0" err="1" smtClean="0">
                <a:latin typeface="Times New Roman"/>
                <a:cs typeface="Times New Roman"/>
              </a:rPr>
              <a:t>υποκοτυλίου</a:t>
            </a:r>
            <a:r>
              <a:rPr lang="el-GR" sz="2000" spc="15" dirty="0" smtClean="0">
                <a:latin typeface="Times New Roman"/>
                <a:cs typeface="Times New Roman"/>
              </a:rPr>
              <a:t> </a:t>
            </a:r>
            <a:r>
              <a:rPr lang="el-GR" sz="2000" spc="-5" dirty="0" smtClean="0">
                <a:latin typeface="Times New Roman"/>
                <a:cs typeface="Times New Roman"/>
              </a:rPr>
              <a:t>µε </a:t>
            </a:r>
            <a:r>
              <a:rPr lang="el-GR" sz="2000" spc="15" dirty="0" smtClean="0">
                <a:latin typeface="Times New Roman"/>
                <a:cs typeface="Times New Roman"/>
              </a:rPr>
              <a:t>τη  </a:t>
            </a:r>
            <a:r>
              <a:rPr lang="el-GR" sz="2000" spc="20" dirty="0" smtClean="0">
                <a:latin typeface="Times New Roman"/>
                <a:cs typeface="Times New Roman"/>
              </a:rPr>
              <a:t>συνακόλουθη </a:t>
            </a:r>
            <a:r>
              <a:rPr lang="el-GR" sz="2000" spc="20" dirty="0" err="1" smtClean="0">
                <a:latin typeface="Times New Roman"/>
                <a:cs typeface="Times New Roman"/>
              </a:rPr>
              <a:t>έκπτυξη</a:t>
            </a:r>
            <a:r>
              <a:rPr lang="el-GR" sz="2000" spc="20" dirty="0" smtClean="0">
                <a:latin typeface="Times New Roman"/>
                <a:cs typeface="Times New Roman"/>
              </a:rPr>
              <a:t> των κοτυληδόνων </a:t>
            </a:r>
            <a:r>
              <a:rPr lang="el-GR" sz="2000" spc="15" dirty="0" smtClean="0">
                <a:latin typeface="Times New Roman"/>
                <a:cs typeface="Times New Roman"/>
              </a:rPr>
              <a:t>και </a:t>
            </a:r>
            <a:r>
              <a:rPr lang="el-GR" sz="2000" spc="20" dirty="0" smtClean="0">
                <a:latin typeface="Times New Roman"/>
                <a:cs typeface="Times New Roman"/>
              </a:rPr>
              <a:t>ανάδυσή </a:t>
            </a:r>
            <a:r>
              <a:rPr lang="el-GR" sz="2000" spc="15" dirty="0" smtClean="0">
                <a:latin typeface="Times New Roman"/>
                <a:cs typeface="Times New Roman"/>
              </a:rPr>
              <a:t>τους </a:t>
            </a:r>
            <a:r>
              <a:rPr lang="el-GR" sz="2000" spc="20" dirty="0" smtClean="0">
                <a:latin typeface="Times New Roman"/>
                <a:cs typeface="Times New Roman"/>
              </a:rPr>
              <a:t>πάνω από </a:t>
            </a:r>
            <a:r>
              <a:rPr lang="el-GR" sz="2000" spc="15" dirty="0" smtClean="0">
                <a:latin typeface="Times New Roman"/>
                <a:cs typeface="Times New Roman"/>
              </a:rPr>
              <a:t>την επιφάνεια του </a:t>
            </a:r>
            <a:r>
              <a:rPr lang="el-GR" sz="2000" spc="20" dirty="0" smtClean="0">
                <a:latin typeface="Times New Roman"/>
                <a:cs typeface="Times New Roman"/>
              </a:rPr>
              <a:t>εδάφους. Στη  </a:t>
            </a:r>
            <a:r>
              <a:rPr lang="el-GR" sz="2000" spc="15" dirty="0" smtClean="0">
                <a:latin typeface="Times New Roman"/>
                <a:cs typeface="Times New Roman"/>
              </a:rPr>
              <a:t>συνέχεια </a:t>
            </a:r>
            <a:r>
              <a:rPr lang="el-GR" sz="2000" spc="20" dirty="0" smtClean="0">
                <a:latin typeface="Times New Roman"/>
                <a:cs typeface="Times New Roman"/>
              </a:rPr>
              <a:t>αναπτύσσεται </a:t>
            </a:r>
            <a:r>
              <a:rPr lang="el-GR" sz="2000" spc="15" dirty="0" smtClean="0">
                <a:latin typeface="Times New Roman"/>
                <a:cs typeface="Times New Roman"/>
              </a:rPr>
              <a:t>το </a:t>
            </a:r>
            <a:r>
              <a:rPr lang="el-GR" sz="2000" spc="15" dirty="0" err="1" smtClean="0">
                <a:latin typeface="Times New Roman"/>
                <a:cs typeface="Times New Roman"/>
              </a:rPr>
              <a:t>επικοτύλιο</a:t>
            </a:r>
            <a:r>
              <a:rPr lang="el-GR" sz="2000" spc="15" dirty="0" smtClean="0">
                <a:latin typeface="Times New Roman"/>
                <a:cs typeface="Times New Roman"/>
              </a:rPr>
              <a:t> και </a:t>
            </a:r>
            <a:r>
              <a:rPr lang="el-GR" sz="2000" spc="20" dirty="0" smtClean="0">
                <a:latin typeface="Times New Roman"/>
                <a:cs typeface="Times New Roman"/>
              </a:rPr>
              <a:t>ακολουθεί </a:t>
            </a:r>
            <a:r>
              <a:rPr lang="el-GR" sz="2000" spc="15" dirty="0" smtClean="0">
                <a:latin typeface="Times New Roman"/>
                <a:cs typeface="Times New Roman"/>
              </a:rPr>
              <a:t>το στάδιο </a:t>
            </a:r>
            <a:r>
              <a:rPr lang="el-GR" sz="2000" spc="20" dirty="0" smtClean="0">
                <a:latin typeface="Times New Roman"/>
                <a:cs typeface="Times New Roman"/>
              </a:rPr>
              <a:t>ανάπτυξης </a:t>
            </a:r>
            <a:r>
              <a:rPr lang="el-GR" sz="2000" spc="15" dirty="0" smtClean="0">
                <a:latin typeface="Times New Roman"/>
                <a:cs typeface="Times New Roman"/>
              </a:rPr>
              <a:t>του υπέργειου </a:t>
            </a:r>
            <a:r>
              <a:rPr lang="el-GR" sz="2000" spc="10" dirty="0" err="1" smtClean="0">
                <a:latin typeface="Times New Roman"/>
                <a:cs typeface="Times New Roman"/>
              </a:rPr>
              <a:t>τµήµατος</a:t>
            </a:r>
            <a:r>
              <a:rPr lang="el-GR" sz="2000" spc="10" dirty="0" smtClean="0">
                <a:latin typeface="Times New Roman"/>
                <a:cs typeface="Times New Roman"/>
              </a:rPr>
              <a:t> </a:t>
            </a:r>
            <a:r>
              <a:rPr lang="el-GR" sz="2000" spc="15" dirty="0" smtClean="0">
                <a:latin typeface="Times New Roman"/>
                <a:cs typeface="Times New Roman"/>
              </a:rPr>
              <a:t>του  φυτού. </a:t>
            </a:r>
            <a:endParaRPr lang="el-GR" sz="2000" dirty="0" smtClean="0">
              <a:latin typeface="Times New Roman"/>
              <a:cs typeface="Times New Roman"/>
            </a:endParaRPr>
          </a:p>
          <a:p>
            <a:pPr marL="12700" marR="5715" algn="just">
              <a:spcBef>
                <a:spcPts val="25"/>
              </a:spcBef>
            </a:pPr>
            <a:endParaRPr lang="el-GR" sz="1600" dirty="0" smtClean="0">
              <a:latin typeface="Times New Roman"/>
              <a:cs typeface="Times New Roman"/>
            </a:endParaRPr>
          </a:p>
          <a:p>
            <a:pPr marL="12700" marR="5715" algn="just">
              <a:spcBef>
                <a:spcPts val="25"/>
              </a:spcBef>
            </a:pPr>
            <a:endParaRPr lang="el-GR" sz="1600" dirty="0" smtClean="0">
              <a:latin typeface="Times New Roman"/>
              <a:cs typeface="Times New Roman"/>
            </a:endParaRPr>
          </a:p>
          <a:p>
            <a:pPr marL="12700" marR="5715" algn="just">
              <a:spcBef>
                <a:spcPts val="25"/>
              </a:spcBef>
            </a:pPr>
            <a:endParaRPr lang="el-GR" dirty="0" smtClean="0">
              <a:latin typeface="Times New Roman"/>
              <a:cs typeface="Times New Roman"/>
            </a:endParaRPr>
          </a:p>
          <a:p>
            <a:pPr marL="11133" algn="just"/>
            <a:endParaRPr lang="el-GR" dirty="0" smtClean="0">
              <a:latin typeface="Times New Roman"/>
              <a:cs typeface="Times New Roman"/>
            </a:endParaRPr>
          </a:p>
        </p:txBody>
      </p:sp>
      <p:sp>
        <p:nvSpPr>
          <p:cNvPr id="4" name="object 3"/>
          <p:cNvSpPr/>
          <p:nvPr/>
        </p:nvSpPr>
        <p:spPr>
          <a:xfrm>
            <a:off x="4124568" y="1448594"/>
            <a:ext cx="4356681" cy="3296731"/>
          </a:xfrm>
          <a:prstGeom prst="rect">
            <a:avLst/>
          </a:prstGeom>
          <a:blipFill>
            <a:blip r:embed="rId2" cstate="print"/>
            <a:stretch>
              <a:fillRect/>
            </a:stretch>
          </a:blipFill>
        </p:spPr>
        <p:txBody>
          <a:bodyPr wrap="square" lIns="0" tIns="0" rIns="0" bIns="0" rtlCol="0"/>
          <a:lstStyle/>
          <a:p>
            <a:endParaRPr/>
          </a:p>
        </p:txBody>
      </p:sp>
      <p:sp>
        <p:nvSpPr>
          <p:cNvPr id="6" name="5 - Ορθογώνιο"/>
          <p:cNvSpPr/>
          <p:nvPr/>
        </p:nvSpPr>
        <p:spPr>
          <a:xfrm>
            <a:off x="4794201" y="4811819"/>
            <a:ext cx="3401252" cy="369332"/>
          </a:xfrm>
          <a:prstGeom prst="rect">
            <a:avLst/>
          </a:prstGeom>
        </p:spPr>
        <p:txBody>
          <a:bodyPr wrap="none">
            <a:spAutoFit/>
          </a:bodyPr>
          <a:lstStyle/>
          <a:p>
            <a:pPr marL="12700" algn="just">
              <a:lnSpc>
                <a:spcPct val="100000"/>
              </a:lnSpc>
            </a:pPr>
            <a:r>
              <a:rPr lang="el-GR" b="1" i="1" spc="15" dirty="0" smtClean="0">
                <a:latin typeface="Times New Roman"/>
                <a:cs typeface="Times New Roman"/>
              </a:rPr>
              <a:t> </a:t>
            </a:r>
            <a:r>
              <a:rPr lang="el-GR" i="1" spc="15" dirty="0" smtClean="0">
                <a:latin typeface="Times New Roman"/>
                <a:cs typeface="Times New Roman"/>
              </a:rPr>
              <a:t>Επίγειο </a:t>
            </a:r>
            <a:r>
              <a:rPr lang="el-GR" i="1" spc="10" dirty="0" err="1" smtClean="0">
                <a:latin typeface="Times New Roman"/>
                <a:cs typeface="Times New Roman"/>
              </a:rPr>
              <a:t>φύτρωµα</a:t>
            </a:r>
            <a:r>
              <a:rPr lang="el-GR" i="1" spc="10" dirty="0" smtClean="0">
                <a:latin typeface="Times New Roman"/>
                <a:cs typeface="Times New Roman"/>
              </a:rPr>
              <a:t>, </a:t>
            </a:r>
            <a:r>
              <a:rPr lang="el-GR" i="1" spc="20" dirty="0" smtClean="0">
                <a:latin typeface="Times New Roman"/>
                <a:cs typeface="Times New Roman"/>
              </a:rPr>
              <a:t>νεαρό</a:t>
            </a:r>
            <a:r>
              <a:rPr lang="el-GR" i="1" dirty="0" smtClean="0">
                <a:latin typeface="Times New Roman"/>
                <a:cs typeface="Times New Roman"/>
              </a:rPr>
              <a:t> </a:t>
            </a:r>
            <a:r>
              <a:rPr lang="el-GR" i="1" spc="15" dirty="0" smtClean="0">
                <a:latin typeface="Times New Roman"/>
                <a:cs typeface="Times New Roman"/>
              </a:rPr>
              <a:t>φυτάριο</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305594"/>
            <a:ext cx="4038600" cy="5632303"/>
          </a:xfrm>
          <a:prstGeom prst="rect">
            <a:avLst/>
          </a:prstGeom>
        </p:spPr>
        <p:txBody>
          <a:bodyPr wrap="square" lIns="91431" tIns="45716" rIns="91431" bIns="45716">
            <a:spAutoFit/>
          </a:bodyPr>
          <a:lstStyle/>
          <a:p>
            <a:pPr marL="12700" marR="5715" algn="just">
              <a:spcBef>
                <a:spcPts val="25"/>
              </a:spcBef>
            </a:pPr>
            <a:r>
              <a:rPr lang="el-GR" sz="2000" spc="20" dirty="0" smtClean="0">
                <a:latin typeface="Times New Roman"/>
                <a:cs typeface="Times New Roman"/>
              </a:rPr>
              <a:t>Το </a:t>
            </a:r>
            <a:r>
              <a:rPr lang="el-GR" sz="2000" spc="15" dirty="0" err="1" smtClean="0">
                <a:latin typeface="Times New Roman"/>
                <a:cs typeface="Times New Roman"/>
              </a:rPr>
              <a:t>φύτρωµα</a:t>
            </a:r>
            <a:r>
              <a:rPr lang="el-GR" sz="2000" spc="15" dirty="0" smtClean="0">
                <a:latin typeface="Times New Roman"/>
                <a:cs typeface="Times New Roman"/>
              </a:rPr>
              <a:t> </a:t>
            </a:r>
            <a:r>
              <a:rPr lang="el-GR" sz="2000" spc="20" dirty="0" smtClean="0">
                <a:latin typeface="Times New Roman"/>
                <a:cs typeface="Times New Roman"/>
              </a:rPr>
              <a:t>των σπόρων </a:t>
            </a:r>
            <a:r>
              <a:rPr lang="el-GR" sz="2000" spc="15" dirty="0" smtClean="0">
                <a:latin typeface="Times New Roman"/>
                <a:cs typeface="Times New Roman"/>
              </a:rPr>
              <a:t>ευνοείται σε </a:t>
            </a:r>
            <a:r>
              <a:rPr lang="el-GR" sz="2000" spc="15" dirty="0" err="1" smtClean="0">
                <a:latin typeface="Times New Roman"/>
                <a:cs typeface="Times New Roman"/>
              </a:rPr>
              <a:t>θερµοκρασίες</a:t>
            </a:r>
            <a:r>
              <a:rPr lang="el-GR" sz="2000" spc="15" dirty="0" smtClean="0">
                <a:latin typeface="Times New Roman"/>
                <a:cs typeface="Times New Roman"/>
              </a:rPr>
              <a:t> </a:t>
            </a:r>
            <a:r>
              <a:rPr lang="el-GR" sz="2000" spc="20" dirty="0" smtClean="0">
                <a:latin typeface="Times New Roman"/>
                <a:cs typeface="Times New Roman"/>
              </a:rPr>
              <a:t>18-23°C </a:t>
            </a:r>
            <a:r>
              <a:rPr lang="el-GR" sz="2000" spc="15" dirty="0" smtClean="0">
                <a:latin typeface="Times New Roman"/>
                <a:cs typeface="Times New Roman"/>
              </a:rPr>
              <a:t>και </a:t>
            </a:r>
            <a:r>
              <a:rPr lang="el-GR" sz="2000" spc="20" dirty="0" smtClean="0">
                <a:latin typeface="Times New Roman"/>
                <a:cs typeface="Times New Roman"/>
              </a:rPr>
              <a:t>επάρκεια </a:t>
            </a:r>
            <a:r>
              <a:rPr lang="el-GR" sz="2000" spc="15" dirty="0" smtClean="0">
                <a:latin typeface="Times New Roman"/>
                <a:cs typeface="Times New Roman"/>
              </a:rPr>
              <a:t>υγρασίας, ενώ </a:t>
            </a:r>
            <a:r>
              <a:rPr lang="el-GR" sz="2000" spc="20" dirty="0" smtClean="0">
                <a:latin typeface="Times New Roman"/>
                <a:cs typeface="Times New Roman"/>
              </a:rPr>
              <a:t>σε  </a:t>
            </a:r>
            <a:r>
              <a:rPr lang="el-GR" sz="2000" spc="15" dirty="0" err="1" smtClean="0">
                <a:latin typeface="Times New Roman"/>
                <a:cs typeface="Times New Roman"/>
              </a:rPr>
              <a:t>θερµοκρασίες</a:t>
            </a:r>
            <a:r>
              <a:rPr lang="el-GR" sz="2000" spc="15" dirty="0" smtClean="0">
                <a:latin typeface="Times New Roman"/>
                <a:cs typeface="Times New Roman"/>
              </a:rPr>
              <a:t> </a:t>
            </a:r>
            <a:r>
              <a:rPr lang="el-GR" sz="2000" spc="20" dirty="0" smtClean="0">
                <a:latin typeface="Times New Roman"/>
                <a:cs typeface="Times New Roman"/>
              </a:rPr>
              <a:t>12-18°C </a:t>
            </a:r>
            <a:r>
              <a:rPr lang="el-GR" sz="2000" spc="15" dirty="0" smtClean="0">
                <a:latin typeface="Times New Roman"/>
                <a:cs typeface="Times New Roman"/>
              </a:rPr>
              <a:t>το </a:t>
            </a:r>
            <a:r>
              <a:rPr lang="el-GR" sz="2000" spc="15" dirty="0" err="1" smtClean="0">
                <a:latin typeface="Times New Roman"/>
                <a:cs typeface="Times New Roman"/>
              </a:rPr>
              <a:t>φύτρωµα</a:t>
            </a:r>
            <a:r>
              <a:rPr lang="el-GR" sz="2000" spc="15" dirty="0" smtClean="0">
                <a:latin typeface="Times New Roman"/>
                <a:cs typeface="Times New Roman"/>
              </a:rPr>
              <a:t> </a:t>
            </a:r>
            <a:r>
              <a:rPr lang="el-GR" sz="2000" spc="20" dirty="0" smtClean="0">
                <a:latin typeface="Times New Roman"/>
                <a:cs typeface="Times New Roman"/>
              </a:rPr>
              <a:t>καθυστερεί </a:t>
            </a:r>
            <a:r>
              <a:rPr lang="el-GR" sz="2000" spc="15" dirty="0" err="1" smtClean="0">
                <a:latin typeface="Times New Roman"/>
                <a:cs typeface="Times New Roman"/>
              </a:rPr>
              <a:t>σηµαντικά</a:t>
            </a:r>
            <a:r>
              <a:rPr lang="el-GR" sz="2000" spc="15" dirty="0" smtClean="0">
                <a:latin typeface="Times New Roman"/>
                <a:cs typeface="Times New Roman"/>
              </a:rPr>
              <a:t>. </a:t>
            </a:r>
            <a:r>
              <a:rPr lang="el-GR" sz="2000" spc="20" dirty="0" smtClean="0">
                <a:latin typeface="Times New Roman"/>
                <a:cs typeface="Times New Roman"/>
              </a:rPr>
              <a:t>Μετά </a:t>
            </a:r>
            <a:r>
              <a:rPr lang="el-GR" sz="2000" spc="15" dirty="0" smtClean="0">
                <a:latin typeface="Times New Roman"/>
                <a:cs typeface="Times New Roman"/>
              </a:rPr>
              <a:t>την </a:t>
            </a:r>
            <a:r>
              <a:rPr lang="el-GR" sz="2000" spc="20" dirty="0" smtClean="0">
                <a:latin typeface="Times New Roman"/>
                <a:cs typeface="Times New Roman"/>
              </a:rPr>
              <a:t>ανάδυση των νεαρών </a:t>
            </a:r>
            <a:r>
              <a:rPr lang="el-GR" sz="2000" spc="20" dirty="0" err="1" smtClean="0">
                <a:latin typeface="Times New Roman"/>
                <a:cs typeface="Times New Roman"/>
              </a:rPr>
              <a:t>φυταρίων</a:t>
            </a:r>
            <a:r>
              <a:rPr lang="el-GR" sz="2000" spc="20" dirty="0" smtClean="0">
                <a:latin typeface="Times New Roman"/>
                <a:cs typeface="Times New Roman"/>
              </a:rPr>
              <a:t>  ακολουθεί  </a:t>
            </a:r>
            <a:r>
              <a:rPr lang="el-GR" sz="2000" spc="15" dirty="0" smtClean="0">
                <a:latin typeface="Times New Roman"/>
                <a:cs typeface="Times New Roman"/>
              </a:rPr>
              <a:t>το  στάδιο  </a:t>
            </a:r>
            <a:r>
              <a:rPr lang="el-GR" sz="2000" spc="20" dirty="0" smtClean="0">
                <a:latin typeface="Times New Roman"/>
                <a:cs typeface="Times New Roman"/>
              </a:rPr>
              <a:t>ανάπτυξης  </a:t>
            </a:r>
            <a:r>
              <a:rPr lang="el-GR" sz="2000" spc="15" dirty="0" smtClean="0">
                <a:latin typeface="Times New Roman"/>
                <a:cs typeface="Times New Roman"/>
              </a:rPr>
              <a:t>του  </a:t>
            </a:r>
            <a:r>
              <a:rPr lang="el-GR" sz="2000" spc="15" dirty="0" err="1" smtClean="0">
                <a:latin typeface="Times New Roman"/>
                <a:cs typeface="Times New Roman"/>
              </a:rPr>
              <a:t>φυλλώµατος</a:t>
            </a:r>
            <a:r>
              <a:rPr lang="el-GR" sz="2000" spc="15" dirty="0" smtClean="0">
                <a:latin typeface="Times New Roman"/>
                <a:cs typeface="Times New Roman"/>
              </a:rPr>
              <a:t>  και  του  </a:t>
            </a:r>
            <a:r>
              <a:rPr lang="el-GR" sz="2000" spc="20" dirty="0" smtClean="0">
                <a:latin typeface="Times New Roman"/>
                <a:cs typeface="Times New Roman"/>
              </a:rPr>
              <a:t>κεντρικού  βλαστού.  Η  ανάπτυξη  </a:t>
            </a:r>
            <a:r>
              <a:rPr lang="el-GR" sz="2000" spc="15" dirty="0" smtClean="0">
                <a:latin typeface="Times New Roman"/>
                <a:cs typeface="Times New Roman"/>
              </a:rPr>
              <a:t>του  </a:t>
            </a:r>
            <a:r>
              <a:rPr lang="el-GR" sz="2000" spc="180" dirty="0" smtClean="0">
                <a:latin typeface="Times New Roman"/>
                <a:cs typeface="Times New Roman"/>
              </a:rPr>
              <a:t> </a:t>
            </a:r>
            <a:r>
              <a:rPr lang="el-GR" sz="2000" spc="20" dirty="0" smtClean="0">
                <a:latin typeface="Times New Roman"/>
                <a:cs typeface="Times New Roman"/>
              </a:rPr>
              <a:t>φυτού</a:t>
            </a:r>
            <a:r>
              <a:rPr lang="en-US" sz="2000" spc="20" dirty="0" smtClean="0">
                <a:latin typeface="Times New Roman"/>
                <a:cs typeface="Times New Roman"/>
              </a:rPr>
              <a:t> </a:t>
            </a:r>
            <a:r>
              <a:rPr lang="el-GR" sz="2000" spc="15" dirty="0" smtClean="0">
                <a:latin typeface="Times New Roman"/>
                <a:cs typeface="Times New Roman"/>
              </a:rPr>
              <a:t>ευνοείται σε </a:t>
            </a:r>
            <a:r>
              <a:rPr lang="el-GR" sz="2000" spc="15" dirty="0" err="1" smtClean="0">
                <a:latin typeface="Times New Roman"/>
                <a:cs typeface="Times New Roman"/>
              </a:rPr>
              <a:t>θερµοκρασίες</a:t>
            </a:r>
            <a:r>
              <a:rPr lang="el-GR" sz="2000" spc="15" dirty="0" smtClean="0">
                <a:latin typeface="Times New Roman"/>
                <a:cs typeface="Times New Roman"/>
              </a:rPr>
              <a:t> 20-24 °C. </a:t>
            </a:r>
            <a:r>
              <a:rPr lang="el-GR" sz="2000" spc="20" dirty="0" smtClean="0">
                <a:latin typeface="Times New Roman"/>
                <a:cs typeface="Times New Roman"/>
              </a:rPr>
              <a:t>Η έναρξη </a:t>
            </a:r>
            <a:r>
              <a:rPr lang="el-GR" sz="2000" spc="15" dirty="0" smtClean="0">
                <a:latin typeface="Times New Roman"/>
                <a:cs typeface="Times New Roman"/>
              </a:rPr>
              <a:t>της </a:t>
            </a:r>
            <a:r>
              <a:rPr lang="el-GR" sz="2000" spc="20" dirty="0" smtClean="0">
                <a:latin typeface="Times New Roman"/>
                <a:cs typeface="Times New Roman"/>
              </a:rPr>
              <a:t>άνθησης </a:t>
            </a:r>
            <a:r>
              <a:rPr lang="el-GR" sz="2000" spc="15" dirty="0" err="1" smtClean="0">
                <a:latin typeface="Times New Roman"/>
                <a:cs typeface="Times New Roman"/>
              </a:rPr>
              <a:t>πραγµατοποιείται</a:t>
            </a:r>
            <a:r>
              <a:rPr lang="el-GR" sz="2000" spc="15" dirty="0" smtClean="0">
                <a:latin typeface="Times New Roman"/>
                <a:cs typeface="Times New Roman"/>
              </a:rPr>
              <a:t> </a:t>
            </a:r>
            <a:r>
              <a:rPr lang="el-GR" sz="2000" spc="20" dirty="0" smtClean="0">
                <a:latin typeface="Times New Roman"/>
                <a:cs typeface="Times New Roman"/>
              </a:rPr>
              <a:t>40-70 </a:t>
            </a:r>
            <a:r>
              <a:rPr lang="el-GR" sz="2000" spc="10" dirty="0" err="1" smtClean="0">
                <a:latin typeface="Times New Roman"/>
                <a:cs typeface="Times New Roman"/>
              </a:rPr>
              <a:t>ηµέρες</a:t>
            </a:r>
            <a:r>
              <a:rPr lang="el-GR" sz="2000" spc="10" dirty="0" smtClean="0">
                <a:latin typeface="Times New Roman"/>
                <a:cs typeface="Times New Roman"/>
              </a:rPr>
              <a:t> </a:t>
            </a:r>
            <a:r>
              <a:rPr lang="el-GR" sz="2000" spc="20" dirty="0" smtClean="0">
                <a:latin typeface="Times New Roman"/>
                <a:cs typeface="Times New Roman"/>
              </a:rPr>
              <a:t>από </a:t>
            </a:r>
            <a:r>
              <a:rPr lang="el-GR" sz="2000" spc="15" dirty="0" smtClean="0">
                <a:latin typeface="Times New Roman"/>
                <a:cs typeface="Times New Roman"/>
              </a:rPr>
              <a:t>την  </a:t>
            </a:r>
            <a:r>
              <a:rPr lang="el-GR" sz="2000" spc="20" dirty="0" smtClean="0">
                <a:latin typeface="Times New Roman"/>
                <a:cs typeface="Times New Roman"/>
              </a:rPr>
              <a:t>ανάδυση των φυταρίων. </a:t>
            </a:r>
            <a:endParaRPr lang="el-GR" sz="2000" dirty="0" smtClean="0">
              <a:latin typeface="Times New Roman"/>
              <a:cs typeface="Times New Roman"/>
            </a:endParaRPr>
          </a:p>
          <a:p>
            <a:pPr marL="12700" marR="5715" algn="just">
              <a:spcBef>
                <a:spcPts val="25"/>
              </a:spcBef>
            </a:pPr>
            <a:endParaRPr lang="el-GR" sz="2000" dirty="0" smtClean="0">
              <a:latin typeface="Times New Roman"/>
              <a:cs typeface="Times New Roman"/>
            </a:endParaRPr>
          </a:p>
          <a:p>
            <a:pPr marL="12700" marR="5715" algn="just">
              <a:spcBef>
                <a:spcPts val="25"/>
              </a:spcBef>
            </a:pPr>
            <a:endParaRPr lang="el-GR" sz="2000" dirty="0" smtClean="0">
              <a:latin typeface="Times New Roman"/>
              <a:cs typeface="Times New Roman"/>
            </a:endParaRPr>
          </a:p>
          <a:p>
            <a:pPr marL="12700" marR="5715" algn="just">
              <a:spcBef>
                <a:spcPts val="25"/>
              </a:spcBef>
            </a:pPr>
            <a:endParaRPr lang="el-GR" sz="2000" dirty="0" smtClean="0">
              <a:latin typeface="Times New Roman"/>
              <a:cs typeface="Times New Roman"/>
            </a:endParaRPr>
          </a:p>
          <a:p>
            <a:pPr marL="11133" algn="just"/>
            <a:endParaRPr lang="el-GR" sz="2000" dirty="0" smtClean="0">
              <a:latin typeface="Times New Roman"/>
              <a:cs typeface="Times New Roman"/>
            </a:endParaRPr>
          </a:p>
        </p:txBody>
      </p:sp>
      <p:pic>
        <p:nvPicPr>
          <p:cNvPr id="11266" name="Picture 2" descr="Αποτέλεσμα εικόνας για ricinus communis plant"/>
          <p:cNvPicPr>
            <a:picLocks noChangeAspect="1" noChangeArrowheads="1"/>
          </p:cNvPicPr>
          <p:nvPr/>
        </p:nvPicPr>
        <p:blipFill>
          <a:blip r:embed="rId2" cstate="print"/>
          <a:srcRect/>
          <a:stretch>
            <a:fillRect/>
          </a:stretch>
        </p:blipFill>
        <p:spPr bwMode="auto">
          <a:xfrm>
            <a:off x="4648994" y="229394"/>
            <a:ext cx="4254920" cy="6400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0"/>
            <a:ext cx="8839994" cy="4339641"/>
          </a:xfrm>
          <a:prstGeom prst="rect">
            <a:avLst/>
          </a:prstGeom>
        </p:spPr>
        <p:txBody>
          <a:bodyPr wrap="square" lIns="91431" tIns="45716" rIns="91431" bIns="45716">
            <a:spAutoFit/>
          </a:bodyPr>
          <a:lstStyle/>
          <a:p>
            <a:pPr marL="12700" marR="5715" algn="just">
              <a:spcBef>
                <a:spcPts val="25"/>
              </a:spcBef>
            </a:pPr>
            <a:r>
              <a:rPr lang="el-GR" sz="2400" spc="20" dirty="0" smtClean="0">
                <a:latin typeface="Times New Roman"/>
                <a:cs typeface="Times New Roman"/>
              </a:rPr>
              <a:t>Η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των καψών </a:t>
            </a:r>
            <a:r>
              <a:rPr lang="el-GR" sz="2400" spc="15" dirty="0" smtClean="0">
                <a:latin typeface="Times New Roman"/>
                <a:cs typeface="Times New Roman"/>
              </a:rPr>
              <a:t>και το </a:t>
            </a:r>
            <a:r>
              <a:rPr lang="el-GR" sz="2400" spc="5" dirty="0" err="1" smtClean="0">
                <a:latin typeface="Times New Roman"/>
                <a:cs typeface="Times New Roman"/>
              </a:rPr>
              <a:t>γέµισµα</a:t>
            </a:r>
            <a:r>
              <a:rPr lang="el-GR" sz="2400" spc="5" dirty="0" smtClean="0">
                <a:latin typeface="Times New Roman"/>
                <a:cs typeface="Times New Roman"/>
              </a:rPr>
              <a:t> </a:t>
            </a:r>
            <a:r>
              <a:rPr lang="el-GR" sz="2400" spc="20" dirty="0" smtClean="0">
                <a:latin typeface="Times New Roman"/>
                <a:cs typeface="Times New Roman"/>
              </a:rPr>
              <a:t>των σπόρων ολοκληρώνεται </a:t>
            </a:r>
            <a:r>
              <a:rPr lang="el-GR" sz="2400" spc="15" dirty="0" smtClean="0">
                <a:latin typeface="Times New Roman"/>
                <a:cs typeface="Times New Roman"/>
              </a:rPr>
              <a:t>σε </a:t>
            </a:r>
            <a:r>
              <a:rPr lang="el-GR" sz="2400" spc="20" dirty="0" smtClean="0">
                <a:latin typeface="Times New Roman"/>
                <a:cs typeface="Times New Roman"/>
              </a:rPr>
              <a:t>45-65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την </a:t>
            </a:r>
            <a:r>
              <a:rPr lang="el-GR" sz="2400" spc="20" dirty="0" smtClean="0">
                <a:latin typeface="Times New Roman"/>
                <a:cs typeface="Times New Roman"/>
              </a:rPr>
              <a:t>έναρξη </a:t>
            </a:r>
            <a:r>
              <a:rPr lang="el-GR" sz="2400" spc="15" dirty="0" smtClean="0">
                <a:latin typeface="Times New Roman"/>
                <a:cs typeface="Times New Roman"/>
              </a:rPr>
              <a:t>της </a:t>
            </a:r>
            <a:r>
              <a:rPr lang="el-GR" sz="2400" spc="20" dirty="0" smtClean="0">
                <a:latin typeface="Times New Roman"/>
                <a:cs typeface="Times New Roman"/>
              </a:rPr>
              <a:t>ανθοφορίας. </a:t>
            </a:r>
            <a:r>
              <a:rPr lang="el-GR" sz="2400" spc="15" dirty="0" smtClean="0">
                <a:latin typeface="Times New Roman"/>
                <a:cs typeface="Times New Roman"/>
              </a:rPr>
              <a:t>Στο στάδιο </a:t>
            </a:r>
            <a:r>
              <a:rPr lang="el-GR" sz="2400" spc="20" dirty="0" smtClean="0">
                <a:latin typeface="Times New Roman"/>
                <a:cs typeface="Times New Roman"/>
              </a:rPr>
              <a:t>αυτό, </a:t>
            </a:r>
            <a:r>
              <a:rPr lang="el-GR" sz="2400" spc="15" dirty="0" smtClean="0">
                <a:latin typeface="Times New Roman"/>
                <a:cs typeface="Times New Roman"/>
              </a:rPr>
              <a:t>η </a:t>
            </a:r>
            <a:r>
              <a:rPr lang="el-GR" sz="2400" spc="20" dirty="0" smtClean="0">
                <a:latin typeface="Times New Roman"/>
                <a:cs typeface="Times New Roman"/>
              </a:rPr>
              <a:t>υγρασία </a:t>
            </a:r>
            <a:r>
              <a:rPr lang="el-GR" sz="2400" spc="15" dirty="0" smtClean="0">
                <a:latin typeface="Times New Roman"/>
                <a:cs typeface="Times New Roman"/>
              </a:rPr>
              <a:t>του </a:t>
            </a:r>
            <a:r>
              <a:rPr lang="el-GR" sz="2400" spc="20" dirty="0" smtClean="0">
                <a:latin typeface="Times New Roman"/>
                <a:cs typeface="Times New Roman"/>
              </a:rPr>
              <a:t>σπόρου </a:t>
            </a:r>
            <a:r>
              <a:rPr lang="el-GR" sz="2400" spc="10" dirty="0" smtClean="0">
                <a:latin typeface="Times New Roman"/>
                <a:cs typeface="Times New Roman"/>
              </a:rPr>
              <a:t>είναι </a:t>
            </a:r>
            <a:r>
              <a:rPr lang="el-GR" sz="2400" spc="20" dirty="0" smtClean="0">
                <a:latin typeface="Times New Roman"/>
                <a:cs typeface="Times New Roman"/>
              </a:rPr>
              <a:t>υψηλή, </a:t>
            </a:r>
            <a:r>
              <a:rPr lang="el-GR" sz="2400" spc="15" dirty="0" smtClean="0">
                <a:latin typeface="Times New Roman"/>
                <a:cs typeface="Times New Roman"/>
              </a:rPr>
              <a:t>ενώ η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ολοκληρώνεται όταν </a:t>
            </a:r>
            <a:r>
              <a:rPr lang="el-GR" sz="2400" spc="15" dirty="0" smtClean="0">
                <a:latin typeface="Times New Roman"/>
                <a:cs typeface="Times New Roman"/>
              </a:rPr>
              <a:t>οι </a:t>
            </a:r>
            <a:r>
              <a:rPr lang="el-GR" sz="2400" spc="20" dirty="0" smtClean="0">
                <a:latin typeface="Times New Roman"/>
                <a:cs typeface="Times New Roman"/>
              </a:rPr>
              <a:t>κάψες αποκτήσουν καστανό </a:t>
            </a:r>
            <a:r>
              <a:rPr lang="el-GR" sz="2400" spc="10" dirty="0" err="1" smtClean="0">
                <a:latin typeface="Times New Roman"/>
                <a:cs typeface="Times New Roman"/>
              </a:rPr>
              <a:t>χρώµα</a:t>
            </a:r>
            <a:r>
              <a:rPr lang="el-GR" sz="2400" spc="10" dirty="0" smtClean="0">
                <a:latin typeface="Times New Roman"/>
                <a:cs typeface="Times New Roman"/>
              </a:rPr>
              <a:t> </a:t>
            </a:r>
            <a:r>
              <a:rPr lang="el-GR" sz="2400" spc="15" dirty="0" smtClean="0">
                <a:latin typeface="Times New Roman"/>
                <a:cs typeface="Times New Roman"/>
              </a:rPr>
              <a:t>και τα </a:t>
            </a:r>
            <a:r>
              <a:rPr lang="el-GR" sz="2400" spc="20" dirty="0" smtClean="0">
                <a:latin typeface="Times New Roman"/>
                <a:cs typeface="Times New Roman"/>
              </a:rPr>
              <a:t>φύλλα </a:t>
            </a:r>
            <a:r>
              <a:rPr lang="el-GR" sz="2400" spc="15" dirty="0" smtClean="0">
                <a:latin typeface="Times New Roman"/>
                <a:cs typeface="Times New Roman"/>
              </a:rPr>
              <a:t>έχουν πέσει </a:t>
            </a:r>
            <a:r>
              <a:rPr lang="el-GR" sz="2400" spc="20" dirty="0" smtClean="0">
                <a:latin typeface="Times New Roman"/>
                <a:cs typeface="Times New Roman"/>
              </a:rPr>
              <a:t>από </a:t>
            </a:r>
            <a:r>
              <a:rPr lang="el-GR" sz="2400" spc="15" dirty="0" smtClean="0">
                <a:latin typeface="Times New Roman"/>
                <a:cs typeface="Times New Roman"/>
              </a:rPr>
              <a:t>το </a:t>
            </a:r>
            <a:r>
              <a:rPr lang="el-GR" sz="2400" spc="20" dirty="0" smtClean="0">
                <a:latin typeface="Times New Roman"/>
                <a:cs typeface="Times New Roman"/>
              </a:rPr>
              <a:t>φυτό.  </a:t>
            </a:r>
            <a:r>
              <a:rPr lang="el-GR" sz="2400" spc="15" dirty="0" smtClean="0">
                <a:latin typeface="Times New Roman"/>
                <a:cs typeface="Times New Roman"/>
              </a:rPr>
              <a:t>Οι </a:t>
            </a:r>
            <a:r>
              <a:rPr lang="el-GR" sz="2400" spc="10" dirty="0" err="1" smtClean="0">
                <a:latin typeface="Times New Roman"/>
                <a:cs typeface="Times New Roman"/>
              </a:rPr>
              <a:t>ώριµες</a:t>
            </a:r>
            <a:r>
              <a:rPr lang="el-GR" sz="2400" spc="10" dirty="0" smtClean="0">
                <a:latin typeface="Times New Roman"/>
                <a:cs typeface="Times New Roman"/>
              </a:rPr>
              <a:t> </a:t>
            </a:r>
            <a:r>
              <a:rPr lang="el-GR" sz="2400" spc="20" dirty="0" smtClean="0">
                <a:latin typeface="Times New Roman"/>
                <a:cs typeface="Times New Roman"/>
              </a:rPr>
              <a:t>κάψες </a:t>
            </a:r>
            <a:r>
              <a:rPr lang="el-GR" sz="2400" spc="15" dirty="0" smtClean="0">
                <a:latin typeface="Times New Roman"/>
                <a:cs typeface="Times New Roman"/>
              </a:rPr>
              <a:t>ανοίγουν </a:t>
            </a:r>
            <a:r>
              <a:rPr lang="el-GR" sz="2400" spc="20" dirty="0" smtClean="0">
                <a:latin typeface="Times New Roman"/>
                <a:cs typeface="Times New Roman"/>
              </a:rPr>
              <a:t>εύκολα </a:t>
            </a:r>
            <a:r>
              <a:rPr lang="el-GR" sz="2400" spc="15" dirty="0" smtClean="0">
                <a:latin typeface="Times New Roman"/>
                <a:cs typeface="Times New Roman"/>
              </a:rPr>
              <a:t>και </a:t>
            </a:r>
            <a:r>
              <a:rPr lang="el-GR" sz="2400" spc="10" dirty="0" smtClean="0">
                <a:latin typeface="Times New Roman"/>
                <a:cs typeface="Times New Roman"/>
              </a:rPr>
              <a:t>γι’ </a:t>
            </a:r>
            <a:r>
              <a:rPr lang="el-GR" sz="2400" spc="20" dirty="0" smtClean="0">
                <a:latin typeface="Times New Roman"/>
                <a:cs typeface="Times New Roman"/>
              </a:rPr>
              <a:t>αυτό </a:t>
            </a:r>
            <a:r>
              <a:rPr lang="el-GR" sz="2400" spc="15" dirty="0" smtClean="0">
                <a:latin typeface="Times New Roman"/>
                <a:cs typeface="Times New Roman"/>
              </a:rPr>
              <a:t>απαιτείται </a:t>
            </a:r>
            <a:r>
              <a:rPr lang="el-GR" sz="2400" spc="20" dirty="0" smtClean="0">
                <a:latin typeface="Times New Roman"/>
                <a:cs typeface="Times New Roman"/>
              </a:rPr>
              <a:t>προσοχή στον χρόνο </a:t>
            </a:r>
            <a:r>
              <a:rPr lang="el-GR" sz="2400" spc="15" dirty="0" smtClean="0">
                <a:latin typeface="Times New Roman"/>
                <a:cs typeface="Times New Roman"/>
              </a:rPr>
              <a:t>και </a:t>
            </a:r>
            <a:r>
              <a:rPr lang="el-GR" sz="2400" spc="20" dirty="0" smtClean="0">
                <a:latin typeface="Times New Roman"/>
                <a:cs typeface="Times New Roman"/>
              </a:rPr>
              <a:t>στον τρόπο </a:t>
            </a:r>
            <a:r>
              <a:rPr lang="el-GR" sz="2400" spc="15" dirty="0" err="1" smtClean="0">
                <a:latin typeface="Times New Roman"/>
                <a:cs typeface="Times New Roman"/>
              </a:rPr>
              <a:t>συγκοµιδής</a:t>
            </a:r>
            <a:r>
              <a:rPr lang="el-GR" sz="2400" spc="15" dirty="0" smtClean="0">
                <a:latin typeface="Times New Roman"/>
                <a:cs typeface="Times New Roman"/>
              </a:rPr>
              <a:t>  για την </a:t>
            </a:r>
            <a:r>
              <a:rPr lang="el-GR" sz="2400" spc="20" dirty="0" smtClean="0">
                <a:latin typeface="Times New Roman"/>
                <a:cs typeface="Times New Roman"/>
              </a:rPr>
              <a:t>αποφυγή απωλειών από </a:t>
            </a:r>
            <a:r>
              <a:rPr lang="el-GR" sz="2400" spc="15" dirty="0" smtClean="0">
                <a:latin typeface="Times New Roman"/>
                <a:cs typeface="Times New Roman"/>
              </a:rPr>
              <a:t>το </a:t>
            </a:r>
            <a:r>
              <a:rPr lang="el-GR" sz="2400" spc="10" dirty="0" err="1" smtClean="0">
                <a:latin typeface="Times New Roman"/>
                <a:cs typeface="Times New Roman"/>
              </a:rPr>
              <a:t>τίναγµα</a:t>
            </a:r>
            <a:r>
              <a:rPr lang="el-GR" sz="2400" spc="10" dirty="0" smtClean="0">
                <a:latin typeface="Times New Roman"/>
                <a:cs typeface="Times New Roman"/>
              </a:rPr>
              <a:t> </a:t>
            </a:r>
            <a:r>
              <a:rPr lang="el-GR" sz="2400" spc="20" dirty="0" smtClean="0">
                <a:latin typeface="Times New Roman"/>
                <a:cs typeface="Times New Roman"/>
              </a:rPr>
              <a:t>των σπόρων.</a:t>
            </a:r>
            <a:endParaRPr lang="el-GR" sz="2400" dirty="0" smtClean="0">
              <a:latin typeface="Times New Roman"/>
              <a:cs typeface="Times New Roman"/>
            </a:endParaRPr>
          </a:p>
          <a:p>
            <a:pPr marL="12700" marR="5715" algn="just">
              <a:spcBef>
                <a:spcPts val="25"/>
              </a:spcBef>
            </a:pPr>
            <a:endParaRPr lang="el-GR" sz="2400" dirty="0" smtClean="0">
              <a:latin typeface="Times New Roman"/>
              <a:cs typeface="Times New Roman"/>
            </a:endParaRPr>
          </a:p>
          <a:p>
            <a:pPr marL="12700" marR="5715" algn="just">
              <a:spcBef>
                <a:spcPts val="25"/>
              </a:spcBef>
            </a:pPr>
            <a:endParaRPr lang="el-GR" sz="2400" dirty="0" smtClean="0">
              <a:latin typeface="Times New Roman"/>
              <a:cs typeface="Times New Roman"/>
            </a:endParaRPr>
          </a:p>
          <a:p>
            <a:pPr marL="12700" marR="5715" algn="just">
              <a:spcBef>
                <a:spcPts val="25"/>
              </a:spcBef>
            </a:pPr>
            <a:endParaRPr lang="el-GR" dirty="0" smtClean="0">
              <a:latin typeface="Times New Roman"/>
              <a:cs typeface="Times New Roman"/>
            </a:endParaRPr>
          </a:p>
          <a:p>
            <a:pPr marL="11133" algn="just"/>
            <a:endParaRPr lang="el-GR" dirty="0" smtClean="0">
              <a:latin typeface="Times New Roman"/>
              <a:cs typeface="Times New Roman"/>
            </a:endParaRPr>
          </a:p>
        </p:txBody>
      </p:sp>
      <p:pic>
        <p:nvPicPr>
          <p:cNvPr id="50180" name="Picture 4" descr="Αποτέλεσμα εικόνας για ricinus communis plant"/>
          <p:cNvPicPr>
            <a:picLocks noChangeAspect="1" noChangeArrowheads="1"/>
          </p:cNvPicPr>
          <p:nvPr/>
        </p:nvPicPr>
        <p:blipFill>
          <a:blip r:embed="rId2" cstate="print"/>
          <a:srcRect/>
          <a:stretch>
            <a:fillRect/>
          </a:stretch>
        </p:blipFill>
        <p:spPr bwMode="auto">
          <a:xfrm>
            <a:off x="1600994" y="2896394"/>
            <a:ext cx="5715000" cy="3810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Αποτέλεσμα εικόνας για ricinus communis"/>
          <p:cNvPicPr>
            <a:picLocks noChangeAspect="1" noChangeArrowheads="1"/>
          </p:cNvPicPr>
          <p:nvPr/>
        </p:nvPicPr>
        <p:blipFill>
          <a:blip r:embed="rId2" cstate="print"/>
          <a:srcRect/>
          <a:stretch>
            <a:fillRect/>
          </a:stretch>
        </p:blipFill>
        <p:spPr bwMode="auto">
          <a:xfrm>
            <a:off x="554139" y="686594"/>
            <a:ext cx="7295255" cy="543496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Αποτέλεσμα εικόνας για ricinus communis"/>
          <p:cNvPicPr>
            <a:picLocks noChangeAspect="1" noChangeArrowheads="1"/>
          </p:cNvPicPr>
          <p:nvPr/>
        </p:nvPicPr>
        <p:blipFill>
          <a:blip r:embed="rId2" cstate="print"/>
          <a:srcRect/>
          <a:stretch>
            <a:fillRect/>
          </a:stretch>
        </p:blipFill>
        <p:spPr bwMode="auto">
          <a:xfrm>
            <a:off x="838994" y="229394"/>
            <a:ext cx="7924800" cy="5943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3194" y="229394"/>
            <a:ext cx="8839200" cy="4893647"/>
          </a:xfrm>
          <a:prstGeom prst="rect">
            <a:avLst/>
          </a:prstGeom>
        </p:spPr>
        <p:txBody>
          <a:bodyPr wrap="square">
            <a:spAutoFit/>
          </a:bodyPr>
          <a:lstStyle/>
          <a:p>
            <a:r>
              <a:rPr lang="el-GR" sz="2400" dirty="0" smtClean="0"/>
              <a:t>Σπορά - Φύτευση </a:t>
            </a:r>
            <a:r>
              <a:rPr lang="el-GR" sz="2400" dirty="0" err="1" smtClean="0"/>
              <a:t>ρετσινολαδιάς</a:t>
            </a:r>
            <a:endParaRPr lang="el-GR" sz="2400" dirty="0" smtClean="0"/>
          </a:p>
          <a:p>
            <a:r>
              <a:rPr lang="el-GR" sz="2400" dirty="0" smtClean="0"/>
              <a:t>Η </a:t>
            </a:r>
            <a:r>
              <a:rPr lang="el-GR" sz="2400" dirty="0" err="1" smtClean="0">
                <a:hlinkClick r:id="rId2" tooltip="Ρετσινολαδιά φυτό"/>
              </a:rPr>
              <a:t>ρετσινολαδιά</a:t>
            </a:r>
            <a:r>
              <a:rPr lang="el-GR" sz="2400" dirty="0" smtClean="0"/>
              <a:t> είναι καλοκαιρινό φυτό που σπέρνεται στα μέσα της άνοιξης, αμέσως μετά τον </a:t>
            </a:r>
            <a:r>
              <a:rPr lang="el-GR" sz="2400" dirty="0" smtClean="0">
                <a:hlinkClick r:id="rId3" tooltip="Αραβόσιτος φυτό"/>
              </a:rPr>
              <a:t>αραβόσιτο</a:t>
            </a:r>
            <a:r>
              <a:rPr lang="el-GR" sz="2400" dirty="0" smtClean="0"/>
              <a:t> και όταν η θερμοκρασία </a:t>
            </a:r>
            <a:r>
              <a:rPr lang="el-GR" sz="2400" dirty="0" smtClean="0">
                <a:hlinkClick r:id="rId4" tooltip="Εδαφικές συνθήκες ρετσινολαδιάς"/>
              </a:rPr>
              <a:t>εδάφους</a:t>
            </a:r>
            <a:r>
              <a:rPr lang="el-GR" sz="2400" dirty="0" smtClean="0"/>
              <a:t> είναι μεγαλύτερη του 10-12</a:t>
            </a:r>
            <a:r>
              <a:rPr lang="el-GR" sz="2400" baseline="30000" dirty="0" smtClean="0"/>
              <a:t>o</a:t>
            </a:r>
            <a:r>
              <a:rPr lang="el-GR" sz="2400" dirty="0" smtClean="0"/>
              <a:t>C.</a:t>
            </a:r>
            <a:endParaRPr lang="en-US" sz="2400" dirty="0" smtClean="0"/>
          </a:p>
          <a:p>
            <a:r>
              <a:rPr lang="el-GR" sz="2400" dirty="0" smtClean="0"/>
              <a:t>Χρησιμοποιούνται σπαρτικές μηχανές </a:t>
            </a:r>
            <a:r>
              <a:rPr lang="el-GR" sz="2400" dirty="0" smtClean="0">
                <a:hlinkClick r:id="rId5" tooltip="Βαμβάκι"/>
              </a:rPr>
              <a:t>βαμβακιού</a:t>
            </a:r>
            <a:r>
              <a:rPr lang="el-GR" sz="2400" dirty="0" smtClean="0"/>
              <a:t> αφού γίνουν οι κατάλληλες προσαρμογές.</a:t>
            </a:r>
            <a:endParaRPr lang="en-US" sz="2400" dirty="0" smtClean="0"/>
          </a:p>
          <a:p>
            <a:r>
              <a:rPr lang="el-GR" sz="2400" dirty="0" smtClean="0"/>
              <a:t> Οι συνήθεις αποστάσεις σποράς είναι 0.95-1m και 20-25cm μεταξύ των γραμμών και επί της γραμμής, αντίστοιχα. </a:t>
            </a:r>
            <a:endParaRPr lang="en-US" sz="2400" dirty="0" smtClean="0"/>
          </a:p>
          <a:p>
            <a:r>
              <a:rPr lang="el-GR" sz="2400" dirty="0" smtClean="0"/>
              <a:t>Το βάθος σποράς είναι 4-8cm, ανάλογα με τη σύσταση και δομή του εδάφους. </a:t>
            </a:r>
            <a:endParaRPr lang="en-US" sz="2400" dirty="0" smtClean="0"/>
          </a:p>
          <a:p>
            <a:r>
              <a:rPr lang="el-GR" sz="2400" dirty="0" smtClean="0"/>
              <a:t>Η απαιτούμενη ποσότητα σπόρου κυμαίνεται μεταξύ 1 και 1,5kg/στρ. Το φύτρωμα ολοκληρώνεται 7- 14 ημέρες μετά τη σπορά. Σε </a:t>
            </a:r>
            <a:r>
              <a:rPr lang="el-GR" sz="2400" dirty="0" smtClean="0">
                <a:hlinkClick r:id="rId6" tooltip="Άρδευση ρετσινολαδιάς"/>
              </a:rPr>
              <a:t>αρδευόμενη</a:t>
            </a:r>
            <a:r>
              <a:rPr lang="el-GR" sz="2400" dirty="0" smtClean="0"/>
              <a:t> </a:t>
            </a:r>
            <a:r>
              <a:rPr lang="el-GR" sz="2400" dirty="0" smtClean="0">
                <a:hlinkClick r:id="rId7" tooltip="Καλλιέργεια ρετσινολαδιάς"/>
              </a:rPr>
              <a:t>καλλιέργεια</a:t>
            </a:r>
            <a:r>
              <a:rPr lang="el-GR" sz="2400" dirty="0" smtClean="0"/>
              <a:t> η σπορά γίνεται συνήθως σε αυλάκια.</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197346"/>
            <a:ext cx="8534400" cy="5632311"/>
          </a:xfrm>
          <a:prstGeom prst="rect">
            <a:avLst/>
          </a:prstGeom>
        </p:spPr>
        <p:txBody>
          <a:bodyPr wrap="square">
            <a:spAutoFit/>
          </a:bodyPr>
          <a:lstStyle/>
          <a:p>
            <a:r>
              <a:rPr lang="el-GR" sz="2800" dirty="0" smtClean="0"/>
              <a:t>Συγκομιδή</a:t>
            </a:r>
          </a:p>
          <a:p>
            <a:r>
              <a:rPr lang="el-GR" sz="2800" dirty="0" smtClean="0"/>
              <a:t>Η συγκομιδή γίνεται όταν η υγρασία του σπόρου είναι μικρότερη από 6%. Κατά τη συγκομιδή, οι κάψες πρέπει να είναι ξηρές για την εύκολη απελευθέρωση του σπόρου. </a:t>
            </a:r>
            <a:endParaRPr lang="en-US" sz="2800" dirty="0" smtClean="0"/>
          </a:p>
          <a:p>
            <a:r>
              <a:rPr lang="el-GR" sz="2800" dirty="0" smtClean="0"/>
              <a:t>Η συγκομιδή μπορεί να πραγματοποιηθεί με κατάλληλα τροποποιημένες </a:t>
            </a:r>
            <a:r>
              <a:rPr lang="el-GR" sz="2800" dirty="0" err="1" smtClean="0"/>
              <a:t>συγκομιστικές</a:t>
            </a:r>
            <a:r>
              <a:rPr lang="el-GR" sz="2800" dirty="0" smtClean="0"/>
              <a:t> μηχανές </a:t>
            </a:r>
            <a:r>
              <a:rPr lang="el-GR" sz="2800" dirty="0" smtClean="0">
                <a:hlinkClick r:id="rId2" tooltip="Σιτηρά"/>
              </a:rPr>
              <a:t>σιτηρών</a:t>
            </a:r>
            <a:r>
              <a:rPr lang="el-GR" sz="2800" dirty="0" smtClean="0"/>
              <a:t>, που παράλληλα συνθλίβουν την κάψα και απελευθερώνουν τον σπόρο.</a:t>
            </a:r>
            <a:endParaRPr lang="en-US" sz="2800" dirty="0" smtClean="0"/>
          </a:p>
          <a:p>
            <a:r>
              <a:rPr lang="el-GR" sz="2800" dirty="0" smtClean="0"/>
              <a:t> Η εξασφάλιση ικανοποιητικής παραγωγής σπόρου επιτυγχάνεται με </a:t>
            </a:r>
            <a:r>
              <a:rPr lang="el-GR" sz="2800" b="1" dirty="0" smtClean="0"/>
              <a:t>καλλιεργητική</a:t>
            </a:r>
            <a:r>
              <a:rPr lang="el-GR" sz="2800" dirty="0" smtClean="0"/>
              <a:t> περίοδο τουλάχιστον 140 ημερών με βέλτιστη την περίοδο 150-160 ημερών.</a:t>
            </a:r>
            <a:endParaRPr lang="en-US" sz="2800" dirty="0" smtClean="0"/>
          </a:p>
          <a:p>
            <a:r>
              <a:rPr lang="el-GR" sz="2400" dirty="0" smtClean="0"/>
              <a:t> </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610394"/>
            <a:ext cx="4724400" cy="5324526"/>
          </a:xfrm>
          <a:prstGeom prst="rect">
            <a:avLst/>
          </a:prstGeom>
        </p:spPr>
        <p:txBody>
          <a:bodyPr wrap="square" lIns="91431" tIns="45716" rIns="91431" bIns="45716">
            <a:spAutoFit/>
          </a:bodyPr>
          <a:lstStyle/>
          <a:p>
            <a:pPr marL="11133" marR="4452" indent="400793" algn="just">
              <a:spcBef>
                <a:spcPts val="4"/>
              </a:spcBef>
            </a:pPr>
            <a:r>
              <a:rPr lang="el-GR" sz="2000" dirty="0" smtClean="0">
                <a:latin typeface="Times New Roman"/>
                <a:cs typeface="Times New Roman"/>
              </a:rPr>
              <a:t>Η </a:t>
            </a:r>
            <a:r>
              <a:rPr lang="el-GR" sz="2000" dirty="0" err="1" smtClean="0">
                <a:latin typeface="Times New Roman"/>
                <a:cs typeface="Times New Roman"/>
              </a:rPr>
              <a:t>ρετσινολαδιά</a:t>
            </a:r>
            <a:r>
              <a:rPr lang="el-GR" sz="2000" dirty="0" smtClean="0">
                <a:latin typeface="Times New Roman"/>
                <a:cs typeface="Times New Roman"/>
              </a:rPr>
              <a:t> ανήκει </a:t>
            </a:r>
            <a:r>
              <a:rPr lang="el-GR" sz="2000" dirty="0" err="1" smtClean="0">
                <a:latin typeface="Times New Roman"/>
                <a:cs typeface="Times New Roman"/>
              </a:rPr>
              <a:t>στo</a:t>
            </a:r>
            <a:r>
              <a:rPr lang="el-GR" sz="2000" dirty="0" smtClean="0">
                <a:latin typeface="Times New Roman"/>
                <a:cs typeface="Times New Roman"/>
              </a:rPr>
              <a:t> γένος </a:t>
            </a:r>
            <a:r>
              <a:rPr lang="el-GR" sz="2000" dirty="0" err="1" smtClean="0">
                <a:latin typeface="Times New Roman"/>
                <a:cs typeface="Times New Roman"/>
              </a:rPr>
              <a:t>Ricinus</a:t>
            </a:r>
            <a:r>
              <a:rPr lang="el-GR" sz="2000" dirty="0" smtClean="0">
                <a:latin typeface="Times New Roman"/>
                <a:cs typeface="Times New Roman"/>
              </a:rPr>
              <a:t> της οικογένειας των </a:t>
            </a:r>
            <a:r>
              <a:rPr lang="el-GR" sz="2000" dirty="0" err="1" smtClean="0">
                <a:latin typeface="Times New Roman"/>
                <a:cs typeface="Times New Roman"/>
              </a:rPr>
              <a:t>Euphorbiaceae</a:t>
            </a:r>
            <a:r>
              <a:rPr lang="el-GR" sz="2000" dirty="0" smtClean="0">
                <a:latin typeface="Times New Roman"/>
                <a:cs typeface="Times New Roman"/>
              </a:rPr>
              <a:t> (</a:t>
            </a:r>
            <a:r>
              <a:rPr lang="el-GR" sz="2000" dirty="0" err="1" smtClean="0">
                <a:latin typeface="Times New Roman"/>
                <a:cs typeface="Times New Roman"/>
              </a:rPr>
              <a:t>Ευφορβιοειδών</a:t>
            </a:r>
            <a:r>
              <a:rPr lang="el-GR" sz="2000" dirty="0" smtClean="0">
                <a:latin typeface="Times New Roman"/>
                <a:cs typeface="Times New Roman"/>
              </a:rPr>
              <a:t>). Το γένος  αυτό έχει ένα µ</a:t>
            </a:r>
            <a:r>
              <a:rPr lang="el-GR" sz="2000" dirty="0" err="1" smtClean="0">
                <a:latin typeface="Times New Roman"/>
                <a:cs typeface="Times New Roman"/>
              </a:rPr>
              <a:t>οναδικό</a:t>
            </a:r>
            <a:r>
              <a:rPr lang="el-GR" sz="2000" dirty="0" smtClean="0">
                <a:latin typeface="Times New Roman"/>
                <a:cs typeface="Times New Roman"/>
              </a:rPr>
              <a:t> είδος, τη </a:t>
            </a:r>
            <a:r>
              <a:rPr lang="el-GR" sz="2000" dirty="0" err="1" smtClean="0">
                <a:latin typeface="Times New Roman"/>
                <a:cs typeface="Times New Roman"/>
              </a:rPr>
              <a:t>ρετσινολαδιά</a:t>
            </a:r>
            <a:r>
              <a:rPr lang="el-GR" sz="2000" dirty="0" smtClean="0">
                <a:latin typeface="Times New Roman"/>
                <a:cs typeface="Times New Roman"/>
              </a:rPr>
              <a:t>, </a:t>
            </a:r>
            <a:r>
              <a:rPr lang="el-GR" sz="2000" dirty="0" err="1" smtClean="0">
                <a:latin typeface="Times New Roman"/>
                <a:cs typeface="Times New Roman"/>
              </a:rPr>
              <a:t>Ricinus</a:t>
            </a:r>
            <a:r>
              <a:rPr lang="el-GR" sz="2000" dirty="0" smtClean="0">
                <a:latin typeface="Times New Roman"/>
                <a:cs typeface="Times New Roman"/>
              </a:rPr>
              <a:t> </a:t>
            </a:r>
            <a:r>
              <a:rPr lang="el-GR" sz="2000" dirty="0" err="1" smtClean="0">
                <a:latin typeface="Times New Roman"/>
                <a:cs typeface="Times New Roman"/>
              </a:rPr>
              <a:t>communis</a:t>
            </a:r>
            <a:r>
              <a:rPr lang="el-GR" sz="2000" dirty="0" smtClean="0">
                <a:latin typeface="Times New Roman"/>
                <a:cs typeface="Times New Roman"/>
              </a:rPr>
              <a:t>, φυτό των </a:t>
            </a:r>
            <a:r>
              <a:rPr lang="el-GR" sz="2000" dirty="0" err="1" smtClean="0">
                <a:latin typeface="Times New Roman"/>
                <a:cs typeface="Times New Roman"/>
              </a:rPr>
              <a:t>θερµών</a:t>
            </a:r>
            <a:r>
              <a:rPr lang="el-GR" sz="2000" dirty="0" smtClean="0">
                <a:latin typeface="Times New Roman"/>
                <a:cs typeface="Times New Roman"/>
              </a:rPr>
              <a:t> εύκρατων και των  τροπικών περιοχών µε βασικό </a:t>
            </a:r>
            <a:r>
              <a:rPr lang="el-GR" sz="2000" dirty="0" err="1" smtClean="0">
                <a:latin typeface="Times New Roman"/>
                <a:cs typeface="Times New Roman"/>
              </a:rPr>
              <a:t>χρωµοσωµικό</a:t>
            </a:r>
            <a:r>
              <a:rPr lang="el-GR" sz="2000" dirty="0" smtClean="0">
                <a:latin typeface="Times New Roman"/>
                <a:cs typeface="Times New Roman"/>
              </a:rPr>
              <a:t> </a:t>
            </a:r>
            <a:r>
              <a:rPr lang="el-GR" sz="2000" dirty="0" err="1" smtClean="0">
                <a:latin typeface="Times New Roman"/>
                <a:cs typeface="Times New Roman"/>
              </a:rPr>
              <a:t>αριθµό</a:t>
            </a:r>
            <a:r>
              <a:rPr lang="el-GR" sz="2000" dirty="0" smtClean="0">
                <a:latin typeface="Times New Roman"/>
                <a:cs typeface="Times New Roman"/>
              </a:rPr>
              <a:t> 2n=20. Είναι γνωστή ως </a:t>
            </a:r>
            <a:r>
              <a:rPr lang="el-GR" sz="2000" dirty="0" err="1" smtClean="0">
                <a:latin typeface="Times New Roman"/>
                <a:cs typeface="Times New Roman"/>
              </a:rPr>
              <a:t>castor</a:t>
            </a:r>
            <a:r>
              <a:rPr lang="el-GR" sz="2000" dirty="0" smtClean="0">
                <a:latin typeface="Times New Roman"/>
                <a:cs typeface="Times New Roman"/>
              </a:rPr>
              <a:t> </a:t>
            </a:r>
            <a:r>
              <a:rPr lang="el-GR" sz="2000" dirty="0" err="1" smtClean="0">
                <a:latin typeface="Times New Roman"/>
                <a:cs typeface="Times New Roman"/>
              </a:rPr>
              <a:t>bean</a:t>
            </a:r>
            <a:r>
              <a:rPr lang="el-GR" sz="2000" dirty="0" smtClean="0">
                <a:latin typeface="Times New Roman"/>
                <a:cs typeface="Times New Roman"/>
              </a:rPr>
              <a:t> (Αγγλία και ΗΠΑ),  </a:t>
            </a:r>
            <a:r>
              <a:rPr lang="el-GR" sz="2000" dirty="0" err="1" smtClean="0">
                <a:latin typeface="Times New Roman"/>
                <a:cs typeface="Times New Roman"/>
              </a:rPr>
              <a:t>ricin</a:t>
            </a:r>
            <a:r>
              <a:rPr lang="el-GR" sz="2000" dirty="0" smtClean="0">
                <a:latin typeface="Times New Roman"/>
                <a:cs typeface="Times New Roman"/>
              </a:rPr>
              <a:t> (Γαλλία), </a:t>
            </a:r>
            <a:r>
              <a:rPr lang="el-GR" sz="2000" dirty="0" err="1" smtClean="0">
                <a:latin typeface="Times New Roman"/>
                <a:cs typeface="Times New Roman"/>
              </a:rPr>
              <a:t>rizinus</a:t>
            </a:r>
            <a:r>
              <a:rPr lang="el-GR" sz="2000" dirty="0" smtClean="0">
                <a:latin typeface="Times New Roman"/>
                <a:cs typeface="Times New Roman"/>
              </a:rPr>
              <a:t> (</a:t>
            </a:r>
            <a:r>
              <a:rPr lang="el-GR" sz="2000" dirty="0" err="1" smtClean="0">
                <a:latin typeface="Times New Roman"/>
                <a:cs typeface="Times New Roman"/>
              </a:rPr>
              <a:t>Γερµανία</a:t>
            </a:r>
            <a:r>
              <a:rPr lang="el-GR" sz="2000" dirty="0" smtClean="0">
                <a:latin typeface="Times New Roman"/>
                <a:cs typeface="Times New Roman"/>
              </a:rPr>
              <a:t>) και </a:t>
            </a:r>
            <a:r>
              <a:rPr lang="el-GR" sz="2000" dirty="0" err="1" smtClean="0">
                <a:latin typeface="Times New Roman"/>
                <a:cs typeface="Times New Roman"/>
              </a:rPr>
              <a:t>ricino</a:t>
            </a:r>
            <a:r>
              <a:rPr lang="el-GR" sz="2000" dirty="0" smtClean="0">
                <a:latin typeface="Times New Roman"/>
                <a:cs typeface="Times New Roman"/>
              </a:rPr>
              <a:t> (Ιταλία). Είναι επίσης γνωστή µε την κοινή </a:t>
            </a:r>
            <a:r>
              <a:rPr lang="el-GR" sz="2000" dirty="0" err="1" smtClean="0">
                <a:latin typeface="Times New Roman"/>
                <a:cs typeface="Times New Roman"/>
              </a:rPr>
              <a:t>ονοµασία</a:t>
            </a:r>
            <a:r>
              <a:rPr lang="el-GR" sz="2000" dirty="0" smtClean="0">
                <a:latin typeface="Times New Roman"/>
                <a:cs typeface="Times New Roman"/>
              </a:rPr>
              <a:t> </a:t>
            </a:r>
            <a:r>
              <a:rPr lang="el-GR" sz="2000" dirty="0" err="1" smtClean="0">
                <a:latin typeface="Times New Roman"/>
                <a:cs typeface="Times New Roman"/>
              </a:rPr>
              <a:t>palma</a:t>
            </a:r>
            <a:r>
              <a:rPr lang="el-GR" sz="2000" dirty="0" smtClean="0">
                <a:latin typeface="Times New Roman"/>
                <a:cs typeface="Times New Roman"/>
              </a:rPr>
              <a:t> -  </a:t>
            </a:r>
            <a:r>
              <a:rPr lang="el-GR" sz="2000" dirty="0" err="1" smtClean="0">
                <a:latin typeface="Times New Roman"/>
                <a:cs typeface="Times New Roman"/>
              </a:rPr>
              <a:t>Christi</a:t>
            </a:r>
            <a:r>
              <a:rPr lang="el-GR" sz="2000" dirty="0" smtClean="0">
                <a:latin typeface="Times New Roman"/>
                <a:cs typeface="Times New Roman"/>
              </a:rPr>
              <a:t> (</a:t>
            </a:r>
            <a:r>
              <a:rPr lang="el-GR" sz="2000" dirty="0" err="1" smtClean="0">
                <a:latin typeface="Times New Roman"/>
                <a:cs typeface="Times New Roman"/>
              </a:rPr>
              <a:t>παλάµη</a:t>
            </a:r>
            <a:r>
              <a:rPr lang="el-GR" sz="2000" dirty="0" smtClean="0">
                <a:latin typeface="Times New Roman"/>
                <a:cs typeface="Times New Roman"/>
              </a:rPr>
              <a:t> του Χριστού) από το </a:t>
            </a:r>
            <a:r>
              <a:rPr lang="el-GR" sz="2000" dirty="0" err="1" smtClean="0">
                <a:latin typeface="Times New Roman"/>
                <a:cs typeface="Times New Roman"/>
              </a:rPr>
              <a:t>σχήµα</a:t>
            </a:r>
            <a:r>
              <a:rPr lang="el-GR" sz="2000" dirty="0" smtClean="0">
                <a:latin typeface="Times New Roman"/>
                <a:cs typeface="Times New Roman"/>
              </a:rPr>
              <a:t> του φύλλου της. Στις τροπικές και υποτροπικές περιοχές  </a:t>
            </a:r>
            <a:r>
              <a:rPr lang="el-GR" sz="2000" dirty="0" err="1" smtClean="0">
                <a:latin typeface="Times New Roman"/>
                <a:cs typeface="Times New Roman"/>
              </a:rPr>
              <a:t>συµπεριφέρεται</a:t>
            </a:r>
            <a:r>
              <a:rPr lang="el-GR" sz="2000" dirty="0" smtClean="0">
                <a:latin typeface="Times New Roman"/>
                <a:cs typeface="Times New Roman"/>
              </a:rPr>
              <a:t> ως πολυετές δένδρο ή </a:t>
            </a:r>
            <a:r>
              <a:rPr lang="el-GR" sz="2000" dirty="0" err="1" smtClean="0">
                <a:latin typeface="Times New Roman"/>
                <a:cs typeface="Times New Roman"/>
              </a:rPr>
              <a:t>θάµνος</a:t>
            </a:r>
            <a:r>
              <a:rPr lang="el-GR" sz="2000" dirty="0" smtClean="0">
                <a:latin typeface="Times New Roman"/>
                <a:cs typeface="Times New Roman"/>
              </a:rPr>
              <a:t> που ζει 8 έως 12 έτη, ενώ στις εύκρατες περιοχές είναι ετήσιο  φυτό.</a:t>
            </a:r>
          </a:p>
          <a:p>
            <a:pPr marL="11133" marR="4452" indent="400793" algn="just">
              <a:lnSpc>
                <a:spcPct val="100400"/>
              </a:lnSpc>
              <a:spcBef>
                <a:spcPts val="4"/>
              </a:spcBef>
            </a:pPr>
            <a:endParaRPr lang="el-GR" sz="2000" dirty="0">
              <a:latin typeface="Times New Roman"/>
              <a:cs typeface="Times New Roman"/>
            </a:endParaRPr>
          </a:p>
        </p:txBody>
      </p:sp>
      <p:sp>
        <p:nvSpPr>
          <p:cNvPr id="4" name="3 - TextBox"/>
          <p:cNvSpPr txBox="1"/>
          <p:nvPr/>
        </p:nvSpPr>
        <p:spPr>
          <a:xfrm>
            <a:off x="381795" y="0"/>
            <a:ext cx="2514600" cy="630934"/>
          </a:xfrm>
          <a:prstGeom prst="rect">
            <a:avLst/>
          </a:prstGeom>
          <a:noFill/>
        </p:spPr>
        <p:txBody>
          <a:bodyPr wrap="square" lIns="91431" tIns="45716" rIns="91431" bIns="45716" rtlCol="0">
            <a:spAutoFit/>
          </a:bodyPr>
          <a:lstStyle/>
          <a:p>
            <a:r>
              <a:rPr lang="el-GR" sz="3500" b="1" dirty="0"/>
              <a:t>Τ</a:t>
            </a:r>
            <a:r>
              <a:rPr lang="el-GR" sz="3500" b="1" spc="18" dirty="0">
                <a:latin typeface="Times New Roman"/>
                <a:cs typeface="Times New Roman"/>
              </a:rPr>
              <a:t>αξινόμηση</a:t>
            </a:r>
            <a:endParaRPr lang="en-GB" sz="3500" b="1" dirty="0"/>
          </a:p>
        </p:txBody>
      </p:sp>
      <p:pic>
        <p:nvPicPr>
          <p:cNvPr id="40964" name="Picture 4" descr="Σχετική εικόνα"/>
          <p:cNvPicPr>
            <a:picLocks noChangeAspect="1" noChangeArrowheads="1"/>
          </p:cNvPicPr>
          <p:nvPr/>
        </p:nvPicPr>
        <p:blipFill>
          <a:blip r:embed="rId2" cstate="print"/>
          <a:srcRect/>
          <a:stretch>
            <a:fillRect/>
          </a:stretch>
        </p:blipFill>
        <p:spPr bwMode="auto">
          <a:xfrm>
            <a:off x="5106988" y="915194"/>
            <a:ext cx="4038600" cy="552337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197346"/>
            <a:ext cx="8534400" cy="3539430"/>
          </a:xfrm>
          <a:prstGeom prst="rect">
            <a:avLst/>
          </a:prstGeom>
        </p:spPr>
        <p:txBody>
          <a:bodyPr wrap="square">
            <a:spAutoFit/>
          </a:bodyPr>
          <a:lstStyle/>
          <a:p>
            <a:r>
              <a:rPr lang="el-GR" sz="2800" dirty="0" smtClean="0"/>
              <a:t>Οι αποδόσεις της αρδευόμενης καλλιέργειας </a:t>
            </a:r>
            <a:r>
              <a:rPr lang="el-GR" sz="2800" dirty="0" err="1" smtClean="0"/>
              <a:t>ρετσινολαδιάς</a:t>
            </a:r>
            <a:r>
              <a:rPr lang="el-GR" sz="2800" dirty="0" smtClean="0"/>
              <a:t> κυμαίνονται μεταξύ 220-340kg σπόρου/στρέμμα που αντιστοιχούν σε παραγωγή λαδιού 100-170kg/στρέμμα.</a:t>
            </a:r>
            <a:endParaRPr lang="en-US" sz="2800" dirty="0" smtClean="0"/>
          </a:p>
          <a:p>
            <a:r>
              <a:rPr lang="el-GR" sz="2800" dirty="0" smtClean="0"/>
              <a:t>Λαμβάνοντας υπόψη τα άλλα </a:t>
            </a:r>
            <a:r>
              <a:rPr lang="el-GR" sz="2800" dirty="0" err="1" smtClean="0"/>
              <a:t>ελαιούχα</a:t>
            </a:r>
            <a:r>
              <a:rPr lang="el-GR" sz="2800" dirty="0" smtClean="0"/>
              <a:t> φυτά, εκτιμάται ότι το ενεργειακό ισοζύγιο της </a:t>
            </a:r>
            <a:r>
              <a:rPr lang="el-GR" sz="2800" dirty="0" err="1" smtClean="0"/>
              <a:t>ρετσινολαδιάς</a:t>
            </a:r>
            <a:r>
              <a:rPr lang="el-GR" sz="2800" dirty="0" smtClean="0"/>
              <a:t> είναι περί το 2,5 και η μείωση των αερίων του θερμοκηπίου σε σχέση με το συμβατικό </a:t>
            </a:r>
            <a:r>
              <a:rPr lang="el-GR" sz="2800" dirty="0" err="1" smtClean="0"/>
              <a:t>diesel</a:t>
            </a:r>
            <a:r>
              <a:rPr lang="el-GR" sz="2800" dirty="0" smtClean="0"/>
              <a:t> μεταξύ 40-50%.</a:t>
            </a:r>
            <a:endParaRPr lang="el-GR"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889844"/>
            <a:ext cx="4572000" cy="5078313"/>
          </a:xfrm>
          <a:prstGeom prst="rect">
            <a:avLst/>
          </a:prstGeom>
        </p:spPr>
        <p:txBody>
          <a:bodyPr>
            <a:spAutoFit/>
          </a:bodyPr>
          <a:lstStyle/>
          <a:p>
            <a:r>
              <a:rPr lang="el-GR" b="1" dirty="0" smtClean="0"/>
              <a:t>Από πότε χρησιμοποιείται σαν καθαρτικό</a:t>
            </a:r>
            <a:r>
              <a:rPr lang="el-GR" dirty="0" smtClean="0"/>
              <a:t/>
            </a:r>
            <a:br>
              <a:rPr lang="el-GR" dirty="0" smtClean="0"/>
            </a:br>
            <a:r>
              <a:rPr lang="el-GR" dirty="0" smtClean="0"/>
              <a:t>Κατά το έτος 1675 ο </a:t>
            </a:r>
            <a:r>
              <a:rPr lang="el-GR" dirty="0" err="1" smtClean="0"/>
              <a:t>Rheede</a:t>
            </a:r>
            <a:r>
              <a:rPr lang="el-GR" dirty="0" smtClean="0"/>
              <a:t> είπε ότι το λάδι, το όποιον βγάζουν από τον σπόρο του Κρότωνος έχει καθαρκτικές ιδιότητες. Ο δε Άγγλος ιατρός, </a:t>
            </a:r>
            <a:r>
              <a:rPr lang="el-GR" dirty="0" err="1" smtClean="0"/>
              <a:t>Κάνβαν</a:t>
            </a:r>
            <a:r>
              <a:rPr lang="el-GR" dirty="0" smtClean="0"/>
              <a:t> από </a:t>
            </a:r>
            <a:r>
              <a:rPr lang="el-GR" dirty="0" err="1" smtClean="0"/>
              <a:t>τo</a:t>
            </a:r>
            <a:r>
              <a:rPr lang="el-GR" dirty="0" smtClean="0"/>
              <a:t> 1767 το διέδωσε στην Ευρώπη ως καθαρτικό.</a:t>
            </a:r>
          </a:p>
          <a:p>
            <a:r>
              <a:rPr lang="el-GR" b="1" dirty="0" smtClean="0"/>
              <a:t>Τα υποπροϊόντα της </a:t>
            </a:r>
            <a:r>
              <a:rPr lang="el-GR" b="1" dirty="0" err="1" smtClean="0"/>
              <a:t>ρετσινολαδιάς</a:t>
            </a:r>
            <a:r>
              <a:rPr lang="el-GR" b="1" dirty="0" smtClean="0"/>
              <a:t> και οι χρήσεις τους</a:t>
            </a:r>
          </a:p>
          <a:p>
            <a:r>
              <a:rPr lang="el-GR" dirty="0" smtClean="0"/>
              <a:t>Οι σπόροι του φυτού αυτού δίδουν το λάδι, περί του οποίου μιλήσαμε ήδη και το οποίο κατ’ αρχάς το χρησιμοποιούν από την μια μεριά στην θεραπευτική και από την άλλη μεριά για να προφυλάσσουν τους ανθρώπους, που αλείφονται με αυτό, από τα ζωύφια και από τα ελώδη μιάσματα. Αλλά από τότε έως σήμερα το ρετσινόλαδο αυτό χρησιμοποιείται διαφοροτρόπως στην βιομηχανία και για άλλες ανάγκες.</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Αποτέλεσμα εικόνας για castor plant"/>
          <p:cNvPicPr>
            <a:picLocks noChangeAspect="1" noChangeArrowheads="1"/>
          </p:cNvPicPr>
          <p:nvPr/>
        </p:nvPicPr>
        <p:blipFill>
          <a:blip r:embed="rId2" cstate="print"/>
          <a:srcRect/>
          <a:stretch>
            <a:fillRect/>
          </a:stretch>
        </p:blipFill>
        <p:spPr bwMode="auto">
          <a:xfrm>
            <a:off x="381794" y="534194"/>
            <a:ext cx="8382000" cy="592431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Αποτέλεσμα εικόνας για castor plant"/>
          <p:cNvPicPr>
            <a:picLocks noChangeAspect="1" noChangeArrowheads="1"/>
          </p:cNvPicPr>
          <p:nvPr/>
        </p:nvPicPr>
        <p:blipFill>
          <a:blip r:embed="rId2" cstate="print"/>
          <a:srcRect/>
          <a:stretch>
            <a:fillRect/>
          </a:stretch>
        </p:blipFill>
        <p:spPr bwMode="auto">
          <a:xfrm>
            <a:off x="534194" y="457994"/>
            <a:ext cx="7620000" cy="56007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ricinus communis seeds"/>
          <p:cNvPicPr>
            <a:picLocks noChangeAspect="1" noChangeArrowheads="1"/>
          </p:cNvPicPr>
          <p:nvPr/>
        </p:nvPicPr>
        <p:blipFill>
          <a:blip r:embed="rId2" cstate="print"/>
          <a:srcRect/>
          <a:stretch>
            <a:fillRect/>
          </a:stretch>
        </p:blipFill>
        <p:spPr bwMode="auto">
          <a:xfrm>
            <a:off x="686594" y="2210594"/>
            <a:ext cx="3810000" cy="28575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Αποτέλεσμα εικόνας για ricinus communis seeds"/>
          <p:cNvPicPr>
            <a:picLocks noChangeAspect="1" noChangeArrowheads="1"/>
          </p:cNvPicPr>
          <p:nvPr/>
        </p:nvPicPr>
        <p:blipFill>
          <a:blip r:embed="rId2" cstate="print"/>
          <a:srcRect/>
          <a:stretch>
            <a:fillRect/>
          </a:stretch>
        </p:blipFill>
        <p:spPr bwMode="auto">
          <a:xfrm>
            <a:off x="1588" y="1587"/>
            <a:ext cx="9144000" cy="685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icinus communis"/>
          <p:cNvPicPr>
            <a:picLocks noChangeAspect="1" noChangeArrowheads="1"/>
          </p:cNvPicPr>
          <p:nvPr/>
        </p:nvPicPr>
        <p:blipFill>
          <a:blip r:embed="rId2" cstate="print"/>
          <a:srcRect/>
          <a:stretch>
            <a:fillRect/>
          </a:stretch>
        </p:blipFill>
        <p:spPr bwMode="auto">
          <a:xfrm>
            <a:off x="762794" y="381794"/>
            <a:ext cx="7924800" cy="5943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3194" y="229394"/>
            <a:ext cx="8610600" cy="1938992"/>
          </a:xfrm>
          <a:prstGeom prst="rect">
            <a:avLst/>
          </a:prstGeom>
        </p:spPr>
        <p:txBody>
          <a:bodyPr wrap="square">
            <a:spAutoFit/>
          </a:bodyPr>
          <a:lstStyle/>
          <a:p>
            <a:pPr lvl="0" eaLnBrk="0" fontAlgn="base" hangingPunct="0">
              <a:spcBef>
                <a:spcPct val="0"/>
              </a:spcBef>
              <a:spcAft>
                <a:spcPct val="0"/>
              </a:spcAft>
            </a:pPr>
            <a:r>
              <a:rPr lang="el-GR" sz="2400" dirty="0" smtClean="0">
                <a:solidFill>
                  <a:srgbClr val="645142"/>
                </a:solidFill>
                <a:latin typeface="Ubuntu"/>
                <a:cs typeface="Arial" pitchFamily="34" charset="0"/>
              </a:rPr>
              <a:t>Η </a:t>
            </a:r>
            <a:r>
              <a:rPr lang="el-GR" sz="2400" dirty="0" err="1" smtClean="0">
                <a:solidFill>
                  <a:srgbClr val="645142"/>
                </a:solidFill>
                <a:latin typeface="Ubuntu"/>
                <a:cs typeface="Arial" pitchFamily="34" charset="0"/>
              </a:rPr>
              <a:t>ρετσινολαδιά</a:t>
            </a:r>
            <a:r>
              <a:rPr lang="el-GR" sz="2400" dirty="0" smtClean="0">
                <a:solidFill>
                  <a:srgbClr val="645142"/>
                </a:solidFill>
                <a:latin typeface="Ubuntu"/>
                <a:cs typeface="Arial" pitchFamily="34" charset="0"/>
              </a:rPr>
              <a:t> είναι αυτοφυής στη νοτιοανατολική Μεσόγειο, συμπεριλαμβανομένης της Ελλάδας, την ανατολική Αφρική και την Ινδία, αν και δεν είναι γνωστό από πού προέρχεται. Το φυτό επίσης έχει εγκλιματιστεί και σε άλλες περιοχές της γης με τροπικό κλίμα, όπου χρησιμοποιείται ως καλλωπιστικό.</a:t>
            </a:r>
            <a:endParaRPr lang="el-GR" sz="2400" dirty="0" smtClean="0">
              <a:latin typeface="Arial" pitchFamily="34" charset="0"/>
              <a:cs typeface="Arial" pitchFamily="34" charset="0"/>
            </a:endParaRPr>
          </a:p>
        </p:txBody>
      </p:sp>
      <p:pic>
        <p:nvPicPr>
          <p:cNvPr id="3" name="Picture 2" descr="http://www.agriamanitaria.gr/wp-content/uploads/2015/03/Ricinus-communis-2.jpg"/>
          <p:cNvPicPr>
            <a:picLocks noChangeAspect="1" noChangeArrowheads="1"/>
          </p:cNvPicPr>
          <p:nvPr/>
        </p:nvPicPr>
        <p:blipFill>
          <a:blip r:embed="rId2" cstate="print"/>
          <a:srcRect/>
          <a:stretch>
            <a:fillRect/>
          </a:stretch>
        </p:blipFill>
        <p:spPr bwMode="auto">
          <a:xfrm>
            <a:off x="1753394" y="2116138"/>
            <a:ext cx="6324600" cy="4743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3194"/>
            <a:ext cx="9145588" cy="3046988"/>
          </a:xfrm>
          <a:prstGeom prst="rect">
            <a:avLst/>
          </a:prstGeom>
        </p:spPr>
        <p:txBody>
          <a:bodyPr wrap="square">
            <a:spAutoFit/>
          </a:bodyPr>
          <a:lstStyle/>
          <a:p>
            <a:r>
              <a:rPr lang="el-GR" sz="2400" dirty="0" smtClean="0"/>
              <a:t>Το φυτό είναι ολόκληρο τοξικό, και ιδίως οι καρποί του και το περίβλημά τους. Είναι γνωστό ότι ένας σπόρος περιέχει δόση τοξικών ουσιών ικανή να σκοτώσει ένα παιδί. Τα φύλλα του φυτού είναι λιγότερο τοξικά. Η τοξική ουσία του φυτού έχει αναγνωριστεί ως η </a:t>
            </a:r>
            <a:r>
              <a:rPr lang="el-GR" sz="2400" dirty="0" err="1" smtClean="0">
                <a:hlinkClick r:id="rId2" tooltip="Ρικίνη"/>
              </a:rPr>
              <a:t>ρικίνη</a:t>
            </a:r>
            <a:r>
              <a:rPr lang="el-GR" sz="2400" dirty="0" smtClean="0"/>
              <a:t>. Σύμφωνα με το βιβλίο Γκίνες του 2007, είναι το πιο τοξικό φυτό στο κόσμο. Από τους καρπούς εξάγεται και το καστορέλαιο, το οποία έχει ένα ευρύ φάσμα χρήσεων, κυρίως στη σαπωνοποιία και την φαρμακευτική. Κύρια παραγωγός χώρα του καστορέλαιου είναι η Ινδία.</a:t>
            </a:r>
          </a:p>
        </p:txBody>
      </p:sp>
      <p:pic>
        <p:nvPicPr>
          <p:cNvPr id="48132" name="Picture 4" descr="Αποτέλεσμα εικόνας για ricinus communis seed oil"/>
          <p:cNvPicPr>
            <a:picLocks noChangeAspect="1" noChangeArrowheads="1"/>
          </p:cNvPicPr>
          <p:nvPr/>
        </p:nvPicPr>
        <p:blipFill>
          <a:blip r:embed="rId3" cstate="print"/>
          <a:srcRect/>
          <a:stretch>
            <a:fillRect/>
          </a:stretch>
        </p:blipFill>
        <p:spPr bwMode="auto">
          <a:xfrm>
            <a:off x="3201194" y="3277394"/>
            <a:ext cx="5715000" cy="3582194"/>
          </a:xfrm>
          <a:prstGeom prst="rect">
            <a:avLst/>
          </a:prstGeom>
          <a:noFill/>
        </p:spPr>
      </p:pic>
      <p:pic>
        <p:nvPicPr>
          <p:cNvPr id="4" name="Picture 2" descr="Αποτέλεσμα εικόνας για ricinus communis"/>
          <p:cNvPicPr>
            <a:picLocks noChangeAspect="1" noChangeArrowheads="1"/>
          </p:cNvPicPr>
          <p:nvPr/>
        </p:nvPicPr>
        <p:blipFill>
          <a:blip r:embed="rId4" cstate="print"/>
          <a:srcRect/>
          <a:stretch>
            <a:fillRect/>
          </a:stretch>
        </p:blipFill>
        <p:spPr bwMode="auto">
          <a:xfrm>
            <a:off x="229394" y="3277394"/>
            <a:ext cx="2809875" cy="35821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5" y="305594"/>
            <a:ext cx="2514600" cy="630934"/>
          </a:xfrm>
          <a:prstGeom prst="rect">
            <a:avLst/>
          </a:prstGeom>
          <a:noFill/>
        </p:spPr>
        <p:txBody>
          <a:bodyPr wrap="square" lIns="91431" tIns="45716" rIns="91431" bIns="45716" rtlCol="0">
            <a:spAutoFit/>
          </a:bodyPr>
          <a:lstStyle/>
          <a:p>
            <a:r>
              <a:rPr lang="el-GR" sz="3500" b="1" dirty="0"/>
              <a:t>Χρήσεις</a:t>
            </a:r>
          </a:p>
        </p:txBody>
      </p:sp>
      <p:sp>
        <p:nvSpPr>
          <p:cNvPr id="3" name="2 - Ορθογώνιο"/>
          <p:cNvSpPr/>
          <p:nvPr/>
        </p:nvSpPr>
        <p:spPr>
          <a:xfrm>
            <a:off x="305595" y="1067594"/>
            <a:ext cx="8610600" cy="5970857"/>
          </a:xfrm>
          <a:prstGeom prst="rect">
            <a:avLst/>
          </a:prstGeom>
        </p:spPr>
        <p:txBody>
          <a:bodyPr wrap="square" lIns="91431" tIns="45716" rIns="91431" bIns="45716">
            <a:spAutoFit/>
          </a:bodyPr>
          <a:lstStyle/>
          <a:p>
            <a:pPr marL="12700" algn="just"/>
            <a:r>
              <a:rPr lang="el-GR" sz="2800" spc="20" dirty="0" smtClean="0">
                <a:latin typeface="Times New Roman"/>
                <a:cs typeface="Times New Roman"/>
              </a:rPr>
              <a:t>Η</a:t>
            </a:r>
            <a:r>
              <a:rPr lang="el-GR" sz="2800" spc="130" dirty="0" smtClean="0">
                <a:latin typeface="Times New Roman"/>
                <a:cs typeface="Times New Roman"/>
              </a:rPr>
              <a:t> </a:t>
            </a:r>
            <a:r>
              <a:rPr lang="el-GR" sz="2800" spc="20" dirty="0" err="1" smtClean="0">
                <a:latin typeface="Times New Roman"/>
                <a:cs typeface="Times New Roman"/>
              </a:rPr>
              <a:t>ρετσινολαδιά</a:t>
            </a:r>
            <a:r>
              <a:rPr lang="el-GR" sz="2800" spc="125" dirty="0" smtClean="0">
                <a:latin typeface="Times New Roman"/>
                <a:cs typeface="Times New Roman"/>
              </a:rPr>
              <a:t> </a:t>
            </a:r>
            <a:r>
              <a:rPr lang="el-GR" sz="2800" spc="15" dirty="0" smtClean="0">
                <a:latin typeface="Times New Roman"/>
                <a:cs typeface="Times New Roman"/>
              </a:rPr>
              <a:t>καλλιεργείται</a:t>
            </a:r>
            <a:r>
              <a:rPr lang="el-GR" sz="2800" spc="120" dirty="0" smtClean="0">
                <a:latin typeface="Times New Roman"/>
                <a:cs typeface="Times New Roman"/>
              </a:rPr>
              <a:t> </a:t>
            </a:r>
            <a:r>
              <a:rPr lang="el-GR" sz="2800" spc="15" dirty="0" smtClean="0">
                <a:latin typeface="Times New Roman"/>
                <a:cs typeface="Times New Roman"/>
              </a:rPr>
              <a:t>για</a:t>
            </a:r>
            <a:r>
              <a:rPr lang="el-GR" sz="2800" spc="125" dirty="0" smtClean="0">
                <a:latin typeface="Times New Roman"/>
                <a:cs typeface="Times New Roman"/>
              </a:rPr>
              <a:t> </a:t>
            </a:r>
            <a:r>
              <a:rPr lang="el-GR" sz="2800" spc="15" dirty="0" smtClean="0">
                <a:latin typeface="Times New Roman"/>
                <a:cs typeface="Times New Roman"/>
              </a:rPr>
              <a:t>τους</a:t>
            </a:r>
            <a:r>
              <a:rPr lang="el-GR" sz="2800" spc="120" dirty="0" smtClean="0">
                <a:latin typeface="Times New Roman"/>
                <a:cs typeface="Times New Roman"/>
              </a:rPr>
              <a:t> </a:t>
            </a:r>
            <a:r>
              <a:rPr lang="el-GR" sz="2800" spc="20" dirty="0" err="1" smtClean="0">
                <a:latin typeface="Times New Roman"/>
                <a:cs typeface="Times New Roman"/>
              </a:rPr>
              <a:t>ελαιούχους</a:t>
            </a:r>
            <a:r>
              <a:rPr lang="el-GR" sz="2800" spc="120" dirty="0" smtClean="0">
                <a:latin typeface="Times New Roman"/>
                <a:cs typeface="Times New Roman"/>
              </a:rPr>
              <a:t> </a:t>
            </a:r>
            <a:r>
              <a:rPr lang="el-GR" sz="2800" spc="20" dirty="0" smtClean="0">
                <a:latin typeface="Times New Roman"/>
                <a:cs typeface="Times New Roman"/>
              </a:rPr>
              <a:t>σπόρους</a:t>
            </a:r>
            <a:r>
              <a:rPr lang="el-GR" sz="2800" spc="120" dirty="0" smtClean="0">
                <a:latin typeface="Times New Roman"/>
                <a:cs typeface="Times New Roman"/>
              </a:rPr>
              <a:t> </a:t>
            </a:r>
            <a:r>
              <a:rPr lang="el-GR" sz="2800" spc="15" dirty="0" smtClean="0">
                <a:latin typeface="Times New Roman"/>
                <a:cs typeface="Times New Roman"/>
              </a:rPr>
              <a:t>της</a:t>
            </a:r>
            <a:r>
              <a:rPr lang="el-GR" sz="2800" spc="125" dirty="0" smtClean="0">
                <a:latin typeface="Times New Roman"/>
                <a:cs typeface="Times New Roman"/>
              </a:rPr>
              <a:t> </a:t>
            </a:r>
            <a:r>
              <a:rPr lang="el-GR" sz="2800" spc="15" dirty="0" smtClean="0">
                <a:latin typeface="Times New Roman"/>
                <a:cs typeface="Times New Roman"/>
              </a:rPr>
              <a:t>οι</a:t>
            </a:r>
            <a:r>
              <a:rPr lang="el-GR" sz="2800" spc="120" dirty="0" smtClean="0">
                <a:latin typeface="Times New Roman"/>
                <a:cs typeface="Times New Roman"/>
              </a:rPr>
              <a:t> </a:t>
            </a:r>
            <a:r>
              <a:rPr lang="el-GR" sz="2800" spc="20" dirty="0" smtClean="0">
                <a:latin typeface="Times New Roman"/>
                <a:cs typeface="Times New Roman"/>
              </a:rPr>
              <a:t>οποίοι</a:t>
            </a:r>
            <a:r>
              <a:rPr lang="el-GR" sz="2800" spc="120" dirty="0" smtClean="0">
                <a:latin typeface="Times New Roman"/>
                <a:cs typeface="Times New Roman"/>
              </a:rPr>
              <a:t> </a:t>
            </a:r>
            <a:r>
              <a:rPr lang="el-GR" sz="2800" spc="15" dirty="0" smtClean="0">
                <a:latin typeface="Times New Roman"/>
                <a:cs typeface="Times New Roman"/>
              </a:rPr>
              <a:t>έχουν</a:t>
            </a:r>
            <a:r>
              <a:rPr lang="el-GR" sz="2800" spc="125" dirty="0" smtClean="0">
                <a:latin typeface="Times New Roman"/>
                <a:cs typeface="Times New Roman"/>
              </a:rPr>
              <a:t> </a:t>
            </a:r>
            <a:r>
              <a:rPr lang="el-GR" sz="2800" spc="20" dirty="0" smtClean="0">
                <a:latin typeface="Times New Roman"/>
                <a:cs typeface="Times New Roman"/>
              </a:rPr>
              <a:t>περιεκτικότητα</a:t>
            </a:r>
            <a:r>
              <a:rPr lang="el-GR" sz="2800" spc="125" dirty="0" smtClean="0">
                <a:latin typeface="Times New Roman"/>
                <a:cs typeface="Times New Roman"/>
              </a:rPr>
              <a:t> </a:t>
            </a:r>
            <a:r>
              <a:rPr lang="el-GR" sz="2800" spc="20" dirty="0" smtClean="0">
                <a:latin typeface="Times New Roman"/>
                <a:cs typeface="Times New Roman"/>
              </a:rPr>
              <a:t>35-55%</a:t>
            </a:r>
            <a:r>
              <a:rPr lang="el-GR" sz="2800" spc="135" dirty="0" smtClean="0">
                <a:latin typeface="Times New Roman"/>
                <a:cs typeface="Times New Roman"/>
              </a:rPr>
              <a:t> </a:t>
            </a:r>
            <a:r>
              <a:rPr lang="el-GR" sz="2800" spc="20" dirty="0" smtClean="0">
                <a:latin typeface="Times New Roman"/>
                <a:cs typeface="Times New Roman"/>
              </a:rPr>
              <a:t>σε</a:t>
            </a:r>
            <a:r>
              <a:rPr lang="en-US" sz="2800" dirty="0">
                <a:latin typeface="Times New Roman"/>
                <a:cs typeface="Times New Roman"/>
              </a:rPr>
              <a:t> </a:t>
            </a:r>
            <a:r>
              <a:rPr lang="el-GR" sz="2800" spc="15" dirty="0" smtClean="0">
                <a:latin typeface="Times New Roman"/>
                <a:cs typeface="Times New Roman"/>
              </a:rPr>
              <a:t>λάδι. </a:t>
            </a:r>
            <a:r>
              <a:rPr lang="el-GR" sz="2800" spc="20" dirty="0" smtClean="0">
                <a:latin typeface="Times New Roman"/>
                <a:cs typeface="Times New Roman"/>
              </a:rPr>
              <a:t>Το ρετσινόλαδο, γνωστό </a:t>
            </a:r>
            <a:r>
              <a:rPr lang="el-GR" sz="2800" spc="15" dirty="0" smtClean="0">
                <a:latin typeface="Times New Roman"/>
                <a:cs typeface="Times New Roman"/>
              </a:rPr>
              <a:t>και </a:t>
            </a:r>
            <a:r>
              <a:rPr lang="el-GR" sz="2800" spc="20" dirty="0" smtClean="0">
                <a:latin typeface="Times New Roman"/>
                <a:cs typeface="Times New Roman"/>
              </a:rPr>
              <a:t>ως καστορέλαιο, </a:t>
            </a:r>
            <a:r>
              <a:rPr lang="el-GR" sz="2800" spc="15" dirty="0" smtClean="0">
                <a:latin typeface="Times New Roman"/>
                <a:cs typeface="Times New Roman"/>
              </a:rPr>
              <a:t>έχει την </a:t>
            </a:r>
            <a:r>
              <a:rPr lang="el-GR" sz="2800" spc="20" dirty="0" smtClean="0">
                <a:latin typeface="Times New Roman"/>
                <a:cs typeface="Times New Roman"/>
              </a:rPr>
              <a:t>υψηλότερη </a:t>
            </a:r>
            <a:r>
              <a:rPr lang="el-GR" sz="2800" spc="15" dirty="0" smtClean="0">
                <a:latin typeface="Times New Roman"/>
                <a:cs typeface="Times New Roman"/>
              </a:rPr>
              <a:t>εκατοστιαία </a:t>
            </a:r>
            <a:r>
              <a:rPr lang="el-GR" sz="2800" spc="20" dirty="0" smtClean="0">
                <a:latin typeface="Times New Roman"/>
                <a:cs typeface="Times New Roman"/>
              </a:rPr>
              <a:t>αναλογία  </a:t>
            </a:r>
            <a:r>
              <a:rPr lang="el-GR" sz="2800" spc="20" dirty="0" err="1" smtClean="0">
                <a:latin typeface="Times New Roman"/>
                <a:cs typeface="Times New Roman"/>
              </a:rPr>
              <a:t>τριγλυκεριδίων</a:t>
            </a:r>
            <a:r>
              <a:rPr lang="el-GR" sz="2800" spc="20" dirty="0" smtClean="0">
                <a:latin typeface="Times New Roman"/>
                <a:cs typeface="Times New Roman"/>
              </a:rPr>
              <a:t> </a:t>
            </a:r>
            <a:r>
              <a:rPr lang="el-GR" sz="2800" spc="15" dirty="0" smtClean="0">
                <a:latin typeface="Times New Roman"/>
                <a:cs typeface="Times New Roman"/>
              </a:rPr>
              <a:t>του </a:t>
            </a:r>
            <a:r>
              <a:rPr lang="el-GR" sz="2800" spc="20" dirty="0" err="1" smtClean="0">
                <a:latin typeface="Times New Roman"/>
                <a:cs typeface="Times New Roman"/>
              </a:rPr>
              <a:t>ρικινελαϊκού</a:t>
            </a:r>
            <a:r>
              <a:rPr lang="el-GR" sz="2800" spc="20" dirty="0" smtClean="0">
                <a:latin typeface="Times New Roman"/>
                <a:cs typeface="Times New Roman"/>
              </a:rPr>
              <a:t> </a:t>
            </a:r>
            <a:r>
              <a:rPr lang="el-GR" sz="2800" spc="15" dirty="0" smtClean="0">
                <a:latin typeface="Times New Roman"/>
                <a:cs typeface="Times New Roman"/>
              </a:rPr>
              <a:t>οξέος </a:t>
            </a:r>
            <a:r>
              <a:rPr lang="el-GR" sz="2800" spc="-5" dirty="0" smtClean="0">
                <a:latin typeface="Times New Roman"/>
                <a:cs typeface="Times New Roman"/>
              </a:rPr>
              <a:t>µε </a:t>
            </a:r>
            <a:r>
              <a:rPr lang="el-GR" sz="2800" spc="15" dirty="0" smtClean="0">
                <a:latin typeface="Times New Roman"/>
                <a:cs typeface="Times New Roman"/>
              </a:rPr>
              <a:t>ιδιαίτερες </a:t>
            </a:r>
            <a:r>
              <a:rPr lang="el-GR" sz="2800" spc="20" dirty="0" smtClean="0">
                <a:latin typeface="Times New Roman"/>
                <a:cs typeface="Times New Roman"/>
              </a:rPr>
              <a:t>φυσικές </a:t>
            </a:r>
            <a:r>
              <a:rPr lang="el-GR" sz="2800" spc="15" dirty="0" smtClean="0">
                <a:latin typeface="Times New Roman"/>
                <a:cs typeface="Times New Roman"/>
              </a:rPr>
              <a:t>ιδιότητες </a:t>
            </a:r>
            <a:r>
              <a:rPr lang="el-GR" sz="2800" spc="20" dirty="0" smtClean="0">
                <a:latin typeface="Times New Roman"/>
                <a:cs typeface="Times New Roman"/>
              </a:rPr>
              <a:t>που </a:t>
            </a:r>
            <a:r>
              <a:rPr lang="el-GR" sz="2800" spc="15" dirty="0" smtClean="0">
                <a:latin typeface="Times New Roman"/>
                <a:cs typeface="Times New Roman"/>
              </a:rPr>
              <a:t>το </a:t>
            </a:r>
            <a:r>
              <a:rPr lang="el-GR" sz="2800" spc="20" dirty="0" smtClean="0">
                <a:latin typeface="Times New Roman"/>
                <a:cs typeface="Times New Roman"/>
              </a:rPr>
              <a:t>καθιστούν </a:t>
            </a:r>
            <a:r>
              <a:rPr lang="el-GR" sz="2800" spc="15" dirty="0" err="1" smtClean="0">
                <a:latin typeface="Times New Roman"/>
                <a:cs typeface="Times New Roman"/>
              </a:rPr>
              <a:t>σηµαντικό</a:t>
            </a:r>
            <a:r>
              <a:rPr lang="el-GR" sz="2800" spc="15" dirty="0" smtClean="0">
                <a:latin typeface="Times New Roman"/>
                <a:cs typeface="Times New Roman"/>
              </a:rPr>
              <a:t> </a:t>
            </a:r>
            <a:r>
              <a:rPr lang="el-GR" sz="2800" spc="20" dirty="0" smtClean="0">
                <a:latin typeface="Times New Roman"/>
                <a:cs typeface="Times New Roman"/>
              </a:rPr>
              <a:t>σε  πολλές </a:t>
            </a:r>
            <a:r>
              <a:rPr lang="el-GR" sz="2800" spc="15" dirty="0" err="1" smtClean="0">
                <a:latin typeface="Times New Roman"/>
                <a:cs typeface="Times New Roman"/>
              </a:rPr>
              <a:t>εφαρµογές</a:t>
            </a:r>
            <a:r>
              <a:rPr lang="el-GR" sz="2800" spc="15" dirty="0" smtClean="0">
                <a:latin typeface="Times New Roman"/>
                <a:cs typeface="Times New Roman"/>
              </a:rPr>
              <a:t> στη </a:t>
            </a:r>
            <a:r>
              <a:rPr lang="el-GR" sz="2800" spc="15" dirty="0" err="1" smtClean="0">
                <a:latin typeface="Times New Roman"/>
                <a:cs typeface="Times New Roman"/>
              </a:rPr>
              <a:t>βιοµηχανία</a:t>
            </a:r>
            <a:r>
              <a:rPr lang="el-GR" sz="2800" spc="15" dirty="0" smtClean="0">
                <a:latin typeface="Times New Roman"/>
                <a:cs typeface="Times New Roman"/>
              </a:rPr>
              <a:t>, </a:t>
            </a:r>
            <a:r>
              <a:rPr lang="el-GR" sz="2800" spc="20" dirty="0" smtClean="0">
                <a:latin typeface="Times New Roman"/>
                <a:cs typeface="Times New Roman"/>
              </a:rPr>
              <a:t>στην </a:t>
            </a:r>
            <a:r>
              <a:rPr lang="el-GR" sz="2800" spc="15" dirty="0" smtClean="0">
                <a:latin typeface="Times New Roman"/>
                <a:cs typeface="Times New Roman"/>
              </a:rPr>
              <a:t>ιατρική, </a:t>
            </a:r>
            <a:r>
              <a:rPr lang="el-GR" sz="2800" spc="20" dirty="0" smtClean="0">
                <a:latin typeface="Times New Roman"/>
                <a:cs typeface="Times New Roman"/>
              </a:rPr>
              <a:t>στην </a:t>
            </a:r>
            <a:r>
              <a:rPr lang="el-GR" sz="2800" spc="15" dirty="0" err="1" smtClean="0">
                <a:latin typeface="Times New Roman"/>
                <a:cs typeface="Times New Roman"/>
              </a:rPr>
              <a:t>κοσµετολογία</a:t>
            </a:r>
            <a:r>
              <a:rPr lang="el-GR" sz="2800" spc="15" dirty="0" smtClean="0">
                <a:latin typeface="Times New Roman"/>
                <a:cs typeface="Times New Roman"/>
              </a:rPr>
              <a:t> και </a:t>
            </a:r>
            <a:r>
              <a:rPr lang="el-GR" sz="2800" spc="20" dirty="0" smtClean="0">
                <a:latin typeface="Times New Roman"/>
                <a:cs typeface="Times New Roman"/>
              </a:rPr>
              <a:t>ως </a:t>
            </a:r>
            <a:r>
              <a:rPr lang="el-GR" sz="2800" spc="15" dirty="0" err="1" smtClean="0">
                <a:latin typeface="Times New Roman"/>
                <a:cs typeface="Times New Roman"/>
              </a:rPr>
              <a:t>βιοκαύσιµο</a:t>
            </a:r>
            <a:r>
              <a:rPr lang="el-GR" sz="2800" spc="15" dirty="0" smtClean="0">
                <a:latin typeface="Times New Roman"/>
                <a:cs typeface="Times New Roman"/>
              </a:rPr>
              <a:t>. </a:t>
            </a:r>
            <a:r>
              <a:rPr lang="el-GR" sz="2800" spc="20" dirty="0" smtClean="0">
                <a:latin typeface="Times New Roman"/>
                <a:cs typeface="Times New Roman"/>
              </a:rPr>
              <a:t>Το ρετσινόλαδο  </a:t>
            </a:r>
            <a:r>
              <a:rPr lang="el-GR" sz="2800" spc="15" dirty="0" smtClean="0">
                <a:latin typeface="Times New Roman"/>
                <a:cs typeface="Times New Roman"/>
              </a:rPr>
              <a:t>έχει </a:t>
            </a:r>
            <a:r>
              <a:rPr lang="el-GR" sz="2800" spc="20" dirty="0" smtClean="0">
                <a:latin typeface="Times New Roman"/>
                <a:cs typeface="Times New Roman"/>
              </a:rPr>
              <a:t>σταθερότητα, </a:t>
            </a:r>
            <a:r>
              <a:rPr lang="el-GR" sz="2800" spc="15" dirty="0" err="1" smtClean="0">
                <a:latin typeface="Times New Roman"/>
                <a:cs typeface="Times New Roman"/>
              </a:rPr>
              <a:t>αυξηµένο</a:t>
            </a:r>
            <a:r>
              <a:rPr lang="el-GR" sz="2800" spc="15" dirty="0" smtClean="0">
                <a:latin typeface="Times New Roman"/>
                <a:cs typeface="Times New Roman"/>
              </a:rPr>
              <a:t> ιξώδες, </a:t>
            </a:r>
            <a:r>
              <a:rPr lang="el-GR" sz="2800" spc="20" dirty="0" smtClean="0">
                <a:latin typeface="Times New Roman"/>
                <a:cs typeface="Times New Roman"/>
              </a:rPr>
              <a:t>υψηλό </a:t>
            </a:r>
            <a:r>
              <a:rPr lang="el-GR" sz="2800" spc="15" dirty="0" smtClean="0">
                <a:latin typeface="Times New Roman"/>
                <a:cs typeface="Times New Roman"/>
              </a:rPr>
              <a:t>ειδικό </a:t>
            </a:r>
            <a:r>
              <a:rPr lang="el-GR" sz="2800" spc="20" dirty="0" smtClean="0">
                <a:latin typeface="Times New Roman"/>
                <a:cs typeface="Times New Roman"/>
              </a:rPr>
              <a:t>βάρος, </a:t>
            </a:r>
            <a:r>
              <a:rPr lang="el-GR" sz="2800" spc="10" dirty="0" err="1" smtClean="0">
                <a:latin typeface="Times New Roman"/>
                <a:cs typeface="Times New Roman"/>
              </a:rPr>
              <a:t>χαµηλό</a:t>
            </a:r>
            <a:r>
              <a:rPr lang="el-GR" sz="2800" spc="10" dirty="0" smtClean="0">
                <a:latin typeface="Times New Roman"/>
                <a:cs typeface="Times New Roman"/>
              </a:rPr>
              <a:t> </a:t>
            </a:r>
            <a:r>
              <a:rPr lang="el-GR" sz="2800" spc="10" dirty="0" err="1" smtClean="0">
                <a:latin typeface="Times New Roman"/>
                <a:cs typeface="Times New Roman"/>
              </a:rPr>
              <a:t>σηµείο</a:t>
            </a:r>
            <a:r>
              <a:rPr lang="el-GR" sz="2800" spc="10" dirty="0" smtClean="0">
                <a:latin typeface="Times New Roman"/>
                <a:cs typeface="Times New Roman"/>
              </a:rPr>
              <a:t> </a:t>
            </a:r>
            <a:r>
              <a:rPr lang="el-GR" sz="2800" spc="15" dirty="0" smtClean="0">
                <a:latin typeface="Times New Roman"/>
                <a:cs typeface="Times New Roman"/>
              </a:rPr>
              <a:t>τήξης και </a:t>
            </a:r>
            <a:r>
              <a:rPr lang="el-GR" sz="2800" spc="20" dirty="0" smtClean="0">
                <a:latin typeface="Times New Roman"/>
                <a:cs typeface="Times New Roman"/>
              </a:rPr>
              <a:t>διαλυτότητα </a:t>
            </a:r>
            <a:r>
              <a:rPr lang="el-GR" sz="2800" spc="15" dirty="0" smtClean="0">
                <a:latin typeface="Times New Roman"/>
                <a:cs typeface="Times New Roman"/>
              </a:rPr>
              <a:t>σε </a:t>
            </a:r>
            <a:r>
              <a:rPr lang="el-GR" sz="2800" spc="20" dirty="0" smtClean="0">
                <a:latin typeface="Times New Roman"/>
                <a:cs typeface="Times New Roman"/>
              </a:rPr>
              <a:t>αλκοόλη,  ανήκει  </a:t>
            </a:r>
            <a:r>
              <a:rPr lang="el-GR" sz="2800" spc="15" dirty="0" smtClean="0">
                <a:latin typeface="Times New Roman"/>
                <a:cs typeface="Times New Roman"/>
              </a:rPr>
              <a:t>στα  </a:t>
            </a:r>
            <a:r>
              <a:rPr lang="el-GR" sz="2800" spc="-5" dirty="0" smtClean="0">
                <a:latin typeface="Times New Roman"/>
                <a:cs typeface="Times New Roman"/>
              </a:rPr>
              <a:t>µη   </a:t>
            </a:r>
            <a:r>
              <a:rPr lang="el-GR" sz="2800" spc="15" dirty="0" err="1" smtClean="0">
                <a:latin typeface="Times New Roman"/>
                <a:cs typeface="Times New Roman"/>
              </a:rPr>
              <a:t>αποξηραινόµενα</a:t>
            </a:r>
            <a:r>
              <a:rPr lang="el-GR" sz="2800" spc="15" dirty="0" smtClean="0">
                <a:latin typeface="Times New Roman"/>
                <a:cs typeface="Times New Roman"/>
              </a:rPr>
              <a:t>  λάδια  </a:t>
            </a:r>
            <a:r>
              <a:rPr lang="el-GR" sz="2800" spc="-5" dirty="0" smtClean="0">
                <a:latin typeface="Times New Roman"/>
                <a:cs typeface="Times New Roman"/>
              </a:rPr>
              <a:t>µε   </a:t>
            </a:r>
            <a:r>
              <a:rPr lang="el-GR" sz="2800" spc="10" dirty="0" err="1" smtClean="0">
                <a:latin typeface="Times New Roman"/>
                <a:cs typeface="Times New Roman"/>
              </a:rPr>
              <a:t>βαθµό</a:t>
            </a:r>
            <a:r>
              <a:rPr lang="el-GR" sz="2800" spc="10" dirty="0" smtClean="0">
                <a:latin typeface="Times New Roman"/>
                <a:cs typeface="Times New Roman"/>
              </a:rPr>
              <a:t>  </a:t>
            </a:r>
            <a:r>
              <a:rPr lang="el-GR" sz="2800" spc="15" dirty="0" smtClean="0">
                <a:latin typeface="Times New Roman"/>
                <a:cs typeface="Times New Roman"/>
              </a:rPr>
              <a:t>ιωδίου  </a:t>
            </a:r>
            <a:r>
              <a:rPr lang="el-GR" sz="2800" spc="20" dirty="0" smtClean="0">
                <a:latin typeface="Times New Roman"/>
                <a:cs typeface="Times New Roman"/>
              </a:rPr>
              <a:t>82-90  </a:t>
            </a:r>
            <a:r>
              <a:rPr lang="el-GR" sz="2800" spc="15" dirty="0" smtClean="0">
                <a:latin typeface="Times New Roman"/>
                <a:cs typeface="Times New Roman"/>
              </a:rPr>
              <a:t>και  </a:t>
            </a:r>
            <a:r>
              <a:rPr lang="el-GR" sz="2800" spc="-5" dirty="0" smtClean="0">
                <a:latin typeface="Times New Roman"/>
                <a:cs typeface="Times New Roman"/>
              </a:rPr>
              <a:t>µε   </a:t>
            </a:r>
            <a:r>
              <a:rPr lang="el-GR" sz="2800" spc="15" dirty="0" smtClean="0">
                <a:latin typeface="Times New Roman"/>
                <a:cs typeface="Times New Roman"/>
              </a:rPr>
              <a:t>ειδική  </a:t>
            </a:r>
            <a:r>
              <a:rPr lang="el-GR" sz="2800" spc="20" dirty="0" smtClean="0">
                <a:latin typeface="Times New Roman"/>
                <a:cs typeface="Times New Roman"/>
              </a:rPr>
              <a:t>επεξεργασία  </a:t>
            </a:r>
            <a:r>
              <a:rPr lang="el-GR" sz="2800" spc="10" dirty="0" smtClean="0">
                <a:latin typeface="Times New Roman"/>
                <a:cs typeface="Times New Roman"/>
              </a:rPr>
              <a:t>µ</a:t>
            </a:r>
            <a:r>
              <a:rPr lang="el-GR" sz="2800" spc="10" dirty="0" err="1" smtClean="0">
                <a:latin typeface="Times New Roman"/>
                <a:cs typeface="Times New Roman"/>
              </a:rPr>
              <a:t>πορεί</a:t>
            </a:r>
            <a:r>
              <a:rPr lang="el-GR" sz="2800" spc="10" dirty="0" smtClean="0">
                <a:latin typeface="Times New Roman"/>
                <a:cs typeface="Times New Roman"/>
              </a:rPr>
              <a:t>   </a:t>
            </a:r>
            <a:r>
              <a:rPr lang="el-GR" sz="2800" spc="229" dirty="0" smtClean="0">
                <a:latin typeface="Times New Roman"/>
                <a:cs typeface="Times New Roman"/>
              </a:rPr>
              <a:t> </a:t>
            </a:r>
            <a:r>
              <a:rPr lang="el-GR" sz="2800" spc="15" dirty="0" smtClean="0">
                <a:latin typeface="Times New Roman"/>
                <a:cs typeface="Times New Roman"/>
              </a:rPr>
              <a:t>να</a:t>
            </a:r>
            <a:r>
              <a:rPr lang="en-US" sz="2800" dirty="0">
                <a:latin typeface="Times New Roman"/>
                <a:cs typeface="Times New Roman"/>
              </a:rPr>
              <a:t> </a:t>
            </a:r>
            <a:r>
              <a:rPr lang="el-GR" sz="2800" spc="15" dirty="0" smtClean="0">
                <a:latin typeface="Times New Roman"/>
                <a:cs typeface="Times New Roman"/>
              </a:rPr>
              <a:t>µ</a:t>
            </a:r>
            <a:r>
              <a:rPr lang="el-GR" sz="2800" spc="15" dirty="0" err="1" smtClean="0">
                <a:latin typeface="Times New Roman"/>
                <a:cs typeface="Times New Roman"/>
              </a:rPr>
              <a:t>ετατραπεί</a:t>
            </a:r>
            <a:r>
              <a:rPr lang="el-GR" sz="2800" spc="15" dirty="0" smtClean="0">
                <a:latin typeface="Times New Roman"/>
                <a:cs typeface="Times New Roman"/>
              </a:rPr>
              <a:t> σε </a:t>
            </a:r>
            <a:r>
              <a:rPr lang="el-GR" sz="2800" spc="15" dirty="0" err="1" smtClean="0">
                <a:latin typeface="Times New Roman"/>
                <a:cs typeface="Times New Roman"/>
              </a:rPr>
              <a:t>αποξηραινόµενο</a:t>
            </a:r>
            <a:r>
              <a:rPr lang="el-GR" sz="2800" spc="15" dirty="0" smtClean="0">
                <a:latin typeface="Times New Roman"/>
                <a:cs typeface="Times New Roman"/>
              </a:rPr>
              <a:t>. </a:t>
            </a:r>
            <a:endParaRPr lang="el-GR" sz="2800"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5594" y="229394"/>
            <a:ext cx="8458200" cy="5262979"/>
          </a:xfrm>
          <a:prstGeom prst="rect">
            <a:avLst/>
          </a:prstGeom>
        </p:spPr>
        <p:txBody>
          <a:bodyPr wrap="square">
            <a:spAutoFit/>
          </a:bodyPr>
          <a:lstStyle/>
          <a:p>
            <a:r>
              <a:rPr lang="el-GR" sz="2800" dirty="0" smtClean="0"/>
              <a:t>Το ρετσινόλαδο και τα παράγωγά του χρησιμοποιούνται σε πολλά βιομηχανικά προϊόντα μεταξύ των οποίων βαφές, βερνίκια, στιλβωτικά, μονωτικά, συσκευασίες τροφίμων, σαπούνια, μελάνες, πλαστικά, υγρά φρένων, εντομοκτόνα κ.α. Αποτελεί πρώτη ύλη για την παραγωγή νάιλον και άλλων συνθετικών ρητινών και νημάτων καθώς και βασικό συστατικό λαδιών μηχανών αγωνιστικών οχημάτων όταν απαιτείται υψηλή μηχανική απόδοση και λιπαντικών μηχανών αεροπλάνων και πλοίων. Παρά το ότι είναι σχετικά δύσοσμο και με δυσάρεστη γεύση τυγχάνει να αποτελεί τη βάση πολλών συνθετικών αρωματικών.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1993</Words>
  <Application>Microsoft Office PowerPoint</Application>
  <PresentationFormat>Προσαρμογή</PresentationFormat>
  <Paragraphs>83</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Mιχάλης Μουνταντωνάκης</dc:creator>
  <cp:lastModifiedBy>rena</cp:lastModifiedBy>
  <cp:revision>65</cp:revision>
  <dcterms:created xsi:type="dcterms:W3CDTF">2016-10-19T11:28:51Z</dcterms:created>
  <dcterms:modified xsi:type="dcterms:W3CDTF">2016-11-28T19:32:06Z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2016-10-19T00:00:00Z</vt:filetime>
  </property>
</Properties>
</file>