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3" r:id="rId2"/>
    <p:sldId id="314" r:id="rId3"/>
    <p:sldId id="264" r:id="rId4"/>
    <p:sldId id="310" r:id="rId5"/>
    <p:sldId id="311" r:id="rId6"/>
    <p:sldId id="312" r:id="rId7"/>
    <p:sldId id="266" r:id="rId8"/>
    <p:sldId id="300" r:id="rId9"/>
    <p:sldId id="309" r:id="rId10"/>
    <p:sldId id="275" r:id="rId11"/>
    <p:sldId id="267" r:id="rId12"/>
    <p:sldId id="291" r:id="rId13"/>
    <p:sldId id="269" r:id="rId14"/>
    <p:sldId id="301" r:id="rId15"/>
    <p:sldId id="302" r:id="rId16"/>
    <p:sldId id="271" r:id="rId17"/>
    <p:sldId id="304" r:id="rId18"/>
    <p:sldId id="303" r:id="rId19"/>
    <p:sldId id="317" r:id="rId20"/>
    <p:sldId id="273" r:id="rId21"/>
    <p:sldId id="316" r:id="rId22"/>
    <p:sldId id="274" r:id="rId23"/>
    <p:sldId id="313" r:id="rId24"/>
    <p:sldId id="299" r:id="rId25"/>
    <p:sldId id="276" r:id="rId26"/>
    <p:sldId id="285" r:id="rId27"/>
    <p:sldId id="315" r:id="rId28"/>
    <p:sldId id="286" r:id="rId29"/>
    <p:sldId id="287" r:id="rId30"/>
    <p:sldId id="288" r:id="rId31"/>
    <p:sldId id="289" r:id="rId32"/>
    <p:sldId id="290" r:id="rId33"/>
    <p:sldId id="292" r:id="rId34"/>
    <p:sldId id="293" r:id="rId35"/>
    <p:sldId id="295" r:id="rId36"/>
    <p:sldId id="296" r:id="rId37"/>
  </p:sldIdLst>
  <p:sldSz cx="9144000" cy="6858000" type="screen4x3"/>
  <p:notesSz cx="7556500" cy="10693400"/>
  <p:defaultTextStyle>
    <a:defPPr>
      <a:defRPr lang="en-US"/>
    </a:defPPr>
    <a:lvl1pPr marL="0" algn="l" defTabSz="914308" rtl="0" eaLnBrk="1" latinLnBrk="0" hangingPunct="1">
      <a:defRPr sz="1800" kern="1200">
        <a:solidFill>
          <a:schemeClr val="tx1"/>
        </a:solidFill>
        <a:latin typeface="+mn-lt"/>
        <a:ea typeface="+mn-ea"/>
        <a:cs typeface="+mn-cs"/>
      </a:defRPr>
    </a:lvl1pPr>
    <a:lvl2pPr marL="457155" algn="l" defTabSz="914308" rtl="0" eaLnBrk="1" latinLnBrk="0" hangingPunct="1">
      <a:defRPr sz="1800" kern="1200">
        <a:solidFill>
          <a:schemeClr val="tx1"/>
        </a:solidFill>
        <a:latin typeface="+mn-lt"/>
        <a:ea typeface="+mn-ea"/>
        <a:cs typeface="+mn-cs"/>
      </a:defRPr>
    </a:lvl2pPr>
    <a:lvl3pPr marL="914308" algn="l" defTabSz="914308" rtl="0" eaLnBrk="1" latinLnBrk="0" hangingPunct="1">
      <a:defRPr sz="1800" kern="1200">
        <a:solidFill>
          <a:schemeClr val="tx1"/>
        </a:solidFill>
        <a:latin typeface="+mn-lt"/>
        <a:ea typeface="+mn-ea"/>
        <a:cs typeface="+mn-cs"/>
      </a:defRPr>
    </a:lvl3pPr>
    <a:lvl4pPr marL="1371463" algn="l" defTabSz="914308" rtl="0" eaLnBrk="1" latinLnBrk="0" hangingPunct="1">
      <a:defRPr sz="1800" kern="1200">
        <a:solidFill>
          <a:schemeClr val="tx1"/>
        </a:solidFill>
        <a:latin typeface="+mn-lt"/>
        <a:ea typeface="+mn-ea"/>
        <a:cs typeface="+mn-cs"/>
      </a:defRPr>
    </a:lvl4pPr>
    <a:lvl5pPr marL="1828617" algn="l" defTabSz="914308" rtl="0" eaLnBrk="1" latinLnBrk="0" hangingPunct="1">
      <a:defRPr sz="1800" kern="1200">
        <a:solidFill>
          <a:schemeClr val="tx1"/>
        </a:solidFill>
        <a:latin typeface="+mn-lt"/>
        <a:ea typeface="+mn-ea"/>
        <a:cs typeface="+mn-cs"/>
      </a:defRPr>
    </a:lvl5pPr>
    <a:lvl6pPr marL="2285772" algn="l" defTabSz="914308" rtl="0" eaLnBrk="1" latinLnBrk="0" hangingPunct="1">
      <a:defRPr sz="1800" kern="1200">
        <a:solidFill>
          <a:schemeClr val="tx1"/>
        </a:solidFill>
        <a:latin typeface="+mn-lt"/>
        <a:ea typeface="+mn-ea"/>
        <a:cs typeface="+mn-cs"/>
      </a:defRPr>
    </a:lvl6pPr>
    <a:lvl7pPr marL="2742925" algn="l" defTabSz="914308" rtl="0" eaLnBrk="1" latinLnBrk="0" hangingPunct="1">
      <a:defRPr sz="1800" kern="1200">
        <a:solidFill>
          <a:schemeClr val="tx1"/>
        </a:solidFill>
        <a:latin typeface="+mn-lt"/>
        <a:ea typeface="+mn-ea"/>
        <a:cs typeface="+mn-cs"/>
      </a:defRPr>
    </a:lvl7pPr>
    <a:lvl8pPr marL="3200080" algn="l" defTabSz="914308" rtl="0" eaLnBrk="1" latinLnBrk="0" hangingPunct="1">
      <a:defRPr sz="1800" kern="1200">
        <a:solidFill>
          <a:schemeClr val="tx1"/>
        </a:solidFill>
        <a:latin typeface="+mn-lt"/>
        <a:ea typeface="+mn-ea"/>
        <a:cs typeface="+mn-cs"/>
      </a:defRPr>
    </a:lvl8pPr>
    <a:lvl9pPr marL="3657234" algn="l" defTabSz="914308"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9" d="100"/>
          <a:sy n="79" d="100"/>
        </p:scale>
        <p:origin x="-1188" y="-90"/>
      </p:cViewPr>
      <p:guideLst>
        <p:guide orient="horz" pos="1846"/>
        <p:guide pos="26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6376" y="2125986"/>
            <a:ext cx="7778931"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2758" y="3840484"/>
            <a:ext cx="640617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457590" y="1577344"/>
            <a:ext cx="398098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13123" y="1577344"/>
            <a:ext cx="3980982"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57586" y="274325"/>
            <a:ext cx="8236516"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457586" y="1577344"/>
            <a:ext cx="8236516"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11574" y="6377945"/>
            <a:ext cx="2928539"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586" y="6377945"/>
            <a:ext cx="2104887"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12/1/2016</a:t>
            </a:fld>
            <a:endParaRPr lang="en-US"/>
          </a:p>
        </p:txBody>
      </p:sp>
      <p:sp>
        <p:nvSpPr>
          <p:cNvPr id="6" name="Holder 6"/>
          <p:cNvSpPr>
            <a:spLocks noGrp="1"/>
          </p:cNvSpPr>
          <p:nvPr>
            <p:ph type="sldNum" sz="quarter" idx="7"/>
          </p:nvPr>
        </p:nvSpPr>
        <p:spPr>
          <a:xfrm>
            <a:off x="6589218" y="6377945"/>
            <a:ext cx="2104887"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155">
        <a:defRPr>
          <a:latin typeface="+mn-lt"/>
          <a:ea typeface="+mn-ea"/>
          <a:cs typeface="+mn-cs"/>
        </a:defRPr>
      </a:lvl2pPr>
      <a:lvl3pPr marL="914308">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2">
        <a:defRPr>
          <a:latin typeface="+mn-lt"/>
          <a:ea typeface="+mn-ea"/>
          <a:cs typeface="+mn-cs"/>
        </a:defRPr>
      </a:lvl6pPr>
      <a:lvl7pPr marL="2742925">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bodyStyle>
    <p:otherStyle>
      <a:lvl1pPr marL="0">
        <a:defRPr>
          <a:latin typeface="+mn-lt"/>
          <a:ea typeface="+mn-ea"/>
          <a:cs typeface="+mn-cs"/>
        </a:defRPr>
      </a:lvl1pPr>
      <a:lvl2pPr marL="457155">
        <a:defRPr>
          <a:latin typeface="+mn-lt"/>
          <a:ea typeface="+mn-ea"/>
          <a:cs typeface="+mn-cs"/>
        </a:defRPr>
      </a:lvl2pPr>
      <a:lvl3pPr marL="914308">
        <a:defRPr>
          <a:latin typeface="+mn-lt"/>
          <a:ea typeface="+mn-ea"/>
          <a:cs typeface="+mn-cs"/>
        </a:defRPr>
      </a:lvl3pPr>
      <a:lvl4pPr marL="1371463">
        <a:defRPr>
          <a:latin typeface="+mn-lt"/>
          <a:ea typeface="+mn-ea"/>
          <a:cs typeface="+mn-cs"/>
        </a:defRPr>
      </a:lvl4pPr>
      <a:lvl5pPr marL="1828617">
        <a:defRPr>
          <a:latin typeface="+mn-lt"/>
          <a:ea typeface="+mn-ea"/>
          <a:cs typeface="+mn-cs"/>
        </a:defRPr>
      </a:lvl5pPr>
      <a:lvl6pPr marL="2285772">
        <a:defRPr>
          <a:latin typeface="+mn-lt"/>
          <a:ea typeface="+mn-ea"/>
          <a:cs typeface="+mn-cs"/>
        </a:defRPr>
      </a:lvl6pPr>
      <a:lvl7pPr marL="2742925">
        <a:defRPr>
          <a:latin typeface="+mn-lt"/>
          <a:ea typeface="+mn-ea"/>
          <a:cs typeface="+mn-cs"/>
        </a:defRPr>
      </a:lvl7pPr>
      <a:lvl8pPr marL="3200080">
        <a:defRPr>
          <a:latin typeface="+mn-lt"/>
          <a:ea typeface="+mn-ea"/>
          <a:cs typeface="+mn-cs"/>
        </a:defRPr>
      </a:lvl8pPr>
      <a:lvl9pPr marL="3657234">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hyperlink" Target="http://www.gaiapedia.gr/gaiapedia/index.php/%CE%A3%CF%80%CE%BF%CF%81%CE%AC_%CF%83%CE%BF%CF%85%CF%83%CE%B1%CE%BC%CE%B9%CE%BF%CF%8D"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8" Type="http://schemas.openxmlformats.org/officeDocument/2006/relationships/hyperlink" Target="https://el.wikipedia.org/wiki/%CE%91%CE%BC%CE%B9%CE%BD%CE%BF%CE%BE%CE%AD%CE%B1" TargetMode="External"/><Relationship Id="rId13" Type="http://schemas.openxmlformats.org/officeDocument/2006/relationships/hyperlink" Target="https://el.wikipedia.org/wiki/%CE%A3%CE%AF%CE%B4%CE%B7%CF%81%CE%BF%CF%82" TargetMode="External"/><Relationship Id="rId18" Type="http://schemas.openxmlformats.org/officeDocument/2006/relationships/hyperlink" Target="https://el.wikipedia.org/w/index.php?title=%CE%9B%CE%B9%CE%B3%CE%BD%CE%AC%CE%BD%CE%B9%CE%B1&amp;action=edit&amp;redlink=1" TargetMode="External"/><Relationship Id="rId3" Type="http://schemas.openxmlformats.org/officeDocument/2006/relationships/hyperlink" Target="https://el.wikipedia.org/wiki/%CE%9F%CE%BE%CE%B5%CE%AF%CE%B4%CF%89%CF%83%CE%B7" TargetMode="External"/><Relationship Id="rId7" Type="http://schemas.openxmlformats.org/officeDocument/2006/relationships/hyperlink" Target="https://el.wikipedia.org/wiki/%CE%A0%CF%81%CF%89%CF%84%CE%B5%CF%8A%CE%BD%CE%B7" TargetMode="External"/><Relationship Id="rId12" Type="http://schemas.openxmlformats.org/officeDocument/2006/relationships/hyperlink" Target="https://el.wikipedia.org/wiki/%CE%92%CE%B9%CF%84%CE%B1%CE%BC%CE%AF%CE%BD%CE%B7" TargetMode="External"/><Relationship Id="rId17" Type="http://schemas.openxmlformats.org/officeDocument/2006/relationships/hyperlink" Target="https://el.wikipedia.org/wiki/%CE%91%CE%BD%CF%84%CE%B9%CE%BF%CE%BE%CE%B5%CE%B9%CE%B4%CF%89%CF%84%CE%B9%CE%BA%CE%AC" TargetMode="External"/><Relationship Id="rId2" Type="http://schemas.openxmlformats.org/officeDocument/2006/relationships/hyperlink" Target="https://el.wikipedia.org/wiki/%CE%88%CE%BB%CE%B1%CE%B9%CE%BF" TargetMode="External"/><Relationship Id="rId16" Type="http://schemas.openxmlformats.org/officeDocument/2006/relationships/hyperlink" Target="https://el.wikipedia.org/wiki/%CE%A7%CE%BF%CE%BB%CE%B7%CF%83%CF%84%CE%B5%CF%81%CF%8C%CE%BB%CE%B7" TargetMode="External"/><Relationship Id="rId20" Type="http://schemas.openxmlformats.org/officeDocument/2006/relationships/hyperlink" Target="http://www.gaiapedia.gr/gaiapedia/index.php/%CE%9A%CE%B1%CE%BB%CE%BB%CE%B9%CE%AD%CF%81%CE%B3%CE%B5%CE%B9%CE%B1_%CF%83%CE%BF%CF%85%CF%83%CE%B1%CE%BC%CE%B9%CE%BF%CF%8D" TargetMode="External"/><Relationship Id="rId1" Type="http://schemas.openxmlformats.org/officeDocument/2006/relationships/slideLayout" Target="../slideLayouts/slideLayout5.xml"/><Relationship Id="rId6" Type="http://schemas.openxmlformats.org/officeDocument/2006/relationships/hyperlink" Target="https://el.wikipedia.org/w/index.php?title=%CE%9B%CE%B9%CE%BD%CE%BF%CE%BB%CE%B5%CF%8A%CE%BA%CF%8C_%CE%BF%CE%BE%CF%8D&amp;action=edit&amp;redlink=1" TargetMode="External"/><Relationship Id="rId11" Type="http://schemas.openxmlformats.org/officeDocument/2006/relationships/hyperlink" Target="https://el.wikipedia.org/wiki/%CE%A6%CF%8E%CF%83%CF%86%CE%BF%CF%81%CE%BF%CF%82" TargetMode="External"/><Relationship Id="rId5" Type="http://schemas.openxmlformats.org/officeDocument/2006/relationships/hyperlink" Target="https://el.wikipedia.org/w/index.php?title=%CE%95%CE%BB%CE%B1%CF%8A%CE%BA%CF%8C_%CE%BF%CE%BE%CF%8D&amp;action=edit&amp;redlink=1" TargetMode="External"/><Relationship Id="rId15" Type="http://schemas.openxmlformats.org/officeDocument/2006/relationships/hyperlink" Target="https://el.wikipedia.org/w/index.php?title=%CE%A0%CE%BF%CE%BB%CF%85%CE%B1%CE%BA%CF%8C%CF%81%CE%B5%CF%83%CF%84%CE%B1_%CE%BB%CE%B9%CF%80%CE%B1%CF%81%CE%AC&amp;action=edit&amp;redlink=1" TargetMode="External"/><Relationship Id="rId10" Type="http://schemas.openxmlformats.org/officeDocument/2006/relationships/hyperlink" Target="https://el.wikipedia.org/wiki/%CE%91%CF%83%CE%B2%CE%AD%CF%83%CF%84%CE%B9%CE%BF" TargetMode="External"/><Relationship Id="rId19" Type="http://schemas.openxmlformats.org/officeDocument/2006/relationships/hyperlink" Target="http://www.gaiapedia.gr/gaiapedia/index.php/%CE%A3%CF%80%CE%BF%CF%81%CE%AC_%CF%83%CE%BF%CF%85%CF%83%CE%B1%CE%BC%CE%B9%CE%BF%CF%8D" TargetMode="External"/><Relationship Id="rId4" Type="http://schemas.openxmlformats.org/officeDocument/2006/relationships/hyperlink" Target="https://el.wikipedia.org/w/index.php?title=%CE%A4%CE%AC%CE%B3%CE%B3%CE%B9%CF%83%CE%BC%CE%B1&amp;action=edit&amp;redlink=1" TargetMode="External"/><Relationship Id="rId9" Type="http://schemas.openxmlformats.org/officeDocument/2006/relationships/hyperlink" Target="https://el.wikipedia.org/w/index.php?title=%CE%9C%CE%B5%CE%B8%CE%B9%CE%BF%CE%BD%CE%AF%CE%BD%CE%B7&amp;action=edit&amp;redlink=1" TargetMode="External"/><Relationship Id="rId14" Type="http://schemas.openxmlformats.org/officeDocument/2006/relationships/hyperlink" Target="https://el.wikipedia.org/wiki/%CE%A3%CE%B5%CE%BB%CE%AE%CE%BD%CE%B9%CE%BF"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www.gaiapedia.gr/gaiapedia/index.php/%CE%9A%CE%B1%CF%81%CF%80%CF%8C%CF%82_%CF%83%CE%BF%CF%85%CF%83%CE%B1%CE%BC%CE%B9%CE%BF%CF%8D" TargetMode="External"/><Relationship Id="rId2" Type="http://schemas.openxmlformats.org/officeDocument/2006/relationships/hyperlink" Target="http://www.gaiapedia.gr/gaiapedia/index.php/%CE%A0%CE%BF%CE%B9%CE%BA%CE%B9%CE%BB%CE%AF%CE%B5%CF%82_%CF%83%CE%BF%CF%85%CF%83%CE%B1%CE%BC%CE%B9%CE%BF%CF%8D" TargetMode="External"/><Relationship Id="rId1" Type="http://schemas.openxmlformats.org/officeDocument/2006/relationships/slideLayout" Target="../slideLayouts/slideLayout5.xml"/><Relationship Id="rId4" Type="http://schemas.openxmlformats.org/officeDocument/2006/relationships/hyperlink" Target="http://www.gaiapedia.gr/gaiapedia/index.php/%CE%91%CF%80%CE%BF%CE%B8%CE%AE%CE%BA%CE%B5%CF%85%CF%83%CE%B7_%CF%83%CE%BF%CF%85%CF%83%CE%B1%CE%BC%CE%B9%CE%BF%CF%8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101" y="1219712"/>
            <a:ext cx="7722279" cy="4308872"/>
          </a:xfrm>
          <a:prstGeom prst="rect">
            <a:avLst/>
          </a:prstGeom>
        </p:spPr>
        <p:txBody>
          <a:bodyPr vert="horz" wrap="square" lIns="0" tIns="0" rIns="0" bIns="0" rtlCol="0">
            <a:spAutoFit/>
          </a:bodyPr>
          <a:lstStyle/>
          <a:p>
            <a:pPr marL="11131" algn="just"/>
            <a:endParaRPr lang="el-GR" sz="2000" dirty="0">
              <a:latin typeface="Times New Roman"/>
              <a:cs typeface="Times New Roman"/>
            </a:endParaRPr>
          </a:p>
          <a:p>
            <a:pPr fontAlgn="base"/>
            <a:r>
              <a:rPr lang="el-GR" sz="2000" dirty="0" smtClean="0">
                <a:latin typeface="Times New Roman"/>
                <a:cs typeface="Times New Roman"/>
              </a:rPr>
              <a:t>Το </a:t>
            </a:r>
            <a:r>
              <a:rPr lang="el-GR" sz="2000" dirty="0" err="1" smtClean="0">
                <a:latin typeface="Times New Roman"/>
                <a:cs typeface="Times New Roman"/>
              </a:rPr>
              <a:t>σουσάµι</a:t>
            </a:r>
            <a:r>
              <a:rPr lang="el-GR" sz="2000" dirty="0" smtClean="0">
                <a:latin typeface="Times New Roman"/>
                <a:cs typeface="Times New Roman"/>
              </a:rPr>
              <a:t> ανήκει στα φυτά µ</a:t>
            </a:r>
            <a:r>
              <a:rPr lang="el-GR" sz="2000" dirty="0" err="1" smtClean="0">
                <a:latin typeface="Times New Roman"/>
                <a:cs typeface="Times New Roman"/>
              </a:rPr>
              <a:t>εγάλης</a:t>
            </a:r>
            <a:r>
              <a:rPr lang="el-GR" sz="2000" dirty="0" smtClean="0">
                <a:latin typeface="Times New Roman"/>
                <a:cs typeface="Times New Roman"/>
              </a:rPr>
              <a:t> καλλιέργειας που παράγουν </a:t>
            </a:r>
            <a:r>
              <a:rPr lang="el-GR" sz="2000" dirty="0" err="1" smtClean="0">
                <a:latin typeface="Times New Roman"/>
                <a:cs typeface="Times New Roman"/>
              </a:rPr>
              <a:t>ελαιούχους</a:t>
            </a:r>
            <a:r>
              <a:rPr lang="el-GR" sz="2000" dirty="0" smtClean="0">
                <a:latin typeface="Times New Roman"/>
                <a:cs typeface="Times New Roman"/>
              </a:rPr>
              <a:t> σπόρους και κατατάσσεται στις  αποκλειστικώς </a:t>
            </a:r>
            <a:r>
              <a:rPr lang="el-GR" sz="2000" dirty="0" err="1" smtClean="0">
                <a:latin typeface="Times New Roman"/>
                <a:cs typeface="Times New Roman"/>
              </a:rPr>
              <a:t>ελαιοδοτικές</a:t>
            </a:r>
            <a:r>
              <a:rPr lang="el-GR" sz="2000" dirty="0" smtClean="0">
                <a:latin typeface="Times New Roman"/>
                <a:cs typeface="Times New Roman"/>
              </a:rPr>
              <a:t> καλλιέργειες. Είναι το αρχαιότερο </a:t>
            </a:r>
            <a:r>
              <a:rPr lang="el-GR" sz="2000" dirty="0" err="1" smtClean="0">
                <a:latin typeface="Times New Roman"/>
                <a:cs typeface="Times New Roman"/>
              </a:rPr>
              <a:t>ελαιοδοτικό</a:t>
            </a:r>
            <a:r>
              <a:rPr lang="el-GR" sz="2000" dirty="0" smtClean="0">
                <a:latin typeface="Times New Roman"/>
                <a:cs typeface="Times New Roman"/>
              </a:rPr>
              <a:t> φυτό που καλλιέργησε ο άνθρωπος</a:t>
            </a:r>
            <a:r>
              <a:rPr lang="en-US" sz="2000" dirty="0" smtClean="0">
                <a:latin typeface="Times New Roman"/>
                <a:cs typeface="Times New Roman"/>
              </a:rPr>
              <a:t> </a:t>
            </a:r>
            <a:r>
              <a:rPr lang="el-GR" sz="2000" dirty="0" smtClean="0">
                <a:latin typeface="Times New Roman"/>
                <a:cs typeface="Times New Roman"/>
              </a:rPr>
              <a:t>µε ιδιαίτερη </a:t>
            </a:r>
            <a:r>
              <a:rPr lang="el-GR" sz="2000" dirty="0" err="1" smtClean="0">
                <a:latin typeface="Times New Roman"/>
                <a:cs typeface="Times New Roman"/>
              </a:rPr>
              <a:t>σηµασία</a:t>
            </a:r>
            <a:r>
              <a:rPr lang="el-GR" sz="2000" dirty="0" smtClean="0">
                <a:latin typeface="Times New Roman"/>
                <a:cs typeface="Times New Roman"/>
              </a:rPr>
              <a:t> σε αρτοποιία, ζαχαροπλαστική και </a:t>
            </a:r>
            <a:r>
              <a:rPr lang="el-GR" sz="2000" dirty="0" err="1" smtClean="0">
                <a:latin typeface="Times New Roman"/>
                <a:cs typeface="Times New Roman"/>
              </a:rPr>
              <a:t>σπορελαιουργία</a:t>
            </a:r>
            <a:r>
              <a:rPr lang="el-GR" sz="2000" dirty="0" smtClean="0">
                <a:latin typeface="Times New Roman"/>
                <a:cs typeface="Times New Roman"/>
              </a:rPr>
              <a:t>. </a:t>
            </a:r>
            <a:r>
              <a:rPr lang="el-GR" sz="2000" dirty="0" smtClean="0"/>
              <a:t>Το σουσάμι κατάγεται από τις θερμές περιοχές της Ασίας. Η καλλιέργεια του έχει σκοπό την παραγωγή των </a:t>
            </a:r>
            <a:r>
              <a:rPr lang="el-GR" sz="2000" dirty="0" err="1" smtClean="0"/>
              <a:t>ελαιούχων</a:t>
            </a:r>
            <a:r>
              <a:rPr lang="el-GR" sz="2000" dirty="0" smtClean="0"/>
              <a:t> σπόρων του. Οι σπόροι του σουσαμιού έχουν μεγάλη περιεκτικότητα σε έλαιο που φθάνει το 45-60%. Το σησαμέλαιο χρησιμοποιείται στην βιομηχανία τροφίμων, την ζαχαροπλαστική, την κονσερβοποιία. Επίσης χρησιμοποιείται για την παραγωγή σαπουνιών και χρωμάτων.</a:t>
            </a:r>
          </a:p>
          <a:p>
            <a:pPr fontAlgn="base"/>
            <a:r>
              <a:rPr lang="el-GR" sz="2000" dirty="0" smtClean="0"/>
              <a:t>Ο σπόρος του σουσαμιού είναι καρπός με υψηλή διατροφική αξία και για αυτό χρησιμοποιείται στην αρτοποιία (ψωμί, κουλούρια, παστέλια, κλπ), την παραγωγή ταχινιού αλλά και χαλβά.</a:t>
            </a:r>
            <a:endParaRPr lang="el-GR" sz="2000" dirty="0"/>
          </a:p>
        </p:txBody>
      </p:sp>
      <p:sp>
        <p:nvSpPr>
          <p:cNvPr id="3" name="2 - TextBox"/>
          <p:cNvSpPr txBox="1"/>
          <p:nvPr/>
        </p:nvSpPr>
        <p:spPr>
          <a:xfrm>
            <a:off x="457200" y="533400"/>
            <a:ext cx="3199844" cy="646305"/>
          </a:xfrm>
          <a:prstGeom prst="rect">
            <a:avLst/>
          </a:prstGeom>
          <a:noFill/>
        </p:spPr>
        <p:txBody>
          <a:bodyPr wrap="square" lIns="91413" tIns="45707" rIns="91413" bIns="45707" rtlCol="0">
            <a:spAutoFit/>
          </a:bodyPr>
          <a:lstStyle/>
          <a:p>
            <a:r>
              <a:rPr lang="el-GR" sz="3600" b="1" spc="30" dirty="0" smtClean="0">
                <a:latin typeface="Times New Roman"/>
                <a:cs typeface="Times New Roman"/>
              </a:rPr>
              <a:t>ΣΟΥΣΑΜΙ</a:t>
            </a:r>
            <a:endParaRPr lang="en-GB" sz="35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1143000" y="457200"/>
            <a:ext cx="6249220" cy="4953000"/>
          </a:xfrm>
          <a:prstGeom prst="rect">
            <a:avLst/>
          </a:prstGeom>
          <a:blipFill>
            <a:blip r:embed="rId2" cstate="print"/>
            <a:stretch>
              <a:fillRect/>
            </a:stretch>
          </a:blipFill>
        </p:spPr>
        <p:txBody>
          <a:bodyPr wrap="square" lIns="0" tIns="0" rIns="0" bIns="0" rtlCol="0"/>
          <a:lstStyle/>
          <a:p>
            <a:endParaRPr/>
          </a:p>
        </p:txBody>
      </p:sp>
      <p:sp>
        <p:nvSpPr>
          <p:cNvPr id="3" name="2 - Ορθογώνιο"/>
          <p:cNvSpPr/>
          <p:nvPr/>
        </p:nvSpPr>
        <p:spPr>
          <a:xfrm>
            <a:off x="2667000" y="5486400"/>
            <a:ext cx="3254865" cy="369332"/>
          </a:xfrm>
          <a:prstGeom prst="rect">
            <a:avLst/>
          </a:prstGeom>
        </p:spPr>
        <p:txBody>
          <a:bodyPr wrap="square">
            <a:spAutoFit/>
          </a:bodyPr>
          <a:lstStyle/>
          <a:p>
            <a:pPr marL="12698" algn="just"/>
            <a:r>
              <a:rPr lang="el-GR" b="1" i="1" spc="15" dirty="0" smtClean="0">
                <a:latin typeface="Times New Roman"/>
                <a:cs typeface="Times New Roman"/>
              </a:rPr>
              <a:t> </a:t>
            </a:r>
            <a:r>
              <a:rPr lang="el-GR" i="1" spc="15" dirty="0" smtClean="0">
                <a:latin typeface="Times New Roman"/>
                <a:cs typeface="Times New Roman"/>
              </a:rPr>
              <a:t>Καλλιέργεια</a:t>
            </a:r>
            <a:r>
              <a:rPr lang="el-GR" i="1" spc="-10" dirty="0" smtClean="0">
                <a:latin typeface="Times New Roman"/>
                <a:cs typeface="Times New Roman"/>
              </a:rPr>
              <a:t> </a:t>
            </a:r>
            <a:r>
              <a:rPr lang="el-GR" i="1" spc="10" dirty="0" err="1" smtClean="0">
                <a:latin typeface="Times New Roman"/>
                <a:cs typeface="Times New Roman"/>
              </a:rPr>
              <a:t>σουσαµιού</a:t>
            </a:r>
            <a:endParaRPr lang="el-GR" dirty="0">
              <a:latin typeface="Times New Roman"/>
              <a:cs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28600" y="152400"/>
            <a:ext cx="4724334" cy="646305"/>
          </a:xfrm>
          <a:prstGeom prst="rect">
            <a:avLst/>
          </a:prstGeom>
          <a:noFill/>
        </p:spPr>
        <p:txBody>
          <a:bodyPr wrap="square" lIns="91413" tIns="45707" rIns="91413" bIns="45707" rtlCol="0">
            <a:spAutoFit/>
          </a:bodyPr>
          <a:lstStyle/>
          <a:p>
            <a:r>
              <a:rPr lang="el-GR" sz="3500" b="1" dirty="0"/>
              <a:t>Φύλλ</a:t>
            </a:r>
            <a:r>
              <a:rPr lang="el-GR" sz="3600" b="1" spc="13" dirty="0">
                <a:latin typeface="Times New Roman"/>
                <a:cs typeface="Times New Roman"/>
              </a:rPr>
              <a:t>α</a:t>
            </a:r>
            <a:endParaRPr lang="el-GR" sz="3500" b="1" dirty="0"/>
          </a:p>
        </p:txBody>
      </p:sp>
      <p:sp>
        <p:nvSpPr>
          <p:cNvPr id="10" name="object 9"/>
          <p:cNvSpPr txBox="1"/>
          <p:nvPr/>
        </p:nvSpPr>
        <p:spPr>
          <a:xfrm>
            <a:off x="228600" y="685800"/>
            <a:ext cx="8609859" cy="2492990"/>
          </a:xfrm>
          <a:prstGeom prst="rect">
            <a:avLst/>
          </a:prstGeom>
        </p:spPr>
        <p:txBody>
          <a:bodyPr vert="horz" wrap="square" lIns="0" tIns="0" rIns="0" bIns="0" rtlCol="0">
            <a:spAutoFit/>
          </a:bodyPr>
          <a:lstStyle/>
          <a:p>
            <a:pPr marL="11131" algn="just"/>
            <a:r>
              <a:rPr lang="el-GR" spc="20" dirty="0" smtClean="0">
                <a:latin typeface="Times New Roman"/>
                <a:cs typeface="Times New Roman"/>
              </a:rPr>
              <a:t>Τα φύλλα </a:t>
            </a:r>
            <a:r>
              <a:rPr lang="el-GR" spc="15" dirty="0" smtClean="0">
                <a:latin typeface="Times New Roman"/>
                <a:cs typeface="Times New Roman"/>
              </a:rPr>
              <a:t>είναι </a:t>
            </a:r>
            <a:r>
              <a:rPr lang="el-GR" spc="5" dirty="0" err="1" smtClean="0">
                <a:latin typeface="Times New Roman"/>
                <a:cs typeface="Times New Roman"/>
              </a:rPr>
              <a:t>έµµισχα</a:t>
            </a:r>
            <a:r>
              <a:rPr lang="el-GR" spc="5" dirty="0" smtClean="0">
                <a:latin typeface="Times New Roman"/>
                <a:cs typeface="Times New Roman"/>
              </a:rPr>
              <a:t>, </a:t>
            </a:r>
            <a:r>
              <a:rPr lang="el-GR" spc="15" dirty="0" err="1" smtClean="0">
                <a:latin typeface="Times New Roman"/>
                <a:cs typeface="Times New Roman"/>
              </a:rPr>
              <a:t>ποικιλόµορφα</a:t>
            </a:r>
            <a:r>
              <a:rPr lang="el-GR" spc="15" dirty="0" smtClean="0">
                <a:latin typeface="Times New Roman"/>
                <a:cs typeface="Times New Roman"/>
              </a:rPr>
              <a:t> και </a:t>
            </a:r>
            <a:r>
              <a:rPr lang="el-GR" spc="20" dirty="0" smtClean="0">
                <a:latin typeface="Times New Roman"/>
                <a:cs typeface="Times New Roman"/>
              </a:rPr>
              <a:t>διαφέρουν τόσο </a:t>
            </a:r>
            <a:r>
              <a:rPr lang="el-GR" spc="10" dirty="0" smtClean="0">
                <a:latin typeface="Times New Roman"/>
                <a:cs typeface="Times New Roman"/>
              </a:rPr>
              <a:t>µ</a:t>
            </a:r>
            <a:r>
              <a:rPr lang="el-GR" spc="10" dirty="0" err="1" smtClean="0">
                <a:latin typeface="Times New Roman"/>
                <a:cs typeface="Times New Roman"/>
              </a:rPr>
              <a:t>εταξύ</a:t>
            </a:r>
            <a:r>
              <a:rPr lang="el-GR" spc="10" dirty="0" smtClean="0">
                <a:latin typeface="Times New Roman"/>
                <a:cs typeface="Times New Roman"/>
              </a:rPr>
              <a:t> </a:t>
            </a:r>
            <a:r>
              <a:rPr lang="el-GR" spc="15" dirty="0" smtClean="0">
                <a:latin typeface="Times New Roman"/>
                <a:cs typeface="Times New Roman"/>
              </a:rPr>
              <a:t>τους </a:t>
            </a:r>
            <a:r>
              <a:rPr lang="el-GR" spc="20" dirty="0" smtClean="0">
                <a:latin typeface="Times New Roman"/>
                <a:cs typeface="Times New Roman"/>
              </a:rPr>
              <a:t>πάνω </a:t>
            </a:r>
            <a:r>
              <a:rPr lang="el-GR" spc="15" dirty="0" smtClean="0">
                <a:latin typeface="Times New Roman"/>
                <a:cs typeface="Times New Roman"/>
              </a:rPr>
              <a:t>στο ίδιο </a:t>
            </a:r>
            <a:r>
              <a:rPr lang="el-GR" spc="20" dirty="0" smtClean="0">
                <a:latin typeface="Times New Roman"/>
                <a:cs typeface="Times New Roman"/>
              </a:rPr>
              <a:t>φυτό αλλά </a:t>
            </a:r>
            <a:r>
              <a:rPr lang="el-GR" spc="15" dirty="0" smtClean="0">
                <a:latin typeface="Times New Roman"/>
                <a:cs typeface="Times New Roman"/>
              </a:rPr>
              <a:t>και </a:t>
            </a:r>
            <a:r>
              <a:rPr lang="el-GR" spc="10" dirty="0" smtClean="0">
                <a:latin typeface="Times New Roman"/>
                <a:cs typeface="Times New Roman"/>
              </a:rPr>
              <a:t>µ</a:t>
            </a:r>
            <a:r>
              <a:rPr lang="el-GR" spc="10" dirty="0" err="1" smtClean="0">
                <a:latin typeface="Times New Roman"/>
                <a:cs typeface="Times New Roman"/>
              </a:rPr>
              <a:t>εταξύ</a:t>
            </a:r>
            <a:r>
              <a:rPr lang="el-GR" spc="10" dirty="0" smtClean="0">
                <a:latin typeface="Times New Roman"/>
                <a:cs typeface="Times New Roman"/>
              </a:rPr>
              <a:t>  </a:t>
            </a:r>
            <a:r>
              <a:rPr lang="el-GR" spc="20" dirty="0" smtClean="0">
                <a:latin typeface="Times New Roman"/>
                <a:cs typeface="Times New Roman"/>
              </a:rPr>
              <a:t>των διαφόρων </a:t>
            </a:r>
            <a:r>
              <a:rPr lang="el-GR" spc="15" dirty="0" smtClean="0">
                <a:latin typeface="Times New Roman"/>
                <a:cs typeface="Times New Roman"/>
              </a:rPr>
              <a:t>ποικιλιών. </a:t>
            </a:r>
            <a:r>
              <a:rPr lang="el-GR" spc="20" dirty="0" smtClean="0">
                <a:latin typeface="Times New Roman"/>
                <a:cs typeface="Times New Roman"/>
              </a:rPr>
              <a:t>Εκφύονται </a:t>
            </a:r>
            <a:r>
              <a:rPr lang="el-GR" spc="20" dirty="0" err="1" smtClean="0">
                <a:latin typeface="Times New Roman"/>
                <a:cs typeface="Times New Roman"/>
              </a:rPr>
              <a:t>κατ΄εναλλαγή</a:t>
            </a:r>
            <a:r>
              <a:rPr lang="el-GR" spc="20" dirty="0" smtClean="0">
                <a:latin typeface="Times New Roman"/>
                <a:cs typeface="Times New Roman"/>
              </a:rPr>
              <a:t> </a:t>
            </a:r>
            <a:r>
              <a:rPr lang="el-GR" spc="15" dirty="0" smtClean="0">
                <a:latin typeface="Times New Roman"/>
                <a:cs typeface="Times New Roman"/>
              </a:rPr>
              <a:t>ή αντίθετα, είναι </a:t>
            </a:r>
            <a:r>
              <a:rPr lang="el-GR" spc="20" dirty="0" smtClean="0">
                <a:latin typeface="Times New Roman"/>
                <a:cs typeface="Times New Roman"/>
              </a:rPr>
              <a:t>ακέραια </a:t>
            </a:r>
            <a:r>
              <a:rPr lang="el-GR" spc="15" dirty="0" smtClean="0">
                <a:latin typeface="Times New Roman"/>
                <a:cs typeface="Times New Roman"/>
              </a:rPr>
              <a:t>ή </a:t>
            </a:r>
            <a:r>
              <a:rPr lang="el-GR" spc="20" dirty="0" smtClean="0">
                <a:latin typeface="Times New Roman"/>
                <a:cs typeface="Times New Roman"/>
              </a:rPr>
              <a:t>οδοντωτά στην </a:t>
            </a:r>
            <a:r>
              <a:rPr lang="el-GR" spc="15" dirty="0" smtClean="0">
                <a:latin typeface="Times New Roman"/>
                <a:cs typeface="Times New Roman"/>
              </a:rPr>
              <a:t>περιφέρεια,  τριχωτά, </a:t>
            </a:r>
            <a:r>
              <a:rPr lang="el-GR" spc="20" dirty="0" smtClean="0">
                <a:latin typeface="Times New Roman"/>
                <a:cs typeface="Times New Roman"/>
              </a:rPr>
              <a:t>χνουδωτά </a:t>
            </a:r>
            <a:r>
              <a:rPr lang="el-GR" spc="15" dirty="0" smtClean="0">
                <a:latin typeface="Times New Roman"/>
                <a:cs typeface="Times New Roman"/>
              </a:rPr>
              <a:t>ή λεία σε </a:t>
            </a:r>
            <a:r>
              <a:rPr lang="el-GR" spc="20" dirty="0" smtClean="0">
                <a:latin typeface="Times New Roman"/>
                <a:cs typeface="Times New Roman"/>
              </a:rPr>
              <a:t>διαφορετικά </a:t>
            </a:r>
            <a:r>
              <a:rPr lang="el-GR" spc="15" dirty="0" err="1" smtClean="0">
                <a:latin typeface="Times New Roman"/>
                <a:cs typeface="Times New Roman"/>
              </a:rPr>
              <a:t>σχήµατα</a:t>
            </a:r>
            <a:r>
              <a:rPr lang="el-GR" spc="15" dirty="0" smtClean="0">
                <a:latin typeface="Times New Roman"/>
                <a:cs typeface="Times New Roman"/>
              </a:rPr>
              <a:t> και </a:t>
            </a:r>
            <a:r>
              <a:rPr lang="el-GR" spc="10" dirty="0" smtClean="0">
                <a:latin typeface="Times New Roman"/>
                <a:cs typeface="Times New Roman"/>
              </a:rPr>
              <a:t>µ</a:t>
            </a:r>
            <a:r>
              <a:rPr lang="el-GR" spc="10" dirty="0" err="1" smtClean="0">
                <a:latin typeface="Times New Roman"/>
                <a:cs typeface="Times New Roman"/>
              </a:rPr>
              <a:t>εγέθη</a:t>
            </a:r>
            <a:r>
              <a:rPr lang="el-GR" spc="10" dirty="0" smtClean="0">
                <a:latin typeface="Times New Roman"/>
                <a:cs typeface="Times New Roman"/>
              </a:rPr>
              <a:t>. </a:t>
            </a:r>
            <a:r>
              <a:rPr lang="el-GR" spc="20" dirty="0" smtClean="0">
                <a:latin typeface="Times New Roman"/>
                <a:cs typeface="Times New Roman"/>
              </a:rPr>
              <a:t>Τα κατώτερα φύλλα </a:t>
            </a:r>
            <a:r>
              <a:rPr lang="el-GR" spc="15" dirty="0" smtClean="0">
                <a:latin typeface="Times New Roman"/>
                <a:cs typeface="Times New Roman"/>
              </a:rPr>
              <a:t>είναι </a:t>
            </a:r>
            <a:r>
              <a:rPr lang="el-GR" spc="20" dirty="0" smtClean="0">
                <a:latin typeface="Times New Roman"/>
                <a:cs typeface="Times New Roman"/>
              </a:rPr>
              <a:t>τρίλοβα </a:t>
            </a:r>
            <a:r>
              <a:rPr lang="el-GR" spc="15" dirty="0" smtClean="0">
                <a:latin typeface="Times New Roman"/>
                <a:cs typeface="Times New Roman"/>
              </a:rPr>
              <a:t>ή </a:t>
            </a:r>
            <a:r>
              <a:rPr lang="el-GR" spc="10" dirty="0" err="1" smtClean="0">
                <a:latin typeface="Times New Roman"/>
                <a:cs typeface="Times New Roman"/>
              </a:rPr>
              <a:t>τριµερή</a:t>
            </a:r>
            <a:r>
              <a:rPr lang="el-GR" spc="10" dirty="0" smtClean="0">
                <a:latin typeface="Times New Roman"/>
                <a:cs typeface="Times New Roman"/>
              </a:rPr>
              <a:t>,  </a:t>
            </a:r>
            <a:r>
              <a:rPr lang="el-GR" spc="15" dirty="0" smtClean="0">
                <a:latin typeface="Times New Roman"/>
                <a:cs typeface="Times New Roman"/>
              </a:rPr>
              <a:t>ενώ τα </a:t>
            </a:r>
            <a:r>
              <a:rPr lang="el-GR" spc="20" dirty="0" smtClean="0">
                <a:latin typeface="Times New Roman"/>
                <a:cs typeface="Times New Roman"/>
              </a:rPr>
              <a:t>ανώτερα </a:t>
            </a:r>
            <a:r>
              <a:rPr lang="el-GR" spc="15" dirty="0" smtClean="0">
                <a:latin typeface="Times New Roman"/>
                <a:cs typeface="Times New Roman"/>
              </a:rPr>
              <a:t>πλατιά και λογχοειδή. Γενικά το </a:t>
            </a:r>
            <a:r>
              <a:rPr lang="el-GR" spc="10" dirty="0" smtClean="0">
                <a:latin typeface="Times New Roman"/>
                <a:cs typeface="Times New Roman"/>
              </a:rPr>
              <a:t>µ</a:t>
            </a:r>
            <a:r>
              <a:rPr lang="el-GR" spc="10" dirty="0" err="1" smtClean="0">
                <a:latin typeface="Times New Roman"/>
                <a:cs typeface="Times New Roman"/>
              </a:rPr>
              <a:t>ήκος</a:t>
            </a:r>
            <a:r>
              <a:rPr lang="el-GR" spc="10" dirty="0" smtClean="0">
                <a:latin typeface="Times New Roman"/>
                <a:cs typeface="Times New Roman"/>
              </a:rPr>
              <a:t> </a:t>
            </a:r>
            <a:r>
              <a:rPr lang="el-GR" spc="15" dirty="0" smtClean="0">
                <a:latin typeface="Times New Roman"/>
                <a:cs typeface="Times New Roman"/>
              </a:rPr>
              <a:t>του </a:t>
            </a:r>
            <a:r>
              <a:rPr lang="el-GR" spc="15" dirty="0" err="1" smtClean="0">
                <a:latin typeface="Times New Roman"/>
                <a:cs typeface="Times New Roman"/>
              </a:rPr>
              <a:t>ελάσµατος</a:t>
            </a:r>
            <a:r>
              <a:rPr lang="el-GR" spc="15" dirty="0" smtClean="0">
                <a:latin typeface="Times New Roman"/>
                <a:cs typeface="Times New Roman"/>
              </a:rPr>
              <a:t> του </a:t>
            </a:r>
            <a:r>
              <a:rPr lang="el-GR" spc="20" dirty="0" smtClean="0">
                <a:latin typeface="Times New Roman"/>
                <a:cs typeface="Times New Roman"/>
              </a:rPr>
              <a:t>φύλλου </a:t>
            </a:r>
            <a:r>
              <a:rPr lang="el-GR" spc="15" dirty="0" err="1" smtClean="0">
                <a:latin typeface="Times New Roman"/>
                <a:cs typeface="Times New Roman"/>
              </a:rPr>
              <a:t>κυµαίνεται</a:t>
            </a:r>
            <a:r>
              <a:rPr lang="el-GR" spc="15" dirty="0" smtClean="0">
                <a:latin typeface="Times New Roman"/>
                <a:cs typeface="Times New Roman"/>
              </a:rPr>
              <a:t> </a:t>
            </a:r>
            <a:r>
              <a:rPr lang="el-GR" spc="20" dirty="0" smtClean="0">
                <a:latin typeface="Times New Roman"/>
                <a:cs typeface="Times New Roman"/>
              </a:rPr>
              <a:t>από </a:t>
            </a:r>
            <a:r>
              <a:rPr lang="el-GR" spc="15" dirty="0" smtClean="0">
                <a:latin typeface="Times New Roman"/>
                <a:cs typeface="Times New Roman"/>
              </a:rPr>
              <a:t>3 έως  17,5 </a:t>
            </a:r>
            <a:r>
              <a:rPr lang="el-GR" spc="20" dirty="0" smtClean="0">
                <a:latin typeface="Times New Roman"/>
                <a:cs typeface="Times New Roman"/>
              </a:rPr>
              <a:t>cm </a:t>
            </a:r>
            <a:r>
              <a:rPr lang="el-GR" spc="15" dirty="0" smtClean="0">
                <a:latin typeface="Times New Roman"/>
                <a:cs typeface="Times New Roman"/>
              </a:rPr>
              <a:t>και του </a:t>
            </a:r>
            <a:r>
              <a:rPr lang="el-GR" spc="10" dirty="0" smtClean="0">
                <a:latin typeface="Times New Roman"/>
                <a:cs typeface="Times New Roman"/>
              </a:rPr>
              <a:t>µ</a:t>
            </a:r>
            <a:r>
              <a:rPr lang="el-GR" spc="10" dirty="0" err="1" smtClean="0">
                <a:latin typeface="Times New Roman"/>
                <a:cs typeface="Times New Roman"/>
              </a:rPr>
              <a:t>ίσχου</a:t>
            </a:r>
            <a:r>
              <a:rPr lang="el-GR" spc="10" dirty="0" smtClean="0">
                <a:latin typeface="Times New Roman"/>
                <a:cs typeface="Times New Roman"/>
              </a:rPr>
              <a:t> </a:t>
            </a:r>
            <a:r>
              <a:rPr lang="el-GR" spc="20" dirty="0" smtClean="0">
                <a:latin typeface="Times New Roman"/>
                <a:cs typeface="Times New Roman"/>
              </a:rPr>
              <a:t>από </a:t>
            </a:r>
            <a:r>
              <a:rPr lang="el-GR" spc="15" dirty="0" smtClean="0">
                <a:latin typeface="Times New Roman"/>
                <a:cs typeface="Times New Roman"/>
              </a:rPr>
              <a:t>1 έως 5 </a:t>
            </a:r>
            <a:r>
              <a:rPr lang="el-GR" spc="20" dirty="0" err="1" smtClean="0">
                <a:latin typeface="Times New Roman"/>
                <a:cs typeface="Times New Roman"/>
              </a:rPr>
              <a:t>cm</a:t>
            </a:r>
            <a:r>
              <a:rPr lang="el-GR" spc="20" dirty="0" smtClean="0">
                <a:latin typeface="Times New Roman"/>
                <a:cs typeface="Times New Roman"/>
              </a:rPr>
              <a:t>. Η πυκνότητα </a:t>
            </a:r>
            <a:r>
              <a:rPr lang="el-GR" spc="15" dirty="0" smtClean="0">
                <a:latin typeface="Times New Roman"/>
                <a:cs typeface="Times New Roman"/>
              </a:rPr>
              <a:t>και η </a:t>
            </a:r>
            <a:r>
              <a:rPr lang="el-GR" spc="20" dirty="0" smtClean="0">
                <a:latin typeface="Times New Roman"/>
                <a:cs typeface="Times New Roman"/>
              </a:rPr>
              <a:t>τοποθέτηση των φύλλων στον βλαστό καθορίζει  </a:t>
            </a:r>
            <a:r>
              <a:rPr lang="el-GR" spc="15" dirty="0" smtClean="0">
                <a:latin typeface="Times New Roman"/>
                <a:cs typeface="Times New Roman"/>
              </a:rPr>
              <a:t>τον </a:t>
            </a:r>
            <a:r>
              <a:rPr lang="el-GR" spc="10" dirty="0" err="1" smtClean="0">
                <a:latin typeface="Times New Roman"/>
                <a:cs typeface="Times New Roman"/>
              </a:rPr>
              <a:t>αριθµό</a:t>
            </a:r>
            <a:r>
              <a:rPr lang="el-GR" spc="10" dirty="0" smtClean="0">
                <a:latin typeface="Times New Roman"/>
                <a:cs typeface="Times New Roman"/>
              </a:rPr>
              <a:t> </a:t>
            </a:r>
            <a:r>
              <a:rPr lang="el-GR" spc="20" dirty="0" smtClean="0">
                <a:latin typeface="Times New Roman"/>
                <a:cs typeface="Times New Roman"/>
              </a:rPr>
              <a:t>των ανθέων που θα </a:t>
            </a:r>
            <a:r>
              <a:rPr lang="el-GR" spc="15" dirty="0" err="1" smtClean="0">
                <a:latin typeface="Times New Roman"/>
                <a:cs typeface="Times New Roman"/>
              </a:rPr>
              <a:t>σχηµατιστούν</a:t>
            </a:r>
            <a:r>
              <a:rPr lang="el-GR" spc="15" dirty="0" smtClean="0">
                <a:latin typeface="Times New Roman"/>
                <a:cs typeface="Times New Roman"/>
              </a:rPr>
              <a:t> και </a:t>
            </a:r>
            <a:r>
              <a:rPr lang="el-GR" spc="20" dirty="0" err="1" smtClean="0">
                <a:latin typeface="Times New Roman"/>
                <a:cs typeface="Times New Roman"/>
              </a:rPr>
              <a:t>κατ΄επέκταση</a:t>
            </a:r>
            <a:r>
              <a:rPr lang="el-GR" spc="20" dirty="0" smtClean="0">
                <a:latin typeface="Times New Roman"/>
                <a:cs typeface="Times New Roman"/>
              </a:rPr>
              <a:t> των </a:t>
            </a:r>
            <a:r>
              <a:rPr lang="el-GR" spc="10" dirty="0" err="1" smtClean="0">
                <a:latin typeface="Times New Roman"/>
                <a:cs typeface="Times New Roman"/>
              </a:rPr>
              <a:t>αριθµό</a:t>
            </a:r>
            <a:r>
              <a:rPr lang="el-GR" spc="10" dirty="0" smtClean="0">
                <a:latin typeface="Times New Roman"/>
                <a:cs typeface="Times New Roman"/>
              </a:rPr>
              <a:t> </a:t>
            </a:r>
            <a:r>
              <a:rPr lang="el-GR" spc="20" dirty="0" smtClean="0">
                <a:latin typeface="Times New Roman"/>
                <a:cs typeface="Times New Roman"/>
              </a:rPr>
              <a:t>των καρπών. Φυτά </a:t>
            </a:r>
            <a:r>
              <a:rPr lang="el-GR" spc="-5" dirty="0" smtClean="0">
                <a:latin typeface="Times New Roman"/>
                <a:cs typeface="Times New Roman"/>
              </a:rPr>
              <a:t>µε  </a:t>
            </a:r>
            <a:r>
              <a:rPr lang="el-GR" spc="20" dirty="0" err="1" smtClean="0">
                <a:latin typeface="Times New Roman"/>
                <a:cs typeface="Times New Roman"/>
              </a:rPr>
              <a:t>κατ΄εναλλαγή</a:t>
            </a:r>
            <a:r>
              <a:rPr lang="el-GR" spc="20" dirty="0" smtClean="0">
                <a:latin typeface="Times New Roman"/>
                <a:cs typeface="Times New Roman"/>
              </a:rPr>
              <a:t> φυλλοταξία </a:t>
            </a:r>
            <a:r>
              <a:rPr lang="el-GR" spc="15" dirty="0" err="1" smtClean="0">
                <a:latin typeface="Times New Roman"/>
                <a:cs typeface="Times New Roman"/>
              </a:rPr>
              <a:t>σχηµατίζουν</a:t>
            </a:r>
            <a:r>
              <a:rPr lang="el-GR" spc="15" dirty="0" smtClean="0">
                <a:latin typeface="Times New Roman"/>
                <a:cs typeface="Times New Roman"/>
              </a:rPr>
              <a:t> </a:t>
            </a:r>
            <a:r>
              <a:rPr lang="el-GR" spc="20" dirty="0" smtClean="0">
                <a:latin typeface="Times New Roman"/>
                <a:cs typeface="Times New Roman"/>
              </a:rPr>
              <a:t>συνήθως </a:t>
            </a:r>
            <a:r>
              <a:rPr lang="el-GR" spc="15" dirty="0" smtClean="0">
                <a:latin typeface="Times New Roman"/>
                <a:cs typeface="Times New Roman"/>
              </a:rPr>
              <a:t>µ</a:t>
            </a:r>
            <a:r>
              <a:rPr lang="el-GR" spc="15" dirty="0" err="1" smtClean="0">
                <a:latin typeface="Times New Roman"/>
                <a:cs typeface="Times New Roman"/>
              </a:rPr>
              <a:t>εγαλύτερο</a:t>
            </a:r>
            <a:r>
              <a:rPr lang="el-GR" spc="15" dirty="0" smtClean="0">
                <a:latin typeface="Times New Roman"/>
                <a:cs typeface="Times New Roman"/>
              </a:rPr>
              <a:t> </a:t>
            </a:r>
            <a:r>
              <a:rPr lang="el-GR" spc="10" dirty="0" err="1" smtClean="0">
                <a:latin typeface="Times New Roman"/>
                <a:cs typeface="Times New Roman"/>
              </a:rPr>
              <a:t>αριθµό</a:t>
            </a:r>
            <a:r>
              <a:rPr lang="el-GR" spc="10" dirty="0" smtClean="0">
                <a:latin typeface="Times New Roman"/>
                <a:cs typeface="Times New Roman"/>
              </a:rPr>
              <a:t> </a:t>
            </a:r>
            <a:r>
              <a:rPr lang="el-GR" spc="20" dirty="0" smtClean="0">
                <a:latin typeface="Times New Roman"/>
                <a:cs typeface="Times New Roman"/>
              </a:rPr>
              <a:t>ανθέων.</a:t>
            </a:r>
            <a:endParaRPr dirty="0">
              <a:latin typeface="Times New Roman"/>
              <a:cs typeface="Times New Roman"/>
            </a:endParaRPr>
          </a:p>
        </p:txBody>
      </p:sp>
      <p:sp>
        <p:nvSpPr>
          <p:cNvPr id="6" name="object 2"/>
          <p:cNvSpPr txBox="1"/>
          <p:nvPr/>
        </p:nvSpPr>
        <p:spPr>
          <a:xfrm>
            <a:off x="533400" y="5943600"/>
            <a:ext cx="2971800" cy="246221"/>
          </a:xfrm>
          <a:prstGeom prst="rect">
            <a:avLst/>
          </a:prstGeom>
        </p:spPr>
        <p:txBody>
          <a:bodyPr vert="horz" wrap="square" lIns="0" tIns="0" rIns="0" bIns="0" rtlCol="0">
            <a:spAutoFit/>
          </a:bodyPr>
          <a:lstStyle/>
          <a:p>
            <a:pPr marL="12698"/>
            <a:r>
              <a:rPr sz="1600" b="1" i="1" spc="20" dirty="0" err="1">
                <a:latin typeface="Times New Roman"/>
                <a:cs typeface="Times New Roman"/>
              </a:rPr>
              <a:t>Εικόνα</a:t>
            </a:r>
            <a:r>
              <a:rPr sz="1600" b="1" i="1" spc="20" dirty="0">
                <a:latin typeface="Times New Roman"/>
                <a:cs typeface="Times New Roman"/>
              </a:rPr>
              <a:t> </a:t>
            </a:r>
            <a:r>
              <a:rPr sz="1600" i="1" spc="20" dirty="0" err="1" smtClean="0">
                <a:latin typeface="Times New Roman"/>
                <a:cs typeface="Times New Roman"/>
              </a:rPr>
              <a:t>Φυτά</a:t>
            </a:r>
            <a:r>
              <a:rPr sz="1600" i="1" spc="-40" dirty="0" smtClean="0">
                <a:latin typeface="Times New Roman"/>
                <a:cs typeface="Times New Roman"/>
              </a:rPr>
              <a:t> </a:t>
            </a:r>
            <a:r>
              <a:rPr sz="1600" i="1" spc="10" dirty="0">
                <a:latin typeface="Times New Roman"/>
                <a:cs typeface="Times New Roman"/>
              </a:rPr>
              <a:t>σουσαµιού</a:t>
            </a:r>
            <a:endParaRPr sz="1600" dirty="0">
              <a:latin typeface="Times New Roman"/>
              <a:cs typeface="Times New Roman"/>
            </a:endParaRPr>
          </a:p>
        </p:txBody>
      </p:sp>
      <p:sp>
        <p:nvSpPr>
          <p:cNvPr id="7" name="object 4"/>
          <p:cNvSpPr/>
          <p:nvPr/>
        </p:nvSpPr>
        <p:spPr>
          <a:xfrm>
            <a:off x="152400" y="3505200"/>
            <a:ext cx="3485478" cy="2308589"/>
          </a:xfrm>
          <a:prstGeom prst="rect">
            <a:avLst/>
          </a:prstGeom>
          <a:blipFill>
            <a:blip r:embed="rId2" cstate="print"/>
            <a:stretch>
              <a:fillRect/>
            </a:stretch>
          </a:blipFill>
        </p:spPr>
        <p:txBody>
          <a:bodyPr wrap="square" lIns="0" tIns="0" rIns="0" bIns="0" rtlCol="0"/>
          <a:lstStyle/>
          <a:p>
            <a:endParaRPr/>
          </a:p>
        </p:txBody>
      </p:sp>
      <p:sp>
        <p:nvSpPr>
          <p:cNvPr id="8" name="object 5"/>
          <p:cNvSpPr/>
          <p:nvPr/>
        </p:nvSpPr>
        <p:spPr>
          <a:xfrm>
            <a:off x="4191000" y="3733800"/>
            <a:ext cx="4692972" cy="1828800"/>
          </a:xfrm>
          <a:prstGeom prst="rect">
            <a:avLst/>
          </a:prstGeom>
          <a:blipFill>
            <a:blip r:embed="rId3" cstate="print"/>
            <a:stretch>
              <a:fillRect/>
            </a:stretch>
          </a:blipFill>
        </p:spPr>
        <p:txBody>
          <a:bodyPr wrap="square" lIns="0" tIns="0" rIns="0" bIns="0" rtlCol="0"/>
          <a:lstStyle/>
          <a:p>
            <a:endParaRPr/>
          </a:p>
        </p:txBody>
      </p:sp>
      <p:sp>
        <p:nvSpPr>
          <p:cNvPr id="9" name="object 2"/>
          <p:cNvSpPr txBox="1"/>
          <p:nvPr/>
        </p:nvSpPr>
        <p:spPr>
          <a:xfrm>
            <a:off x="5029200" y="5867400"/>
            <a:ext cx="2971800" cy="246221"/>
          </a:xfrm>
          <a:prstGeom prst="rect">
            <a:avLst/>
          </a:prstGeom>
        </p:spPr>
        <p:txBody>
          <a:bodyPr vert="horz" wrap="square" lIns="0" tIns="0" rIns="0" bIns="0" rtlCol="0">
            <a:spAutoFit/>
          </a:bodyPr>
          <a:lstStyle/>
          <a:p>
            <a:pPr marL="12698"/>
            <a:r>
              <a:rPr sz="1600" b="1" i="1" spc="20">
                <a:latin typeface="Times New Roman"/>
                <a:cs typeface="Times New Roman"/>
              </a:rPr>
              <a:t>Εικόνα </a:t>
            </a:r>
            <a:r>
              <a:rPr sz="1600" i="1" spc="20" smtClean="0">
                <a:latin typeface="Times New Roman"/>
                <a:cs typeface="Times New Roman"/>
              </a:rPr>
              <a:t>Φ</a:t>
            </a:r>
            <a:r>
              <a:rPr lang="el-GR" sz="1600" i="1" spc="20" dirty="0" err="1" smtClean="0">
                <a:latin typeface="Times New Roman"/>
                <a:cs typeface="Times New Roman"/>
              </a:rPr>
              <a:t>ύλλα</a:t>
            </a:r>
            <a:r>
              <a:rPr sz="1600" i="1" spc="-40" smtClean="0">
                <a:latin typeface="Times New Roman"/>
                <a:cs typeface="Times New Roman"/>
              </a:rPr>
              <a:t> </a:t>
            </a:r>
            <a:r>
              <a:rPr sz="1600" i="1" spc="10" dirty="0">
                <a:latin typeface="Times New Roman"/>
                <a:cs typeface="Times New Roman"/>
              </a:rPr>
              <a:t>σουσαµιού</a:t>
            </a:r>
            <a:endParaRPr sz="1600">
              <a:latin typeface="Times New Roman"/>
              <a:cs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Αποτέλεσμα εικόνας για sesamum indicum leaves"/>
          <p:cNvPicPr>
            <a:picLocks noChangeAspect="1" noChangeArrowheads="1"/>
          </p:cNvPicPr>
          <p:nvPr/>
        </p:nvPicPr>
        <p:blipFill>
          <a:blip r:embed="rId2" cstate="print"/>
          <a:srcRect/>
          <a:stretch>
            <a:fillRect/>
          </a:stretch>
        </p:blipFill>
        <p:spPr bwMode="auto">
          <a:xfrm>
            <a:off x="304800" y="228600"/>
            <a:ext cx="8636000" cy="6477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152400"/>
            <a:ext cx="4571206" cy="1184914"/>
          </a:xfrm>
          <a:prstGeom prst="rect">
            <a:avLst/>
          </a:prstGeom>
          <a:noFill/>
        </p:spPr>
        <p:txBody>
          <a:bodyPr wrap="square" lIns="91413" tIns="45707" rIns="91413" bIns="45707" rtlCol="0">
            <a:spAutoFit/>
          </a:bodyPr>
          <a:lstStyle/>
          <a:p>
            <a:r>
              <a:rPr lang="el-GR" sz="3600" b="1" dirty="0" smtClean="0">
                <a:latin typeface="Times New Roman"/>
                <a:cs typeface="Times New Roman"/>
              </a:rPr>
              <a:t>Άνθη </a:t>
            </a:r>
            <a:endParaRPr lang="el-GR" sz="3600" dirty="0">
              <a:latin typeface="Times New Roman"/>
              <a:cs typeface="Times New Roman"/>
            </a:endParaRPr>
          </a:p>
          <a:p>
            <a:endParaRPr lang="el-GR" sz="3500" b="1" dirty="0"/>
          </a:p>
        </p:txBody>
      </p:sp>
      <p:sp>
        <p:nvSpPr>
          <p:cNvPr id="9" name="8 - Ορθογώνιο"/>
          <p:cNvSpPr/>
          <p:nvPr/>
        </p:nvSpPr>
        <p:spPr>
          <a:xfrm>
            <a:off x="152400" y="914400"/>
            <a:ext cx="3581401" cy="6186283"/>
          </a:xfrm>
          <a:prstGeom prst="rect">
            <a:avLst/>
          </a:prstGeom>
        </p:spPr>
        <p:txBody>
          <a:bodyPr wrap="square" lIns="91413" tIns="45707" rIns="91413" bIns="45707">
            <a:spAutoFit/>
          </a:bodyPr>
          <a:lstStyle/>
          <a:p>
            <a:pPr marL="11131"/>
            <a:r>
              <a:rPr lang="el-GR" dirty="0" smtClean="0">
                <a:latin typeface="Times New Roman"/>
                <a:cs typeface="Times New Roman"/>
              </a:rPr>
              <a:t>Τα άνθη κατά κανόνα είναι µ</a:t>
            </a:r>
            <a:r>
              <a:rPr lang="el-GR" dirty="0" err="1" smtClean="0">
                <a:latin typeface="Times New Roman"/>
                <a:cs typeface="Times New Roman"/>
              </a:rPr>
              <a:t>ονήρη</a:t>
            </a:r>
            <a:r>
              <a:rPr lang="el-GR" dirty="0" smtClean="0">
                <a:latin typeface="Times New Roman"/>
                <a:cs typeface="Times New Roman"/>
              </a:rPr>
              <a:t> και </a:t>
            </a:r>
            <a:r>
              <a:rPr lang="el-GR" dirty="0" err="1" smtClean="0">
                <a:latin typeface="Times New Roman"/>
                <a:cs typeface="Times New Roman"/>
              </a:rPr>
              <a:t>σχηµατίζονται</a:t>
            </a:r>
            <a:r>
              <a:rPr lang="el-GR" dirty="0" smtClean="0">
                <a:latin typeface="Times New Roman"/>
                <a:cs typeface="Times New Roman"/>
              </a:rPr>
              <a:t> στις µ</a:t>
            </a:r>
            <a:r>
              <a:rPr lang="el-GR" dirty="0" err="1" smtClean="0">
                <a:latin typeface="Times New Roman"/>
                <a:cs typeface="Times New Roman"/>
              </a:rPr>
              <a:t>ασχάλες</a:t>
            </a:r>
            <a:r>
              <a:rPr lang="el-GR" dirty="0" smtClean="0">
                <a:latin typeface="Times New Roman"/>
                <a:cs typeface="Times New Roman"/>
              </a:rPr>
              <a:t> των φύλλων στους ανώτερους </a:t>
            </a:r>
            <a:r>
              <a:rPr lang="el-GR" dirty="0" err="1" smtClean="0">
                <a:latin typeface="Times New Roman"/>
                <a:cs typeface="Times New Roman"/>
              </a:rPr>
              <a:t>κόµβους</a:t>
            </a:r>
            <a:r>
              <a:rPr lang="el-GR" dirty="0" smtClean="0">
                <a:latin typeface="Times New Roman"/>
                <a:cs typeface="Times New Roman"/>
              </a:rPr>
              <a:t>  του κεντρικού βλαστού και των πλάγιων διακλαδώσεων. Αναφέρονται </a:t>
            </a:r>
            <a:r>
              <a:rPr lang="el-GR" dirty="0" err="1" smtClean="0">
                <a:latin typeface="Times New Roman"/>
                <a:cs typeface="Times New Roman"/>
              </a:rPr>
              <a:t>όµως</a:t>
            </a:r>
            <a:r>
              <a:rPr lang="el-GR" dirty="0" smtClean="0">
                <a:latin typeface="Times New Roman"/>
                <a:cs typeface="Times New Roman"/>
              </a:rPr>
              <a:t> και ποικιλίες που φέρουν </a:t>
            </a:r>
            <a:r>
              <a:rPr lang="el-GR" dirty="0" err="1" smtClean="0">
                <a:latin typeface="Times New Roman"/>
                <a:cs typeface="Times New Roman"/>
              </a:rPr>
              <a:t>οµάδες</a:t>
            </a:r>
            <a:r>
              <a:rPr lang="el-GR" dirty="0">
                <a:latin typeface="Times New Roman"/>
                <a:cs typeface="Times New Roman"/>
              </a:rPr>
              <a:t> </a:t>
            </a:r>
            <a:r>
              <a:rPr lang="el-GR" dirty="0" smtClean="0">
                <a:latin typeface="Times New Roman"/>
                <a:cs typeface="Times New Roman"/>
              </a:rPr>
              <a:t>ανθέων από 3-7 άνθη. Το ύψος </a:t>
            </a:r>
            <a:r>
              <a:rPr lang="el-GR" dirty="0" err="1" smtClean="0">
                <a:latin typeface="Times New Roman"/>
                <a:cs typeface="Times New Roman"/>
              </a:rPr>
              <a:t>σχηµατισµού</a:t>
            </a:r>
            <a:r>
              <a:rPr lang="el-GR" dirty="0" smtClean="0">
                <a:latin typeface="Times New Roman"/>
                <a:cs typeface="Times New Roman"/>
              </a:rPr>
              <a:t> του πρώτου άνθους είναι γονοτυπικό χαρακτηριστικό και η  ανθοφορία συνήθως ξεκινά από τον 4-6ο </a:t>
            </a:r>
            <a:r>
              <a:rPr lang="el-GR" dirty="0" err="1" smtClean="0">
                <a:latin typeface="Times New Roman"/>
                <a:cs typeface="Times New Roman"/>
              </a:rPr>
              <a:t>κόµβο</a:t>
            </a:r>
            <a:r>
              <a:rPr lang="el-GR" dirty="0" smtClean="0">
                <a:latin typeface="Times New Roman"/>
                <a:cs typeface="Times New Roman"/>
              </a:rPr>
              <a:t> από τη βάση του φυτού περίπου 40-50 cm από την   επιφάνεια του εδάφους. Τα άνθη έχουν κωδωνοειδές </a:t>
            </a:r>
            <a:r>
              <a:rPr lang="el-GR" dirty="0" err="1" smtClean="0">
                <a:latin typeface="Times New Roman"/>
                <a:cs typeface="Times New Roman"/>
              </a:rPr>
              <a:t>σχήµα</a:t>
            </a:r>
            <a:r>
              <a:rPr lang="el-GR" dirty="0" smtClean="0">
                <a:latin typeface="Times New Roman"/>
                <a:cs typeface="Times New Roman"/>
              </a:rPr>
              <a:t> και µ</a:t>
            </a:r>
            <a:r>
              <a:rPr lang="el-GR" dirty="0" err="1" smtClean="0">
                <a:latin typeface="Times New Roman"/>
                <a:cs typeface="Times New Roman"/>
              </a:rPr>
              <a:t>ικρό</a:t>
            </a:r>
            <a:r>
              <a:rPr lang="el-GR" dirty="0" smtClean="0">
                <a:latin typeface="Times New Roman"/>
                <a:cs typeface="Times New Roman"/>
              </a:rPr>
              <a:t> ποδίσκο. Η στεφάνη είναι σωληνοειδής,  </a:t>
            </a:r>
            <a:r>
              <a:rPr lang="el-GR" dirty="0" err="1" smtClean="0">
                <a:latin typeface="Times New Roman"/>
                <a:cs typeface="Times New Roman"/>
              </a:rPr>
              <a:t>συµπέταλη</a:t>
            </a:r>
            <a:r>
              <a:rPr lang="el-GR" dirty="0" smtClean="0">
                <a:latin typeface="Times New Roman"/>
                <a:cs typeface="Times New Roman"/>
              </a:rPr>
              <a:t> </a:t>
            </a:r>
            <a:r>
              <a:rPr lang="el-GR" dirty="0" err="1" smtClean="0">
                <a:latin typeface="Times New Roman"/>
                <a:cs typeface="Times New Roman"/>
              </a:rPr>
              <a:t>αποτελούµενη</a:t>
            </a:r>
            <a:r>
              <a:rPr lang="el-GR" dirty="0" smtClean="0">
                <a:latin typeface="Times New Roman"/>
                <a:cs typeface="Times New Roman"/>
              </a:rPr>
              <a:t> από πέντε πέταλα από τα οποία τα δύο ανώτερα είναι πιο κοντά από τα υπόλοιπα.</a:t>
            </a:r>
          </a:p>
          <a:p>
            <a:pPr marL="11131"/>
            <a:endParaRPr lang="el-GR" dirty="0" smtClean="0">
              <a:latin typeface="Times New Roman"/>
              <a:cs typeface="Times New Roman"/>
            </a:endParaRPr>
          </a:p>
          <a:p>
            <a:pPr marL="11131"/>
            <a:endParaRPr lang="el-GR" dirty="0">
              <a:latin typeface="Times New Roman"/>
              <a:cs typeface="Times New Roman"/>
            </a:endParaRPr>
          </a:p>
        </p:txBody>
      </p:sp>
      <p:sp>
        <p:nvSpPr>
          <p:cNvPr id="4" name="object 4"/>
          <p:cNvSpPr/>
          <p:nvPr/>
        </p:nvSpPr>
        <p:spPr>
          <a:xfrm>
            <a:off x="4267200" y="457200"/>
            <a:ext cx="4495800" cy="5943600"/>
          </a:xfrm>
          <a:prstGeom prst="rect">
            <a:avLst/>
          </a:prstGeom>
          <a:blipFill>
            <a:blip r:embed="rId2" cstate="print"/>
            <a:stretch>
              <a:fillRect/>
            </a:stretch>
          </a:blipFill>
        </p:spPr>
        <p:txBody>
          <a:bodyPr wrap="square" lIns="0" tIns="0" rIns="0" bIns="0" rtlCol="0"/>
          <a:lstStyle/>
          <a:p>
            <a:endParaRPr/>
          </a:p>
        </p:txBody>
      </p:sp>
      <p:sp>
        <p:nvSpPr>
          <p:cNvPr id="5" name="4 - Ορθογώνιο"/>
          <p:cNvSpPr/>
          <p:nvPr/>
        </p:nvSpPr>
        <p:spPr>
          <a:xfrm>
            <a:off x="4648200" y="6550223"/>
            <a:ext cx="4191000" cy="307777"/>
          </a:xfrm>
          <a:prstGeom prst="rect">
            <a:avLst/>
          </a:prstGeom>
        </p:spPr>
        <p:txBody>
          <a:bodyPr wrap="square">
            <a:spAutoFit/>
          </a:bodyPr>
          <a:lstStyle/>
          <a:p>
            <a:pPr marL="12698" algn="just"/>
            <a:r>
              <a:rPr lang="el-GR" sz="1400" i="1" spc="15" dirty="0" smtClean="0">
                <a:latin typeface="Times New Roman"/>
                <a:cs typeface="Times New Roman"/>
              </a:rPr>
              <a:t>Ανοικτά και κλειστά </a:t>
            </a:r>
            <a:r>
              <a:rPr lang="el-GR" sz="1400" i="1" spc="20" dirty="0" smtClean="0">
                <a:latin typeface="Times New Roman"/>
                <a:cs typeface="Times New Roman"/>
              </a:rPr>
              <a:t>άνθη</a:t>
            </a:r>
            <a:r>
              <a:rPr lang="el-GR" sz="1400" i="1" spc="15" dirty="0" smtClean="0">
                <a:latin typeface="Times New Roman"/>
                <a:cs typeface="Times New Roman"/>
              </a:rPr>
              <a:t> </a:t>
            </a:r>
            <a:r>
              <a:rPr lang="el-GR" sz="1400" i="1" spc="10" dirty="0" err="1" smtClean="0">
                <a:latin typeface="Times New Roman"/>
                <a:cs typeface="Times New Roman"/>
              </a:rPr>
              <a:t>σουσαµιού</a:t>
            </a:r>
            <a:endParaRPr lang="el-GR" sz="1400" dirty="0">
              <a:latin typeface="Times New Roman"/>
              <a:cs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 Ορθογώνιο"/>
          <p:cNvSpPr/>
          <p:nvPr/>
        </p:nvSpPr>
        <p:spPr>
          <a:xfrm>
            <a:off x="304800" y="228600"/>
            <a:ext cx="3352799" cy="5878506"/>
          </a:xfrm>
          <a:prstGeom prst="rect">
            <a:avLst/>
          </a:prstGeom>
        </p:spPr>
        <p:txBody>
          <a:bodyPr wrap="square" lIns="91413" tIns="45707" rIns="91413" bIns="45707">
            <a:spAutoFit/>
          </a:bodyPr>
          <a:lstStyle/>
          <a:p>
            <a:pPr marL="11131"/>
            <a:r>
              <a:rPr lang="el-GR" sz="2000" spc="15" dirty="0" smtClean="0">
                <a:latin typeface="Times New Roman"/>
                <a:cs typeface="Times New Roman"/>
              </a:rPr>
              <a:t>Οι </a:t>
            </a:r>
            <a:r>
              <a:rPr lang="el-GR" sz="2000" spc="15" dirty="0" err="1" smtClean="0">
                <a:latin typeface="Times New Roman"/>
                <a:cs typeface="Times New Roman"/>
              </a:rPr>
              <a:t>στήµονες</a:t>
            </a:r>
            <a:r>
              <a:rPr lang="el-GR" sz="2000" spc="15" dirty="0" smtClean="0">
                <a:latin typeface="Times New Roman"/>
                <a:cs typeface="Times New Roman"/>
              </a:rPr>
              <a:t> είναι </a:t>
            </a:r>
            <a:r>
              <a:rPr lang="el-GR" sz="2000" spc="20" dirty="0" smtClean="0">
                <a:latin typeface="Times New Roman"/>
                <a:cs typeface="Times New Roman"/>
              </a:rPr>
              <a:t>συνήθως </a:t>
            </a:r>
            <a:r>
              <a:rPr lang="el-GR" sz="2000" spc="15" dirty="0" smtClean="0">
                <a:latin typeface="Times New Roman"/>
                <a:cs typeface="Times New Roman"/>
              </a:rPr>
              <a:t>4 και </a:t>
            </a:r>
            <a:r>
              <a:rPr lang="el-GR" sz="2000" spc="10" dirty="0" err="1" smtClean="0">
                <a:latin typeface="Times New Roman"/>
                <a:cs typeface="Times New Roman"/>
              </a:rPr>
              <a:t>ορισµένες</a:t>
            </a:r>
            <a:r>
              <a:rPr lang="el-GR" sz="2000" spc="10" dirty="0" smtClean="0">
                <a:latin typeface="Times New Roman"/>
                <a:cs typeface="Times New Roman"/>
              </a:rPr>
              <a:t> </a:t>
            </a:r>
            <a:r>
              <a:rPr lang="el-GR" sz="2000" spc="20" dirty="0" smtClean="0">
                <a:latin typeface="Times New Roman"/>
                <a:cs typeface="Times New Roman"/>
              </a:rPr>
              <a:t>φορές </a:t>
            </a:r>
            <a:r>
              <a:rPr lang="el-GR" sz="2000" spc="15" dirty="0" smtClean="0">
                <a:latin typeface="Times New Roman"/>
                <a:cs typeface="Times New Roman"/>
              </a:rPr>
              <a:t>5 ή 6 στα άνθη του ίδιου </a:t>
            </a:r>
            <a:r>
              <a:rPr lang="el-GR" sz="2000" spc="20" dirty="0" smtClean="0">
                <a:latin typeface="Times New Roman"/>
                <a:cs typeface="Times New Roman"/>
              </a:rPr>
              <a:t>φυτού. Ο ύπερος </a:t>
            </a:r>
            <a:r>
              <a:rPr lang="el-GR" sz="2000" spc="15" dirty="0" smtClean="0">
                <a:latin typeface="Times New Roman"/>
                <a:cs typeface="Times New Roman"/>
              </a:rPr>
              <a:t>αποτελείται </a:t>
            </a:r>
            <a:r>
              <a:rPr lang="el-GR" sz="2000" spc="25" dirty="0" smtClean="0">
                <a:latin typeface="Times New Roman"/>
                <a:cs typeface="Times New Roman"/>
              </a:rPr>
              <a:t>από  </a:t>
            </a:r>
            <a:r>
              <a:rPr lang="el-GR" sz="2000" spc="15" dirty="0" smtClean="0">
                <a:latin typeface="Times New Roman"/>
                <a:cs typeface="Times New Roman"/>
              </a:rPr>
              <a:t>την </a:t>
            </a:r>
            <a:r>
              <a:rPr lang="el-GR" sz="2000" spc="20" dirty="0" smtClean="0">
                <a:latin typeface="Times New Roman"/>
                <a:cs typeface="Times New Roman"/>
              </a:rPr>
              <a:t>ωοθήκη, </a:t>
            </a:r>
            <a:r>
              <a:rPr lang="el-GR" sz="2000" spc="15" dirty="0" smtClean="0">
                <a:latin typeface="Times New Roman"/>
                <a:cs typeface="Times New Roman"/>
              </a:rPr>
              <a:t>έναν µ</a:t>
            </a:r>
            <a:r>
              <a:rPr lang="el-GR" sz="2000" spc="15" dirty="0" err="1" smtClean="0">
                <a:latin typeface="Times New Roman"/>
                <a:cs typeface="Times New Roman"/>
              </a:rPr>
              <a:t>ακρύ</a:t>
            </a:r>
            <a:r>
              <a:rPr lang="el-GR" sz="2000" spc="15" dirty="0" smtClean="0">
                <a:latin typeface="Times New Roman"/>
                <a:cs typeface="Times New Roman"/>
              </a:rPr>
              <a:t> </a:t>
            </a:r>
            <a:r>
              <a:rPr lang="el-GR" sz="2000" spc="20" dirty="0" smtClean="0">
                <a:latin typeface="Times New Roman"/>
                <a:cs typeface="Times New Roman"/>
              </a:rPr>
              <a:t>στύλο </a:t>
            </a:r>
            <a:r>
              <a:rPr lang="el-GR" sz="2000" spc="15" dirty="0" smtClean="0">
                <a:latin typeface="Times New Roman"/>
                <a:cs typeface="Times New Roman"/>
              </a:rPr>
              <a:t>και το δισχιδές </a:t>
            </a:r>
            <a:r>
              <a:rPr lang="el-GR" sz="2000" spc="10" dirty="0" err="1" smtClean="0">
                <a:latin typeface="Times New Roman"/>
                <a:cs typeface="Times New Roman"/>
              </a:rPr>
              <a:t>στίγµα</a:t>
            </a:r>
            <a:r>
              <a:rPr lang="el-GR" sz="2000" spc="10" dirty="0" smtClean="0">
                <a:latin typeface="Times New Roman"/>
                <a:cs typeface="Times New Roman"/>
              </a:rPr>
              <a:t>. </a:t>
            </a:r>
            <a:r>
              <a:rPr lang="el-GR" sz="2000" spc="20" dirty="0" smtClean="0">
                <a:latin typeface="Times New Roman"/>
                <a:cs typeface="Times New Roman"/>
              </a:rPr>
              <a:t>Η ωοθήκη </a:t>
            </a:r>
            <a:r>
              <a:rPr lang="el-GR" sz="2000" spc="15" dirty="0" smtClean="0">
                <a:latin typeface="Times New Roman"/>
                <a:cs typeface="Times New Roman"/>
              </a:rPr>
              <a:t>είναι </a:t>
            </a:r>
            <a:r>
              <a:rPr lang="el-GR" sz="2000" spc="20" dirty="0" err="1" smtClean="0">
                <a:latin typeface="Times New Roman"/>
                <a:cs typeface="Times New Roman"/>
              </a:rPr>
              <a:t>δίχωρη</a:t>
            </a:r>
            <a:r>
              <a:rPr lang="el-GR" sz="2000" spc="20" dirty="0" smtClean="0">
                <a:latin typeface="Times New Roman"/>
                <a:cs typeface="Times New Roman"/>
              </a:rPr>
              <a:t> </a:t>
            </a:r>
            <a:r>
              <a:rPr lang="el-GR" sz="2000" spc="15" dirty="0" smtClean="0">
                <a:latin typeface="Times New Roman"/>
                <a:cs typeface="Times New Roman"/>
              </a:rPr>
              <a:t>έως </a:t>
            </a:r>
            <a:r>
              <a:rPr lang="el-GR" sz="2000" spc="20" dirty="0" err="1" smtClean="0">
                <a:latin typeface="Times New Roman"/>
                <a:cs typeface="Times New Roman"/>
              </a:rPr>
              <a:t>τετράχωρη</a:t>
            </a:r>
            <a:r>
              <a:rPr lang="el-GR" sz="2000" spc="20" dirty="0" smtClean="0">
                <a:latin typeface="Times New Roman"/>
                <a:cs typeface="Times New Roman"/>
              </a:rPr>
              <a:t> </a:t>
            </a:r>
            <a:r>
              <a:rPr lang="el-GR" sz="2000" spc="-5" dirty="0" smtClean="0">
                <a:latin typeface="Times New Roman"/>
                <a:cs typeface="Times New Roman"/>
              </a:rPr>
              <a:t>µε </a:t>
            </a:r>
            <a:r>
              <a:rPr lang="el-GR" sz="2000" spc="15" dirty="0" smtClean="0">
                <a:latin typeface="Times New Roman"/>
                <a:cs typeface="Times New Roman"/>
              </a:rPr>
              <a:t>πολλές  </a:t>
            </a:r>
            <a:r>
              <a:rPr lang="el-GR" sz="2000" spc="15" dirty="0" err="1" smtClean="0">
                <a:latin typeface="Times New Roman"/>
                <a:cs typeface="Times New Roman"/>
              </a:rPr>
              <a:t>σπερµατικές</a:t>
            </a:r>
            <a:r>
              <a:rPr lang="el-GR" sz="2000" spc="15" dirty="0" smtClean="0">
                <a:latin typeface="Times New Roman"/>
                <a:cs typeface="Times New Roman"/>
              </a:rPr>
              <a:t> </a:t>
            </a:r>
            <a:r>
              <a:rPr lang="el-GR" sz="2000" spc="20" dirty="0" smtClean="0">
                <a:latin typeface="Times New Roman"/>
                <a:cs typeface="Times New Roman"/>
              </a:rPr>
              <a:t>βλάστες. Το </a:t>
            </a:r>
            <a:r>
              <a:rPr lang="el-GR" sz="2000" spc="10" dirty="0" err="1" smtClean="0">
                <a:latin typeface="Times New Roman"/>
                <a:cs typeface="Times New Roman"/>
              </a:rPr>
              <a:t>χρώµα</a:t>
            </a:r>
            <a:r>
              <a:rPr lang="el-GR" sz="2000" spc="10" dirty="0" smtClean="0">
                <a:latin typeface="Times New Roman"/>
                <a:cs typeface="Times New Roman"/>
              </a:rPr>
              <a:t> </a:t>
            </a:r>
            <a:r>
              <a:rPr lang="el-GR" sz="2000" spc="15" dirty="0" smtClean="0">
                <a:latin typeface="Times New Roman"/>
                <a:cs typeface="Times New Roman"/>
              </a:rPr>
              <a:t>της </a:t>
            </a:r>
            <a:r>
              <a:rPr lang="el-GR" sz="2000" spc="20" dirty="0" smtClean="0">
                <a:latin typeface="Times New Roman"/>
                <a:cs typeface="Times New Roman"/>
              </a:rPr>
              <a:t>στεφάνης </a:t>
            </a:r>
            <a:r>
              <a:rPr lang="el-GR" sz="2000" spc="15" dirty="0" smtClean="0">
                <a:latin typeface="Times New Roman"/>
                <a:cs typeface="Times New Roman"/>
              </a:rPr>
              <a:t>ποικίλλει </a:t>
            </a:r>
            <a:r>
              <a:rPr lang="el-GR" sz="2000" spc="20" dirty="0" smtClean="0">
                <a:latin typeface="Times New Roman"/>
                <a:cs typeface="Times New Roman"/>
              </a:rPr>
              <a:t>από </a:t>
            </a:r>
            <a:r>
              <a:rPr lang="el-GR" sz="2000" spc="15" dirty="0" smtClean="0">
                <a:latin typeface="Times New Roman"/>
                <a:cs typeface="Times New Roman"/>
              </a:rPr>
              <a:t>λευκό, ρόδινο έως </a:t>
            </a:r>
            <a:r>
              <a:rPr lang="el-GR" sz="2000" spc="5" dirty="0" smtClean="0">
                <a:latin typeface="Times New Roman"/>
                <a:cs typeface="Times New Roman"/>
              </a:rPr>
              <a:t>µωβ</a:t>
            </a:r>
            <a:r>
              <a:rPr lang="el-GR" sz="2000" spc="270" dirty="0" smtClean="0">
                <a:latin typeface="Times New Roman"/>
                <a:cs typeface="Times New Roman"/>
              </a:rPr>
              <a:t> </a:t>
            </a:r>
            <a:r>
              <a:rPr lang="el-GR" sz="2000" spc="15" dirty="0" smtClean="0">
                <a:latin typeface="Times New Roman"/>
                <a:cs typeface="Times New Roman"/>
              </a:rPr>
              <a:t>σε διάφορες  </a:t>
            </a:r>
            <a:r>
              <a:rPr lang="el-GR" sz="2000" spc="20" dirty="0" smtClean="0">
                <a:latin typeface="Times New Roman"/>
                <a:cs typeface="Times New Roman"/>
              </a:rPr>
              <a:t>αποχρώσεις. Τα </a:t>
            </a:r>
            <a:r>
              <a:rPr lang="el-GR" sz="2000" spc="15" dirty="0" smtClean="0">
                <a:latin typeface="Times New Roman"/>
                <a:cs typeface="Times New Roman"/>
              </a:rPr>
              <a:t>άνθη </a:t>
            </a:r>
            <a:r>
              <a:rPr lang="el-GR" sz="2000" spc="15" dirty="0" err="1" smtClean="0">
                <a:latin typeface="Times New Roman"/>
                <a:cs typeface="Times New Roman"/>
              </a:rPr>
              <a:t>εµφανίζονται</a:t>
            </a:r>
            <a:r>
              <a:rPr lang="el-GR" sz="2000" spc="15" dirty="0" smtClean="0">
                <a:latin typeface="Times New Roman"/>
                <a:cs typeface="Times New Roman"/>
              </a:rPr>
              <a:t> 6-8 </a:t>
            </a:r>
            <a:r>
              <a:rPr lang="el-GR" sz="2000" spc="15" dirty="0" err="1" smtClean="0">
                <a:latin typeface="Times New Roman"/>
                <a:cs typeface="Times New Roman"/>
              </a:rPr>
              <a:t>εβδοµάδες</a:t>
            </a:r>
            <a:r>
              <a:rPr lang="el-GR" sz="2000" spc="15" dirty="0" smtClean="0">
                <a:latin typeface="Times New Roman"/>
                <a:cs typeface="Times New Roman"/>
              </a:rPr>
              <a:t> </a:t>
            </a:r>
            <a:r>
              <a:rPr lang="el-GR" sz="2000" spc="5" dirty="0" smtClean="0">
                <a:latin typeface="Times New Roman"/>
                <a:cs typeface="Times New Roman"/>
              </a:rPr>
              <a:t>µ</a:t>
            </a:r>
            <a:r>
              <a:rPr lang="el-GR" sz="2000" spc="5" dirty="0" err="1" smtClean="0">
                <a:latin typeface="Times New Roman"/>
                <a:cs typeface="Times New Roman"/>
              </a:rPr>
              <a:t>ετά</a:t>
            </a:r>
            <a:r>
              <a:rPr lang="el-GR" sz="2000" spc="5" dirty="0" smtClean="0">
                <a:latin typeface="Times New Roman"/>
                <a:cs typeface="Times New Roman"/>
              </a:rPr>
              <a:t> </a:t>
            </a:r>
            <a:r>
              <a:rPr lang="el-GR" sz="2000" spc="15" dirty="0" smtClean="0">
                <a:latin typeface="Times New Roman"/>
                <a:cs typeface="Times New Roman"/>
              </a:rPr>
              <a:t>την </a:t>
            </a:r>
            <a:r>
              <a:rPr lang="el-GR" sz="2000" spc="20" dirty="0" smtClean="0">
                <a:latin typeface="Times New Roman"/>
                <a:cs typeface="Times New Roman"/>
              </a:rPr>
              <a:t>ανάδυση των </a:t>
            </a:r>
            <a:r>
              <a:rPr lang="el-GR" sz="2000" spc="20" dirty="0" err="1" smtClean="0">
                <a:latin typeface="Times New Roman"/>
                <a:cs typeface="Times New Roman"/>
              </a:rPr>
              <a:t>σποροφύτων</a:t>
            </a:r>
            <a:r>
              <a:rPr lang="el-GR" sz="2000" spc="20" dirty="0" smtClean="0">
                <a:latin typeface="Times New Roman"/>
                <a:cs typeface="Times New Roman"/>
              </a:rPr>
              <a:t> </a:t>
            </a:r>
            <a:r>
              <a:rPr lang="el-GR" sz="2000" spc="15" dirty="0" smtClean="0">
                <a:latin typeface="Times New Roman"/>
                <a:cs typeface="Times New Roman"/>
              </a:rPr>
              <a:t>και η </a:t>
            </a:r>
            <a:r>
              <a:rPr lang="el-GR" sz="2000" spc="20" dirty="0" smtClean="0">
                <a:latin typeface="Times New Roman"/>
                <a:cs typeface="Times New Roman"/>
              </a:rPr>
              <a:t>ανθοφορία  </a:t>
            </a:r>
            <a:r>
              <a:rPr lang="el-GR" sz="2000" spc="15" dirty="0" smtClean="0">
                <a:latin typeface="Times New Roman"/>
                <a:cs typeface="Times New Roman"/>
              </a:rPr>
              <a:t>διαρκεί αρκετές </a:t>
            </a:r>
            <a:r>
              <a:rPr lang="el-GR" sz="2000" spc="15" dirty="0" err="1" smtClean="0">
                <a:latin typeface="Times New Roman"/>
                <a:cs typeface="Times New Roman"/>
              </a:rPr>
              <a:t>εβδοµάδες</a:t>
            </a:r>
            <a:endParaRPr lang="el-GR" sz="2000" dirty="0" smtClean="0">
              <a:latin typeface="Times New Roman"/>
              <a:cs typeface="Times New Roman"/>
            </a:endParaRPr>
          </a:p>
          <a:p>
            <a:pPr marL="11131"/>
            <a:endParaRPr lang="el-GR" dirty="0" smtClean="0">
              <a:latin typeface="Times New Roman"/>
              <a:cs typeface="Times New Roman"/>
            </a:endParaRPr>
          </a:p>
          <a:p>
            <a:pPr marL="11131"/>
            <a:endParaRPr lang="el-GR" dirty="0">
              <a:latin typeface="Times New Roman"/>
              <a:cs typeface="Times New Roman"/>
            </a:endParaRPr>
          </a:p>
        </p:txBody>
      </p:sp>
      <p:pic>
        <p:nvPicPr>
          <p:cNvPr id="6"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4953000" y="914400"/>
            <a:ext cx="3124200" cy="51054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4"/>
          <p:cNvSpPr/>
          <p:nvPr/>
        </p:nvSpPr>
        <p:spPr>
          <a:xfrm>
            <a:off x="685800" y="381000"/>
            <a:ext cx="7620000" cy="5029200"/>
          </a:xfrm>
          <a:prstGeom prst="rect">
            <a:avLst/>
          </a:prstGeom>
          <a:blipFill>
            <a:blip r:embed="rId2" cstate="print"/>
            <a:stretch>
              <a:fillRect/>
            </a:stretch>
          </a:blipFill>
        </p:spPr>
        <p:txBody>
          <a:bodyPr wrap="square" lIns="0" tIns="0" rIns="0" bIns="0" rtlCol="0"/>
          <a:lstStyle/>
          <a:p>
            <a:endParaRPr/>
          </a:p>
        </p:txBody>
      </p:sp>
      <p:sp>
        <p:nvSpPr>
          <p:cNvPr id="3" name="2 - Ορθογώνιο"/>
          <p:cNvSpPr/>
          <p:nvPr/>
        </p:nvSpPr>
        <p:spPr>
          <a:xfrm>
            <a:off x="3704294" y="5486400"/>
            <a:ext cx="1735411" cy="369332"/>
          </a:xfrm>
          <a:prstGeom prst="rect">
            <a:avLst/>
          </a:prstGeom>
        </p:spPr>
        <p:txBody>
          <a:bodyPr wrap="square">
            <a:spAutoFit/>
          </a:bodyPr>
          <a:lstStyle/>
          <a:p>
            <a:r>
              <a:rPr lang="el-GR" i="1" spc="20" dirty="0" smtClean="0">
                <a:latin typeface="Times New Roman"/>
                <a:cs typeface="Times New Roman"/>
              </a:rPr>
              <a:t>Φυτά</a:t>
            </a:r>
            <a:r>
              <a:rPr lang="el-GR" i="1" spc="-40" dirty="0" smtClean="0">
                <a:latin typeface="Times New Roman"/>
                <a:cs typeface="Times New Roman"/>
              </a:rPr>
              <a:t> </a:t>
            </a:r>
            <a:r>
              <a:rPr lang="el-GR" i="1" spc="10" dirty="0" err="1" smtClean="0">
                <a:latin typeface="Times New Roman"/>
                <a:cs typeface="Times New Roman"/>
              </a:rPr>
              <a:t>σουσαµιού</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52400" y="0"/>
            <a:ext cx="4723606" cy="1184914"/>
          </a:xfrm>
          <a:prstGeom prst="rect">
            <a:avLst/>
          </a:prstGeom>
          <a:noFill/>
        </p:spPr>
        <p:txBody>
          <a:bodyPr wrap="square" lIns="91413" tIns="45707" rIns="91413" bIns="45707" rtlCol="0">
            <a:spAutoFit/>
          </a:bodyPr>
          <a:lstStyle/>
          <a:p>
            <a:r>
              <a:rPr lang="el-GR" sz="3600" b="1" spc="-4" dirty="0">
                <a:latin typeface="Times New Roman"/>
                <a:cs typeface="Times New Roman"/>
              </a:rPr>
              <a:t>Καρπός και</a:t>
            </a:r>
            <a:r>
              <a:rPr lang="el-GR" sz="3600" b="1" spc="-48" dirty="0">
                <a:latin typeface="Times New Roman"/>
                <a:cs typeface="Times New Roman"/>
              </a:rPr>
              <a:t> </a:t>
            </a:r>
            <a:r>
              <a:rPr lang="el-GR" sz="3600" b="1" spc="-4" dirty="0">
                <a:latin typeface="Times New Roman"/>
                <a:cs typeface="Times New Roman"/>
              </a:rPr>
              <a:t>σπόρος</a:t>
            </a:r>
            <a:endParaRPr lang="el-GR" sz="3600" dirty="0">
              <a:latin typeface="Times New Roman"/>
              <a:cs typeface="Times New Roman"/>
            </a:endParaRPr>
          </a:p>
          <a:p>
            <a:endParaRPr lang="el-GR" sz="3500" b="1" dirty="0"/>
          </a:p>
        </p:txBody>
      </p:sp>
      <p:sp>
        <p:nvSpPr>
          <p:cNvPr id="7" name="6 - Ορθογώνιο"/>
          <p:cNvSpPr/>
          <p:nvPr/>
        </p:nvSpPr>
        <p:spPr>
          <a:xfrm>
            <a:off x="228600" y="762000"/>
            <a:ext cx="4343400" cy="5632293"/>
          </a:xfrm>
          <a:prstGeom prst="rect">
            <a:avLst/>
          </a:prstGeom>
        </p:spPr>
        <p:txBody>
          <a:bodyPr wrap="square" lIns="91422" tIns="45711" rIns="91422" bIns="45711">
            <a:spAutoFit/>
          </a:bodyPr>
          <a:lstStyle/>
          <a:p>
            <a:pPr marL="12697" marR="5079">
              <a:spcBef>
                <a:spcPts val="25"/>
              </a:spcBef>
            </a:pPr>
            <a:r>
              <a:rPr lang="el-GR" spc="20" dirty="0" smtClean="0">
                <a:latin typeface="Times New Roman"/>
                <a:cs typeface="Times New Roman"/>
              </a:rPr>
              <a:t>Ο καρπός είναι διαρρηκτή κάψα, µ</a:t>
            </a:r>
            <a:r>
              <a:rPr lang="el-GR" spc="20" dirty="0" err="1" smtClean="0">
                <a:latin typeface="Times New Roman"/>
                <a:cs typeface="Times New Roman"/>
              </a:rPr>
              <a:t>ερικώς</a:t>
            </a:r>
            <a:r>
              <a:rPr lang="el-GR" spc="20" dirty="0" smtClean="0">
                <a:latin typeface="Times New Roman"/>
                <a:cs typeface="Times New Roman"/>
              </a:rPr>
              <a:t> χνουδωτή, µε βαθιές αυλακώσεις κατά µ</a:t>
            </a:r>
            <a:r>
              <a:rPr lang="el-GR" spc="20" dirty="0" err="1" smtClean="0">
                <a:latin typeface="Times New Roman"/>
                <a:cs typeface="Times New Roman"/>
              </a:rPr>
              <a:t>ήκος</a:t>
            </a:r>
            <a:r>
              <a:rPr lang="el-GR" spc="20" dirty="0" smtClean="0">
                <a:latin typeface="Times New Roman"/>
                <a:cs typeface="Times New Roman"/>
              </a:rPr>
              <a:t>. Η κάψα χωρίζεται σε 2 ή 4 χώρους, µε </a:t>
            </a:r>
            <a:r>
              <a:rPr lang="el-GR" spc="20" dirty="0" err="1" smtClean="0">
                <a:latin typeface="Times New Roman"/>
                <a:cs typeface="Times New Roman"/>
              </a:rPr>
              <a:t>σχήµα</a:t>
            </a:r>
            <a:r>
              <a:rPr lang="el-GR" spc="20" dirty="0" smtClean="0">
                <a:latin typeface="Times New Roman"/>
                <a:cs typeface="Times New Roman"/>
              </a:rPr>
              <a:t> ωοειδές, </a:t>
            </a:r>
            <a:r>
              <a:rPr lang="el-GR" spc="20" dirty="0" err="1" smtClean="0">
                <a:latin typeface="Times New Roman"/>
                <a:cs typeface="Times New Roman"/>
              </a:rPr>
              <a:t>επίµηκες</a:t>
            </a:r>
            <a:r>
              <a:rPr lang="el-GR" spc="20" dirty="0" smtClean="0">
                <a:latin typeface="Times New Roman"/>
                <a:cs typeface="Times New Roman"/>
              </a:rPr>
              <a:t> ή ελλειπτικό. Κάθε χώρος της κάψας χωρίζεται σε δύο θύλακες µε  ένα µ</a:t>
            </a:r>
            <a:r>
              <a:rPr lang="el-GR" spc="20" dirty="0" err="1" smtClean="0">
                <a:latin typeface="Times New Roman"/>
                <a:cs typeface="Times New Roman"/>
              </a:rPr>
              <a:t>εµβρανώδες</a:t>
            </a:r>
            <a:r>
              <a:rPr lang="el-GR" spc="20" dirty="0" smtClean="0">
                <a:latin typeface="Times New Roman"/>
                <a:cs typeface="Times New Roman"/>
              </a:rPr>
              <a:t> </a:t>
            </a:r>
            <a:r>
              <a:rPr lang="el-GR" spc="20" dirty="0" err="1" smtClean="0">
                <a:latin typeface="Times New Roman"/>
                <a:cs typeface="Times New Roman"/>
              </a:rPr>
              <a:t>διάφραγµα</a:t>
            </a:r>
            <a:r>
              <a:rPr lang="el-GR" spc="20" dirty="0" smtClean="0">
                <a:latin typeface="Times New Roman"/>
                <a:cs typeface="Times New Roman"/>
              </a:rPr>
              <a:t> και περιέχει 15-20 σπόρους </a:t>
            </a:r>
            <a:r>
              <a:rPr lang="el-GR" spc="20" dirty="0" err="1" smtClean="0">
                <a:latin typeface="Times New Roman"/>
                <a:cs typeface="Times New Roman"/>
              </a:rPr>
              <a:t>διατεταγµένους</a:t>
            </a:r>
            <a:r>
              <a:rPr lang="el-GR" spc="20" dirty="0" smtClean="0">
                <a:latin typeface="Times New Roman"/>
                <a:cs typeface="Times New Roman"/>
              </a:rPr>
              <a:t> επάλληλα σε µία στήλη. Το µ</a:t>
            </a:r>
            <a:r>
              <a:rPr lang="el-GR" spc="20" dirty="0" err="1" smtClean="0">
                <a:latin typeface="Times New Roman"/>
                <a:cs typeface="Times New Roman"/>
              </a:rPr>
              <a:t>ήκος</a:t>
            </a:r>
            <a:r>
              <a:rPr lang="el-GR" spc="20" dirty="0" smtClean="0">
                <a:latin typeface="Times New Roman"/>
                <a:cs typeface="Times New Roman"/>
              </a:rPr>
              <a:t>  της κάψας ποικίλλει από 2,5-7 cm και µ</a:t>
            </a:r>
            <a:r>
              <a:rPr lang="el-GR" spc="20" dirty="0" err="1" smtClean="0">
                <a:latin typeface="Times New Roman"/>
                <a:cs typeface="Times New Roman"/>
              </a:rPr>
              <a:t>πορεί</a:t>
            </a:r>
            <a:r>
              <a:rPr lang="el-GR" spc="20" dirty="0" smtClean="0">
                <a:latin typeface="Times New Roman"/>
                <a:cs typeface="Times New Roman"/>
              </a:rPr>
              <a:t> να περιέχει συνολικά 60-80 σπόρους. Το ύψος </a:t>
            </a:r>
            <a:r>
              <a:rPr lang="el-GR" spc="20" dirty="0" err="1" smtClean="0">
                <a:latin typeface="Times New Roman"/>
                <a:cs typeface="Times New Roman"/>
              </a:rPr>
              <a:t>σχηµατισµού</a:t>
            </a:r>
            <a:r>
              <a:rPr lang="el-GR" spc="20" dirty="0" smtClean="0">
                <a:latin typeface="Times New Roman"/>
                <a:cs typeface="Times New Roman"/>
              </a:rPr>
              <a:t> της  πρώτης κάψας είναι γονοτυπικό χαρακτηριστικό και επηρεάζει τη µ</a:t>
            </a:r>
            <a:r>
              <a:rPr lang="el-GR" spc="20" dirty="0" err="1" smtClean="0">
                <a:latin typeface="Times New Roman"/>
                <a:cs typeface="Times New Roman"/>
              </a:rPr>
              <a:t>ηχανική</a:t>
            </a:r>
            <a:r>
              <a:rPr lang="el-GR" spc="20" dirty="0" smtClean="0">
                <a:latin typeface="Times New Roman"/>
                <a:cs typeface="Times New Roman"/>
              </a:rPr>
              <a:t> </a:t>
            </a:r>
            <a:r>
              <a:rPr lang="el-GR" spc="20" dirty="0" err="1" smtClean="0">
                <a:latin typeface="Times New Roman"/>
                <a:cs typeface="Times New Roman"/>
              </a:rPr>
              <a:t>συγκοµιδή</a:t>
            </a:r>
            <a:r>
              <a:rPr lang="el-GR" spc="20" dirty="0" smtClean="0">
                <a:latin typeface="Times New Roman"/>
                <a:cs typeface="Times New Roman"/>
              </a:rPr>
              <a:t>. Οι κάψες  διακρίνονται  σε  αδιάρρηκτες  ή  διαρρηκτές  κατά  την  </a:t>
            </a:r>
            <a:r>
              <a:rPr lang="el-GR" spc="20" dirty="0" err="1" smtClean="0">
                <a:latin typeface="Times New Roman"/>
                <a:cs typeface="Times New Roman"/>
              </a:rPr>
              <a:t>ωρίµανση</a:t>
            </a:r>
            <a:r>
              <a:rPr lang="el-GR" spc="20" dirty="0" smtClean="0">
                <a:latin typeface="Times New Roman"/>
                <a:cs typeface="Times New Roman"/>
              </a:rPr>
              <a:t>,  µε   τις  δεύτερες  να  µ</a:t>
            </a:r>
            <a:r>
              <a:rPr lang="el-GR" spc="20" dirty="0" err="1" smtClean="0">
                <a:latin typeface="Times New Roman"/>
                <a:cs typeface="Times New Roman"/>
              </a:rPr>
              <a:t>ειονεκτούν</a:t>
            </a:r>
            <a:r>
              <a:rPr lang="el-GR" spc="20" dirty="0" smtClean="0">
                <a:latin typeface="Times New Roman"/>
                <a:cs typeface="Times New Roman"/>
              </a:rPr>
              <a:t>   στη µ</a:t>
            </a:r>
            <a:r>
              <a:rPr lang="el-GR" spc="20" dirty="0" err="1" smtClean="0">
                <a:latin typeface="Times New Roman"/>
                <a:cs typeface="Times New Roman"/>
              </a:rPr>
              <a:t>ηχανοσυλλογή</a:t>
            </a:r>
            <a:r>
              <a:rPr lang="el-GR" spc="20" dirty="0" smtClean="0">
                <a:latin typeface="Times New Roman"/>
                <a:cs typeface="Times New Roman"/>
              </a:rPr>
              <a:t>. Στο στάδιο της </a:t>
            </a:r>
            <a:r>
              <a:rPr lang="el-GR" spc="20" dirty="0" err="1" smtClean="0">
                <a:latin typeface="Times New Roman"/>
                <a:cs typeface="Times New Roman"/>
              </a:rPr>
              <a:t>ωρίµανσης</a:t>
            </a:r>
            <a:r>
              <a:rPr lang="el-GR" spc="20" dirty="0" smtClean="0">
                <a:latin typeface="Times New Roman"/>
                <a:cs typeface="Times New Roman"/>
              </a:rPr>
              <a:t>, οι διαρρηκτές κάψες ανοίγουν από την κορυφή προς τη βάση και  οι σπόροι διασκορπίζονται.</a:t>
            </a:r>
          </a:p>
        </p:txBody>
      </p:sp>
      <p:pic>
        <p:nvPicPr>
          <p:cNvPr id="4"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4572000" y="228600"/>
            <a:ext cx="4076700" cy="4533900"/>
          </a:xfrm>
          <a:prstGeom prst="rect">
            <a:avLst/>
          </a:prstGeom>
          <a:noFill/>
        </p:spPr>
      </p:pic>
      <p:pic>
        <p:nvPicPr>
          <p:cNvPr id="5" name="Picture 4" descr="Αποτέλεσμα εικόνας για sesamum indicum plant"/>
          <p:cNvPicPr>
            <a:picLocks noChangeAspect="1" noChangeArrowheads="1"/>
          </p:cNvPicPr>
          <p:nvPr/>
        </p:nvPicPr>
        <p:blipFill>
          <a:blip r:embed="rId3" cstate="print"/>
          <a:srcRect/>
          <a:stretch>
            <a:fillRect/>
          </a:stretch>
        </p:blipFill>
        <p:spPr bwMode="auto">
          <a:xfrm>
            <a:off x="6400800" y="4343400"/>
            <a:ext cx="1428750" cy="2286001"/>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5"/>
          <p:cNvSpPr/>
          <p:nvPr/>
        </p:nvSpPr>
        <p:spPr>
          <a:xfrm>
            <a:off x="1295400" y="457200"/>
            <a:ext cx="6100508" cy="5479702"/>
          </a:xfrm>
          <a:prstGeom prst="rect">
            <a:avLst/>
          </a:prstGeom>
          <a:blipFill>
            <a:blip r:embed="rId2" cstate="print"/>
            <a:stretch>
              <a:fillRect/>
            </a:stretch>
          </a:blipFill>
        </p:spPr>
        <p:txBody>
          <a:bodyPr wrap="square" lIns="0" tIns="0" rIns="0" bIns="0" rtlCol="0"/>
          <a:lstStyle/>
          <a:p>
            <a:endParaRPr sz="1600"/>
          </a:p>
        </p:txBody>
      </p:sp>
      <p:sp>
        <p:nvSpPr>
          <p:cNvPr id="3" name="2 - Ορθογώνιο"/>
          <p:cNvSpPr/>
          <p:nvPr/>
        </p:nvSpPr>
        <p:spPr>
          <a:xfrm>
            <a:off x="3835740" y="6172200"/>
            <a:ext cx="1472519" cy="369332"/>
          </a:xfrm>
          <a:prstGeom prst="rect">
            <a:avLst/>
          </a:prstGeom>
        </p:spPr>
        <p:txBody>
          <a:bodyPr wrap="square">
            <a:spAutoFit/>
          </a:bodyPr>
          <a:lstStyle/>
          <a:p>
            <a:r>
              <a:rPr lang="el-GR" i="1" spc="5" dirty="0" err="1" smtClean="0">
                <a:latin typeface="Times New Roman"/>
                <a:cs typeface="Times New Roman"/>
              </a:rPr>
              <a:t>Ώριµες</a:t>
            </a:r>
            <a:r>
              <a:rPr lang="el-GR" i="1" spc="-50" dirty="0" smtClean="0">
                <a:latin typeface="Times New Roman"/>
                <a:cs typeface="Times New Roman"/>
              </a:rPr>
              <a:t> </a:t>
            </a:r>
            <a:r>
              <a:rPr lang="el-GR" i="1" spc="20" dirty="0" smtClean="0">
                <a:latin typeface="Times New Roman"/>
                <a:cs typeface="Times New Roman"/>
              </a:rPr>
              <a:t>κάψες</a:t>
            </a: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 Ορθογώνιο"/>
          <p:cNvSpPr/>
          <p:nvPr/>
        </p:nvSpPr>
        <p:spPr>
          <a:xfrm>
            <a:off x="228600" y="152400"/>
            <a:ext cx="3962400" cy="5324516"/>
          </a:xfrm>
          <a:prstGeom prst="rect">
            <a:avLst/>
          </a:prstGeom>
        </p:spPr>
        <p:txBody>
          <a:bodyPr wrap="square" lIns="91422" tIns="45711" rIns="91422" bIns="45711">
            <a:spAutoFit/>
          </a:bodyPr>
          <a:lstStyle/>
          <a:p>
            <a:pPr marL="12697" marR="5079">
              <a:spcBef>
                <a:spcPts val="25"/>
              </a:spcBef>
            </a:pPr>
            <a:r>
              <a:rPr lang="el-GR" sz="2000" spc="20" dirty="0" smtClean="0">
                <a:latin typeface="Times New Roman"/>
                <a:cs typeface="Times New Roman"/>
              </a:rPr>
              <a:t>Οι σπόροι έχουν </a:t>
            </a:r>
            <a:r>
              <a:rPr lang="el-GR" sz="2000" spc="20" dirty="0" err="1" smtClean="0">
                <a:latin typeface="Times New Roman"/>
                <a:cs typeface="Times New Roman"/>
              </a:rPr>
              <a:t>σχήµα</a:t>
            </a:r>
            <a:r>
              <a:rPr lang="el-GR" sz="2000" spc="20" dirty="0" smtClean="0">
                <a:latin typeface="Times New Roman"/>
                <a:cs typeface="Times New Roman"/>
              </a:rPr>
              <a:t> απιοειδές, µ</a:t>
            </a:r>
            <a:r>
              <a:rPr lang="el-GR" sz="2000" spc="20" dirty="0" err="1" smtClean="0">
                <a:latin typeface="Times New Roman"/>
                <a:cs typeface="Times New Roman"/>
              </a:rPr>
              <a:t>ικρό</a:t>
            </a:r>
            <a:r>
              <a:rPr lang="el-GR" sz="2000" spc="20" dirty="0" smtClean="0">
                <a:latin typeface="Times New Roman"/>
                <a:cs typeface="Times New Roman"/>
              </a:rPr>
              <a:t> µ</a:t>
            </a:r>
            <a:r>
              <a:rPr lang="el-GR" sz="2000" spc="20" dirty="0" err="1" smtClean="0">
                <a:latin typeface="Times New Roman"/>
                <a:cs typeface="Times New Roman"/>
              </a:rPr>
              <a:t>έγεθος</a:t>
            </a:r>
            <a:r>
              <a:rPr lang="el-GR" sz="2000" spc="20" dirty="0" smtClean="0">
                <a:latin typeface="Times New Roman"/>
                <a:cs typeface="Times New Roman"/>
              </a:rPr>
              <a:t> και το βάρος 1000 σπόρων </a:t>
            </a:r>
            <a:r>
              <a:rPr lang="el-GR" sz="2000" spc="20" dirty="0" err="1" smtClean="0">
                <a:latin typeface="Times New Roman"/>
                <a:cs typeface="Times New Roman"/>
              </a:rPr>
              <a:t>κυµαίνεται</a:t>
            </a:r>
            <a:r>
              <a:rPr lang="el-GR" sz="2000" spc="20" dirty="0" smtClean="0">
                <a:latin typeface="Times New Roman"/>
                <a:cs typeface="Times New Roman"/>
              </a:rPr>
              <a:t> από 2,5-3,0 g. Ο </a:t>
            </a:r>
            <a:r>
              <a:rPr lang="el-GR" sz="2000" spc="20" dirty="0" err="1" smtClean="0">
                <a:latin typeface="Times New Roman"/>
                <a:cs typeface="Times New Roman"/>
              </a:rPr>
              <a:t>χρωµατισµός</a:t>
            </a:r>
            <a:r>
              <a:rPr lang="el-GR" sz="2000" spc="20" dirty="0" smtClean="0">
                <a:latin typeface="Times New Roman"/>
                <a:cs typeface="Times New Roman"/>
              </a:rPr>
              <a:t> των σπόρων οφείλεται στο </a:t>
            </a:r>
            <a:r>
              <a:rPr lang="el-GR" sz="2000" spc="20" dirty="0" err="1" smtClean="0">
                <a:latin typeface="Times New Roman"/>
                <a:cs typeface="Times New Roman"/>
              </a:rPr>
              <a:t>περισπέρµιο</a:t>
            </a:r>
            <a:r>
              <a:rPr lang="el-GR" sz="2000" spc="20" dirty="0" smtClean="0">
                <a:latin typeface="Times New Roman"/>
                <a:cs typeface="Times New Roman"/>
              </a:rPr>
              <a:t> και ποικίλλει από λευκό, κίτρινο, κοκκινωπό,  καφετί µ</a:t>
            </a:r>
            <a:r>
              <a:rPr lang="el-GR" sz="2000" spc="20" dirty="0" err="1" smtClean="0">
                <a:latin typeface="Times New Roman"/>
                <a:cs typeface="Times New Roman"/>
              </a:rPr>
              <a:t>έχρι</a:t>
            </a:r>
            <a:r>
              <a:rPr lang="el-GR" sz="2000" spc="20" dirty="0" smtClean="0">
                <a:latin typeface="Times New Roman"/>
                <a:cs typeface="Times New Roman"/>
              </a:rPr>
              <a:t> µ</a:t>
            </a:r>
            <a:r>
              <a:rPr lang="el-GR" sz="2000" spc="20" dirty="0" err="1" smtClean="0">
                <a:latin typeface="Times New Roman"/>
                <a:cs typeface="Times New Roman"/>
              </a:rPr>
              <a:t>αύρο</a:t>
            </a:r>
            <a:r>
              <a:rPr lang="el-GR" sz="2000" spc="20" dirty="0" smtClean="0">
                <a:latin typeface="Times New Roman"/>
                <a:cs typeface="Times New Roman"/>
              </a:rPr>
              <a:t>, ανάλογα µε την ποικιλία. Οι </a:t>
            </a:r>
            <a:r>
              <a:rPr lang="el-GR" sz="2000" spc="20" dirty="0" err="1" smtClean="0">
                <a:latin typeface="Times New Roman"/>
                <a:cs typeface="Times New Roman"/>
              </a:rPr>
              <a:t>ανοιχρόχρωµοι</a:t>
            </a:r>
            <a:r>
              <a:rPr lang="el-GR" sz="2000" spc="20" dirty="0" smtClean="0">
                <a:latin typeface="Times New Roman"/>
                <a:cs typeface="Times New Roman"/>
              </a:rPr>
              <a:t> σπόροι </a:t>
            </a:r>
            <a:r>
              <a:rPr lang="el-GR" sz="2000" spc="20" dirty="0" err="1" smtClean="0">
                <a:latin typeface="Times New Roman"/>
                <a:cs typeface="Times New Roman"/>
              </a:rPr>
              <a:t>προτιµώνται</a:t>
            </a:r>
            <a:r>
              <a:rPr lang="el-GR" sz="2000" spc="20" dirty="0" smtClean="0">
                <a:latin typeface="Times New Roman"/>
                <a:cs typeface="Times New Roman"/>
              </a:rPr>
              <a:t> ως </a:t>
            </a:r>
            <a:r>
              <a:rPr lang="el-GR" sz="2000" spc="20" dirty="0" err="1" smtClean="0">
                <a:latin typeface="Times New Roman"/>
                <a:cs typeface="Times New Roman"/>
              </a:rPr>
              <a:t>βρώσιµοι</a:t>
            </a:r>
            <a:r>
              <a:rPr lang="el-GR" sz="2000" spc="20" dirty="0" smtClean="0">
                <a:latin typeface="Times New Roman"/>
                <a:cs typeface="Times New Roman"/>
              </a:rPr>
              <a:t>, ενώ οι</a:t>
            </a:r>
          </a:p>
          <a:p>
            <a:pPr marL="12697" marR="5079">
              <a:spcBef>
                <a:spcPts val="25"/>
              </a:spcBef>
            </a:pPr>
            <a:r>
              <a:rPr lang="el-GR" sz="2000" spc="20" dirty="0" smtClean="0">
                <a:latin typeface="Times New Roman"/>
                <a:cs typeface="Times New Roman"/>
              </a:rPr>
              <a:t>µ</a:t>
            </a:r>
            <a:r>
              <a:rPr lang="el-GR" sz="2000" spc="20" dirty="0" err="1" smtClean="0">
                <a:latin typeface="Times New Roman"/>
                <a:cs typeface="Times New Roman"/>
              </a:rPr>
              <a:t>αύροι</a:t>
            </a:r>
            <a:r>
              <a:rPr lang="el-GR" sz="2000" spc="20" dirty="0" smtClean="0">
                <a:latin typeface="Times New Roman"/>
                <a:cs typeface="Times New Roman"/>
              </a:rPr>
              <a:t> σπόροι έχουν κατά κανόνα µ</a:t>
            </a:r>
            <a:r>
              <a:rPr lang="el-GR" sz="2000" spc="20" dirty="0" err="1" smtClean="0">
                <a:latin typeface="Times New Roman"/>
                <a:cs typeface="Times New Roman"/>
              </a:rPr>
              <a:t>εγαλύτερη</a:t>
            </a:r>
            <a:r>
              <a:rPr lang="el-GR" sz="2000" spc="20" dirty="0" smtClean="0">
                <a:latin typeface="Times New Roman"/>
                <a:cs typeface="Times New Roman"/>
              </a:rPr>
              <a:t> περιεκτικότητα σε λάδι. Κάθε σπόρος αποτελείται από το </a:t>
            </a:r>
            <a:r>
              <a:rPr lang="el-GR" sz="2000" spc="20" dirty="0" err="1" smtClean="0">
                <a:latin typeface="Times New Roman"/>
                <a:cs typeface="Times New Roman"/>
              </a:rPr>
              <a:t>περισπέρµιο</a:t>
            </a:r>
            <a:r>
              <a:rPr lang="el-GR" sz="2000" spc="20" dirty="0" smtClean="0">
                <a:latin typeface="Times New Roman"/>
                <a:cs typeface="Times New Roman"/>
              </a:rPr>
              <a:t> και το </a:t>
            </a:r>
            <a:r>
              <a:rPr lang="el-GR" sz="2000" spc="20" dirty="0" err="1" smtClean="0">
                <a:latin typeface="Times New Roman"/>
                <a:cs typeface="Times New Roman"/>
              </a:rPr>
              <a:t>έµβρυο</a:t>
            </a:r>
            <a:r>
              <a:rPr lang="el-GR" sz="2000" spc="20" dirty="0" smtClean="0">
                <a:latin typeface="Times New Roman"/>
                <a:cs typeface="Times New Roman"/>
              </a:rPr>
              <a:t> µε τις δύο κοτύλες και τον </a:t>
            </a:r>
            <a:r>
              <a:rPr lang="el-GR" sz="2000" spc="20" dirty="0" err="1" smtClean="0">
                <a:latin typeface="Times New Roman"/>
                <a:cs typeface="Times New Roman"/>
              </a:rPr>
              <a:t>εµβρυακό</a:t>
            </a:r>
            <a:r>
              <a:rPr lang="el-GR" sz="2000" spc="20" dirty="0" smtClean="0">
                <a:latin typeface="Times New Roman"/>
                <a:cs typeface="Times New Roman"/>
              </a:rPr>
              <a:t> άξονα που </a:t>
            </a:r>
            <a:r>
              <a:rPr lang="el-GR" sz="2000" spc="20" dirty="0" err="1" smtClean="0">
                <a:latin typeface="Times New Roman"/>
                <a:cs typeface="Times New Roman"/>
              </a:rPr>
              <a:t>περιλαµβάνει</a:t>
            </a:r>
            <a:r>
              <a:rPr lang="el-GR" sz="2000" spc="20" dirty="0" smtClean="0">
                <a:latin typeface="Times New Roman"/>
                <a:cs typeface="Times New Roman"/>
              </a:rPr>
              <a:t> το ριζίδιο, το  </a:t>
            </a:r>
            <a:r>
              <a:rPr lang="el-GR" sz="2000" spc="20" dirty="0" err="1" smtClean="0">
                <a:latin typeface="Times New Roman"/>
                <a:cs typeface="Times New Roman"/>
              </a:rPr>
              <a:t>υποκοτύλιο</a:t>
            </a:r>
            <a:r>
              <a:rPr lang="el-GR" sz="2000" spc="20" dirty="0" smtClean="0">
                <a:latin typeface="Times New Roman"/>
                <a:cs typeface="Times New Roman"/>
              </a:rPr>
              <a:t> και το </a:t>
            </a:r>
            <a:r>
              <a:rPr lang="el-GR" sz="2000" spc="20" dirty="0" err="1" smtClean="0">
                <a:latin typeface="Times New Roman"/>
                <a:cs typeface="Times New Roman"/>
              </a:rPr>
              <a:t>επικοτύλιο</a:t>
            </a:r>
            <a:r>
              <a:rPr lang="el-GR" sz="2000" spc="20" dirty="0" smtClean="0">
                <a:latin typeface="Times New Roman"/>
                <a:cs typeface="Times New Roman"/>
              </a:rPr>
              <a:t> </a:t>
            </a:r>
            <a:endParaRPr lang="el-GR" sz="2000" dirty="0">
              <a:latin typeface="Times New Roman"/>
              <a:cs typeface="Times New Roman"/>
            </a:endParaRPr>
          </a:p>
        </p:txBody>
      </p:sp>
      <p:sp>
        <p:nvSpPr>
          <p:cNvPr id="4" name="object 3"/>
          <p:cNvSpPr/>
          <p:nvPr/>
        </p:nvSpPr>
        <p:spPr>
          <a:xfrm>
            <a:off x="4343400" y="533400"/>
            <a:ext cx="4355925" cy="2605208"/>
          </a:xfrm>
          <a:prstGeom prst="rect">
            <a:avLst/>
          </a:prstGeom>
          <a:blipFill>
            <a:blip r:embed="rId2" cstate="print"/>
            <a:stretch>
              <a:fillRect/>
            </a:stretch>
          </a:blipFill>
        </p:spPr>
        <p:txBody>
          <a:bodyPr wrap="square" lIns="0" tIns="0" rIns="0" bIns="0" rtlCol="0"/>
          <a:lstStyle/>
          <a:p>
            <a:endParaRPr/>
          </a:p>
        </p:txBody>
      </p:sp>
      <p:pic>
        <p:nvPicPr>
          <p:cNvPr id="5" name="Picture 2" descr="Αποτέλεσμα εικόνας για sesamum indicum plant"/>
          <p:cNvPicPr>
            <a:picLocks noChangeAspect="1" noChangeArrowheads="1"/>
          </p:cNvPicPr>
          <p:nvPr/>
        </p:nvPicPr>
        <p:blipFill>
          <a:blip r:embed="rId3" cstate="print"/>
          <a:srcRect/>
          <a:stretch>
            <a:fillRect/>
          </a:stretch>
        </p:blipFill>
        <p:spPr bwMode="auto">
          <a:xfrm>
            <a:off x="4495800" y="3429000"/>
            <a:ext cx="4114800" cy="3117976"/>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sesamum indicum seeds"/>
          <p:cNvPicPr>
            <a:picLocks noChangeAspect="1" noChangeArrowheads="1"/>
          </p:cNvPicPr>
          <p:nvPr/>
        </p:nvPicPr>
        <p:blipFill>
          <a:blip r:embed="rId2" cstate="print"/>
          <a:srcRect/>
          <a:stretch>
            <a:fillRect/>
          </a:stretch>
        </p:blipFill>
        <p:spPr bwMode="auto">
          <a:xfrm>
            <a:off x="228600" y="609600"/>
            <a:ext cx="8667750" cy="584835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04800" y="304800"/>
            <a:ext cx="8458200" cy="5632311"/>
          </a:xfrm>
          <a:prstGeom prst="rect">
            <a:avLst/>
          </a:prstGeom>
        </p:spPr>
        <p:txBody>
          <a:bodyPr wrap="square">
            <a:spAutoFit/>
          </a:bodyPr>
          <a:lstStyle/>
          <a:p>
            <a:pPr fontAlgn="base"/>
            <a:r>
              <a:rPr lang="el-GR" b="1" dirty="0" smtClean="0"/>
              <a:t>Η καλλιέργεια του σουσαμιού στην χώρα μας</a:t>
            </a:r>
            <a:endParaRPr lang="el-GR" dirty="0" smtClean="0"/>
          </a:p>
          <a:p>
            <a:pPr fontAlgn="base"/>
            <a:r>
              <a:rPr lang="el-GR" dirty="0" smtClean="0"/>
              <a:t>Οι κυριότερες χώρες που καλλιεργείται το σουσάμι είναι οι Ινδίες, η Κίνα, οι ΗΠΑ, το Σουδάν, η Τουρκία, το , Μεξικό κ.α. Στο παρελθόν το σουσάμι καλλιεργούνταν τελείως ευκαιριακά στην Ελλάδα, δηλαδή σαν καλλιέργεια που μπορούσε να μπει σε αντικατάσταση της αγρανάπαυσης. Κατά την δεκαετία του 1970 έφθασε να καλλιεργείται συνολικά σε έκταση 200.000- 300.000 στρεμμάτων, αλλά τα επόμενα χρόνια μειώθηκαν σταδιακά οι καλλιεργούμενες </a:t>
            </a:r>
            <a:r>
              <a:rPr lang="el-GR" dirty="0" err="1" smtClean="0"/>
              <a:t>εκτάσεις.Ο</a:t>
            </a:r>
            <a:r>
              <a:rPr lang="el-GR" dirty="0" smtClean="0"/>
              <a:t> λόγος ήταν οι επιδοτήσεις που άρχισαν να δίνονται σε ανταγωνιστικές προς το σουσάμι καλλιέργειες από το 1981 από την ΕΟΚ, όπως είναι ο αραβόσιτος, τα ζαχαρότευτλα, αλλά και το γεγονός ότι το σουσάμι δεν εντάχθηκε στην Κοινή Αγροτική Πολιτική στα </a:t>
            </a:r>
            <a:r>
              <a:rPr lang="el-GR" dirty="0" err="1" smtClean="0"/>
              <a:t>ελαιούχα</a:t>
            </a:r>
            <a:r>
              <a:rPr lang="el-GR" dirty="0" smtClean="0"/>
              <a:t> φυτά, όπως είναι η σόγια, η ελαιοκράμβη και ο ηλίανθος.</a:t>
            </a:r>
          </a:p>
          <a:p>
            <a:pPr fontAlgn="base"/>
            <a:r>
              <a:rPr lang="el-GR" dirty="0" smtClean="0"/>
              <a:t>Σήμερα η καλλιέργεια του σουσαμιού αναπτύσσεται στην περιοχή της Νιγρίτας όπου καλλιεργούνται ντόπιοι πληθυσμοί σουσαμιού.</a:t>
            </a:r>
          </a:p>
          <a:p>
            <a:pPr fontAlgn="base"/>
            <a:r>
              <a:rPr lang="el-GR" dirty="0" smtClean="0"/>
              <a:t>Η καλλιέργεια του σουσαμιού μπορεί να αναπτυχθεί σήμερα στην χώρα μας σε σημαντικό βαθμό με την εισαγωγή νέων πιστοποιημένων ποικιλιών, που μπορούν να συγκομισθούν με μηχανικά μέσα. Η εφαρμογή της </a:t>
            </a:r>
            <a:r>
              <a:rPr lang="el-GR" dirty="0" err="1" smtClean="0"/>
              <a:t>συμβολαιακής</a:t>
            </a:r>
            <a:r>
              <a:rPr lang="el-GR" dirty="0" smtClean="0"/>
              <a:t> γεωργίας, η ανάπτυξη ομάδων παραγωγών και η μεταποίηση του σουσαμιού, θα δώσει επίσης μεγάλη ώθηση στην ανάπτυξη της καλλιέργειας.</a:t>
            </a:r>
          </a:p>
          <a:p>
            <a:pPr fontAlgn="base"/>
            <a:r>
              <a:rPr lang="el-GR" dirty="0" smtClean="0"/>
              <a:t>Με μία μέση παραγωγή 150-200 κιλά το στρέμμα η καλλιέργεια αυτή μπορεί να δώσει ένα ακαθάριστο εισόδημα 300-400 €/στρ.</a:t>
            </a:r>
            <a:endParaRPr lang="el-G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2"/>
            <a:ext cx="4571206" cy="646181"/>
          </a:xfrm>
          <a:prstGeom prst="rect">
            <a:avLst/>
          </a:prstGeom>
          <a:noFill/>
        </p:spPr>
        <p:txBody>
          <a:bodyPr wrap="square" lIns="91413" tIns="45707" rIns="91413" bIns="45707"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41" y="1219712"/>
            <a:ext cx="8456731" cy="4647400"/>
          </a:xfrm>
          <a:prstGeom prst="rect">
            <a:avLst/>
          </a:prstGeom>
        </p:spPr>
        <p:txBody>
          <a:bodyPr wrap="square" lIns="91413" tIns="45707" rIns="91413" bIns="45707">
            <a:spAutoFit/>
          </a:bodyPr>
          <a:lstStyle/>
          <a:p>
            <a:pPr marL="12698"/>
            <a:r>
              <a:rPr lang="el-GR" sz="1600" spc="20" dirty="0" smtClean="0">
                <a:latin typeface="Times New Roman"/>
                <a:cs typeface="Times New Roman"/>
              </a:rPr>
              <a:t>Η  </a:t>
            </a:r>
            <a:r>
              <a:rPr lang="el-GR" sz="1600" spc="15" dirty="0" smtClean="0">
                <a:latin typeface="Times New Roman"/>
                <a:cs typeface="Times New Roman"/>
              </a:rPr>
              <a:t>διάρκεια  του  </a:t>
            </a:r>
            <a:r>
              <a:rPr lang="el-GR" sz="1600" spc="20" dirty="0" smtClean="0">
                <a:latin typeface="Times New Roman"/>
                <a:cs typeface="Times New Roman"/>
              </a:rPr>
              <a:t>βιολογικού  κύκλου  </a:t>
            </a:r>
            <a:r>
              <a:rPr lang="el-GR" sz="1600" spc="15" dirty="0" err="1" smtClean="0">
                <a:latin typeface="Times New Roman"/>
                <a:cs typeface="Times New Roman"/>
              </a:rPr>
              <a:t>κυµαίνεται</a:t>
            </a:r>
            <a:r>
              <a:rPr lang="el-GR" sz="1600" spc="15" dirty="0" smtClean="0">
                <a:latin typeface="Times New Roman"/>
                <a:cs typeface="Times New Roman"/>
              </a:rPr>
              <a:t>  </a:t>
            </a:r>
            <a:r>
              <a:rPr lang="el-GR" sz="1600" spc="20" dirty="0" smtClean="0">
                <a:latin typeface="Times New Roman"/>
                <a:cs typeface="Times New Roman"/>
              </a:rPr>
              <a:t>από  85-120  </a:t>
            </a:r>
            <a:r>
              <a:rPr lang="el-GR" sz="1600" spc="10" dirty="0" err="1" smtClean="0">
                <a:latin typeface="Times New Roman"/>
                <a:cs typeface="Times New Roman"/>
              </a:rPr>
              <a:t>ηµέρες</a:t>
            </a:r>
            <a:r>
              <a:rPr lang="el-GR" sz="1600" spc="10" dirty="0" smtClean="0">
                <a:latin typeface="Times New Roman"/>
                <a:cs typeface="Times New Roman"/>
              </a:rPr>
              <a:t>,  </a:t>
            </a:r>
            <a:r>
              <a:rPr lang="el-GR" sz="1600" spc="20" dirty="0" smtClean="0">
                <a:latin typeface="Times New Roman"/>
                <a:cs typeface="Times New Roman"/>
              </a:rPr>
              <a:t>ανάλογα  </a:t>
            </a:r>
            <a:r>
              <a:rPr lang="el-GR" sz="1600" spc="-5" dirty="0" smtClean="0">
                <a:latin typeface="Times New Roman"/>
                <a:cs typeface="Times New Roman"/>
              </a:rPr>
              <a:t>µε  </a:t>
            </a:r>
            <a:r>
              <a:rPr lang="el-GR" sz="1600" spc="15" dirty="0" smtClean="0">
                <a:latin typeface="Times New Roman"/>
                <a:cs typeface="Times New Roman"/>
              </a:rPr>
              <a:t>την  ποικιλία  και    </a:t>
            </a:r>
            <a:r>
              <a:rPr lang="el-GR" sz="1600" spc="10" dirty="0" smtClean="0">
                <a:latin typeface="Times New Roman"/>
                <a:cs typeface="Times New Roman"/>
              </a:rPr>
              <a:t>τις </a:t>
            </a:r>
            <a:r>
              <a:rPr lang="el-GR" sz="1600" spc="20" dirty="0" smtClean="0">
                <a:latin typeface="Times New Roman"/>
                <a:cs typeface="Times New Roman"/>
              </a:rPr>
              <a:t>περιβαλλοντικές συνθήκες. Το </a:t>
            </a:r>
            <a:r>
              <a:rPr lang="el-GR" sz="1600" spc="15" dirty="0" err="1" smtClean="0">
                <a:latin typeface="Times New Roman"/>
                <a:cs typeface="Times New Roman"/>
              </a:rPr>
              <a:t>σουσάµι</a:t>
            </a:r>
            <a:r>
              <a:rPr lang="el-GR" sz="1600" spc="15" dirty="0" smtClean="0">
                <a:latin typeface="Times New Roman"/>
                <a:cs typeface="Times New Roman"/>
              </a:rPr>
              <a:t> είναι </a:t>
            </a:r>
            <a:r>
              <a:rPr lang="el-GR" sz="1600" spc="20" dirty="0" smtClean="0">
                <a:latin typeface="Times New Roman"/>
                <a:cs typeface="Times New Roman"/>
              </a:rPr>
              <a:t>φυτό συνεχούς αυξήσεως, ώστε </a:t>
            </a:r>
            <a:r>
              <a:rPr lang="el-GR" sz="1600" spc="15" dirty="0" smtClean="0">
                <a:latin typeface="Times New Roman"/>
                <a:cs typeface="Times New Roman"/>
              </a:rPr>
              <a:t>συνεχίζει τη </a:t>
            </a:r>
            <a:r>
              <a:rPr lang="el-GR" sz="1600" spc="20" dirty="0" smtClean="0">
                <a:latin typeface="Times New Roman"/>
                <a:cs typeface="Times New Roman"/>
              </a:rPr>
              <a:t>βλαστική </a:t>
            </a:r>
            <a:r>
              <a:rPr lang="el-GR" sz="1600" spc="15" dirty="0" smtClean="0">
                <a:latin typeface="Times New Roman"/>
                <a:cs typeface="Times New Roman"/>
              </a:rPr>
              <a:t>του  </a:t>
            </a:r>
            <a:r>
              <a:rPr lang="el-GR" sz="1600" spc="20" dirty="0" smtClean="0">
                <a:latin typeface="Times New Roman"/>
                <a:cs typeface="Times New Roman"/>
              </a:rPr>
              <a:t>ανάπτυξη </a:t>
            </a:r>
            <a:r>
              <a:rPr lang="el-GR" sz="1600" spc="15" dirty="0" smtClean="0">
                <a:latin typeface="Times New Roman"/>
                <a:cs typeface="Times New Roman"/>
              </a:rPr>
              <a:t>και </a:t>
            </a:r>
            <a:r>
              <a:rPr lang="el-GR" sz="1600" spc="20" dirty="0" smtClean="0">
                <a:latin typeface="Times New Roman"/>
                <a:cs typeface="Times New Roman"/>
              </a:rPr>
              <a:t>όταν </a:t>
            </a:r>
            <a:r>
              <a:rPr lang="el-GR" sz="1600" spc="15" dirty="0" smtClean="0">
                <a:latin typeface="Times New Roman"/>
                <a:cs typeface="Times New Roman"/>
              </a:rPr>
              <a:t>εισέρχεται στο στάδιο της</a:t>
            </a:r>
            <a:r>
              <a:rPr lang="el-GR" sz="1600" spc="40" dirty="0" smtClean="0">
                <a:latin typeface="Times New Roman"/>
                <a:cs typeface="Times New Roman"/>
              </a:rPr>
              <a:t> </a:t>
            </a:r>
            <a:r>
              <a:rPr lang="el-GR" sz="1600" spc="20" dirty="0" smtClean="0">
                <a:latin typeface="Times New Roman"/>
                <a:cs typeface="Times New Roman"/>
              </a:rPr>
              <a:t>ανθοφορίας.</a:t>
            </a:r>
            <a:endParaRPr lang="el-GR" sz="1600" dirty="0" smtClean="0">
              <a:latin typeface="Times New Roman"/>
              <a:cs typeface="Times New Roman"/>
            </a:endParaRPr>
          </a:p>
          <a:p>
            <a:pPr marL="469853"/>
            <a:r>
              <a:rPr lang="el-GR" sz="1600" spc="20" dirty="0" smtClean="0">
                <a:latin typeface="Times New Roman"/>
                <a:cs typeface="Times New Roman"/>
              </a:rPr>
              <a:t>Αναγνωρίζονται </a:t>
            </a:r>
            <a:r>
              <a:rPr lang="el-GR" sz="1600" spc="15" dirty="0" smtClean="0">
                <a:latin typeface="Times New Roman"/>
                <a:cs typeface="Times New Roman"/>
              </a:rPr>
              <a:t>τα </a:t>
            </a:r>
            <a:r>
              <a:rPr lang="el-GR" sz="1600" spc="20" dirty="0" smtClean="0">
                <a:latin typeface="Times New Roman"/>
                <a:cs typeface="Times New Roman"/>
              </a:rPr>
              <a:t>παρακάτω βασικά </a:t>
            </a:r>
            <a:r>
              <a:rPr lang="el-GR" sz="1600" spc="15" dirty="0" smtClean="0">
                <a:latin typeface="Times New Roman"/>
                <a:cs typeface="Times New Roman"/>
              </a:rPr>
              <a:t>στάδια του </a:t>
            </a:r>
            <a:r>
              <a:rPr lang="el-GR" sz="1600" spc="20" dirty="0" smtClean="0">
                <a:latin typeface="Times New Roman"/>
                <a:cs typeface="Times New Roman"/>
              </a:rPr>
              <a:t>βιολογικού </a:t>
            </a:r>
            <a:r>
              <a:rPr lang="el-GR" sz="1600" spc="15" dirty="0" smtClean="0">
                <a:latin typeface="Times New Roman"/>
                <a:cs typeface="Times New Roman"/>
              </a:rPr>
              <a:t>του</a:t>
            </a:r>
            <a:r>
              <a:rPr lang="el-GR" sz="1600" spc="60" dirty="0" smtClean="0">
                <a:latin typeface="Times New Roman"/>
                <a:cs typeface="Times New Roman"/>
              </a:rPr>
              <a:t> </a:t>
            </a:r>
            <a:r>
              <a:rPr lang="el-GR" sz="1600" spc="20" dirty="0" smtClean="0">
                <a:latin typeface="Times New Roman"/>
                <a:cs typeface="Times New Roman"/>
              </a:rPr>
              <a:t>κύκλου:</a:t>
            </a:r>
            <a:endParaRPr lang="el-GR" sz="1600" dirty="0" smtClean="0">
              <a:latin typeface="Times New Roman"/>
              <a:cs typeface="Times New Roman"/>
            </a:endParaRPr>
          </a:p>
          <a:p>
            <a:pPr marL="927008" lvl="2" indent="-228577">
              <a:spcBef>
                <a:spcPts val="685"/>
              </a:spcBef>
              <a:buFont typeface="Symbol"/>
              <a:buChar char=""/>
              <a:tabLst>
                <a:tab pos="926373" algn="l"/>
                <a:tab pos="927008" algn="l"/>
              </a:tabLst>
            </a:pPr>
            <a:r>
              <a:rPr lang="el-GR" sz="1600" spc="20" dirty="0" smtClean="0">
                <a:latin typeface="Times New Roman"/>
                <a:cs typeface="Times New Roman"/>
              </a:rPr>
              <a:t>Σπορά </a:t>
            </a:r>
            <a:r>
              <a:rPr lang="el-GR" sz="1600" spc="15" dirty="0" smtClean="0">
                <a:latin typeface="Times New Roman"/>
                <a:cs typeface="Times New Roman"/>
              </a:rPr>
              <a:t>–</a:t>
            </a:r>
            <a:r>
              <a:rPr lang="el-GR" sz="1600" spc="-70" dirty="0" smtClean="0">
                <a:latin typeface="Times New Roman"/>
                <a:cs typeface="Times New Roman"/>
              </a:rPr>
              <a:t> </a:t>
            </a:r>
            <a:r>
              <a:rPr lang="el-GR" sz="1600" spc="15" dirty="0" err="1" smtClean="0">
                <a:latin typeface="Times New Roman"/>
                <a:cs typeface="Times New Roman"/>
              </a:rPr>
              <a:t>φύτρωµα</a:t>
            </a:r>
            <a:r>
              <a:rPr lang="el-GR" sz="1600" spc="15" dirty="0" smtClean="0">
                <a:latin typeface="Times New Roman"/>
                <a:cs typeface="Times New Roman"/>
              </a:rPr>
              <a:t>,</a:t>
            </a:r>
            <a:endParaRPr lang="el-GR" sz="1600" dirty="0" smtClean="0">
              <a:latin typeface="Times New Roman"/>
              <a:cs typeface="Times New Roman"/>
            </a:endParaRPr>
          </a:p>
          <a:p>
            <a:pPr marL="927008" lvl="2" indent="-228577">
              <a:spcBef>
                <a:spcPts val="685"/>
              </a:spcBef>
              <a:buFont typeface="Symbol"/>
              <a:buChar char=""/>
              <a:tabLst>
                <a:tab pos="926373" algn="l"/>
                <a:tab pos="927008" algn="l"/>
              </a:tabLst>
            </a:pPr>
            <a:r>
              <a:rPr lang="el-GR" sz="1600" spc="20" dirty="0" smtClean="0">
                <a:latin typeface="Times New Roman"/>
                <a:cs typeface="Times New Roman"/>
              </a:rPr>
              <a:t>Βλαστικό </a:t>
            </a:r>
            <a:r>
              <a:rPr lang="el-GR" sz="1600" spc="15" dirty="0" smtClean="0">
                <a:latin typeface="Times New Roman"/>
                <a:cs typeface="Times New Roman"/>
              </a:rPr>
              <a:t>στάδιο </a:t>
            </a:r>
            <a:r>
              <a:rPr lang="el-GR" sz="1600" spc="20" dirty="0" smtClean="0">
                <a:latin typeface="Times New Roman"/>
                <a:cs typeface="Times New Roman"/>
              </a:rPr>
              <a:t>ανάπτυξης φύλλων </a:t>
            </a:r>
            <a:r>
              <a:rPr lang="el-GR" sz="1600" spc="15" dirty="0" smtClean="0">
                <a:latin typeface="Times New Roman"/>
                <a:cs typeface="Times New Roman"/>
              </a:rPr>
              <a:t>και </a:t>
            </a:r>
            <a:r>
              <a:rPr lang="el-GR" sz="1600" spc="20" dirty="0" smtClean="0">
                <a:latin typeface="Times New Roman"/>
                <a:cs typeface="Times New Roman"/>
              </a:rPr>
              <a:t>βλαστών,</a:t>
            </a:r>
            <a:endParaRPr lang="el-GR" sz="1600" dirty="0" smtClean="0">
              <a:latin typeface="Times New Roman"/>
              <a:cs typeface="Times New Roman"/>
            </a:endParaRPr>
          </a:p>
          <a:p>
            <a:pPr marL="927008" lvl="2" indent="-228577">
              <a:spcBef>
                <a:spcPts val="685"/>
              </a:spcBef>
              <a:buFont typeface="Symbol"/>
              <a:buChar char=""/>
              <a:tabLst>
                <a:tab pos="926373" algn="l"/>
                <a:tab pos="927008" algn="l"/>
              </a:tabLst>
            </a:pPr>
            <a:r>
              <a:rPr lang="el-GR" sz="1600" spc="20" dirty="0" smtClean="0">
                <a:latin typeface="Times New Roman"/>
                <a:cs typeface="Times New Roman"/>
              </a:rPr>
              <a:t>Άνθηση,</a:t>
            </a:r>
            <a:endParaRPr lang="el-GR" sz="1600" dirty="0" smtClean="0">
              <a:latin typeface="Times New Roman"/>
              <a:cs typeface="Times New Roman"/>
            </a:endParaRPr>
          </a:p>
          <a:p>
            <a:pPr marL="927008" lvl="2" indent="-228577">
              <a:spcBef>
                <a:spcPts val="680"/>
              </a:spcBef>
              <a:buFont typeface="Symbol"/>
              <a:buChar char=""/>
              <a:tabLst>
                <a:tab pos="926373" algn="l"/>
                <a:tab pos="927008" algn="l"/>
              </a:tabLst>
            </a:pPr>
            <a:r>
              <a:rPr lang="el-GR" sz="1600" spc="20" dirty="0" smtClean="0">
                <a:latin typeface="Times New Roman"/>
                <a:cs typeface="Times New Roman"/>
              </a:rPr>
              <a:t>Ανάπτυξη</a:t>
            </a:r>
            <a:r>
              <a:rPr lang="el-GR" sz="1600" spc="-50" dirty="0" smtClean="0">
                <a:latin typeface="Times New Roman"/>
                <a:cs typeface="Times New Roman"/>
              </a:rPr>
              <a:t> </a:t>
            </a:r>
            <a:r>
              <a:rPr lang="el-GR" sz="1600" spc="20" dirty="0" smtClean="0">
                <a:latin typeface="Times New Roman"/>
                <a:cs typeface="Times New Roman"/>
              </a:rPr>
              <a:t>καψών,</a:t>
            </a:r>
            <a:endParaRPr lang="el-GR" sz="1600" dirty="0" smtClean="0">
              <a:latin typeface="Times New Roman"/>
              <a:cs typeface="Times New Roman"/>
            </a:endParaRPr>
          </a:p>
          <a:p>
            <a:pPr marL="927008" lvl="2" indent="-228577">
              <a:spcBef>
                <a:spcPts val="685"/>
              </a:spcBef>
              <a:buFont typeface="Symbol"/>
              <a:buChar char=""/>
              <a:tabLst>
                <a:tab pos="926373" algn="l"/>
                <a:tab pos="927008" algn="l"/>
              </a:tabLst>
            </a:pPr>
            <a:r>
              <a:rPr lang="el-GR" sz="1600" spc="15" dirty="0" err="1" smtClean="0">
                <a:latin typeface="Times New Roman"/>
                <a:cs typeface="Times New Roman"/>
              </a:rPr>
              <a:t>Ωρίµανση</a:t>
            </a:r>
            <a:r>
              <a:rPr lang="el-GR" sz="1600" spc="15" dirty="0" smtClean="0">
                <a:latin typeface="Times New Roman"/>
                <a:cs typeface="Times New Roman"/>
              </a:rPr>
              <a:t>,</a:t>
            </a:r>
            <a:endParaRPr lang="el-GR" sz="1600" dirty="0" smtClean="0">
              <a:latin typeface="Times New Roman"/>
              <a:cs typeface="Times New Roman"/>
            </a:endParaRPr>
          </a:p>
          <a:p>
            <a:pPr marL="927008" lvl="2" indent="-228577">
              <a:spcBef>
                <a:spcPts val="685"/>
              </a:spcBef>
              <a:buFont typeface="Symbol"/>
              <a:buChar char=""/>
              <a:tabLst>
                <a:tab pos="926373" algn="l"/>
                <a:tab pos="927008" algn="l"/>
              </a:tabLst>
            </a:pPr>
            <a:r>
              <a:rPr lang="el-GR" sz="1600" spc="20" dirty="0" smtClean="0">
                <a:latin typeface="Times New Roman"/>
                <a:cs typeface="Times New Roman"/>
              </a:rPr>
              <a:t>Γήρανση </a:t>
            </a:r>
            <a:r>
              <a:rPr lang="el-GR" sz="1600" spc="10" dirty="0" smtClean="0">
                <a:latin typeface="Times New Roman"/>
                <a:cs typeface="Times New Roman"/>
              </a:rPr>
              <a:t>- </a:t>
            </a:r>
            <a:r>
              <a:rPr lang="el-GR" sz="1600" spc="20" dirty="0" smtClean="0">
                <a:latin typeface="Times New Roman"/>
                <a:cs typeface="Times New Roman"/>
              </a:rPr>
              <a:t>Ξήρανση </a:t>
            </a:r>
            <a:r>
              <a:rPr lang="el-GR" sz="1600" spc="15" dirty="0" smtClean="0">
                <a:latin typeface="Times New Roman"/>
                <a:cs typeface="Times New Roman"/>
              </a:rPr>
              <a:t>του</a:t>
            </a:r>
            <a:r>
              <a:rPr lang="el-GR" sz="1600" spc="-10" dirty="0" smtClean="0">
                <a:latin typeface="Times New Roman"/>
                <a:cs typeface="Times New Roman"/>
              </a:rPr>
              <a:t> </a:t>
            </a:r>
            <a:r>
              <a:rPr lang="el-GR" sz="1600" spc="15" dirty="0" smtClean="0">
                <a:latin typeface="Times New Roman"/>
                <a:cs typeface="Times New Roman"/>
              </a:rPr>
              <a:t>φυτού</a:t>
            </a:r>
            <a:r>
              <a:rPr lang="el-GR" sz="1100" spc="15" dirty="0" smtClean="0">
                <a:latin typeface="Times New Roman"/>
                <a:cs typeface="Times New Roman"/>
              </a:rPr>
              <a:t>.</a:t>
            </a:r>
            <a:endParaRPr lang="el-GR" sz="1100" dirty="0" smtClean="0">
              <a:latin typeface="Times New Roman"/>
              <a:cs typeface="Times New Roman"/>
            </a:endParaRPr>
          </a:p>
          <a:p>
            <a:pPr marL="12698" marR="5080" indent="457155" algn="just">
              <a:lnSpc>
                <a:spcPct val="100400"/>
              </a:lnSpc>
              <a:spcBef>
                <a:spcPts val="605"/>
              </a:spcBef>
            </a:pPr>
            <a:r>
              <a:rPr lang="el-GR" sz="1600" spc="20" dirty="0" smtClean="0">
                <a:latin typeface="Times New Roman"/>
                <a:cs typeface="Times New Roman"/>
              </a:rPr>
              <a:t>Το πρώτο </a:t>
            </a:r>
            <a:r>
              <a:rPr lang="el-GR" sz="1600" spc="15" dirty="0" smtClean="0">
                <a:latin typeface="Times New Roman"/>
                <a:cs typeface="Times New Roman"/>
              </a:rPr>
              <a:t>στάδιο του </a:t>
            </a:r>
            <a:r>
              <a:rPr lang="el-GR" sz="1600" spc="20" dirty="0" smtClean="0">
                <a:latin typeface="Times New Roman"/>
                <a:cs typeface="Times New Roman"/>
              </a:rPr>
              <a:t>βιολογικού κύκλου </a:t>
            </a:r>
            <a:r>
              <a:rPr lang="el-GR" sz="1600" spc="15" dirty="0" err="1" smtClean="0">
                <a:latin typeface="Times New Roman"/>
                <a:cs typeface="Times New Roman"/>
              </a:rPr>
              <a:t>περιλαµβάνει</a:t>
            </a:r>
            <a:r>
              <a:rPr lang="el-GR" sz="1600" spc="15" dirty="0" smtClean="0">
                <a:latin typeface="Times New Roman"/>
                <a:cs typeface="Times New Roman"/>
              </a:rPr>
              <a:t> τη </a:t>
            </a:r>
            <a:r>
              <a:rPr lang="el-GR" sz="1600" spc="20" dirty="0" smtClean="0">
                <a:latin typeface="Times New Roman"/>
                <a:cs typeface="Times New Roman"/>
              </a:rPr>
              <a:t>βλάστηση </a:t>
            </a:r>
            <a:r>
              <a:rPr lang="el-GR" sz="1600" spc="15" dirty="0" smtClean="0">
                <a:latin typeface="Times New Roman"/>
                <a:cs typeface="Times New Roman"/>
              </a:rPr>
              <a:t>του </a:t>
            </a:r>
            <a:r>
              <a:rPr lang="el-GR" sz="1600" spc="20" dirty="0" smtClean="0">
                <a:latin typeface="Times New Roman"/>
                <a:cs typeface="Times New Roman"/>
              </a:rPr>
              <a:t>σπόρου, </a:t>
            </a:r>
            <a:r>
              <a:rPr lang="el-GR" sz="1600" spc="15" dirty="0" smtClean="0">
                <a:latin typeface="Times New Roman"/>
                <a:cs typeface="Times New Roman"/>
              </a:rPr>
              <a:t>το </a:t>
            </a:r>
            <a:r>
              <a:rPr lang="el-GR" sz="1600" spc="15" dirty="0" err="1" smtClean="0">
                <a:latin typeface="Times New Roman"/>
                <a:cs typeface="Times New Roman"/>
              </a:rPr>
              <a:t>φύτρωµα</a:t>
            </a:r>
            <a:r>
              <a:rPr lang="el-GR" sz="1600" spc="15" dirty="0" smtClean="0">
                <a:latin typeface="Times New Roman"/>
                <a:cs typeface="Times New Roman"/>
              </a:rPr>
              <a:t> </a:t>
            </a:r>
            <a:r>
              <a:rPr lang="el-GR" sz="1600" spc="20" dirty="0" smtClean="0">
                <a:latin typeface="Times New Roman"/>
                <a:cs typeface="Times New Roman"/>
              </a:rPr>
              <a:t>και  </a:t>
            </a:r>
            <a:r>
              <a:rPr lang="el-GR" sz="1600" spc="15" dirty="0" smtClean="0">
                <a:latin typeface="Times New Roman"/>
                <a:cs typeface="Times New Roman"/>
              </a:rPr>
              <a:t>την </a:t>
            </a:r>
            <a:r>
              <a:rPr lang="el-GR" sz="1600" spc="15" dirty="0" err="1" smtClean="0">
                <a:latin typeface="Times New Roman"/>
                <a:cs typeface="Times New Roman"/>
              </a:rPr>
              <a:t>εµφάνιση</a:t>
            </a:r>
            <a:r>
              <a:rPr lang="el-GR" sz="1600" spc="15" dirty="0" smtClean="0">
                <a:latin typeface="Times New Roman"/>
                <a:cs typeface="Times New Roman"/>
              </a:rPr>
              <a:t> του </a:t>
            </a:r>
            <a:r>
              <a:rPr lang="el-GR" sz="1600" spc="20" dirty="0" smtClean="0">
                <a:latin typeface="Times New Roman"/>
                <a:cs typeface="Times New Roman"/>
              </a:rPr>
              <a:t>σποριόφυτου που </a:t>
            </a:r>
            <a:r>
              <a:rPr lang="el-GR" sz="1600" spc="15" dirty="0" err="1" smtClean="0">
                <a:latin typeface="Times New Roman"/>
                <a:cs typeface="Times New Roman"/>
              </a:rPr>
              <a:t>πραγµατοποιείται</a:t>
            </a:r>
            <a:r>
              <a:rPr lang="el-GR" sz="1600" spc="15" dirty="0" smtClean="0">
                <a:latin typeface="Times New Roman"/>
                <a:cs typeface="Times New Roman"/>
              </a:rPr>
              <a:t> 8-12 </a:t>
            </a:r>
            <a:r>
              <a:rPr lang="el-GR" sz="1600" spc="10" dirty="0" err="1" smtClean="0">
                <a:latin typeface="Times New Roman"/>
                <a:cs typeface="Times New Roman"/>
              </a:rPr>
              <a:t>ηµέρες</a:t>
            </a:r>
            <a:r>
              <a:rPr lang="el-GR" sz="1600" spc="10" dirty="0" smtClean="0">
                <a:latin typeface="Times New Roman"/>
                <a:cs typeface="Times New Roman"/>
              </a:rPr>
              <a:t> </a:t>
            </a:r>
            <a:r>
              <a:rPr lang="el-GR" sz="1600" spc="5" dirty="0" smtClean="0">
                <a:latin typeface="Times New Roman"/>
                <a:cs typeface="Times New Roman"/>
              </a:rPr>
              <a:t>µ</a:t>
            </a:r>
            <a:r>
              <a:rPr lang="el-GR" sz="1600" spc="5" dirty="0" err="1" smtClean="0">
                <a:latin typeface="Times New Roman"/>
                <a:cs typeface="Times New Roman"/>
              </a:rPr>
              <a:t>ετά</a:t>
            </a:r>
            <a:r>
              <a:rPr lang="el-GR" sz="1600" spc="5" dirty="0" smtClean="0">
                <a:latin typeface="Times New Roman"/>
                <a:cs typeface="Times New Roman"/>
              </a:rPr>
              <a:t> </a:t>
            </a:r>
            <a:r>
              <a:rPr lang="el-GR" sz="1600" spc="15" dirty="0" smtClean="0">
                <a:latin typeface="Times New Roman"/>
                <a:cs typeface="Times New Roman"/>
              </a:rPr>
              <a:t>τη </a:t>
            </a:r>
            <a:r>
              <a:rPr lang="el-GR" sz="1600" spc="20" dirty="0" smtClean="0">
                <a:latin typeface="Times New Roman"/>
                <a:cs typeface="Times New Roman"/>
              </a:rPr>
              <a:t>σπορά. Το </a:t>
            </a:r>
            <a:r>
              <a:rPr lang="el-GR" sz="1600" spc="15" dirty="0" err="1" smtClean="0">
                <a:latin typeface="Times New Roman"/>
                <a:cs typeface="Times New Roman"/>
              </a:rPr>
              <a:t>φύτρωµα</a:t>
            </a:r>
            <a:r>
              <a:rPr lang="el-GR" sz="1600" spc="15" dirty="0" smtClean="0">
                <a:latin typeface="Times New Roman"/>
                <a:cs typeface="Times New Roman"/>
              </a:rPr>
              <a:t> </a:t>
            </a:r>
            <a:r>
              <a:rPr lang="el-GR" sz="1600" spc="20" dirty="0" smtClean="0">
                <a:latin typeface="Times New Roman"/>
                <a:cs typeface="Times New Roman"/>
              </a:rPr>
              <a:t>των σπόρων  </a:t>
            </a:r>
            <a:r>
              <a:rPr lang="el-GR" sz="1600" spc="15" dirty="0" smtClean="0">
                <a:latin typeface="Times New Roman"/>
                <a:cs typeface="Times New Roman"/>
              </a:rPr>
              <a:t>είναι υπέργειο. </a:t>
            </a:r>
            <a:r>
              <a:rPr lang="el-GR" sz="1600" spc="20" dirty="0" smtClean="0">
                <a:latin typeface="Times New Roman"/>
                <a:cs typeface="Times New Roman"/>
              </a:rPr>
              <a:t>Αρχικά από </a:t>
            </a:r>
            <a:r>
              <a:rPr lang="el-GR" sz="1600" spc="15" dirty="0" smtClean="0">
                <a:latin typeface="Times New Roman"/>
                <a:cs typeface="Times New Roman"/>
              </a:rPr>
              <a:t>το </a:t>
            </a:r>
            <a:r>
              <a:rPr lang="el-GR" sz="1600" spc="15" dirty="0" err="1" smtClean="0">
                <a:latin typeface="Times New Roman"/>
                <a:cs typeface="Times New Roman"/>
              </a:rPr>
              <a:t>έµβρυο</a:t>
            </a:r>
            <a:r>
              <a:rPr lang="el-GR" sz="1600" spc="15" dirty="0" smtClean="0">
                <a:latin typeface="Times New Roman"/>
                <a:cs typeface="Times New Roman"/>
              </a:rPr>
              <a:t> </a:t>
            </a:r>
            <a:r>
              <a:rPr lang="el-GR" sz="1600" spc="15" dirty="0" err="1" smtClean="0">
                <a:latin typeface="Times New Roman"/>
                <a:cs typeface="Times New Roman"/>
              </a:rPr>
              <a:t>εµφανίζεται</a:t>
            </a:r>
            <a:r>
              <a:rPr lang="el-GR" sz="1600" spc="15" dirty="0" smtClean="0">
                <a:latin typeface="Times New Roman"/>
                <a:cs typeface="Times New Roman"/>
              </a:rPr>
              <a:t> το ριζίδιο και αρχίζει η </a:t>
            </a:r>
            <a:r>
              <a:rPr lang="el-GR" sz="1600" spc="20" dirty="0" smtClean="0">
                <a:latin typeface="Times New Roman"/>
                <a:cs typeface="Times New Roman"/>
              </a:rPr>
              <a:t>αύξηση </a:t>
            </a:r>
            <a:r>
              <a:rPr lang="el-GR" sz="1600" spc="15" dirty="0" smtClean="0">
                <a:latin typeface="Times New Roman"/>
                <a:cs typeface="Times New Roman"/>
              </a:rPr>
              <a:t>του </a:t>
            </a:r>
            <a:r>
              <a:rPr lang="el-GR" sz="1600" spc="15" dirty="0" err="1" smtClean="0">
                <a:latin typeface="Times New Roman"/>
                <a:cs typeface="Times New Roman"/>
              </a:rPr>
              <a:t>υποκοτυλίου</a:t>
            </a:r>
            <a:r>
              <a:rPr lang="el-GR" sz="1600" spc="15" dirty="0" smtClean="0">
                <a:latin typeface="Times New Roman"/>
                <a:cs typeface="Times New Roman"/>
              </a:rPr>
              <a:t> </a:t>
            </a:r>
            <a:r>
              <a:rPr lang="el-GR" sz="1600" spc="-5" dirty="0" smtClean="0">
                <a:latin typeface="Times New Roman"/>
                <a:cs typeface="Times New Roman"/>
              </a:rPr>
              <a:t>µε </a:t>
            </a:r>
            <a:r>
              <a:rPr lang="el-GR" sz="1600" spc="15" dirty="0" smtClean="0">
                <a:latin typeface="Times New Roman"/>
                <a:cs typeface="Times New Roman"/>
              </a:rPr>
              <a:t>τη  </a:t>
            </a:r>
            <a:r>
              <a:rPr lang="el-GR" sz="1600" spc="20" dirty="0" smtClean="0">
                <a:latin typeface="Times New Roman"/>
                <a:cs typeface="Times New Roman"/>
              </a:rPr>
              <a:t>συνακόλουθη </a:t>
            </a:r>
            <a:r>
              <a:rPr lang="el-GR" sz="1600" spc="20" dirty="0" err="1" smtClean="0">
                <a:latin typeface="Times New Roman"/>
                <a:cs typeface="Times New Roman"/>
              </a:rPr>
              <a:t>έκπτυξη</a:t>
            </a:r>
            <a:r>
              <a:rPr lang="el-GR" sz="1600" spc="20" dirty="0" smtClean="0">
                <a:latin typeface="Times New Roman"/>
                <a:cs typeface="Times New Roman"/>
              </a:rPr>
              <a:t> των κοτυληδόνων </a:t>
            </a:r>
            <a:r>
              <a:rPr lang="el-GR" sz="1600" spc="15" dirty="0" smtClean="0">
                <a:latin typeface="Times New Roman"/>
                <a:cs typeface="Times New Roman"/>
              </a:rPr>
              <a:t>και </a:t>
            </a:r>
            <a:r>
              <a:rPr lang="el-GR" sz="1600" spc="20" dirty="0" smtClean="0">
                <a:latin typeface="Times New Roman"/>
                <a:cs typeface="Times New Roman"/>
              </a:rPr>
              <a:t>ανάδυσή </a:t>
            </a:r>
            <a:r>
              <a:rPr lang="el-GR" sz="1600" spc="15" dirty="0" smtClean="0">
                <a:latin typeface="Times New Roman"/>
                <a:cs typeface="Times New Roman"/>
              </a:rPr>
              <a:t>τους </a:t>
            </a:r>
            <a:r>
              <a:rPr lang="el-GR" sz="1600" spc="20" dirty="0" smtClean="0">
                <a:latin typeface="Times New Roman"/>
                <a:cs typeface="Times New Roman"/>
              </a:rPr>
              <a:t>πάνω από </a:t>
            </a:r>
            <a:r>
              <a:rPr lang="el-GR" sz="1600" spc="15" dirty="0" smtClean="0">
                <a:latin typeface="Times New Roman"/>
                <a:cs typeface="Times New Roman"/>
              </a:rPr>
              <a:t>την επιφάνεια του </a:t>
            </a:r>
            <a:r>
              <a:rPr lang="el-GR" sz="1600" spc="20" dirty="0" smtClean="0">
                <a:latin typeface="Times New Roman"/>
                <a:cs typeface="Times New Roman"/>
              </a:rPr>
              <a:t>εδάφους. Στη  </a:t>
            </a:r>
            <a:r>
              <a:rPr lang="el-GR" sz="1600" spc="15" dirty="0" smtClean="0">
                <a:latin typeface="Times New Roman"/>
                <a:cs typeface="Times New Roman"/>
              </a:rPr>
              <a:t>συνέχεια </a:t>
            </a:r>
            <a:r>
              <a:rPr lang="el-GR" sz="1600" spc="20" dirty="0" smtClean="0">
                <a:latin typeface="Times New Roman"/>
                <a:cs typeface="Times New Roman"/>
              </a:rPr>
              <a:t>αναπτύσσεται </a:t>
            </a:r>
            <a:r>
              <a:rPr lang="el-GR" sz="1600" spc="15" dirty="0" smtClean="0">
                <a:latin typeface="Times New Roman"/>
                <a:cs typeface="Times New Roman"/>
              </a:rPr>
              <a:t>το </a:t>
            </a:r>
            <a:r>
              <a:rPr lang="el-GR" sz="1600" spc="15" dirty="0" err="1" smtClean="0">
                <a:latin typeface="Times New Roman"/>
                <a:cs typeface="Times New Roman"/>
              </a:rPr>
              <a:t>επικοτύλιο</a:t>
            </a:r>
            <a:r>
              <a:rPr lang="el-GR" sz="1600" spc="15" dirty="0" smtClean="0">
                <a:latin typeface="Times New Roman"/>
                <a:cs typeface="Times New Roman"/>
              </a:rPr>
              <a:t> και </a:t>
            </a:r>
            <a:r>
              <a:rPr lang="el-GR" sz="1600" spc="20" dirty="0" smtClean="0">
                <a:latin typeface="Times New Roman"/>
                <a:cs typeface="Times New Roman"/>
              </a:rPr>
              <a:t>ακολουθεί </a:t>
            </a:r>
            <a:r>
              <a:rPr lang="el-GR" sz="1600" spc="15" dirty="0" smtClean="0">
                <a:latin typeface="Times New Roman"/>
                <a:cs typeface="Times New Roman"/>
              </a:rPr>
              <a:t>το στάδιο </a:t>
            </a:r>
            <a:r>
              <a:rPr lang="el-GR" sz="1600" spc="20" dirty="0" smtClean="0">
                <a:latin typeface="Times New Roman"/>
                <a:cs typeface="Times New Roman"/>
              </a:rPr>
              <a:t>ανάπτυξης </a:t>
            </a:r>
            <a:r>
              <a:rPr lang="el-GR" sz="1600" spc="15" dirty="0" smtClean="0">
                <a:latin typeface="Times New Roman"/>
                <a:cs typeface="Times New Roman"/>
              </a:rPr>
              <a:t>του υπέργειου </a:t>
            </a:r>
            <a:r>
              <a:rPr lang="el-GR" sz="1600" spc="10" dirty="0" err="1" smtClean="0">
                <a:latin typeface="Times New Roman"/>
                <a:cs typeface="Times New Roman"/>
              </a:rPr>
              <a:t>τµήµατος</a:t>
            </a:r>
            <a:r>
              <a:rPr lang="el-GR" sz="1600" spc="10" dirty="0" smtClean="0">
                <a:latin typeface="Times New Roman"/>
                <a:cs typeface="Times New Roman"/>
              </a:rPr>
              <a:t> </a:t>
            </a:r>
            <a:r>
              <a:rPr lang="el-GR" sz="1600" spc="15" dirty="0" smtClean="0">
                <a:latin typeface="Times New Roman"/>
                <a:cs typeface="Times New Roman"/>
              </a:rPr>
              <a:t>του  φυτού. </a:t>
            </a:r>
            <a:endParaRPr lang="el-GR" dirty="0" smtClean="0">
              <a:latin typeface="Times New Roman"/>
              <a:cs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Αποτέλεσμα εικόνας για sesamum indicum seeds"/>
          <p:cNvPicPr>
            <a:picLocks noChangeAspect="1" noChangeArrowheads="1"/>
          </p:cNvPicPr>
          <p:nvPr/>
        </p:nvPicPr>
        <p:blipFill>
          <a:blip r:embed="rId2" cstate="print"/>
          <a:srcRect/>
          <a:stretch>
            <a:fillRect/>
          </a:stretch>
        </p:blipFill>
        <p:spPr bwMode="auto">
          <a:xfrm>
            <a:off x="228600" y="762000"/>
            <a:ext cx="8667750" cy="51339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534072"/>
            <a:ext cx="4571206" cy="646181"/>
          </a:xfrm>
          <a:prstGeom prst="rect">
            <a:avLst/>
          </a:prstGeom>
          <a:noFill/>
        </p:spPr>
        <p:txBody>
          <a:bodyPr wrap="square" lIns="91413" tIns="45707" rIns="91413" bIns="45707" rtlCol="0">
            <a:spAutoFit/>
          </a:bodyPr>
          <a:lstStyle/>
          <a:p>
            <a:r>
              <a:rPr lang="el-GR" sz="3600" b="1" spc="-4" dirty="0">
                <a:latin typeface="Times New Roman"/>
                <a:cs typeface="Times New Roman"/>
              </a:rPr>
              <a:t>Στάδια ανάπτυξης  </a:t>
            </a:r>
            <a:endParaRPr lang="el-GR" sz="3500" b="1" dirty="0"/>
          </a:p>
        </p:txBody>
      </p:sp>
      <p:sp>
        <p:nvSpPr>
          <p:cNvPr id="5" name="4 - Ορθογώνιο"/>
          <p:cNvSpPr/>
          <p:nvPr/>
        </p:nvSpPr>
        <p:spPr>
          <a:xfrm>
            <a:off x="305541" y="1219712"/>
            <a:ext cx="8456731" cy="5262953"/>
          </a:xfrm>
          <a:prstGeom prst="rect">
            <a:avLst/>
          </a:prstGeom>
        </p:spPr>
        <p:txBody>
          <a:bodyPr wrap="square" lIns="91413" tIns="45707" rIns="91413" bIns="45707">
            <a:spAutoFit/>
          </a:bodyPr>
          <a:lstStyle/>
          <a:p>
            <a:pPr marL="12697" marR="5714" algn="just">
              <a:spcBef>
                <a:spcPts val="25"/>
              </a:spcBef>
            </a:pPr>
            <a:r>
              <a:rPr lang="el-GR" sz="2400" spc="20" dirty="0" smtClean="0">
                <a:latin typeface="Times New Roman"/>
                <a:cs typeface="Times New Roman"/>
              </a:rPr>
              <a:t>Το </a:t>
            </a:r>
            <a:r>
              <a:rPr lang="el-GR" sz="2400" spc="15" dirty="0" err="1" smtClean="0">
                <a:latin typeface="Times New Roman"/>
                <a:cs typeface="Times New Roman"/>
              </a:rPr>
              <a:t>φύτρωµα</a:t>
            </a:r>
            <a:r>
              <a:rPr lang="el-GR" sz="2400" spc="15"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ευνοείται σε </a:t>
            </a:r>
            <a:r>
              <a:rPr lang="el-GR" sz="2400" spc="15" dirty="0" err="1" smtClean="0">
                <a:latin typeface="Times New Roman"/>
                <a:cs typeface="Times New Roman"/>
              </a:rPr>
              <a:t>θερµοκρασία</a:t>
            </a:r>
            <a:r>
              <a:rPr lang="el-GR" sz="2400" spc="15" dirty="0" smtClean="0">
                <a:latin typeface="Times New Roman"/>
                <a:cs typeface="Times New Roman"/>
              </a:rPr>
              <a:t> </a:t>
            </a:r>
            <a:r>
              <a:rPr lang="el-GR" sz="2400" spc="20" dirty="0" smtClean="0">
                <a:latin typeface="Times New Roman"/>
                <a:cs typeface="Times New Roman"/>
              </a:rPr>
              <a:t>15 </a:t>
            </a:r>
            <a:r>
              <a:rPr lang="el-GR" sz="2400" spc="15" dirty="0" smtClean="0">
                <a:latin typeface="Times New Roman"/>
                <a:cs typeface="Times New Roman"/>
              </a:rPr>
              <a:t>°C και </a:t>
            </a:r>
            <a:r>
              <a:rPr lang="el-GR" sz="2400" spc="20" dirty="0" smtClean="0">
                <a:latin typeface="Times New Roman"/>
                <a:cs typeface="Times New Roman"/>
              </a:rPr>
              <a:t>επάρκεια </a:t>
            </a:r>
            <a:r>
              <a:rPr lang="el-GR" sz="2400" spc="15" dirty="0" smtClean="0">
                <a:latin typeface="Times New Roman"/>
                <a:cs typeface="Times New Roman"/>
              </a:rPr>
              <a:t>υγρασίας, ενώ </a:t>
            </a:r>
            <a:r>
              <a:rPr lang="el-GR" sz="2400" spc="20" dirty="0" smtClean="0">
                <a:latin typeface="Times New Roman"/>
                <a:cs typeface="Times New Roman"/>
              </a:rPr>
              <a:t>σε  </a:t>
            </a:r>
            <a:r>
              <a:rPr lang="el-GR" sz="2400" spc="15" dirty="0" err="1" smtClean="0">
                <a:latin typeface="Times New Roman"/>
                <a:cs typeface="Times New Roman"/>
              </a:rPr>
              <a:t>θερµοκρασία</a:t>
            </a:r>
            <a:r>
              <a:rPr lang="el-GR" sz="2400" spc="15" dirty="0" smtClean="0">
                <a:latin typeface="Times New Roman"/>
                <a:cs typeface="Times New Roman"/>
              </a:rPr>
              <a:t> </a:t>
            </a:r>
            <a:r>
              <a:rPr lang="el-GR" sz="2400" spc="10" dirty="0" smtClean="0">
                <a:latin typeface="Times New Roman"/>
                <a:cs typeface="Times New Roman"/>
              </a:rPr>
              <a:t>µ</a:t>
            </a:r>
            <a:r>
              <a:rPr lang="el-GR" sz="2400" spc="10" dirty="0" err="1" smtClean="0">
                <a:latin typeface="Times New Roman"/>
                <a:cs typeface="Times New Roman"/>
              </a:rPr>
              <a:t>ικρότερη</a:t>
            </a:r>
            <a:r>
              <a:rPr lang="el-GR" sz="2400" spc="10" dirty="0" smtClean="0">
                <a:latin typeface="Times New Roman"/>
                <a:cs typeface="Times New Roman"/>
              </a:rPr>
              <a:t> </a:t>
            </a:r>
            <a:r>
              <a:rPr lang="el-GR" sz="2400" spc="20" dirty="0" smtClean="0">
                <a:latin typeface="Times New Roman"/>
                <a:cs typeface="Times New Roman"/>
              </a:rPr>
              <a:t>των </a:t>
            </a:r>
            <a:r>
              <a:rPr lang="el-GR" sz="2400" spc="15" dirty="0" smtClean="0">
                <a:latin typeface="Times New Roman"/>
                <a:cs typeface="Times New Roman"/>
              </a:rPr>
              <a:t>10 °C </a:t>
            </a:r>
            <a:r>
              <a:rPr lang="el-GR" sz="2400" spc="15" dirty="0" err="1" smtClean="0">
                <a:latin typeface="Times New Roman"/>
                <a:cs typeface="Times New Roman"/>
              </a:rPr>
              <a:t>παρεµποδίζεται</a:t>
            </a:r>
            <a:r>
              <a:rPr lang="el-GR" sz="2400" spc="15" dirty="0" smtClean="0">
                <a:latin typeface="Times New Roman"/>
                <a:cs typeface="Times New Roman"/>
              </a:rPr>
              <a:t> η </a:t>
            </a:r>
            <a:r>
              <a:rPr lang="el-GR" sz="2400" spc="20" dirty="0" smtClean="0">
                <a:latin typeface="Times New Roman"/>
                <a:cs typeface="Times New Roman"/>
              </a:rPr>
              <a:t>βλάστηση των σπόρων </a:t>
            </a:r>
            <a:r>
              <a:rPr lang="el-GR" sz="2400" spc="15" dirty="0" smtClean="0">
                <a:latin typeface="Times New Roman"/>
                <a:cs typeface="Times New Roman"/>
              </a:rPr>
              <a:t>και η </a:t>
            </a:r>
            <a:r>
              <a:rPr lang="el-GR" sz="2400" spc="20" dirty="0" smtClean="0">
                <a:latin typeface="Times New Roman"/>
                <a:cs typeface="Times New Roman"/>
              </a:rPr>
              <a:t>ανάπτυξη </a:t>
            </a:r>
            <a:r>
              <a:rPr lang="el-GR" sz="2400" spc="15" dirty="0" smtClean="0">
                <a:latin typeface="Times New Roman"/>
                <a:cs typeface="Times New Roman"/>
              </a:rPr>
              <a:t>του </a:t>
            </a:r>
            <a:r>
              <a:rPr lang="el-GR" sz="2400" spc="20" dirty="0" smtClean="0">
                <a:latin typeface="Times New Roman"/>
                <a:cs typeface="Times New Roman"/>
              </a:rPr>
              <a:t>φυτού. </a:t>
            </a:r>
            <a:r>
              <a:rPr lang="el-GR" sz="2400" spc="25" dirty="0" smtClean="0">
                <a:latin typeface="Times New Roman"/>
                <a:cs typeface="Times New Roman"/>
              </a:rPr>
              <a:t>Το  </a:t>
            </a:r>
            <a:r>
              <a:rPr lang="el-GR" sz="2400" spc="15" dirty="0" smtClean="0">
                <a:latin typeface="Times New Roman"/>
                <a:cs typeface="Times New Roman"/>
              </a:rPr>
              <a:t>στάδιο </a:t>
            </a:r>
            <a:r>
              <a:rPr lang="el-GR" sz="2400" spc="20" dirty="0" smtClean="0">
                <a:latin typeface="Times New Roman"/>
                <a:cs typeface="Times New Roman"/>
              </a:rPr>
              <a:t>ανάπτυξης </a:t>
            </a:r>
            <a:r>
              <a:rPr lang="el-GR" sz="2400" spc="15" dirty="0" smtClean="0">
                <a:latin typeface="Times New Roman"/>
                <a:cs typeface="Times New Roman"/>
              </a:rPr>
              <a:t>του </a:t>
            </a:r>
            <a:r>
              <a:rPr lang="el-GR" sz="2400" spc="15" dirty="0" err="1" smtClean="0">
                <a:latin typeface="Times New Roman"/>
                <a:cs typeface="Times New Roman"/>
              </a:rPr>
              <a:t>φυλλώµατος</a:t>
            </a:r>
            <a:r>
              <a:rPr lang="el-GR" sz="2400" spc="15" dirty="0" smtClean="0">
                <a:latin typeface="Times New Roman"/>
                <a:cs typeface="Times New Roman"/>
              </a:rPr>
              <a:t> διαρκεί περίπου 5-6 </a:t>
            </a:r>
            <a:r>
              <a:rPr lang="el-GR" sz="2400" spc="15" dirty="0" err="1" smtClean="0">
                <a:latin typeface="Times New Roman"/>
                <a:cs typeface="Times New Roman"/>
              </a:rPr>
              <a:t>εβδοµάδες</a:t>
            </a:r>
            <a:r>
              <a:rPr lang="el-GR" sz="2400" spc="15" dirty="0" smtClean="0">
                <a:latin typeface="Times New Roman"/>
                <a:cs typeface="Times New Roman"/>
              </a:rPr>
              <a:t> και στη συνέχεια ο κεντρικός </a:t>
            </a:r>
            <a:r>
              <a:rPr lang="el-GR" sz="2400" spc="20" dirty="0" smtClean="0">
                <a:latin typeface="Times New Roman"/>
                <a:cs typeface="Times New Roman"/>
              </a:rPr>
              <a:t>βλαστός  </a:t>
            </a:r>
            <a:r>
              <a:rPr lang="el-GR" sz="2400" spc="15" dirty="0" err="1" smtClean="0">
                <a:latin typeface="Times New Roman"/>
                <a:cs typeface="Times New Roman"/>
              </a:rPr>
              <a:t>επιµηκύνεται</a:t>
            </a:r>
            <a:r>
              <a:rPr lang="el-GR" sz="2400" spc="15" dirty="0" smtClean="0">
                <a:latin typeface="Times New Roman"/>
                <a:cs typeface="Times New Roman"/>
              </a:rPr>
              <a:t> και </a:t>
            </a:r>
            <a:r>
              <a:rPr lang="el-GR" sz="2400" spc="15" dirty="0" err="1" smtClean="0">
                <a:latin typeface="Times New Roman"/>
                <a:cs typeface="Times New Roman"/>
              </a:rPr>
              <a:t>σχηµατίζονται</a:t>
            </a:r>
            <a:r>
              <a:rPr lang="el-GR" sz="2400" spc="15" dirty="0" smtClean="0">
                <a:latin typeface="Times New Roman"/>
                <a:cs typeface="Times New Roman"/>
              </a:rPr>
              <a:t> οι </a:t>
            </a:r>
            <a:r>
              <a:rPr lang="el-GR" sz="2400" spc="20" dirty="0" smtClean="0">
                <a:latin typeface="Times New Roman"/>
                <a:cs typeface="Times New Roman"/>
              </a:rPr>
              <a:t>πλευρικές </a:t>
            </a:r>
            <a:r>
              <a:rPr lang="el-GR" sz="2400" spc="15" dirty="0" smtClean="0">
                <a:latin typeface="Times New Roman"/>
                <a:cs typeface="Times New Roman"/>
              </a:rPr>
              <a:t>διακλαδώσεις. </a:t>
            </a:r>
            <a:r>
              <a:rPr lang="el-GR" sz="2400" spc="20" dirty="0" smtClean="0">
                <a:latin typeface="Times New Roman"/>
                <a:cs typeface="Times New Roman"/>
              </a:rPr>
              <a:t>Η ανάπτυξη </a:t>
            </a:r>
            <a:r>
              <a:rPr lang="el-GR" sz="2400" spc="15" dirty="0" smtClean="0">
                <a:latin typeface="Times New Roman"/>
                <a:cs typeface="Times New Roman"/>
              </a:rPr>
              <a:t>του </a:t>
            </a:r>
            <a:r>
              <a:rPr lang="el-GR" sz="2400" spc="20" dirty="0" smtClean="0">
                <a:latin typeface="Times New Roman"/>
                <a:cs typeface="Times New Roman"/>
              </a:rPr>
              <a:t>φυτού </a:t>
            </a:r>
            <a:r>
              <a:rPr lang="el-GR" sz="2400" spc="15" dirty="0" smtClean="0">
                <a:latin typeface="Times New Roman"/>
                <a:cs typeface="Times New Roman"/>
              </a:rPr>
              <a:t>ευνοείται </a:t>
            </a:r>
            <a:r>
              <a:rPr lang="el-GR" sz="2400" spc="20" dirty="0" smtClean="0">
                <a:latin typeface="Times New Roman"/>
                <a:cs typeface="Times New Roman"/>
              </a:rPr>
              <a:t>σε  </a:t>
            </a:r>
            <a:r>
              <a:rPr lang="el-GR" sz="2400" spc="15" dirty="0" err="1" smtClean="0">
                <a:latin typeface="Times New Roman"/>
                <a:cs typeface="Times New Roman"/>
              </a:rPr>
              <a:t>θερµοκρασίες</a:t>
            </a:r>
            <a:r>
              <a:rPr lang="el-GR" sz="2400" spc="15" dirty="0" smtClean="0">
                <a:latin typeface="Times New Roman"/>
                <a:cs typeface="Times New Roman"/>
              </a:rPr>
              <a:t> 25 έως 27 °C. </a:t>
            </a:r>
            <a:r>
              <a:rPr lang="el-GR" sz="2400" spc="20" dirty="0" smtClean="0">
                <a:latin typeface="Times New Roman"/>
                <a:cs typeface="Times New Roman"/>
              </a:rPr>
              <a:t>Το βλαστικό </a:t>
            </a:r>
            <a:r>
              <a:rPr lang="el-GR" sz="2400" spc="15" dirty="0" smtClean="0">
                <a:latin typeface="Times New Roman"/>
                <a:cs typeface="Times New Roman"/>
              </a:rPr>
              <a:t>στάδιο </a:t>
            </a:r>
            <a:r>
              <a:rPr lang="el-GR" sz="2400" spc="20" dirty="0" smtClean="0">
                <a:latin typeface="Times New Roman"/>
                <a:cs typeface="Times New Roman"/>
              </a:rPr>
              <a:t>ολοκληρώνεται </a:t>
            </a:r>
            <a:r>
              <a:rPr lang="el-GR" sz="2400" spc="-5" dirty="0" smtClean="0">
                <a:latin typeface="Times New Roman"/>
                <a:cs typeface="Times New Roman"/>
              </a:rPr>
              <a:t>µε </a:t>
            </a:r>
            <a:r>
              <a:rPr lang="el-GR" sz="2400" spc="15" dirty="0" smtClean="0">
                <a:latin typeface="Times New Roman"/>
                <a:cs typeface="Times New Roman"/>
              </a:rPr>
              <a:t>την </a:t>
            </a:r>
            <a:r>
              <a:rPr lang="el-GR" sz="2400" spc="15" dirty="0" err="1" smtClean="0">
                <a:latin typeface="Times New Roman"/>
                <a:cs typeface="Times New Roman"/>
              </a:rPr>
              <a:t>εµφάνιση</a:t>
            </a:r>
            <a:r>
              <a:rPr lang="el-GR" sz="2400" spc="15" dirty="0" smtClean="0">
                <a:latin typeface="Times New Roman"/>
                <a:cs typeface="Times New Roman"/>
              </a:rPr>
              <a:t> του </a:t>
            </a:r>
            <a:r>
              <a:rPr lang="el-GR" sz="2400" spc="20" dirty="0" smtClean="0">
                <a:latin typeface="Times New Roman"/>
                <a:cs typeface="Times New Roman"/>
              </a:rPr>
              <a:t>πρώτου πράσινου  ανθοφόρου </a:t>
            </a:r>
            <a:r>
              <a:rPr lang="el-GR" sz="2400" spc="15" dirty="0" err="1" smtClean="0">
                <a:latin typeface="Times New Roman"/>
                <a:cs typeface="Times New Roman"/>
              </a:rPr>
              <a:t>οφθαλµού</a:t>
            </a:r>
            <a:r>
              <a:rPr lang="el-GR" sz="2400" spc="15" dirty="0" smtClean="0">
                <a:latin typeface="Times New Roman"/>
                <a:cs typeface="Times New Roman"/>
              </a:rPr>
              <a:t>. </a:t>
            </a:r>
            <a:r>
              <a:rPr lang="el-GR" sz="2400" spc="20" dirty="0" smtClean="0">
                <a:latin typeface="Times New Roman"/>
                <a:cs typeface="Times New Roman"/>
              </a:rPr>
              <a:t>Η άνθηση </a:t>
            </a:r>
            <a:r>
              <a:rPr lang="el-GR" sz="2400" spc="15" dirty="0" smtClean="0">
                <a:latin typeface="Times New Roman"/>
                <a:cs typeface="Times New Roman"/>
              </a:rPr>
              <a:t>ξεκινά </a:t>
            </a:r>
            <a:r>
              <a:rPr lang="el-GR" sz="2400" spc="20" dirty="0" smtClean="0">
                <a:latin typeface="Times New Roman"/>
                <a:cs typeface="Times New Roman"/>
              </a:rPr>
              <a:t>75-85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τη </a:t>
            </a:r>
            <a:r>
              <a:rPr lang="el-GR" sz="2400" spc="20" dirty="0" smtClean="0">
                <a:latin typeface="Times New Roman"/>
                <a:cs typeface="Times New Roman"/>
              </a:rPr>
              <a:t>σπορά </a:t>
            </a:r>
            <a:r>
              <a:rPr lang="el-GR" sz="2400" spc="15" dirty="0" smtClean="0">
                <a:latin typeface="Times New Roman"/>
                <a:cs typeface="Times New Roman"/>
              </a:rPr>
              <a:t>και διαρκεί περίπου 47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15" dirty="0" smtClean="0">
                <a:latin typeface="Times New Roman"/>
                <a:cs typeface="Times New Roman"/>
              </a:rPr>
              <a:t>ενώ  </a:t>
            </a:r>
            <a:r>
              <a:rPr lang="el-GR" sz="2400" spc="20" dirty="0" smtClean="0">
                <a:latin typeface="Times New Roman"/>
                <a:cs typeface="Times New Roman"/>
              </a:rPr>
              <a:t>παράλληλα αναπτύσσονται </a:t>
            </a:r>
            <a:r>
              <a:rPr lang="el-GR" sz="2400" spc="15" dirty="0" smtClean="0">
                <a:latin typeface="Times New Roman"/>
                <a:cs typeface="Times New Roman"/>
              </a:rPr>
              <a:t>και οι </a:t>
            </a:r>
            <a:r>
              <a:rPr lang="el-GR" sz="2400" spc="20" dirty="0" smtClean="0">
                <a:latin typeface="Times New Roman"/>
                <a:cs typeface="Times New Roman"/>
              </a:rPr>
              <a:t>κάψες. Λόγω </a:t>
            </a:r>
            <a:r>
              <a:rPr lang="el-GR" sz="2400" spc="15" dirty="0" smtClean="0">
                <a:latin typeface="Times New Roman"/>
                <a:cs typeface="Times New Roman"/>
              </a:rPr>
              <a:t>της συνεχούς </a:t>
            </a:r>
            <a:r>
              <a:rPr lang="el-GR" sz="2400" spc="20" dirty="0" smtClean="0">
                <a:latin typeface="Times New Roman"/>
                <a:cs typeface="Times New Roman"/>
              </a:rPr>
              <a:t>ανάπτυξης </a:t>
            </a:r>
            <a:r>
              <a:rPr lang="el-GR" sz="2400" spc="15" dirty="0" smtClean="0">
                <a:latin typeface="Times New Roman"/>
                <a:cs typeface="Times New Roman"/>
              </a:rPr>
              <a:t>στο φυτό οι </a:t>
            </a:r>
            <a:r>
              <a:rPr lang="el-GR" sz="2400" spc="20" dirty="0" smtClean="0">
                <a:latin typeface="Times New Roman"/>
                <a:cs typeface="Times New Roman"/>
              </a:rPr>
              <a:t>κατώτερες κάψες </a:t>
            </a:r>
            <a:r>
              <a:rPr lang="el-GR" sz="2400" spc="10" dirty="0" smtClean="0">
                <a:latin typeface="Times New Roman"/>
                <a:cs typeface="Times New Roman"/>
              </a:rPr>
              <a:t>µ</a:t>
            </a:r>
            <a:r>
              <a:rPr lang="el-GR" sz="2400" spc="10" dirty="0" err="1" smtClean="0">
                <a:latin typeface="Times New Roman"/>
                <a:cs typeface="Times New Roman"/>
              </a:rPr>
              <a:t>πορεί</a:t>
            </a:r>
            <a:r>
              <a:rPr lang="el-GR" sz="2400" spc="10" dirty="0" smtClean="0">
                <a:latin typeface="Times New Roman"/>
                <a:cs typeface="Times New Roman"/>
              </a:rPr>
              <a:t>  </a:t>
            </a:r>
            <a:r>
              <a:rPr lang="el-GR" sz="2400" spc="15" dirty="0" smtClean="0">
                <a:latin typeface="Times New Roman"/>
                <a:cs typeface="Times New Roman"/>
              </a:rPr>
              <a:t>να είναι </a:t>
            </a:r>
            <a:r>
              <a:rPr lang="el-GR" sz="2400" spc="10" dirty="0" err="1" smtClean="0">
                <a:latin typeface="Times New Roman"/>
                <a:cs typeface="Times New Roman"/>
              </a:rPr>
              <a:t>ώριµες</a:t>
            </a:r>
            <a:r>
              <a:rPr lang="el-GR" sz="2400" spc="10" dirty="0" smtClean="0">
                <a:latin typeface="Times New Roman"/>
                <a:cs typeface="Times New Roman"/>
              </a:rPr>
              <a:t> </a:t>
            </a:r>
            <a:r>
              <a:rPr lang="el-GR" sz="2400" spc="15" dirty="0" smtClean="0">
                <a:latin typeface="Times New Roman"/>
                <a:cs typeface="Times New Roman"/>
              </a:rPr>
              <a:t>και στο </a:t>
            </a:r>
            <a:r>
              <a:rPr lang="el-GR" sz="2400" spc="20" dirty="0" smtClean="0">
                <a:latin typeface="Times New Roman"/>
                <a:cs typeface="Times New Roman"/>
              </a:rPr>
              <a:t>ανώτερο </a:t>
            </a:r>
            <a:r>
              <a:rPr lang="el-GR" sz="2400" spc="5" dirty="0" err="1" smtClean="0">
                <a:latin typeface="Times New Roman"/>
                <a:cs typeface="Times New Roman"/>
              </a:rPr>
              <a:t>τµήµα</a:t>
            </a:r>
            <a:r>
              <a:rPr lang="el-GR" sz="2400" spc="5" dirty="0" smtClean="0">
                <a:latin typeface="Times New Roman"/>
                <a:cs typeface="Times New Roman"/>
              </a:rPr>
              <a:t> </a:t>
            </a:r>
            <a:r>
              <a:rPr lang="el-GR" sz="2400" spc="15" dirty="0" smtClean="0">
                <a:latin typeface="Times New Roman"/>
                <a:cs typeface="Times New Roman"/>
              </a:rPr>
              <a:t>του να </a:t>
            </a:r>
            <a:r>
              <a:rPr lang="el-GR" sz="2400" spc="20" dirty="0" smtClean="0">
                <a:latin typeface="Times New Roman"/>
                <a:cs typeface="Times New Roman"/>
              </a:rPr>
              <a:t>αναπτύσσονται </a:t>
            </a:r>
            <a:r>
              <a:rPr lang="el-GR" sz="2400" spc="15" dirty="0" smtClean="0">
                <a:latin typeface="Times New Roman"/>
                <a:cs typeface="Times New Roman"/>
              </a:rPr>
              <a:t>άνθη</a:t>
            </a:r>
            <a:endParaRPr lang="el-GR" sz="2400" dirty="0" smtClean="0">
              <a:latin typeface="Times New Roman"/>
              <a:cs typeface="Times New Roman"/>
            </a:endParaRPr>
          </a:p>
          <a:p>
            <a:pPr marL="11131" algn="just"/>
            <a:endParaRPr lang="el-GR" sz="2400" dirty="0" smtClean="0">
              <a:latin typeface="Times New Roman"/>
              <a:cs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Ορθογώνιο"/>
          <p:cNvSpPr/>
          <p:nvPr/>
        </p:nvSpPr>
        <p:spPr>
          <a:xfrm>
            <a:off x="305541" y="304800"/>
            <a:ext cx="8456731" cy="6278616"/>
          </a:xfrm>
          <a:prstGeom prst="rect">
            <a:avLst/>
          </a:prstGeom>
        </p:spPr>
        <p:txBody>
          <a:bodyPr wrap="square" lIns="91413" tIns="45707" rIns="91413" bIns="45707">
            <a:spAutoFit/>
          </a:bodyPr>
          <a:lstStyle/>
          <a:p>
            <a:pPr marL="12697" marR="5714" algn="just">
              <a:spcBef>
                <a:spcPts val="25"/>
              </a:spcBef>
            </a:pPr>
            <a:r>
              <a:rPr lang="el-GR" sz="2400" spc="20" dirty="0" smtClean="0">
                <a:latin typeface="Times New Roman"/>
                <a:cs typeface="Times New Roman"/>
              </a:rPr>
              <a:t>Η </a:t>
            </a:r>
            <a:r>
              <a:rPr lang="el-GR" sz="2400" spc="20" dirty="0" smtClean="0">
                <a:latin typeface="Times New Roman"/>
                <a:cs typeface="Times New Roman"/>
              </a:rPr>
              <a:t>φυσιολογική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παρατηρείται  80-105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20" dirty="0" smtClean="0">
                <a:latin typeface="Times New Roman"/>
                <a:cs typeface="Times New Roman"/>
              </a:rPr>
              <a:t>από </a:t>
            </a:r>
            <a:r>
              <a:rPr lang="el-GR" sz="2400" spc="15" dirty="0" smtClean="0">
                <a:latin typeface="Times New Roman"/>
                <a:cs typeface="Times New Roman"/>
              </a:rPr>
              <a:t>τη </a:t>
            </a:r>
            <a:r>
              <a:rPr lang="el-GR" sz="2400" spc="20" dirty="0" smtClean="0">
                <a:latin typeface="Times New Roman"/>
                <a:cs typeface="Times New Roman"/>
              </a:rPr>
              <a:t>σπορά. Στη </a:t>
            </a:r>
            <a:r>
              <a:rPr lang="el-GR" sz="2400" spc="15" dirty="0" smtClean="0">
                <a:latin typeface="Times New Roman"/>
                <a:cs typeface="Times New Roman"/>
              </a:rPr>
              <a:t>διάρκεια του </a:t>
            </a:r>
            <a:r>
              <a:rPr lang="el-GR" sz="2400" spc="20" dirty="0" smtClean="0">
                <a:latin typeface="Times New Roman"/>
                <a:cs typeface="Times New Roman"/>
              </a:rPr>
              <a:t>σταδίου αυτού </a:t>
            </a:r>
            <a:r>
              <a:rPr lang="el-GR" sz="2400" spc="15" dirty="0" smtClean="0">
                <a:latin typeface="Times New Roman"/>
                <a:cs typeface="Times New Roman"/>
              </a:rPr>
              <a:t>τα </a:t>
            </a:r>
            <a:r>
              <a:rPr lang="el-GR" sz="2400" spc="20" dirty="0" smtClean="0">
                <a:latin typeface="Times New Roman"/>
                <a:cs typeface="Times New Roman"/>
              </a:rPr>
              <a:t>περισσότερα φύλλα </a:t>
            </a:r>
            <a:r>
              <a:rPr lang="el-GR" sz="2400" spc="15" dirty="0" smtClean="0">
                <a:latin typeface="Times New Roman"/>
                <a:cs typeface="Times New Roman"/>
              </a:rPr>
              <a:t>κιτρινίζουν </a:t>
            </a:r>
            <a:r>
              <a:rPr lang="el-GR" sz="2400" spc="20" dirty="0" smtClean="0">
                <a:latin typeface="Times New Roman"/>
                <a:cs typeface="Times New Roman"/>
              </a:rPr>
              <a:t>και  πέφτουν, </a:t>
            </a:r>
            <a:r>
              <a:rPr lang="el-GR" sz="2400" spc="15" dirty="0" smtClean="0">
                <a:latin typeface="Times New Roman"/>
                <a:cs typeface="Times New Roman"/>
              </a:rPr>
              <a:t>τα στελέχη γίνονται </a:t>
            </a:r>
            <a:r>
              <a:rPr lang="el-GR" sz="2400" spc="20" dirty="0" smtClean="0">
                <a:latin typeface="Times New Roman"/>
                <a:cs typeface="Times New Roman"/>
              </a:rPr>
              <a:t>κοκκινωπά </a:t>
            </a:r>
            <a:r>
              <a:rPr lang="el-GR" sz="2400" spc="15" dirty="0" smtClean="0">
                <a:latin typeface="Times New Roman"/>
                <a:cs typeface="Times New Roman"/>
              </a:rPr>
              <a:t>και οι </a:t>
            </a:r>
            <a:r>
              <a:rPr lang="el-GR" sz="2400" spc="20" dirty="0" smtClean="0">
                <a:latin typeface="Times New Roman"/>
                <a:cs typeface="Times New Roman"/>
              </a:rPr>
              <a:t>σπόροι </a:t>
            </a:r>
            <a:r>
              <a:rPr lang="el-GR" sz="2400" spc="15" dirty="0" smtClean="0">
                <a:latin typeface="Times New Roman"/>
                <a:cs typeface="Times New Roman"/>
              </a:rPr>
              <a:t>στο </a:t>
            </a:r>
            <a:r>
              <a:rPr lang="el-GR" sz="2400" spc="25" dirty="0" smtClean="0">
                <a:latin typeface="Times New Roman"/>
                <a:cs typeface="Times New Roman"/>
              </a:rPr>
              <a:t>75% </a:t>
            </a:r>
            <a:r>
              <a:rPr lang="el-GR" sz="2400" spc="20" dirty="0" smtClean="0">
                <a:latin typeface="Times New Roman"/>
                <a:cs typeface="Times New Roman"/>
              </a:rPr>
              <a:t>των καψών </a:t>
            </a:r>
            <a:r>
              <a:rPr lang="el-GR" sz="2400" spc="15" dirty="0" smtClean="0">
                <a:latin typeface="Times New Roman"/>
                <a:cs typeface="Times New Roman"/>
              </a:rPr>
              <a:t>του </a:t>
            </a:r>
            <a:r>
              <a:rPr lang="el-GR" sz="2400" spc="20" dirty="0" smtClean="0">
                <a:latin typeface="Times New Roman"/>
                <a:cs typeface="Times New Roman"/>
              </a:rPr>
              <a:t>κεντρικού </a:t>
            </a:r>
            <a:r>
              <a:rPr lang="el-GR" sz="2400" spc="15" dirty="0" smtClean="0">
                <a:latin typeface="Times New Roman"/>
                <a:cs typeface="Times New Roman"/>
              </a:rPr>
              <a:t>στελέχους  </a:t>
            </a:r>
            <a:r>
              <a:rPr lang="el-GR" sz="2400" spc="20" dirty="0" smtClean="0">
                <a:latin typeface="Times New Roman"/>
                <a:cs typeface="Times New Roman"/>
              </a:rPr>
              <a:t>αλλάζουν </a:t>
            </a:r>
            <a:r>
              <a:rPr lang="el-GR" sz="2400" spc="10" dirty="0" err="1" smtClean="0">
                <a:latin typeface="Times New Roman"/>
                <a:cs typeface="Times New Roman"/>
              </a:rPr>
              <a:t>χρωµατισµό</a:t>
            </a:r>
            <a:r>
              <a:rPr lang="el-GR" sz="2400" spc="10" dirty="0" smtClean="0">
                <a:latin typeface="Times New Roman"/>
                <a:cs typeface="Times New Roman"/>
              </a:rPr>
              <a:t> </a:t>
            </a:r>
            <a:r>
              <a:rPr lang="el-GR" sz="2400" spc="20" dirty="0" smtClean="0">
                <a:latin typeface="Times New Roman"/>
                <a:cs typeface="Times New Roman"/>
              </a:rPr>
              <a:t>από λευκό </a:t>
            </a:r>
            <a:r>
              <a:rPr lang="el-GR" sz="2400" spc="15" dirty="0" smtClean="0">
                <a:latin typeface="Times New Roman"/>
                <a:cs typeface="Times New Roman"/>
              </a:rPr>
              <a:t>σε </a:t>
            </a:r>
            <a:r>
              <a:rPr lang="el-GR" sz="2400" spc="20" dirty="0" smtClean="0">
                <a:latin typeface="Times New Roman"/>
                <a:cs typeface="Times New Roman"/>
              </a:rPr>
              <a:t>κιτρινωπό. Το </a:t>
            </a:r>
            <a:r>
              <a:rPr lang="el-GR" sz="2400" spc="15" dirty="0" smtClean="0">
                <a:latin typeface="Times New Roman"/>
                <a:cs typeface="Times New Roman"/>
              </a:rPr>
              <a:t>στάδιο της </a:t>
            </a:r>
            <a:r>
              <a:rPr lang="el-GR" sz="2400" spc="20" dirty="0" smtClean="0">
                <a:latin typeface="Times New Roman"/>
                <a:cs typeface="Times New Roman"/>
              </a:rPr>
              <a:t>ξήρανσης παρατηρείται 105-120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25" dirty="0" smtClean="0">
                <a:latin typeface="Times New Roman"/>
                <a:cs typeface="Times New Roman"/>
              </a:rPr>
              <a:t>από  </a:t>
            </a:r>
            <a:r>
              <a:rPr lang="el-GR" sz="2400" spc="15" dirty="0" smtClean="0">
                <a:latin typeface="Times New Roman"/>
                <a:cs typeface="Times New Roman"/>
              </a:rPr>
              <a:t>τη </a:t>
            </a:r>
            <a:r>
              <a:rPr lang="el-GR" sz="2400" spc="20" dirty="0" smtClean="0">
                <a:latin typeface="Times New Roman"/>
                <a:cs typeface="Times New Roman"/>
              </a:rPr>
              <a:t>σπορά. Στη </a:t>
            </a:r>
            <a:r>
              <a:rPr lang="el-GR" sz="2400" spc="15" dirty="0" smtClean="0">
                <a:latin typeface="Times New Roman"/>
                <a:cs typeface="Times New Roman"/>
              </a:rPr>
              <a:t>διάρκεια </a:t>
            </a:r>
            <a:r>
              <a:rPr lang="el-GR" sz="2400" spc="20" dirty="0" smtClean="0">
                <a:latin typeface="Times New Roman"/>
                <a:cs typeface="Times New Roman"/>
              </a:rPr>
              <a:t>αυτής </a:t>
            </a:r>
            <a:r>
              <a:rPr lang="el-GR" sz="2400" spc="15" dirty="0" smtClean="0">
                <a:latin typeface="Times New Roman"/>
                <a:cs typeface="Times New Roman"/>
              </a:rPr>
              <a:t>της </a:t>
            </a:r>
            <a:r>
              <a:rPr lang="el-GR" sz="2400" spc="20" dirty="0" smtClean="0">
                <a:latin typeface="Times New Roman"/>
                <a:cs typeface="Times New Roman"/>
              </a:rPr>
              <a:t>φάσης </a:t>
            </a:r>
            <a:r>
              <a:rPr lang="el-GR" sz="2400" spc="15" dirty="0" err="1" smtClean="0">
                <a:latin typeface="Times New Roman"/>
                <a:cs typeface="Times New Roman"/>
              </a:rPr>
              <a:t>πραγµατοποιείται</a:t>
            </a:r>
            <a:r>
              <a:rPr lang="el-GR" sz="2400" spc="15" dirty="0" smtClean="0">
                <a:latin typeface="Times New Roman"/>
                <a:cs typeface="Times New Roman"/>
              </a:rPr>
              <a:t> η </a:t>
            </a:r>
            <a:r>
              <a:rPr lang="el-GR" sz="2400" spc="15" dirty="0" err="1" smtClean="0">
                <a:latin typeface="Times New Roman"/>
                <a:cs typeface="Times New Roman"/>
              </a:rPr>
              <a:t>ωρίµανση</a:t>
            </a:r>
            <a:r>
              <a:rPr lang="el-GR" sz="2400" spc="15" dirty="0" smtClean="0">
                <a:latin typeface="Times New Roman"/>
                <a:cs typeface="Times New Roman"/>
              </a:rPr>
              <a:t> </a:t>
            </a:r>
            <a:r>
              <a:rPr lang="el-GR" sz="2400" spc="20" dirty="0" smtClean="0">
                <a:latin typeface="Times New Roman"/>
                <a:cs typeface="Times New Roman"/>
              </a:rPr>
              <a:t>όλων των σπόρων </a:t>
            </a:r>
            <a:r>
              <a:rPr lang="el-GR" sz="2400" spc="15" dirty="0" smtClean="0">
                <a:latin typeface="Times New Roman"/>
                <a:cs typeface="Times New Roman"/>
              </a:rPr>
              <a:t>στις </a:t>
            </a:r>
            <a:r>
              <a:rPr lang="el-GR" sz="2400" spc="20" dirty="0" smtClean="0">
                <a:latin typeface="Times New Roman"/>
                <a:cs typeface="Times New Roman"/>
              </a:rPr>
              <a:t>κάψες, </a:t>
            </a:r>
            <a:r>
              <a:rPr lang="el-GR" sz="2400" spc="25" dirty="0" smtClean="0">
                <a:latin typeface="Times New Roman"/>
                <a:cs typeface="Times New Roman"/>
              </a:rPr>
              <a:t>που  </a:t>
            </a:r>
            <a:r>
              <a:rPr lang="el-GR" sz="2400" spc="20" dirty="0" smtClean="0">
                <a:latin typeface="Times New Roman"/>
                <a:cs typeface="Times New Roman"/>
              </a:rPr>
              <a:t>ανοίγουν στην κορυφή, </a:t>
            </a:r>
            <a:r>
              <a:rPr lang="el-GR" sz="2400" spc="15" dirty="0" smtClean="0">
                <a:latin typeface="Times New Roman"/>
                <a:cs typeface="Times New Roman"/>
              </a:rPr>
              <a:t>για να διευκολυνθεί η </a:t>
            </a:r>
            <a:r>
              <a:rPr lang="el-GR" sz="2400" spc="20" dirty="0" smtClean="0">
                <a:latin typeface="Times New Roman"/>
                <a:cs typeface="Times New Roman"/>
              </a:rPr>
              <a:t>απώλεια υγρασίας από </a:t>
            </a:r>
            <a:r>
              <a:rPr lang="el-GR" sz="2400" spc="15" dirty="0" smtClean="0">
                <a:latin typeface="Times New Roman"/>
                <a:cs typeface="Times New Roman"/>
              </a:rPr>
              <a:t>τους </a:t>
            </a:r>
            <a:r>
              <a:rPr lang="el-GR" sz="2400" spc="20" dirty="0" smtClean="0">
                <a:latin typeface="Times New Roman"/>
                <a:cs typeface="Times New Roman"/>
              </a:rPr>
              <a:t>σπόρους. Όταν </a:t>
            </a:r>
            <a:r>
              <a:rPr lang="el-GR" sz="2400" spc="15" dirty="0" smtClean="0">
                <a:latin typeface="Times New Roman"/>
                <a:cs typeface="Times New Roman"/>
              </a:rPr>
              <a:t>η </a:t>
            </a:r>
            <a:r>
              <a:rPr lang="el-GR" sz="2400" spc="20" dirty="0" smtClean="0">
                <a:latin typeface="Times New Roman"/>
                <a:cs typeface="Times New Roman"/>
              </a:rPr>
              <a:t>υγρασία των  σπόρων </a:t>
            </a:r>
            <a:r>
              <a:rPr lang="el-GR" sz="2400" spc="10" dirty="0" smtClean="0">
                <a:latin typeface="Times New Roman"/>
                <a:cs typeface="Times New Roman"/>
              </a:rPr>
              <a:t>µ</a:t>
            </a:r>
            <a:r>
              <a:rPr lang="el-GR" sz="2400" spc="10" dirty="0" err="1" smtClean="0">
                <a:latin typeface="Times New Roman"/>
                <a:cs typeface="Times New Roman"/>
              </a:rPr>
              <a:t>ειωθεί</a:t>
            </a:r>
            <a:r>
              <a:rPr lang="el-GR" sz="2400" spc="10" dirty="0" smtClean="0">
                <a:latin typeface="Times New Roman"/>
                <a:cs typeface="Times New Roman"/>
              </a:rPr>
              <a:t> </a:t>
            </a:r>
            <a:r>
              <a:rPr lang="el-GR" sz="2400" spc="15" dirty="0" smtClean="0">
                <a:latin typeface="Times New Roman"/>
                <a:cs typeface="Times New Roman"/>
              </a:rPr>
              <a:t>στο </a:t>
            </a:r>
            <a:r>
              <a:rPr lang="el-GR" sz="2400" spc="20" dirty="0" smtClean="0">
                <a:latin typeface="Times New Roman"/>
                <a:cs typeface="Times New Roman"/>
              </a:rPr>
              <a:t>6%, </a:t>
            </a:r>
            <a:r>
              <a:rPr lang="el-GR" sz="2400" spc="15" dirty="0" smtClean="0">
                <a:latin typeface="Times New Roman"/>
                <a:cs typeface="Times New Roman"/>
              </a:rPr>
              <a:t>τα </a:t>
            </a:r>
            <a:r>
              <a:rPr lang="el-GR" sz="2400" spc="20" dirty="0" smtClean="0">
                <a:latin typeface="Times New Roman"/>
                <a:cs typeface="Times New Roman"/>
              </a:rPr>
              <a:t>φυτά </a:t>
            </a:r>
            <a:r>
              <a:rPr lang="el-GR" sz="2400" spc="15" dirty="0" smtClean="0">
                <a:latin typeface="Times New Roman"/>
                <a:cs typeface="Times New Roman"/>
              </a:rPr>
              <a:t>είναι </a:t>
            </a:r>
            <a:r>
              <a:rPr lang="el-GR" sz="2400" spc="10" dirty="0" err="1" smtClean="0">
                <a:latin typeface="Times New Roman"/>
                <a:cs typeface="Times New Roman"/>
              </a:rPr>
              <a:t>έτοιµα</a:t>
            </a:r>
            <a:r>
              <a:rPr lang="el-GR" sz="2400" spc="10" dirty="0" smtClean="0">
                <a:latin typeface="Times New Roman"/>
                <a:cs typeface="Times New Roman"/>
              </a:rPr>
              <a:t> </a:t>
            </a:r>
            <a:r>
              <a:rPr lang="el-GR" sz="2400" spc="15" dirty="0" smtClean="0">
                <a:latin typeface="Times New Roman"/>
                <a:cs typeface="Times New Roman"/>
              </a:rPr>
              <a:t>για </a:t>
            </a:r>
            <a:r>
              <a:rPr lang="el-GR" sz="2400" spc="15" dirty="0" err="1" smtClean="0">
                <a:latin typeface="Times New Roman"/>
                <a:cs typeface="Times New Roman"/>
              </a:rPr>
              <a:t>συγκοµιδή</a:t>
            </a:r>
            <a:r>
              <a:rPr lang="el-GR" sz="2400" spc="15" dirty="0" smtClean="0">
                <a:latin typeface="Times New Roman"/>
                <a:cs typeface="Times New Roman"/>
              </a:rPr>
              <a:t>. Οι </a:t>
            </a:r>
            <a:r>
              <a:rPr lang="el-GR" sz="2400" spc="10" dirty="0" err="1" smtClean="0">
                <a:latin typeface="Times New Roman"/>
                <a:cs typeface="Times New Roman"/>
              </a:rPr>
              <a:t>ώριµες</a:t>
            </a:r>
            <a:r>
              <a:rPr lang="el-GR" sz="2400" spc="10" dirty="0" smtClean="0">
                <a:latin typeface="Times New Roman"/>
                <a:cs typeface="Times New Roman"/>
              </a:rPr>
              <a:t> </a:t>
            </a:r>
            <a:r>
              <a:rPr lang="el-GR" sz="2400" spc="20" dirty="0" smtClean="0">
                <a:latin typeface="Times New Roman"/>
                <a:cs typeface="Times New Roman"/>
              </a:rPr>
              <a:t>κάψες ανοίγουν εύκολα </a:t>
            </a:r>
            <a:r>
              <a:rPr lang="el-GR" sz="2400" spc="15" dirty="0" smtClean="0">
                <a:latin typeface="Times New Roman"/>
                <a:cs typeface="Times New Roman"/>
              </a:rPr>
              <a:t>και </a:t>
            </a:r>
            <a:r>
              <a:rPr lang="el-GR" sz="2400" spc="10" dirty="0" smtClean="0">
                <a:latin typeface="Times New Roman"/>
                <a:cs typeface="Times New Roman"/>
              </a:rPr>
              <a:t>γι’ </a:t>
            </a:r>
            <a:r>
              <a:rPr lang="el-GR" sz="2400" spc="20" dirty="0" smtClean="0">
                <a:latin typeface="Times New Roman"/>
                <a:cs typeface="Times New Roman"/>
              </a:rPr>
              <a:t>αυτό  </a:t>
            </a:r>
            <a:r>
              <a:rPr lang="el-GR" sz="2400" spc="15" dirty="0" smtClean="0">
                <a:latin typeface="Times New Roman"/>
                <a:cs typeface="Times New Roman"/>
              </a:rPr>
              <a:t>απαιτείται </a:t>
            </a:r>
            <a:r>
              <a:rPr lang="el-GR" sz="2400" spc="20" dirty="0" smtClean="0">
                <a:latin typeface="Times New Roman"/>
                <a:cs typeface="Times New Roman"/>
              </a:rPr>
              <a:t>προσοχή στον χρόνο </a:t>
            </a:r>
            <a:r>
              <a:rPr lang="el-GR" sz="2400" spc="15" dirty="0" smtClean="0">
                <a:latin typeface="Times New Roman"/>
                <a:cs typeface="Times New Roman"/>
              </a:rPr>
              <a:t>και </a:t>
            </a:r>
            <a:r>
              <a:rPr lang="el-GR" sz="2400" spc="20" dirty="0" smtClean="0">
                <a:latin typeface="Times New Roman"/>
                <a:cs typeface="Times New Roman"/>
              </a:rPr>
              <a:t>στον τρόπο </a:t>
            </a:r>
            <a:r>
              <a:rPr lang="el-GR" sz="2400" spc="15" dirty="0" err="1" smtClean="0">
                <a:latin typeface="Times New Roman"/>
                <a:cs typeface="Times New Roman"/>
              </a:rPr>
              <a:t>συγκοµιδής</a:t>
            </a:r>
            <a:r>
              <a:rPr lang="el-GR" sz="2400" spc="15" dirty="0" smtClean="0">
                <a:latin typeface="Times New Roman"/>
                <a:cs typeface="Times New Roman"/>
              </a:rPr>
              <a:t> για την </a:t>
            </a:r>
            <a:r>
              <a:rPr lang="el-GR" sz="2400" spc="20" dirty="0" smtClean="0">
                <a:latin typeface="Times New Roman"/>
                <a:cs typeface="Times New Roman"/>
              </a:rPr>
              <a:t>αποφυγή απωλειών από </a:t>
            </a:r>
            <a:r>
              <a:rPr lang="el-GR" sz="2400" spc="15" dirty="0" smtClean="0">
                <a:latin typeface="Times New Roman"/>
                <a:cs typeface="Times New Roman"/>
              </a:rPr>
              <a:t>το </a:t>
            </a:r>
            <a:r>
              <a:rPr lang="el-GR" sz="2400" spc="10" dirty="0" err="1" smtClean="0">
                <a:latin typeface="Times New Roman"/>
                <a:cs typeface="Times New Roman"/>
              </a:rPr>
              <a:t>τίναγµα</a:t>
            </a:r>
            <a:r>
              <a:rPr lang="el-GR" sz="2400" spc="10" dirty="0" smtClean="0">
                <a:latin typeface="Times New Roman"/>
                <a:cs typeface="Times New Roman"/>
              </a:rPr>
              <a:t> </a:t>
            </a:r>
            <a:r>
              <a:rPr lang="el-GR" sz="2400" spc="20" dirty="0" smtClean="0">
                <a:latin typeface="Times New Roman"/>
                <a:cs typeface="Times New Roman"/>
              </a:rPr>
              <a:t>των  σπόρων. </a:t>
            </a:r>
            <a:r>
              <a:rPr lang="el-GR" sz="2400" spc="15" dirty="0" smtClean="0">
                <a:latin typeface="Times New Roman"/>
                <a:cs typeface="Times New Roman"/>
              </a:rPr>
              <a:t>Για τον λόγο αυτό τα </a:t>
            </a:r>
            <a:r>
              <a:rPr lang="el-GR" sz="2400" spc="20" dirty="0" smtClean="0">
                <a:latin typeface="Times New Roman"/>
                <a:cs typeface="Times New Roman"/>
              </a:rPr>
              <a:t>φυτά </a:t>
            </a:r>
            <a:r>
              <a:rPr lang="el-GR" sz="2400" spc="15" dirty="0" err="1" smtClean="0">
                <a:latin typeface="Times New Roman"/>
                <a:cs typeface="Times New Roman"/>
              </a:rPr>
              <a:t>συγκοµίζονται</a:t>
            </a:r>
            <a:r>
              <a:rPr lang="el-GR" sz="2400" spc="15" dirty="0" smtClean="0">
                <a:latin typeface="Times New Roman"/>
                <a:cs typeface="Times New Roman"/>
              </a:rPr>
              <a:t> νωρίτερα </a:t>
            </a:r>
            <a:r>
              <a:rPr lang="el-GR" sz="2400" spc="20" dirty="0" smtClean="0">
                <a:latin typeface="Times New Roman"/>
                <a:cs typeface="Times New Roman"/>
              </a:rPr>
              <a:t>από </a:t>
            </a:r>
            <a:r>
              <a:rPr lang="el-GR" sz="2400" spc="15" dirty="0" smtClean="0">
                <a:latin typeface="Times New Roman"/>
                <a:cs typeface="Times New Roman"/>
              </a:rPr>
              <a:t>το στάδιο της φυσιολογικής </a:t>
            </a:r>
            <a:r>
              <a:rPr lang="el-GR" sz="2400" spc="15" dirty="0" err="1" smtClean="0">
                <a:latin typeface="Times New Roman"/>
                <a:cs typeface="Times New Roman"/>
              </a:rPr>
              <a:t>ωρίµανσης</a:t>
            </a:r>
            <a:r>
              <a:rPr lang="el-GR" sz="2400" spc="15" dirty="0" smtClean="0">
                <a:latin typeface="Times New Roman"/>
                <a:cs typeface="Times New Roman"/>
              </a:rPr>
              <a:t> και  </a:t>
            </a:r>
            <a:r>
              <a:rPr lang="el-GR" sz="2400" spc="20" dirty="0" smtClean="0">
                <a:latin typeface="Times New Roman"/>
                <a:cs typeface="Times New Roman"/>
              </a:rPr>
              <a:t>αφήνονται στον αγρό </a:t>
            </a:r>
            <a:r>
              <a:rPr lang="el-GR" sz="2400" spc="15" dirty="0" smtClean="0">
                <a:latin typeface="Times New Roman"/>
                <a:cs typeface="Times New Roman"/>
              </a:rPr>
              <a:t>για </a:t>
            </a:r>
            <a:r>
              <a:rPr lang="el-GR" sz="2400" spc="20" dirty="0" smtClean="0">
                <a:latin typeface="Times New Roman"/>
                <a:cs typeface="Times New Roman"/>
              </a:rPr>
              <a:t>περίπου 20-30 </a:t>
            </a:r>
            <a:r>
              <a:rPr lang="el-GR" sz="2400" spc="10" dirty="0" err="1" smtClean="0">
                <a:latin typeface="Times New Roman"/>
                <a:cs typeface="Times New Roman"/>
              </a:rPr>
              <a:t>ηµέρες</a:t>
            </a:r>
            <a:r>
              <a:rPr lang="el-GR" sz="2400" spc="10" dirty="0" smtClean="0">
                <a:latin typeface="Times New Roman"/>
                <a:cs typeface="Times New Roman"/>
              </a:rPr>
              <a:t> </a:t>
            </a:r>
            <a:r>
              <a:rPr lang="el-GR" sz="2400" spc="15" dirty="0" smtClean="0">
                <a:latin typeface="Times New Roman"/>
                <a:cs typeface="Times New Roman"/>
              </a:rPr>
              <a:t>για να </a:t>
            </a:r>
            <a:r>
              <a:rPr lang="el-GR" sz="2400" spc="20" dirty="0" smtClean="0">
                <a:latin typeface="Times New Roman"/>
                <a:cs typeface="Times New Roman"/>
              </a:rPr>
              <a:t>ξεραθούν</a:t>
            </a:r>
            <a:endParaRPr lang="el-GR" sz="2400" dirty="0" smtClean="0">
              <a:latin typeface="Times New Roman"/>
              <a:cs typeface="Times New Roman"/>
            </a:endParaRPr>
          </a:p>
          <a:p>
            <a:pPr marL="11131" algn="just"/>
            <a:endParaRPr lang="el-GR" dirty="0" smtClean="0">
              <a:latin typeface="Times New Roman"/>
              <a:cs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0" y="152400"/>
            <a:ext cx="9144000" cy="6247864"/>
          </a:xfrm>
          <a:prstGeom prst="rect">
            <a:avLst/>
          </a:prstGeom>
        </p:spPr>
        <p:txBody>
          <a:bodyPr wrap="square">
            <a:spAutoFit/>
          </a:bodyPr>
          <a:lstStyle/>
          <a:p>
            <a:pPr fontAlgn="base"/>
            <a:r>
              <a:rPr lang="el-GR" sz="2800" b="1" dirty="0" smtClean="0"/>
              <a:t>ΣΠΟΡΑ</a:t>
            </a:r>
          </a:p>
          <a:p>
            <a:pPr fontAlgn="base"/>
            <a:endParaRPr lang="el-GR" dirty="0" smtClean="0"/>
          </a:p>
          <a:p>
            <a:pPr fontAlgn="base"/>
            <a:r>
              <a:rPr lang="el-GR" dirty="0" smtClean="0"/>
              <a:t> </a:t>
            </a:r>
            <a:r>
              <a:rPr lang="el-GR" sz="2800" dirty="0" smtClean="0"/>
              <a:t>Είναι ένα </a:t>
            </a:r>
            <a:r>
              <a:rPr lang="el-GR" sz="2800" dirty="0" smtClean="0">
                <a:hlinkClick r:id="rId2" tooltip="Σπορά σουσαμιού"/>
              </a:rPr>
              <a:t>φυτό</a:t>
            </a:r>
            <a:r>
              <a:rPr lang="el-GR" sz="2800" dirty="0" smtClean="0"/>
              <a:t> ανοιξιάτικο Η σπορά συνήθως γίνεται από το δεύτερο δεκαπενθήμερο του Μαΐου μέχρι τα μέσα Ιουνίου. Πριν από τη σπορά των σπόρων γίνεται η απολύμανσή τους. Η ποσότητα σπόρου που χρησιμοποιείται είναι 1- 2 κιλά το στρέμμα. Η σπορά γίνεται σε γραμμές που απέχουν 0,6 μέτρα στις ποικιλίες που είναι </a:t>
            </a:r>
            <a:r>
              <a:rPr lang="el-GR" sz="2800" dirty="0" err="1" smtClean="0"/>
              <a:t>υψηλόκορμες</a:t>
            </a:r>
            <a:r>
              <a:rPr lang="el-GR" sz="2800" dirty="0" smtClean="0"/>
              <a:t> και 0,3-0,5 μέτρα για τις χαμηλής αναπτύξεως. Επί της γραμμής οι σπόροι σπέρνονται χύδην σε βάθος 2-3 εκατοστά . Συνήθως, σπέρνεται περισσότερος σπόρος από τον κανονικό, επειδή υπάρχουν δυσκολίες στο φύτρωμα. Εάν καλλιεργείται ως </a:t>
            </a:r>
            <a:r>
              <a:rPr lang="el-GR" sz="2800" dirty="0" err="1" smtClean="0"/>
              <a:t>επίσπορο</a:t>
            </a:r>
            <a:r>
              <a:rPr lang="el-GR" sz="2800" dirty="0" smtClean="0"/>
              <a:t>, σπέρνεται αρχές Ιουλίου, μετά τη συγκομιδή του χειμωνιάτικου </a:t>
            </a:r>
            <a:r>
              <a:rPr lang="el-GR" sz="2800" dirty="0" err="1" smtClean="0"/>
              <a:t>σιτηρού</a:t>
            </a:r>
            <a:r>
              <a:rPr lang="el-GR" sz="2800" dirty="0" smtClean="0"/>
              <a:t> ή του ψυχανθούς. </a:t>
            </a:r>
          </a:p>
          <a:p>
            <a:pPr fontAlgn="base"/>
            <a:endParaRPr lang="el-G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 y="197346"/>
            <a:ext cx="8686800" cy="4801314"/>
          </a:xfrm>
          <a:prstGeom prst="rect">
            <a:avLst/>
          </a:prstGeom>
        </p:spPr>
        <p:txBody>
          <a:bodyPr wrap="square">
            <a:spAutoFit/>
          </a:bodyPr>
          <a:lstStyle/>
          <a:p>
            <a:r>
              <a:rPr lang="el-GR" dirty="0" smtClean="0"/>
              <a:t>Θρεπτική αξία</a:t>
            </a:r>
          </a:p>
          <a:p>
            <a:r>
              <a:rPr lang="el-GR" dirty="0" smtClean="0"/>
              <a:t>Το κύριο συστατικό των σπερμάτων είναι το μη πτητικό </a:t>
            </a:r>
            <a:r>
              <a:rPr lang="el-GR" dirty="0" smtClean="0">
                <a:hlinkClick r:id="rId2" tooltip="Έλαιο"/>
              </a:rPr>
              <a:t>έλαιο</a:t>
            </a:r>
            <a:r>
              <a:rPr lang="el-GR" dirty="0" smtClean="0"/>
              <a:t> που περιέχουν σε ποσοστό 44% έως 60%. Το σησαμέλαιο έχει αξιοσημείωτη σταθερότητα και είναι ανθεκτικό στην </a:t>
            </a:r>
            <a:r>
              <a:rPr lang="el-GR" dirty="0" smtClean="0">
                <a:hlinkClick r:id="rId3" tooltip="Οξείδωση"/>
              </a:rPr>
              <a:t>οξείδωση</a:t>
            </a:r>
            <a:r>
              <a:rPr lang="el-GR" dirty="0" smtClean="0"/>
              <a:t> και στο </a:t>
            </a:r>
            <a:r>
              <a:rPr lang="el-GR" dirty="0" err="1" smtClean="0">
                <a:hlinkClick r:id="rId4" tooltip="Τάγγισμα (δεν έχει γραφτεί ακόμα)"/>
              </a:rPr>
              <a:t>τάγγισμα</a:t>
            </a:r>
            <a:r>
              <a:rPr lang="el-GR" dirty="0" smtClean="0"/>
              <a:t> ενώ η σύνθεση του είναι ιδανική (40% </a:t>
            </a:r>
            <a:r>
              <a:rPr lang="el-GR" dirty="0" err="1" smtClean="0">
                <a:hlinkClick r:id="rId5" tooltip="Ελαϊκό οξύ (δεν έχει γραφτεί ακόμα)"/>
              </a:rPr>
              <a:t>ελαϊκό</a:t>
            </a:r>
            <a:r>
              <a:rPr lang="el-GR" dirty="0" smtClean="0">
                <a:hlinkClick r:id="rId5" tooltip="Ελαϊκό οξύ (δεν έχει γραφτεί ακόμα)"/>
              </a:rPr>
              <a:t> οξύ</a:t>
            </a:r>
            <a:r>
              <a:rPr lang="el-GR" dirty="0" smtClean="0"/>
              <a:t>, 45% </a:t>
            </a:r>
            <a:r>
              <a:rPr lang="el-GR" dirty="0" err="1" smtClean="0">
                <a:hlinkClick r:id="rId6" tooltip="Λινολεϊκό οξύ (δεν έχει γραφτεί ακόμα)"/>
              </a:rPr>
              <a:t>λινολεϊκό</a:t>
            </a:r>
            <a:r>
              <a:rPr lang="el-GR" dirty="0" smtClean="0">
                <a:hlinkClick r:id="rId6" tooltip="Λινολεϊκό οξύ (δεν έχει γραφτεί ακόμα)"/>
              </a:rPr>
              <a:t> οξύ</a:t>
            </a:r>
            <a:r>
              <a:rPr lang="el-GR" dirty="0" smtClean="0"/>
              <a:t>). Ο πλακούντας που απομένει μετά την παραλαβή του λαδιού είναι πολύ θρεπτικός (42% </a:t>
            </a:r>
            <a:r>
              <a:rPr lang="el-GR" dirty="0" err="1" smtClean="0">
                <a:hlinkClick r:id="rId7" tooltip="Πρωτεϊνη"/>
              </a:rPr>
              <a:t>πρωτεϊνη</a:t>
            </a:r>
            <a:r>
              <a:rPr lang="el-GR" dirty="0" smtClean="0"/>
              <a:t>), τόσο χάρη στην ποιότητα των </a:t>
            </a:r>
            <a:r>
              <a:rPr lang="el-GR" dirty="0" smtClean="0">
                <a:hlinkClick r:id="rId8" tooltip="Αμινοξέα"/>
              </a:rPr>
              <a:t>αμινοξέων</a:t>
            </a:r>
            <a:r>
              <a:rPr lang="el-GR" dirty="0" smtClean="0"/>
              <a:t> που περιέχει (υψηλή περιεκτικότητα </a:t>
            </a:r>
            <a:r>
              <a:rPr lang="el-GR" dirty="0" err="1" smtClean="0">
                <a:hlinkClick r:id="rId9" tooltip="Μεθιονίνη (δεν έχει γραφτεί ακόμα)"/>
              </a:rPr>
              <a:t>μεθιονίνης</a:t>
            </a:r>
            <a:r>
              <a:rPr lang="el-GR" dirty="0" smtClean="0"/>
              <a:t>) όσο και χάρη στα ανόργανα στοιχεία του (</a:t>
            </a:r>
            <a:r>
              <a:rPr lang="el-GR" dirty="0" smtClean="0">
                <a:hlinkClick r:id="rId10" tooltip="Ασβέστιο"/>
              </a:rPr>
              <a:t>ασβέστιο</a:t>
            </a:r>
            <a:r>
              <a:rPr lang="el-GR" dirty="0" smtClean="0"/>
              <a:t> και </a:t>
            </a:r>
            <a:r>
              <a:rPr lang="el-GR" dirty="0" smtClean="0">
                <a:hlinkClick r:id="rId11" tooltip="Φώσφορος"/>
              </a:rPr>
              <a:t>φώσφορος</a:t>
            </a:r>
            <a:r>
              <a:rPr lang="el-GR" dirty="0" smtClean="0"/>
              <a:t>). Τέλος το σουσάμι περιέχει βιταμίνες του συμπλέγματος Β, </a:t>
            </a:r>
            <a:r>
              <a:rPr lang="el-GR" dirty="0" smtClean="0">
                <a:hlinkClick r:id="rId12" tooltip="Βιταμίνη"/>
              </a:rPr>
              <a:t>Βιταμίνη</a:t>
            </a:r>
            <a:r>
              <a:rPr lang="el-GR" dirty="0" smtClean="0"/>
              <a:t> Ε, </a:t>
            </a:r>
            <a:r>
              <a:rPr lang="el-GR" dirty="0" smtClean="0">
                <a:hlinkClick r:id="rId13" tooltip="Σίδηρος"/>
              </a:rPr>
              <a:t>σίδηρο</a:t>
            </a:r>
            <a:r>
              <a:rPr lang="el-GR" dirty="0" smtClean="0"/>
              <a:t>, </a:t>
            </a:r>
            <a:r>
              <a:rPr lang="el-GR" dirty="0" smtClean="0">
                <a:hlinkClick r:id="rId14" tooltip="Σελήνιο"/>
              </a:rPr>
              <a:t>σελήνιο</a:t>
            </a:r>
            <a:r>
              <a:rPr lang="el-GR" dirty="0" smtClean="0"/>
              <a:t>, </a:t>
            </a:r>
            <a:r>
              <a:rPr lang="el-GR" dirty="0" err="1" smtClean="0">
                <a:hlinkClick r:id="rId15" tooltip="Πολυακόρεστα λιπαρά (δεν έχει γραφτεί ακόμα)"/>
              </a:rPr>
              <a:t>πολυακόρεστα</a:t>
            </a:r>
            <a:r>
              <a:rPr lang="el-GR" dirty="0" smtClean="0">
                <a:hlinkClick r:id="rId15" tooltip="Πολυακόρεστα λιπαρά (δεν έχει γραφτεί ακόμα)"/>
              </a:rPr>
              <a:t> λιπαρά</a:t>
            </a:r>
            <a:r>
              <a:rPr lang="el-GR" dirty="0" smtClean="0"/>
              <a:t> οξέα , μηδενική </a:t>
            </a:r>
            <a:r>
              <a:rPr lang="el-GR" dirty="0" smtClean="0">
                <a:hlinkClick r:id="rId16" tooltip="Χοληστερόλη"/>
              </a:rPr>
              <a:t>χοληστερόλη</a:t>
            </a:r>
            <a:r>
              <a:rPr lang="el-GR" dirty="0" smtClean="0"/>
              <a:t> και φυσικά </a:t>
            </a:r>
            <a:r>
              <a:rPr lang="el-GR" dirty="0" smtClean="0">
                <a:hlinkClick r:id="rId17" tooltip="Αντιοξειδωτικά"/>
              </a:rPr>
              <a:t>αντιοξειδωτικά</a:t>
            </a:r>
            <a:r>
              <a:rPr lang="el-GR" dirty="0" smtClean="0"/>
              <a:t> όπως </a:t>
            </a:r>
            <a:r>
              <a:rPr lang="el-GR" dirty="0" err="1" smtClean="0">
                <a:hlinkClick r:id="rId18" tooltip="Λιγνάνια (δεν έχει γραφτεί ακόμα)"/>
              </a:rPr>
              <a:t>λιγνάνια</a:t>
            </a:r>
            <a:r>
              <a:rPr lang="el-GR" dirty="0" smtClean="0"/>
              <a:t>. Σπορά σουσαμιού</a:t>
            </a:r>
          </a:p>
          <a:p>
            <a:r>
              <a:rPr lang="el-GR" dirty="0" smtClean="0"/>
              <a:t>Είναι ένα </a:t>
            </a:r>
            <a:r>
              <a:rPr lang="el-GR" dirty="0" smtClean="0">
                <a:hlinkClick r:id="rId19" tooltip="Σπορά σουσαμιού"/>
              </a:rPr>
              <a:t>φυτό</a:t>
            </a:r>
            <a:r>
              <a:rPr lang="el-GR" dirty="0" smtClean="0"/>
              <a:t> ανοιξιάτικο. Σπέρνεται από μέσα Απριλίου-μέσα Μαΐου, αμέσως μετά το βαμβάκι. Οι αποστάσεις μεταξύ των γραμμών σποράς κυμαίνονται από 60-80 εκατοστά και η ποσότητα του σπόρου που απαιτείται είναι 1-2 κιλά ανά στρέμμα. Συνήθως, σπέρνεται περισσότερος σπόρος από τον κανονικό, επειδή υπάρχουν δυσκολίες στο φύτρωμα. Εάν καλλιεργείται ως </a:t>
            </a:r>
            <a:r>
              <a:rPr lang="el-GR" dirty="0" err="1" smtClean="0"/>
              <a:t>επίσπορο</a:t>
            </a:r>
            <a:r>
              <a:rPr lang="el-GR" dirty="0" smtClean="0"/>
              <a:t>, σπέρνεται αρχές Ιουλίου, μετά τη συγκομιδή του χειμωνιάτικου </a:t>
            </a:r>
            <a:r>
              <a:rPr lang="el-GR" dirty="0" err="1" smtClean="0"/>
              <a:t>σιτηρού</a:t>
            </a:r>
            <a:r>
              <a:rPr lang="el-GR" dirty="0" smtClean="0"/>
              <a:t> ή του ψυχανθούς.</a:t>
            </a:r>
            <a:r>
              <a:rPr lang="el-GR" baseline="30000" dirty="0" smtClean="0">
                <a:hlinkClick r:id="rId20"/>
              </a:rPr>
              <a:t>[1]</a:t>
            </a:r>
            <a:endParaRPr lang="el-GR" dirty="0" smtClean="0"/>
          </a:p>
          <a:p>
            <a:endParaRPr lang="el-GR"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52400" y="152400"/>
            <a:ext cx="8991600" cy="6124754"/>
          </a:xfrm>
          <a:prstGeom prst="rect">
            <a:avLst/>
          </a:prstGeom>
        </p:spPr>
        <p:txBody>
          <a:bodyPr wrap="square">
            <a:spAutoFit/>
          </a:bodyPr>
          <a:lstStyle/>
          <a:p>
            <a:r>
              <a:rPr lang="el-GR" sz="2800" dirty="0" smtClean="0"/>
              <a:t>Συγκομιδή σουσαμιού</a:t>
            </a:r>
          </a:p>
          <a:p>
            <a:r>
              <a:rPr lang="el-GR" sz="2800" dirty="0" smtClean="0"/>
              <a:t>Στις περισσότερες </a:t>
            </a:r>
            <a:r>
              <a:rPr lang="el-GR" sz="2800" dirty="0" smtClean="0">
                <a:hlinkClick r:id="rId2" tooltip="Ποικιλίες σουσαμιού"/>
              </a:rPr>
              <a:t>ποικιλίες σουσαμιού</a:t>
            </a:r>
            <a:r>
              <a:rPr lang="el-GR" sz="2800" dirty="0" smtClean="0"/>
              <a:t> η συγκομιδή πρέπει να γίνεται νωρίς, όταν το φυτό αρχίσει να κιτρινίζει και οι </a:t>
            </a:r>
            <a:r>
              <a:rPr lang="el-GR" sz="2800" dirty="0" smtClean="0">
                <a:hlinkClick r:id="rId3" tooltip="Καρπός σουσαμιού"/>
              </a:rPr>
              <a:t>κάψες</a:t>
            </a:r>
            <a:r>
              <a:rPr lang="el-GR" sz="2800" dirty="0" smtClean="0"/>
              <a:t> είναι ακόμα πρασινοκίτρινες, γιατί διαφορετικά οι κάψες ανοίγουν και τινάζουν το σπόρο. Στις σύγχρονες γεωργικές εκμεταλλεύσεις, η συγκομιδή γίνεται με τις </a:t>
            </a:r>
            <a:r>
              <a:rPr lang="el-GR" sz="2800" dirty="0" err="1" smtClean="0"/>
              <a:t>θεριζαλωνιστικές</a:t>
            </a:r>
            <a:r>
              <a:rPr lang="el-GR" sz="2800" dirty="0" smtClean="0"/>
              <a:t> μηχανές του αραβόσιτου. Στις χώρες του τρίτου κόσμου, τα φυτά θερίζονται με δρεπάνι και συγκεντρώνονται στο αλώνι για ξήρανση και αλωνισμό. Οι αποδόσεις κυμαίνονται μεταξύ 150 - 200 κιλών στο στρέμμα.</a:t>
            </a:r>
          </a:p>
          <a:p>
            <a:r>
              <a:rPr lang="el-GR" sz="2800" dirty="0" smtClean="0"/>
              <a:t>Αποθήκευση σουσαμιού</a:t>
            </a:r>
          </a:p>
          <a:p>
            <a:r>
              <a:rPr lang="el-GR" sz="2800" dirty="0" smtClean="0"/>
              <a:t>Ο </a:t>
            </a:r>
            <a:r>
              <a:rPr lang="el-GR" sz="2800" dirty="0" smtClean="0">
                <a:hlinkClick r:id="rId4" tooltip="Αποθήκευση σουσαμιού"/>
              </a:rPr>
              <a:t>σπόρος</a:t>
            </a:r>
            <a:r>
              <a:rPr lang="el-GR" sz="2800" dirty="0" smtClean="0"/>
              <a:t> του σουσαμιού αποθηκεύεται χωρίς προβλήματα, όταν η υγρασία του είναι 8-9%.</a:t>
            </a:r>
            <a:endParaRPr lang="el-GR" sz="28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381000" y="304800"/>
            <a:ext cx="8305800" cy="5632311"/>
          </a:xfrm>
          <a:prstGeom prst="rect">
            <a:avLst/>
          </a:prstGeom>
        </p:spPr>
        <p:txBody>
          <a:bodyPr wrap="square">
            <a:spAutoFit/>
          </a:bodyPr>
          <a:lstStyle/>
          <a:p>
            <a:pPr lvl="0" defTabSz="914400" eaLnBrk="0" fontAlgn="base" hangingPunct="0">
              <a:spcBef>
                <a:spcPct val="0"/>
              </a:spcBef>
              <a:spcAft>
                <a:spcPct val="0"/>
              </a:spcAft>
            </a:pPr>
            <a:r>
              <a:rPr lang="el-GR" sz="2400" dirty="0" smtClean="0">
                <a:solidFill>
                  <a:srgbClr val="666666"/>
                </a:solidFill>
                <a:latin typeface="Arial" pitchFamily="34" charset="0"/>
                <a:cs typeface="Arial" pitchFamily="34" charset="0"/>
              </a:rPr>
              <a:t>Η συγκομιδή του γίνεται όταν αλλάξουν χρώμα και γίνουν σκούρες οι μεσαίες κάψες. Η συγκομιδή γίνεται με εκρίζωση των φυτών ή με θεριζοαλωνιστική μηχανή που χρησιμοποιείται στην συγκομιδή του αραβοσίτου στο οποίο λείπει το </a:t>
            </a:r>
            <a:r>
              <a:rPr lang="el-GR" sz="2400" dirty="0" err="1" smtClean="0">
                <a:solidFill>
                  <a:srgbClr val="666666"/>
                </a:solidFill>
                <a:latin typeface="Arial" pitchFamily="34" charset="0"/>
                <a:cs typeface="Arial" pitchFamily="34" charset="0"/>
              </a:rPr>
              <a:t>εκκοκιστικό</a:t>
            </a:r>
            <a:r>
              <a:rPr lang="el-GR" sz="2400" dirty="0" smtClean="0">
                <a:solidFill>
                  <a:srgbClr val="666666"/>
                </a:solidFill>
                <a:latin typeface="Arial" pitchFamily="34" charset="0"/>
                <a:cs typeface="Arial" pitchFamily="34" charset="0"/>
              </a:rPr>
              <a:t> εξάρτημα</a:t>
            </a:r>
            <a:r>
              <a:rPr lang="el-GR" sz="2400" dirty="0" smtClean="0">
                <a:solidFill>
                  <a:srgbClr val="666666"/>
                </a:solidFill>
                <a:latin typeface="Arial" pitchFamily="34" charset="0"/>
                <a:cs typeface="Arial" pitchFamily="34" charset="0"/>
              </a:rPr>
              <a:t>. Επειδή </a:t>
            </a:r>
            <a:r>
              <a:rPr lang="el-GR" sz="2400" dirty="0" smtClean="0">
                <a:solidFill>
                  <a:srgbClr val="666666"/>
                </a:solidFill>
                <a:latin typeface="Arial" pitchFamily="34" charset="0"/>
                <a:cs typeface="Arial" pitchFamily="34" charset="0"/>
              </a:rPr>
              <a:t>υπάρχει κίνδυνος «τινάγματος» των σπόρων, για την αποφυγή των απωλειών, η συγκομιδή πρέπει να γίνεται όταν έχουν αρχίσει να ανοίγουν οι περισσότεροι λοβοί.</a:t>
            </a:r>
            <a:endParaRPr lang="el-GR" sz="2400" dirty="0" smtClean="0">
              <a:latin typeface="Arial" pitchFamily="34" charset="0"/>
              <a:cs typeface="Arial" pitchFamily="34" charset="0"/>
            </a:endParaRPr>
          </a:p>
          <a:p>
            <a:pPr lvl="0" defTabSz="914400" eaLnBrk="0" fontAlgn="base" hangingPunct="0">
              <a:spcBef>
                <a:spcPct val="0"/>
              </a:spcBef>
              <a:spcAft>
                <a:spcPct val="0"/>
              </a:spcAft>
            </a:pPr>
            <a:r>
              <a:rPr lang="el-GR" sz="2400" dirty="0" smtClean="0">
                <a:solidFill>
                  <a:srgbClr val="666666"/>
                </a:solidFill>
                <a:latin typeface="Arial" pitchFamily="34" charset="0"/>
                <a:cs typeface="Arial" pitchFamily="34" charset="0"/>
              </a:rPr>
              <a:t>Το συγκομισθέν </a:t>
            </a:r>
            <a:r>
              <a:rPr lang="el-GR" sz="2400" dirty="0" smtClean="0">
                <a:solidFill>
                  <a:srgbClr val="666666"/>
                </a:solidFill>
                <a:latin typeface="Arial" pitchFamily="34" charset="0"/>
                <a:cs typeface="Arial" pitchFamily="34" charset="0"/>
              </a:rPr>
              <a:t>προϊόν, μεταφέρονται σε αλώνια όπου αποξηραίνεται και για 15-20 ημέρες και στη συνέχεια τινάζεται ώστε να απελευθερωθούν οι σπόροι από τις κάψες.</a:t>
            </a:r>
            <a:endParaRPr lang="el-GR" sz="2400" dirty="0" smtClean="0">
              <a:latin typeface="Arial" pitchFamily="34" charset="0"/>
              <a:cs typeface="Arial" pitchFamily="34" charset="0"/>
            </a:endParaRPr>
          </a:p>
          <a:p>
            <a:pPr fontAlgn="base"/>
            <a:r>
              <a:rPr lang="el-GR" sz="2400" dirty="0" smtClean="0">
                <a:solidFill>
                  <a:srgbClr val="666666"/>
                </a:solidFill>
                <a:latin typeface="Arial" pitchFamily="34" charset="0"/>
                <a:cs typeface="Arial" pitchFamily="34" charset="0"/>
              </a:rPr>
              <a:t>Οι αποδόσεις του σε σπόρους κυμαίνονται από 150 -200 κιλά το στρέμμα από το οποίο μπορούν να παραχθούν 65-70 λίτρα ελαίου ανά στρέμμα.</a:t>
            </a:r>
            <a:r>
              <a:rPr lang="el-GR" sz="2400" dirty="0" smtClean="0"/>
              <a:t> </a:t>
            </a:r>
            <a:endParaRPr lang="el-GR" sz="24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609600" y="2438400"/>
            <a:ext cx="2095500" cy="3048001"/>
          </a:xfrm>
          <a:prstGeom prst="rect">
            <a:avLst/>
          </a:prstGeom>
          <a:noFill/>
        </p:spPr>
      </p:pic>
      <p:pic>
        <p:nvPicPr>
          <p:cNvPr id="1028" name="Picture 4" descr="Αποτέλεσμα εικόνας για sesamum indicum plant"/>
          <p:cNvPicPr>
            <a:picLocks noChangeAspect="1" noChangeArrowheads="1"/>
          </p:cNvPicPr>
          <p:nvPr/>
        </p:nvPicPr>
        <p:blipFill>
          <a:blip r:embed="rId3" cstate="print"/>
          <a:srcRect/>
          <a:stretch>
            <a:fillRect/>
          </a:stretch>
        </p:blipFill>
        <p:spPr bwMode="auto">
          <a:xfrm>
            <a:off x="3200400" y="152400"/>
            <a:ext cx="5029200" cy="6705600"/>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457200" y="457200"/>
            <a:ext cx="8527328" cy="554783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200" y="1524000"/>
            <a:ext cx="8228171" cy="4401179"/>
          </a:xfrm>
          <a:prstGeom prst="rect">
            <a:avLst/>
          </a:prstGeom>
        </p:spPr>
        <p:txBody>
          <a:bodyPr wrap="square" lIns="91413" tIns="45707" rIns="91413" bIns="45707">
            <a:spAutoFit/>
          </a:bodyPr>
          <a:lstStyle/>
          <a:p>
            <a:pPr marL="12697" marR="5079" algn="just">
              <a:spcBef>
                <a:spcPts val="10"/>
              </a:spcBef>
            </a:pPr>
            <a:r>
              <a:rPr lang="el-GR" sz="2800" spc="20" dirty="0" smtClean="0">
                <a:latin typeface="Times New Roman"/>
                <a:cs typeface="Times New Roman"/>
              </a:rPr>
              <a:t>Το </a:t>
            </a:r>
            <a:r>
              <a:rPr lang="el-GR" sz="2800" spc="20" dirty="0" err="1" smtClean="0">
                <a:latin typeface="Times New Roman"/>
                <a:cs typeface="Times New Roman"/>
              </a:rPr>
              <a:t>σουσάµι</a:t>
            </a:r>
            <a:r>
              <a:rPr lang="el-GR" sz="2800" spc="20" dirty="0" smtClean="0">
                <a:latin typeface="Times New Roman"/>
                <a:cs typeface="Times New Roman"/>
              </a:rPr>
              <a:t> ανήκει </a:t>
            </a:r>
            <a:r>
              <a:rPr lang="el-GR" sz="2800" spc="20" dirty="0" err="1" smtClean="0">
                <a:latin typeface="Times New Roman"/>
                <a:cs typeface="Times New Roman"/>
              </a:rPr>
              <a:t>στo</a:t>
            </a:r>
            <a:r>
              <a:rPr lang="el-GR" sz="2800" spc="20" dirty="0" smtClean="0">
                <a:latin typeface="Times New Roman"/>
                <a:cs typeface="Times New Roman"/>
              </a:rPr>
              <a:t> γένος </a:t>
            </a:r>
            <a:r>
              <a:rPr lang="el-GR" sz="2800" spc="20" dirty="0" err="1" smtClean="0">
                <a:latin typeface="Times New Roman"/>
                <a:cs typeface="Times New Roman"/>
              </a:rPr>
              <a:t>Sesamum</a:t>
            </a:r>
            <a:r>
              <a:rPr lang="el-GR" sz="2800" spc="20" dirty="0" smtClean="0">
                <a:latin typeface="Times New Roman"/>
                <a:cs typeface="Times New Roman"/>
              </a:rPr>
              <a:t> της οικογένειας </a:t>
            </a:r>
            <a:r>
              <a:rPr lang="el-GR" sz="2800" spc="20" dirty="0" err="1" smtClean="0">
                <a:latin typeface="Times New Roman"/>
                <a:cs typeface="Times New Roman"/>
              </a:rPr>
              <a:t>Pedaliaceae</a:t>
            </a:r>
            <a:r>
              <a:rPr lang="el-GR" sz="2800" spc="20" dirty="0" smtClean="0">
                <a:latin typeface="Times New Roman"/>
                <a:cs typeface="Times New Roman"/>
              </a:rPr>
              <a:t>. Στο γένος αυτό ανήκουν  πολλά είδη που </a:t>
            </a:r>
            <a:r>
              <a:rPr lang="el-GR" sz="2800" spc="20" dirty="0" err="1" smtClean="0">
                <a:latin typeface="Times New Roman"/>
                <a:cs typeface="Times New Roman"/>
              </a:rPr>
              <a:t>αυτοφύονται</a:t>
            </a:r>
            <a:r>
              <a:rPr lang="el-GR" sz="2800" spc="20" dirty="0" smtClean="0">
                <a:latin typeface="Times New Roman"/>
                <a:cs typeface="Times New Roman"/>
              </a:rPr>
              <a:t> στην Αφρική ή στην Ινδία, περιοχές από τις οποίες κατάγεται το  </a:t>
            </a:r>
            <a:r>
              <a:rPr lang="el-GR" sz="2800" spc="20" dirty="0" err="1" smtClean="0">
                <a:latin typeface="Times New Roman"/>
                <a:cs typeface="Times New Roman"/>
              </a:rPr>
              <a:t>καλλιεργούµενο</a:t>
            </a:r>
            <a:r>
              <a:rPr lang="el-GR" sz="2800" spc="20" dirty="0" smtClean="0">
                <a:latin typeface="Times New Roman"/>
                <a:cs typeface="Times New Roman"/>
              </a:rPr>
              <a:t> </a:t>
            </a:r>
            <a:r>
              <a:rPr lang="el-GR" sz="2800" spc="20" dirty="0" err="1" smtClean="0">
                <a:latin typeface="Times New Roman"/>
                <a:cs typeface="Times New Roman"/>
              </a:rPr>
              <a:t>σουσάµι</a:t>
            </a:r>
            <a:r>
              <a:rPr lang="el-GR" sz="2800" spc="20" dirty="0" smtClean="0">
                <a:latin typeface="Times New Roman"/>
                <a:cs typeface="Times New Roman"/>
              </a:rPr>
              <a:t> </a:t>
            </a:r>
            <a:r>
              <a:rPr lang="el-GR" sz="2800" spc="20" dirty="0" err="1" smtClean="0">
                <a:latin typeface="Times New Roman"/>
                <a:cs typeface="Times New Roman"/>
              </a:rPr>
              <a:t>Sesamum</a:t>
            </a:r>
            <a:r>
              <a:rPr lang="el-GR" sz="2800" spc="20" dirty="0" smtClean="0">
                <a:latin typeface="Times New Roman"/>
                <a:cs typeface="Times New Roman"/>
              </a:rPr>
              <a:t> </a:t>
            </a:r>
            <a:r>
              <a:rPr lang="el-GR" sz="2800" spc="20" dirty="0" err="1" smtClean="0">
                <a:latin typeface="Times New Roman"/>
                <a:cs typeface="Times New Roman"/>
              </a:rPr>
              <a:t>indicum</a:t>
            </a:r>
            <a:r>
              <a:rPr lang="el-GR" sz="2800" spc="20" dirty="0" smtClean="0">
                <a:latin typeface="Times New Roman"/>
                <a:cs typeface="Times New Roman"/>
              </a:rPr>
              <a:t> L. και από τις οποίες διαδόθηκε στις </a:t>
            </a:r>
            <a:r>
              <a:rPr lang="el-GR" sz="2800" spc="20" dirty="0" err="1" smtClean="0">
                <a:latin typeface="Times New Roman"/>
                <a:cs typeface="Times New Roman"/>
              </a:rPr>
              <a:t>παραµεσόγειες</a:t>
            </a:r>
            <a:r>
              <a:rPr lang="el-GR" sz="2800" spc="20" dirty="0" smtClean="0">
                <a:latin typeface="Times New Roman"/>
                <a:cs typeface="Times New Roman"/>
              </a:rPr>
              <a:t> χώρες. Είναι  από τα αρχαιότερα </a:t>
            </a:r>
            <a:r>
              <a:rPr lang="el-GR" sz="2800" spc="20" dirty="0" err="1" smtClean="0">
                <a:latin typeface="Times New Roman"/>
                <a:cs typeface="Times New Roman"/>
              </a:rPr>
              <a:t>ελαιοδοτικά</a:t>
            </a:r>
            <a:r>
              <a:rPr lang="el-GR" sz="2800" spc="20" dirty="0" smtClean="0">
                <a:latin typeface="Times New Roman"/>
                <a:cs typeface="Times New Roman"/>
              </a:rPr>
              <a:t> φυτά που καλλιέργησε και </a:t>
            </a:r>
            <a:r>
              <a:rPr lang="el-GR" sz="2800" spc="20" dirty="0" err="1" smtClean="0">
                <a:latin typeface="Times New Roman"/>
                <a:cs typeface="Times New Roman"/>
              </a:rPr>
              <a:t>χρησιµοποίησε</a:t>
            </a:r>
            <a:r>
              <a:rPr lang="el-GR" sz="2800" spc="20" dirty="0" smtClean="0">
                <a:latin typeface="Times New Roman"/>
                <a:cs typeface="Times New Roman"/>
              </a:rPr>
              <a:t> ο άνθρωπος στη διατροφή του, ως  φωτιστικό µέσο, αλλά και στην </a:t>
            </a:r>
            <a:r>
              <a:rPr lang="el-GR" sz="2800" spc="20" dirty="0" err="1" smtClean="0">
                <a:latin typeface="Times New Roman"/>
                <a:cs typeface="Times New Roman"/>
              </a:rPr>
              <a:t>κοσµετολογία</a:t>
            </a:r>
            <a:r>
              <a:rPr lang="el-GR" sz="2800" spc="20" dirty="0" smtClean="0">
                <a:latin typeface="Times New Roman"/>
                <a:cs typeface="Times New Roman"/>
              </a:rPr>
              <a:t> και </a:t>
            </a:r>
            <a:r>
              <a:rPr lang="el-GR" sz="2800" spc="20" dirty="0" err="1" smtClean="0">
                <a:latin typeface="Times New Roman"/>
                <a:cs typeface="Times New Roman"/>
              </a:rPr>
              <a:t>αρωµατοποιία</a:t>
            </a:r>
            <a:r>
              <a:rPr lang="el-GR" sz="2800" spc="20" dirty="0" smtClean="0">
                <a:latin typeface="Times New Roman"/>
                <a:cs typeface="Times New Roman"/>
              </a:rPr>
              <a:t>.</a:t>
            </a:r>
          </a:p>
        </p:txBody>
      </p:sp>
      <p:sp>
        <p:nvSpPr>
          <p:cNvPr id="4" name="3 - TextBox"/>
          <p:cNvSpPr txBox="1"/>
          <p:nvPr/>
        </p:nvSpPr>
        <p:spPr>
          <a:xfrm>
            <a:off x="381729" y="534070"/>
            <a:ext cx="2514163" cy="630796"/>
          </a:xfrm>
          <a:prstGeom prst="rect">
            <a:avLst/>
          </a:prstGeom>
          <a:noFill/>
        </p:spPr>
        <p:txBody>
          <a:bodyPr wrap="square" lIns="91413" tIns="45707" rIns="91413" bIns="45707" rtlCol="0">
            <a:spAutoFit/>
          </a:bodyPr>
          <a:lstStyle/>
          <a:p>
            <a:r>
              <a:rPr lang="el-GR" sz="3500" b="1" dirty="0"/>
              <a:t>Τ</a:t>
            </a:r>
            <a:r>
              <a:rPr lang="el-GR" sz="3500" b="1" spc="18" dirty="0">
                <a:latin typeface="Times New Roman"/>
                <a:cs typeface="Times New Roman"/>
              </a:rPr>
              <a:t>αξινόμηση</a:t>
            </a:r>
            <a:endParaRPr lang="en-GB" sz="3500"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685800" y="1371600"/>
            <a:ext cx="4381500" cy="3495675"/>
          </a:xfrm>
          <a:prstGeom prst="rect">
            <a:avLst/>
          </a:prstGeom>
          <a:noFill/>
        </p:spPr>
      </p:pic>
      <p:pic>
        <p:nvPicPr>
          <p:cNvPr id="30724" name="Picture 4" descr="Αποτέλεσμα εικόνας για sesamum indicum plant"/>
          <p:cNvPicPr>
            <a:picLocks noChangeAspect="1" noChangeArrowheads="1"/>
          </p:cNvPicPr>
          <p:nvPr/>
        </p:nvPicPr>
        <p:blipFill>
          <a:blip r:embed="rId3" cstate="print"/>
          <a:srcRect/>
          <a:stretch>
            <a:fillRect/>
          </a:stretch>
        </p:blipFill>
        <p:spPr bwMode="auto">
          <a:xfrm>
            <a:off x="5791200" y="2286000"/>
            <a:ext cx="1905000" cy="1428750"/>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381000" y="1143000"/>
            <a:ext cx="4076700" cy="4533900"/>
          </a:xfrm>
          <a:prstGeom prst="rect">
            <a:avLst/>
          </a:prstGeom>
          <a:noFill/>
        </p:spPr>
      </p:pic>
      <p:pic>
        <p:nvPicPr>
          <p:cNvPr id="31748" name="Picture 4" descr="Αποτέλεσμα εικόνας για sesamum indicum plant"/>
          <p:cNvPicPr>
            <a:picLocks noChangeAspect="1" noChangeArrowheads="1"/>
          </p:cNvPicPr>
          <p:nvPr/>
        </p:nvPicPr>
        <p:blipFill>
          <a:blip r:embed="rId3" cstate="print"/>
          <a:srcRect/>
          <a:stretch>
            <a:fillRect/>
          </a:stretch>
        </p:blipFill>
        <p:spPr bwMode="auto">
          <a:xfrm>
            <a:off x="5334000" y="1600200"/>
            <a:ext cx="1428750" cy="2286001"/>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228600" y="1828800"/>
            <a:ext cx="3381375" cy="2562226"/>
          </a:xfrm>
          <a:prstGeom prst="rect">
            <a:avLst/>
          </a:prstGeom>
          <a:noFill/>
        </p:spPr>
      </p:pic>
      <p:pic>
        <p:nvPicPr>
          <p:cNvPr id="32772" name="Picture 4" descr="Αποτέλεσμα εικόνας για sesamum indicum plant"/>
          <p:cNvPicPr>
            <a:picLocks noChangeAspect="1" noChangeArrowheads="1"/>
          </p:cNvPicPr>
          <p:nvPr/>
        </p:nvPicPr>
        <p:blipFill>
          <a:blip r:embed="rId3" cstate="print"/>
          <a:srcRect/>
          <a:stretch>
            <a:fillRect/>
          </a:stretch>
        </p:blipFill>
        <p:spPr bwMode="auto">
          <a:xfrm>
            <a:off x="4191000" y="838200"/>
            <a:ext cx="3333750" cy="3333750"/>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Σχετική εικόνα"/>
          <p:cNvPicPr>
            <a:picLocks noChangeAspect="1" noChangeArrowheads="1"/>
          </p:cNvPicPr>
          <p:nvPr/>
        </p:nvPicPr>
        <p:blipFill>
          <a:blip r:embed="rId2" cstate="print"/>
          <a:srcRect/>
          <a:stretch>
            <a:fillRect/>
          </a:stretch>
        </p:blipFill>
        <p:spPr bwMode="auto">
          <a:xfrm>
            <a:off x="304800" y="1066800"/>
            <a:ext cx="8434895" cy="5181600"/>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Αποτέλεσμα εικόνας για sesamum indicum leaves"/>
          <p:cNvPicPr>
            <a:picLocks noChangeAspect="1" noChangeArrowheads="1"/>
          </p:cNvPicPr>
          <p:nvPr/>
        </p:nvPicPr>
        <p:blipFill>
          <a:blip r:embed="rId2" cstate="print"/>
          <a:srcRect/>
          <a:stretch>
            <a:fillRect/>
          </a:stretch>
        </p:blipFill>
        <p:spPr bwMode="auto">
          <a:xfrm>
            <a:off x="533400" y="1905000"/>
            <a:ext cx="4086225" cy="2628900"/>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Αποτέλεσμα εικόνας για sesamum indicum flower"/>
          <p:cNvPicPr>
            <a:picLocks noChangeAspect="1" noChangeArrowheads="1"/>
          </p:cNvPicPr>
          <p:nvPr/>
        </p:nvPicPr>
        <p:blipFill>
          <a:blip r:embed="rId2" cstate="print"/>
          <a:srcRect/>
          <a:stretch>
            <a:fillRect/>
          </a:stretch>
        </p:blipFill>
        <p:spPr bwMode="auto">
          <a:xfrm>
            <a:off x="1371600" y="1295400"/>
            <a:ext cx="6372225" cy="4314826"/>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Αποτέλεσμα εικόνας για sesamum indicum flower"/>
          <p:cNvPicPr>
            <a:picLocks noChangeAspect="1" noChangeArrowheads="1"/>
          </p:cNvPicPr>
          <p:nvPr/>
        </p:nvPicPr>
        <p:blipFill>
          <a:blip r:embed="rId2" cstate="print"/>
          <a:srcRect/>
          <a:stretch>
            <a:fillRect/>
          </a:stretch>
        </p:blipFill>
        <p:spPr bwMode="auto">
          <a:xfrm>
            <a:off x="3124200" y="-152400"/>
            <a:ext cx="4353222" cy="685800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457915" y="381001"/>
            <a:ext cx="8228171" cy="5262953"/>
          </a:xfrm>
          <a:prstGeom prst="rect">
            <a:avLst/>
          </a:prstGeom>
        </p:spPr>
        <p:txBody>
          <a:bodyPr wrap="square" lIns="91413" tIns="45707" rIns="91413" bIns="45707">
            <a:spAutoFit/>
          </a:bodyPr>
          <a:lstStyle/>
          <a:p>
            <a:pPr marL="12697" marR="5079" algn="just">
              <a:spcBef>
                <a:spcPts val="10"/>
              </a:spcBef>
            </a:pPr>
            <a:r>
              <a:rPr lang="el-GR" sz="2400" spc="20" dirty="0" smtClean="0">
                <a:latin typeface="Times New Roman"/>
                <a:cs typeface="Times New Roman"/>
              </a:rPr>
              <a:t>Το </a:t>
            </a:r>
            <a:r>
              <a:rPr lang="el-GR" sz="2400" spc="20" dirty="0" err="1" smtClean="0">
                <a:latin typeface="Times New Roman"/>
                <a:cs typeface="Times New Roman"/>
              </a:rPr>
              <a:t>σουσάµι</a:t>
            </a:r>
            <a:r>
              <a:rPr lang="el-GR" sz="2400" spc="20" dirty="0" smtClean="0">
                <a:latin typeface="Times New Roman"/>
                <a:cs typeface="Times New Roman"/>
              </a:rPr>
              <a:t>, γνωστό ως </a:t>
            </a:r>
            <a:r>
              <a:rPr lang="el-GR" sz="2400" spc="20" dirty="0" err="1" smtClean="0">
                <a:latin typeface="Times New Roman"/>
                <a:cs typeface="Times New Roman"/>
              </a:rPr>
              <a:t>sesame</a:t>
            </a:r>
            <a:r>
              <a:rPr lang="el-GR" sz="2400" spc="20" dirty="0" smtClean="0">
                <a:latin typeface="Times New Roman"/>
                <a:cs typeface="Times New Roman"/>
              </a:rPr>
              <a:t> (Αγγλία), </a:t>
            </a:r>
            <a:r>
              <a:rPr lang="el-GR" sz="2400" spc="20" dirty="0" err="1" smtClean="0">
                <a:latin typeface="Times New Roman"/>
                <a:cs typeface="Times New Roman"/>
              </a:rPr>
              <a:t>sésame</a:t>
            </a:r>
            <a:r>
              <a:rPr lang="el-GR" sz="2400" spc="20" dirty="0" smtClean="0">
                <a:latin typeface="Times New Roman"/>
                <a:cs typeface="Times New Roman"/>
              </a:rPr>
              <a:t> (Γαλλία,), </a:t>
            </a:r>
            <a:r>
              <a:rPr lang="el-GR" sz="2400" spc="20" dirty="0" err="1" smtClean="0">
                <a:latin typeface="Times New Roman"/>
                <a:cs typeface="Times New Roman"/>
              </a:rPr>
              <a:t>sesam</a:t>
            </a:r>
            <a:r>
              <a:rPr lang="el-GR" sz="2400" spc="20" dirty="0" smtClean="0">
                <a:latin typeface="Times New Roman"/>
                <a:cs typeface="Times New Roman"/>
              </a:rPr>
              <a:t> (</a:t>
            </a:r>
            <a:r>
              <a:rPr lang="el-GR" sz="2400" spc="20" dirty="0" err="1" smtClean="0">
                <a:latin typeface="Times New Roman"/>
                <a:cs typeface="Times New Roman"/>
              </a:rPr>
              <a:t>Γερµανία</a:t>
            </a:r>
            <a:r>
              <a:rPr lang="el-GR" sz="2400" spc="20" dirty="0" smtClean="0">
                <a:latin typeface="Times New Roman"/>
                <a:cs typeface="Times New Roman"/>
              </a:rPr>
              <a:t>), έχει βασικό  </a:t>
            </a:r>
            <a:r>
              <a:rPr lang="el-GR" sz="2400" spc="20" dirty="0" err="1" smtClean="0">
                <a:latin typeface="Times New Roman"/>
                <a:cs typeface="Times New Roman"/>
              </a:rPr>
              <a:t>χρωµοσωµικό</a:t>
            </a:r>
            <a:r>
              <a:rPr lang="el-GR" sz="2400" spc="20" dirty="0" smtClean="0">
                <a:latin typeface="Times New Roman"/>
                <a:cs typeface="Times New Roman"/>
              </a:rPr>
              <a:t> </a:t>
            </a:r>
            <a:r>
              <a:rPr lang="el-GR" sz="2400" spc="20" dirty="0" err="1" smtClean="0">
                <a:latin typeface="Times New Roman"/>
                <a:cs typeface="Times New Roman"/>
              </a:rPr>
              <a:t>αριθµό</a:t>
            </a:r>
            <a:r>
              <a:rPr lang="el-GR" sz="2400" spc="20" dirty="0" smtClean="0">
                <a:latin typeface="Times New Roman"/>
                <a:cs typeface="Times New Roman"/>
              </a:rPr>
              <a:t> 2n=26. Το </a:t>
            </a:r>
            <a:r>
              <a:rPr lang="el-GR" sz="2400" spc="20" dirty="0" err="1" smtClean="0">
                <a:latin typeface="Times New Roman"/>
                <a:cs typeface="Times New Roman"/>
              </a:rPr>
              <a:t>σουσάµι</a:t>
            </a:r>
            <a:r>
              <a:rPr lang="el-GR" sz="2400" spc="20" dirty="0" smtClean="0">
                <a:latin typeface="Times New Roman"/>
                <a:cs typeface="Times New Roman"/>
              </a:rPr>
              <a:t> έχει µ</a:t>
            </a:r>
            <a:r>
              <a:rPr lang="el-GR" sz="2400" spc="20" dirty="0" err="1" smtClean="0">
                <a:latin typeface="Times New Roman"/>
                <a:cs typeface="Times New Roman"/>
              </a:rPr>
              <a:t>εγάλο</a:t>
            </a:r>
            <a:r>
              <a:rPr lang="el-GR" sz="2400" spc="20" dirty="0" smtClean="0">
                <a:latin typeface="Times New Roman"/>
                <a:cs typeface="Times New Roman"/>
              </a:rPr>
              <a:t> </a:t>
            </a:r>
            <a:r>
              <a:rPr lang="el-GR" sz="2400" spc="20" dirty="0" err="1" smtClean="0">
                <a:latin typeface="Times New Roman"/>
                <a:cs typeface="Times New Roman"/>
              </a:rPr>
              <a:t>αριθµό</a:t>
            </a:r>
            <a:r>
              <a:rPr lang="el-GR" sz="2400" spc="20" dirty="0" smtClean="0">
                <a:latin typeface="Times New Roman"/>
                <a:cs typeface="Times New Roman"/>
              </a:rPr>
              <a:t> τοπικών ποικιλιών που κατατάσσονται σε τρεις  κατηγορίες ανάλογα µε το </a:t>
            </a:r>
            <a:r>
              <a:rPr lang="el-GR" sz="2400" spc="20" dirty="0" err="1" smtClean="0">
                <a:latin typeface="Times New Roman"/>
                <a:cs typeface="Times New Roman"/>
              </a:rPr>
              <a:t>χρώµα</a:t>
            </a:r>
            <a:r>
              <a:rPr lang="el-GR" sz="2400" spc="20" dirty="0" smtClean="0">
                <a:latin typeface="Times New Roman"/>
                <a:cs typeface="Times New Roman"/>
              </a:rPr>
              <a:t> των σπόρων.</a:t>
            </a:r>
          </a:p>
          <a:p>
            <a:pPr marL="469852" marR="5079" lvl="1" algn="just">
              <a:spcBef>
                <a:spcPts val="10"/>
              </a:spcBef>
              <a:buFont typeface="Arial" pitchFamily="34" charset="0"/>
              <a:buChar char="•"/>
            </a:pPr>
            <a:r>
              <a:rPr lang="en-US" sz="2400" spc="20" dirty="0" smtClean="0">
                <a:latin typeface="Times New Roman"/>
                <a:cs typeface="Times New Roman"/>
              </a:rPr>
              <a:t> </a:t>
            </a:r>
            <a:r>
              <a:rPr lang="el-GR" sz="2400" spc="20" dirty="0" err="1" smtClean="0">
                <a:latin typeface="Times New Roman"/>
                <a:cs typeface="Times New Roman"/>
              </a:rPr>
              <a:t>Sesamum</a:t>
            </a:r>
            <a:r>
              <a:rPr lang="el-GR" sz="2400" spc="20" dirty="0" smtClean="0">
                <a:latin typeface="Times New Roman"/>
                <a:cs typeface="Times New Roman"/>
              </a:rPr>
              <a:t> </a:t>
            </a:r>
            <a:r>
              <a:rPr lang="el-GR" sz="2400" spc="20" dirty="0" err="1" smtClean="0">
                <a:latin typeface="Times New Roman"/>
                <a:cs typeface="Times New Roman"/>
              </a:rPr>
              <a:t>indicum</a:t>
            </a:r>
            <a:r>
              <a:rPr lang="el-GR" sz="2400" spc="20" dirty="0" smtClean="0">
                <a:latin typeface="Times New Roman"/>
                <a:cs typeface="Times New Roman"/>
              </a:rPr>
              <a:t> </a:t>
            </a:r>
            <a:r>
              <a:rPr lang="el-GR" sz="2400" spc="20" dirty="0" err="1" smtClean="0">
                <a:latin typeface="Times New Roman"/>
                <a:cs typeface="Times New Roman"/>
              </a:rPr>
              <a:t>var</a:t>
            </a:r>
            <a:r>
              <a:rPr lang="el-GR" sz="2400" spc="20" dirty="0" smtClean="0">
                <a:latin typeface="Times New Roman"/>
                <a:cs typeface="Times New Roman"/>
              </a:rPr>
              <a:t>. </a:t>
            </a:r>
            <a:r>
              <a:rPr lang="el-GR" sz="2400" spc="20" dirty="0" err="1" smtClean="0">
                <a:latin typeface="Times New Roman"/>
                <a:cs typeface="Times New Roman"/>
              </a:rPr>
              <a:t>orientale</a:t>
            </a:r>
            <a:r>
              <a:rPr lang="el-GR" sz="2400" spc="20" dirty="0" smtClean="0">
                <a:latin typeface="Times New Roman"/>
                <a:cs typeface="Times New Roman"/>
              </a:rPr>
              <a:t> µε µ</a:t>
            </a:r>
            <a:r>
              <a:rPr lang="el-GR" sz="2400" spc="20" dirty="0" err="1" smtClean="0">
                <a:latin typeface="Times New Roman"/>
                <a:cs typeface="Times New Roman"/>
              </a:rPr>
              <a:t>αύρους</a:t>
            </a:r>
            <a:r>
              <a:rPr lang="el-GR" sz="2400" spc="20" dirty="0" smtClean="0">
                <a:latin typeface="Times New Roman"/>
                <a:cs typeface="Times New Roman"/>
              </a:rPr>
              <a:t> σπόρους,</a:t>
            </a:r>
            <a:endParaRPr lang="en-US" sz="2400" spc="20" dirty="0" smtClean="0">
              <a:latin typeface="Times New Roman"/>
              <a:cs typeface="Times New Roman"/>
            </a:endParaRPr>
          </a:p>
          <a:p>
            <a:pPr marL="469852" marR="5079" lvl="1" algn="just">
              <a:spcBef>
                <a:spcPts val="10"/>
              </a:spcBef>
              <a:buFont typeface="Arial" pitchFamily="34" charset="0"/>
              <a:buChar char="•"/>
            </a:pPr>
            <a:r>
              <a:rPr lang="en-US" sz="2400" spc="20" dirty="0">
                <a:latin typeface="Times New Roman"/>
                <a:cs typeface="Times New Roman"/>
              </a:rPr>
              <a:t> </a:t>
            </a:r>
            <a:r>
              <a:rPr lang="el-GR" sz="2400" spc="20" dirty="0" err="1" smtClean="0">
                <a:latin typeface="Times New Roman"/>
                <a:cs typeface="Times New Roman"/>
              </a:rPr>
              <a:t>Sesamum</a:t>
            </a:r>
            <a:r>
              <a:rPr lang="el-GR" sz="2400" spc="20" dirty="0" smtClean="0">
                <a:latin typeface="Times New Roman"/>
                <a:cs typeface="Times New Roman"/>
              </a:rPr>
              <a:t> </a:t>
            </a:r>
            <a:r>
              <a:rPr lang="el-GR" sz="2400" spc="20" dirty="0" err="1" smtClean="0">
                <a:latin typeface="Times New Roman"/>
                <a:cs typeface="Times New Roman"/>
              </a:rPr>
              <a:t>indicum</a:t>
            </a:r>
            <a:r>
              <a:rPr lang="el-GR" sz="2400" spc="20" dirty="0" smtClean="0">
                <a:latin typeface="Times New Roman"/>
                <a:cs typeface="Times New Roman"/>
              </a:rPr>
              <a:t> </a:t>
            </a:r>
            <a:r>
              <a:rPr lang="el-GR" sz="2400" spc="20" dirty="0" err="1" smtClean="0">
                <a:latin typeface="Times New Roman"/>
                <a:cs typeface="Times New Roman"/>
              </a:rPr>
              <a:t>var</a:t>
            </a:r>
            <a:r>
              <a:rPr lang="el-GR" sz="2400" spc="20" dirty="0" smtClean="0">
                <a:latin typeface="Times New Roman"/>
                <a:cs typeface="Times New Roman"/>
              </a:rPr>
              <a:t>. </a:t>
            </a:r>
            <a:r>
              <a:rPr lang="el-GR" sz="2400" spc="20" dirty="0" err="1" smtClean="0">
                <a:latin typeface="Times New Roman"/>
                <a:cs typeface="Times New Roman"/>
              </a:rPr>
              <a:t>subtentatum</a:t>
            </a:r>
            <a:r>
              <a:rPr lang="el-GR" sz="2400" spc="20" dirty="0" smtClean="0">
                <a:latin typeface="Times New Roman"/>
                <a:cs typeface="Times New Roman"/>
              </a:rPr>
              <a:t> µε λευκούς ή κόκκινους σπόρους,</a:t>
            </a:r>
            <a:endParaRPr lang="en-US" sz="2400" spc="20" dirty="0" smtClean="0">
              <a:latin typeface="Times New Roman"/>
              <a:cs typeface="Times New Roman"/>
            </a:endParaRPr>
          </a:p>
          <a:p>
            <a:pPr marL="469852" marR="5079" lvl="1" algn="just">
              <a:spcBef>
                <a:spcPts val="10"/>
              </a:spcBef>
              <a:buFont typeface="Arial" pitchFamily="34" charset="0"/>
              <a:buChar char="•"/>
            </a:pPr>
            <a:r>
              <a:rPr lang="en-US" sz="2400" spc="20" dirty="0">
                <a:latin typeface="Times New Roman"/>
                <a:cs typeface="Times New Roman"/>
              </a:rPr>
              <a:t> </a:t>
            </a:r>
            <a:r>
              <a:rPr lang="el-GR" sz="2400" spc="20" dirty="0" err="1" smtClean="0">
                <a:latin typeface="Times New Roman"/>
                <a:cs typeface="Times New Roman"/>
              </a:rPr>
              <a:t>Sesamum</a:t>
            </a:r>
            <a:r>
              <a:rPr lang="el-GR" sz="2400" spc="20" dirty="0" smtClean="0">
                <a:latin typeface="Times New Roman"/>
                <a:cs typeface="Times New Roman"/>
              </a:rPr>
              <a:t> </a:t>
            </a:r>
            <a:r>
              <a:rPr lang="el-GR" sz="2400" spc="20" dirty="0" err="1" smtClean="0">
                <a:latin typeface="Times New Roman"/>
                <a:cs typeface="Times New Roman"/>
              </a:rPr>
              <a:t>indicum</a:t>
            </a:r>
            <a:r>
              <a:rPr lang="el-GR" sz="2400" spc="20" dirty="0" smtClean="0">
                <a:latin typeface="Times New Roman"/>
                <a:cs typeface="Times New Roman"/>
              </a:rPr>
              <a:t> </a:t>
            </a:r>
            <a:r>
              <a:rPr lang="el-GR" sz="2400" spc="20" dirty="0" err="1" smtClean="0">
                <a:latin typeface="Times New Roman"/>
                <a:cs typeface="Times New Roman"/>
              </a:rPr>
              <a:t>var</a:t>
            </a:r>
            <a:r>
              <a:rPr lang="el-GR" sz="2400" spc="20" dirty="0" smtClean="0">
                <a:latin typeface="Times New Roman"/>
                <a:cs typeface="Times New Roman"/>
              </a:rPr>
              <a:t>. </a:t>
            </a:r>
            <a:r>
              <a:rPr lang="el-GR" sz="2400" spc="20" dirty="0" err="1" smtClean="0">
                <a:latin typeface="Times New Roman"/>
                <a:cs typeface="Times New Roman"/>
              </a:rPr>
              <a:t>indicum</a:t>
            </a:r>
            <a:r>
              <a:rPr lang="el-GR" sz="2400" spc="20" dirty="0" smtClean="0">
                <a:latin typeface="Times New Roman"/>
                <a:cs typeface="Times New Roman"/>
              </a:rPr>
              <a:t> µε καστανούς σπόρους.</a:t>
            </a:r>
          </a:p>
          <a:p>
            <a:pPr marL="12697" marR="5079" algn="just">
              <a:spcBef>
                <a:spcPts val="10"/>
              </a:spcBef>
            </a:pPr>
            <a:r>
              <a:rPr lang="el-GR" sz="2400" spc="20" dirty="0" smtClean="0">
                <a:latin typeface="Times New Roman"/>
                <a:cs typeface="Times New Roman"/>
              </a:rPr>
              <a:t>Οι </a:t>
            </a:r>
            <a:r>
              <a:rPr lang="el-GR" sz="2400" spc="20" dirty="0" err="1" smtClean="0">
                <a:latin typeface="Times New Roman"/>
                <a:cs typeface="Times New Roman"/>
              </a:rPr>
              <a:t>καλλιεργούµενες</a:t>
            </a:r>
            <a:r>
              <a:rPr lang="el-GR" sz="2400" spc="20" dirty="0" smtClean="0">
                <a:latin typeface="Times New Roman"/>
                <a:cs typeface="Times New Roman"/>
              </a:rPr>
              <a:t> ποικιλίες παρουσιάζουν </a:t>
            </a:r>
            <a:r>
              <a:rPr lang="el-GR" sz="2400" spc="20" dirty="0" err="1" smtClean="0">
                <a:latin typeface="Times New Roman"/>
                <a:cs typeface="Times New Roman"/>
              </a:rPr>
              <a:t>σηµαντική</a:t>
            </a:r>
            <a:r>
              <a:rPr lang="el-GR" sz="2400" spc="20" dirty="0" smtClean="0">
                <a:latin typeface="Times New Roman"/>
                <a:cs typeface="Times New Roman"/>
              </a:rPr>
              <a:t> </a:t>
            </a:r>
            <a:r>
              <a:rPr lang="el-GR" sz="2400" spc="20" dirty="0" err="1" smtClean="0">
                <a:latin typeface="Times New Roman"/>
                <a:cs typeface="Times New Roman"/>
              </a:rPr>
              <a:t>ποικιλοµορφία</a:t>
            </a:r>
            <a:r>
              <a:rPr lang="el-GR" sz="2400" spc="20" dirty="0" smtClean="0">
                <a:latin typeface="Times New Roman"/>
                <a:cs typeface="Times New Roman"/>
              </a:rPr>
              <a:t> ως προς τη διάρκεια του  βιολογικού κύκλου, το ύψος των φυτών, τις δευτερεύουσες διακλαδώσεις, το </a:t>
            </a:r>
            <a:r>
              <a:rPr lang="el-GR" sz="2400" spc="20" dirty="0" err="1" smtClean="0">
                <a:latin typeface="Times New Roman"/>
                <a:cs typeface="Times New Roman"/>
              </a:rPr>
              <a:t>χρώµα</a:t>
            </a:r>
            <a:r>
              <a:rPr lang="el-GR" sz="2400" spc="20" dirty="0" smtClean="0">
                <a:latin typeface="Times New Roman"/>
                <a:cs typeface="Times New Roman"/>
              </a:rPr>
              <a:t> των ανθέων, των καψών  και των σπόρων και το </a:t>
            </a:r>
            <a:r>
              <a:rPr lang="el-GR" sz="2400" spc="20" dirty="0" err="1" smtClean="0">
                <a:latin typeface="Times New Roman"/>
                <a:cs typeface="Times New Roman"/>
              </a:rPr>
              <a:t>άνοιγµα</a:t>
            </a:r>
            <a:r>
              <a:rPr lang="el-GR" sz="2400" spc="20" dirty="0" smtClean="0">
                <a:latin typeface="Times New Roman"/>
                <a:cs typeface="Times New Roman"/>
              </a:rPr>
              <a:t> των </a:t>
            </a:r>
            <a:r>
              <a:rPr lang="el-GR" sz="2400" spc="20" dirty="0" err="1" smtClean="0">
                <a:latin typeface="Times New Roman"/>
                <a:cs typeface="Times New Roman"/>
              </a:rPr>
              <a:t>ώριµων</a:t>
            </a:r>
            <a:r>
              <a:rPr lang="el-GR" sz="2400" spc="20" dirty="0" smtClean="0">
                <a:latin typeface="Times New Roman"/>
                <a:cs typeface="Times New Roman"/>
              </a:rPr>
              <a:t> καψών </a:t>
            </a:r>
            <a:endParaRPr lang="el-GR" sz="2400" dirty="0">
              <a:latin typeface="Times New Roman"/>
              <a:cs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9" y="0"/>
            <a:ext cx="2514163" cy="630916"/>
          </a:xfrm>
          <a:prstGeom prst="rect">
            <a:avLst/>
          </a:prstGeom>
          <a:noFill/>
        </p:spPr>
        <p:txBody>
          <a:bodyPr wrap="square" lIns="91413" tIns="45707" rIns="91413" bIns="45707" rtlCol="0">
            <a:spAutoFit/>
          </a:bodyPr>
          <a:lstStyle/>
          <a:p>
            <a:r>
              <a:rPr lang="el-GR" sz="3500" b="1" dirty="0"/>
              <a:t>Χρήσεις</a:t>
            </a:r>
          </a:p>
        </p:txBody>
      </p:sp>
      <p:sp>
        <p:nvSpPr>
          <p:cNvPr id="3" name="2 - Ορθογώνιο"/>
          <p:cNvSpPr/>
          <p:nvPr/>
        </p:nvSpPr>
        <p:spPr>
          <a:xfrm>
            <a:off x="228601" y="457200"/>
            <a:ext cx="4267200" cy="4247290"/>
          </a:xfrm>
          <a:prstGeom prst="rect">
            <a:avLst/>
          </a:prstGeom>
        </p:spPr>
        <p:txBody>
          <a:bodyPr wrap="square" lIns="91413" tIns="45707" rIns="91413" bIns="45707">
            <a:spAutoFit/>
          </a:bodyPr>
          <a:lstStyle/>
          <a:p>
            <a:pPr marL="11131" marR="4451" algn="just">
              <a:spcBef>
                <a:spcPts val="22"/>
              </a:spcBef>
            </a:pPr>
            <a:r>
              <a:rPr lang="el-GR" dirty="0" smtClean="0">
                <a:latin typeface="Times New Roman"/>
                <a:cs typeface="Times New Roman"/>
              </a:rPr>
              <a:t>Το </a:t>
            </a:r>
            <a:r>
              <a:rPr lang="el-GR" dirty="0" err="1" smtClean="0">
                <a:latin typeface="Times New Roman"/>
                <a:cs typeface="Times New Roman"/>
              </a:rPr>
              <a:t>σουσάµι</a:t>
            </a:r>
            <a:r>
              <a:rPr lang="el-GR" dirty="0" smtClean="0">
                <a:latin typeface="Times New Roman"/>
                <a:cs typeface="Times New Roman"/>
              </a:rPr>
              <a:t>, λόγω της υψηλής περιεκτικότητας σε λάδι εξαιρετικής ποιότητας που ανέρχεται σε ποσοστό 45-  63%, αποτελεί µια </a:t>
            </a:r>
            <a:r>
              <a:rPr lang="el-GR" dirty="0" err="1" smtClean="0">
                <a:latin typeface="Times New Roman"/>
                <a:cs typeface="Times New Roman"/>
              </a:rPr>
              <a:t>σηµαντική</a:t>
            </a:r>
            <a:r>
              <a:rPr lang="el-GR" dirty="0" smtClean="0">
                <a:latin typeface="Times New Roman"/>
                <a:cs typeface="Times New Roman"/>
              </a:rPr>
              <a:t> πηγή </a:t>
            </a:r>
            <a:r>
              <a:rPr lang="el-GR" dirty="0" err="1" smtClean="0">
                <a:latin typeface="Times New Roman"/>
                <a:cs typeface="Times New Roman"/>
              </a:rPr>
              <a:t>εδώδιµου</a:t>
            </a:r>
            <a:r>
              <a:rPr lang="el-GR" dirty="0" smtClean="0">
                <a:latin typeface="Times New Roman"/>
                <a:cs typeface="Times New Roman"/>
              </a:rPr>
              <a:t> λαδιού. Το </a:t>
            </a:r>
            <a:r>
              <a:rPr lang="el-GR" dirty="0" err="1" smtClean="0">
                <a:latin typeface="Times New Roman"/>
                <a:cs typeface="Times New Roman"/>
              </a:rPr>
              <a:t>σησαµέλαιο</a:t>
            </a:r>
            <a:r>
              <a:rPr lang="el-GR" dirty="0" smtClean="0">
                <a:latin typeface="Times New Roman"/>
                <a:cs typeface="Times New Roman"/>
              </a:rPr>
              <a:t> </a:t>
            </a:r>
            <a:r>
              <a:rPr lang="el-GR" dirty="0" err="1" smtClean="0">
                <a:latin typeface="Times New Roman"/>
                <a:cs typeface="Times New Roman"/>
              </a:rPr>
              <a:t>χρησιµοποιείται</a:t>
            </a:r>
            <a:r>
              <a:rPr lang="el-GR" dirty="0" smtClean="0">
                <a:latin typeface="Times New Roman"/>
                <a:cs typeface="Times New Roman"/>
              </a:rPr>
              <a:t> ως </a:t>
            </a:r>
            <a:r>
              <a:rPr lang="el-GR" dirty="0" err="1" smtClean="0">
                <a:latin typeface="Times New Roman"/>
                <a:cs typeface="Times New Roman"/>
              </a:rPr>
              <a:t>βρώσιµο</a:t>
            </a:r>
            <a:r>
              <a:rPr lang="el-GR" dirty="0" smtClean="0">
                <a:latin typeface="Times New Roman"/>
                <a:cs typeface="Times New Roman"/>
              </a:rPr>
              <a:t> και για την παρασκευή µ</a:t>
            </a:r>
            <a:r>
              <a:rPr lang="el-GR" dirty="0" err="1" smtClean="0">
                <a:latin typeface="Times New Roman"/>
                <a:cs typeface="Times New Roman"/>
              </a:rPr>
              <a:t>αργαρίνης</a:t>
            </a:r>
            <a:r>
              <a:rPr lang="el-GR" dirty="0" smtClean="0">
                <a:latin typeface="Times New Roman"/>
                <a:cs typeface="Times New Roman"/>
              </a:rPr>
              <a:t>, ενώ οι σπόροι </a:t>
            </a:r>
            <a:r>
              <a:rPr lang="el-GR" dirty="0" err="1" smtClean="0">
                <a:latin typeface="Times New Roman"/>
                <a:cs typeface="Times New Roman"/>
              </a:rPr>
              <a:t>χρησιµοποιούνται</a:t>
            </a:r>
            <a:r>
              <a:rPr lang="el-GR" dirty="0" smtClean="0">
                <a:latin typeface="Times New Roman"/>
                <a:cs typeface="Times New Roman"/>
              </a:rPr>
              <a:t> στην αρτοποιία και στη ζαχαροπλαστική σε  προϊόντα όπως ο  χαλβάς, το  παστέλι και  το  ταχίνι. </a:t>
            </a:r>
            <a:endParaRPr lang="el-GR" dirty="0" smtClean="0"/>
          </a:p>
          <a:p>
            <a:pPr marL="11131" marR="4451" algn="just">
              <a:spcBef>
                <a:spcPts val="22"/>
              </a:spcBef>
            </a:pPr>
            <a:r>
              <a:rPr lang="el-GR" dirty="0" smtClean="0">
                <a:latin typeface="Times New Roman"/>
                <a:cs typeface="Times New Roman"/>
              </a:rPr>
              <a:t> </a:t>
            </a:r>
            <a:r>
              <a:rPr lang="el-GR" dirty="0" smtClean="0"/>
              <a:t>Το ταχίνι, στην κλασική του μορφή, αποτελείται από 100% αλεσμένο σουσάμι που ψήνεται είτε αποφλοιωμένο είτε με το φλοιό του (ολικής αλέσεως) και κατόπιν αλέθεται. </a:t>
            </a:r>
            <a:endParaRPr lang="el-GR" dirty="0">
              <a:latin typeface="Times New Roman"/>
              <a:cs typeface="Times New Roman"/>
            </a:endParaRPr>
          </a:p>
        </p:txBody>
      </p:sp>
      <p:sp>
        <p:nvSpPr>
          <p:cNvPr id="4" name="3 - Ορθογώνιο"/>
          <p:cNvSpPr/>
          <p:nvPr/>
        </p:nvSpPr>
        <p:spPr>
          <a:xfrm>
            <a:off x="4800600" y="58847"/>
            <a:ext cx="3657600" cy="7017306"/>
          </a:xfrm>
          <a:prstGeom prst="rect">
            <a:avLst/>
          </a:prstGeom>
        </p:spPr>
        <p:txBody>
          <a:bodyPr wrap="square">
            <a:spAutoFit/>
          </a:bodyPr>
          <a:lstStyle/>
          <a:p>
            <a:r>
              <a:rPr lang="el-GR" b="1" dirty="0" smtClean="0"/>
              <a:t>Η θρεπτική αξία μίας κουταλιάς ταχινιού</a:t>
            </a:r>
            <a:endParaRPr lang="el-GR" dirty="0" smtClean="0"/>
          </a:p>
          <a:p>
            <a:r>
              <a:rPr lang="el-GR" dirty="0" smtClean="0"/>
              <a:t>- Ενέργεια 89 θερμίδες</a:t>
            </a:r>
          </a:p>
          <a:p>
            <a:r>
              <a:rPr lang="el-GR" dirty="0" smtClean="0"/>
              <a:t>- Πρωτεΐνη 2,55 </a:t>
            </a:r>
            <a:r>
              <a:rPr lang="el-GR" dirty="0" err="1" smtClean="0"/>
              <a:t>γρ</a:t>
            </a:r>
            <a:r>
              <a:rPr lang="el-GR" dirty="0" smtClean="0"/>
              <a:t>.</a:t>
            </a:r>
          </a:p>
          <a:p>
            <a:r>
              <a:rPr lang="el-GR" dirty="0" smtClean="0"/>
              <a:t>- Ολικά λιπαρά 8,06 </a:t>
            </a:r>
            <a:r>
              <a:rPr lang="el-GR" dirty="0" err="1" smtClean="0"/>
              <a:t>γρ</a:t>
            </a:r>
            <a:r>
              <a:rPr lang="el-GR" dirty="0" smtClean="0"/>
              <a:t>.</a:t>
            </a:r>
          </a:p>
          <a:p>
            <a:r>
              <a:rPr lang="el-GR" dirty="0" smtClean="0"/>
              <a:t>- Υδατάνθρακες 3,18 </a:t>
            </a:r>
            <a:r>
              <a:rPr lang="el-GR" dirty="0" err="1" smtClean="0"/>
              <a:t>γρ</a:t>
            </a:r>
            <a:r>
              <a:rPr lang="el-GR" dirty="0" smtClean="0"/>
              <a:t>.</a:t>
            </a:r>
          </a:p>
          <a:p>
            <a:r>
              <a:rPr lang="el-GR" dirty="0" smtClean="0"/>
              <a:t>- Φυτικές ίνες 1,4 </a:t>
            </a:r>
            <a:r>
              <a:rPr lang="el-GR" dirty="0" err="1" smtClean="0"/>
              <a:t>γρ</a:t>
            </a:r>
            <a:r>
              <a:rPr lang="el-GR" dirty="0" smtClean="0"/>
              <a:t>.</a:t>
            </a:r>
          </a:p>
          <a:p>
            <a:r>
              <a:rPr lang="el-GR" dirty="0" smtClean="0"/>
              <a:t>- Απλά σάκχαρα 0,07 </a:t>
            </a:r>
            <a:r>
              <a:rPr lang="el-GR" dirty="0" err="1" smtClean="0"/>
              <a:t>γρ</a:t>
            </a:r>
            <a:r>
              <a:rPr lang="el-GR" dirty="0" smtClean="0"/>
              <a:t>.</a:t>
            </a:r>
          </a:p>
          <a:p>
            <a:r>
              <a:rPr lang="el-GR" dirty="0" smtClean="0"/>
              <a:t>- Ασβέστιο 64 </a:t>
            </a:r>
            <a:r>
              <a:rPr lang="en-US" dirty="0" smtClean="0"/>
              <a:t>mg</a:t>
            </a:r>
          </a:p>
          <a:p>
            <a:r>
              <a:rPr lang="en-US" dirty="0" smtClean="0"/>
              <a:t>- </a:t>
            </a:r>
            <a:r>
              <a:rPr lang="el-GR" dirty="0" smtClean="0"/>
              <a:t>Σίδηρος 1,34 </a:t>
            </a:r>
            <a:r>
              <a:rPr lang="en-US" dirty="0" smtClean="0"/>
              <a:t>mg</a:t>
            </a:r>
          </a:p>
          <a:p>
            <a:r>
              <a:rPr lang="en-US" dirty="0" smtClean="0"/>
              <a:t>- </a:t>
            </a:r>
            <a:r>
              <a:rPr lang="el-GR" dirty="0" smtClean="0"/>
              <a:t>Μαγνήσιο 14 </a:t>
            </a:r>
            <a:r>
              <a:rPr lang="en-US" dirty="0" smtClean="0"/>
              <a:t>mg</a:t>
            </a:r>
          </a:p>
          <a:p>
            <a:r>
              <a:rPr lang="en-US" dirty="0" smtClean="0"/>
              <a:t>- </a:t>
            </a:r>
            <a:r>
              <a:rPr lang="el-GR" dirty="0" smtClean="0"/>
              <a:t>Φώσφορος 110 </a:t>
            </a:r>
            <a:r>
              <a:rPr lang="en-US" dirty="0" smtClean="0"/>
              <a:t>mg</a:t>
            </a:r>
          </a:p>
          <a:p>
            <a:r>
              <a:rPr lang="en-US" dirty="0" smtClean="0"/>
              <a:t>- </a:t>
            </a:r>
            <a:r>
              <a:rPr lang="el-GR" dirty="0" smtClean="0"/>
              <a:t>Κάλιο 62 </a:t>
            </a:r>
            <a:r>
              <a:rPr lang="en-US" dirty="0" smtClean="0"/>
              <a:t>mg</a:t>
            </a:r>
          </a:p>
          <a:p>
            <a:r>
              <a:rPr lang="en-US" dirty="0" smtClean="0"/>
              <a:t>- </a:t>
            </a:r>
            <a:r>
              <a:rPr lang="el-GR" dirty="0" smtClean="0"/>
              <a:t>Νάτριο 17 </a:t>
            </a:r>
            <a:r>
              <a:rPr lang="en-US" dirty="0" smtClean="0"/>
              <a:t>mg</a:t>
            </a:r>
          </a:p>
          <a:p>
            <a:r>
              <a:rPr lang="en-US" dirty="0" smtClean="0"/>
              <a:t>- </a:t>
            </a:r>
            <a:r>
              <a:rPr lang="el-GR" dirty="0" smtClean="0"/>
              <a:t>Ψευδάργυρος 0,69 </a:t>
            </a:r>
            <a:r>
              <a:rPr lang="en-US" dirty="0" smtClean="0"/>
              <a:t>mg</a:t>
            </a:r>
          </a:p>
          <a:p>
            <a:r>
              <a:rPr lang="en-US" dirty="0" smtClean="0"/>
              <a:t>- </a:t>
            </a:r>
            <a:r>
              <a:rPr lang="el-GR" dirty="0" smtClean="0"/>
              <a:t>Χαλκός 0,242 </a:t>
            </a:r>
            <a:r>
              <a:rPr lang="en-US" dirty="0" smtClean="0"/>
              <a:t>mg</a:t>
            </a:r>
          </a:p>
          <a:p>
            <a:r>
              <a:rPr lang="en-US" dirty="0" smtClean="0"/>
              <a:t>- </a:t>
            </a:r>
            <a:r>
              <a:rPr lang="el-GR" dirty="0" smtClean="0"/>
              <a:t>Μαγγάνιο 0,218 </a:t>
            </a:r>
            <a:r>
              <a:rPr lang="en-US" dirty="0" smtClean="0"/>
              <a:t>mg</a:t>
            </a:r>
          </a:p>
          <a:p>
            <a:r>
              <a:rPr lang="en-US" dirty="0" smtClean="0"/>
              <a:t>- </a:t>
            </a:r>
            <a:r>
              <a:rPr lang="el-GR" dirty="0" smtClean="0"/>
              <a:t>Σελήνιο 0,3 μ</a:t>
            </a:r>
            <a:r>
              <a:rPr lang="en-US" dirty="0" smtClean="0"/>
              <a:t>g</a:t>
            </a:r>
          </a:p>
          <a:p>
            <a:r>
              <a:rPr lang="en-US" dirty="0" smtClean="0"/>
              <a:t>- </a:t>
            </a:r>
            <a:r>
              <a:rPr lang="el-GR" dirty="0" smtClean="0"/>
              <a:t>Θειαμίνη 0,183 </a:t>
            </a:r>
            <a:r>
              <a:rPr lang="en-US" dirty="0" smtClean="0"/>
              <a:t>mg</a:t>
            </a:r>
          </a:p>
          <a:p>
            <a:r>
              <a:rPr lang="en-US" dirty="0" smtClean="0"/>
              <a:t>- </a:t>
            </a:r>
            <a:r>
              <a:rPr lang="el-GR" dirty="0" err="1" smtClean="0"/>
              <a:t>Ριβοφλαβίνη</a:t>
            </a:r>
            <a:r>
              <a:rPr lang="el-GR" dirty="0" smtClean="0"/>
              <a:t> 0,071 </a:t>
            </a:r>
            <a:r>
              <a:rPr lang="en-US" dirty="0" smtClean="0"/>
              <a:t>mg</a:t>
            </a:r>
          </a:p>
          <a:p>
            <a:r>
              <a:rPr lang="en-US" dirty="0" smtClean="0"/>
              <a:t>- </a:t>
            </a:r>
            <a:r>
              <a:rPr lang="el-GR" dirty="0" err="1" smtClean="0"/>
              <a:t>Νιασίνη</a:t>
            </a:r>
            <a:r>
              <a:rPr lang="el-GR" dirty="0" smtClean="0"/>
              <a:t> 0,818 </a:t>
            </a:r>
            <a:r>
              <a:rPr lang="en-US" dirty="0" smtClean="0"/>
              <a:t>mg</a:t>
            </a:r>
          </a:p>
          <a:p>
            <a:r>
              <a:rPr lang="en-US" dirty="0" smtClean="0"/>
              <a:t>- </a:t>
            </a:r>
            <a:r>
              <a:rPr lang="el-GR" dirty="0" err="1" smtClean="0"/>
              <a:t>Παντοθενικό</a:t>
            </a:r>
            <a:r>
              <a:rPr lang="el-GR" dirty="0" smtClean="0"/>
              <a:t> οξύ 0,104 </a:t>
            </a:r>
            <a:r>
              <a:rPr lang="en-US" dirty="0" smtClean="0"/>
              <a:t>mg</a:t>
            </a:r>
          </a:p>
          <a:p>
            <a:r>
              <a:rPr lang="en-US" dirty="0" smtClean="0"/>
              <a:t>- </a:t>
            </a:r>
            <a:r>
              <a:rPr lang="el-GR" dirty="0" smtClean="0"/>
              <a:t>Βιταμίνη Β6 0,022 </a:t>
            </a:r>
            <a:r>
              <a:rPr lang="en-US" dirty="0" smtClean="0"/>
              <a:t>mg</a:t>
            </a:r>
          </a:p>
          <a:p>
            <a:r>
              <a:rPr lang="en-US" dirty="0" smtClean="0"/>
              <a:t>- </a:t>
            </a:r>
            <a:r>
              <a:rPr lang="el-GR" dirty="0" err="1" smtClean="0"/>
              <a:t>Φυλλικό</a:t>
            </a:r>
            <a:r>
              <a:rPr lang="el-GR" dirty="0" smtClean="0"/>
              <a:t> οξύ 15 μ</a:t>
            </a:r>
            <a:r>
              <a:rPr lang="en-US" dirty="0" smtClean="0"/>
              <a:t>g</a:t>
            </a:r>
          </a:p>
          <a:p>
            <a:r>
              <a:rPr lang="en-US" dirty="0" smtClean="0"/>
              <a:t>- </a:t>
            </a:r>
            <a:r>
              <a:rPr lang="el-GR" dirty="0" smtClean="0"/>
              <a:t>Βιταμίνη </a:t>
            </a:r>
            <a:r>
              <a:rPr lang="en-US" dirty="0" smtClean="0"/>
              <a:t>E 0,04 mg</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Ορθογώνιο"/>
          <p:cNvSpPr/>
          <p:nvPr/>
        </p:nvSpPr>
        <p:spPr>
          <a:xfrm>
            <a:off x="305542" y="152400"/>
            <a:ext cx="8609105" cy="4801288"/>
          </a:xfrm>
          <a:prstGeom prst="rect">
            <a:avLst/>
          </a:prstGeom>
        </p:spPr>
        <p:txBody>
          <a:bodyPr wrap="square" lIns="91413" tIns="45707" rIns="91413" bIns="45707">
            <a:spAutoFit/>
          </a:bodyPr>
          <a:lstStyle/>
          <a:p>
            <a:pPr marL="11131" marR="4451" algn="just">
              <a:spcBef>
                <a:spcPts val="22"/>
              </a:spcBef>
            </a:pPr>
            <a:r>
              <a:rPr lang="el-GR" dirty="0" smtClean="0">
                <a:latin typeface="Times New Roman"/>
                <a:cs typeface="Times New Roman"/>
              </a:rPr>
              <a:t>Το </a:t>
            </a:r>
            <a:r>
              <a:rPr lang="el-GR" dirty="0" err="1" smtClean="0">
                <a:latin typeface="Times New Roman"/>
                <a:cs typeface="Times New Roman"/>
              </a:rPr>
              <a:t>σησαµέλαιο</a:t>
            </a:r>
            <a:r>
              <a:rPr lang="el-GR" dirty="0" smtClean="0">
                <a:latin typeface="Times New Roman"/>
                <a:cs typeface="Times New Roman"/>
              </a:rPr>
              <a:t>  είναι  εύγευστο,  </a:t>
            </a:r>
            <a:r>
              <a:rPr lang="el-GR" dirty="0" err="1" smtClean="0">
                <a:latin typeface="Times New Roman"/>
                <a:cs typeface="Times New Roman"/>
              </a:rPr>
              <a:t>εύοσµο</a:t>
            </a:r>
            <a:r>
              <a:rPr lang="el-GR" dirty="0" smtClean="0">
                <a:latin typeface="Times New Roman"/>
                <a:cs typeface="Times New Roman"/>
              </a:rPr>
              <a:t>,  έχει  </a:t>
            </a:r>
            <a:r>
              <a:rPr lang="el-GR" dirty="0" err="1" smtClean="0">
                <a:latin typeface="Times New Roman"/>
                <a:cs typeface="Times New Roman"/>
              </a:rPr>
              <a:t>χαµηλή</a:t>
            </a:r>
            <a:r>
              <a:rPr lang="en-US" dirty="0">
                <a:latin typeface="Times New Roman"/>
                <a:cs typeface="Times New Roman"/>
              </a:rPr>
              <a:t> </a:t>
            </a:r>
            <a:r>
              <a:rPr lang="el-GR" dirty="0" smtClean="0">
                <a:latin typeface="Times New Roman"/>
                <a:cs typeface="Times New Roman"/>
              </a:rPr>
              <a:t>περιεκτικότητα σε </a:t>
            </a:r>
            <a:r>
              <a:rPr lang="el-GR" dirty="0" err="1" smtClean="0">
                <a:latin typeface="Times New Roman"/>
                <a:cs typeface="Times New Roman"/>
              </a:rPr>
              <a:t>κεκορεσµένα</a:t>
            </a:r>
            <a:r>
              <a:rPr lang="el-GR" dirty="0" smtClean="0">
                <a:latin typeface="Times New Roman"/>
                <a:cs typeface="Times New Roman"/>
              </a:rPr>
              <a:t> λιπαρά οξέα, παρουσιάζει σταθερότητα λόγω της παρουσίας πολλών  αντιοξειδωτικών ουσιών όπως η </a:t>
            </a:r>
            <a:r>
              <a:rPr lang="el-GR" dirty="0" err="1" smtClean="0">
                <a:latin typeface="Times New Roman"/>
                <a:cs typeface="Times New Roman"/>
              </a:rPr>
              <a:t>σεσαµίνη</a:t>
            </a:r>
            <a:r>
              <a:rPr lang="el-GR" dirty="0" smtClean="0">
                <a:latin typeface="Times New Roman"/>
                <a:cs typeface="Times New Roman"/>
              </a:rPr>
              <a:t>, η </a:t>
            </a:r>
            <a:r>
              <a:rPr lang="el-GR" dirty="0" err="1" smtClean="0">
                <a:latin typeface="Times New Roman"/>
                <a:cs typeface="Times New Roman"/>
              </a:rPr>
              <a:t>σεσαµολίνη</a:t>
            </a:r>
            <a:r>
              <a:rPr lang="el-GR" dirty="0" smtClean="0">
                <a:latin typeface="Times New Roman"/>
                <a:cs typeface="Times New Roman"/>
              </a:rPr>
              <a:t> και η </a:t>
            </a:r>
            <a:r>
              <a:rPr lang="el-GR" dirty="0" err="1" smtClean="0">
                <a:latin typeface="Times New Roman"/>
                <a:cs typeface="Times New Roman"/>
              </a:rPr>
              <a:t>σεσαµόλη</a:t>
            </a:r>
            <a:r>
              <a:rPr lang="el-GR" dirty="0" smtClean="0">
                <a:latin typeface="Times New Roman"/>
                <a:cs typeface="Times New Roman"/>
              </a:rPr>
              <a:t>. Έχει µ</a:t>
            </a:r>
            <a:r>
              <a:rPr lang="el-GR" dirty="0" err="1" smtClean="0">
                <a:latin typeface="Times New Roman"/>
                <a:cs typeface="Times New Roman"/>
              </a:rPr>
              <a:t>εγάλη</a:t>
            </a:r>
            <a:r>
              <a:rPr lang="el-GR" dirty="0" smtClean="0">
                <a:latin typeface="Times New Roman"/>
                <a:cs typeface="Times New Roman"/>
              </a:rPr>
              <a:t> </a:t>
            </a:r>
            <a:r>
              <a:rPr lang="en-US" dirty="0" smtClean="0">
                <a:latin typeface="Times New Roman"/>
                <a:cs typeface="Times New Roman"/>
              </a:rPr>
              <a:t> </a:t>
            </a:r>
            <a:r>
              <a:rPr lang="el-GR" dirty="0" err="1" smtClean="0">
                <a:latin typeface="Times New Roman"/>
                <a:cs typeface="Times New Roman"/>
              </a:rPr>
              <a:t>διατηρησιµότητα</a:t>
            </a:r>
            <a:r>
              <a:rPr lang="el-GR" dirty="0" smtClean="0">
                <a:latin typeface="Times New Roman"/>
                <a:cs typeface="Times New Roman"/>
              </a:rPr>
              <a:t>, δεν οξειδώνεται εύκολα και µ</a:t>
            </a:r>
            <a:r>
              <a:rPr lang="el-GR" dirty="0" err="1" smtClean="0">
                <a:latin typeface="Times New Roman"/>
                <a:cs typeface="Times New Roman"/>
              </a:rPr>
              <a:t>πορεί</a:t>
            </a:r>
            <a:r>
              <a:rPr lang="el-GR" dirty="0" smtClean="0">
                <a:latin typeface="Times New Roman"/>
                <a:cs typeface="Times New Roman"/>
              </a:rPr>
              <a:t> να </a:t>
            </a:r>
            <a:r>
              <a:rPr lang="el-GR" dirty="0" err="1" smtClean="0">
                <a:latin typeface="Times New Roman"/>
                <a:cs typeface="Times New Roman"/>
              </a:rPr>
              <a:t>αναµειχθεί</a:t>
            </a:r>
            <a:r>
              <a:rPr lang="el-GR" dirty="0" smtClean="0">
                <a:latin typeface="Times New Roman"/>
                <a:cs typeface="Times New Roman"/>
              </a:rPr>
              <a:t> µε άλλα σπορέλαια για να αυξήσει τη σταθερότητα και  </a:t>
            </a:r>
            <a:r>
              <a:rPr lang="el-GR" dirty="0" err="1" smtClean="0">
                <a:latin typeface="Times New Roman"/>
                <a:cs typeface="Times New Roman"/>
              </a:rPr>
              <a:t>διατηρησιµότητά</a:t>
            </a:r>
            <a:r>
              <a:rPr lang="el-GR" dirty="0" smtClean="0">
                <a:latin typeface="Times New Roman"/>
                <a:cs typeface="Times New Roman"/>
              </a:rPr>
              <a:t> τους</a:t>
            </a:r>
            <a:r>
              <a:rPr lang="el-GR" dirty="0" smtClean="0">
                <a:latin typeface="Times New Roman"/>
                <a:cs typeface="Times New Roman"/>
              </a:rPr>
              <a:t>.</a:t>
            </a:r>
            <a:r>
              <a:rPr lang="el-GR" dirty="0" smtClean="0"/>
              <a:t> Η εξαγωγή του ελαίου του σουσαμιού γίνεται με συμπίεση εν ψυχρώ και δίνει ένα έλαιο </a:t>
            </a:r>
            <a:r>
              <a:rPr lang="el-GR" dirty="0" smtClean="0"/>
              <a:t>, </a:t>
            </a:r>
            <a:r>
              <a:rPr lang="el-GR" dirty="0" smtClean="0"/>
              <a:t>με σταθερή δομή, </a:t>
            </a:r>
            <a:r>
              <a:rPr lang="el-GR" dirty="0" smtClean="0"/>
              <a:t>που </a:t>
            </a:r>
            <a:r>
              <a:rPr lang="el-GR" dirty="0" smtClean="0"/>
              <a:t>χρησιμοποιείται άμεσα στη διατροφή. </a:t>
            </a:r>
            <a:endParaRPr lang="el-GR" dirty="0" smtClean="0">
              <a:latin typeface="Times New Roman"/>
              <a:cs typeface="Times New Roman"/>
            </a:endParaRPr>
          </a:p>
          <a:p>
            <a:pPr marL="11131" marR="4451" algn="just">
              <a:spcBef>
                <a:spcPts val="22"/>
              </a:spcBef>
            </a:pPr>
            <a:r>
              <a:rPr lang="el-GR" dirty="0" smtClean="0"/>
              <a:t>Εφόσον η εξαγωγή του ελαίου γίνει με την εν </a:t>
            </a:r>
            <a:r>
              <a:rPr lang="el-GR" dirty="0" err="1" smtClean="0"/>
              <a:t>θερμώ</a:t>
            </a:r>
            <a:r>
              <a:rPr lang="el-GR" dirty="0" smtClean="0"/>
              <a:t> μέθοδο ή με ειδικούς διαλύτες, το έλαιο αυτό χρησιμοποιείται ως βιομηχανικό </a:t>
            </a:r>
            <a:r>
              <a:rPr lang="el-GR" dirty="0" smtClean="0"/>
              <a:t>έλαιο. </a:t>
            </a:r>
            <a:r>
              <a:rPr lang="el-GR" dirty="0" smtClean="0">
                <a:latin typeface="Times New Roman"/>
                <a:cs typeface="Times New Roman"/>
              </a:rPr>
              <a:t>Το  </a:t>
            </a:r>
            <a:r>
              <a:rPr lang="el-GR" dirty="0" smtClean="0">
                <a:latin typeface="Times New Roman"/>
                <a:cs typeface="Times New Roman"/>
              </a:rPr>
              <a:t>λάδι  είναι  κατάλληλο  για   διάφορες  </a:t>
            </a:r>
            <a:r>
              <a:rPr lang="el-GR" dirty="0" err="1" smtClean="0">
                <a:latin typeface="Times New Roman"/>
                <a:cs typeface="Times New Roman"/>
              </a:rPr>
              <a:t>βιοµηχανικές</a:t>
            </a:r>
            <a:r>
              <a:rPr lang="el-GR" dirty="0" smtClean="0">
                <a:latin typeface="Times New Roman"/>
                <a:cs typeface="Times New Roman"/>
              </a:rPr>
              <a:t>   χρήσεις,   όπως  </a:t>
            </a:r>
            <a:r>
              <a:rPr lang="el-GR" dirty="0" smtClean="0">
                <a:latin typeface="Times New Roman"/>
                <a:cs typeface="Times New Roman"/>
              </a:rPr>
              <a:t>παρασκευή </a:t>
            </a:r>
            <a:r>
              <a:rPr lang="el-GR" dirty="0" smtClean="0">
                <a:latin typeface="Times New Roman"/>
                <a:cs typeface="Times New Roman"/>
              </a:rPr>
              <a:t>σαπουνιών,</a:t>
            </a:r>
            <a:r>
              <a:rPr lang="en-US" dirty="0" smtClean="0">
                <a:latin typeface="Times New Roman"/>
                <a:cs typeface="Times New Roman"/>
              </a:rPr>
              <a:t> </a:t>
            </a:r>
            <a:r>
              <a:rPr lang="el-GR" dirty="0" err="1" smtClean="0">
                <a:latin typeface="Times New Roman"/>
                <a:cs typeface="Times New Roman"/>
              </a:rPr>
              <a:t>χρωµάτων</a:t>
            </a:r>
            <a:r>
              <a:rPr lang="el-GR" dirty="0" smtClean="0">
                <a:latin typeface="Times New Roman"/>
                <a:cs typeface="Times New Roman"/>
              </a:rPr>
              <a:t>, </a:t>
            </a:r>
            <a:r>
              <a:rPr lang="el-GR" dirty="0" smtClean="0">
                <a:latin typeface="Times New Roman"/>
                <a:cs typeface="Times New Roman"/>
              </a:rPr>
              <a:t>βερνικιών. </a:t>
            </a:r>
            <a:r>
              <a:rPr lang="el-GR" dirty="0" smtClean="0"/>
              <a:t>Επίσης, στην περίπτωση που η εξαγωγή γίνει με μία αλκοόλη, τότε το έλαιο αυτό χρησιμοποιείται στη φαρμακοβιομηχανία και την παραγωγή εντομοκτόνων</a:t>
            </a:r>
            <a:endParaRPr lang="el-GR" dirty="0" smtClean="0">
              <a:latin typeface="Times New Roman"/>
              <a:cs typeface="Times New Roman"/>
            </a:endParaRPr>
          </a:p>
          <a:p>
            <a:pPr marL="11131" marR="4451" algn="just">
              <a:spcBef>
                <a:spcPts val="22"/>
              </a:spcBef>
            </a:pPr>
            <a:r>
              <a:rPr lang="el-GR" dirty="0" err="1" smtClean="0">
                <a:latin typeface="Times New Roman"/>
                <a:cs typeface="Times New Roman"/>
              </a:rPr>
              <a:t>Χρησιµοποιείται</a:t>
            </a:r>
            <a:r>
              <a:rPr lang="el-GR" dirty="0" smtClean="0">
                <a:latin typeface="Times New Roman"/>
                <a:cs typeface="Times New Roman"/>
              </a:rPr>
              <a:t> </a:t>
            </a:r>
            <a:r>
              <a:rPr lang="el-GR" dirty="0" err="1" smtClean="0">
                <a:latin typeface="Times New Roman"/>
                <a:cs typeface="Times New Roman"/>
              </a:rPr>
              <a:t>ακόµη</a:t>
            </a:r>
            <a:r>
              <a:rPr lang="el-GR" dirty="0" smtClean="0">
                <a:latin typeface="Times New Roman"/>
                <a:cs typeface="Times New Roman"/>
              </a:rPr>
              <a:t> στην </a:t>
            </a:r>
            <a:r>
              <a:rPr lang="el-GR" dirty="0" err="1" smtClean="0">
                <a:latin typeface="Times New Roman"/>
                <a:cs typeface="Times New Roman"/>
              </a:rPr>
              <a:t>αρωµατοποιία</a:t>
            </a:r>
            <a:r>
              <a:rPr lang="el-GR" dirty="0" smtClean="0">
                <a:latin typeface="Times New Roman"/>
                <a:cs typeface="Times New Roman"/>
              </a:rPr>
              <a:t> και στην παραγωγή  καλλυντικών.</a:t>
            </a:r>
          </a:p>
          <a:p>
            <a:pPr marL="11131" marR="4451" algn="just">
              <a:spcBef>
                <a:spcPts val="22"/>
              </a:spcBef>
            </a:pPr>
            <a:r>
              <a:rPr lang="el-GR" dirty="0" smtClean="0">
                <a:latin typeface="Times New Roman"/>
                <a:cs typeface="Times New Roman"/>
              </a:rPr>
              <a:t>Η πίτα που µ</a:t>
            </a:r>
            <a:r>
              <a:rPr lang="el-GR" dirty="0" err="1" smtClean="0">
                <a:latin typeface="Times New Roman"/>
                <a:cs typeface="Times New Roman"/>
              </a:rPr>
              <a:t>ένει</a:t>
            </a:r>
            <a:r>
              <a:rPr lang="el-GR" dirty="0" smtClean="0">
                <a:latin typeface="Times New Roman"/>
                <a:cs typeface="Times New Roman"/>
              </a:rPr>
              <a:t> µ</a:t>
            </a:r>
            <a:r>
              <a:rPr lang="el-GR" dirty="0" err="1" smtClean="0">
                <a:latin typeface="Times New Roman"/>
                <a:cs typeface="Times New Roman"/>
              </a:rPr>
              <a:t>ετά</a:t>
            </a:r>
            <a:r>
              <a:rPr lang="el-GR" dirty="0" smtClean="0">
                <a:latin typeface="Times New Roman"/>
                <a:cs typeface="Times New Roman"/>
              </a:rPr>
              <a:t> την αφαίρεση του λαδιού έχει υψηλή περιεκτικότητα σε </a:t>
            </a:r>
            <a:r>
              <a:rPr lang="el-GR" dirty="0" err="1" smtClean="0">
                <a:latin typeface="Times New Roman"/>
                <a:cs typeface="Times New Roman"/>
              </a:rPr>
              <a:t>πρωτεΐνη</a:t>
            </a:r>
            <a:r>
              <a:rPr lang="el-GR" dirty="0" smtClean="0">
                <a:latin typeface="Times New Roman"/>
                <a:cs typeface="Times New Roman"/>
              </a:rPr>
              <a:t> (40-50%)  και αποτελεί εξαιρετική </a:t>
            </a:r>
            <a:r>
              <a:rPr lang="el-GR" dirty="0" err="1" smtClean="0">
                <a:latin typeface="Times New Roman"/>
                <a:cs typeface="Times New Roman"/>
              </a:rPr>
              <a:t>συµπυκνωµένη</a:t>
            </a:r>
            <a:r>
              <a:rPr lang="el-GR" dirty="0" smtClean="0">
                <a:latin typeface="Times New Roman"/>
                <a:cs typeface="Times New Roman"/>
              </a:rPr>
              <a:t> ζωοτροφή για τα πουλερικά και τις αγελάδες </a:t>
            </a:r>
            <a:r>
              <a:rPr lang="el-GR" dirty="0" smtClean="0">
                <a:latin typeface="Times New Roman"/>
                <a:cs typeface="Times New Roman"/>
              </a:rPr>
              <a:t>γαλακτοπαραγωγής</a:t>
            </a:r>
            <a:endParaRPr lang="el-GR" dirty="0" smtClean="0">
              <a:latin typeface="Times New Roman"/>
              <a:cs typeface="Times New Roman"/>
            </a:endParaRPr>
          </a:p>
          <a:p>
            <a:pPr marL="11131" marR="4451" algn="just">
              <a:spcBef>
                <a:spcPts val="22"/>
              </a:spcBef>
            </a:pPr>
            <a:endParaRPr lang="el-GR" dirty="0">
              <a:latin typeface="Times New Roman"/>
              <a:cs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381728" y="0"/>
            <a:ext cx="4571206" cy="646305"/>
          </a:xfrm>
          <a:prstGeom prst="rect">
            <a:avLst/>
          </a:prstGeom>
          <a:noFill/>
        </p:spPr>
        <p:txBody>
          <a:bodyPr wrap="square" lIns="91413" tIns="45707" rIns="91413" bIns="45707" rtlCol="0">
            <a:spAutoFit/>
          </a:bodyPr>
          <a:lstStyle/>
          <a:p>
            <a:r>
              <a:rPr lang="el-GR" sz="3500" b="1" dirty="0"/>
              <a:t>Βοτ</a:t>
            </a:r>
            <a:r>
              <a:rPr lang="el-GR" sz="3600" b="1" spc="13" dirty="0">
                <a:latin typeface="Times New Roman"/>
                <a:cs typeface="Times New Roman"/>
              </a:rPr>
              <a:t>ανική Περιγραφή</a:t>
            </a:r>
            <a:endParaRPr lang="el-GR" sz="3500" b="1" dirty="0"/>
          </a:p>
        </p:txBody>
      </p:sp>
      <p:sp>
        <p:nvSpPr>
          <p:cNvPr id="10" name="object 9"/>
          <p:cNvSpPr txBox="1"/>
          <p:nvPr/>
        </p:nvSpPr>
        <p:spPr>
          <a:xfrm>
            <a:off x="152401" y="838200"/>
            <a:ext cx="4114800" cy="5309146"/>
          </a:xfrm>
          <a:prstGeom prst="rect">
            <a:avLst/>
          </a:prstGeom>
        </p:spPr>
        <p:txBody>
          <a:bodyPr vert="horz" wrap="square" lIns="0" tIns="0" rIns="0" bIns="0" rtlCol="0">
            <a:spAutoFit/>
          </a:bodyPr>
          <a:lstStyle/>
          <a:p>
            <a:pPr marL="12697" algn="just"/>
            <a:r>
              <a:rPr lang="el-GR" sz="2000" spc="20" dirty="0" smtClean="0">
                <a:latin typeface="Times New Roman"/>
                <a:cs typeface="Times New Roman"/>
              </a:rPr>
              <a:t>Το </a:t>
            </a:r>
            <a:r>
              <a:rPr lang="el-GR" sz="2000" spc="20" dirty="0" err="1" smtClean="0">
                <a:latin typeface="Times New Roman"/>
                <a:cs typeface="Times New Roman"/>
              </a:rPr>
              <a:t>σουσάµι</a:t>
            </a:r>
            <a:r>
              <a:rPr lang="el-GR" sz="2000" spc="20" dirty="0" smtClean="0">
                <a:latin typeface="Times New Roman"/>
                <a:cs typeface="Times New Roman"/>
              </a:rPr>
              <a:t> είναι δικότυλο, ποώδες, ετήσιο φυτό, κυρίως </a:t>
            </a:r>
            <a:r>
              <a:rPr lang="el-GR" sz="2000" spc="20" dirty="0" err="1" smtClean="0">
                <a:latin typeface="Times New Roman"/>
                <a:cs typeface="Times New Roman"/>
              </a:rPr>
              <a:t>αυτογονιµοποιούµενο</a:t>
            </a:r>
            <a:r>
              <a:rPr lang="el-GR" sz="2000" spc="20" dirty="0" smtClean="0">
                <a:latin typeface="Times New Roman"/>
                <a:cs typeface="Times New Roman"/>
              </a:rPr>
              <a:t> µε µ</a:t>
            </a:r>
            <a:r>
              <a:rPr lang="el-GR" sz="2000" spc="20" dirty="0" err="1" smtClean="0">
                <a:latin typeface="Times New Roman"/>
                <a:cs typeface="Times New Roman"/>
              </a:rPr>
              <a:t>ικρό</a:t>
            </a:r>
            <a:r>
              <a:rPr lang="el-GR" sz="2000" spc="20" dirty="0" smtClean="0">
                <a:latin typeface="Times New Roman"/>
                <a:cs typeface="Times New Roman"/>
              </a:rPr>
              <a:t> ποσοστό  </a:t>
            </a:r>
            <a:r>
              <a:rPr lang="el-GR" sz="2000" spc="20" dirty="0" err="1" smtClean="0">
                <a:latin typeface="Times New Roman"/>
                <a:cs typeface="Times New Roman"/>
              </a:rPr>
              <a:t>σταυρογονιµοποίησης</a:t>
            </a:r>
            <a:r>
              <a:rPr lang="el-GR" sz="2000" spc="20" dirty="0" smtClean="0">
                <a:latin typeface="Times New Roman"/>
                <a:cs typeface="Times New Roman"/>
              </a:rPr>
              <a:t> µε </a:t>
            </a:r>
            <a:r>
              <a:rPr lang="el-GR" sz="2000" spc="20" dirty="0" err="1" smtClean="0">
                <a:latin typeface="Times New Roman"/>
                <a:cs typeface="Times New Roman"/>
              </a:rPr>
              <a:t>έντοµα</a:t>
            </a:r>
            <a:r>
              <a:rPr lang="el-GR" sz="2000" spc="20" dirty="0" smtClean="0">
                <a:latin typeface="Times New Roman"/>
                <a:cs typeface="Times New Roman"/>
              </a:rPr>
              <a:t> µ</a:t>
            </a:r>
            <a:r>
              <a:rPr lang="el-GR" sz="2000" spc="20" dirty="0" err="1" smtClean="0">
                <a:latin typeface="Times New Roman"/>
                <a:cs typeface="Times New Roman"/>
              </a:rPr>
              <a:t>έχρι</a:t>
            </a:r>
            <a:r>
              <a:rPr lang="el-GR" sz="2000" spc="20" dirty="0" smtClean="0">
                <a:latin typeface="Times New Roman"/>
                <a:cs typeface="Times New Roman"/>
              </a:rPr>
              <a:t> 10%.</a:t>
            </a:r>
          </a:p>
          <a:p>
            <a:pPr marL="12697" algn="just">
              <a:spcBef>
                <a:spcPts val="5"/>
              </a:spcBef>
            </a:pPr>
            <a:endParaRPr lang="en-US" sz="2000" b="1" dirty="0">
              <a:latin typeface="Times New Roman"/>
              <a:cs typeface="Times New Roman"/>
            </a:endParaRPr>
          </a:p>
          <a:p>
            <a:pPr marL="11131" algn="just"/>
            <a:r>
              <a:rPr lang="el-GR" sz="2000" b="1" dirty="0" smtClean="0">
                <a:latin typeface="Times New Roman"/>
                <a:cs typeface="Times New Roman"/>
              </a:rPr>
              <a:t>Ριζικό </a:t>
            </a:r>
            <a:r>
              <a:rPr lang="el-GR" sz="2000" b="1" dirty="0" err="1" smtClean="0">
                <a:latin typeface="Times New Roman"/>
                <a:cs typeface="Times New Roman"/>
              </a:rPr>
              <a:t>σύστηµα</a:t>
            </a:r>
            <a:endParaRPr lang="en-US" sz="2000" b="1" dirty="0" smtClean="0">
              <a:latin typeface="Times New Roman"/>
              <a:cs typeface="Times New Roman"/>
            </a:endParaRPr>
          </a:p>
          <a:p>
            <a:pPr marL="11131" algn="just"/>
            <a:endParaRPr lang="el-GR" sz="2000" b="1" dirty="0" smtClean="0">
              <a:latin typeface="Times New Roman"/>
              <a:cs typeface="Times New Roman"/>
            </a:endParaRPr>
          </a:p>
          <a:p>
            <a:pPr marL="11131" algn="just"/>
            <a:r>
              <a:rPr lang="el-GR" sz="2000" dirty="0" smtClean="0">
                <a:latin typeface="Times New Roman"/>
                <a:cs typeface="Times New Roman"/>
              </a:rPr>
              <a:t>Το ριζικό </a:t>
            </a:r>
            <a:r>
              <a:rPr lang="el-GR" sz="2000" dirty="0" err="1" smtClean="0">
                <a:latin typeface="Times New Roman"/>
                <a:cs typeface="Times New Roman"/>
              </a:rPr>
              <a:t>σύστηµα</a:t>
            </a:r>
            <a:r>
              <a:rPr lang="el-GR" sz="2000" dirty="0" smtClean="0">
                <a:latin typeface="Times New Roman"/>
                <a:cs typeface="Times New Roman"/>
              </a:rPr>
              <a:t> του </a:t>
            </a:r>
            <a:r>
              <a:rPr lang="el-GR" sz="2000" dirty="0" err="1" smtClean="0">
                <a:latin typeface="Times New Roman"/>
                <a:cs typeface="Times New Roman"/>
              </a:rPr>
              <a:t>σουσαµιού</a:t>
            </a:r>
            <a:r>
              <a:rPr lang="el-GR" sz="2000" dirty="0" smtClean="0">
                <a:latin typeface="Times New Roman"/>
                <a:cs typeface="Times New Roman"/>
              </a:rPr>
              <a:t> είναι ισχυρό </a:t>
            </a:r>
            <a:r>
              <a:rPr lang="el-GR" sz="2000" dirty="0" err="1" smtClean="0">
                <a:latin typeface="Times New Roman"/>
                <a:cs typeface="Times New Roman"/>
              </a:rPr>
              <a:t>πασσαλώδες</a:t>
            </a:r>
            <a:r>
              <a:rPr lang="el-GR" sz="2000" dirty="0" smtClean="0">
                <a:latin typeface="Times New Roman"/>
                <a:cs typeface="Times New Roman"/>
              </a:rPr>
              <a:t>, µε </a:t>
            </a:r>
            <a:r>
              <a:rPr lang="el-GR" sz="2000" dirty="0" err="1" smtClean="0">
                <a:latin typeface="Times New Roman"/>
                <a:cs typeface="Times New Roman"/>
              </a:rPr>
              <a:t>πολυάριθµες</a:t>
            </a:r>
            <a:r>
              <a:rPr lang="el-GR" sz="2000" dirty="0" smtClean="0">
                <a:latin typeface="Times New Roman"/>
                <a:cs typeface="Times New Roman"/>
              </a:rPr>
              <a:t>, ινώδεις δευτερεύουσες ρίζες  που αναπτύσσονται κοντά στην επιφάνεια του εδάφους. Σε </a:t>
            </a:r>
            <a:r>
              <a:rPr lang="el-GR" sz="2000" dirty="0" err="1" smtClean="0">
                <a:latin typeface="Times New Roman"/>
                <a:cs typeface="Times New Roman"/>
              </a:rPr>
              <a:t>ξηροθερµικές</a:t>
            </a:r>
            <a:r>
              <a:rPr lang="el-GR" sz="2000" dirty="0" smtClean="0">
                <a:latin typeface="Times New Roman"/>
                <a:cs typeface="Times New Roman"/>
              </a:rPr>
              <a:t> συνθήκες το φυτό αναπτύσσει  βαθύτερο ριζικό </a:t>
            </a:r>
            <a:r>
              <a:rPr lang="el-GR" sz="2000" dirty="0" err="1" smtClean="0">
                <a:latin typeface="Times New Roman"/>
                <a:cs typeface="Times New Roman"/>
              </a:rPr>
              <a:t>σύστηµα</a:t>
            </a:r>
            <a:r>
              <a:rPr lang="el-GR" sz="1500" dirty="0" smtClean="0">
                <a:latin typeface="Times New Roman"/>
                <a:cs typeface="Times New Roman"/>
              </a:rPr>
              <a:t>.</a:t>
            </a:r>
          </a:p>
          <a:p>
            <a:pPr marL="11131" algn="just"/>
            <a:endParaRPr lang="el-GR" sz="1500" dirty="0" smtClean="0">
              <a:latin typeface="Times New Roman"/>
              <a:cs typeface="Times New Roman"/>
            </a:endParaRPr>
          </a:p>
          <a:p>
            <a:pPr marL="11131" algn="just"/>
            <a:r>
              <a:rPr lang="en-US" sz="1500" dirty="0" smtClean="0">
                <a:latin typeface="Times New Roman"/>
                <a:cs typeface="Times New Roman"/>
              </a:rPr>
              <a:t>.</a:t>
            </a:r>
            <a:endParaRPr lang="el-GR" sz="1500" dirty="0" smtClean="0">
              <a:latin typeface="Times New Roman"/>
              <a:cs typeface="Times New Roman"/>
            </a:endParaRPr>
          </a:p>
          <a:p>
            <a:pPr marL="11131" algn="just"/>
            <a:endParaRPr sz="1500" dirty="0">
              <a:latin typeface="Times New Roman"/>
              <a:cs typeface="Times New Roman"/>
            </a:endParaRPr>
          </a:p>
        </p:txBody>
      </p:sp>
      <p:pic>
        <p:nvPicPr>
          <p:cNvPr id="5" name="Picture 2" descr="Αποτέλεσμα εικόνας για sesamum indicum plant"/>
          <p:cNvPicPr>
            <a:picLocks noChangeAspect="1" noChangeArrowheads="1"/>
          </p:cNvPicPr>
          <p:nvPr/>
        </p:nvPicPr>
        <p:blipFill>
          <a:blip r:embed="rId2" cstate="print"/>
          <a:srcRect/>
          <a:stretch>
            <a:fillRect/>
          </a:stretch>
        </p:blipFill>
        <p:spPr bwMode="auto">
          <a:xfrm>
            <a:off x="4953000" y="914400"/>
            <a:ext cx="3124200" cy="5105400"/>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228601" y="228600"/>
            <a:ext cx="4952999" cy="5339923"/>
          </a:xfrm>
          <a:prstGeom prst="rect">
            <a:avLst/>
          </a:prstGeom>
        </p:spPr>
        <p:txBody>
          <a:bodyPr vert="horz" wrap="square" lIns="0" tIns="0" rIns="0" bIns="0" rtlCol="0">
            <a:spAutoFit/>
          </a:bodyPr>
          <a:lstStyle/>
          <a:p>
            <a:pPr marL="11131" algn="just"/>
            <a:r>
              <a:rPr lang="el-GR" sz="2000" b="1" dirty="0" smtClean="0">
                <a:latin typeface="Times New Roman"/>
                <a:cs typeface="Times New Roman"/>
              </a:rPr>
              <a:t>Βλαστός</a:t>
            </a:r>
          </a:p>
          <a:p>
            <a:pPr marL="11131" algn="just"/>
            <a:r>
              <a:rPr lang="el-GR" sz="2400" dirty="0" smtClean="0">
                <a:latin typeface="Times New Roman"/>
                <a:cs typeface="Times New Roman"/>
              </a:rPr>
              <a:t>Το κεντρικό στέλεχος έχει όρθια ανάπτυξη, τετράγωνη </a:t>
            </a:r>
            <a:r>
              <a:rPr lang="el-GR" sz="2400" dirty="0" err="1" smtClean="0">
                <a:latin typeface="Times New Roman"/>
                <a:cs typeface="Times New Roman"/>
              </a:rPr>
              <a:t>διατοµή</a:t>
            </a:r>
            <a:r>
              <a:rPr lang="el-GR" sz="2400" dirty="0" smtClean="0">
                <a:latin typeface="Times New Roman"/>
                <a:cs typeface="Times New Roman"/>
              </a:rPr>
              <a:t>, µε ύψος που </a:t>
            </a:r>
            <a:r>
              <a:rPr lang="el-GR" sz="2400" dirty="0" err="1" smtClean="0">
                <a:latin typeface="Times New Roman"/>
                <a:cs typeface="Times New Roman"/>
              </a:rPr>
              <a:t>κυµαίνεται</a:t>
            </a:r>
            <a:r>
              <a:rPr lang="el-GR" sz="2400" dirty="0" smtClean="0">
                <a:latin typeface="Times New Roman"/>
                <a:cs typeface="Times New Roman"/>
              </a:rPr>
              <a:t> από 60 έως 150   </a:t>
            </a:r>
            <a:r>
              <a:rPr lang="el-GR" sz="2400" dirty="0" err="1" smtClean="0">
                <a:latin typeface="Times New Roman"/>
                <a:cs typeface="Times New Roman"/>
              </a:rPr>
              <a:t>cm</a:t>
            </a:r>
            <a:r>
              <a:rPr lang="el-GR" sz="2400" dirty="0" smtClean="0">
                <a:latin typeface="Times New Roman"/>
                <a:cs typeface="Times New Roman"/>
              </a:rPr>
              <a:t>.</a:t>
            </a:r>
            <a:r>
              <a:rPr lang="en-US" sz="2400" dirty="0" smtClean="0">
                <a:latin typeface="Times New Roman"/>
                <a:cs typeface="Times New Roman"/>
              </a:rPr>
              <a:t> </a:t>
            </a:r>
            <a:r>
              <a:rPr lang="el-GR" sz="2400" dirty="0" smtClean="0">
                <a:latin typeface="Times New Roman"/>
                <a:cs typeface="Times New Roman"/>
              </a:rPr>
              <a:t>Ανάλογα µε την ποικιλία στον βλαστό </a:t>
            </a:r>
            <a:r>
              <a:rPr lang="el-GR" sz="2400" dirty="0" err="1" smtClean="0">
                <a:latin typeface="Times New Roman"/>
                <a:cs typeface="Times New Roman"/>
              </a:rPr>
              <a:t>σχηµατίζονται</a:t>
            </a:r>
            <a:r>
              <a:rPr lang="el-GR" sz="2400" dirty="0" smtClean="0">
                <a:latin typeface="Times New Roman"/>
                <a:cs typeface="Times New Roman"/>
              </a:rPr>
              <a:t> πλάγιες διακλαδώσεις. Οι πλάγιοι βλαστοί  αναπτύσσονται από </a:t>
            </a:r>
            <a:r>
              <a:rPr lang="el-GR" sz="2400" dirty="0" err="1" smtClean="0">
                <a:latin typeface="Times New Roman"/>
                <a:cs typeface="Times New Roman"/>
              </a:rPr>
              <a:t>οφθαλµούς</a:t>
            </a:r>
            <a:r>
              <a:rPr lang="el-GR" sz="2400" dirty="0" smtClean="0">
                <a:latin typeface="Times New Roman"/>
                <a:cs typeface="Times New Roman"/>
              </a:rPr>
              <a:t> που βρίσκονται στο κατώτερο </a:t>
            </a:r>
            <a:r>
              <a:rPr lang="el-GR" sz="2400" dirty="0" err="1" smtClean="0">
                <a:latin typeface="Times New Roman"/>
                <a:cs typeface="Times New Roman"/>
              </a:rPr>
              <a:t>τµήµα</a:t>
            </a:r>
            <a:r>
              <a:rPr lang="el-GR" sz="2400" dirty="0" smtClean="0">
                <a:latin typeface="Times New Roman"/>
                <a:cs typeface="Times New Roman"/>
              </a:rPr>
              <a:t> του φυτού. Στην περίπτωση των  </a:t>
            </a:r>
            <a:r>
              <a:rPr lang="el-GR" sz="2400" dirty="0" err="1" smtClean="0">
                <a:latin typeface="Times New Roman"/>
                <a:cs typeface="Times New Roman"/>
              </a:rPr>
              <a:t>πολυδιακλαδιζοµένων</a:t>
            </a:r>
            <a:r>
              <a:rPr lang="el-GR" sz="2400" dirty="0" smtClean="0">
                <a:latin typeface="Times New Roman"/>
                <a:cs typeface="Times New Roman"/>
              </a:rPr>
              <a:t> βλαστών, από </a:t>
            </a:r>
            <a:r>
              <a:rPr lang="el-GR" sz="2400" dirty="0" err="1" smtClean="0">
                <a:latin typeface="Times New Roman"/>
                <a:cs typeface="Times New Roman"/>
              </a:rPr>
              <a:t>οφθαλµούς</a:t>
            </a:r>
            <a:r>
              <a:rPr lang="el-GR" sz="2400" dirty="0" smtClean="0">
                <a:latin typeface="Times New Roman"/>
                <a:cs typeface="Times New Roman"/>
              </a:rPr>
              <a:t> των διακλαδώσεων πρώτης τάξης εκπτύσσονται  δευτερογενείς και στη συνέχεια τριτογενείς διακλαδώσεις. </a:t>
            </a:r>
          </a:p>
          <a:p>
            <a:pPr marL="11131" algn="just"/>
            <a:endParaRPr sz="1500" dirty="0">
              <a:latin typeface="Times New Roman"/>
              <a:cs typeface="Times New Roman"/>
            </a:endParaRPr>
          </a:p>
        </p:txBody>
      </p:sp>
      <p:pic>
        <p:nvPicPr>
          <p:cNvPr id="4" name="Picture 4" descr="Αποτέλεσμα εικόνας για sesamum indicum plant"/>
          <p:cNvPicPr>
            <a:picLocks noChangeAspect="1" noChangeArrowheads="1"/>
          </p:cNvPicPr>
          <p:nvPr/>
        </p:nvPicPr>
        <p:blipFill>
          <a:blip r:embed="rId2" cstate="print"/>
          <a:srcRect/>
          <a:stretch>
            <a:fillRect/>
          </a:stretch>
        </p:blipFill>
        <p:spPr bwMode="auto">
          <a:xfrm>
            <a:off x="5257800" y="685800"/>
            <a:ext cx="3886200" cy="5181600"/>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9"/>
          <p:cNvSpPr txBox="1"/>
          <p:nvPr/>
        </p:nvSpPr>
        <p:spPr>
          <a:xfrm>
            <a:off x="152400" y="0"/>
            <a:ext cx="4648200" cy="7248138"/>
          </a:xfrm>
          <a:prstGeom prst="rect">
            <a:avLst/>
          </a:prstGeom>
        </p:spPr>
        <p:txBody>
          <a:bodyPr vert="horz" wrap="square" lIns="0" tIns="0" rIns="0" bIns="0" rtlCol="0">
            <a:spAutoFit/>
          </a:bodyPr>
          <a:lstStyle/>
          <a:p>
            <a:pPr marL="11131" algn="just"/>
            <a:r>
              <a:rPr lang="el-GR" sz="2400" dirty="0" smtClean="0">
                <a:latin typeface="Times New Roman"/>
                <a:cs typeface="Times New Roman"/>
              </a:rPr>
              <a:t>Η έκταση, ο τύπος των διακλαδώσεων, η  απόσταση </a:t>
            </a:r>
            <a:r>
              <a:rPr lang="el-GR" sz="2400" dirty="0" err="1" smtClean="0">
                <a:latin typeface="Times New Roman"/>
                <a:cs typeface="Times New Roman"/>
              </a:rPr>
              <a:t>σχηµατισµού</a:t>
            </a:r>
            <a:r>
              <a:rPr lang="el-GR" sz="2400" dirty="0" smtClean="0">
                <a:latin typeface="Times New Roman"/>
                <a:cs typeface="Times New Roman"/>
              </a:rPr>
              <a:t> της πρώτης διακλάδωσης από το έδαφος και η γωνία </a:t>
            </a:r>
            <a:r>
              <a:rPr lang="el-GR" sz="2400" dirty="0" err="1" smtClean="0">
                <a:latin typeface="Times New Roman"/>
                <a:cs typeface="Times New Roman"/>
              </a:rPr>
              <a:t>έκφυσης</a:t>
            </a:r>
            <a:r>
              <a:rPr lang="el-GR" sz="2400" dirty="0" smtClean="0">
                <a:latin typeface="Times New Roman"/>
                <a:cs typeface="Times New Roman"/>
              </a:rPr>
              <a:t> των διακλαδώσεων ως  προς το στέλεχος είναι </a:t>
            </a:r>
            <a:r>
              <a:rPr lang="el-GR" sz="2400" dirty="0" err="1" smtClean="0">
                <a:latin typeface="Times New Roman"/>
                <a:cs typeface="Times New Roman"/>
              </a:rPr>
              <a:t>ποικιλιακά</a:t>
            </a:r>
            <a:r>
              <a:rPr lang="el-GR" sz="2400" dirty="0" smtClean="0">
                <a:latin typeface="Times New Roman"/>
                <a:cs typeface="Times New Roman"/>
              </a:rPr>
              <a:t> χαρακτηριστικά. Ο </a:t>
            </a:r>
            <a:r>
              <a:rPr lang="el-GR" sz="2400" dirty="0" err="1" smtClean="0">
                <a:latin typeface="Times New Roman"/>
                <a:cs typeface="Times New Roman"/>
              </a:rPr>
              <a:t>αριθµός</a:t>
            </a:r>
            <a:r>
              <a:rPr lang="el-GR" sz="2400" dirty="0" smtClean="0">
                <a:latin typeface="Times New Roman"/>
                <a:cs typeface="Times New Roman"/>
              </a:rPr>
              <a:t> των διακλαδώσεων εξαρτάται από τον  γονότυπο,  την  πυκνότητα  των  φυτών,  τις  περιβαλλοντικές  συνθήκες  και  την  καλλιεργητική  τεχνική. Τα</a:t>
            </a:r>
            <a:r>
              <a:rPr lang="en-US" sz="2400" dirty="0" smtClean="0">
                <a:latin typeface="Times New Roman"/>
                <a:cs typeface="Times New Roman"/>
              </a:rPr>
              <a:t> </a:t>
            </a:r>
            <a:r>
              <a:rPr lang="el-GR" sz="2400" dirty="0" smtClean="0">
                <a:latin typeface="Times New Roman"/>
                <a:cs typeface="Times New Roman"/>
              </a:rPr>
              <a:t>µ</a:t>
            </a:r>
            <a:r>
              <a:rPr lang="el-GR" sz="2400" dirty="0" err="1" smtClean="0">
                <a:latin typeface="Times New Roman"/>
                <a:cs typeface="Times New Roman"/>
              </a:rPr>
              <a:t>ονοστέλεχα</a:t>
            </a:r>
            <a:r>
              <a:rPr lang="el-GR" sz="2400" dirty="0" smtClean="0">
                <a:latin typeface="Times New Roman"/>
                <a:cs typeface="Times New Roman"/>
              </a:rPr>
              <a:t> φυτά υπερτερούν των </a:t>
            </a:r>
            <a:r>
              <a:rPr lang="el-GR" sz="2400" dirty="0" err="1" smtClean="0">
                <a:latin typeface="Times New Roman"/>
                <a:cs typeface="Times New Roman"/>
              </a:rPr>
              <a:t>διακλαδιζόµενων</a:t>
            </a:r>
            <a:r>
              <a:rPr lang="el-GR" sz="2400" dirty="0" smtClean="0">
                <a:latin typeface="Times New Roman"/>
                <a:cs typeface="Times New Roman"/>
              </a:rPr>
              <a:t> τύπων γιατί διευκολύνουν τη µ</a:t>
            </a:r>
            <a:r>
              <a:rPr lang="el-GR" sz="2400" dirty="0" err="1" smtClean="0">
                <a:latin typeface="Times New Roman"/>
                <a:cs typeface="Times New Roman"/>
              </a:rPr>
              <a:t>ηχανική</a:t>
            </a:r>
            <a:r>
              <a:rPr lang="el-GR" sz="2400" dirty="0" smtClean="0">
                <a:latin typeface="Times New Roman"/>
                <a:cs typeface="Times New Roman"/>
              </a:rPr>
              <a:t> </a:t>
            </a:r>
            <a:r>
              <a:rPr lang="el-GR" sz="2400" dirty="0" err="1" smtClean="0">
                <a:latin typeface="Times New Roman"/>
                <a:cs typeface="Times New Roman"/>
              </a:rPr>
              <a:t>συγκοµιδή</a:t>
            </a:r>
            <a:r>
              <a:rPr lang="el-GR" sz="2400" dirty="0" smtClean="0">
                <a:latin typeface="Times New Roman"/>
                <a:cs typeface="Times New Roman"/>
              </a:rPr>
              <a:t>. Το  </a:t>
            </a:r>
            <a:r>
              <a:rPr lang="el-GR" sz="2400" dirty="0" err="1" smtClean="0">
                <a:latin typeface="Times New Roman"/>
                <a:cs typeface="Times New Roman"/>
              </a:rPr>
              <a:t>χρώµα</a:t>
            </a:r>
            <a:r>
              <a:rPr lang="el-GR" sz="2400" dirty="0" smtClean="0">
                <a:latin typeface="Times New Roman"/>
                <a:cs typeface="Times New Roman"/>
              </a:rPr>
              <a:t> των βλαστών ποικίλλει από ανοικτό πράσινο έως σκούρο πράσινο µε κοκκινωπές αποχρώσεις</a:t>
            </a:r>
            <a:r>
              <a:rPr lang="en-US" sz="2400" dirty="0">
                <a:latin typeface="Times New Roman"/>
                <a:cs typeface="Times New Roman"/>
              </a:rPr>
              <a:t>.</a:t>
            </a:r>
            <a:endParaRPr lang="el-GR" sz="2400" dirty="0" smtClean="0">
              <a:latin typeface="Times New Roman"/>
              <a:cs typeface="Times New Roman"/>
            </a:endParaRPr>
          </a:p>
          <a:p>
            <a:pPr marL="11131" algn="just"/>
            <a:endParaRPr sz="1500" dirty="0">
              <a:latin typeface="Times New Roman"/>
              <a:cs typeface="Times New Roman"/>
            </a:endParaRPr>
          </a:p>
        </p:txBody>
      </p:sp>
      <p:pic>
        <p:nvPicPr>
          <p:cNvPr id="5" name="Picture 2" descr="Αποτέλεσμα εικόνας για sesamum indicum flower"/>
          <p:cNvPicPr>
            <a:picLocks noChangeAspect="1" noChangeArrowheads="1"/>
          </p:cNvPicPr>
          <p:nvPr/>
        </p:nvPicPr>
        <p:blipFill>
          <a:blip r:embed="rId2" cstate="print"/>
          <a:srcRect/>
          <a:stretch>
            <a:fillRect/>
          </a:stretch>
        </p:blipFill>
        <p:spPr bwMode="auto">
          <a:xfrm>
            <a:off x="4886325" y="1143000"/>
            <a:ext cx="4257675" cy="4781551"/>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966</TotalTime>
  <Words>2237</Words>
  <Application>Microsoft Office PowerPoint</Application>
  <PresentationFormat>Προβολή στην οθόνη (4:3)</PresentationFormat>
  <Paragraphs>99</Paragraphs>
  <Slides>36</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36</vt:i4>
      </vt:variant>
    </vt:vector>
  </HeadingPairs>
  <TitlesOfParts>
    <vt:vector size="37" baseType="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Mike</dc:creator>
  <cp:lastModifiedBy>rena</cp:lastModifiedBy>
  <cp:revision>70</cp:revision>
  <dcterms:created xsi:type="dcterms:W3CDTF">2016-11-11T13:17:07Z</dcterms:created>
  <dcterms:modified xsi:type="dcterms:W3CDTF">2016-12-01T15:45:30Z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stSaved">
    <vt:filetime>2016-11-11T00:00:00Z</vt:filetime>
  </property>
</Properties>
</file>