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5" r:id="rId17"/>
    <p:sldId id="276" r:id="rId18"/>
    <p:sldId id="277" r:id="rId19"/>
    <p:sldId id="278" r:id="rId20"/>
    <p:sldId id="271" r:id="rId21"/>
    <p:sldId id="272" r:id="rId22"/>
    <p:sldId id="273" r:id="rId23"/>
    <p:sldId id="274" r:id="rId24"/>
    <p:sldId id="279" r:id="rId25"/>
    <p:sldId id="280" r:id="rId26"/>
    <p:sldId id="281" r:id="rId27"/>
    <p:sldId id="282" r:id="rId28"/>
    <p:sldId id="283" r:id="rId2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267" y="-6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5DF3FCA8-A561-444C-ACC1-3A54777112D0}" type="datetimeFigureOut">
              <a:rPr lang="el-GR" smtClean="0"/>
              <a:pPr/>
              <a:t>11/5/2014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60B03C0-CE9D-4909-9DB3-FF0FD38F64C7}"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DF3FCA8-A561-444C-ACC1-3A54777112D0}" type="datetimeFigureOut">
              <a:rPr lang="el-GR" smtClean="0"/>
              <a:pPr/>
              <a:t>11/5/2014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60B03C0-CE9D-4909-9DB3-FF0FD38F64C7}"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DF3FCA8-A561-444C-ACC1-3A54777112D0}" type="datetimeFigureOut">
              <a:rPr lang="el-GR" smtClean="0"/>
              <a:pPr/>
              <a:t>11/5/2014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60B03C0-CE9D-4909-9DB3-FF0FD38F64C7}"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DF3FCA8-A561-444C-ACC1-3A54777112D0}" type="datetimeFigureOut">
              <a:rPr lang="el-GR" smtClean="0"/>
              <a:pPr/>
              <a:t>11/5/2014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60B03C0-CE9D-4909-9DB3-FF0FD38F64C7}"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5DF3FCA8-A561-444C-ACC1-3A54777112D0}" type="datetimeFigureOut">
              <a:rPr lang="el-GR" smtClean="0"/>
              <a:pPr/>
              <a:t>11/5/2014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60B03C0-CE9D-4909-9DB3-FF0FD38F64C7}"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5DF3FCA8-A561-444C-ACC1-3A54777112D0}" type="datetimeFigureOut">
              <a:rPr lang="el-GR" smtClean="0"/>
              <a:pPr/>
              <a:t>11/5/2014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60B03C0-CE9D-4909-9DB3-FF0FD38F64C7}"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5DF3FCA8-A561-444C-ACC1-3A54777112D0}" type="datetimeFigureOut">
              <a:rPr lang="el-GR" smtClean="0"/>
              <a:pPr/>
              <a:t>11/5/2014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C60B03C0-CE9D-4909-9DB3-FF0FD38F64C7}"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5DF3FCA8-A561-444C-ACC1-3A54777112D0}" type="datetimeFigureOut">
              <a:rPr lang="el-GR" smtClean="0"/>
              <a:pPr/>
              <a:t>11/5/2014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C60B03C0-CE9D-4909-9DB3-FF0FD38F64C7}"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5DF3FCA8-A561-444C-ACC1-3A54777112D0}" type="datetimeFigureOut">
              <a:rPr lang="el-GR" smtClean="0"/>
              <a:pPr/>
              <a:t>11/5/2014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C60B03C0-CE9D-4909-9DB3-FF0FD38F64C7}"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5DF3FCA8-A561-444C-ACC1-3A54777112D0}" type="datetimeFigureOut">
              <a:rPr lang="el-GR" smtClean="0"/>
              <a:pPr/>
              <a:t>11/5/2014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60B03C0-CE9D-4909-9DB3-FF0FD38F64C7}"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5DF3FCA8-A561-444C-ACC1-3A54777112D0}" type="datetimeFigureOut">
              <a:rPr lang="el-GR" smtClean="0"/>
              <a:pPr/>
              <a:t>11/5/2014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60B03C0-CE9D-4909-9DB3-FF0FD38F64C7}"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F3FCA8-A561-444C-ACC1-3A54777112D0}" type="datetimeFigureOut">
              <a:rPr lang="el-GR" smtClean="0"/>
              <a:pPr/>
              <a:t>11/5/2014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0B03C0-CE9D-4909-9DB3-FF0FD38F64C7}"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oleObject" Target="../embeddings/oleObject10.bin"/><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gif"/><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11560" y="332657"/>
            <a:ext cx="7772400" cy="864096"/>
          </a:xfrm>
        </p:spPr>
        <p:txBody>
          <a:bodyPr>
            <a:normAutofit fontScale="90000"/>
          </a:bodyPr>
          <a:lstStyle/>
          <a:p>
            <a:r>
              <a:rPr lang="el-GR" sz="4000" b="1" u="sng" dirty="0">
                <a:solidFill>
                  <a:schemeClr val="accent6">
                    <a:lumMod val="75000"/>
                  </a:schemeClr>
                </a:solidFill>
              </a:rPr>
              <a:t>Αισθητήρες οπτικών ινών</a:t>
            </a:r>
            <a:r>
              <a:rPr lang="el-GR" dirty="0"/>
              <a:t/>
            </a:r>
            <a:br>
              <a:rPr lang="el-GR" dirty="0"/>
            </a:br>
            <a:endParaRPr lang="el-GR" dirty="0"/>
          </a:p>
        </p:txBody>
      </p:sp>
      <p:sp>
        <p:nvSpPr>
          <p:cNvPr id="3" name="2 - Υπότιτλος"/>
          <p:cNvSpPr>
            <a:spLocks noGrp="1"/>
          </p:cNvSpPr>
          <p:nvPr>
            <p:ph type="subTitle" idx="1"/>
          </p:nvPr>
        </p:nvSpPr>
        <p:spPr>
          <a:xfrm>
            <a:off x="323528" y="908720"/>
            <a:ext cx="8568952" cy="5616624"/>
          </a:xfrm>
        </p:spPr>
        <p:txBody>
          <a:bodyPr>
            <a:normAutofit fontScale="85000" lnSpcReduction="20000"/>
          </a:bodyPr>
          <a:lstStyle/>
          <a:p>
            <a:pPr algn="just">
              <a:buFont typeface="Arial" pitchFamily="34" charset="0"/>
              <a:buChar char="•"/>
            </a:pPr>
            <a:r>
              <a:rPr lang="el-GR" b="1" dirty="0">
                <a:solidFill>
                  <a:schemeClr val="tx1"/>
                </a:solidFill>
              </a:rPr>
              <a:t>Με το όρο οπτική ίνα αναφερόμαστε σε ίνα από κατάλληλο διηλεκτρικό υλικό (π.χ. </a:t>
            </a:r>
            <a:r>
              <a:rPr lang="en-US" b="1" dirty="0" err="1">
                <a:solidFill>
                  <a:schemeClr val="tx1"/>
                </a:solidFill>
              </a:rPr>
              <a:t>SiO</a:t>
            </a:r>
            <a:r>
              <a:rPr lang="el-GR" b="1" baseline="-25000" dirty="0">
                <a:solidFill>
                  <a:schemeClr val="tx1"/>
                </a:solidFill>
              </a:rPr>
              <a:t>2</a:t>
            </a:r>
            <a:r>
              <a:rPr lang="el-GR" b="1" dirty="0">
                <a:solidFill>
                  <a:schemeClr val="tx1"/>
                </a:solidFill>
              </a:rPr>
              <a:t>, </a:t>
            </a:r>
            <a:r>
              <a:rPr lang="en-US" b="1" dirty="0">
                <a:solidFill>
                  <a:schemeClr val="tx1"/>
                </a:solidFill>
              </a:rPr>
              <a:t>Sapphire</a:t>
            </a:r>
            <a:r>
              <a:rPr lang="el-GR" b="1" dirty="0">
                <a:solidFill>
                  <a:schemeClr val="tx1"/>
                </a:solidFill>
              </a:rPr>
              <a:t>, </a:t>
            </a:r>
            <a:r>
              <a:rPr lang="en-US" b="1" dirty="0">
                <a:solidFill>
                  <a:schemeClr val="tx1"/>
                </a:solidFill>
              </a:rPr>
              <a:t>PMMA</a:t>
            </a:r>
            <a:r>
              <a:rPr lang="el-GR" b="1" dirty="0">
                <a:solidFill>
                  <a:schemeClr val="tx1"/>
                </a:solidFill>
              </a:rPr>
              <a:t> κλπ) που μπορεί να χρησιμοποιηθεί σαν κυματοδηγός για ΗΜ ακτινοβολία με μήκος κύματος στην περιοχή υπεριώδες, ορατό και υπέρυθρο (0.2-15 μ</a:t>
            </a:r>
            <a:r>
              <a:rPr lang="en-US" b="1" dirty="0">
                <a:solidFill>
                  <a:schemeClr val="tx1"/>
                </a:solidFill>
              </a:rPr>
              <a:t>m</a:t>
            </a:r>
            <a:r>
              <a:rPr lang="el-GR" b="1" dirty="0">
                <a:solidFill>
                  <a:schemeClr val="tx1"/>
                </a:solidFill>
              </a:rPr>
              <a:t>). </a:t>
            </a:r>
            <a:endParaRPr lang="en-US" b="1" dirty="0" smtClean="0">
              <a:solidFill>
                <a:schemeClr val="tx1"/>
              </a:solidFill>
            </a:endParaRPr>
          </a:p>
          <a:p>
            <a:pPr algn="just">
              <a:buFont typeface="Arial" pitchFamily="34" charset="0"/>
              <a:buChar char="•"/>
            </a:pPr>
            <a:r>
              <a:rPr lang="el-GR" b="1" dirty="0" smtClean="0">
                <a:solidFill>
                  <a:schemeClr val="tx1"/>
                </a:solidFill>
              </a:rPr>
              <a:t>Αν </a:t>
            </a:r>
            <a:r>
              <a:rPr lang="el-GR" b="1" dirty="0">
                <a:solidFill>
                  <a:schemeClr val="tx1"/>
                </a:solidFill>
              </a:rPr>
              <a:t>και η ιδέα του διηλεκτρικού κυματοδηγού ήταν γνωστή από τις αρχές του 20</a:t>
            </a:r>
            <a:r>
              <a:rPr lang="el-GR" b="1" baseline="30000" dirty="0">
                <a:solidFill>
                  <a:schemeClr val="tx1"/>
                </a:solidFill>
              </a:rPr>
              <a:t>ου</a:t>
            </a:r>
            <a:r>
              <a:rPr lang="el-GR" b="1" dirty="0">
                <a:solidFill>
                  <a:schemeClr val="tx1"/>
                </a:solidFill>
              </a:rPr>
              <a:t> αιώνα, οι οπτικές ίνες σαν τεχνολογική εφαρμογή άρχισε να παρουσιάζει ερευνητικό ενδιαφέρον μετά την ανακάλυψη του λέιζερ το 1960. </a:t>
            </a:r>
            <a:endParaRPr lang="en-US" b="1" dirty="0" smtClean="0">
              <a:solidFill>
                <a:schemeClr val="tx1"/>
              </a:solidFill>
            </a:endParaRPr>
          </a:p>
          <a:p>
            <a:pPr algn="just">
              <a:buFont typeface="Arial" pitchFamily="34" charset="0"/>
              <a:buChar char="•"/>
            </a:pPr>
            <a:r>
              <a:rPr lang="el-GR" b="1" dirty="0" smtClean="0">
                <a:solidFill>
                  <a:schemeClr val="tx1"/>
                </a:solidFill>
              </a:rPr>
              <a:t>Σήμερα</a:t>
            </a:r>
            <a:r>
              <a:rPr lang="el-GR" b="1" dirty="0">
                <a:solidFill>
                  <a:schemeClr val="tx1"/>
                </a:solidFill>
              </a:rPr>
              <a:t>, οι οπτικές ίνες είναι περισσότερο γνωστές σαν μέσο τηλεπικοινωνίας, όμως αποτελούν ταυτόχρονα ένα ισχυρότατο τεχνολογικό εργαλείο με πάρα πολλές εφαρμογές και σε άλλους τομείς της ανθρώπινης δραστηριότητας όπως αισθητήρες, ιατρική, βιομηχανία κλπ. </a:t>
            </a:r>
            <a:endParaRPr lang="el-GR"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84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8435" name="Object 3"/>
          <p:cNvGraphicFramePr>
            <a:graphicFrameLocks noChangeAspect="1"/>
          </p:cNvGraphicFramePr>
          <p:nvPr/>
        </p:nvGraphicFramePr>
        <p:xfrm>
          <a:off x="251520" y="164961"/>
          <a:ext cx="5004048" cy="6693039"/>
        </p:xfrm>
        <a:graphic>
          <a:graphicData uri="http://schemas.openxmlformats.org/presentationml/2006/ole">
            <p:oleObj spid="_x0000_s18435" r:id="rId3" imgW="6665976" imgH="8851392" progId="">
              <p:embed/>
            </p:oleObj>
          </a:graphicData>
        </a:graphic>
      </p:graphicFrame>
      <p:sp>
        <p:nvSpPr>
          <p:cNvPr id="8" name="7 - TextBox"/>
          <p:cNvSpPr txBox="1"/>
          <p:nvPr/>
        </p:nvSpPr>
        <p:spPr>
          <a:xfrm>
            <a:off x="5148064" y="692696"/>
            <a:ext cx="4211960" cy="5324535"/>
          </a:xfrm>
          <a:prstGeom prst="rect">
            <a:avLst/>
          </a:prstGeom>
          <a:noFill/>
        </p:spPr>
        <p:txBody>
          <a:bodyPr wrap="square" rtlCol="0">
            <a:spAutoFit/>
          </a:bodyPr>
          <a:lstStyle/>
          <a:p>
            <a:r>
              <a:rPr lang="el-GR" sz="2000" b="1" dirty="0" smtClean="0"/>
              <a:t>(α) αισθητήρας μετατόπισης πάνω- κάτω, δεξιά -αριστερά και σε γωνία</a:t>
            </a:r>
          </a:p>
          <a:p>
            <a:r>
              <a:rPr lang="el-GR" sz="2000" b="1" dirty="0" smtClean="0"/>
              <a:t>(β) αισθητήρας μετατόπισης πάνω-κάτω</a:t>
            </a:r>
          </a:p>
          <a:p>
            <a:r>
              <a:rPr lang="el-GR" sz="2000" b="1" dirty="0" smtClean="0"/>
              <a:t>(γ) αισθητήρας μετατόπισης πάνω κάτω</a:t>
            </a:r>
          </a:p>
          <a:p>
            <a:r>
              <a:rPr lang="el-GR" sz="2000" b="1" dirty="0" smtClean="0"/>
              <a:t>(δ) αισθητήρας πίεσης (</a:t>
            </a:r>
            <a:r>
              <a:rPr lang="en-US" sz="2000" b="1" dirty="0" smtClean="0"/>
              <a:t>micro-bending) </a:t>
            </a:r>
            <a:r>
              <a:rPr lang="el-GR" sz="2000" b="1" dirty="0" smtClean="0"/>
              <a:t>, δύναμης αλλά και θερμοκρασίας (αλλάζει η έξοδος λόγω αλλαγής της γωνίας πρόσπτωσης στην διαχωριστική επιφάνεια</a:t>
            </a:r>
            <a:endParaRPr lang="en-US" sz="2000" b="1" dirty="0" smtClean="0"/>
          </a:p>
          <a:p>
            <a:r>
              <a:rPr lang="en-US" sz="2000" b="1" dirty="0" smtClean="0"/>
              <a:t>(</a:t>
            </a:r>
            <a:r>
              <a:rPr lang="el-GR" sz="2000" b="1" dirty="0" smtClean="0"/>
              <a:t>ε) αισθητήρας μετατόπισης πάνω-κάτω με βάση το μήκος κύματος</a:t>
            </a:r>
          </a:p>
          <a:p>
            <a:r>
              <a:rPr lang="el-GR" sz="2000" b="1" dirty="0" smtClean="0"/>
              <a:t>(ζ) αισθητήρας μετατόπισης δεξιά-αριστερά με βάση συμβολόμετρο </a:t>
            </a:r>
            <a:r>
              <a:rPr lang="en-US" sz="2000" b="1" dirty="0" smtClean="0"/>
              <a:t>Mickelson</a:t>
            </a:r>
            <a:endParaRPr lang="el-GR" sz="20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lstStyle/>
          <a:p>
            <a:r>
              <a:rPr lang="el-GR" sz="2200" b="1" dirty="0" smtClean="0"/>
              <a:t>Η λειτουργία </a:t>
            </a:r>
            <a:r>
              <a:rPr lang="el-GR" sz="2200" b="1" dirty="0" smtClean="0">
                <a:solidFill>
                  <a:srgbClr val="FF0000"/>
                </a:solidFill>
              </a:rPr>
              <a:t>αισθητήρων που βασίζονται στο μήκος κύματος </a:t>
            </a:r>
            <a:r>
              <a:rPr lang="el-GR" sz="2200" b="1" dirty="0" smtClean="0"/>
              <a:t>μπορεί να έχει σαν φυσική αρχή:</a:t>
            </a:r>
          </a:p>
          <a:p>
            <a:pPr>
              <a:buNone/>
            </a:pPr>
            <a:r>
              <a:rPr lang="el-GR" sz="2200" b="1" dirty="0" smtClean="0"/>
              <a:t>	α) την απορρόφηση από συγκεκριμένα σώματα και την μεταβολή της σε σχέση με παραμέτρους όπως θερμοκρασία, </a:t>
            </a:r>
            <a:r>
              <a:rPr lang="en-US" sz="2200" b="1" dirty="0" smtClean="0"/>
              <a:t>pH</a:t>
            </a:r>
            <a:r>
              <a:rPr lang="el-GR" sz="2200" b="1" dirty="0" smtClean="0"/>
              <a:t>, παρουσία στοιχείων κλπ. </a:t>
            </a:r>
            <a:r>
              <a:rPr lang="el-GR" sz="2200" b="1" dirty="0" smtClean="0">
                <a:solidFill>
                  <a:srgbClr val="FF0000"/>
                </a:solidFill>
              </a:rPr>
              <a:t>Σαν παράδειγμα στο </a:t>
            </a:r>
            <a:r>
              <a:rPr lang="en-US" sz="2200" b="1" dirty="0" err="1" smtClean="0">
                <a:solidFill>
                  <a:srgbClr val="FF0000"/>
                </a:solidFill>
              </a:rPr>
              <a:t>GaAs</a:t>
            </a:r>
            <a:r>
              <a:rPr lang="en-US" sz="2200" b="1" dirty="0" smtClean="0">
                <a:solidFill>
                  <a:srgbClr val="FF0000"/>
                </a:solidFill>
              </a:rPr>
              <a:t> </a:t>
            </a:r>
            <a:r>
              <a:rPr lang="el-GR" sz="2200" b="1" dirty="0" smtClean="0">
                <a:solidFill>
                  <a:srgbClr val="FF0000"/>
                </a:solidFill>
              </a:rPr>
              <a:t>μετακινείται το ενεργειακό χάσμα και η απορρόφηση με την θερμοκρασία</a:t>
            </a:r>
            <a:r>
              <a:rPr lang="el-GR" sz="2200" b="1" dirty="0" smtClean="0"/>
              <a:t>. </a:t>
            </a:r>
          </a:p>
          <a:p>
            <a:pPr>
              <a:buNone/>
            </a:pPr>
            <a:r>
              <a:rPr lang="el-GR" sz="2200" b="1" dirty="0" smtClean="0"/>
              <a:t>	β) το φθορισμό από συγκεκριμένα σώματα και την μεταβολή της σε σχέση με παραμέτρους όπως θερμοκρασία, </a:t>
            </a:r>
            <a:r>
              <a:rPr lang="en-US" sz="2200" b="1" dirty="0" smtClean="0"/>
              <a:t>pH</a:t>
            </a:r>
            <a:r>
              <a:rPr lang="el-GR" sz="2200" b="1" dirty="0" smtClean="0"/>
              <a:t>, παρουσία στοιχείων κλπ  </a:t>
            </a:r>
          </a:p>
          <a:p>
            <a:pPr>
              <a:buNone/>
            </a:pPr>
            <a:r>
              <a:rPr lang="el-GR" sz="2200" b="1" dirty="0" smtClean="0"/>
              <a:t>	γ) την εκπομπή από μέλαν σώμα.</a:t>
            </a:r>
          </a:p>
          <a:p>
            <a:endParaRPr lang="el-GR" dirty="0"/>
          </a:p>
        </p:txBody>
      </p:sp>
      <p:pic>
        <p:nvPicPr>
          <p:cNvPr id="23553" name="Picture 1" descr="scan0014"/>
          <p:cNvPicPr>
            <a:picLocks noChangeAspect="1" noChangeArrowheads="1"/>
          </p:cNvPicPr>
          <p:nvPr/>
        </p:nvPicPr>
        <p:blipFill>
          <a:blip r:embed="rId2" cstate="print"/>
          <a:srcRect/>
          <a:stretch>
            <a:fillRect/>
          </a:stretch>
        </p:blipFill>
        <p:spPr bwMode="auto">
          <a:xfrm>
            <a:off x="467544" y="2929160"/>
            <a:ext cx="6624737" cy="39288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scan0016_2"/>
          <p:cNvPicPr>
            <a:picLocks noChangeAspect="1" noChangeArrowheads="1"/>
          </p:cNvPicPr>
          <p:nvPr/>
        </p:nvPicPr>
        <p:blipFill>
          <a:blip r:embed="rId2" cstate="print"/>
          <a:srcRect/>
          <a:stretch>
            <a:fillRect/>
          </a:stretch>
        </p:blipFill>
        <p:spPr bwMode="auto">
          <a:xfrm>
            <a:off x="1403648" y="0"/>
            <a:ext cx="5580112" cy="4356571"/>
          </a:xfrm>
          <a:prstGeom prst="rect">
            <a:avLst/>
          </a:prstGeom>
          <a:noFill/>
          <a:ln w="9525">
            <a:noFill/>
            <a:miter lim="800000"/>
            <a:headEnd/>
            <a:tailEnd/>
          </a:ln>
        </p:spPr>
      </p:pic>
      <p:sp>
        <p:nvSpPr>
          <p:cNvPr id="5" name="4 - Ορθογώνιο"/>
          <p:cNvSpPr/>
          <p:nvPr/>
        </p:nvSpPr>
        <p:spPr>
          <a:xfrm>
            <a:off x="179512" y="4437112"/>
            <a:ext cx="8964488" cy="2462213"/>
          </a:xfrm>
          <a:prstGeom prst="rect">
            <a:avLst/>
          </a:prstGeom>
        </p:spPr>
        <p:txBody>
          <a:bodyPr wrap="square">
            <a:spAutoFit/>
          </a:bodyPr>
          <a:lstStyle/>
          <a:p>
            <a:r>
              <a:rPr lang="el-GR" sz="2200" b="1" dirty="0" smtClean="0"/>
              <a:t>Μία άλλη παράμετρος που μπορεί να ανιχνευτεί είναι το </a:t>
            </a:r>
            <a:r>
              <a:rPr lang="en-US" sz="2200" b="1" dirty="0" smtClean="0"/>
              <a:t>pH</a:t>
            </a:r>
            <a:r>
              <a:rPr lang="el-GR" sz="2200" b="1" dirty="0" smtClean="0"/>
              <a:t>. Υπάρχουν ουσίες των οποίων το φάσμα απορρόφησης μεταβάλλεται σαν συνάρτηση του </a:t>
            </a:r>
            <a:r>
              <a:rPr lang="en-US" sz="2200" b="1" dirty="0" smtClean="0"/>
              <a:t>pH </a:t>
            </a:r>
            <a:r>
              <a:rPr lang="el-GR" sz="2200" b="1" dirty="0" smtClean="0"/>
              <a:t>όπως </a:t>
            </a:r>
            <a:r>
              <a:rPr lang="en-US" sz="2200" b="1" dirty="0" smtClean="0"/>
              <a:t>phenol red</a:t>
            </a:r>
            <a:r>
              <a:rPr lang="el-GR" sz="2200" b="1" dirty="0" smtClean="0"/>
              <a:t>, </a:t>
            </a:r>
            <a:r>
              <a:rPr lang="en-US" sz="2200" b="1" dirty="0" smtClean="0"/>
              <a:t>cresol red</a:t>
            </a:r>
            <a:r>
              <a:rPr lang="el-GR" sz="2200" b="1" dirty="0" smtClean="0"/>
              <a:t>, </a:t>
            </a:r>
            <a:r>
              <a:rPr lang="en-US" sz="2200" b="1" dirty="0" err="1" smtClean="0"/>
              <a:t>bromothymol</a:t>
            </a:r>
            <a:r>
              <a:rPr lang="en-US" sz="2200" b="1" dirty="0" smtClean="0"/>
              <a:t> blue </a:t>
            </a:r>
            <a:r>
              <a:rPr lang="el-GR" sz="2200" b="1" dirty="0" smtClean="0"/>
              <a:t>κλπ, με την ακρίβεια της μέτρησης του </a:t>
            </a:r>
            <a:r>
              <a:rPr lang="en-US" sz="2200" b="1" dirty="0" smtClean="0"/>
              <a:t>pH</a:t>
            </a:r>
            <a:r>
              <a:rPr lang="el-GR" sz="2200" b="1" dirty="0" smtClean="0"/>
              <a:t> να κυμαίνεται μεταξύ 0.01 –0.03 (σε μονάδες </a:t>
            </a:r>
            <a:r>
              <a:rPr lang="en-US" sz="2200" b="1" dirty="0" smtClean="0"/>
              <a:t>pH</a:t>
            </a:r>
            <a:r>
              <a:rPr lang="el-GR" sz="2200" b="1" dirty="0" smtClean="0"/>
              <a:t>). Η διάταξη ενός αισθητήρα </a:t>
            </a:r>
            <a:r>
              <a:rPr lang="en-US" sz="2200" b="1" dirty="0" smtClean="0"/>
              <a:t>pH</a:t>
            </a:r>
            <a:r>
              <a:rPr lang="el-GR" sz="2200" b="1" dirty="0" smtClean="0"/>
              <a:t> βασίζεται επίσης στην ανίχνευση μιας ανακλώμενης δέσμης φωτός αφού αυτή διέλθει από κλειστή μεμβράνη που περιέχει τον παράγοντα ελέγχου του </a:t>
            </a:r>
            <a:r>
              <a:rPr lang="en-US" sz="2200" b="1" dirty="0" smtClean="0"/>
              <a:t>pH</a:t>
            </a:r>
            <a:r>
              <a:rPr lang="el-GR" sz="2200" b="1" dirty="0" smtClean="0"/>
              <a:t>.</a:t>
            </a:r>
            <a:endParaRPr lang="el-GR" sz="22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noAutofit/>
          </a:bodyPr>
          <a:lstStyle/>
          <a:p>
            <a:r>
              <a:rPr lang="el-GR" sz="2200" b="1" dirty="0" smtClean="0"/>
              <a:t>Επίσης, η απορρόφηση επηρεάζεται από την παρουσία διαφόρων στοιχείων, επομένως η μεταβολή της έντασης για συγκεκριμένα μήκη κύματος μπορεί να οδηγήσει σε ποιοτική και ποσοτική αναγνώριση των στοιχείων αυτών. </a:t>
            </a:r>
          </a:p>
          <a:p>
            <a:r>
              <a:rPr lang="el-GR" sz="2200" b="1" dirty="0" smtClean="0">
                <a:solidFill>
                  <a:srgbClr val="FF0000"/>
                </a:solidFill>
              </a:rPr>
              <a:t>Δέσμη φωτός μεγάλου φασματικού πλάτους (ή με προεπιλεγμένα μήκη κύματος) οδηγείται με οπτική ίνα σε ειδικό θάλαμο που είναι σε επικοινωνία με το περιβάλλον, και μετά από πολλαπλές ανακλάσεις μεταξύ δύο καθρεφτών οδηγείται σε δεύτερη οπτική ίνα που τη μεταφέρει σε δέκτη. </a:t>
            </a:r>
          </a:p>
          <a:p>
            <a:r>
              <a:rPr lang="el-GR" sz="2200" b="1" dirty="0" smtClean="0"/>
              <a:t>Το ποσοστό της δέσμης που φτάνει στον δέκτη επηρεάζεται από την παρουσία στοιχείων στο θάλαμο, τα οποία με αυτό τον τρόπο ανιχνεύονται. </a:t>
            </a:r>
          </a:p>
        </p:txBody>
      </p:sp>
      <p:pic>
        <p:nvPicPr>
          <p:cNvPr id="28674" name="Picture 2" descr="http://www.photonics4life.eu/var/plain_site/storage/images/consortium/p4l-database/all-items/optical-fibre-sensor-for-the-detection-of-gastric-carbon-dioxide/20455-1-eng-US/Optical-fibre-sensor-for-the-detection-of-gastric-carbon-dioxide.jpg"/>
          <p:cNvPicPr>
            <a:picLocks noChangeAspect="1" noChangeArrowheads="1"/>
          </p:cNvPicPr>
          <p:nvPr/>
        </p:nvPicPr>
        <p:blipFill>
          <a:blip r:embed="rId2" cstate="print"/>
          <a:srcRect/>
          <a:stretch>
            <a:fillRect/>
          </a:stretch>
        </p:blipFill>
        <p:spPr bwMode="auto">
          <a:xfrm>
            <a:off x="2627784" y="4005064"/>
            <a:ext cx="6200775" cy="2619375"/>
          </a:xfrm>
          <a:prstGeom prst="rect">
            <a:avLst/>
          </a:prstGeom>
          <a:noFill/>
        </p:spPr>
      </p:pic>
      <p:sp>
        <p:nvSpPr>
          <p:cNvPr id="5" name="4 - TextBox"/>
          <p:cNvSpPr txBox="1"/>
          <p:nvPr/>
        </p:nvSpPr>
        <p:spPr>
          <a:xfrm>
            <a:off x="395536" y="4581128"/>
            <a:ext cx="2016224" cy="1938992"/>
          </a:xfrm>
          <a:prstGeom prst="rect">
            <a:avLst/>
          </a:prstGeom>
          <a:noFill/>
        </p:spPr>
        <p:txBody>
          <a:bodyPr wrap="square" rtlCol="0">
            <a:spAutoFit/>
          </a:bodyPr>
          <a:lstStyle/>
          <a:p>
            <a:pPr algn="ctr"/>
            <a:r>
              <a:rPr lang="el-GR" sz="2000" b="1" dirty="0" smtClean="0"/>
              <a:t>Μέτρηση </a:t>
            </a:r>
            <a:r>
              <a:rPr lang="en-US" sz="2000" b="1" dirty="0" smtClean="0"/>
              <a:t>CO</a:t>
            </a:r>
            <a:r>
              <a:rPr lang="en-US" sz="2000" b="1" baseline="-25000" dirty="0" smtClean="0"/>
              <a:t>2</a:t>
            </a:r>
            <a:r>
              <a:rPr lang="en-US" sz="2000" b="1" dirty="0" smtClean="0"/>
              <a:t> </a:t>
            </a:r>
            <a:r>
              <a:rPr lang="el-GR" sz="2000" b="1" dirty="0" smtClean="0"/>
              <a:t>στο στομάχι (αλλάζει η απορρόφηση μεμβράνης με το ποσοστό </a:t>
            </a:r>
            <a:r>
              <a:rPr lang="en-US" sz="2000" b="1" dirty="0" smtClean="0"/>
              <a:t>CO</a:t>
            </a:r>
            <a:r>
              <a:rPr lang="en-US" sz="2000" b="1" baseline="-25000" dirty="0" smtClean="0"/>
              <a:t>2</a:t>
            </a:r>
            <a:r>
              <a:rPr lang="en-US" sz="2000" b="1" dirty="0" smtClean="0"/>
              <a:t>)</a:t>
            </a:r>
            <a:endParaRPr lang="el-GR" sz="20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332656"/>
            <a:ext cx="9144000" cy="6525344"/>
          </a:xfrm>
        </p:spPr>
        <p:txBody>
          <a:bodyPr>
            <a:normAutofit fontScale="77500" lnSpcReduction="20000"/>
          </a:bodyPr>
          <a:lstStyle/>
          <a:p>
            <a:r>
              <a:rPr lang="el-GR" b="1" dirty="0" smtClean="0"/>
              <a:t>Η χρήση του φθορισμού για την αναγνώριση στοιχείων αποτελεί μία ιδιαίτερα διαδεδομένη τεχνική ανάπτυξη αισθητήρων για ιατρικές, χημικές και βιολογικές εφαρμογές. Η διάταξη ενός τέτοιου αισθητήρα είναι σχετικά απλή: μία οπτική ίνα χρησιμοποιείται για να μεταφέρει το φως διέγερσης στο σημείο ανίχνευσης και ο επαγόμενος φθορισμός, αφού συλλεχθεί από την ίδια ίνα, οδηγείται  σε κατάλληλη μονάδα φασματοσκοπικής ανάλυσης. Με βάση την τεχνική αυτή έχουν αναπτυχθεί όχι μόνο αισθητήρες στοιχείων (όπως μεταλλικά κατιόντα, γλυκόζη, υπεροξείδιο του υδρογόνου, χλωρίδια, </a:t>
            </a:r>
            <a:r>
              <a:rPr lang="el-GR" b="1" dirty="0" err="1" smtClean="0"/>
              <a:t>σουλφίδια</a:t>
            </a:r>
            <a:r>
              <a:rPr lang="el-GR" b="1" dirty="0" smtClean="0"/>
              <a:t> κλπ) αλλά και αισθητήρες ιξώδους ή υγρασίας. </a:t>
            </a:r>
          </a:p>
          <a:p>
            <a:r>
              <a:rPr lang="el-GR" b="1" dirty="0" smtClean="0">
                <a:solidFill>
                  <a:srgbClr val="FF0000"/>
                </a:solidFill>
              </a:rPr>
              <a:t>Μία απλή διάταξη αισθητήρα για την μέτρηση θερμοκρασίας είναι αυτή που χρησιμοποιεί μέλαν σώμα. Μία κοιλότητα μέλανος σώματος που τοποθετείται στην άκρη μιας οπτικής ίνας λειτουργεί σαν πομπός ακτινοβολίας όταν αυξηθεί αρκετά η θερμοκρασία της. Το φάσμα εκπομπής όμως είναι συνάρτηση της θερμοκρασίας και επομένως από την μορφή του φάσματος ή την θέση του μεγίστου ή την τιμή της έντασης σε συγκεκριμένο μήκος κύματος είναι εφικτός ο προσδιορισμός της θερμοκρασίας. </a:t>
            </a:r>
            <a:endParaRPr lang="el-GR" b="1"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normAutofit fontScale="70000" lnSpcReduction="20000"/>
          </a:bodyPr>
          <a:lstStyle/>
          <a:p>
            <a:r>
              <a:rPr lang="el-GR" b="1" dirty="0" smtClean="0"/>
              <a:t>Μία εξαιρετικά χρήσιμη κατηγορία αισθητήρων οπτικών ινών είναι αυτή που η λειτουργία βασίζεται σε μεταβολές τις πόλωσης κατά την διάδοση της δέσμης. Υπάρχουν διάφορα φαινόμενα μέσω των οποίων μπορεί να αλλάξει η πόλωση μίας δέσμης λέιζερ και έχουν κατασκευαστεί πολλά είδη οπτικών ινών με ειδικά χαρακτηριστικά ως προς την πόλωση. Γενικά, τα φαινόμενα τα οποία μπορούν να μεταβάλλουν την πόλωση μέσα στην ίνα είναι:</a:t>
            </a:r>
          </a:p>
          <a:p>
            <a:pPr>
              <a:buNone/>
            </a:pPr>
            <a:r>
              <a:rPr lang="el-GR" b="1" dirty="0" smtClean="0"/>
              <a:t>	</a:t>
            </a:r>
            <a:r>
              <a:rPr lang="el-GR" b="1" dirty="0" smtClean="0">
                <a:solidFill>
                  <a:srgbClr val="002060"/>
                </a:solidFill>
              </a:rPr>
              <a:t>α) </a:t>
            </a:r>
            <a:r>
              <a:rPr lang="el-GR" b="1" dirty="0" err="1" smtClean="0">
                <a:solidFill>
                  <a:srgbClr val="002060"/>
                </a:solidFill>
              </a:rPr>
              <a:t>Μαγνητο</a:t>
            </a:r>
            <a:r>
              <a:rPr lang="el-GR" b="1" dirty="0" smtClean="0">
                <a:solidFill>
                  <a:srgbClr val="002060"/>
                </a:solidFill>
              </a:rPr>
              <a:t>-οπτικό φαινόμενο ή φαινόμενο </a:t>
            </a:r>
            <a:r>
              <a:rPr lang="en-US" b="1" dirty="0" smtClean="0">
                <a:solidFill>
                  <a:srgbClr val="002060"/>
                </a:solidFill>
              </a:rPr>
              <a:t>Faraday</a:t>
            </a:r>
            <a:r>
              <a:rPr lang="el-GR" b="1" dirty="0" smtClean="0">
                <a:solidFill>
                  <a:srgbClr val="002060"/>
                </a:solidFill>
              </a:rPr>
              <a:t>. Η παρουσία μαγνητικού πεδίου ή εναλλασσομένου ρεύματος μεταβάλλει την πόλωση της δέσμης. Η επαγόμενη διαφορά φάσης δίνεται από </a:t>
            </a:r>
            <a:r>
              <a:rPr lang="el-GR" b="1" dirty="0" err="1" smtClean="0">
                <a:solidFill>
                  <a:srgbClr val="002060"/>
                </a:solidFill>
              </a:rPr>
              <a:t>Δφ</a:t>
            </a:r>
            <a:r>
              <a:rPr lang="el-GR" b="1" dirty="0" err="1" smtClean="0">
                <a:solidFill>
                  <a:srgbClr val="002060"/>
                </a:solidFill>
                <a:sym typeface="Symbol"/>
              </a:rPr>
              <a:t></a:t>
            </a:r>
            <a:r>
              <a:rPr lang="en-US" b="1" dirty="0" err="1" smtClean="0">
                <a:solidFill>
                  <a:srgbClr val="002060"/>
                </a:solidFill>
              </a:rPr>
              <a:t>vBL</a:t>
            </a:r>
            <a:r>
              <a:rPr lang="el-GR" b="1" dirty="0" smtClean="0">
                <a:solidFill>
                  <a:srgbClr val="002060"/>
                </a:solidFill>
              </a:rPr>
              <a:t>, όπου </a:t>
            </a:r>
            <a:r>
              <a:rPr lang="en-US" b="1" dirty="0" smtClean="0">
                <a:solidFill>
                  <a:srgbClr val="002060"/>
                </a:solidFill>
              </a:rPr>
              <a:t>v </a:t>
            </a:r>
            <a:r>
              <a:rPr lang="el-GR" b="1" dirty="0" smtClean="0">
                <a:solidFill>
                  <a:srgbClr val="002060"/>
                </a:solidFill>
              </a:rPr>
              <a:t>η σταθερά </a:t>
            </a:r>
            <a:r>
              <a:rPr lang="en-US" b="1" dirty="0" err="1" smtClean="0">
                <a:solidFill>
                  <a:srgbClr val="002060"/>
                </a:solidFill>
              </a:rPr>
              <a:t>Verdet</a:t>
            </a:r>
            <a:r>
              <a:rPr lang="el-GR" b="1" dirty="0" smtClean="0">
                <a:solidFill>
                  <a:srgbClr val="002060"/>
                </a:solidFill>
              </a:rPr>
              <a:t>, Β η ένταση του μαγνητικού πεδίου και </a:t>
            </a:r>
            <a:r>
              <a:rPr lang="en-US" b="1" dirty="0" smtClean="0">
                <a:solidFill>
                  <a:srgbClr val="002060"/>
                </a:solidFill>
              </a:rPr>
              <a:t>L</a:t>
            </a:r>
            <a:r>
              <a:rPr lang="el-GR" b="1" dirty="0" smtClean="0">
                <a:solidFill>
                  <a:srgbClr val="002060"/>
                </a:solidFill>
              </a:rPr>
              <a:t> το μήκος οπτικού δρόμου</a:t>
            </a:r>
          </a:p>
          <a:p>
            <a:pPr>
              <a:buNone/>
            </a:pPr>
            <a:r>
              <a:rPr lang="el-GR" b="1" dirty="0" smtClean="0">
                <a:solidFill>
                  <a:srgbClr val="002060"/>
                </a:solidFill>
              </a:rPr>
              <a:t>	β) </a:t>
            </a:r>
            <a:r>
              <a:rPr lang="el-GR" b="1" dirty="0" err="1" smtClean="0">
                <a:solidFill>
                  <a:srgbClr val="002060"/>
                </a:solidFill>
              </a:rPr>
              <a:t>Ηλεκτρο</a:t>
            </a:r>
            <a:r>
              <a:rPr lang="el-GR" b="1" dirty="0" smtClean="0">
                <a:solidFill>
                  <a:srgbClr val="002060"/>
                </a:solidFill>
              </a:rPr>
              <a:t>-οπτικό φαινόμενο ή φαινόμενο </a:t>
            </a:r>
            <a:r>
              <a:rPr lang="en-US" b="1" dirty="0" err="1" smtClean="0">
                <a:solidFill>
                  <a:srgbClr val="002060"/>
                </a:solidFill>
              </a:rPr>
              <a:t>Pockels</a:t>
            </a:r>
            <a:r>
              <a:rPr lang="el-GR" b="1" dirty="0" smtClean="0">
                <a:solidFill>
                  <a:srgbClr val="002060"/>
                </a:solidFill>
              </a:rPr>
              <a:t>. Η παρουσία ηλεκτρικού πεδίου ή τάσης μεταβάλλει την πόλωση της δέσμης. Η επαγόμενη διαφορά φάσης δίνεται από </a:t>
            </a:r>
            <a:r>
              <a:rPr lang="el-GR" b="1" dirty="0" err="1" smtClean="0">
                <a:solidFill>
                  <a:srgbClr val="002060"/>
                </a:solidFill>
              </a:rPr>
              <a:t>Δφ</a:t>
            </a:r>
            <a:r>
              <a:rPr lang="el-GR" b="1" dirty="0" err="1" smtClean="0">
                <a:solidFill>
                  <a:srgbClr val="002060"/>
                </a:solidFill>
                <a:sym typeface="Symbol"/>
              </a:rPr>
              <a:t></a:t>
            </a:r>
            <a:r>
              <a:rPr lang="el-GR" b="1" dirty="0" err="1" smtClean="0">
                <a:solidFill>
                  <a:srgbClr val="002060"/>
                </a:solidFill>
              </a:rPr>
              <a:t>Ε</a:t>
            </a:r>
            <a:r>
              <a:rPr lang="el-GR" b="1" dirty="0" smtClean="0">
                <a:solidFill>
                  <a:srgbClr val="002060"/>
                </a:solidFill>
              </a:rPr>
              <a:t>, όπου Ε η ένταση του ηλεκτρικού πεδίο.</a:t>
            </a:r>
          </a:p>
          <a:p>
            <a:pPr>
              <a:buNone/>
            </a:pPr>
            <a:r>
              <a:rPr lang="el-GR" b="1" dirty="0" smtClean="0">
                <a:solidFill>
                  <a:srgbClr val="002060"/>
                </a:solidFill>
              </a:rPr>
              <a:t>	γ) </a:t>
            </a:r>
            <a:r>
              <a:rPr lang="el-GR" b="1" dirty="0" err="1" smtClean="0">
                <a:solidFill>
                  <a:srgbClr val="002060"/>
                </a:solidFill>
              </a:rPr>
              <a:t>Φωτο</a:t>
            </a:r>
            <a:r>
              <a:rPr lang="el-GR" b="1" dirty="0" smtClean="0">
                <a:solidFill>
                  <a:srgbClr val="002060"/>
                </a:solidFill>
              </a:rPr>
              <a:t>-ελαστικό φαινόμενο. Η παρουσία μηχανικής τάσης μεταβάλλει την πόλωση της δέσμης. Η επαγόμενη διαφορά φάσης δίνεται από </a:t>
            </a:r>
            <a:r>
              <a:rPr lang="el-GR" b="1" dirty="0" err="1" smtClean="0">
                <a:solidFill>
                  <a:srgbClr val="002060"/>
                </a:solidFill>
              </a:rPr>
              <a:t>Δφ</a:t>
            </a:r>
            <a:r>
              <a:rPr lang="el-GR" b="1" dirty="0" err="1" smtClean="0">
                <a:solidFill>
                  <a:srgbClr val="002060"/>
                </a:solidFill>
                <a:sym typeface="Symbol"/>
              </a:rPr>
              <a:t></a:t>
            </a:r>
            <a:r>
              <a:rPr lang="el-GR" b="1" dirty="0" err="1" smtClean="0">
                <a:solidFill>
                  <a:srgbClr val="002060"/>
                </a:solidFill>
              </a:rPr>
              <a:t>ε</a:t>
            </a:r>
            <a:r>
              <a:rPr lang="en-US" b="1" dirty="0" smtClean="0">
                <a:solidFill>
                  <a:srgbClr val="002060"/>
                </a:solidFill>
              </a:rPr>
              <a:t>L</a:t>
            </a:r>
            <a:r>
              <a:rPr lang="el-GR" b="1" dirty="0" smtClean="0">
                <a:solidFill>
                  <a:srgbClr val="002060"/>
                </a:solidFill>
              </a:rPr>
              <a:t>, όπου ε η εφαρμοζόμενη μηχανική τάση και </a:t>
            </a:r>
            <a:r>
              <a:rPr lang="en-US" b="1" dirty="0" smtClean="0">
                <a:solidFill>
                  <a:srgbClr val="002060"/>
                </a:solidFill>
              </a:rPr>
              <a:t>L </a:t>
            </a:r>
            <a:r>
              <a:rPr lang="el-GR" b="1" dirty="0" smtClean="0">
                <a:solidFill>
                  <a:srgbClr val="002060"/>
                </a:solidFill>
              </a:rPr>
              <a:t>το μήκος οπτικού δρόμου. </a:t>
            </a:r>
          </a:p>
          <a:p>
            <a:r>
              <a:rPr lang="el-GR" b="1" dirty="0" smtClean="0"/>
              <a:t>Οι αισθητήρες των οποίων η λειτουργία βασίζεται σε μεταβολές της πόλωσης είναι ιδιαίτερα χρήσιμοι σε εφαρμογές ανίχνευσης-μέτρησης πεδίων, τάσεων ρευμάτων και μηχανικών τάσεων. </a:t>
            </a:r>
            <a:endParaRPr lang="el-GR"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noAutofit/>
          </a:bodyPr>
          <a:lstStyle/>
          <a:p>
            <a:r>
              <a:rPr lang="el-GR" sz="2300" b="1" dirty="0" smtClean="0"/>
              <a:t>Η αισθητήρες που η λειτουργία βασίζεται σε μεταβολές της φάσης του διαδιδόμενου ηλεκτρικού πεδίου χαρακτηρίζονται από πολύ μεγάλη ευαισθησία, όπως για παράδειγμα, υπάρχει η δυνατότητα διακριτικής ικανότητας 10</a:t>
            </a:r>
            <a:r>
              <a:rPr lang="el-GR" sz="2300" b="1" baseline="30000" dirty="0" smtClean="0"/>
              <a:t>-13 </a:t>
            </a:r>
            <a:r>
              <a:rPr lang="en-US" sz="2300" b="1" dirty="0" smtClean="0"/>
              <a:t>m</a:t>
            </a:r>
            <a:r>
              <a:rPr lang="el-GR" sz="2300" b="1" dirty="0" smtClean="0"/>
              <a:t> για γραμμικές μετατοπίσεις. </a:t>
            </a:r>
          </a:p>
          <a:p>
            <a:r>
              <a:rPr lang="el-GR" sz="2300" b="1" dirty="0" smtClean="0">
                <a:solidFill>
                  <a:srgbClr val="FF0000"/>
                </a:solidFill>
              </a:rPr>
              <a:t>Υπάρχουν και πολλές απαιτήσεις όπως πηγές φωτός με μεγάλη χωρική και χρονική συμφωνία (ειδικά λέιζερ), μονότροπες οπτικές ίνες, μεγάλη μηχανική σταθερότητα σε βραχίονα αναφοράς ενώ παρουσιάζουν ευπάθεια σε διάφορες εξωτερικές παραμέτρους όπως θερμοκρασία, πίεση, μηχανική τάση κλπ. </a:t>
            </a:r>
          </a:p>
          <a:p>
            <a:r>
              <a:rPr lang="el-GR" sz="2300" b="1" dirty="0" smtClean="0"/>
              <a:t>Η βασική διάταξη με την οποία λειτουργεί ένας αισθητήρας με βάση την φάση είναι κάποιου τύπου συμβολόμετρο όπως </a:t>
            </a:r>
            <a:r>
              <a:rPr lang="en-US" sz="2300" b="1" dirty="0" err="1" smtClean="0"/>
              <a:t>Fabry</a:t>
            </a:r>
            <a:r>
              <a:rPr lang="el-GR" sz="2300" b="1" dirty="0" smtClean="0"/>
              <a:t>-</a:t>
            </a:r>
            <a:r>
              <a:rPr lang="en-US" sz="2300" b="1" dirty="0" smtClean="0"/>
              <a:t>Perot</a:t>
            </a:r>
            <a:r>
              <a:rPr lang="el-GR" sz="2300" b="1" dirty="0" smtClean="0"/>
              <a:t>, </a:t>
            </a:r>
            <a:r>
              <a:rPr lang="en-US" sz="2300" b="1" dirty="0" smtClean="0"/>
              <a:t>Mach</a:t>
            </a:r>
            <a:r>
              <a:rPr lang="el-GR" sz="2300" b="1" dirty="0" smtClean="0"/>
              <a:t>-</a:t>
            </a:r>
            <a:r>
              <a:rPr lang="en-US" sz="2300" b="1" dirty="0" err="1" smtClean="0"/>
              <a:t>Zehnder</a:t>
            </a:r>
            <a:r>
              <a:rPr lang="el-GR" sz="2300" b="1" dirty="0" smtClean="0"/>
              <a:t>, </a:t>
            </a:r>
            <a:r>
              <a:rPr lang="en-US" sz="2300" b="1" dirty="0" smtClean="0"/>
              <a:t>Michelson</a:t>
            </a:r>
            <a:r>
              <a:rPr lang="el-GR" sz="2300" b="1" dirty="0" smtClean="0"/>
              <a:t>, </a:t>
            </a:r>
            <a:r>
              <a:rPr lang="en-US" sz="2300" b="1" dirty="0" err="1" smtClean="0"/>
              <a:t>Sagnac</a:t>
            </a:r>
            <a:r>
              <a:rPr lang="en-US" sz="2300" b="1" dirty="0" smtClean="0"/>
              <a:t> </a:t>
            </a:r>
            <a:r>
              <a:rPr lang="el-GR" sz="2300" b="1" dirty="0" smtClean="0"/>
              <a:t>κλπ. </a:t>
            </a:r>
          </a:p>
          <a:p>
            <a:r>
              <a:rPr lang="el-GR" sz="2300" b="1" dirty="0" smtClean="0">
                <a:solidFill>
                  <a:srgbClr val="FF0000"/>
                </a:solidFill>
              </a:rPr>
              <a:t>Αν έχουμε μία καθορισμένη αρχική κατάσταση (δεδομένη διαφορά οπτικού δρόμου) που στην συνέχεια μεταβληθεί λόγω εξωτερικού παράγοντα, τότε θα αλλάξει η διαφορά φάσης. Με τη μέτρηση της αλλαγής της φάσης με διάταξη σύμφωνης </a:t>
            </a:r>
            <a:r>
              <a:rPr lang="el-GR" sz="2300" b="1" dirty="0" err="1" smtClean="0">
                <a:solidFill>
                  <a:srgbClr val="FF0000"/>
                </a:solidFill>
              </a:rPr>
              <a:t>αποδιαμόρφωσης</a:t>
            </a:r>
            <a:r>
              <a:rPr lang="el-GR" sz="2300" b="1" dirty="0" smtClean="0">
                <a:solidFill>
                  <a:srgbClr val="FF0000"/>
                </a:solidFill>
              </a:rPr>
              <a:t> μπορούμε να ανιχνεύσουμε ποιοτικά και ποσοτικά τον εξωτερικό παράγοντα που προκάλεσε την μεταβολή της φάσης. </a:t>
            </a:r>
            <a:endParaRPr lang="el-GR" sz="2300" b="1"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31745" name="Object 1"/>
          <p:cNvGraphicFramePr>
            <a:graphicFrameLocks noChangeAspect="1"/>
          </p:cNvGraphicFramePr>
          <p:nvPr/>
        </p:nvGraphicFramePr>
        <p:xfrm>
          <a:off x="323528" y="260648"/>
          <a:ext cx="8463710" cy="6165304"/>
        </p:xfrm>
        <a:graphic>
          <a:graphicData uri="http://schemas.openxmlformats.org/presentationml/2006/ole">
            <p:oleObj spid="_x0000_s31745" r:id="rId3" imgW="8286750" imgH="6048375" progId="">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cstate="print"/>
          <a:srcRect/>
          <a:stretch>
            <a:fillRect/>
          </a:stretch>
        </p:blipFill>
        <p:spPr bwMode="auto">
          <a:xfrm>
            <a:off x="251520" y="260648"/>
            <a:ext cx="3907492" cy="2564904"/>
          </a:xfrm>
          <a:prstGeom prst="rect">
            <a:avLst/>
          </a:prstGeom>
          <a:noFill/>
          <a:ln w="9525">
            <a:noFill/>
            <a:miter lim="800000"/>
            <a:headEnd/>
            <a:tailEnd/>
          </a:ln>
        </p:spPr>
      </p:pic>
      <p:pic>
        <p:nvPicPr>
          <p:cNvPr id="34819" name="Picture 3" descr="as4"/>
          <p:cNvPicPr>
            <a:picLocks noChangeAspect="1" noChangeArrowheads="1"/>
          </p:cNvPicPr>
          <p:nvPr/>
        </p:nvPicPr>
        <p:blipFill>
          <a:blip r:embed="rId4" cstate="print"/>
          <a:srcRect/>
          <a:stretch>
            <a:fillRect/>
          </a:stretch>
        </p:blipFill>
        <p:spPr bwMode="auto">
          <a:xfrm>
            <a:off x="683568" y="3284984"/>
            <a:ext cx="7776864" cy="3030545"/>
          </a:xfrm>
          <a:prstGeom prst="rect">
            <a:avLst/>
          </a:prstGeom>
          <a:noFill/>
          <a:ln w="9525">
            <a:noFill/>
            <a:miter lim="800000"/>
            <a:headEnd/>
            <a:tailEnd/>
          </a:ln>
        </p:spPr>
      </p:pic>
      <p:sp>
        <p:nvSpPr>
          <p:cNvPr id="3482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34820" name="Object 4"/>
          <p:cNvGraphicFramePr>
            <a:graphicFrameLocks noChangeAspect="1"/>
          </p:cNvGraphicFramePr>
          <p:nvPr/>
        </p:nvGraphicFramePr>
        <p:xfrm>
          <a:off x="4283968" y="404664"/>
          <a:ext cx="4238533" cy="2304256"/>
        </p:xfrm>
        <a:graphic>
          <a:graphicData uri="http://schemas.openxmlformats.org/presentationml/2006/ole">
            <p:oleObj spid="_x0000_s34820" r:id="rId5" imgW="4486275" imgH="2419350" progId="">
              <p:embed/>
            </p:oleObj>
          </a:graphicData>
        </a:graphic>
      </p:graphicFrame>
      <p:sp>
        <p:nvSpPr>
          <p:cNvPr id="8" name="7 - Ορθογώνιο"/>
          <p:cNvSpPr/>
          <p:nvPr/>
        </p:nvSpPr>
        <p:spPr>
          <a:xfrm>
            <a:off x="4716016" y="2708920"/>
            <a:ext cx="4158208" cy="923330"/>
          </a:xfrm>
          <a:prstGeom prst="rect">
            <a:avLst/>
          </a:prstGeom>
        </p:spPr>
        <p:txBody>
          <a:bodyPr wrap="square">
            <a:spAutoFit/>
          </a:bodyPr>
          <a:lstStyle/>
          <a:p>
            <a:pPr algn="ctr"/>
            <a:r>
              <a:rPr lang="el-GR" b="1" dirty="0" smtClean="0"/>
              <a:t>Το μήκος της ίνας επιλέγεται σχετικά μεγάλο (0.5-1 </a:t>
            </a:r>
            <a:r>
              <a:rPr lang="en-US" b="1" dirty="0" smtClean="0"/>
              <a:t>km</a:t>
            </a:r>
            <a:r>
              <a:rPr lang="el-GR" b="1" dirty="0" smtClean="0"/>
              <a:t>) και έχουμε ακρίβεια της τάξης 0.01</a:t>
            </a:r>
            <a:r>
              <a:rPr lang="el-GR" b="1" dirty="0" smtClean="0">
                <a:sym typeface="Symbol"/>
              </a:rPr>
              <a:t></a:t>
            </a:r>
            <a:r>
              <a:rPr lang="el-GR" b="1" dirty="0" smtClean="0"/>
              <a:t>/</a:t>
            </a:r>
            <a:r>
              <a:rPr lang="en-US" b="1" dirty="0" smtClean="0"/>
              <a:t>hr</a:t>
            </a:r>
            <a:r>
              <a:rPr lang="el-GR" b="1" dirty="0" smtClean="0"/>
              <a:t>. </a:t>
            </a:r>
            <a:endParaRPr lang="el-GR" b="1" dirty="0"/>
          </a:p>
        </p:txBody>
      </p:sp>
      <p:sp>
        <p:nvSpPr>
          <p:cNvPr id="9" name="8 - Ορθογώνιο"/>
          <p:cNvSpPr/>
          <p:nvPr/>
        </p:nvSpPr>
        <p:spPr>
          <a:xfrm>
            <a:off x="323528" y="2852936"/>
            <a:ext cx="2837700" cy="369332"/>
          </a:xfrm>
          <a:prstGeom prst="rect">
            <a:avLst/>
          </a:prstGeom>
        </p:spPr>
        <p:txBody>
          <a:bodyPr wrap="none">
            <a:spAutoFit/>
          </a:bodyPr>
          <a:lstStyle/>
          <a:p>
            <a:r>
              <a:rPr lang="el-GR" b="1" dirty="0" smtClean="0"/>
              <a:t>Εφαρμογές του </a:t>
            </a:r>
            <a:r>
              <a:rPr lang="en-US" b="1" dirty="0" err="1" smtClean="0"/>
              <a:t>Fabry</a:t>
            </a:r>
            <a:r>
              <a:rPr lang="en-US" b="1" dirty="0" smtClean="0"/>
              <a:t>-Perot</a:t>
            </a:r>
            <a:endParaRPr lang="el-GR" dirty="0"/>
          </a:p>
        </p:txBody>
      </p:sp>
      <p:sp>
        <p:nvSpPr>
          <p:cNvPr id="10" name="9 - Ορθογώνιο"/>
          <p:cNvSpPr/>
          <p:nvPr/>
        </p:nvSpPr>
        <p:spPr>
          <a:xfrm>
            <a:off x="3563888" y="6309320"/>
            <a:ext cx="4538422" cy="369332"/>
          </a:xfrm>
          <a:prstGeom prst="rect">
            <a:avLst/>
          </a:prstGeom>
        </p:spPr>
        <p:txBody>
          <a:bodyPr wrap="none">
            <a:spAutoFit/>
          </a:bodyPr>
          <a:lstStyle/>
          <a:p>
            <a:r>
              <a:rPr lang="el-GR" b="1" dirty="0" smtClean="0"/>
              <a:t>Συμβολόμετρο </a:t>
            </a:r>
            <a:r>
              <a:rPr lang="en-US" b="1" dirty="0" smtClean="0"/>
              <a:t>Mach</a:t>
            </a:r>
            <a:r>
              <a:rPr lang="el-GR" b="1" dirty="0" smtClean="0"/>
              <a:t>-</a:t>
            </a:r>
            <a:r>
              <a:rPr lang="en-US" b="1" dirty="0" err="1" smtClean="0"/>
              <a:t>Zehnder</a:t>
            </a:r>
            <a:r>
              <a:rPr lang="en-US" b="1" dirty="0" smtClean="0"/>
              <a:t> </a:t>
            </a:r>
            <a:r>
              <a:rPr lang="el-GR" b="1" dirty="0" smtClean="0"/>
              <a:t>με οπτικές ίνες</a:t>
            </a:r>
            <a:endParaRPr lang="el-G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scan0018"/>
          <p:cNvPicPr>
            <a:picLocks noChangeAspect="1" noChangeArrowheads="1"/>
          </p:cNvPicPr>
          <p:nvPr/>
        </p:nvPicPr>
        <p:blipFill>
          <a:blip r:embed="rId2" cstate="print"/>
          <a:srcRect/>
          <a:stretch>
            <a:fillRect/>
          </a:stretch>
        </p:blipFill>
        <p:spPr bwMode="auto">
          <a:xfrm>
            <a:off x="971600" y="476672"/>
            <a:ext cx="7020272" cy="5829762"/>
          </a:xfrm>
          <a:prstGeom prst="rect">
            <a:avLst/>
          </a:prstGeom>
          <a:noFill/>
          <a:ln w="9525">
            <a:noFill/>
            <a:miter lim="800000"/>
            <a:headEnd/>
            <a:tailEnd/>
          </a:ln>
        </p:spPr>
      </p:pic>
      <p:sp>
        <p:nvSpPr>
          <p:cNvPr id="5" name="4 - Ορθογώνιο"/>
          <p:cNvSpPr/>
          <p:nvPr/>
        </p:nvSpPr>
        <p:spPr>
          <a:xfrm>
            <a:off x="611560" y="6309320"/>
            <a:ext cx="8208912" cy="400110"/>
          </a:xfrm>
          <a:prstGeom prst="rect">
            <a:avLst/>
          </a:prstGeom>
        </p:spPr>
        <p:txBody>
          <a:bodyPr wrap="square">
            <a:spAutoFit/>
          </a:bodyPr>
          <a:lstStyle/>
          <a:p>
            <a:r>
              <a:rPr lang="el-GR" sz="2000" b="1" dirty="0" smtClean="0"/>
              <a:t>Διάταξη μέτρησης της κατανομής μηχανικής τάσης κατά μήκος της ίνας</a:t>
            </a:r>
            <a:endParaRPr lang="el-GR" sz="20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8229600" cy="706090"/>
          </a:xfrm>
        </p:spPr>
        <p:txBody>
          <a:bodyPr>
            <a:normAutofit/>
          </a:bodyPr>
          <a:lstStyle/>
          <a:p>
            <a:pPr lvl="0"/>
            <a:r>
              <a:rPr lang="el-GR" sz="3600" b="1" u="sng" dirty="0">
                <a:solidFill>
                  <a:schemeClr val="accent6">
                    <a:lumMod val="75000"/>
                  </a:schemeClr>
                </a:solidFill>
              </a:rPr>
              <a:t>Αρχή λειτουργίας οπτικών ινών </a:t>
            </a:r>
          </a:p>
        </p:txBody>
      </p:sp>
      <p:sp>
        <p:nvSpPr>
          <p:cNvPr id="3" name="2 - Θέση περιεχομένου"/>
          <p:cNvSpPr>
            <a:spLocks noGrp="1"/>
          </p:cNvSpPr>
          <p:nvPr>
            <p:ph idx="1"/>
          </p:nvPr>
        </p:nvSpPr>
        <p:spPr>
          <a:xfrm>
            <a:off x="0" y="980728"/>
            <a:ext cx="8964488" cy="5616624"/>
          </a:xfrm>
        </p:spPr>
        <p:txBody>
          <a:bodyPr>
            <a:normAutofit/>
          </a:bodyPr>
          <a:lstStyle/>
          <a:p>
            <a:pPr marL="216000" indent="-216000" algn="just">
              <a:spcBef>
                <a:spcPts val="0"/>
              </a:spcBef>
            </a:pPr>
            <a:r>
              <a:rPr lang="el-GR" sz="2400" b="1" dirty="0" smtClean="0"/>
              <a:t>Η </a:t>
            </a:r>
            <a:r>
              <a:rPr lang="el-GR" sz="2400" b="1" dirty="0"/>
              <a:t>λειτουργία των οπτικών ινών βασίζεται στο φαινόμενο της </a:t>
            </a:r>
            <a:r>
              <a:rPr lang="el-GR" sz="2400" b="1" dirty="0" smtClean="0"/>
              <a:t>ολικής</a:t>
            </a:r>
            <a:r>
              <a:rPr lang="en-US" sz="2400" b="1" dirty="0" smtClean="0"/>
              <a:t> </a:t>
            </a:r>
            <a:r>
              <a:rPr lang="el-GR" sz="2400" b="1" dirty="0"/>
              <a:t>ανάκλασης στην διαχωριστική επιφάνεια δύο διηλεκτρικών. </a:t>
            </a:r>
            <a:endParaRPr lang="en-US" sz="2400" b="1" dirty="0" smtClean="0"/>
          </a:p>
          <a:p>
            <a:pPr marL="216000" indent="-216000" algn="just">
              <a:spcBef>
                <a:spcPts val="0"/>
              </a:spcBef>
            </a:pPr>
            <a:r>
              <a:rPr lang="el-GR" sz="2400" b="1" dirty="0" smtClean="0"/>
              <a:t>Μία </a:t>
            </a:r>
            <a:r>
              <a:rPr lang="el-GR" sz="2400" b="1" dirty="0"/>
              <a:t>οπτική ίνα αποτελείται από ένα διηλεκτρικό πυρήνα με δείκτη διάθλασης </a:t>
            </a:r>
            <a:r>
              <a:rPr lang="en-US" sz="2400" b="1" dirty="0"/>
              <a:t>n</a:t>
            </a:r>
            <a:r>
              <a:rPr lang="el-GR" sz="2400" b="1" baseline="-25000" dirty="0"/>
              <a:t>1</a:t>
            </a:r>
            <a:r>
              <a:rPr lang="el-GR" sz="2400" b="1" dirty="0"/>
              <a:t> που περιβάλλεται από το μανδύα με δείκτη διάθλασης </a:t>
            </a:r>
            <a:r>
              <a:rPr lang="en-US" sz="2400" b="1" dirty="0"/>
              <a:t>n</a:t>
            </a:r>
            <a:r>
              <a:rPr lang="el-GR" sz="2400" b="1" baseline="-25000" dirty="0" smtClean="0"/>
              <a:t>2</a:t>
            </a:r>
            <a:r>
              <a:rPr lang="el-GR" sz="2400" b="1" dirty="0" smtClean="0"/>
              <a:t>, με </a:t>
            </a:r>
            <a:r>
              <a:rPr lang="en-US" sz="2400" b="1" dirty="0" smtClean="0"/>
              <a:t>n</a:t>
            </a:r>
            <a:r>
              <a:rPr lang="en-US" sz="2400" b="1" baseline="-25000" dirty="0" smtClean="0"/>
              <a:t>1</a:t>
            </a:r>
            <a:r>
              <a:rPr lang="en-US" sz="2400" b="1" dirty="0" smtClean="0"/>
              <a:t>&gt;n</a:t>
            </a:r>
            <a:r>
              <a:rPr lang="en-US" sz="2400" b="1" baseline="-25000" dirty="0" smtClean="0"/>
              <a:t>2</a:t>
            </a:r>
          </a:p>
          <a:p>
            <a:pPr marL="216000" indent="-216000" algn="just">
              <a:spcBef>
                <a:spcPts val="0"/>
              </a:spcBef>
            </a:pPr>
            <a:r>
              <a:rPr lang="el-GR" sz="2400" b="1" dirty="0" smtClean="0"/>
              <a:t>Έστω ένα ΗΜ κύμα που μπαίνει στον πυρήνα της ίνας από τον αέρα υπό γωνία θ</a:t>
            </a:r>
            <a:r>
              <a:rPr lang="en-US" sz="2400" b="1" baseline="-25000" dirty="0" smtClean="0"/>
              <a:t>in</a:t>
            </a:r>
            <a:r>
              <a:rPr lang="el-GR" sz="2400" b="1" dirty="0" smtClean="0"/>
              <a:t> και στη συνέχεια προσπίπτει διαχωριστική επιφάνεια πυρήνα-περίβλημα υπό γωνία θ</a:t>
            </a:r>
            <a:r>
              <a:rPr lang="el-GR" sz="2400" b="1" baseline="-25000" dirty="0" smtClean="0"/>
              <a:t>1</a:t>
            </a:r>
            <a:r>
              <a:rPr lang="el-GR" sz="2400" b="1" dirty="0" smtClean="0"/>
              <a:t>=π/2-θ</a:t>
            </a:r>
            <a:r>
              <a:rPr lang="en-US" sz="2400" b="1" baseline="-25000" dirty="0" smtClean="0"/>
              <a:t>in</a:t>
            </a:r>
            <a:r>
              <a:rPr lang="el-GR" sz="2400" b="1" dirty="0" smtClean="0"/>
              <a:t>.  </a:t>
            </a:r>
            <a:endParaRPr lang="el-GR" sz="2400"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025" name="Object 1"/>
          <p:cNvGraphicFramePr>
            <a:graphicFrameLocks noChangeAspect="1"/>
          </p:cNvGraphicFramePr>
          <p:nvPr/>
        </p:nvGraphicFramePr>
        <p:xfrm>
          <a:off x="2411760" y="4509120"/>
          <a:ext cx="4316110" cy="1872208"/>
        </p:xfrm>
        <a:graphic>
          <a:graphicData uri="http://schemas.openxmlformats.org/presentationml/2006/ole">
            <p:oleObj spid="_x0000_s1025" r:id="rId3" imgW="3617976" imgH="1569720" progId="">
              <p:embed/>
            </p:oleObj>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 Πίνακας"/>
          <p:cNvGraphicFramePr>
            <a:graphicFrameLocks noGrp="1"/>
          </p:cNvGraphicFramePr>
          <p:nvPr/>
        </p:nvGraphicFramePr>
        <p:xfrm>
          <a:off x="179512" y="260648"/>
          <a:ext cx="8784976" cy="6400800"/>
        </p:xfrm>
        <a:graphic>
          <a:graphicData uri="http://schemas.openxmlformats.org/drawingml/2006/table">
            <a:tbl>
              <a:tblPr/>
              <a:tblGrid>
                <a:gridCol w="2303669"/>
                <a:gridCol w="6481307"/>
              </a:tblGrid>
              <a:tr h="432048">
                <a:tc>
                  <a:txBody>
                    <a:bodyPr/>
                    <a:lstStyle/>
                    <a:p>
                      <a:pPr algn="ctr">
                        <a:lnSpc>
                          <a:spcPct val="150000"/>
                        </a:lnSpc>
                        <a:spcAft>
                          <a:spcPts val="0"/>
                        </a:spcAft>
                      </a:pPr>
                      <a:r>
                        <a:rPr lang="el-GR" sz="2000" b="1" dirty="0">
                          <a:solidFill>
                            <a:schemeClr val="tx1"/>
                          </a:solidFill>
                          <a:latin typeface="Times New Roman"/>
                          <a:ea typeface="Times New Roman"/>
                          <a:cs typeface="Times New Roman"/>
                        </a:rPr>
                        <a:t>Παράμετρος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2000" b="1" dirty="0">
                          <a:solidFill>
                            <a:schemeClr val="tx1"/>
                          </a:solidFill>
                          <a:latin typeface="Times New Roman"/>
                          <a:ea typeface="Times New Roman"/>
                          <a:cs typeface="Times New Roman"/>
                        </a:rPr>
                        <a:t>Διαδικασία αίσθησης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4096">
                <a:tc>
                  <a:txBody>
                    <a:bodyPr/>
                    <a:lstStyle/>
                    <a:p>
                      <a:pPr algn="ctr">
                        <a:lnSpc>
                          <a:spcPct val="150000"/>
                        </a:lnSpc>
                        <a:spcAft>
                          <a:spcPts val="0"/>
                        </a:spcAft>
                      </a:pPr>
                      <a:r>
                        <a:rPr lang="el-GR" sz="2000" b="1" dirty="0">
                          <a:solidFill>
                            <a:srgbClr val="FF0000"/>
                          </a:solidFill>
                          <a:latin typeface="Times New Roman"/>
                          <a:ea typeface="Times New Roman"/>
                          <a:cs typeface="Times New Roman"/>
                        </a:rPr>
                        <a:t>Θερμοκρασία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2000" b="1" dirty="0">
                          <a:solidFill>
                            <a:srgbClr val="00B050"/>
                          </a:solidFill>
                          <a:latin typeface="Times New Roman"/>
                          <a:ea typeface="Times New Roman"/>
                          <a:cs typeface="Times New Roman"/>
                        </a:rPr>
                        <a:t>Απορρόφηση, φθορισμός, </a:t>
                      </a:r>
                      <a:r>
                        <a:rPr lang="el-GR" sz="2000" b="1" dirty="0" err="1">
                          <a:solidFill>
                            <a:srgbClr val="00B050"/>
                          </a:solidFill>
                          <a:latin typeface="Times New Roman"/>
                          <a:ea typeface="Times New Roman"/>
                          <a:cs typeface="Times New Roman"/>
                        </a:rPr>
                        <a:t>συμβολομετρία</a:t>
                      </a:r>
                      <a:r>
                        <a:rPr lang="el-GR" sz="2000" b="1" dirty="0">
                          <a:solidFill>
                            <a:srgbClr val="00B050"/>
                          </a:solidFill>
                          <a:latin typeface="Times New Roman"/>
                          <a:ea typeface="Times New Roman"/>
                          <a:cs typeface="Times New Roman"/>
                        </a:rPr>
                        <a:t>, οπτικά φράγματα </a:t>
                      </a:r>
                      <a:r>
                        <a:rPr lang="en-US" sz="2000" b="1" dirty="0">
                          <a:solidFill>
                            <a:srgbClr val="00B050"/>
                          </a:solidFill>
                          <a:latin typeface="Times New Roman"/>
                          <a:ea typeface="Times New Roman"/>
                          <a:cs typeface="Times New Roman"/>
                        </a:rPr>
                        <a:t>Bragg</a:t>
                      </a:r>
                      <a:r>
                        <a:rPr lang="el-GR" sz="2000" b="1" dirty="0">
                          <a:solidFill>
                            <a:srgbClr val="00B050"/>
                          </a:solidFill>
                          <a:latin typeface="Times New Roman"/>
                          <a:ea typeface="Times New Roman"/>
                          <a:cs typeface="Times New Roman"/>
                        </a:rPr>
                        <a:t>, μέλαν σώμα, μεταβολή πόλωσης, </a:t>
                      </a:r>
                      <a:r>
                        <a:rPr lang="en-US" sz="2000" b="1" dirty="0">
                          <a:solidFill>
                            <a:srgbClr val="00B050"/>
                          </a:solidFill>
                          <a:latin typeface="Times New Roman"/>
                          <a:ea typeface="Times New Roman"/>
                          <a:cs typeface="Times New Roman"/>
                        </a:rPr>
                        <a:t>etalon</a:t>
                      </a:r>
                      <a:endParaRPr lang="el-GR" sz="2000" b="1" dirty="0">
                        <a:solidFill>
                          <a:srgbClr val="00B05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6144">
                <a:tc>
                  <a:txBody>
                    <a:bodyPr/>
                    <a:lstStyle/>
                    <a:p>
                      <a:pPr algn="ctr">
                        <a:lnSpc>
                          <a:spcPct val="150000"/>
                        </a:lnSpc>
                        <a:spcAft>
                          <a:spcPts val="0"/>
                        </a:spcAft>
                      </a:pPr>
                      <a:r>
                        <a:rPr lang="el-GR" sz="2000" b="1" dirty="0">
                          <a:solidFill>
                            <a:srgbClr val="FF0000"/>
                          </a:solidFill>
                          <a:latin typeface="Times New Roman"/>
                          <a:ea typeface="Times New Roman"/>
                          <a:cs typeface="Times New Roman"/>
                        </a:rPr>
                        <a:t>Πίεση-μηχανική τάση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2000" b="1" dirty="0" err="1">
                          <a:solidFill>
                            <a:srgbClr val="00B050"/>
                          </a:solidFill>
                          <a:latin typeface="Times New Roman"/>
                          <a:ea typeface="Times New Roman"/>
                          <a:cs typeface="Times New Roman"/>
                        </a:rPr>
                        <a:t>Μικρο</a:t>
                      </a:r>
                      <a:r>
                        <a:rPr lang="el-GR" sz="2000" b="1" dirty="0">
                          <a:solidFill>
                            <a:srgbClr val="00B050"/>
                          </a:solidFill>
                          <a:latin typeface="Times New Roman"/>
                          <a:ea typeface="Times New Roman"/>
                          <a:cs typeface="Times New Roman"/>
                        </a:rPr>
                        <a:t>-κάμψη, </a:t>
                      </a:r>
                      <a:r>
                        <a:rPr lang="el-GR" sz="2000" b="1" dirty="0" err="1">
                          <a:solidFill>
                            <a:srgbClr val="00B050"/>
                          </a:solidFill>
                          <a:latin typeface="Times New Roman"/>
                          <a:ea typeface="Times New Roman"/>
                          <a:cs typeface="Times New Roman"/>
                        </a:rPr>
                        <a:t>συμβολομετρία</a:t>
                      </a:r>
                      <a:r>
                        <a:rPr lang="el-GR" sz="2000" b="1" dirty="0">
                          <a:solidFill>
                            <a:srgbClr val="00B050"/>
                          </a:solidFill>
                          <a:latin typeface="Times New Roman"/>
                          <a:ea typeface="Times New Roman"/>
                          <a:cs typeface="Times New Roman"/>
                        </a:rPr>
                        <a:t>, μεταβολή έντασης λόγω μετακίνησης ανακλαστήρα ή εμποδίου ή οπτικού φράγματος, μεταβολή πόλωσης, </a:t>
                      </a:r>
                      <a:r>
                        <a:rPr lang="en-US" sz="2000" b="1" dirty="0" err="1">
                          <a:solidFill>
                            <a:srgbClr val="00B050"/>
                          </a:solidFill>
                          <a:latin typeface="Times New Roman"/>
                          <a:ea typeface="Times New Roman"/>
                          <a:cs typeface="Times New Roman"/>
                        </a:rPr>
                        <a:t>Fabry</a:t>
                      </a:r>
                      <a:r>
                        <a:rPr lang="el-GR" sz="2000" b="1" dirty="0">
                          <a:solidFill>
                            <a:srgbClr val="00B050"/>
                          </a:solidFill>
                          <a:latin typeface="Times New Roman"/>
                          <a:ea typeface="Times New Roman"/>
                          <a:cs typeface="Times New Roman"/>
                        </a:rPr>
                        <a:t>-</a:t>
                      </a:r>
                      <a:r>
                        <a:rPr lang="en-US" sz="2000" b="1" dirty="0">
                          <a:solidFill>
                            <a:srgbClr val="00B050"/>
                          </a:solidFill>
                          <a:latin typeface="Times New Roman"/>
                          <a:ea typeface="Times New Roman"/>
                          <a:cs typeface="Times New Roman"/>
                        </a:rPr>
                        <a:t>Perot etalon</a:t>
                      </a:r>
                      <a:r>
                        <a:rPr lang="el-GR" sz="2000" b="1" dirty="0">
                          <a:solidFill>
                            <a:srgbClr val="00B050"/>
                          </a:solidFill>
                          <a:latin typeface="Times New Roman"/>
                          <a:ea typeface="Times New Roman"/>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gn="ctr">
                        <a:lnSpc>
                          <a:spcPct val="150000"/>
                        </a:lnSpc>
                        <a:spcAft>
                          <a:spcPts val="0"/>
                        </a:spcAft>
                      </a:pPr>
                      <a:r>
                        <a:rPr lang="el-GR" sz="2000" b="1" dirty="0">
                          <a:solidFill>
                            <a:srgbClr val="FF0000"/>
                          </a:solidFill>
                          <a:latin typeface="Times New Roman"/>
                          <a:ea typeface="Times New Roman"/>
                          <a:cs typeface="Times New Roman"/>
                        </a:rPr>
                        <a:t>Ροή</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2000" b="1" dirty="0">
                          <a:solidFill>
                            <a:srgbClr val="00B050"/>
                          </a:solidFill>
                          <a:latin typeface="Times New Roman"/>
                          <a:ea typeface="Times New Roman"/>
                          <a:cs typeface="Times New Roman"/>
                        </a:rPr>
                        <a:t>Μετατόπιση </a:t>
                      </a:r>
                      <a:r>
                        <a:rPr lang="en-US" sz="2000" b="1" dirty="0">
                          <a:solidFill>
                            <a:srgbClr val="00B050"/>
                          </a:solidFill>
                          <a:latin typeface="Times New Roman"/>
                          <a:ea typeface="Times New Roman"/>
                          <a:cs typeface="Times New Roman"/>
                        </a:rPr>
                        <a:t>Doppler</a:t>
                      </a:r>
                      <a:endParaRPr lang="el-GR" sz="2000" b="1" dirty="0">
                        <a:solidFill>
                          <a:srgbClr val="00B05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gn="ctr">
                        <a:lnSpc>
                          <a:spcPct val="150000"/>
                        </a:lnSpc>
                        <a:spcAft>
                          <a:spcPts val="0"/>
                        </a:spcAft>
                      </a:pPr>
                      <a:r>
                        <a:rPr lang="el-GR" sz="2000" b="1" dirty="0">
                          <a:solidFill>
                            <a:srgbClr val="FF0000"/>
                          </a:solidFill>
                          <a:latin typeface="Times New Roman"/>
                          <a:ea typeface="Times New Roman"/>
                          <a:cs typeface="Times New Roman"/>
                        </a:rPr>
                        <a:t>Χημικά</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2000" b="1" dirty="0">
                          <a:solidFill>
                            <a:srgbClr val="00B050"/>
                          </a:solidFill>
                          <a:latin typeface="Times New Roman"/>
                          <a:ea typeface="Times New Roman"/>
                          <a:cs typeface="Times New Roman"/>
                        </a:rPr>
                        <a:t>Απορρόφηση, φθορισμός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4096">
                <a:tc>
                  <a:txBody>
                    <a:bodyPr/>
                    <a:lstStyle/>
                    <a:p>
                      <a:pPr algn="ctr">
                        <a:lnSpc>
                          <a:spcPct val="150000"/>
                        </a:lnSpc>
                        <a:spcAft>
                          <a:spcPts val="0"/>
                        </a:spcAft>
                      </a:pPr>
                      <a:r>
                        <a:rPr lang="el-GR" sz="2000" b="1" dirty="0">
                          <a:solidFill>
                            <a:srgbClr val="FF0000"/>
                          </a:solidFill>
                          <a:latin typeface="Times New Roman"/>
                          <a:ea typeface="Times New Roman"/>
                          <a:cs typeface="Times New Roman"/>
                        </a:rPr>
                        <a:t>Μετατόπιση-προσέγγιση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2000" b="1" dirty="0">
                          <a:solidFill>
                            <a:srgbClr val="00B050"/>
                          </a:solidFill>
                          <a:latin typeface="Times New Roman"/>
                          <a:ea typeface="Times New Roman"/>
                          <a:cs typeface="Times New Roman"/>
                        </a:rPr>
                        <a:t>Ανάκλαση καθρέφτη, μετατόπιση ίνας, μετατόπιση διαφράγματος, κύματα επιφανείας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gn="ctr">
                        <a:lnSpc>
                          <a:spcPct val="150000"/>
                        </a:lnSpc>
                        <a:spcAft>
                          <a:spcPts val="0"/>
                        </a:spcAft>
                      </a:pPr>
                      <a:r>
                        <a:rPr lang="el-GR" sz="2000" b="1" dirty="0">
                          <a:solidFill>
                            <a:srgbClr val="FF0000"/>
                          </a:solidFill>
                          <a:latin typeface="Times New Roman"/>
                          <a:ea typeface="Times New Roman"/>
                          <a:cs typeface="Times New Roman"/>
                        </a:rPr>
                        <a:t>Επιτάχυνση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2000" b="1" dirty="0" err="1">
                          <a:solidFill>
                            <a:srgbClr val="00B050"/>
                          </a:solidFill>
                          <a:latin typeface="Times New Roman"/>
                          <a:ea typeface="Times New Roman"/>
                          <a:cs typeface="Times New Roman"/>
                        </a:rPr>
                        <a:t>Φωτο</a:t>
                      </a:r>
                      <a:r>
                        <a:rPr lang="el-GR" sz="2000" b="1" dirty="0">
                          <a:solidFill>
                            <a:srgbClr val="00B050"/>
                          </a:solidFill>
                          <a:latin typeface="Times New Roman"/>
                          <a:ea typeface="Times New Roman"/>
                          <a:cs typeface="Times New Roman"/>
                        </a:rPr>
                        <a:t>-ελαστικό φαινόμενο, ανάκλαση σε καθρέφτη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gn="ctr">
                        <a:lnSpc>
                          <a:spcPct val="150000"/>
                        </a:lnSpc>
                        <a:spcAft>
                          <a:spcPts val="0"/>
                        </a:spcAft>
                      </a:pPr>
                      <a:r>
                        <a:rPr lang="el-GR" sz="2000" b="1" dirty="0">
                          <a:solidFill>
                            <a:srgbClr val="FF0000"/>
                          </a:solidFill>
                          <a:latin typeface="Times New Roman"/>
                          <a:ea typeface="Times New Roman"/>
                          <a:cs typeface="Times New Roman"/>
                        </a:rPr>
                        <a:t>Ύψος στάθμης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2000" b="1" dirty="0">
                          <a:solidFill>
                            <a:srgbClr val="00B050"/>
                          </a:solidFill>
                          <a:latin typeface="Times New Roman"/>
                          <a:ea typeface="Times New Roman"/>
                          <a:cs typeface="Times New Roman"/>
                        </a:rPr>
                        <a:t>Αλλαγή γωνίας ολικής ανάκλασης, μετατόπιση καθρέφτη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gn="ctr">
                        <a:lnSpc>
                          <a:spcPct val="150000"/>
                        </a:lnSpc>
                        <a:spcAft>
                          <a:spcPts val="0"/>
                        </a:spcAft>
                      </a:pPr>
                      <a:r>
                        <a:rPr lang="el-GR" sz="2000" b="1" dirty="0">
                          <a:solidFill>
                            <a:srgbClr val="FF0000"/>
                          </a:solidFill>
                          <a:latin typeface="Times New Roman"/>
                          <a:ea typeface="Times New Roman"/>
                          <a:cs typeface="Times New Roman"/>
                        </a:rPr>
                        <a:t>Ρεύμα-τάση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2000" b="1" dirty="0">
                          <a:solidFill>
                            <a:srgbClr val="00B050"/>
                          </a:solidFill>
                          <a:latin typeface="Times New Roman"/>
                          <a:ea typeface="Times New Roman"/>
                          <a:cs typeface="Times New Roman"/>
                        </a:rPr>
                        <a:t>Φαινόμενα </a:t>
                      </a:r>
                      <a:r>
                        <a:rPr lang="en-US" sz="2000" b="1" dirty="0" err="1">
                          <a:solidFill>
                            <a:srgbClr val="00B050"/>
                          </a:solidFill>
                          <a:latin typeface="Times New Roman"/>
                          <a:ea typeface="Times New Roman"/>
                          <a:cs typeface="Times New Roman"/>
                        </a:rPr>
                        <a:t>Pockels</a:t>
                      </a:r>
                      <a:r>
                        <a:rPr lang="en-US" sz="2000" b="1" dirty="0">
                          <a:solidFill>
                            <a:srgbClr val="00B050"/>
                          </a:solidFill>
                          <a:latin typeface="Times New Roman"/>
                          <a:ea typeface="Times New Roman"/>
                          <a:cs typeface="Times New Roman"/>
                        </a:rPr>
                        <a:t>, Faraday</a:t>
                      </a:r>
                      <a:endParaRPr lang="el-GR" sz="2000" b="1" dirty="0">
                        <a:solidFill>
                          <a:srgbClr val="00B05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gn="ctr">
                        <a:lnSpc>
                          <a:spcPct val="150000"/>
                        </a:lnSpc>
                        <a:spcAft>
                          <a:spcPts val="0"/>
                        </a:spcAft>
                      </a:pPr>
                      <a:r>
                        <a:rPr lang="el-GR" sz="2000" b="1" dirty="0">
                          <a:solidFill>
                            <a:srgbClr val="FF0000"/>
                          </a:solidFill>
                          <a:latin typeface="Times New Roman"/>
                          <a:ea typeface="Times New Roman"/>
                          <a:cs typeface="Times New Roman"/>
                        </a:rPr>
                        <a:t>Γωνιακή ταχύτητα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2000" b="1" dirty="0">
                          <a:solidFill>
                            <a:srgbClr val="00B050"/>
                          </a:solidFill>
                          <a:latin typeface="Times New Roman"/>
                          <a:ea typeface="Times New Roman"/>
                          <a:cs typeface="Times New Roman"/>
                        </a:rPr>
                        <a:t>Φαινόμενο </a:t>
                      </a:r>
                      <a:r>
                        <a:rPr lang="en-US" sz="2000" b="1" dirty="0" err="1">
                          <a:solidFill>
                            <a:srgbClr val="00B050"/>
                          </a:solidFill>
                          <a:latin typeface="Times New Roman"/>
                          <a:ea typeface="Times New Roman"/>
                          <a:cs typeface="Times New Roman"/>
                        </a:rPr>
                        <a:t>Sagnac</a:t>
                      </a:r>
                      <a:endParaRPr lang="el-GR" sz="2000" b="1" dirty="0">
                        <a:solidFill>
                          <a:srgbClr val="00B05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as"/>
          <p:cNvPicPr>
            <a:picLocks noChangeAspect="1" noChangeArrowheads="1"/>
          </p:cNvPicPr>
          <p:nvPr/>
        </p:nvPicPr>
        <p:blipFill>
          <a:blip r:embed="rId2" cstate="print"/>
          <a:srcRect/>
          <a:stretch>
            <a:fillRect/>
          </a:stretch>
        </p:blipFill>
        <p:spPr bwMode="auto">
          <a:xfrm>
            <a:off x="0" y="0"/>
            <a:ext cx="5597868" cy="4536504"/>
          </a:xfrm>
          <a:prstGeom prst="rect">
            <a:avLst/>
          </a:prstGeom>
          <a:noFill/>
          <a:ln w="9525">
            <a:noFill/>
            <a:miter lim="800000"/>
            <a:headEnd/>
            <a:tailEnd/>
          </a:ln>
        </p:spPr>
      </p:pic>
      <p:pic>
        <p:nvPicPr>
          <p:cNvPr id="29699" name="Picture 3" descr="as2"/>
          <p:cNvPicPr>
            <a:picLocks noChangeAspect="1" noChangeArrowheads="1"/>
          </p:cNvPicPr>
          <p:nvPr/>
        </p:nvPicPr>
        <p:blipFill>
          <a:blip r:embed="rId3" cstate="print"/>
          <a:srcRect/>
          <a:stretch>
            <a:fillRect/>
          </a:stretch>
        </p:blipFill>
        <p:spPr bwMode="auto">
          <a:xfrm>
            <a:off x="5148064" y="260648"/>
            <a:ext cx="3934422" cy="2520280"/>
          </a:xfrm>
          <a:prstGeom prst="rect">
            <a:avLst/>
          </a:prstGeom>
          <a:noFill/>
          <a:ln w="9525">
            <a:noFill/>
            <a:miter lim="800000"/>
            <a:headEnd/>
            <a:tailEnd/>
          </a:ln>
        </p:spPr>
      </p:pic>
      <p:pic>
        <p:nvPicPr>
          <p:cNvPr id="29700" name="Picture 4" descr="as3"/>
          <p:cNvPicPr>
            <a:picLocks noChangeAspect="1" noChangeArrowheads="1"/>
          </p:cNvPicPr>
          <p:nvPr/>
        </p:nvPicPr>
        <p:blipFill>
          <a:blip r:embed="rId4" cstate="print"/>
          <a:srcRect/>
          <a:stretch>
            <a:fillRect/>
          </a:stretch>
        </p:blipFill>
        <p:spPr bwMode="auto">
          <a:xfrm>
            <a:off x="5436096" y="2708920"/>
            <a:ext cx="3539375" cy="2448272"/>
          </a:xfrm>
          <a:prstGeom prst="rect">
            <a:avLst/>
          </a:prstGeom>
          <a:noFill/>
          <a:ln w="9525">
            <a:noFill/>
            <a:miter lim="800000"/>
            <a:headEnd/>
            <a:tailEnd/>
          </a:ln>
        </p:spPr>
      </p:pic>
      <p:sp>
        <p:nvSpPr>
          <p:cNvPr id="7" name="6 - TextBox"/>
          <p:cNvSpPr txBox="1"/>
          <p:nvPr/>
        </p:nvSpPr>
        <p:spPr>
          <a:xfrm>
            <a:off x="395536" y="5229200"/>
            <a:ext cx="8280920" cy="1200329"/>
          </a:xfrm>
          <a:prstGeom prst="rect">
            <a:avLst/>
          </a:prstGeom>
          <a:noFill/>
        </p:spPr>
        <p:txBody>
          <a:bodyPr wrap="square" rtlCol="0">
            <a:spAutoFit/>
          </a:bodyPr>
          <a:lstStyle/>
          <a:p>
            <a:r>
              <a:rPr lang="el-GR" sz="2400" b="1" dirty="0" smtClean="0"/>
              <a:t>Αριστερά: αισθητήρες για καταμέτρηση αντικειμένων (</a:t>
            </a:r>
            <a:r>
              <a:rPr lang="en-US" sz="2400" b="1" dirty="0" smtClean="0"/>
              <a:t>b, c) </a:t>
            </a:r>
            <a:r>
              <a:rPr lang="el-GR" sz="2400" b="1" dirty="0" smtClean="0"/>
              <a:t>ή έλεγχος ασυνέχειας</a:t>
            </a:r>
          </a:p>
          <a:p>
            <a:r>
              <a:rPr lang="el-GR" sz="2400" b="1" dirty="0" smtClean="0"/>
              <a:t>Δεξιά: αισθητήρας φωτιάς (πάνω) και πεδίου (κάτω)</a:t>
            </a:r>
            <a:endParaRPr lang="el-GR" sz="24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p:cNvPicPr>
            <a:picLocks noChangeAspect="1" noChangeArrowheads="1"/>
          </p:cNvPicPr>
          <p:nvPr/>
        </p:nvPicPr>
        <p:blipFill>
          <a:blip r:embed="rId2" cstate="print"/>
          <a:srcRect/>
          <a:stretch>
            <a:fillRect/>
          </a:stretch>
        </p:blipFill>
        <p:spPr bwMode="auto">
          <a:xfrm>
            <a:off x="179512" y="260648"/>
            <a:ext cx="2867120" cy="2924944"/>
          </a:xfrm>
          <a:prstGeom prst="rect">
            <a:avLst/>
          </a:prstGeom>
          <a:noFill/>
          <a:ln w="9525">
            <a:noFill/>
            <a:miter lim="800000"/>
            <a:headEnd/>
            <a:tailEnd/>
          </a:ln>
        </p:spPr>
      </p:pic>
      <p:pic>
        <p:nvPicPr>
          <p:cNvPr id="30725" name="Picture 5"/>
          <p:cNvPicPr>
            <a:picLocks noChangeAspect="1" noChangeArrowheads="1"/>
          </p:cNvPicPr>
          <p:nvPr/>
        </p:nvPicPr>
        <p:blipFill>
          <a:blip r:embed="rId3" cstate="print"/>
          <a:srcRect/>
          <a:stretch>
            <a:fillRect/>
          </a:stretch>
        </p:blipFill>
        <p:spPr bwMode="auto">
          <a:xfrm>
            <a:off x="3131840" y="260648"/>
            <a:ext cx="2686592" cy="2664296"/>
          </a:xfrm>
          <a:prstGeom prst="rect">
            <a:avLst/>
          </a:prstGeom>
          <a:noFill/>
          <a:ln w="9525">
            <a:noFill/>
            <a:miter lim="800000"/>
            <a:headEnd/>
            <a:tailEnd/>
          </a:ln>
        </p:spPr>
      </p:pic>
      <p:pic>
        <p:nvPicPr>
          <p:cNvPr id="30726" name="Picture 6"/>
          <p:cNvPicPr>
            <a:picLocks noChangeAspect="1" noChangeArrowheads="1"/>
          </p:cNvPicPr>
          <p:nvPr/>
        </p:nvPicPr>
        <p:blipFill>
          <a:blip r:embed="rId4" cstate="print"/>
          <a:srcRect/>
          <a:stretch>
            <a:fillRect/>
          </a:stretch>
        </p:blipFill>
        <p:spPr bwMode="auto">
          <a:xfrm>
            <a:off x="323528" y="3645024"/>
            <a:ext cx="2636301" cy="2605415"/>
          </a:xfrm>
          <a:prstGeom prst="rect">
            <a:avLst/>
          </a:prstGeom>
          <a:noFill/>
          <a:ln w="9525">
            <a:noFill/>
            <a:miter lim="800000"/>
            <a:headEnd/>
            <a:tailEnd/>
          </a:ln>
        </p:spPr>
      </p:pic>
      <p:pic>
        <p:nvPicPr>
          <p:cNvPr id="30727" name="Picture 7"/>
          <p:cNvPicPr>
            <a:picLocks noChangeAspect="1" noChangeArrowheads="1"/>
          </p:cNvPicPr>
          <p:nvPr/>
        </p:nvPicPr>
        <p:blipFill>
          <a:blip r:embed="rId5" cstate="print"/>
          <a:srcRect/>
          <a:stretch>
            <a:fillRect/>
          </a:stretch>
        </p:blipFill>
        <p:spPr bwMode="auto">
          <a:xfrm>
            <a:off x="6228184" y="3645024"/>
            <a:ext cx="2670037" cy="2734564"/>
          </a:xfrm>
          <a:prstGeom prst="rect">
            <a:avLst/>
          </a:prstGeom>
          <a:noFill/>
          <a:ln w="9525">
            <a:noFill/>
            <a:miter lim="800000"/>
            <a:headEnd/>
            <a:tailEnd/>
          </a:ln>
        </p:spPr>
      </p:pic>
      <p:pic>
        <p:nvPicPr>
          <p:cNvPr id="30728" name="Picture 8"/>
          <p:cNvPicPr>
            <a:picLocks noChangeAspect="1" noChangeArrowheads="1"/>
          </p:cNvPicPr>
          <p:nvPr/>
        </p:nvPicPr>
        <p:blipFill>
          <a:blip r:embed="rId6" cstate="print"/>
          <a:srcRect/>
          <a:stretch>
            <a:fillRect/>
          </a:stretch>
        </p:blipFill>
        <p:spPr bwMode="auto">
          <a:xfrm>
            <a:off x="6012160" y="476672"/>
            <a:ext cx="2520280" cy="2509779"/>
          </a:xfrm>
          <a:prstGeom prst="rect">
            <a:avLst/>
          </a:prstGeom>
          <a:noFill/>
          <a:ln w="9525">
            <a:noFill/>
            <a:miter lim="800000"/>
            <a:headEnd/>
            <a:tailEnd/>
          </a:ln>
        </p:spPr>
      </p:pic>
      <p:pic>
        <p:nvPicPr>
          <p:cNvPr id="30729" name="Picture 9"/>
          <p:cNvPicPr>
            <a:picLocks noChangeAspect="1" noChangeArrowheads="1"/>
          </p:cNvPicPr>
          <p:nvPr/>
        </p:nvPicPr>
        <p:blipFill>
          <a:blip r:embed="rId7" cstate="print"/>
          <a:srcRect/>
          <a:stretch>
            <a:fillRect/>
          </a:stretch>
        </p:blipFill>
        <p:spPr bwMode="auto">
          <a:xfrm>
            <a:off x="3275856" y="3789040"/>
            <a:ext cx="2560896" cy="22322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normAutofit fontScale="62500" lnSpcReduction="20000"/>
          </a:bodyPr>
          <a:lstStyle/>
          <a:p>
            <a:r>
              <a:rPr lang="el-GR" sz="3500" b="1" dirty="0" smtClean="0"/>
              <a:t>Πολύ σπουδαίες εφαρμογές των αισθητήρων οπτικών ινών αφορούν την ιατρική, σε συνδυασμό μάλιστα με ενδοσκοπία. Οι ενδοσκοπικές διατάξεις περιλαμβάνουν οπτικές ίνες ως μονάδες απεικόνισης, δηλαδή ως μονάδες που μεταφέρουν την εικόνα του εσωτερικού του σώματος ενός ασθενούς σε μία οθόνη για έλεγχο και παρακολούθηση προβλημάτων ιατρικής φύσης. </a:t>
            </a:r>
          </a:p>
          <a:p>
            <a:r>
              <a:rPr lang="el-GR" sz="3500" b="1" dirty="0" smtClean="0"/>
              <a:t>Στα πλαίσια της ενδοσκοπίας μπορούν να χρησιμοποιηθούν και αισθητήρες οπτικών ινών με στόχο την μέτρηση και των έλεγχο μεγεθών όπως εσωτερική θερμοκρασία και πίεση, έλεγχος ταχύτητας ροής αίματος, ανάλυση αίματος σε σχέση με την παρουσία κάποιων στοιχείων όπως οξυγόνο, </a:t>
            </a:r>
            <a:r>
              <a:rPr lang="en-US" sz="3500" b="1" dirty="0" smtClean="0"/>
              <a:t>CO</a:t>
            </a:r>
            <a:r>
              <a:rPr lang="el-GR" sz="3500" b="1" baseline="-25000" dirty="0" smtClean="0"/>
              <a:t>2</a:t>
            </a:r>
            <a:r>
              <a:rPr lang="el-GR" sz="3500" b="1" dirty="0" smtClean="0"/>
              <a:t> ή του </a:t>
            </a:r>
            <a:r>
              <a:rPr lang="en-US" sz="3500" b="1" dirty="0" smtClean="0"/>
              <a:t>pH</a:t>
            </a:r>
            <a:r>
              <a:rPr lang="el-GR" sz="3500" b="1" dirty="0" smtClean="0"/>
              <a:t>. </a:t>
            </a:r>
          </a:p>
          <a:p>
            <a:r>
              <a:rPr lang="el-GR" sz="3500" b="1" dirty="0" smtClean="0"/>
              <a:t>Μεγάλης σπουδαιότητας είναι και διάφορες εφαρμογές αίσθησης όπως: </a:t>
            </a:r>
          </a:p>
          <a:p>
            <a:pPr>
              <a:buNone/>
            </a:pPr>
            <a:r>
              <a:rPr lang="el-GR" sz="3500" b="1" dirty="0" smtClean="0"/>
              <a:t>	</a:t>
            </a:r>
            <a:r>
              <a:rPr lang="el-GR" sz="3500" b="1" dirty="0" smtClean="0">
                <a:solidFill>
                  <a:srgbClr val="002060"/>
                </a:solidFill>
              </a:rPr>
              <a:t>α) μέτρηση χωρίς επαφή (από απόσταση). Σαν παράδειγμα, υπάρχουν αισθητήρες  ταχύτητας, επιτάχυνσης και δόνησης που λειτουργούν με βάση </a:t>
            </a:r>
            <a:r>
              <a:rPr lang="el-GR" sz="3500" b="1" dirty="0" err="1" smtClean="0">
                <a:solidFill>
                  <a:srgbClr val="002060"/>
                </a:solidFill>
              </a:rPr>
              <a:t>συμβολομετρική</a:t>
            </a:r>
            <a:r>
              <a:rPr lang="el-GR" sz="3500" b="1" dirty="0" smtClean="0">
                <a:solidFill>
                  <a:srgbClr val="002060"/>
                </a:solidFill>
              </a:rPr>
              <a:t> διάταξη ή μετατόπιση </a:t>
            </a:r>
            <a:r>
              <a:rPr lang="en-US" sz="3500" b="1" dirty="0" smtClean="0">
                <a:solidFill>
                  <a:srgbClr val="002060"/>
                </a:solidFill>
              </a:rPr>
              <a:t>Doppler</a:t>
            </a:r>
            <a:r>
              <a:rPr lang="el-GR" sz="3500" b="1" dirty="0" smtClean="0">
                <a:solidFill>
                  <a:srgbClr val="002060"/>
                </a:solidFill>
              </a:rPr>
              <a:t>.</a:t>
            </a:r>
          </a:p>
          <a:p>
            <a:pPr>
              <a:buNone/>
            </a:pPr>
            <a:r>
              <a:rPr lang="el-GR" sz="3500" b="1" dirty="0" smtClean="0">
                <a:solidFill>
                  <a:srgbClr val="002060"/>
                </a:solidFill>
              </a:rPr>
              <a:t>	β) ανίχνευση και μέτρηση ηλεκτρικών ή μαγνητικών πεδίων, τάσης και ρεύματος σε μονάδες παραγωγής ηλεκτρικής ενέργειας αλλά ανίχνευση θέσης διακοπής σε συστήματα μετάδοσης ηλεκτρικής ενέργειας. </a:t>
            </a:r>
          </a:p>
          <a:p>
            <a:pPr>
              <a:buNone/>
            </a:pPr>
            <a:r>
              <a:rPr lang="el-GR" sz="3500" b="1" dirty="0" smtClean="0">
                <a:solidFill>
                  <a:srgbClr val="002060"/>
                </a:solidFill>
              </a:rPr>
              <a:t>	γ) συστήματα ελέγχου πτήσης, όπου με κατανεμημένα δίκτυα αισθητήρων οπτικών ινών ελέγχονται μία σειρά από παραμέτρους όπως θερμοκρασία, πίεση, γραμμική και γωνιακή μετατόπιση, επιτάχυνση, στάθμη καυσίμων, ροή καυσίμων, δόνηση κλπ αλλά και η λειτουργία της τουρμπίνας .      </a:t>
            </a:r>
          </a:p>
          <a:p>
            <a:endParaRPr lang="el-GR"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http://automationwiki.com/images/c/cb/Fiber_Optic_Temperature_Sensors_Using_Fiber_Deformation.jpg"/>
          <p:cNvPicPr/>
          <p:nvPr/>
        </p:nvPicPr>
        <p:blipFill>
          <a:blip r:embed="rId2" cstate="print"/>
          <a:srcRect/>
          <a:stretch>
            <a:fillRect/>
          </a:stretch>
        </p:blipFill>
        <p:spPr bwMode="auto">
          <a:xfrm>
            <a:off x="467544" y="188640"/>
            <a:ext cx="6264696" cy="3168352"/>
          </a:xfrm>
          <a:prstGeom prst="rect">
            <a:avLst/>
          </a:prstGeom>
          <a:noFill/>
          <a:ln w="9525">
            <a:noFill/>
            <a:miter lim="800000"/>
            <a:headEnd/>
            <a:tailEnd/>
          </a:ln>
        </p:spPr>
      </p:pic>
      <p:pic>
        <p:nvPicPr>
          <p:cNvPr id="5" name="4 - Εικόνα" descr="http://www.medmems.bme.tohoku.ac.jp/optpress.jpg"/>
          <p:cNvPicPr/>
          <p:nvPr/>
        </p:nvPicPr>
        <p:blipFill>
          <a:blip r:embed="rId3" cstate="print"/>
          <a:srcRect/>
          <a:stretch>
            <a:fillRect/>
          </a:stretch>
        </p:blipFill>
        <p:spPr bwMode="auto">
          <a:xfrm>
            <a:off x="4788024" y="3573016"/>
            <a:ext cx="3909060" cy="2926080"/>
          </a:xfrm>
          <a:prstGeom prst="rect">
            <a:avLst/>
          </a:prstGeom>
          <a:noFill/>
          <a:ln w="9525">
            <a:noFill/>
            <a:miter lim="800000"/>
            <a:headEnd/>
            <a:tailEnd/>
          </a:ln>
        </p:spPr>
      </p:pic>
      <p:sp>
        <p:nvSpPr>
          <p:cNvPr id="6" name="5 - Ορθογώνιο"/>
          <p:cNvSpPr/>
          <p:nvPr/>
        </p:nvSpPr>
        <p:spPr>
          <a:xfrm>
            <a:off x="611560" y="3933056"/>
            <a:ext cx="3528392" cy="2677656"/>
          </a:xfrm>
          <a:prstGeom prst="rect">
            <a:avLst/>
          </a:prstGeom>
        </p:spPr>
        <p:txBody>
          <a:bodyPr wrap="square">
            <a:spAutoFit/>
          </a:bodyPr>
          <a:lstStyle/>
          <a:p>
            <a:pPr algn="ctr"/>
            <a:r>
              <a:rPr lang="el-GR" sz="2400" b="1" dirty="0" smtClean="0"/>
              <a:t>Αισθητήρας μέτρηση της πίεσης αίματος μέσω ενδοσκοπίου. Στην άκρη της ίνας υπάρχει λεπτό διάφραγμα και η καταγραφή γίνεται </a:t>
            </a:r>
            <a:r>
              <a:rPr lang="el-GR" sz="2400" b="1" dirty="0" err="1" smtClean="0"/>
              <a:t>συμβολομετρικά</a:t>
            </a:r>
            <a:endParaRPr lang="el-GR" sz="24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http://remoteopticalcontrol.com/images/fiber_optic_sensors-001.jpg"/>
          <p:cNvPicPr/>
          <p:nvPr/>
        </p:nvPicPr>
        <p:blipFill>
          <a:blip r:embed="rId2" cstate="print"/>
          <a:srcRect/>
          <a:stretch>
            <a:fillRect/>
          </a:stretch>
        </p:blipFill>
        <p:spPr bwMode="auto">
          <a:xfrm>
            <a:off x="251520" y="476672"/>
            <a:ext cx="8568952" cy="60486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sf5_fig02.gif"/>
          <p:cNvPicPr>
            <a:picLocks noChangeAspect="1"/>
          </p:cNvPicPr>
          <p:nvPr/>
        </p:nvPicPr>
        <p:blipFill>
          <a:blip r:embed="rId2" cstate="print"/>
          <a:stretch>
            <a:fillRect/>
          </a:stretch>
        </p:blipFill>
        <p:spPr>
          <a:xfrm>
            <a:off x="1331640" y="404664"/>
            <a:ext cx="5688633" cy="3545286"/>
          </a:xfrm>
          <a:prstGeom prst="rect">
            <a:avLst/>
          </a:prstGeom>
        </p:spPr>
      </p:pic>
      <p:pic>
        <p:nvPicPr>
          <p:cNvPr id="5" name="4 - Εικόνα" descr="fig1.gif"/>
          <p:cNvPicPr>
            <a:picLocks noChangeAspect="1"/>
          </p:cNvPicPr>
          <p:nvPr/>
        </p:nvPicPr>
        <p:blipFill>
          <a:blip r:embed="rId3" cstate="print"/>
          <a:srcRect t="36991"/>
          <a:stretch>
            <a:fillRect/>
          </a:stretch>
        </p:blipFill>
        <p:spPr>
          <a:xfrm>
            <a:off x="1979712" y="4077072"/>
            <a:ext cx="5472608" cy="2601847"/>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principle.jpg"/>
          <p:cNvPicPr>
            <a:picLocks noChangeAspect="1"/>
          </p:cNvPicPr>
          <p:nvPr/>
        </p:nvPicPr>
        <p:blipFill>
          <a:blip r:embed="rId2" cstate="print"/>
          <a:stretch>
            <a:fillRect/>
          </a:stretch>
        </p:blipFill>
        <p:spPr>
          <a:xfrm>
            <a:off x="971600" y="692696"/>
            <a:ext cx="7560840" cy="518457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Εικόνα" descr="dts_laser.gif"/>
          <p:cNvPicPr>
            <a:picLocks noChangeAspect="1"/>
          </p:cNvPicPr>
          <p:nvPr/>
        </p:nvPicPr>
        <p:blipFill>
          <a:blip r:embed="rId2" cstate="print"/>
          <a:stretch>
            <a:fillRect/>
          </a:stretch>
        </p:blipFill>
        <p:spPr>
          <a:xfrm>
            <a:off x="1403648" y="476672"/>
            <a:ext cx="5669800" cy="2175490"/>
          </a:xfrm>
          <a:prstGeom prst="rect">
            <a:avLst/>
          </a:prstGeom>
        </p:spPr>
      </p:pic>
      <p:pic>
        <p:nvPicPr>
          <p:cNvPr id="8" name="7 - Εικόνα" descr="principle-contactless-optical-oxygen-sensor-spots.jpg"/>
          <p:cNvPicPr>
            <a:picLocks noChangeAspect="1"/>
          </p:cNvPicPr>
          <p:nvPr/>
        </p:nvPicPr>
        <p:blipFill>
          <a:blip r:embed="rId3" cstate="print"/>
          <a:stretch>
            <a:fillRect/>
          </a:stretch>
        </p:blipFill>
        <p:spPr>
          <a:xfrm>
            <a:off x="683568" y="3068960"/>
            <a:ext cx="3528392" cy="3093224"/>
          </a:xfrm>
          <a:prstGeom prst="rect">
            <a:avLst/>
          </a:prstGeom>
        </p:spPr>
      </p:pic>
      <p:pic>
        <p:nvPicPr>
          <p:cNvPr id="9" name="8 - Εικόνα" descr="095003_1_2.png"/>
          <p:cNvPicPr>
            <a:picLocks noChangeAspect="1"/>
          </p:cNvPicPr>
          <p:nvPr/>
        </p:nvPicPr>
        <p:blipFill>
          <a:blip r:embed="rId4" cstate="print"/>
          <a:stretch>
            <a:fillRect/>
          </a:stretch>
        </p:blipFill>
        <p:spPr>
          <a:xfrm>
            <a:off x="5364088" y="2996952"/>
            <a:ext cx="3047012" cy="322679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79512" y="188640"/>
            <a:ext cx="8784976" cy="6408712"/>
          </a:xfrm>
        </p:spPr>
        <p:txBody>
          <a:bodyPr>
            <a:normAutofit/>
          </a:bodyPr>
          <a:lstStyle/>
          <a:p>
            <a:pPr marL="252000" lvl="1" indent="-216000" algn="just">
              <a:lnSpc>
                <a:spcPct val="110000"/>
              </a:lnSpc>
              <a:spcBef>
                <a:spcPts val="0"/>
              </a:spcBef>
              <a:buFont typeface="Wingdings" pitchFamily="2" charset="2"/>
              <a:buChar char="Ø"/>
            </a:pPr>
            <a:r>
              <a:rPr lang="el-GR" sz="2400" b="1" dirty="0"/>
              <a:t>Αν η γωνία θ</a:t>
            </a:r>
            <a:r>
              <a:rPr lang="el-GR" sz="2400" b="1" baseline="-25000" dirty="0"/>
              <a:t>1</a:t>
            </a:r>
            <a:r>
              <a:rPr lang="el-GR" sz="2400" b="1" dirty="0"/>
              <a:t> είναι μεγαλύτερη της </a:t>
            </a:r>
            <a:r>
              <a:rPr lang="el-GR" sz="2400" b="1" dirty="0" err="1"/>
              <a:t>ορικής</a:t>
            </a:r>
            <a:r>
              <a:rPr lang="el-GR" sz="2400" b="1" dirty="0"/>
              <a:t> θ</a:t>
            </a:r>
            <a:r>
              <a:rPr lang="en-US" sz="2400" b="1" baseline="-25000" dirty="0" err="1"/>
              <a:t>ic</a:t>
            </a:r>
            <a:r>
              <a:rPr lang="el-GR" sz="2400" b="1" dirty="0"/>
              <a:t> (με </a:t>
            </a:r>
            <a:r>
              <a:rPr lang="el-GR" sz="2400" b="1" dirty="0" err="1"/>
              <a:t>ημθ</a:t>
            </a:r>
            <a:r>
              <a:rPr lang="en-US" sz="2400" b="1" baseline="-25000" dirty="0" err="1"/>
              <a:t>ic</a:t>
            </a:r>
            <a:r>
              <a:rPr lang="el-GR" sz="2400" b="1" dirty="0"/>
              <a:t>=</a:t>
            </a:r>
            <a:r>
              <a:rPr lang="en-US" sz="2400" b="1" dirty="0"/>
              <a:t>n</a:t>
            </a:r>
            <a:r>
              <a:rPr lang="el-GR" sz="2400" b="1" baseline="-25000" dirty="0"/>
              <a:t>2</a:t>
            </a:r>
            <a:r>
              <a:rPr lang="el-GR" sz="2400" b="1" dirty="0"/>
              <a:t>/</a:t>
            </a:r>
            <a:r>
              <a:rPr lang="en-US" sz="2400" b="1" dirty="0"/>
              <a:t>n</a:t>
            </a:r>
            <a:r>
              <a:rPr lang="el-GR" sz="2400" b="1" baseline="-25000" dirty="0"/>
              <a:t>1</a:t>
            </a:r>
            <a:r>
              <a:rPr lang="el-GR" sz="2400" b="1" dirty="0"/>
              <a:t>), το ΗΜ κύμα θα ανακλαστεί ολικά και θα παραμείνει στον πυρήνα. Το ίδιο θα συμβεί και σε όλες τις επόμενες ανακλάσεις στις διαχωριστικές επιφάνειες πυρήνα-περίβλημα και το ΗΜ κύμα θα διαδοθεί κατά μήκος της οπτικής ίνας. </a:t>
            </a:r>
          </a:p>
          <a:p>
            <a:pPr marL="252000" lvl="1" indent="-216000" algn="just">
              <a:lnSpc>
                <a:spcPct val="110000"/>
              </a:lnSpc>
              <a:spcBef>
                <a:spcPts val="0"/>
              </a:spcBef>
              <a:buFont typeface="Wingdings" pitchFamily="2" charset="2"/>
              <a:buChar char="Ø"/>
            </a:pPr>
            <a:r>
              <a:rPr lang="el-GR" sz="2400" b="1" dirty="0" smtClean="0"/>
              <a:t>Η διάδοση </a:t>
            </a:r>
            <a:r>
              <a:rPr lang="el-GR" sz="2400" b="1" dirty="0"/>
              <a:t>του ΗΜ κύματος διαμέσου της οπτικής ίνας προϋποθέτει ολική ανάκλαση στην διαχωριστική επιφάνεια πυρήνα-περίβλημα. </a:t>
            </a:r>
            <a:endParaRPr lang="el-GR" sz="2400" b="1" dirty="0" smtClean="0"/>
          </a:p>
          <a:p>
            <a:pPr marL="252000" lvl="1" indent="-216000" algn="just">
              <a:lnSpc>
                <a:spcPct val="110000"/>
              </a:lnSpc>
              <a:spcBef>
                <a:spcPts val="0"/>
              </a:spcBef>
              <a:buFont typeface="Wingdings" pitchFamily="2" charset="2"/>
              <a:buChar char="Ø"/>
            </a:pPr>
            <a:r>
              <a:rPr lang="el-GR" sz="2400" b="1" dirty="0" smtClean="0"/>
              <a:t>Επομένως</a:t>
            </a:r>
            <a:r>
              <a:rPr lang="el-GR" sz="2400" b="1" dirty="0"/>
              <a:t>, υπάρχει περιορισμός στις γωνίες εισόδου θ</a:t>
            </a:r>
            <a:r>
              <a:rPr lang="el-GR" sz="2400" b="1" baseline="-25000" dirty="0"/>
              <a:t>0</a:t>
            </a:r>
            <a:r>
              <a:rPr lang="el-GR" sz="2400" b="1" dirty="0"/>
              <a:t> για τις οποίες η διάδοση είναι εφικτή και υπάρχει μία μέγιστη γωνία εισόδου στον πυρήνα από τον αέρα </a:t>
            </a:r>
            <a:r>
              <a:rPr lang="el-GR" sz="2400" b="1" dirty="0" err="1"/>
              <a:t>θ</a:t>
            </a:r>
            <a:r>
              <a:rPr lang="el-GR" sz="2400" b="1" baseline="-25000" dirty="0" err="1"/>
              <a:t>max</a:t>
            </a:r>
            <a:r>
              <a:rPr lang="el-GR" sz="2400" b="1" dirty="0"/>
              <a:t> για την οποία το ΗΜ κύμα προσπίπτει υπό </a:t>
            </a:r>
            <a:r>
              <a:rPr lang="el-GR" sz="2400" b="1" dirty="0" err="1"/>
              <a:t>ορική</a:t>
            </a:r>
            <a:r>
              <a:rPr lang="el-GR" sz="2400" b="1" dirty="0"/>
              <a:t> γωνία στην διαχωριστική επιφάνεια πυρήνα-περίβλημα και για την οποία θα ισχύει:</a:t>
            </a:r>
          </a:p>
          <a:p>
            <a:endParaRPr lang="el-GR" dirty="0"/>
          </a:p>
        </p:txBody>
      </p:sp>
      <p:sp>
        <p:nvSpPr>
          <p:cNvPr id="61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6145" name="Object 1"/>
          <p:cNvGraphicFramePr>
            <a:graphicFrameLocks noChangeAspect="1"/>
          </p:cNvGraphicFramePr>
          <p:nvPr/>
        </p:nvGraphicFramePr>
        <p:xfrm>
          <a:off x="1619672" y="5733256"/>
          <a:ext cx="6197436" cy="576064"/>
        </p:xfrm>
        <a:graphic>
          <a:graphicData uri="http://schemas.openxmlformats.org/presentationml/2006/ole">
            <p:oleObj spid="_x0000_s6145" name="Equation" r:id="rId3" imgW="3111500" imgH="292100" progId="Equation.3">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260648"/>
            <a:ext cx="8964488" cy="6597352"/>
          </a:xfrm>
        </p:spPr>
        <p:txBody>
          <a:bodyPr>
            <a:normAutofit fontScale="92500" lnSpcReduction="10000"/>
          </a:bodyPr>
          <a:lstStyle/>
          <a:p>
            <a:pPr marL="288000" algn="just"/>
            <a:r>
              <a:rPr lang="el-GR" sz="2600" b="1" dirty="0"/>
              <a:t>Η γωνία 2θ</a:t>
            </a:r>
            <a:r>
              <a:rPr lang="en-US" sz="2600" b="1" baseline="-25000" dirty="0"/>
              <a:t>max</a:t>
            </a:r>
            <a:r>
              <a:rPr lang="el-GR" sz="2600" b="1" dirty="0"/>
              <a:t> ορίζει το ονομαζόμενο κώνο συλλογής και όλα τα κύματα τα οποία εισέρχονται στην οπτική ίνα διαμέσου αυτού του κώνου, μπορούν να διαδοθούν στην ίνα. Για την γωνία θ</a:t>
            </a:r>
            <a:r>
              <a:rPr lang="en-US" sz="2600" b="1" baseline="-25000" dirty="0"/>
              <a:t>max</a:t>
            </a:r>
            <a:r>
              <a:rPr lang="el-GR" sz="2600" b="1" dirty="0"/>
              <a:t> ισχύει: </a:t>
            </a:r>
            <a:endParaRPr lang="el-GR" sz="2600" dirty="0"/>
          </a:p>
          <a:p>
            <a:pPr marL="288000">
              <a:buNone/>
            </a:pPr>
            <a:r>
              <a:rPr lang="el-GR" b="1" dirty="0" smtClean="0"/>
              <a:t>          </a:t>
            </a:r>
            <a:endParaRPr lang="el-GR" dirty="0"/>
          </a:p>
          <a:p>
            <a:pPr marL="288000">
              <a:buNone/>
            </a:pPr>
            <a:r>
              <a:rPr lang="el-GR" sz="2400" b="1" dirty="0" smtClean="0"/>
              <a:t>	όπου</a:t>
            </a:r>
            <a:r>
              <a:rPr lang="el-GR" sz="2400" b="1" dirty="0"/>
              <a:t>: </a:t>
            </a:r>
            <a:r>
              <a:rPr lang="el-GR" sz="2400" b="1" dirty="0" smtClean="0"/>
              <a:t> </a:t>
            </a:r>
          </a:p>
          <a:p>
            <a:pPr marL="288000"/>
            <a:endParaRPr lang="el-GR" b="1" dirty="0" smtClean="0"/>
          </a:p>
          <a:p>
            <a:pPr marL="288000"/>
            <a:r>
              <a:rPr lang="el-GR" sz="2600" b="1" dirty="0" smtClean="0"/>
              <a:t>Η </a:t>
            </a:r>
            <a:r>
              <a:rPr lang="el-GR" sz="2600" b="1" dirty="0"/>
              <a:t>ποσότητα  </a:t>
            </a:r>
            <a:endParaRPr lang="el-GR" sz="2600" b="1" dirty="0" smtClean="0"/>
          </a:p>
          <a:p>
            <a:pPr marL="288000" algn="just">
              <a:buNone/>
            </a:pPr>
            <a:r>
              <a:rPr lang="el-GR" b="1" dirty="0" smtClean="0"/>
              <a:t>	</a:t>
            </a:r>
            <a:r>
              <a:rPr lang="el-GR" sz="2600" b="1" dirty="0" smtClean="0"/>
              <a:t>ονομάζεται </a:t>
            </a:r>
            <a:r>
              <a:rPr lang="el-GR" sz="2600" b="1" dirty="0"/>
              <a:t>αριθμητικό άνοιγμα (</a:t>
            </a:r>
            <a:r>
              <a:rPr lang="en-US" sz="2600" b="1" dirty="0"/>
              <a:t>numerical aperture</a:t>
            </a:r>
            <a:r>
              <a:rPr lang="el-GR" sz="2600" b="1" dirty="0"/>
              <a:t>) της οπτικής ίνας και εκφράζει την δυνατότητα συλλογής μιας δέσμης από την ίνα ή ένα σύστημα ινών. Τυπικές τιμές του αριθμητικού ανοίγματος για τις ίνες είναι 0.001-0.03</a:t>
            </a:r>
            <a:r>
              <a:rPr lang="el-GR" sz="2600" b="1" dirty="0" smtClean="0"/>
              <a:t>.</a:t>
            </a:r>
          </a:p>
          <a:p>
            <a:pPr marL="288000" algn="just"/>
            <a:r>
              <a:rPr lang="el-GR" sz="2600" b="1" dirty="0" smtClean="0"/>
              <a:t>Μια οπτική ίνα στην οποία επιτρέπεται μόνο η ευθεία μετάδοση ονομάζεται μονότροπη</a:t>
            </a:r>
          </a:p>
          <a:p>
            <a:pPr marL="288000" algn="just"/>
            <a:r>
              <a:rPr lang="el-GR" sz="2600" b="1" dirty="0" smtClean="0"/>
              <a:t>Αν επιτρέπονται πολλών ειδών ανακλάσεις, η ίνα ονομάζεται πολύτροπη</a:t>
            </a:r>
            <a:endParaRPr lang="el-GR" sz="2600" dirty="0"/>
          </a:p>
          <a:p>
            <a:endParaRPr lang="el-GR" dirty="0"/>
          </a:p>
        </p:txBody>
      </p:sp>
      <p:sp>
        <p:nvSpPr>
          <p:cNvPr id="163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6385" name="Object 1"/>
          <p:cNvGraphicFramePr>
            <a:graphicFrameLocks noChangeAspect="1"/>
          </p:cNvGraphicFramePr>
          <p:nvPr/>
        </p:nvGraphicFramePr>
        <p:xfrm>
          <a:off x="1259632" y="2132856"/>
          <a:ext cx="2304256" cy="541105"/>
        </p:xfrm>
        <a:graphic>
          <a:graphicData uri="http://schemas.openxmlformats.org/presentationml/2006/ole">
            <p:oleObj spid="_x0000_s16385" name="Equation" r:id="rId3" imgW="1206500" imgH="279400" progId="Equation.3">
              <p:embed/>
            </p:oleObj>
          </a:graphicData>
        </a:graphic>
      </p:graphicFrame>
      <p:sp>
        <p:nvSpPr>
          <p:cNvPr id="1638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6387" name="Object 3"/>
          <p:cNvGraphicFramePr>
            <a:graphicFrameLocks noChangeAspect="1"/>
          </p:cNvGraphicFramePr>
          <p:nvPr/>
        </p:nvGraphicFramePr>
        <p:xfrm>
          <a:off x="2339752" y="1340768"/>
          <a:ext cx="3456384" cy="698567"/>
        </p:xfrm>
        <a:graphic>
          <a:graphicData uri="http://schemas.openxmlformats.org/presentationml/2006/ole">
            <p:oleObj spid="_x0000_s16387" name="Equation" r:id="rId4" imgW="1803400" imgH="368300" progId="Equation.3">
              <p:embed/>
            </p:oleObj>
          </a:graphicData>
        </a:graphic>
      </p:graphicFrame>
      <p:sp>
        <p:nvSpPr>
          <p:cNvPr id="1639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6389" name="Object 5"/>
          <p:cNvGraphicFramePr>
            <a:graphicFrameLocks noChangeAspect="1"/>
          </p:cNvGraphicFramePr>
          <p:nvPr/>
        </p:nvGraphicFramePr>
        <p:xfrm>
          <a:off x="2483768" y="2852936"/>
          <a:ext cx="4032448" cy="637296"/>
        </p:xfrm>
        <a:graphic>
          <a:graphicData uri="http://schemas.openxmlformats.org/presentationml/2006/ole">
            <p:oleObj spid="_x0000_s16389" name="Equation" r:id="rId5" imgW="2273300" imgH="355600" progId="Equation.3">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0"/>
            <a:ext cx="8229600" cy="850106"/>
          </a:xfrm>
        </p:spPr>
        <p:txBody>
          <a:bodyPr>
            <a:normAutofit fontScale="90000"/>
          </a:bodyPr>
          <a:lstStyle/>
          <a:p>
            <a:pPr lvl="0"/>
            <a:r>
              <a:rPr lang="el-GR" sz="4000" b="1" u="sng" dirty="0" smtClean="0">
                <a:solidFill>
                  <a:schemeClr val="accent6">
                    <a:lumMod val="75000"/>
                  </a:schemeClr>
                </a:solidFill>
              </a:rPr>
              <a:t>Συστήματα </a:t>
            </a:r>
            <a:r>
              <a:rPr lang="el-GR" sz="4000" b="1" u="sng" dirty="0">
                <a:solidFill>
                  <a:schemeClr val="accent6">
                    <a:lumMod val="75000"/>
                  </a:schemeClr>
                </a:solidFill>
              </a:rPr>
              <a:t>οπτικών ινών ως αισθητήρες </a:t>
            </a:r>
          </a:p>
        </p:txBody>
      </p:sp>
      <p:sp>
        <p:nvSpPr>
          <p:cNvPr id="3" name="2 - Θέση περιεχομένου"/>
          <p:cNvSpPr>
            <a:spLocks noGrp="1"/>
          </p:cNvSpPr>
          <p:nvPr>
            <p:ph idx="1"/>
          </p:nvPr>
        </p:nvSpPr>
        <p:spPr>
          <a:xfrm>
            <a:off x="0" y="908720"/>
            <a:ext cx="9144000" cy="5256584"/>
          </a:xfrm>
        </p:spPr>
        <p:txBody>
          <a:bodyPr>
            <a:normAutofit/>
          </a:bodyPr>
          <a:lstStyle/>
          <a:p>
            <a:pPr marL="288000" lvl="1">
              <a:buFont typeface="Wingdings" pitchFamily="2" charset="2"/>
              <a:buChar char="Ø"/>
            </a:pPr>
            <a:r>
              <a:rPr lang="el-GR" sz="2400" b="1" dirty="0" smtClean="0"/>
              <a:t>Αισθητήρας </a:t>
            </a:r>
            <a:r>
              <a:rPr lang="el-GR" sz="2400" b="1" dirty="0"/>
              <a:t>οπτικής ίνας </a:t>
            </a:r>
            <a:r>
              <a:rPr lang="el-GR" sz="2400" b="1" dirty="0" smtClean="0"/>
              <a:t>είναι μια διάταξη στην οποία μπορούν να διαμορφωθούν κατάλληλα οι </a:t>
            </a:r>
            <a:r>
              <a:rPr lang="el-GR" sz="2400" b="1" dirty="0"/>
              <a:t>ιδιότητες του </a:t>
            </a:r>
            <a:r>
              <a:rPr lang="el-GR" sz="2400" b="1" dirty="0" smtClean="0"/>
              <a:t>φωτός που διαδίδεται εξ </a:t>
            </a:r>
            <a:r>
              <a:rPr lang="el-GR" sz="2400" b="1" dirty="0"/>
              <a:t>αιτίας ενός εξωτερικού παράγοντα όπως θερμοκρασία, πίεση, μηχανική τάση, </a:t>
            </a:r>
            <a:r>
              <a:rPr lang="el-GR" sz="2400" b="1" dirty="0" smtClean="0"/>
              <a:t>χημικές </a:t>
            </a:r>
            <a:r>
              <a:rPr lang="el-GR" sz="2400" b="1" dirty="0"/>
              <a:t>ή </a:t>
            </a:r>
            <a:r>
              <a:rPr lang="el-GR" sz="2400" b="1" dirty="0" smtClean="0"/>
              <a:t>βιολογικές ουσίες, </a:t>
            </a:r>
            <a:r>
              <a:rPr lang="el-GR" sz="2400" b="1" dirty="0"/>
              <a:t>εφαρμογή </a:t>
            </a:r>
            <a:r>
              <a:rPr lang="el-GR" sz="2400" b="1" dirty="0" smtClean="0"/>
              <a:t>πεδίου </a:t>
            </a:r>
            <a:r>
              <a:rPr lang="el-GR" sz="2400" b="1" dirty="0"/>
              <a:t>κλπ. </a:t>
            </a:r>
            <a:endParaRPr lang="el-GR" sz="2400" dirty="0"/>
          </a:p>
          <a:p>
            <a:pPr marL="288000" lvl="1">
              <a:buFont typeface="Wingdings" pitchFamily="2" charset="2"/>
              <a:buChar char="Ø"/>
            </a:pPr>
            <a:r>
              <a:rPr lang="el-GR" sz="2400" b="1" dirty="0"/>
              <a:t>Ιδιότητες του φωτός που </a:t>
            </a:r>
            <a:r>
              <a:rPr lang="el-GR" sz="2400" b="1" dirty="0" smtClean="0"/>
              <a:t>μπορούν να διαμορφωθούν είναι η ένταση </a:t>
            </a:r>
            <a:r>
              <a:rPr lang="el-GR" sz="2400" b="1" dirty="0"/>
              <a:t>ακτινοβολίας, </a:t>
            </a:r>
            <a:r>
              <a:rPr lang="el-GR" sz="2400" b="1" dirty="0" smtClean="0"/>
              <a:t>το μήκος </a:t>
            </a:r>
            <a:r>
              <a:rPr lang="el-GR" sz="2400" b="1" dirty="0"/>
              <a:t>κύματος, </a:t>
            </a:r>
            <a:r>
              <a:rPr lang="el-GR" sz="2400" b="1" dirty="0" smtClean="0"/>
              <a:t>η πόλωση </a:t>
            </a:r>
            <a:r>
              <a:rPr lang="el-GR" sz="2400" b="1" dirty="0"/>
              <a:t>και </a:t>
            </a:r>
            <a:r>
              <a:rPr lang="el-GR" sz="2400" b="1" dirty="0" smtClean="0"/>
              <a:t>η φάση</a:t>
            </a:r>
            <a:r>
              <a:rPr lang="el-GR" sz="2400" b="1" dirty="0"/>
              <a:t>. </a:t>
            </a:r>
            <a:endParaRPr lang="el-GR" sz="2400" dirty="0"/>
          </a:p>
          <a:p>
            <a:pPr marL="288000" lvl="1">
              <a:buFont typeface="Wingdings" pitchFamily="2" charset="2"/>
              <a:buChar char="Ø"/>
            </a:pPr>
            <a:r>
              <a:rPr lang="el-GR" sz="2400" b="1" dirty="0"/>
              <a:t>Η μεταβολή των ιδιοτήτων του φωτός μπορεί να πραγματοποιηθεί είτε έξω από την ίνα σε ειδικό διαμορφωτή (εξωγενής αισθητήρας), ή μέσα στην οπτική ίνα (ενδογενής αισθητήρας).</a:t>
            </a:r>
            <a:endParaRPr lang="el-GR" sz="2400" dirty="0"/>
          </a:p>
          <a:p>
            <a:endParaRPr lang="el-GR" dirty="0"/>
          </a:p>
        </p:txBody>
      </p:sp>
      <p:sp>
        <p:nvSpPr>
          <p:cNvPr id="174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7409" name="Object 1"/>
          <p:cNvGraphicFramePr>
            <a:graphicFrameLocks noChangeAspect="1"/>
          </p:cNvGraphicFramePr>
          <p:nvPr/>
        </p:nvGraphicFramePr>
        <p:xfrm>
          <a:off x="1403648" y="4437112"/>
          <a:ext cx="6836269" cy="2206427"/>
        </p:xfrm>
        <a:graphic>
          <a:graphicData uri="http://schemas.openxmlformats.org/presentationml/2006/ole">
            <p:oleObj spid="_x0000_s17409" r:id="rId3" imgW="6638925" imgH="2143125" progId="">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188640"/>
            <a:ext cx="9144000" cy="6669360"/>
          </a:xfrm>
        </p:spPr>
        <p:txBody>
          <a:bodyPr>
            <a:normAutofit fontScale="92500"/>
          </a:bodyPr>
          <a:lstStyle/>
          <a:p>
            <a:pPr marL="288000" lvl="1">
              <a:buFont typeface="Wingdings" pitchFamily="2" charset="2"/>
              <a:buChar char="Ø"/>
            </a:pPr>
            <a:r>
              <a:rPr lang="el-GR" sz="2600" b="1" dirty="0" smtClean="0"/>
              <a:t>Οι </a:t>
            </a:r>
            <a:r>
              <a:rPr lang="el-GR" sz="2600" b="1" dirty="0"/>
              <a:t>αισθητήρες οπτικών ινών </a:t>
            </a:r>
            <a:r>
              <a:rPr lang="el-GR" sz="2600" b="1" dirty="0" smtClean="0"/>
              <a:t>αποτελούν ένα </a:t>
            </a:r>
            <a:r>
              <a:rPr lang="el-GR" sz="2600" b="1" dirty="0"/>
              <a:t>σπουδαίο πεδίο τεχνολογικής έρευνας και </a:t>
            </a:r>
            <a:r>
              <a:rPr lang="el-GR" sz="2600" b="1" dirty="0" smtClean="0"/>
              <a:t>εφαρμογής με κύρια πλεονεκτήματα : </a:t>
            </a:r>
            <a:r>
              <a:rPr lang="el-GR" sz="2600" b="1" dirty="0" smtClean="0">
                <a:solidFill>
                  <a:srgbClr val="FF0000"/>
                </a:solidFill>
              </a:rPr>
              <a:t>βελτιωμένη </a:t>
            </a:r>
            <a:r>
              <a:rPr lang="el-GR" sz="2600" b="1" dirty="0">
                <a:solidFill>
                  <a:srgbClr val="FF0000"/>
                </a:solidFill>
              </a:rPr>
              <a:t>ευαισθησία, </a:t>
            </a:r>
            <a:r>
              <a:rPr lang="el-GR" sz="2600" b="1" dirty="0" smtClean="0">
                <a:solidFill>
                  <a:srgbClr val="FF0000"/>
                </a:solidFill>
              </a:rPr>
              <a:t>απαλλαγή </a:t>
            </a:r>
            <a:r>
              <a:rPr lang="el-GR" sz="2600" b="1" dirty="0">
                <a:solidFill>
                  <a:srgbClr val="FF0000"/>
                </a:solidFill>
              </a:rPr>
              <a:t>από ΗΜ παρεμβολές, </a:t>
            </a:r>
            <a:r>
              <a:rPr lang="el-GR" sz="2600" b="1" dirty="0" smtClean="0">
                <a:solidFill>
                  <a:srgbClr val="FF0000"/>
                </a:solidFill>
              </a:rPr>
              <a:t>μεγάλο </a:t>
            </a:r>
            <a:r>
              <a:rPr lang="el-GR" sz="2600" b="1" dirty="0">
                <a:solidFill>
                  <a:srgbClr val="FF0000"/>
                </a:solidFill>
              </a:rPr>
              <a:t>εύρος ζώνης και </a:t>
            </a:r>
            <a:r>
              <a:rPr lang="el-GR" sz="2600" b="1" dirty="0" smtClean="0">
                <a:solidFill>
                  <a:srgbClr val="FF0000"/>
                </a:solidFill>
              </a:rPr>
              <a:t>μεγάλο </a:t>
            </a:r>
            <a:r>
              <a:rPr lang="el-GR" sz="2600" b="1" dirty="0">
                <a:solidFill>
                  <a:srgbClr val="FF0000"/>
                </a:solidFill>
              </a:rPr>
              <a:t>ρυθμό μετάδοσης </a:t>
            </a:r>
            <a:r>
              <a:rPr lang="el-GR" sz="2600" b="1" dirty="0" smtClean="0">
                <a:solidFill>
                  <a:srgbClr val="FF0000"/>
                </a:solidFill>
              </a:rPr>
              <a:t>δεδομένων, συμβατότητα </a:t>
            </a:r>
            <a:r>
              <a:rPr lang="el-GR" sz="2600" b="1" dirty="0">
                <a:solidFill>
                  <a:srgbClr val="FF0000"/>
                </a:solidFill>
              </a:rPr>
              <a:t>με δίκτυα μεταφοράς δεδομένων οπτικών ινών, χημική ουδετερότητα, μικρό μέγεθος και βάρος κλπ</a:t>
            </a:r>
            <a:r>
              <a:rPr lang="el-GR" sz="2600" b="1" dirty="0"/>
              <a:t>. </a:t>
            </a:r>
            <a:endParaRPr lang="el-GR" sz="2600" dirty="0"/>
          </a:p>
          <a:p>
            <a:pPr marL="288000" lvl="1">
              <a:buFont typeface="Wingdings" pitchFamily="2" charset="2"/>
              <a:buChar char="Ø"/>
            </a:pPr>
            <a:r>
              <a:rPr lang="el-GR" sz="2600" b="1" dirty="0"/>
              <a:t>Σήμερα είναι διαθέσιμοι στην αγορά διάφοροι αισθητήρες που μπορούν να χρησιμοποιηθούν σχεδόν για κάθε φυσική ή χημική ποσότητα </a:t>
            </a:r>
            <a:r>
              <a:rPr lang="el-GR" sz="2600" b="1" dirty="0" smtClean="0"/>
              <a:t>όπως: </a:t>
            </a:r>
            <a:r>
              <a:rPr lang="el-GR" sz="2600" b="1" dirty="0">
                <a:solidFill>
                  <a:srgbClr val="00B050"/>
                </a:solidFill>
              </a:rPr>
              <a:t>θερμοκρασία, πίεση, ροή, ταχύτητα, γωνιακή ταχύτητα, επιτάχυνση, θέση, δόνηση, στάθμη, </a:t>
            </a:r>
            <a:r>
              <a:rPr lang="en-US" sz="2600" b="1" dirty="0">
                <a:solidFill>
                  <a:srgbClr val="00B050"/>
                </a:solidFill>
              </a:rPr>
              <a:t>pH</a:t>
            </a:r>
            <a:r>
              <a:rPr lang="el-GR" sz="2600" b="1" dirty="0">
                <a:solidFill>
                  <a:srgbClr val="00B050"/>
                </a:solidFill>
              </a:rPr>
              <a:t>, χημικά στοιχεία (οξυγόνο, </a:t>
            </a:r>
            <a:r>
              <a:rPr lang="en-US" sz="2600" b="1" dirty="0">
                <a:solidFill>
                  <a:srgbClr val="00B050"/>
                </a:solidFill>
              </a:rPr>
              <a:t>CO</a:t>
            </a:r>
            <a:r>
              <a:rPr lang="el-GR" sz="2600" b="1" baseline="-25000" dirty="0">
                <a:solidFill>
                  <a:srgbClr val="00B050"/>
                </a:solidFill>
              </a:rPr>
              <a:t>2</a:t>
            </a:r>
            <a:r>
              <a:rPr lang="el-GR" sz="2600" b="1" dirty="0">
                <a:solidFill>
                  <a:srgbClr val="00B050"/>
                </a:solidFill>
              </a:rPr>
              <a:t>, γλυκόζη, </a:t>
            </a:r>
            <a:r>
              <a:rPr lang="en-US" sz="2600" b="1" dirty="0">
                <a:solidFill>
                  <a:srgbClr val="00B050"/>
                </a:solidFill>
              </a:rPr>
              <a:t>SO</a:t>
            </a:r>
            <a:r>
              <a:rPr lang="el-GR" sz="2600" b="1" baseline="-25000" dirty="0">
                <a:solidFill>
                  <a:srgbClr val="00B050"/>
                </a:solidFill>
              </a:rPr>
              <a:t>2</a:t>
            </a:r>
            <a:r>
              <a:rPr lang="el-GR" sz="2600" b="1" dirty="0">
                <a:solidFill>
                  <a:srgbClr val="00B050"/>
                </a:solidFill>
              </a:rPr>
              <a:t>, ιώδιο, ιόντα αλογόνων, αμμωνία, μεταλλικά κατιόντα κλπ), φωτιά, καπνό, παραβίαση χώρου, ανίχνευση ρωγμών-καταστροφών σε κατασκευές, ρεύμα, τάση, ηλεκτρικό πεδίο, μαγνητικό πεδίο κλπ. </a:t>
            </a:r>
            <a:endParaRPr lang="el-GR" sz="2600" b="1" dirty="0" smtClean="0">
              <a:solidFill>
                <a:srgbClr val="00B050"/>
              </a:solidFill>
            </a:endParaRPr>
          </a:p>
          <a:p>
            <a:pPr marL="288000" lvl="1">
              <a:buFont typeface="Wingdings" pitchFamily="2" charset="2"/>
              <a:buChar char="Ø"/>
            </a:pPr>
            <a:r>
              <a:rPr lang="el-GR" sz="2600" b="1" dirty="0" smtClean="0"/>
              <a:t>Με </a:t>
            </a:r>
            <a:r>
              <a:rPr lang="el-GR" sz="2600" b="1" dirty="0"/>
              <a:t>πολυπλεξία είναι δυνατόν να αναπτυχθούν κατανεμημένα δίκτυα αισθητήρων οπτικών ινών για την παρακολούθηση σαν παράδειγμα διεργασιών στην βιομηχανία ή δομικές κατασκευές. </a:t>
            </a:r>
            <a:endParaRPr lang="el-GR" sz="2600" dirty="0"/>
          </a:p>
          <a:p>
            <a:pPr>
              <a:buNone/>
            </a:pPr>
            <a:endParaRPr lang="el-GR" sz="2800" dirty="0"/>
          </a:p>
          <a:p>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634082"/>
          </a:xfrm>
        </p:spPr>
        <p:txBody>
          <a:bodyPr>
            <a:normAutofit fontScale="90000"/>
          </a:bodyPr>
          <a:lstStyle/>
          <a:p>
            <a:pPr lvl="0"/>
            <a:r>
              <a:rPr lang="el-GR" sz="4000" b="1" u="sng" dirty="0">
                <a:solidFill>
                  <a:schemeClr val="accent6">
                    <a:lumMod val="75000"/>
                  </a:schemeClr>
                </a:solidFill>
              </a:rPr>
              <a:t>Δομικά</a:t>
            </a:r>
            <a:r>
              <a:rPr lang="el-GR" b="1" u="sng" dirty="0" smtClean="0"/>
              <a:t> </a:t>
            </a:r>
            <a:r>
              <a:rPr lang="el-GR" sz="4000" b="1" u="sng" dirty="0" smtClean="0">
                <a:solidFill>
                  <a:schemeClr val="accent6">
                    <a:lumMod val="75000"/>
                  </a:schemeClr>
                </a:solidFill>
              </a:rPr>
              <a:t>στοιχεία αισθητήρων οπτικών ινών.</a:t>
            </a:r>
            <a:r>
              <a:rPr lang="el-GR" dirty="0"/>
              <a:t/>
            </a:r>
            <a:br>
              <a:rPr lang="el-GR" dirty="0"/>
            </a:br>
            <a:endParaRPr lang="el-GR" dirty="0"/>
          </a:p>
        </p:txBody>
      </p:sp>
      <p:sp>
        <p:nvSpPr>
          <p:cNvPr id="3" name="2 - Θέση περιεχομένου"/>
          <p:cNvSpPr>
            <a:spLocks noGrp="1"/>
          </p:cNvSpPr>
          <p:nvPr>
            <p:ph idx="1"/>
          </p:nvPr>
        </p:nvSpPr>
        <p:spPr>
          <a:xfrm>
            <a:off x="251520" y="764704"/>
            <a:ext cx="8712968" cy="5904656"/>
          </a:xfrm>
        </p:spPr>
        <p:txBody>
          <a:bodyPr>
            <a:normAutofit fontScale="85000" lnSpcReduction="20000"/>
          </a:bodyPr>
          <a:lstStyle/>
          <a:p>
            <a:pPr marL="288000" lvl="1">
              <a:buFont typeface="Wingdings" pitchFamily="2" charset="2"/>
              <a:buChar char="Ø"/>
            </a:pPr>
            <a:r>
              <a:rPr lang="el-GR" b="1" dirty="0"/>
              <a:t>Μία διάταξη αισθητήρα με οπτική ίνα </a:t>
            </a:r>
            <a:r>
              <a:rPr lang="el-GR" b="1" dirty="0" smtClean="0"/>
              <a:t>περιέχει: </a:t>
            </a:r>
            <a:r>
              <a:rPr lang="el-GR" b="1" dirty="0"/>
              <a:t>πηγή (</a:t>
            </a:r>
            <a:r>
              <a:rPr lang="en-US" b="1" dirty="0"/>
              <a:t>LED</a:t>
            </a:r>
            <a:r>
              <a:rPr lang="el-GR" b="1" dirty="0"/>
              <a:t> ή λέιζερ), </a:t>
            </a:r>
            <a:r>
              <a:rPr lang="el-GR" b="1" dirty="0" smtClean="0"/>
              <a:t>δέκτη </a:t>
            </a:r>
            <a:r>
              <a:rPr lang="el-GR" b="1" dirty="0"/>
              <a:t>(</a:t>
            </a:r>
            <a:r>
              <a:rPr lang="el-GR" b="1" dirty="0" err="1"/>
              <a:t>φωτοδίοδο</a:t>
            </a:r>
            <a:r>
              <a:rPr lang="el-GR" b="1" dirty="0"/>
              <a:t> ή </a:t>
            </a:r>
            <a:r>
              <a:rPr lang="el-GR" b="1" dirty="0" err="1" smtClean="0"/>
              <a:t>φωτοπολλαπλασιαστή</a:t>
            </a:r>
            <a:r>
              <a:rPr lang="el-GR" b="1" dirty="0"/>
              <a:t>), </a:t>
            </a:r>
            <a:r>
              <a:rPr lang="el-GR" b="1" dirty="0" smtClean="0"/>
              <a:t>οπτική </a:t>
            </a:r>
            <a:r>
              <a:rPr lang="el-GR" b="1" dirty="0"/>
              <a:t>ίνα (οπτικές ίνες) και ανάλογα με την εφαρμογή διάφορες μονάδες όπως σαν παράδειγμα μονάδα ανάλυσης φάσματος ακτινοβολίας, </a:t>
            </a:r>
            <a:r>
              <a:rPr lang="el-GR" b="1" dirty="0" err="1"/>
              <a:t>ηλεκτρο</a:t>
            </a:r>
            <a:r>
              <a:rPr lang="el-GR" b="1" dirty="0"/>
              <a:t>-οπτικούς ή </a:t>
            </a:r>
            <a:r>
              <a:rPr lang="el-GR" b="1" dirty="0" err="1"/>
              <a:t>μαγνητο</a:t>
            </a:r>
            <a:r>
              <a:rPr lang="el-GR" b="1" dirty="0"/>
              <a:t>-οπτικούς κρυστάλλους, οπτικά κλπ. </a:t>
            </a:r>
            <a:endParaRPr lang="el-GR" sz="2400" dirty="0"/>
          </a:p>
          <a:p>
            <a:pPr marL="288000" lvl="1">
              <a:buFont typeface="Wingdings" pitchFamily="2" charset="2"/>
              <a:buChar char="Ø"/>
            </a:pPr>
            <a:r>
              <a:rPr lang="el-GR" b="1" dirty="0">
                <a:solidFill>
                  <a:srgbClr val="FF0000"/>
                </a:solidFill>
              </a:rPr>
              <a:t>Η επιλογή των δομικών αυτών στοιχείων γίνεται με βάση την ιδιότητα την μεταβολή της οποίας χρησιμοποιεί ο αισθητήρας για την λειτουργία του. </a:t>
            </a:r>
            <a:endParaRPr lang="el-GR" b="1" dirty="0" smtClean="0">
              <a:solidFill>
                <a:srgbClr val="FF0000"/>
              </a:solidFill>
            </a:endParaRPr>
          </a:p>
          <a:p>
            <a:pPr marL="288000" lvl="1">
              <a:buFont typeface="Wingdings" pitchFamily="2" charset="2"/>
              <a:buChar char="Ø"/>
            </a:pPr>
            <a:r>
              <a:rPr lang="el-GR" b="1" dirty="0" smtClean="0"/>
              <a:t>Όπου </a:t>
            </a:r>
            <a:r>
              <a:rPr lang="el-GR" b="1" dirty="0"/>
              <a:t>απαιτείται έλεγχος της φάσης χρησιμοποιείται μονότροπη ίνα, </a:t>
            </a:r>
            <a:r>
              <a:rPr lang="el-GR" b="1" dirty="0" smtClean="0"/>
              <a:t>οι </a:t>
            </a:r>
            <a:r>
              <a:rPr lang="el-GR" b="1" dirty="0"/>
              <a:t>πολύτροπες ίνες χρησιμοποιούνται στην μεταβολή της έντασης ή του μήκους κύματος, ενώ για μεταβολή πόλωσης επιλέγεται </a:t>
            </a:r>
            <a:r>
              <a:rPr lang="el-GR" b="1" dirty="0" err="1"/>
              <a:t>διπλοθλαστική</a:t>
            </a:r>
            <a:r>
              <a:rPr lang="el-GR" b="1" dirty="0"/>
              <a:t> ίνα (ο δείκτης διάθλασης εξαρτάται από την διεύθυνση). </a:t>
            </a:r>
            <a:endParaRPr lang="el-GR" b="1" dirty="0" smtClean="0"/>
          </a:p>
          <a:p>
            <a:pPr marL="288000" lvl="1">
              <a:buFont typeface="Wingdings" pitchFamily="2" charset="2"/>
              <a:buChar char="Ø"/>
            </a:pPr>
            <a:r>
              <a:rPr lang="el-GR" b="1" dirty="0" smtClean="0">
                <a:solidFill>
                  <a:srgbClr val="FF0000"/>
                </a:solidFill>
              </a:rPr>
              <a:t>Τέλος</a:t>
            </a:r>
            <a:r>
              <a:rPr lang="el-GR" b="1" dirty="0">
                <a:solidFill>
                  <a:srgbClr val="FF0000"/>
                </a:solidFill>
              </a:rPr>
              <a:t>, υπάρχουν και οπτικές ίνες με ειδική επίστρωση, όπως </a:t>
            </a:r>
            <a:r>
              <a:rPr lang="el-GR" b="1" dirty="0" err="1">
                <a:solidFill>
                  <a:srgbClr val="FF0000"/>
                </a:solidFill>
              </a:rPr>
              <a:t>ελαστομερή</a:t>
            </a:r>
            <a:r>
              <a:rPr lang="el-GR" b="1" dirty="0">
                <a:solidFill>
                  <a:srgbClr val="FF0000"/>
                </a:solidFill>
              </a:rPr>
              <a:t> (ακουστικοί αισθητήρες), μέταλλα όπως </a:t>
            </a:r>
            <a:r>
              <a:rPr lang="en-US" b="1" dirty="0">
                <a:solidFill>
                  <a:srgbClr val="FF0000"/>
                </a:solidFill>
              </a:rPr>
              <a:t>Ni</a:t>
            </a:r>
            <a:r>
              <a:rPr lang="el-GR" b="1" dirty="0">
                <a:solidFill>
                  <a:srgbClr val="FF0000"/>
                </a:solidFill>
              </a:rPr>
              <a:t>, </a:t>
            </a:r>
            <a:r>
              <a:rPr lang="en-US" b="1" dirty="0">
                <a:solidFill>
                  <a:srgbClr val="FF0000"/>
                </a:solidFill>
              </a:rPr>
              <a:t>Al</a:t>
            </a:r>
            <a:r>
              <a:rPr lang="el-GR" b="1" dirty="0">
                <a:solidFill>
                  <a:srgbClr val="FF0000"/>
                </a:solidFill>
              </a:rPr>
              <a:t> (θερμικοί αισθητήρες), πιεζοηλεκτρικά (ηλεκτρικούς αισθητήρες) κλπ. </a:t>
            </a:r>
            <a:endParaRPr lang="el-GR" sz="2400" dirty="0">
              <a:solidFill>
                <a:srgbClr val="FF0000"/>
              </a:solidFill>
            </a:endParaRPr>
          </a:p>
          <a:p>
            <a:pPr>
              <a:buFont typeface="Wingdings" pitchFamily="2" charset="2"/>
              <a:buChar char="Ø"/>
            </a:pPr>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188640"/>
            <a:ext cx="9144000" cy="6408712"/>
          </a:xfrm>
        </p:spPr>
        <p:txBody>
          <a:bodyPr>
            <a:normAutofit fontScale="85000" lnSpcReduction="20000"/>
          </a:bodyPr>
          <a:lstStyle/>
          <a:p>
            <a:pPr marL="288000" lvl="1">
              <a:buNone/>
            </a:pPr>
            <a:endParaRPr lang="el-GR" b="1" dirty="0" smtClean="0"/>
          </a:p>
          <a:p>
            <a:pPr marL="288000" lvl="1">
              <a:buFont typeface="Wingdings" pitchFamily="2" charset="2"/>
              <a:buChar char="Ø"/>
            </a:pPr>
            <a:r>
              <a:rPr lang="el-GR" b="1" dirty="0" smtClean="0"/>
              <a:t>Η </a:t>
            </a:r>
            <a:r>
              <a:rPr lang="el-GR" b="1" dirty="0"/>
              <a:t>επιλογή του πομπού είναι  μεγάλης σημασίας για τον αισθητήρα. </a:t>
            </a:r>
            <a:endParaRPr lang="el-GR" b="1" dirty="0" smtClean="0"/>
          </a:p>
          <a:p>
            <a:pPr marL="288000" lvl="1">
              <a:buFont typeface="Wingdings" pitchFamily="2" charset="2"/>
              <a:buChar char="Ø"/>
            </a:pPr>
            <a:r>
              <a:rPr lang="el-GR" b="1" dirty="0" smtClean="0"/>
              <a:t>Στους </a:t>
            </a:r>
            <a:r>
              <a:rPr lang="el-GR" b="1" dirty="0"/>
              <a:t>αισθητήρες οπτικών ινών γενικά δεν είναι απαραίτητη η χρήση ειδικών </a:t>
            </a:r>
            <a:r>
              <a:rPr lang="el-GR" b="1" dirty="0" err="1"/>
              <a:t>διοδικών</a:t>
            </a:r>
            <a:r>
              <a:rPr lang="el-GR" b="1" dirty="0"/>
              <a:t> λέιζερ καθώς </a:t>
            </a:r>
            <a:r>
              <a:rPr lang="el-GR" b="1" dirty="0" smtClean="0"/>
              <a:t>οι </a:t>
            </a:r>
            <a:r>
              <a:rPr lang="el-GR" b="1" dirty="0"/>
              <a:t>πηγές </a:t>
            </a:r>
            <a:r>
              <a:rPr lang="en-US" b="1" dirty="0"/>
              <a:t>LED</a:t>
            </a:r>
            <a:r>
              <a:rPr lang="el-GR" b="1" dirty="0"/>
              <a:t> είναι αρκετά αξιόπιστα, όσον αφορά αισθητήρες με μεταβολή έντασης. Σε αυτές τις εφαρμογές μάλιστα είναι προτιμότερο οι πηγές να είναι στην περιοχή του ορατού όπου τα συστήματα ανίχνευσης είναι απλούστερα και φτηνότερα. </a:t>
            </a:r>
            <a:endParaRPr lang="el-GR" b="1" dirty="0" smtClean="0"/>
          </a:p>
          <a:p>
            <a:pPr marL="288000" lvl="1">
              <a:buFont typeface="Wingdings" pitchFamily="2" charset="2"/>
              <a:buChar char="Ø"/>
            </a:pPr>
            <a:r>
              <a:rPr lang="el-GR" b="1" dirty="0" smtClean="0"/>
              <a:t>Σε </a:t>
            </a:r>
            <a:r>
              <a:rPr lang="el-GR" b="1" dirty="0"/>
              <a:t>άλλες εφαρμογές όμως υπάρχουν ειδικές απαιτήσεις που επιβάλλουν την χρήση άλλων συστημάτων </a:t>
            </a:r>
            <a:r>
              <a:rPr lang="el-GR" b="1" dirty="0" smtClean="0"/>
              <a:t>λέιζερ. Για </a:t>
            </a:r>
            <a:r>
              <a:rPr lang="el-GR" b="1" dirty="0"/>
              <a:t>παράδειγμα στους αισθητήρες με μεταβολή φάσης </a:t>
            </a:r>
            <a:r>
              <a:rPr lang="el-GR" b="1" dirty="0" smtClean="0"/>
              <a:t>επιβάλλεται </a:t>
            </a:r>
            <a:r>
              <a:rPr lang="el-GR" b="1" dirty="0"/>
              <a:t>η χρήση λέιζερ </a:t>
            </a:r>
            <a:r>
              <a:rPr lang="en-US" b="1" dirty="0"/>
              <a:t>He</a:t>
            </a:r>
            <a:r>
              <a:rPr lang="el-GR" b="1" dirty="0"/>
              <a:t>-</a:t>
            </a:r>
            <a:r>
              <a:rPr lang="en-US" b="1" dirty="0"/>
              <a:t>Ne</a:t>
            </a:r>
            <a:r>
              <a:rPr lang="el-GR" b="1" dirty="0"/>
              <a:t> με μεγάλο μήκος συμφωνίας ενώ σε αισθητήρες με μεταβολή μήκους κύματος είναι ιδιαίτερα χρήσιμες διάφορες λάμπες που εκπέμπουν συνεχές φάσμα στην ορατή περιοχή. </a:t>
            </a:r>
            <a:endParaRPr lang="el-GR" sz="2400" dirty="0"/>
          </a:p>
          <a:p>
            <a:pPr marL="288000" lvl="1">
              <a:buFont typeface="Wingdings" pitchFamily="2" charset="2"/>
              <a:buChar char="Ø"/>
            </a:pPr>
            <a:r>
              <a:rPr lang="el-GR" b="1" dirty="0"/>
              <a:t>Αντίστοιχα, ως ανιχνευτής επιλέγεται συνήθως μία </a:t>
            </a:r>
            <a:r>
              <a:rPr lang="el-GR" b="1" dirty="0" err="1" smtClean="0"/>
              <a:t>φωτοδιόδος</a:t>
            </a:r>
            <a:r>
              <a:rPr lang="el-GR" b="1" dirty="0" smtClean="0"/>
              <a:t> (</a:t>
            </a:r>
            <a:r>
              <a:rPr lang="en-US" b="1" dirty="0"/>
              <a:t>PIN</a:t>
            </a:r>
            <a:r>
              <a:rPr lang="el-GR" b="1" dirty="0"/>
              <a:t> ή χιονοστιβάδας) ενώ σε κάποιες περιπτώσεις είναι χρήσιμος και ο ανιχνευτής θερμικού τύπου. </a:t>
            </a:r>
            <a:endParaRPr lang="el-GR" b="1" dirty="0" smtClean="0"/>
          </a:p>
          <a:p>
            <a:pPr marL="288000" lvl="1">
              <a:buFont typeface="Wingdings" pitchFamily="2" charset="2"/>
              <a:buChar char="Ø"/>
            </a:pPr>
            <a:r>
              <a:rPr lang="el-GR" b="1" dirty="0" smtClean="0"/>
              <a:t>Επίσης </a:t>
            </a:r>
            <a:r>
              <a:rPr lang="el-GR" b="1" dirty="0"/>
              <a:t>σε κάποιες εφαρμογές είναι απαραίτητη η χρήση συστοιχίας ανιχνευτών.</a:t>
            </a:r>
            <a:endParaRPr lang="el-GR" sz="2400" dirty="0"/>
          </a:p>
          <a:p>
            <a:pPr marL="288000">
              <a:buFont typeface="Wingdings" pitchFamily="2" charset="2"/>
              <a:buChar char="Ø"/>
            </a:pPr>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836712"/>
          </a:xfrm>
        </p:spPr>
        <p:txBody>
          <a:bodyPr>
            <a:noAutofit/>
          </a:bodyPr>
          <a:lstStyle/>
          <a:p>
            <a:r>
              <a:rPr lang="el-GR" sz="3600" b="1" u="sng" dirty="0" smtClean="0">
                <a:solidFill>
                  <a:schemeClr val="accent6">
                    <a:lumMod val="75000"/>
                  </a:schemeClr>
                </a:solidFill>
              </a:rPr>
              <a:t>Αρχή λειτουργίας αισθητήρων οπτικών ινών</a:t>
            </a:r>
          </a:p>
        </p:txBody>
      </p:sp>
      <p:sp>
        <p:nvSpPr>
          <p:cNvPr id="3" name="2 - Θέση περιεχομένου"/>
          <p:cNvSpPr>
            <a:spLocks noGrp="1"/>
          </p:cNvSpPr>
          <p:nvPr>
            <p:ph idx="1"/>
          </p:nvPr>
        </p:nvSpPr>
        <p:spPr>
          <a:xfrm>
            <a:off x="0" y="908720"/>
            <a:ext cx="9144000" cy="5949280"/>
          </a:xfrm>
        </p:spPr>
        <p:txBody>
          <a:bodyPr>
            <a:normAutofit fontScale="55000" lnSpcReduction="20000"/>
          </a:bodyPr>
          <a:lstStyle/>
          <a:p>
            <a:r>
              <a:rPr lang="el-GR" sz="4000" b="1" dirty="0" smtClean="0"/>
              <a:t>Η απλούστερη τεχνική για ανάπτυξη αισθητήρων οπτικών ινών ήταν η μεταβολή της έντασης και ουσιαστικά βασιζόταν στην αλλαγή του ποσοστού ισχύος που έφτανε σε ένα δέκτη λόγω της επίδρασης κάποιου εξωτερικού παράγοντα όπως γραμμική και γωνιακή μετατόπιση, πίεση, μηχανική τάση, στάθμη υγρού, δόνηση κλπ. </a:t>
            </a:r>
          </a:p>
          <a:p>
            <a:r>
              <a:rPr lang="el-GR" sz="4000" b="1" dirty="0" smtClean="0"/>
              <a:t>Οι αισθητήρες αυτού του τύπου είναι απλοί στην κατασκευή, αξιόπιστοι και με χαμηλό κόστος ενώ το κύριο μειονέκτημα τους είναι ότι συχνά απαιτούν κάποιο σύστημα αναφοράς. </a:t>
            </a:r>
          </a:p>
          <a:p>
            <a:endParaRPr lang="el-GR" dirty="0" smtClean="0"/>
          </a:p>
          <a:p>
            <a:endParaRPr lang="el-GR" dirty="0" smtClean="0"/>
          </a:p>
          <a:p>
            <a:endParaRPr lang="el-GR" dirty="0" smtClean="0"/>
          </a:p>
          <a:p>
            <a:r>
              <a:rPr lang="el-GR" sz="4000" b="1" dirty="0" smtClean="0"/>
              <a:t>Ο αισθητήρας αποτελείται από μία οπτική ίνα και ένα καθρέφτη ο οποίος ακολουθεί την κίνηση του κινητού του οποίου θέλουμε να καταγράψουμε την μετατόπιση. Η ίνα μεταφέρει το φωτός στον καθρέφτη και συλλέγει το ανακλώμενο φως που οδηγεί στον δέκτη. Το ποσοστό της ανακλώμενης δέσμης που εισάγεται εκ νέου στην ίνα εξαρτάται από την απόσταση ίνας-καθρέφτη. Επομένως, ο δέκτης δίνει σήμα ανάλογο της θέσης του κινητού. Ταυτόχρονα, αν ο καθρέφτης είναι προσκολλημένος σε αντικείμενο του ταλαντώνεται ή δονείται, το σήμα που θα επιστρέφει στον δέκτη θα είναι διαμορφωμένο κατά την συχνότητα ταλάντωσης η οποία θα μπορεί έτσι να μετρηθεί. </a:t>
            </a:r>
            <a:endParaRPr lang="el-GR" sz="4000" b="1" dirty="0"/>
          </a:p>
        </p:txBody>
      </p:sp>
      <p:sp>
        <p:nvSpPr>
          <p:cNvPr id="194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9457" name="Object 1"/>
          <p:cNvGraphicFramePr>
            <a:graphicFrameLocks noChangeAspect="1"/>
          </p:cNvGraphicFramePr>
          <p:nvPr/>
        </p:nvGraphicFramePr>
        <p:xfrm>
          <a:off x="2195736" y="3140968"/>
          <a:ext cx="3747241" cy="936104"/>
        </p:xfrm>
        <a:graphic>
          <a:graphicData uri="http://schemas.openxmlformats.org/presentationml/2006/ole">
            <p:oleObj spid="_x0000_s19457" r:id="rId3" imgW="2633472" imgH="655320" progId="">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474</TotalTime>
  <Words>2076</Words>
  <Application>Microsoft Office PowerPoint</Application>
  <PresentationFormat>Προβολή στην οθόνη (4:3)</PresentationFormat>
  <Paragraphs>103</Paragraphs>
  <Slides>28</Slides>
  <Notes>0</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28</vt:i4>
      </vt:variant>
    </vt:vector>
  </HeadingPairs>
  <TitlesOfParts>
    <vt:vector size="30" baseType="lpstr">
      <vt:lpstr>Θέμα του Office</vt:lpstr>
      <vt:lpstr>Equation</vt:lpstr>
      <vt:lpstr>Αισθητήρες οπτικών ινών </vt:lpstr>
      <vt:lpstr>Αρχή λειτουργίας οπτικών ινών </vt:lpstr>
      <vt:lpstr>Διαφάνεια 3</vt:lpstr>
      <vt:lpstr>Διαφάνεια 4</vt:lpstr>
      <vt:lpstr>Συστήματα οπτικών ινών ως αισθητήρες </vt:lpstr>
      <vt:lpstr>Διαφάνεια 6</vt:lpstr>
      <vt:lpstr>Δομικά στοιχεία αισθητήρων οπτικών ινών. </vt:lpstr>
      <vt:lpstr>Διαφάνεια 8</vt:lpstr>
      <vt:lpstr>Αρχή λειτουργίας αισθητήρων οπτικών ινών</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Αισθητήρες οπτικών ινών</dc:title>
  <dc:creator>default</dc:creator>
  <cp:lastModifiedBy>koudoumas</cp:lastModifiedBy>
  <cp:revision>51</cp:revision>
  <dcterms:created xsi:type="dcterms:W3CDTF">2013-03-27T16:29:33Z</dcterms:created>
  <dcterms:modified xsi:type="dcterms:W3CDTF">2014-05-11T07:16:48Z</dcterms:modified>
</cp:coreProperties>
</file>