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58" r:id="rId5"/>
    <p:sldId id="277" r:id="rId6"/>
    <p:sldId id="260" r:id="rId7"/>
    <p:sldId id="263" r:id="rId8"/>
    <p:sldId id="279" r:id="rId9"/>
    <p:sldId id="281" r:id="rId10"/>
    <p:sldId id="264" r:id="rId11"/>
    <p:sldId id="280" r:id="rId12"/>
    <p:sldId id="265" r:id="rId13"/>
    <p:sldId id="267" r:id="rId14"/>
    <p:sldId id="269" r:id="rId15"/>
    <p:sldId id="270" r:id="rId16"/>
    <p:sldId id="271" r:id="rId17"/>
    <p:sldId id="273" r:id="rId18"/>
    <p:sldId id="272" r:id="rId19"/>
    <p:sldId id="275" r:id="rId20"/>
    <p:sldId id="274" r:id="rId21"/>
    <p:sldId id="278" r:id="rId22"/>
    <p:sldId id="282" r:id="rId23"/>
    <p:sldId id="284" r:id="rId24"/>
    <p:sldId id="283" r:id="rId25"/>
    <p:sldId id="285" r:id="rId26"/>
    <p:sldId id="286" r:id="rId27"/>
    <p:sldId id="261" r:id="rId28"/>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0" d="100"/>
          <a:sy n="50" d="100"/>
        </p:scale>
        <p:origin x="-1267" y="-6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5DF3FCA8-A561-444C-ACC1-3A54777112D0}" type="datetimeFigureOut">
              <a:rPr lang="el-GR" smtClean="0"/>
              <a:pPr/>
              <a:t>11/5/2014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C60B03C0-CE9D-4909-9DB3-FF0FD38F64C7}"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5DF3FCA8-A561-444C-ACC1-3A54777112D0}" type="datetimeFigureOut">
              <a:rPr lang="el-GR" smtClean="0"/>
              <a:pPr/>
              <a:t>11/5/2014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C60B03C0-CE9D-4909-9DB3-FF0FD38F64C7}"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5DF3FCA8-A561-444C-ACC1-3A54777112D0}" type="datetimeFigureOut">
              <a:rPr lang="el-GR" smtClean="0"/>
              <a:pPr/>
              <a:t>11/5/2014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C60B03C0-CE9D-4909-9DB3-FF0FD38F64C7}"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5DF3FCA8-A561-444C-ACC1-3A54777112D0}" type="datetimeFigureOut">
              <a:rPr lang="el-GR" smtClean="0"/>
              <a:pPr/>
              <a:t>11/5/2014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C60B03C0-CE9D-4909-9DB3-FF0FD38F64C7}"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5DF3FCA8-A561-444C-ACC1-3A54777112D0}" type="datetimeFigureOut">
              <a:rPr lang="el-GR" smtClean="0"/>
              <a:pPr/>
              <a:t>11/5/2014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C60B03C0-CE9D-4909-9DB3-FF0FD38F64C7}"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5DF3FCA8-A561-444C-ACC1-3A54777112D0}" type="datetimeFigureOut">
              <a:rPr lang="el-GR" smtClean="0"/>
              <a:pPr/>
              <a:t>11/5/2014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C60B03C0-CE9D-4909-9DB3-FF0FD38F64C7}"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5DF3FCA8-A561-444C-ACC1-3A54777112D0}" type="datetimeFigureOut">
              <a:rPr lang="el-GR" smtClean="0"/>
              <a:pPr/>
              <a:t>11/5/2014</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C60B03C0-CE9D-4909-9DB3-FF0FD38F64C7}"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5DF3FCA8-A561-444C-ACC1-3A54777112D0}" type="datetimeFigureOut">
              <a:rPr lang="el-GR" smtClean="0"/>
              <a:pPr/>
              <a:t>11/5/2014</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C60B03C0-CE9D-4909-9DB3-FF0FD38F64C7}"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5DF3FCA8-A561-444C-ACC1-3A54777112D0}" type="datetimeFigureOut">
              <a:rPr lang="el-GR" smtClean="0"/>
              <a:pPr/>
              <a:t>11/5/2014</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C60B03C0-CE9D-4909-9DB3-FF0FD38F64C7}"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5DF3FCA8-A561-444C-ACC1-3A54777112D0}" type="datetimeFigureOut">
              <a:rPr lang="el-GR" smtClean="0"/>
              <a:pPr/>
              <a:t>11/5/2014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C60B03C0-CE9D-4909-9DB3-FF0FD38F64C7}"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5DF3FCA8-A561-444C-ACC1-3A54777112D0}" type="datetimeFigureOut">
              <a:rPr lang="el-GR" smtClean="0"/>
              <a:pPr/>
              <a:t>11/5/2014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C60B03C0-CE9D-4909-9DB3-FF0FD38F64C7}"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F3FCA8-A561-444C-ACC1-3A54777112D0}" type="datetimeFigureOut">
              <a:rPr lang="el-GR" smtClean="0"/>
              <a:pPr/>
              <a:t>11/5/2014</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0B03C0-CE9D-4909-9DB3-FF0FD38F64C7}"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11560" y="332657"/>
            <a:ext cx="7772400" cy="864096"/>
          </a:xfrm>
        </p:spPr>
        <p:txBody>
          <a:bodyPr>
            <a:normAutofit fontScale="90000"/>
          </a:bodyPr>
          <a:lstStyle/>
          <a:p>
            <a:r>
              <a:rPr lang="el-GR" sz="4000" b="1" u="sng" dirty="0" smtClean="0">
                <a:solidFill>
                  <a:schemeClr val="accent6">
                    <a:lumMod val="75000"/>
                  </a:schemeClr>
                </a:solidFill>
              </a:rPr>
              <a:t>Κατεργασία με λέιζερ</a:t>
            </a:r>
            <a:r>
              <a:rPr lang="el-GR" dirty="0"/>
              <a:t/>
            </a:r>
            <a:br>
              <a:rPr lang="el-GR" dirty="0"/>
            </a:br>
            <a:endParaRPr lang="el-GR" dirty="0"/>
          </a:p>
        </p:txBody>
      </p:sp>
      <p:sp>
        <p:nvSpPr>
          <p:cNvPr id="3" name="2 - Υπότιτλος"/>
          <p:cNvSpPr>
            <a:spLocks noGrp="1"/>
          </p:cNvSpPr>
          <p:nvPr>
            <p:ph type="subTitle" idx="1"/>
          </p:nvPr>
        </p:nvSpPr>
        <p:spPr>
          <a:xfrm>
            <a:off x="0" y="908720"/>
            <a:ext cx="9144000" cy="5949280"/>
          </a:xfrm>
        </p:spPr>
        <p:txBody>
          <a:bodyPr>
            <a:noAutofit/>
          </a:bodyPr>
          <a:lstStyle/>
          <a:p>
            <a:pPr algn="just">
              <a:buFont typeface="Arial" pitchFamily="34" charset="0"/>
              <a:buChar char="•"/>
            </a:pPr>
            <a:r>
              <a:rPr lang="el-GR" sz="2400" b="1" dirty="0" smtClean="0">
                <a:solidFill>
                  <a:schemeClr val="tx1">
                    <a:lumMod val="95000"/>
                    <a:lumOff val="5000"/>
                  </a:schemeClr>
                </a:solidFill>
              </a:rPr>
              <a:t>Ένα από τα βασικά χαρακτηριστικά του λέιζερ είναι η ικανότητα του να δράση σαν ισχυρή πηγή θερμότητας. </a:t>
            </a:r>
            <a:endParaRPr lang="el-GR" sz="2400" b="1" dirty="0" smtClean="0">
              <a:solidFill>
                <a:schemeClr val="tx1">
                  <a:lumMod val="95000"/>
                  <a:lumOff val="5000"/>
                </a:schemeClr>
              </a:solidFill>
            </a:endParaRPr>
          </a:p>
          <a:p>
            <a:pPr algn="just">
              <a:buFont typeface="Arial" pitchFamily="34" charset="0"/>
              <a:buChar char="•"/>
            </a:pPr>
            <a:r>
              <a:rPr lang="el-GR" sz="2400" b="1" dirty="0" smtClean="0">
                <a:solidFill>
                  <a:schemeClr val="tx1">
                    <a:lumMod val="95000"/>
                    <a:lumOff val="5000"/>
                  </a:schemeClr>
                </a:solidFill>
              </a:rPr>
              <a:t>Ένα </a:t>
            </a:r>
            <a:r>
              <a:rPr lang="en-US" sz="2400" b="1" dirty="0" smtClean="0">
                <a:solidFill>
                  <a:schemeClr val="tx1">
                    <a:lumMod val="95000"/>
                    <a:lumOff val="5000"/>
                  </a:schemeClr>
                </a:solidFill>
              </a:rPr>
              <a:t>CO</a:t>
            </a:r>
            <a:r>
              <a:rPr lang="el-GR" sz="2400" b="1" baseline="-25000" dirty="0" smtClean="0">
                <a:solidFill>
                  <a:schemeClr val="tx1">
                    <a:lumMod val="95000"/>
                    <a:lumOff val="5000"/>
                  </a:schemeClr>
                </a:solidFill>
              </a:rPr>
              <a:t>2</a:t>
            </a:r>
            <a:r>
              <a:rPr lang="el-GR" sz="2400" b="1" dirty="0" smtClean="0">
                <a:solidFill>
                  <a:schemeClr val="tx1">
                    <a:lumMod val="95000"/>
                    <a:lumOff val="5000"/>
                  </a:schemeClr>
                </a:solidFill>
              </a:rPr>
              <a:t> λέιζερ ισχύος 2 </a:t>
            </a:r>
            <a:r>
              <a:rPr lang="en-US" sz="2400" b="1" dirty="0" smtClean="0">
                <a:solidFill>
                  <a:schemeClr val="tx1">
                    <a:lumMod val="95000"/>
                    <a:lumOff val="5000"/>
                  </a:schemeClr>
                </a:solidFill>
              </a:rPr>
              <a:t>kW</a:t>
            </a:r>
            <a:r>
              <a:rPr lang="el-GR" sz="2400" b="1" dirty="0" smtClean="0">
                <a:solidFill>
                  <a:schemeClr val="tx1">
                    <a:lumMod val="95000"/>
                    <a:lumOff val="5000"/>
                  </a:schemeClr>
                </a:solidFill>
              </a:rPr>
              <a:t> αν εστιαστεί σε ακτίνα διατομής στο σημείο εστίασης 100 μ</a:t>
            </a:r>
            <a:r>
              <a:rPr lang="en-US" sz="2400" b="1" dirty="0" smtClean="0">
                <a:solidFill>
                  <a:schemeClr val="tx1">
                    <a:lumMod val="95000"/>
                    <a:lumOff val="5000"/>
                  </a:schemeClr>
                </a:solidFill>
              </a:rPr>
              <a:t>m</a:t>
            </a:r>
            <a:r>
              <a:rPr lang="el-GR" sz="2400" b="1" dirty="0" smtClean="0">
                <a:solidFill>
                  <a:schemeClr val="tx1">
                    <a:lumMod val="95000"/>
                    <a:lumOff val="5000"/>
                  </a:schemeClr>
                </a:solidFill>
              </a:rPr>
              <a:t>, η πυκνότητα ενέργειας (ή η ένταση ακτινοβολίας) που παρέχει είναι περίπου 6.5 </a:t>
            </a:r>
            <a:r>
              <a:rPr lang="en-US" sz="2400" b="1" dirty="0" smtClean="0">
                <a:solidFill>
                  <a:schemeClr val="tx1">
                    <a:lumMod val="95000"/>
                    <a:lumOff val="5000"/>
                  </a:schemeClr>
                </a:solidFill>
              </a:rPr>
              <a:t>MW</a:t>
            </a:r>
            <a:r>
              <a:rPr lang="el-GR" sz="2400" b="1" dirty="0" smtClean="0">
                <a:solidFill>
                  <a:schemeClr val="tx1">
                    <a:lumMod val="95000"/>
                    <a:lumOff val="5000"/>
                  </a:schemeClr>
                </a:solidFill>
              </a:rPr>
              <a:t>/</a:t>
            </a:r>
            <a:r>
              <a:rPr lang="en-US" sz="2400" b="1" dirty="0" smtClean="0">
                <a:solidFill>
                  <a:schemeClr val="tx1">
                    <a:lumMod val="95000"/>
                    <a:lumOff val="5000"/>
                  </a:schemeClr>
                </a:solidFill>
              </a:rPr>
              <a:t>cm</a:t>
            </a:r>
            <a:r>
              <a:rPr lang="el-GR" sz="2400" b="1" baseline="30000" dirty="0" smtClean="0">
                <a:solidFill>
                  <a:schemeClr val="tx1">
                    <a:lumMod val="95000"/>
                    <a:lumOff val="5000"/>
                  </a:schemeClr>
                </a:solidFill>
              </a:rPr>
              <a:t>2</a:t>
            </a:r>
            <a:r>
              <a:rPr lang="el-GR" sz="2400" b="1" dirty="0" smtClean="0">
                <a:solidFill>
                  <a:schemeClr val="tx1">
                    <a:lumMod val="95000"/>
                    <a:lumOff val="5000"/>
                  </a:schemeClr>
                </a:solidFill>
              </a:rPr>
              <a:t>. </a:t>
            </a:r>
            <a:endParaRPr lang="el-GR" sz="2400" b="1" dirty="0" smtClean="0">
              <a:solidFill>
                <a:schemeClr val="tx1">
                  <a:lumMod val="95000"/>
                  <a:lumOff val="5000"/>
                </a:schemeClr>
              </a:solidFill>
            </a:endParaRPr>
          </a:p>
          <a:p>
            <a:pPr algn="just">
              <a:buFont typeface="Arial" pitchFamily="34" charset="0"/>
              <a:buChar char="•"/>
            </a:pPr>
            <a:r>
              <a:rPr lang="el-GR" sz="2400" b="1" dirty="0" smtClean="0">
                <a:solidFill>
                  <a:schemeClr val="tx1">
                    <a:lumMod val="95000"/>
                    <a:lumOff val="5000"/>
                  </a:schemeClr>
                </a:solidFill>
              </a:rPr>
              <a:t>Η </a:t>
            </a:r>
            <a:r>
              <a:rPr lang="el-GR" sz="2400" b="1" dirty="0" smtClean="0">
                <a:solidFill>
                  <a:schemeClr val="tx1">
                    <a:lumMod val="95000"/>
                    <a:lumOff val="5000"/>
                  </a:schemeClr>
                </a:solidFill>
              </a:rPr>
              <a:t>τιμή αυτή είναι αρκετά μεγαλύτερη από την πυκνότητα ενέργειας που παρέχει ένα ηλεκτρικό τόξο (54 </a:t>
            </a:r>
            <a:r>
              <a:rPr lang="en-US" sz="2400" b="1" dirty="0" smtClean="0">
                <a:solidFill>
                  <a:schemeClr val="tx1">
                    <a:lumMod val="95000"/>
                    <a:lumOff val="5000"/>
                  </a:schemeClr>
                </a:solidFill>
              </a:rPr>
              <a:t>kW</a:t>
            </a:r>
            <a:r>
              <a:rPr lang="el-GR" sz="2400" b="1" dirty="0" smtClean="0">
                <a:solidFill>
                  <a:schemeClr val="tx1">
                    <a:lumMod val="95000"/>
                    <a:lumOff val="5000"/>
                  </a:schemeClr>
                </a:solidFill>
              </a:rPr>
              <a:t>/</a:t>
            </a:r>
            <a:r>
              <a:rPr lang="en-US" sz="2400" b="1" dirty="0" smtClean="0">
                <a:solidFill>
                  <a:schemeClr val="tx1">
                    <a:lumMod val="95000"/>
                    <a:lumOff val="5000"/>
                  </a:schemeClr>
                </a:solidFill>
              </a:rPr>
              <a:t>cm</a:t>
            </a:r>
            <a:r>
              <a:rPr lang="el-GR" sz="2400" b="1" baseline="30000" dirty="0" smtClean="0">
                <a:solidFill>
                  <a:schemeClr val="tx1">
                    <a:lumMod val="95000"/>
                    <a:lumOff val="5000"/>
                  </a:schemeClr>
                </a:solidFill>
              </a:rPr>
              <a:t>2</a:t>
            </a:r>
            <a:r>
              <a:rPr lang="el-GR" sz="2400" b="1" dirty="0" smtClean="0">
                <a:solidFill>
                  <a:schemeClr val="tx1">
                    <a:lumMod val="95000"/>
                    <a:lumOff val="5000"/>
                  </a:schemeClr>
                </a:solidFill>
              </a:rPr>
              <a:t>) και συγκρίνεται μόνο με αυτή που παρέχει η δέσμη ηλεκτρονίων σε βιομηχανικές εφαρμογές</a:t>
            </a:r>
            <a:r>
              <a:rPr lang="el-GR" sz="2400" b="1" dirty="0" smtClean="0">
                <a:solidFill>
                  <a:schemeClr val="tx1">
                    <a:lumMod val="95000"/>
                    <a:lumOff val="5000"/>
                  </a:schemeClr>
                </a:solidFill>
              </a:rPr>
              <a:t>.</a:t>
            </a:r>
          </a:p>
          <a:p>
            <a:pPr algn="just">
              <a:buFont typeface="Arial" pitchFamily="34" charset="0"/>
              <a:buChar char="•"/>
            </a:pPr>
            <a:r>
              <a:rPr lang="el-GR" sz="2400" b="1" dirty="0" smtClean="0">
                <a:solidFill>
                  <a:schemeClr val="tx1">
                    <a:lumMod val="95000"/>
                    <a:lumOff val="5000"/>
                  </a:schemeClr>
                </a:solidFill>
              </a:rPr>
              <a:t> </a:t>
            </a:r>
            <a:r>
              <a:rPr lang="el-GR" sz="2400" b="1" dirty="0" smtClean="0">
                <a:solidFill>
                  <a:schemeClr val="tx1">
                    <a:lumMod val="95000"/>
                    <a:lumOff val="5000"/>
                  </a:schemeClr>
                </a:solidFill>
              </a:rPr>
              <a:t>Αν </a:t>
            </a:r>
            <a:r>
              <a:rPr lang="el-GR" sz="2400" b="1" dirty="0" smtClean="0">
                <a:solidFill>
                  <a:schemeClr val="tx1">
                    <a:lumMod val="95000"/>
                    <a:lumOff val="5000"/>
                  </a:schemeClr>
                </a:solidFill>
              </a:rPr>
              <a:t>ληφθούν </a:t>
            </a:r>
            <a:r>
              <a:rPr lang="el-GR" sz="2400" b="1" dirty="0" smtClean="0">
                <a:solidFill>
                  <a:schemeClr val="tx1">
                    <a:lumMod val="95000"/>
                    <a:lumOff val="5000"/>
                  </a:schemeClr>
                </a:solidFill>
              </a:rPr>
              <a:t>υπόψη και τα υπόλοιπα χαρακτηριστικά του λέιζερ όπως η </a:t>
            </a:r>
            <a:r>
              <a:rPr lang="el-GR" sz="2400" b="1" dirty="0" smtClean="0">
                <a:solidFill>
                  <a:schemeClr val="tx1">
                    <a:lumMod val="95000"/>
                    <a:lumOff val="5000"/>
                  </a:schemeClr>
                </a:solidFill>
              </a:rPr>
              <a:t>ισχυρή εστίασης, </a:t>
            </a:r>
            <a:r>
              <a:rPr lang="el-GR" sz="2400" b="1" dirty="0" smtClean="0">
                <a:solidFill>
                  <a:schemeClr val="tx1">
                    <a:lumMod val="95000"/>
                    <a:lumOff val="5000"/>
                  </a:schemeClr>
                </a:solidFill>
              </a:rPr>
              <a:t>η ευκολία διαχείρισης και αυτοματοποίησης κάθε είδους διαδικασίας </a:t>
            </a:r>
            <a:r>
              <a:rPr lang="el-GR" sz="2400" b="1" dirty="0" smtClean="0">
                <a:solidFill>
                  <a:schemeClr val="tx1">
                    <a:lumMod val="95000"/>
                    <a:lumOff val="5000"/>
                  </a:schemeClr>
                </a:solidFill>
              </a:rPr>
              <a:t>και </a:t>
            </a:r>
            <a:r>
              <a:rPr lang="el-GR" sz="2400" b="1" dirty="0" smtClean="0">
                <a:solidFill>
                  <a:schemeClr val="tx1">
                    <a:lumMod val="95000"/>
                    <a:lumOff val="5000"/>
                  </a:schemeClr>
                </a:solidFill>
              </a:rPr>
              <a:t>η δυνατότητα λειτουργίας του σε κάθε περιβάλλον, το λέιζερ αποτελεί την ιδανικότερη πηγή θερμότητας. </a:t>
            </a:r>
            <a:endParaRPr lang="el-GR" sz="2400" b="1" dirty="0" smtClean="0">
              <a:solidFill>
                <a:schemeClr val="tx1">
                  <a:lumMod val="95000"/>
                  <a:lumOff val="5000"/>
                </a:schemeClr>
              </a:solidFill>
            </a:endParaRPr>
          </a:p>
          <a:p>
            <a:pPr algn="just">
              <a:buFont typeface="Arial" pitchFamily="34" charset="0"/>
              <a:buChar char="•"/>
            </a:pPr>
            <a:r>
              <a:rPr lang="el-GR" sz="2400" b="1" dirty="0" smtClean="0">
                <a:solidFill>
                  <a:schemeClr val="tx1">
                    <a:lumMod val="95000"/>
                    <a:lumOff val="5000"/>
                  </a:schemeClr>
                </a:solidFill>
              </a:rPr>
              <a:t>Αυτός </a:t>
            </a:r>
            <a:r>
              <a:rPr lang="el-GR" sz="2400" b="1" dirty="0" smtClean="0">
                <a:solidFill>
                  <a:schemeClr val="tx1">
                    <a:lumMod val="95000"/>
                    <a:lumOff val="5000"/>
                  </a:schemeClr>
                </a:solidFill>
              </a:rPr>
              <a:t>άλλωστε είναι ο λόγος που οδήγησε στην ύπαρξη σήμερα πληθώρας βιομηχανικών εφαρμογών όπως κοπή, συγκόλληση, διάτρηση, επεξεργασία επιφάνειας και εγγραφή σε επιφάνεια.</a:t>
            </a:r>
            <a:endParaRPr lang="el-GR" sz="2400" b="1" dirty="0">
              <a:solidFill>
                <a:schemeClr val="tx1">
                  <a:lumMod val="95000"/>
                  <a:lumOff val="5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http://image.slidesharecdn.com/lasercutting-091110125325-phpapp01/95/slide-6-728.jpg?cb=1257879255"/>
          <p:cNvPicPr>
            <a:picLocks noChangeAspect="1" noChangeArrowheads="1"/>
          </p:cNvPicPr>
          <p:nvPr/>
        </p:nvPicPr>
        <p:blipFill>
          <a:blip r:embed="rId2" cstate="print"/>
          <a:srcRect/>
          <a:stretch>
            <a:fillRect/>
          </a:stretch>
        </p:blipFill>
        <p:spPr bwMode="auto">
          <a:xfrm>
            <a:off x="683568" y="332656"/>
            <a:ext cx="7968884" cy="5976664"/>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AutoShape 2" descr="data:image/jpeg;base64,/9j/4AAQSkZJRgABAQAAAQABAAD/2wCEAAkGBhQSERQUERQVFRUVFhwYFxgYGBUWGBUcHh8YIR0VHBwcHCYgGBkjHBgZHzAhIycpLSwsGB4xNjAqNiYsLSkBCQoKDgwOGg8PGiwkHyUsKS0sLCwsLCwsLCwsLCwsKSwpKSwsLCwsLCwsLCwsLCksLCksLCwsLCwsLCwsLCwsKf/AABEIALsBDQMBIgACEQEDEQH/xAAcAAABBQEBAQAAAAAAAAAAAAAGAAEEBQcDAgj/xABKEAACAgAEAwUEBQcJCAEFAAABAgMRAAQSIQUxQQYTIlFhBzJxgRQjQpGhUmKSscHR8CQzQ3KCk7LS4RUWU1RjosLxRBclZHOz/8QAGAEBAQEBAQAAAAAAAAAAAAAAAAECAwT/xAAlEQEBAAICAgEDBQEAAAAAAAAAAQIRITEDEkFRgfATIjJxkWH/2gAMAwEAAhEDEQA/AMgw+Gw+ObZ8PjzeHvAesPjzeHxB6w4x5vD4D1h8eLx6vAPh8ebwrwHrCw14V4B8OBjzePcfn5ft/g4sm7pLdRLy+xNC/srtdbc/488KPVuHJ5bCyWJG+2/leE0bFAoFUbPTVt5+nKseGcBVbZmBq7O3lyO/xx3y7co95bNFjSgWBY3259fX1+OOgzCNzI2q717fMC236kfGscQ+wc7KbsAe9z5fEdTyOGhUBlKBm1Xv+Tv5da2s7el4sypcY6y5IUNgCfI2PjYsAfLHFuHN0o/PDRRFWIdqvpqskjexR2+OOmU4ixJFKaFiy/Sh4mDWduv4HD9t7mj906Q3jI5jHm8WbZ1G3DHbc6gzD7woOmz5HClyYO4XYi75f+vn92M/p7/jV99dxWYWJcnDj9k36b7c/T9nXEZ4SOY28+Y+8bYxcbO2plL08YWFhYilhYbCwCw2Hw2KEcLCwsEchhmaueFgp9maXn1veonP+EftxhoKd6PMffh++HmPvGN94jxeHLgNM6xqTQLDYnyuqv0xA/36yP8AzMX4/uwGJd8PMffjooJ5An4A42n/AH/yP/Mp9zf5cMPaFkiQBPZJoBUlYknkAAu5xBjQhb8h/wBFv3Y9jKydI5P7t/3Y+gkmsXv87B+48sco+JRs+hZELgXpDKWA86u6wNsFXh8x5Qzf3Un+XHQcJnPLLz/3Mv8AlxvpkoX5Y55nMaFLaWauiiz917/LFNsIHBMz/wAtmP7mX/LjonZ/NHllsx/cyj9a42fhnHBOxCxzppFkyxPEPgNXM/DC45xtcrF3siSMgPiKANp9TZFD1wNseHZXOH/4036Bw47I53/lZvuH78az2c7Ux51XaJZFCMFOsKLJF7Ux6V9+LUTrqK2NQAYi9wDYBryJVh8jgm2Jjsdnv+Vl/wCz/Nj1H2XzQNGB7G5Fp06e95D8ca5xzjLZdAwglmBu+7CnRyqwSDRvoDy+GIfB5TIveMrKzC9DDxAncg+WO/ixl3a4+XOzUjIpkJOskDlfUqfLbCebS1Kopt+W7A7455WEJSk6iVoAXR8vvqvnjpDI7AqdhXOq0+m36sZbO+kErIxNnYivD8/Ig4QhLKVUUAep97ne9V5emPJZGGwJKjrtqA+/f0GFPAxpiQvK/wA0/Lz51z3xR42VQbDMp26hb3HLnRG3lfpj33xYB2OkAnUAPfP372LG/KsKTMlT4AKYeW7eY29eg6jDzaQWDlje4AF6edfD4AYoaIKGBjDNqsXzK/Kv4HxwyZQq5DkeLb3hbHaiBd2Nt8ehASGRRQB5k2G89/UUdvL1xzUBV30sUNgcwoPnXOiOXqMWcfn+o95fOsx0gAbHTzJFdGJNkdL8yMd48yp5tZA8VBuQ6g0LG45eWOK5hmUMSFAbxUL1ciPU8+V112wowgKsgZrND83z2rc0f9camVmmbI7tk0YA8getV8/X8cQJIABYP3/x+7EpIHVj3hNH87dvUC+YrEadtvib/j7/AMMMpLjvWibl1twwsLCx53Y2FhYWKFhsPhYI4YLvZeP5cfSB/wDFHgRwX+y0fy1/SBv8cWMxqjztDxyGFoYcyAY8xqUlt1BGitQ/JOqr6GviAjiXs3kOcMeX2hKh9b2RGGLDu75uQVJHoRZ6kr7VdlvpkuW1kCGLvDJvRIPd0o8r0mz0GPPbHjhHDWlgYgOVVWBo6S1Eg9LUH13wRXZX2a5SMgT5hnby1JECfh7344ush2CysM0c0QdWjNjxlgbBG4a+h6VjGNA6i8av7Lc475R1ckiOUql9F0qdPwBJ+F4Dl7QeEZ3MOi5cF4NNMiuqeKzZcEjUKquY2O3nP7KdlY+HRPLMV7zSTI491FG5VfTbc9SB5DArxjtrNl+I5loGDR6lUo1lCUVVYijatYIseQsGhiBxvtbmuIDuljIQUTHEruWrcFyASQCLAoD41gLztH2jll4bDmFd42kzbadJKlVXvgqmudaR8SMT+zXGW4jFRlaHOZcHS6nwyKa8bR+6wsAMK2NEVYGH4BwSHNcLjy8xaN4nYsNlkifU5sq3K1fkRybHXho4dwsOe/V5SKY6hJKRz0BU90cug5Ak7Yg78L7XZomSKXJSPLEdJMRAiY9N3IABBB2LbEHFh2RmzTQlM9EVddgxKMJFPQ0x3HI3zFeuLnKZgSIjrurqGHwIBH68BHE/avGrFYIWko1qdu7U11AosfmBgDFI4MrEaEUEYJJrTGoPn0F4yninbWQ8QbNZc+FQI0DWA8Y6MOY1MS3mLHlg0yPE14tkJw8YR11LV6grBdSSKaB5kfccZ32d7LT50MYQgVatnYqtkXpFAkmt+XUYo0bJdtYs4gWPUslW6EHwgVyatLCyPXzAxfcP8ABom+fpgG7GdnZcvNKswFeEBlOpTRfVXX8kbgYP4ZD7tfC9tser+PjkeXvyWsMc1qCWSjMCa5Czy50Onyx6LmlZ9Vjp58+nQcwcdOIh1nkVQaEjVtsfEbN15jHFmRSQbazZ35eRHmaxxd3uNhYKLQ62d186s0MeUgCN4iCCKFXuD61sMejGSCuyi/Dv7x328zf68eFNKQPEy78uXnQPkRz9cUeoZXJK8tum2n/3VYa0O27EDnenVXTrh+8JUM5YaT0+1yrbl88JGFho0s3Rs8vOt+osWcAp8uzAE0tDcE1p8j6fr/DDS5jSQUo6h7xHM8j8OV9OeEIAramZdJvcb6r+Vdbvlh4pm1FAAo35Abc6N9enPFQ8rD7bGmApQN1/YKNjbnj0kRIZIwR11X73LawNgR/rjmAhpWLMwvflZuytmyTd7nzw8sDOoNBQOhNADofuofLF38/n/UJI9K0SCQdqN6Qasfhy9cRsw3i+G38fPEuTz57Akjqa5/OhiATh5OJIYc20sLCwscXU2FhYWKFhsLCwRxwa+ylP5ROfKID72/0wE4OvZOPrcwfzE/W37sZjVWXtRzU6xRrGWEL6hKRyJ8OlWPMA77cjivy0n0jgUiDdsudx6Iwe/wC7P4HBN2l7Tw5eSOHMpqimRtRrUBRApl6qb6biuR6UeRyK8OzHfRsJMhmQFZr1CK70Fj1SyV1eT77gWRnJasbDkwOGcLtvfRNRHnK52XbpqYL8Biq4P7NVizXes6vCjaokAN/mhydiF9OdA7csWvabhRzbpHI3d5WH6yZidOtq2QE8gqkktyGrzGwZ/wBlOyUueeySsQP1kp3LHqq3zc9Sdhe98jrPDI8tl6y0JjRgNXdhhrI/LIvUT6nABx/t+EX6Pw4CONRp7wCj8IweQ/OO53quZHOy+bKZ7LvuSZlBJ3J1nSST1JDHAG3tZ4SrRRZjSNSP3bGhurAkX8GFD+ucZsorljdeP8DXNw9y7FVLqxI50puhfInzxWD2bZGq7pvj3s1/4qwNhfsJ26EIXL5k1GNo5P8Ah39hvJPI9OR23C9oXY/u2bNwC438Uqj7BP8ASD8xuZ8ib5Ha14h7JYjZgmkjPk4Ei/8Ai33k48cGyOf4f4JIxmsqQbWNtTRj81GpiCPsCx5V1CF7K5yFzo6BEb51Lf4AfdiZ2Ezi5Xg7Tt1Z2r8oikVR8dAHzxb5fs5FFl84+RDBsxC2lDY0MEfSgVgCh1N7rcrrblgfzfAJf9m5OAFY9NySh9SkFixA5cxqIo18qxrDHd1GcstTdVPB+1mbOYjNh+8cDu9IrcjZa8XnuSaAJN1jVmYsLqgDv5+v4YA+DZnIZAg959JzGmvANbL5rGBsL+NnzrkY8Gzvfp3jxvEGJpJAVOxqyD51Yx1t53XLXGox/iQJzGZUk6O/l3+Dt9+2IyyKwoLuo2ve/Q1WJ3aBQuamJ3Imk0gGttbV05VQ9cQon5FAFH2rPLlYsnl8MY+XQp4dW7MLAphzry5fxd4eSZtil0etWSRtua3P7/XHhI1U7tYO217g7bnlXzOPcbuWKkEc7AGnT5dNh0wUpSFJ16iWG4vl8+pBuuWPXd2CopVPJieZ2qyT18hjmrJstEkXRJr5eg+/n9zvCWAsqpA5X086FkD4+WKhIgUEbM3vVRIH7zRuvTDrIzodTFQDzG189qFDY19+PLz6VBTyotW+3TfkP3emPcj1TSatxWnn8eZ2HI1z+7FQg6k6o0Ja6r49aF31/dhHK04YkUT8Sb5ry9awkXYhVpWXdi3LnQN7De1rmb+WGih0agSpOxoXtz3uvInGpN2JeHmd9j6mv4+7EXHbMNyHl+3/AErHHHPO7yawmoWGw+GxhssNh8LFDYWFhYI4YPfZMPHmf6sf65MAONA9ko3zR/8A1D/+uMxqi/i3ZrL5lladNZQUvidRRN8lIv5485riOUyaLE5jjU7LEF1E2eQRQSbJ8t7wM9t81m3zkeWyjyKGhDEIdIHicFmcC1FAdfx5wZ1g4UL2zGfYXqaysV/a53+Oo+gOCD7MQStJC0UojiXeSMxgmQGqFmilf+75Yq+0faBULwz5LMTREC2WMPG3I+exB86Ni8VvBeNzS8JzEzyEyos1OKUgqLBFAAVjx247SZnLnLSQOFjkQkgqrKzeE0Sd60naiORxRUxtwRjv30Z6qfpG3oa1frxZ5DO8Fy7iWM243UlczIQfMBhQPrzxL7OdqMvxH6rMwx99V0yqySVzKarII56Tv5E0aGPaLwSDLTR9wAmtGZkB2WiAGA+yD4tuXh264gM+ynbH6bmZ1AKRoimNTWo7sGc113UVZrbzOBH2hdoZnzckIdkiipQqsVDEqpLNR8R3oXyA9TdN2U459FzUcp9zdZK38Dcz60QG/s4L+2nYqTMy/SsnplWVVLAOosgAB1JIUqVC9enW8AEZTjeYiIMc8y10EjkfokkH5jBVwX2pTIQuaUSry1KAsg+Q8L/AafniPk/Zdm2I7wxRDrbF2HyUUf0hiwggyPD3UR3ns5dIoohX6bDwpv8A1mHwxFHnGFnMQ+jMqvrQ2w20ahqG456b/wDeBvtLmsvq73MR96qNQAUOQfmQq7jmSOmLHKZsw2uZnVs3KusxgkKijYLGvRRZ8R3Y2d62F+JStk5+/KiTL5glZo2qi1AcjtbLe1b6TfSvR45rG5fZ5vJd5TH7ui+0iGJAsOVCrVbMiG/LSqlfX3sFnZ/iyZrL97RXcjc2duo9D0wA8R7GBkM/D7khflGSNSHfbxcwD0Y2PXBT2ByssOXqeMo5lbZqsqQtNty3sffjM23dADtI6jOZgMDvKS3QC99h8/PEPuyQVOlRfh9Tv8z++vlZ9rlAz+ZGkag4PWjaofP1xUzQlt2YcvFvdfdf3fHErUJDpBC7sDfLlyurHSuddcOCWUFywCnatr+A5Xy3/dhpswRRTketCyRtvt/F4eQgG31EsPd8vifjdfD5YBw4O8a+K+p5eo3+O+GeHS2ssKu9jZJ/J2+7Dol2FFIQLYnz5Xf3UPPHOPStqxUseS9Nrq7/AFfvxR1WVg4VRS3tQqxt4rAvyNjHm0HhfUxvnyAJrrf3n8PPxHmTIrW1AdRQA81oVe1n5Y9d4h3VSzCuZ97kLoHfpt+vrUejAziqCUTpBPPofMkg73y8XTDoo0qAbO4v4E0PgLI+WOeYy5PjYharVvZUjy038t7x1nYDURt5fP8A1ON48brOXxEORrJOPOGw+ODsWFhYWIFhYbCxQsK8LDYI4Y0X2Sr4Myfz0H4H9+M5xpfsnX6ic/8AVH+EfvxmNUW8UkZIZpIlDSrExUVZYqGKrtu255ep88YS85clmYszGyx3JJ5k43afi8KSCN5Y1kaqUsAxvlQPniPnezGVmfXLBGzXZbTRPxr3vngge7N5ErwSXbeSKdx62rBT8wAfniRwrh6cR4TDGx0kIFVuZR47UN6ggbjqGPLFv2nzaQZKcmlHdMiADbUylUUAepHy+GAv2Z9pI4deXmYIrHXGzEBdVAFCTyJoEfPFEzsX2Fmhzfe5gBVivQVYMJGIIsddIUnmBuR5HF9mcnkY8yZM5LE070VErLUa/ZVUJpQK947k2drxIg7VxzZl8tl2VmETMH5prFAKD9qrs/6HGOZwSd44nvvdREmrdtXW8QGvtK7MpCUzEKhVdtEiqKUNuVcAbC6IPrXUnEz2WROI5pXlZYEOkIWpAa1O5vZQAw5VuTfLD5bMfS+BSBjbwKQT1+qIdb+KBQficVnFM4cvwfKwA02ZuRv6mrXXz1Rj1AbAEftF4ZJLl+/glfSguRFdu7eOt3ABo0N/Ii/nE9n3Z5MvAc7OKJjLJ/04qst/WYC/hXmcc/ZdmpBDMso/kqi1ZtlU761F7FK3PQG/PBhxjId7lJYY6XXCyJ+SLWh8uWAySDjby55cw+zSzLt+Sp8AT1ABr+zeNN43wsTZSWDmWW0PQON13/rAcuhOAnsx2NlOYVpgESI6typLke7VHYat/PblvjRZ+KRgpGWAdzSKeZIF7edV+rHo1ZPWuG5b7RnvYDvVJlDhMoq3OzlgrUNig/KHK/lvsMHXAOMpm0cwqwVWq3AU8gQaBPn1o4FPaDqRMpBCh7ptWyg1a6dKivKya/di47DcDlysDFz4pG1leqigKPm214zGqDO2KMufn2FkqWawKHdx/dyv1xSQZemAO5bwqqgsWvyAH8Vgk7Z5CSfiBjiGpnEZXoCdO9+QA3v9uLluDDhsK928aSOCJM1INRUn+jgi5sxq6+BN9M3tqdKGHs26AHOzJlVYWsY8c1eYVdlHqb57gY45f6IfDl8nmc2VJp3ZgpN+UIII+OLTKRFiXiyxYlheZz7Aa2HIrGSoJ5AHc+fLFmeKZ0x6SyRZhJS6K+hI5ognJSLVwCGJAYUKJIrEVUZPKZtyhHDsvGusc8uNSrYsjvHuwPMC9vlcccfiKMRlstBoBNFFjc10PiI3P9XEfi/CXkhXMnMy5WSwJIpJpO6D2dQBZvCCfdNlarzwJcRzeYgk7pzIhoEDvGJcHkwYMbB6EGsUXr8d4ii3NlwdjscoWF7/AJNAD+Pg+Z45l0SBm4fEzTozs8dQKoDFSt1eta8QsUSNzd44dlnlZ5TJnMwsUCd5LTuxCiyALJ3IBPLkPOjgqy/bHLzZZmmhcxI4SQOFlKA+7Iw31KTt4dRBrbADPC+F8PzEuiMT5d9JJBIki0gAlixsqoobkrvjlm+wczL/ACSWDNgGz3bqr/okkf8Ad0xbcUyOXyhYyZf6jNRFY58s50srFW/m3JVXXSjbGm5gbkCs4DwcCSeTIZmCXMLFpy6tcUyvqXVUcg0sxjLgMGIs8uoW6xSTdCebyrxPolRo3/JdSrfGjzG3MbY541bOdoZlzmU4ZncsuaWRYhI0qDvHaQW0iaaCrGSV5XSGz1xS8S7EZPMqJOF5lQXZ1WCZxbMlagjbtyIbfVYYbgY57bAd4WO+eyEkEhjmRo3H2W515joR6ixjhihYWFhYoWFhsLAR8ah7KF/k0x/63/gmMvxqfsnH8jlP/wCQ3+CLGFV3H+FtmONRqvJFidz+Sqkt+JofPFn2v7RyF/oeRtsw27la+qXyvkpPUnkD5kYncQ71p5o8opR2C99mXXwoNI0pGP6RqN+QLb89qObtRlOHBosqpnlv6x795upeSvEdzsoIG42xULiPYbO5mMHMZxXdRax6KS/LUK36atOM7dCCQwIIJBBFEEbEEed417sX2tOdWQOio8ZGykkFWujv6gg/LAHx9Y14s/egd19IQycqo6C1+m5J9LwFPkUmQrLAsoKm1dEYgH41RHQjkdxgqzObyvEq74jKZ0ADUwIjl6AG+Xpe4/OGCHtr21fJMkUMYLMmrW16FFkUACNR2PUAbc7xw7J8XzmebVOkJy29loz4/wA1LY3vzPLbATuxvZx8rlpo8w0f1rmqa1oqF5kDn5fDEDtLwvJ/SIlZZp5Y4UjXLQgEaRekua8C+LzG1dMW+e4rlUZoWiTusqqyuQF0wuSBGirW7nUx25et458ezhlAh74wrmdJy2YjJCs1fzDkHm3MEEaga5r4ghZzs5nc5FokeLJwgALBGC+3RXIKih5Lt6YFeAnPiSTLxzPGsRKPdOkZBIpdQPkSAK2HTFhwrgPE4M3FfesgkXWwm1xsljVszWRpJ5i7xY+0LPnLoFg8BmlJkcc7Ism+hoAA9APnjphN3ljO6nAj4OVjChpAzdbK6z6lRXryGBX2j8JVSuaiUglgGIseLmsgIII5G660fPAM8jFg6EgjcEHdSOt+frjTMzOc5wl5CbKxljXV4jZ9aJUj4HGssva21jHH1kkUfY3tLm5p1iLq63qcsgJ0jnRBHiJoWfO98aKhYeE0AeXX5Yz/ANm0BHfy/ZCoF5AD3ma/w/gYt+xvGHzs+YLMSuqMovIKh7yqHnpG/mflT45WznhY8SjiyQmzsgXWyqiWasD3UB6ajufQDywFydosxKUmfKx5rVYicK/hIY2mlDVA1s1E7Gz0Pe2bSd7EsMcZKrqEkm6x3t4U6vV7nlfqcdYMixh0zqC53Kw95BrqgWamvT03O/KsY5+flqaCEuYmmOrN5mMorhZIRDlzEhO/c97M4UvtvpZiPPrjnl+J5fIu8UMmYYFjqhAE0SqwvSrMyjYll1qwJ2sGjiD2zlRZWykISNUVe8WONAJTtIN61GgQaLc7254GixZFEQICmiBzPLfbnub9CcVRnH2gyjrHHNE6xjXAI9Yb6klNMknM60KAjSfDXM7DFtmOGR5mBYUlVBElKuoSPGWAWAh1G6kAkgH7XPbGcyUqqzAM48PvHwnero7sBW37sSuFcUlhYTQsIgD49hT0QdNAW10B5jffzB+Ccb+iuzqO91R6ZEYFVlSgevI0eZ5i9t8TOLZ+M5d48rA8QnKd60zgFVRtSqvpq3LEk0ORsVccd4cmYZeIZYNJ3igyJYLR0UitUC6nOxHlsfhik4D2PnlzRSYFVIPeMSupwwIUBb1MSSu22m72w7ToZdl+GtneD5jKaWd4CuZyrFaEnMlEJ8zrHoJlxksqc9Qo2bvaj1vyN3j6N7TZh+HZbLjKim1qKEUkv1aDxJpRTz8K7kbE72BgOzojzedlYZVlkDNTNllMcz0ukF+4chQQbawW1Ag8gOdtbiq7F9oc6MrMZmM+W7tkjhcuZ8wzEIUgZfrAoLDU+4FUBzIgcf4NDO8UGRaOF4QbyjtTrKa1lZySssnhVa1DToAHIgEj8Rkklknii+jzCLTB9cIjMYwouaJWLoy69QRgRuobTzbLuJcMliYjMI6sTzf7Z6kNycnnYJxJ9Vo04h2nVe7yXEoxOI41WaRdXexSW+4Y++Qnd2RVnVu3LFHxzswYY1zED9/lX3WVRun5sg+yel7C9iFO2PEHaNZVWLiCmZBskymsxCK6N/Sr+a9/qxePxH/ZkEX0QnMZeeQyNI6qI5AV0nL0LKvtZujY5EAjG2QVhYIeMcHikjbNZGzCP56I+/lifTrH69PhyHsAsLCwsBGONd9lMP8AICfOZ/8AxH7MZEcbr7Hslq4Yp85ZP8X+mOeV1G5N03arhrS5dlWc5cc2ettPUMbGlfMgjl5XjOm9lua5xvBIvQq7Cx+jX441+DjuVfMyZUSqJ0ajGwKk7X4SRTbb7E4BfaB2MkypOc4eXjJI72OIsLN7OFHPc7rVb354xjl8Fjp2D7HSZMySTldbgKFUkgAb2T1JP3V67BXavIyTZ7MtFFJIveVaI7i1AUiwK2II+WNV4Hw7MRxj6VO0shAsaUVU9BpUFvKyenIYgce7a5bKtokYvIOaRgMw+NkBfOibx0lZQuyMbz5dYc/liWirQ00YYMOQPiGzgbeoo770/avtzHlVMcJV5qoAUVj9Wr8F/Zi04B2khziFoSbU0ysAGXysAkUa2IP6sAPtM4AIZVnjFJMSHA5CTnf9oWfip88Ucs7C0XCVdrL5zM945PMqAxXf1Khv7RxO9n+YXMxzZCddcRQyL5p4hYB6eJgw9dXngr4bwtMzkIIs1DQCJaNalSooMNJtbHwNGj1GJmU4THlYz9FyxN1Yj0a250WaRhdX1J54AXh7aSZCR8rnA8wjru5VrWyH3dQYizW13zB588csrxSDijTQS3EXbVDdWQAPl3gIJryNb0cdM/2GzfEcw00gTLLpCBSTI409DVAmyTsdth64t8h7K4YSCT3rggguxAHqAoA9d7xqZevSXGXtmHFuyuZy8xiKM5O6lFZg4H2hQ9RYPLBv2Ey88eXeOUaRrOxrkwF8vW8H5kdF0yx60sC1GoizV0N9r59BePRaKOMEoxVmrdTZJ2Gx5Dpv+3GsfJJeYxnhbOKC+EZGPLZJoZNT98xDncXdKQNO4sALXrgl7HZCOJ20RoilQRpAHmDtzvfrhuI5UjR3KNbarG1IADu1nbc1tvZ5Hciv7O5DMo07TyBi8R0ql0ldASAST57Y3bhlOOGJ7zsQ8YzNTERqrOI9RLnZRvXwF9ccESZhIHZZNWyiMaVRTWzWxLua+4nEHi+YhEmVlzKyeNGiPuGIE0dMgPiJJsCrHOxjpw2KS+8RAsdEiExxq7lv6TWkgG438Sg7kdcZ1pre2edvciI8wk7A+NR4QPedOt7Abaf0TgfYyNIAtlLGnno0bUT0queNF7Yx99lJGVQWhJYA6W5WLrexRJF+Qxm0UrShtbEqNy22x5kUOdizXShywrU6PI8cZKhbF7knkPICugJ9TjuctdpK8cYJ+r5DTWoXVUFNkWzDfe+uOEThiAiFnUeHVuTyFEChY6Ag/vsW7P8Aeq0ks8ad2lzhKnkUDYuEQ7n3Qb0qC27eWVFHZHiiwLPkk7xpozqCuEJdr0yRRxmQLpF6qL21sawfdnezqnNxSSkd6gaVNBcqGYFJAI99CHwMFLkagxFUSwlkuMqYhJltcMMoVXkEbO6iNxEopUbVmXBhQLbKArNXRtA7HZoiLv5VMdqHePf6nwrqWqB1d40mq7IK10oYrSq7VSZifNtHCjVFGF1krGAx8RpiXU0K/oWIr3ugBOPwoBFPBPl5HVvr8y+ZTODLAMCndo6inbTY0x/ZKrzswcp7RMxmFaNGEc8ssjrqOpH7xyyxaj7rDUUAYFWU1aEA4o+wvEocvmgM1qSNvCzVuvMFXqmC3VjcCj4bplzpRnnVWHKrm8oks0DPNJIY5VGkymjK0ZiIbQo06Tslb372OnCu1GXzrNGtFpLqKRFDPfdACjqSegCS2oNQ2jahit4nxxuDcQc5QNJlprd4nBRGfU6sIyV8OmgAQCCCOYK16z3Z7KcTL5jh7CCSwzINghrnIl3EdW+tLXrucBG7Sdg0ZDNkATzJiVhIhXmphfmWKU3dm+fhY2gYX4Dx85cspUSwS7Swt7rjzH5Ljo3oPlqKCf6PF9J0mcGg9q6FldAJfEAqgWklEqzNqqthgF9oHC1WSHNRV3ebjEh0ghRJQLEAiwGBDUd71Y1ErvHlGybLnuHlp8o1iRebRr9qGZfQcm+F7btE7Y9nEhbv8sQ2WeuRvuWYBgh8lKspW/OvK4PZXtNJkZxIllGoSx3tIv7GHQ/LkTi84k4y03famzOQzwpyxZmrqjE7iaPmvWlI5jaxAZh8TeNcKOXmKag6kB4nG4kjb3XHxGx9QcQsURTj6J9jUX/2iI+by/42H7MfOxwZdnfa1m8jlky0EcBRCxBdZCx1MW6OBzbHLKbmm5w0TjHsb7/OSZs5tkZ5BIoSMeAiq8RbcgjnQwY5qG10vvtR9cYvJ7deIHplh8I3/bJifke13HM1/NxIqn7TRd2vx8Zsj4A453HL5a3GjSx4CJvZZlWd3d52LsWNuo3Js8kvriflMjxE75nOqvmsMUX+J1P+HFlJm2jA3ZtwL8F7kDUeQoc9vLYE7Y3OGai8A7HxZUucur+MANqYtyuufxOLxeHE8/34pJeOErQlAc69IDhbKNTLZHRvCTRrEDOdopYjLqIITS4XvrkdDesheY00aG4OkjbF5TgYLlFHS/xx0vywB8S4u/eMpeXQBE6lWZEUAsXkkk2ATl4bs6dhucZ9xntVPNM7rPIE1ERhXdAEs6dgRuRuSd98X1o3xZeVg77Y8d7Z36XfkPj64yrhHEJ2gE8yLKdLMGJKKqpf1khshmJU0FS9rJF7WmZzTTThEd1VQA6xiItG7AMrOHRiUZWAtRsQbvpfVBjJm971V86xK+kqF1MV5XeqgB5nfGdxdl8vLIskuXCPfjQPdMDtqVBoplGo8vgbxN4nlmVHdYzKwjdFQm1a38K90nhK11sHSADdmtaQaSZ+MkjvI6ujup8XRTvsTYrCyk0QkU6xv0JG/Tzx8+niMwd37yRZGJLsGZGJve6rkenTGpcHlbuInlC63CM7UEtnWhtvb+6p5c/ljOlFHF4UkR4m8RW2UCgQQCLW9rs9dvEMDXCfpCNBl4MtIkKEtJLOY2djz2CyEFyQACbrbYAY6ZHjcksInXxzxAxzRhkUd7HY51dSDz2FDlzxMyXB4WnTOZdj3TB5ZFRy0ZcA2Sitp7wMLsWLDbXRxZdcFm3XiGTEhpEiDMrK6KWDsQeSggCRdNnw/jd4ybiOXaOXS5JZSwAbULokEgdQaPIb42TgMcTlpIFaFpG1FZFYSuQK1AliU1KBsADio7ZZVWkl72FjHNBTMFLMrrSxCMudTTFygSNdA8UpOokkdP1beKxPHJdxmeXh7s6lAXo5ZjsPJSNgQVvfnXPBZ2S9m06TqZiFjeF1GnX4xIoStRjMdgSBtJLWQBRAJEjKcBhyqyDWMxLlZFOacoGjy8eiaQiJTsJbiVO8NkM9DrZzw/2r5OFIBnCY2zECyHTcqxAgeF9NspNmhR2WzROMXLfTUn1D8WeGYzcuVy5eLLQ5QpIEBiMU2oqCDsQQiWDyoG7GDH6HDBkVy3jWLSsdKfEQa1DV+luCDvtR04l5o5PNIkuXlSTxV9VINJ2a9ag77E+FupG11iPmcr3sqBj4EtmG1NdgAk2dA3Ox3td6LA8sm4zDth2PyqZabNZWN8ucuysGMhKO5dbRV014S1AoaDKVI2NZnNNqslrJJJN7knmfjjfuPZ6TOroyMbTIqq6SAokMjayhVZCCToGonQVYaKB3xGz3AsxAHlnKNCJ70q2cmbuyCA2kEnUWItd0UbgWLNmXHJoLZ/h65/IRMpjErpG4YnSO82jYGr98q0YsDeJBZ2wML2IzqaZYCpIPheGXSRsfErNpuxuNJNgg7g3g+yfElhVo5ocqTHE0joGkgVS9hZY3aMEBkkCtIu4Y7hQbwQ5Tj3D+77zSwn7tn7nUczNodlPh0M2tGqMiiQFVeQXZ7U0HuHcPzE6IsjRmSAqJy0dapDJE7JQHdyaYkVNdE6hYK8zN7QcJXPZTTIw8MzlGh8ekK0irsAdR0bMvndbgYfjXbZO6uI93KYu90zo47pLAJkC7hqvSt+IgAcxYB2u4mYYIsojIipKZ0ERYd1H/AEIJuzI1mUkm7K43GVVxvsrNlvEfGlXqUGwNt2XelBNawWS9tV7Y79k+KIC2VzJ/k2ZIVzf8zJySdb5EGgfSieWCjsz29lgYRZ5Ahci52VQJCUQqmYob/Vsn1g8SWNQYXjx227AIQZ8ilWLeAVR2smOtrrfQNiN18i2KqfhTtDmMlLvmMgTJCf8AiQn3lHOxRDgeqjocCIODjhnEzImRzvOTLyjKZg378T7RyNvvQbrzPwwK8d4d9HzM0PIJIQv9U7r/ANpXGkU7HGu9lvYrBLFDNPmXkEsayBI17sAMAaLGz1/NxkRx9CeyPipl4ZANVmFnha75A6lGw/IZRfpjj5LZjuOmPNSP93MnkAPouVj7wq5DsRsQLAaRrcWaHhB6mtsR+I8QSUaY5FMgCOq62ju6K3XiCty5G9wQdxik4lnisjTT5eRmy0+ZZZTq90kLHFAgNyFlSO3I0KC5uycYzmM68jmWRy0jHUXJ8V+YPStqrlQxjDHfNayrX+I9oDlDJraABX1JHqfvJIj71azXeAmxpJBorQOPPG1d5XQxl4ysLITYjQhpCzmqLtslItk0AaBxy4dmMwkOXWbMKZZhqJl0WigBiqKADI4HMsaG5PQGvn44Je5imc96qI7xmU5cyhxumpWUCVfCwVqB1Eeo6yOYJ7S8SbMZmRn1UGIRXBBRb2Gk+6Tz+eDHsuk7ZaJnZZNZIiE2nTEi34+Wtya2UEbDmOeLb/Y0ch+uihkCtSH6yeRoTekliSb1m+bACx64nZ/I85BGrvHrMdmz4kA0rdKgJFEGxQ9dtCoHGTMIFDkMY1keOMqjMrjZ0Bs2tWVB5P1IGPMnZ2GaQnMQgOr6Se98Ukf2JSqAAlm8NMBsOZrGc8TWTvnGZvvbt9VXdDy2qqqtqqsaL2RnaPJx94TZR3UN7yorbKiAa3XT4vmoGx2qJ/EMkQjFE1lY5VRDshsjRH3Y2Zfs2SNl9cZXnXk712mLCXUdZPha+t+Xw5VWNHTj0STTwzyqCkprWzAGOQBit3RZSxFdAKFY4ZrJpI8a5lIXlLBZNEbhufgdWItlAoMCSCN723Cd2dncZeFZWJkMYemouVutIXZiAtDUb94c8eMtxpGZ4ZJYxKsjx0zlNQu4yN/EfdBqjz+cTiU08McjlDqXvlR1XvJG7x3KkUD3cSqQSTVlQAKG+cFr52ST8SSf1knFRoTZPLzZqESiAzHxN3ZIPep4mWRDuyMASCQCCpBJ1Y557ikkWWaYo6TNDHGXYEOzg2zaKpEW38RAskVsATI4PNmYo4wW1NcOsSFnkqRl8IXV9WqqW8TWSUbYAXi1zHD5e+kca3saoh3roikAXEyBqKkiwaPvEHkMBnPZvjHcTeLUYpfBKATqIJ2da37xW8QPPn541fgYkyjETvqhcqmsrbTO/JgEFIgHhJbfqaAvFTk+zsAkSWOKNWUkgx6gu4KsL90srEkcthyxd5POLEmjMOiRkKFZjuj7iy7HxA2ByHU73tmqjcS7OyxzPLH9YGOuB2mmEanb6p0VwCvOio3vcbWV2p7Q5z6HLLDKytGQ4IjRdK+66DWNQI8TBgF2qr3vjnPaFFkZTl5UkkW/GoXZQftqWq/Pw3ddDiq7c8RzRg73JukmQmUgvGmp0BFMkuq9I5i6FcjR5z+1Ag4/N9FfKggRyS97KaJeVtq1sSSQCLAFb7mzitrHoYRxpB37OOFP3csoOnWyqvvAnQ1s1g31KjpY3sbY1Xsxl2Ibv37wsBq28PugEAGyQaJ8RPPAP2DdRw+I7ADXd+fePvgy4FxiNJ+5c6XYgRjc95a6jVDYrRsdBR6jHPPpZ2gca7aLHIcjw4RI8WhWNRqsayKQpiUsquUd4rHXVQBJ2EBxFpY5JC82auNGMnetBCXiLCmNEZaQIQxDuquW5Da9Lyns+yyZQ5VzNNGX1/WSuWBBtQrKQVUHoPU8zil45Pk1MaRwCdolkRTJLJ3RBaNJFkNs0y6iAzMrhCg1FdjjMs+GqEs7nu7bNDUqCQq5IzkqaQ5DKXA1FHOoeKO4ySRQFV7TOK80UTvbS5fT3bTyZgv4LsxRr3UivpBHdsjPd7MxGDHhGfzctRwCGJFUAAQgJFzAUgMykC6KhxTQEDZwQK9vWzUqlcg7rHFqWWCAUXfUS0gWANWssWKu4IFWLJxZUPwvItGEGkBgDGqW0aodYNtEJJESl1Ob3PI6Ks834TlUzL53OujwuugAhq0FCFfkXllcKDpAFB38RoWHcI7Xy5OJssYCWXUKYuhWzqGtAuu1N0Qy7H0BxTcX4/LmpA8zhiL0qNlS+elel9TzNbnHXTIl7fcYy01fRWWQM5ku3tCa1WrKKLUq7sdKxhVVRd9uwPaoqyZSZj3bnTE+1xN9lN/s6vd8m25McBGLHs/w958zEkQJOtWJH2VDAlyegAH7OeA0ebssGlnUBVjzsLLINO0eYja1dRfunxuB6E3vgQ9pOX08Qf8APjjY/GtN/cgxq+Tpi7A6g0mpduXhVbHmDRN9dWMm9pGZ18RlH5Con/bq/wDOvlioETjVvYTxEk5nL3v4JkHwtXP4x4yk4LPZRxbuOK5ck0shMTeuseEfphMcspuWOk7a72p7PzHMmT654XjoBMxLD3Ei6vEVR11I+wJAJBHlgVyPCYZJVmmghE9+PRrkMcy3eth4L0FTuB4rNkkVrGdnVoiQbG4xnua4jqkaMMnhfSwU62pkJBcD+a3BO97L+dtx8d+Gsoi8SyLUzr3QkUSlGcWVZgAG1t7ijmQByodN8e4rBIk0iTm5Abck6tRO+q+oIIN40TgHamCRII5JkE6XESyFu8FEDS5FDVSNud6og2Djs0DO8MM4km0sVkLZdlU82SZXUFFK0FNNRBO1isehzeeyIbL5WONyQ7rJLoJLSCmsLHHyAKWeY8TDY71Hl7TwRZjMQzsNIlJFxmRSjoNcXh5HWSTqBB3Hwk5iPMxo5Eduvf8Ad1paSQyO5Bv7EYBVtIOolV5VRy/QdWmjqBoqQdV3VVzu+mKjSpYUm7lJgk24VisDqKJuOSNwtFBsp3Kld9qN+szJPGruYGZ4zOEYDvJHLu+gIFvu4gpUkkg+EADzr+FcOly8BjSTu5+6aUoulpSxJVE8QKxpZS63Yk8qwQZ/hDPPr8DBkoBy/wBVIAakUAi1NgMoIO1g7nFGSMTZ1WWve7snrfW7we8Jy00GWC966SGFpTGSXlAF6I442tYxys6SSWoVW1yvB1kKvLHF3wKlnWMrUiEEnWaZlOw5Hkd8TJXjh8cjRxga92I31Nq95t+dnSNrPoMVEfNcMdptZpgUA3eQd04GzqoYAqeoFHawTe0eHgSMySNFGJlYF2RCih+bsCaLghtjRGocxviHxD2hQJYiDSn0Glfvbf7gcDXEO3mZk2QrEPzRbfNm/YBgNAHdwapJDFHqC6mJokqK3dj4udDYH78U+f8AaJl0sRBpj6DSv6Tb16gHGcTSs51OzM3mxLH7zvjzhtdCXiHtAzUmyFYl/NFt82a/wAwOzys51SMzt5sSx+8484WICLhfGIp41yufJCrtBmRu8H5jflxfHl9xUin4rPwMwpBHFJDLGrSOwdlzD766bVS+GqAHIg0cZ3i+4B2saCM5eeNcxlGPihf7P50bc42vfy+BN4lUQt2fyXFfFw0jK5urbJyGo3PMmF6rz2G3ouAniPDpYJDFPG8Ui81cUfKx5rtsRYODzLcBVslmJOCTO8jOjvFejNRxAPcQo23jYHw1qC1bUL58G7VasqV4ujZyLvTBDGV1ZpZQFLESEqygBgKNsWatgDibHP2YcWUmTKSUQ9sgbcNYp0o89hqr+tiyGSny8n1azGbLMJB9ayJLHYIh70XrjVix0S02iRqYBSTwz3syHeauE5pWnip2yskkYzEJ/J1KSpYEhSDt5scS+HrJqVJctIua73X3chNwMOc2WFq0sDGi8aS+HoCp3bhppWe40s/D3lyuYjR3RhFJrUIJFva22I1KRy5WcY9wvt5LHNNHxV5Vc6QCsOXV42BBYvUeogp4QRezfBgXJxgRfWd+pDhQ7M4OWmpjaZcvmgsclEE7+EE/ASZIkOn6Vkpn0mzEqwZiMtqI7sPKFOgB+8ZwoG28h5HnNRqqOH2oI8sEOUgzWZMeyKHKi+XelT3jysCSfrWC8jQIvFjH2cmknP015pye705eRo9HjHIRxHu2Ksd3I00r0racE2X41DlkuHJrloVYmV2VIQqbUyogLPI5NLHQY7E1ahh/tr2vjgdzJqVu8VliU6Zs0sY8PeHnDlu8J2O7aGoEOcP6gLMh2cn0i5RANBWowHYbtpcs3gDBTdIgGrbdVAPvMdl8osbfSLzfui5lWdhQAsBUsE1ZocyTjAO0XbnOZ4nv5mCH+ijJSIDy0g+L+0TiiQUQV2I5EbEfMb416VNtn4j2QybyN3WRVKcDU1FSo3dwgkXatgTvZ90jHpII8rGLMeWj1KzAaYBz1AGqLmlRffPMggjY5D/tSb/jzf3sn+bFz2T7GyZ6QSPqEIPikPvP5qhO5PQtyHx2xvTNaX2d4sskTzjwwKNnOxkCKA0vIUnh0gUPdJrehjOfzpmlklbnI7OetWbC/IUPljR/aJxtMvllycICl1AIHJIhtX9qq+AbGZY2iMcesvmWjdZENMjB1PqpBH4jHk4845tvpjjeZabhuYOXJLSwmSIqTZ1oCKPnvQrljKu2U8yQzfydozMV1FEY6I0veaVRpLtsNAJCgHfffSewDFuF5Unc/RwPkHcAfcoHywKdn+FxmLvipMuuVS5ZixVZHUKxJ8Q0gDe7xxw4tjeTI8vl2kYJGpZm2CgWScabDl3QdzDOzNCYVKqSWYuQS8jsDSgByEQ0Aos71izyfBYFlUrFGpZZUOlQtrYFECgduvPErh8xMs6mqURUAAKtLPIb/PHbbmhcQ4AHnaTRC4daPeIGKMAdLqaNjkCu3mDd268P7zSZVDOpU6+7VAskZB7wXTkNsNrFL03u3bAN7QuPTwNGsMhQODqoLfTkasc+hwgKpJY4AGkeOMBQovSo2J5E+I/C/M9cUHEfaJAm0QaU+g0L97b/AHA4zmSQs2pyWY8yxLH7zvjzjSCLiHbvMyWFKxL+YLb9Jr/ADFBLKznU7Fm82JY/ed8eMPgFhYWFgp8LDYWAfD484fBD4WGwsB1y+ZaN1eNmR13VlJVlPmCNxg94R7VwwjTieXGYWKVZUljASVXSirEWFc7Ac1sbG8Z7hYWSm2pcH7LQyvnMzw3OLmJZY5UjgNwyIZjTNIWNkICxHh8RA3GKzjnbPPcPaDKyyLI0UI71ZUEkbsXcoQzKGYqmga1bmvpZAFYgggkEGwRsQRyIPQ40/wBkvajM5vMnLZqTv4VUkLKqSEG/ymUt+OM6Van2mZNfo8k+XmhaeIyExMCtlmjLvHYEn80CrsGOmq5Viz4c/Dp42kyssTFA7yapHyrLrGlpm28D0dPe6bommF4p/bJ2by6KcwqVK1AtrkqhSgBdWkADagMZ92RQa8yeq5HMsPK+7I3HJhROxscj0GMSSzcXbQOK5Pif/wADKQgECpY54syyhfdSPXpWNR6Jd+K9W+AnMez3ijMWfKTuzG2YlXZj5k6iScCyxjbb9+LGDtPm4aaLMzqVqqlevhpJoj0IxuT6IuYvZjxNuWTk+ZiX9bjEr/6W5lAGzU2Uyq9TLOhI9KWwT6Xis7WcXmlnuSWRtcGXdhrYKWeCF2OkHSAWZjQFb4hdn+HxyZmJHW1ZgCBa/iKIxeQQRZXh8DqkCy8TzBNBQCkF+dVbD9IbcxzxbcR4s2UKzZ1lkzYX6nKR0IcrYrU1HnRI5k7kC+YsfaMg4XlYhw8DL964V2QDWw0tzdre/W7xlTGySTZJsk7kk8yT1PrizmbSuubzbyyNJIxZ3NsT1P7ABQA6ADHLCwsV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61444" name="AutoShape 4" descr="data:image/jpeg;base64,/9j/4AAQSkZJRgABAQAAAQABAAD/2wCEAAkGBhQSERQUERQVFRUVFhwYFxgYGBUWGBUcHh8YIR0VHBwcHCYgGBkjHBgZHzAhIycpLSwsGB4xNjAqNiYsLSkBCQoKDgwOGg8PGiwkHyUsKS0sLCwsLCwsLCwsLCwsKSwpKSwsLCwsLCwsLCwsLCksLCksLCwsLCwsLCwsLCwsKf/AABEIALsBDQMBIgACEQEDEQH/xAAcAAABBQEBAQAAAAAAAAAAAAAGAAEEBQcDAgj/xABKEAACAgAEAwUEBQcJCAEFAAABAgMRAAQSIQUxQQYTIlFhBzJxgRQjQpGhUmKSscHR8CQzQ3KCk7LS4RUWU1RjosLxRBclZHOz/8QAGAEBAQEBAQAAAAAAAAAAAAAAAAECAwT/xAAlEQEBAAICAgEDBQEAAAAAAAAAAQIRITEDEkFRgfATIjJxkWH/2gAMAwEAAhEDEQA/AMgw+Gw+ObZ8PjzeHvAesPjzeHxB6w4x5vD4D1h8eLx6vAPh8ebwrwHrCw14V4B8OBjzePcfn5ft/g4sm7pLdRLy+xNC/srtdbc/488KPVuHJ5bCyWJG+2/leE0bFAoFUbPTVt5+nKseGcBVbZmBq7O3lyO/xx3y7co95bNFjSgWBY3259fX1+OOgzCNzI2q717fMC236kfGscQ+wc7KbsAe9z5fEdTyOGhUBlKBm1Xv+Tv5da2s7el4sypcY6y5IUNgCfI2PjYsAfLHFuHN0o/PDRRFWIdqvpqskjexR2+OOmU4ixJFKaFiy/Sh4mDWduv4HD9t7mj906Q3jI5jHm8WbZ1G3DHbc6gzD7woOmz5HClyYO4XYi75f+vn92M/p7/jV99dxWYWJcnDj9k36b7c/T9nXEZ4SOY28+Y+8bYxcbO2plL08YWFhYilhYbCwCw2Hw2KEcLCwsEchhmaueFgp9maXn1veonP+EftxhoKd6PMffh++HmPvGN94jxeHLgNM6xqTQLDYnyuqv0xA/36yP8AzMX4/uwGJd8PMffjooJ5An4A42n/AH/yP/Mp9zf5cMPaFkiQBPZJoBUlYknkAAu5xBjQhb8h/wBFv3Y9jKydI5P7t/3Y+gkmsXv87B+48sco+JRs+hZELgXpDKWA86u6wNsFXh8x5Qzf3Un+XHQcJnPLLz/3Mv8AlxvpkoX5Y55nMaFLaWauiiz917/LFNsIHBMz/wAtmP7mX/LjonZ/NHllsx/cyj9a42fhnHBOxCxzppFkyxPEPgNXM/DC45xtcrF3siSMgPiKANp9TZFD1wNseHZXOH/4036Bw47I53/lZvuH78az2c7Ux51XaJZFCMFOsKLJF7Ux6V9+LUTrqK2NQAYi9wDYBryJVh8jgm2Jjsdnv+Vl/wCz/Nj1H2XzQNGB7G5Fp06e95D8ca5xzjLZdAwglmBu+7CnRyqwSDRvoDy+GIfB5TIveMrKzC9DDxAncg+WO/ixl3a4+XOzUjIpkJOskDlfUqfLbCebS1Kopt+W7A7455WEJSk6iVoAXR8vvqvnjpDI7AqdhXOq0+m36sZbO+kErIxNnYivD8/Ig4QhLKVUUAep97ne9V5emPJZGGwJKjrtqA+/f0GFPAxpiQvK/wA0/Lz51z3xR42VQbDMp26hb3HLnRG3lfpj33xYB2OkAnUAPfP372LG/KsKTMlT4AKYeW7eY29eg6jDzaQWDlje4AF6edfD4AYoaIKGBjDNqsXzK/Kv4HxwyZQq5DkeLb3hbHaiBd2Nt8ehASGRRQB5k2G89/UUdvL1xzUBV30sUNgcwoPnXOiOXqMWcfn+o95fOsx0gAbHTzJFdGJNkdL8yMd48yp5tZA8VBuQ6g0LG45eWOK5hmUMSFAbxUL1ciPU8+V112wowgKsgZrND83z2rc0f9camVmmbI7tk0YA8getV8/X8cQJIABYP3/x+7EpIHVj3hNH87dvUC+YrEadtvib/j7/AMMMpLjvWibl1twwsLCx53Y2FhYWKFhsPhYI4YLvZeP5cfSB/wDFHgRwX+y0fy1/SBv8cWMxqjztDxyGFoYcyAY8xqUlt1BGitQ/JOqr6GviAjiXs3kOcMeX2hKh9b2RGGLDu75uQVJHoRZ6kr7VdlvpkuW1kCGLvDJvRIPd0o8r0mz0GPPbHjhHDWlgYgOVVWBo6S1Eg9LUH13wRXZX2a5SMgT5hnby1JECfh7344ush2CysM0c0QdWjNjxlgbBG4a+h6VjGNA6i8av7Lc475R1ckiOUql9F0qdPwBJ+F4Dl7QeEZ3MOi5cF4NNMiuqeKzZcEjUKquY2O3nP7KdlY+HRPLMV7zSTI491FG5VfTbc9SB5DArxjtrNl+I5loGDR6lUo1lCUVVYijatYIseQsGhiBxvtbmuIDuljIQUTHEruWrcFyASQCLAoD41gLztH2jll4bDmFd42kzbadJKlVXvgqmudaR8SMT+zXGW4jFRlaHOZcHS6nwyKa8bR+6wsAMK2NEVYGH4BwSHNcLjy8xaN4nYsNlkifU5sq3K1fkRybHXho4dwsOe/V5SKY6hJKRz0BU90cug5Ak7Yg78L7XZomSKXJSPLEdJMRAiY9N3IABBB2LbEHFh2RmzTQlM9EVddgxKMJFPQ0x3HI3zFeuLnKZgSIjrurqGHwIBH68BHE/avGrFYIWko1qdu7U11AosfmBgDFI4MrEaEUEYJJrTGoPn0F4yninbWQ8QbNZc+FQI0DWA8Y6MOY1MS3mLHlg0yPE14tkJw8YR11LV6grBdSSKaB5kfccZ32d7LT50MYQgVatnYqtkXpFAkmt+XUYo0bJdtYs4gWPUslW6EHwgVyatLCyPXzAxfcP8ABom+fpgG7GdnZcvNKswFeEBlOpTRfVXX8kbgYP4ZD7tfC9tser+PjkeXvyWsMc1qCWSjMCa5Czy50Onyx6LmlZ9Vjp58+nQcwcdOIh1nkVQaEjVtsfEbN15jHFmRSQbazZ35eRHmaxxd3uNhYKLQ62d186s0MeUgCN4iCCKFXuD61sMejGSCuyi/Dv7x328zf68eFNKQPEy78uXnQPkRz9cUeoZXJK8tum2n/3VYa0O27EDnenVXTrh+8JUM5YaT0+1yrbl88JGFho0s3Rs8vOt+osWcAp8uzAE0tDcE1p8j6fr/DDS5jSQUo6h7xHM8j8OV9OeEIAramZdJvcb6r+Vdbvlh4pm1FAAo35Abc6N9enPFQ8rD7bGmApQN1/YKNjbnj0kRIZIwR11X73LawNgR/rjmAhpWLMwvflZuytmyTd7nzw8sDOoNBQOhNADofuofLF38/n/UJI9K0SCQdqN6Qasfhy9cRsw3i+G38fPEuTz57Akjqa5/OhiATh5OJIYc20sLCwscXU2FhYWKFhsLCwRxwa+ylP5ROfKID72/0wE4OvZOPrcwfzE/W37sZjVWXtRzU6xRrGWEL6hKRyJ8OlWPMA77cjivy0n0jgUiDdsudx6Iwe/wC7P4HBN2l7Tw5eSOHMpqimRtRrUBRApl6qb6biuR6UeRyK8OzHfRsJMhmQFZr1CK70Fj1SyV1eT77gWRnJasbDkwOGcLtvfRNRHnK52XbpqYL8Biq4P7NVizXes6vCjaokAN/mhydiF9OdA7csWvabhRzbpHI3d5WH6yZidOtq2QE8gqkktyGrzGwZ/wBlOyUueeySsQP1kp3LHqq3zc9Sdhe98jrPDI8tl6y0JjRgNXdhhrI/LIvUT6nABx/t+EX6Pw4CONRp7wCj8IweQ/OO53quZHOy+bKZ7LvuSZlBJ3J1nSST1JDHAG3tZ4SrRRZjSNSP3bGhurAkX8GFD+ucZsorljdeP8DXNw9y7FVLqxI50puhfInzxWD2bZGq7pvj3s1/4qwNhfsJ26EIXL5k1GNo5P8Ah39hvJPI9OR23C9oXY/u2bNwC438Uqj7BP8ASD8xuZ8ib5Ha14h7JYjZgmkjPk4Ei/8Ai33k48cGyOf4f4JIxmsqQbWNtTRj81GpiCPsCx5V1CF7K5yFzo6BEb51Lf4AfdiZ2Ezi5Xg7Tt1Z2r8oikVR8dAHzxb5fs5FFl84+RDBsxC2lDY0MEfSgVgCh1N7rcrrblgfzfAJf9m5OAFY9NySh9SkFixA5cxqIo18qxrDHd1GcstTdVPB+1mbOYjNh+8cDu9IrcjZa8XnuSaAJN1jVmYsLqgDv5+v4YA+DZnIZAg959JzGmvANbL5rGBsL+NnzrkY8Gzvfp3jxvEGJpJAVOxqyD51Yx1t53XLXGox/iQJzGZUk6O/l3+Dt9+2IyyKwoLuo2ve/Q1WJ3aBQuamJ3Imk0gGttbV05VQ9cQon5FAFH2rPLlYsnl8MY+XQp4dW7MLAphzry5fxd4eSZtil0etWSRtua3P7/XHhI1U7tYO217g7bnlXzOPcbuWKkEc7AGnT5dNh0wUpSFJ16iWG4vl8+pBuuWPXd2CopVPJieZ2qyT18hjmrJstEkXRJr5eg+/n9zvCWAsqpA5X086FkD4+WKhIgUEbM3vVRIH7zRuvTDrIzodTFQDzG189qFDY19+PLz6VBTyotW+3TfkP3emPcj1TSatxWnn8eZ2HI1z+7FQg6k6o0Ja6r49aF31/dhHK04YkUT8Sb5ry9awkXYhVpWXdi3LnQN7De1rmb+WGih0agSpOxoXtz3uvInGpN2JeHmd9j6mv4+7EXHbMNyHl+3/AErHHHPO7yawmoWGw+GxhssNh8LFDYWFhYI4YPfZMPHmf6sf65MAONA9ko3zR/8A1D/+uMxqi/i3ZrL5lladNZQUvidRRN8lIv5485riOUyaLE5jjU7LEF1E2eQRQSbJ8t7wM9t81m3zkeWyjyKGhDEIdIHicFmcC1FAdfx5wZ1g4UL2zGfYXqaysV/a53+Oo+gOCD7MQStJC0UojiXeSMxgmQGqFmilf+75Yq+0faBULwz5LMTREC2WMPG3I+exB86Ni8VvBeNzS8JzEzyEyos1OKUgqLBFAAVjx247SZnLnLSQOFjkQkgqrKzeE0Sd60naiORxRUxtwRjv30Z6qfpG3oa1frxZ5DO8Fy7iWM243UlczIQfMBhQPrzxL7OdqMvxH6rMwx99V0yqySVzKarII56Tv5E0aGPaLwSDLTR9wAmtGZkB2WiAGA+yD4tuXh264gM+ynbH6bmZ1AKRoimNTWo7sGc113UVZrbzOBH2hdoZnzckIdkiipQqsVDEqpLNR8R3oXyA9TdN2U459FzUcp9zdZK38Dcz60QG/s4L+2nYqTMy/SsnplWVVLAOosgAB1JIUqVC9enW8AEZTjeYiIMc8y10EjkfokkH5jBVwX2pTIQuaUSry1KAsg+Q8L/AafniPk/Zdm2I7wxRDrbF2HyUUf0hiwggyPD3UR3ns5dIoohX6bDwpv8A1mHwxFHnGFnMQ+jMqvrQ2w20ahqG456b/wDeBvtLmsvq73MR96qNQAUOQfmQq7jmSOmLHKZsw2uZnVs3KusxgkKijYLGvRRZ8R3Y2d62F+JStk5+/KiTL5glZo2qi1AcjtbLe1b6TfSvR45rG5fZ5vJd5TH7ui+0iGJAsOVCrVbMiG/LSqlfX3sFnZ/iyZrL97RXcjc2duo9D0wA8R7GBkM/D7khflGSNSHfbxcwD0Y2PXBT2ByssOXqeMo5lbZqsqQtNty3sffjM23dADtI6jOZgMDvKS3QC99h8/PEPuyQVOlRfh9Tv8z++vlZ9rlAz+ZGkag4PWjaofP1xUzQlt2YcvFvdfdf3fHErUJDpBC7sDfLlyurHSuddcOCWUFywCnatr+A5Xy3/dhpswRRTketCyRtvt/F4eQgG31EsPd8vifjdfD5YBw4O8a+K+p5eo3+O+GeHS2ssKu9jZJ/J2+7Dol2FFIQLYnz5Xf3UPPHOPStqxUseS9Nrq7/AFfvxR1WVg4VRS3tQqxt4rAvyNjHm0HhfUxvnyAJrrf3n8PPxHmTIrW1AdRQA81oVe1n5Y9d4h3VSzCuZ97kLoHfpt+vrUejAziqCUTpBPPofMkg73y8XTDoo0qAbO4v4E0PgLI+WOeYy5PjYharVvZUjy038t7x1nYDURt5fP8A1ON48brOXxEORrJOPOGw+ODsWFhYWIFhYbCxQsK8LDYI4Y0X2Sr4Myfz0H4H9+M5xpfsnX6ic/8AVH+EfvxmNUW8UkZIZpIlDSrExUVZYqGKrtu255ep88YS85clmYszGyx3JJ5k43afi8KSCN5Y1kaqUsAxvlQPniPnezGVmfXLBGzXZbTRPxr3vngge7N5ErwSXbeSKdx62rBT8wAfniRwrh6cR4TDGx0kIFVuZR47UN6ggbjqGPLFv2nzaQZKcmlHdMiADbUylUUAepHy+GAv2Z9pI4deXmYIrHXGzEBdVAFCTyJoEfPFEzsX2Fmhzfe5gBVivQVYMJGIIsddIUnmBuR5HF9mcnkY8yZM5LE070VErLUa/ZVUJpQK947k2drxIg7VxzZl8tl2VmETMH5prFAKD9qrs/6HGOZwSd44nvvdREmrdtXW8QGvtK7MpCUzEKhVdtEiqKUNuVcAbC6IPrXUnEz2WROI5pXlZYEOkIWpAa1O5vZQAw5VuTfLD5bMfS+BSBjbwKQT1+qIdb+KBQficVnFM4cvwfKwA02ZuRv6mrXXz1Rj1AbAEftF4ZJLl+/glfSguRFdu7eOt3ABo0N/Ii/nE9n3Z5MvAc7OKJjLJ/04qst/WYC/hXmcc/ZdmpBDMso/kqi1ZtlU761F7FK3PQG/PBhxjId7lJYY6XXCyJ+SLWh8uWAySDjby55cw+zSzLt+Sp8AT1ABr+zeNN43wsTZSWDmWW0PQON13/rAcuhOAnsx2NlOYVpgESI6typLke7VHYat/PblvjRZ+KRgpGWAdzSKeZIF7edV+rHo1ZPWuG5b7RnvYDvVJlDhMoq3OzlgrUNig/KHK/lvsMHXAOMpm0cwqwVWq3AU8gQaBPn1o4FPaDqRMpBCh7ptWyg1a6dKivKya/di47DcDlysDFz4pG1leqigKPm214zGqDO2KMufn2FkqWawKHdx/dyv1xSQZemAO5bwqqgsWvyAH8Vgk7Z5CSfiBjiGpnEZXoCdO9+QA3v9uLluDDhsK928aSOCJM1INRUn+jgi5sxq6+BN9M3tqdKGHs26AHOzJlVYWsY8c1eYVdlHqb57gY45f6IfDl8nmc2VJp3ZgpN+UIII+OLTKRFiXiyxYlheZz7Aa2HIrGSoJ5AHc+fLFmeKZ0x6SyRZhJS6K+hI5ognJSLVwCGJAYUKJIrEVUZPKZtyhHDsvGusc8uNSrYsjvHuwPMC9vlcccfiKMRlstBoBNFFjc10PiI3P9XEfi/CXkhXMnMy5WSwJIpJpO6D2dQBZvCCfdNlarzwJcRzeYgk7pzIhoEDvGJcHkwYMbB6EGsUXr8d4ii3NlwdjscoWF7/AJNAD+Pg+Z45l0SBm4fEzTozs8dQKoDFSt1eta8QsUSNzd44dlnlZ5TJnMwsUCd5LTuxCiyALJ3IBPLkPOjgqy/bHLzZZmmhcxI4SQOFlKA+7Iw31KTt4dRBrbADPC+F8PzEuiMT5d9JJBIki0gAlixsqoobkrvjlm+wczL/ACSWDNgGz3bqr/okkf8Ad0xbcUyOXyhYyZf6jNRFY58s50srFW/m3JVXXSjbGm5gbkCs4DwcCSeTIZmCXMLFpy6tcUyvqXVUcg0sxjLgMGIs8uoW6xSTdCebyrxPolRo3/JdSrfGjzG3MbY541bOdoZlzmU4ZncsuaWRYhI0qDvHaQW0iaaCrGSV5XSGz1xS8S7EZPMqJOF5lQXZ1WCZxbMlagjbtyIbfVYYbgY57bAd4WO+eyEkEhjmRo3H2W515joR6ixjhihYWFhYoWFhsLAR8ah7KF/k0x/63/gmMvxqfsnH8jlP/wCQ3+CLGFV3H+FtmONRqvJFidz+Sqkt+JofPFn2v7RyF/oeRtsw27la+qXyvkpPUnkD5kYncQ71p5o8opR2C99mXXwoNI0pGP6RqN+QLb89qObtRlOHBosqpnlv6x795upeSvEdzsoIG42xULiPYbO5mMHMZxXdRax6KS/LUK36atOM7dCCQwIIJBBFEEbEEed417sX2tOdWQOio8ZGykkFWujv6gg/LAHx9Y14s/egd19IQycqo6C1+m5J9LwFPkUmQrLAsoKm1dEYgH41RHQjkdxgqzObyvEq74jKZ0ADUwIjl6AG+Xpe4/OGCHtr21fJMkUMYLMmrW16FFkUACNR2PUAbc7xw7J8XzmebVOkJy29loz4/wA1LY3vzPLbATuxvZx8rlpo8w0f1rmqa1oqF5kDn5fDEDtLwvJ/SIlZZp5Y4UjXLQgEaRekua8C+LzG1dMW+e4rlUZoWiTusqqyuQF0wuSBGirW7nUx25et458ezhlAh74wrmdJy2YjJCs1fzDkHm3MEEaga5r4ghZzs5nc5FokeLJwgALBGC+3RXIKih5Lt6YFeAnPiSTLxzPGsRKPdOkZBIpdQPkSAK2HTFhwrgPE4M3FfesgkXWwm1xsljVszWRpJ5i7xY+0LPnLoFg8BmlJkcc7Ism+hoAA9APnjphN3ljO6nAj4OVjChpAzdbK6z6lRXryGBX2j8JVSuaiUglgGIseLmsgIII5G660fPAM8jFg6EgjcEHdSOt+frjTMzOc5wl5CbKxljXV4jZ9aJUj4HGssva21jHH1kkUfY3tLm5p1iLq63qcsgJ0jnRBHiJoWfO98aKhYeE0AeXX5Yz/ANm0BHfy/ZCoF5AD3ma/w/gYt+xvGHzs+YLMSuqMovIKh7yqHnpG/mflT45WznhY8SjiyQmzsgXWyqiWasD3UB6ajufQDywFydosxKUmfKx5rVYicK/hIY2mlDVA1s1E7Gz0Pe2bSd7EsMcZKrqEkm6x3t4U6vV7nlfqcdYMixh0zqC53Kw95BrqgWamvT03O/KsY5+flqaCEuYmmOrN5mMorhZIRDlzEhO/c97M4UvtvpZiPPrjnl+J5fIu8UMmYYFjqhAE0SqwvSrMyjYll1qwJ2sGjiD2zlRZWykISNUVe8WONAJTtIN61GgQaLc7254GixZFEQICmiBzPLfbnub9CcVRnH2gyjrHHNE6xjXAI9Yb6klNMknM60KAjSfDXM7DFtmOGR5mBYUlVBElKuoSPGWAWAh1G6kAkgH7XPbGcyUqqzAM48PvHwnero7sBW37sSuFcUlhYTQsIgD49hT0QdNAW10B5jffzB+Ccb+iuzqO91R6ZEYFVlSgevI0eZ5i9t8TOLZ+M5d48rA8QnKd60zgFVRtSqvpq3LEk0ORsVccd4cmYZeIZYNJ3igyJYLR0UitUC6nOxHlsfhik4D2PnlzRSYFVIPeMSupwwIUBb1MSSu22m72w7ToZdl+GtneD5jKaWd4CuZyrFaEnMlEJ8zrHoJlxksqc9Qo2bvaj1vyN3j6N7TZh+HZbLjKim1qKEUkv1aDxJpRTz8K7kbE72BgOzojzedlYZVlkDNTNllMcz0ukF+4chQQbawW1Ag8gOdtbiq7F9oc6MrMZmM+W7tkjhcuZ8wzEIUgZfrAoLDU+4FUBzIgcf4NDO8UGRaOF4QbyjtTrKa1lZySssnhVa1DToAHIgEj8Rkklknii+jzCLTB9cIjMYwouaJWLoy69QRgRuobTzbLuJcMliYjMI6sTzf7Z6kNycnnYJxJ9Vo04h2nVe7yXEoxOI41WaRdXexSW+4Y++Qnd2RVnVu3LFHxzswYY1zED9/lX3WVRun5sg+yel7C9iFO2PEHaNZVWLiCmZBskymsxCK6N/Sr+a9/qxePxH/ZkEX0QnMZeeQyNI6qI5AV0nL0LKvtZujY5EAjG2QVhYIeMcHikjbNZGzCP56I+/lifTrH69PhyHsAsLCwsBGONd9lMP8AICfOZ/8AxH7MZEcbr7Hslq4Yp85ZP8X+mOeV1G5N03arhrS5dlWc5cc2ettPUMbGlfMgjl5XjOm9lua5xvBIvQq7Cx+jX441+DjuVfMyZUSqJ0ajGwKk7X4SRTbb7E4BfaB2MkypOc4eXjJI72OIsLN7OFHPc7rVb354xjl8Fjp2D7HSZMySTldbgKFUkgAb2T1JP3V67BXavIyTZ7MtFFJIveVaI7i1AUiwK2II+WNV4Hw7MRxj6VO0shAsaUVU9BpUFvKyenIYgce7a5bKtokYvIOaRgMw+NkBfOibx0lZQuyMbz5dYc/liWirQ00YYMOQPiGzgbeoo770/avtzHlVMcJV5qoAUVj9Wr8F/Zi04B2khziFoSbU0ysAGXysAkUa2IP6sAPtM4AIZVnjFJMSHA5CTnf9oWfip88Ucs7C0XCVdrL5zM945PMqAxXf1Khv7RxO9n+YXMxzZCddcRQyL5p4hYB6eJgw9dXngr4bwtMzkIIs1DQCJaNalSooMNJtbHwNGj1GJmU4THlYz9FyxN1Yj0a250WaRhdX1J54AXh7aSZCR8rnA8wjru5VrWyH3dQYizW13zB588csrxSDijTQS3EXbVDdWQAPl3gIJryNb0cdM/2GzfEcw00gTLLpCBSTI409DVAmyTsdth64t8h7K4YSCT3rggguxAHqAoA9d7xqZevSXGXtmHFuyuZy8xiKM5O6lFZg4H2hQ9RYPLBv2Ey88eXeOUaRrOxrkwF8vW8H5kdF0yx60sC1GoizV0N9r59BePRaKOMEoxVmrdTZJ2Gx5Dpv+3GsfJJeYxnhbOKC+EZGPLZJoZNT98xDncXdKQNO4sALXrgl7HZCOJ20RoilQRpAHmDtzvfrhuI5UjR3KNbarG1IADu1nbc1tvZ5Hciv7O5DMo07TyBi8R0ql0ldASAST57Y3bhlOOGJ7zsQ8YzNTERqrOI9RLnZRvXwF9ccESZhIHZZNWyiMaVRTWzWxLua+4nEHi+YhEmVlzKyeNGiPuGIE0dMgPiJJsCrHOxjpw2KS+8RAsdEiExxq7lv6TWkgG438Sg7kdcZ1pre2edvciI8wk7A+NR4QPedOt7Abaf0TgfYyNIAtlLGnno0bUT0queNF7Yx99lJGVQWhJYA6W5WLrexRJF+Qxm0UrShtbEqNy22x5kUOdizXShywrU6PI8cZKhbF7knkPICugJ9TjuctdpK8cYJ+r5DTWoXVUFNkWzDfe+uOEThiAiFnUeHVuTyFEChY6Ag/vsW7P8Aeq0ks8ad2lzhKnkUDYuEQ7n3Qb0qC27eWVFHZHiiwLPkk7xpozqCuEJdr0yRRxmQLpF6qL21sawfdnezqnNxSSkd6gaVNBcqGYFJAI99CHwMFLkagxFUSwlkuMqYhJltcMMoVXkEbO6iNxEopUbVmXBhQLbKArNXRtA7HZoiLv5VMdqHePf6nwrqWqB1d40mq7IK10oYrSq7VSZifNtHCjVFGF1krGAx8RpiXU0K/oWIr3ugBOPwoBFPBPl5HVvr8y+ZTODLAMCndo6inbTY0x/ZKrzswcp7RMxmFaNGEc8ssjrqOpH7xyyxaj7rDUUAYFWU1aEA4o+wvEocvmgM1qSNvCzVuvMFXqmC3VjcCj4bplzpRnnVWHKrm8oks0DPNJIY5VGkymjK0ZiIbQo06Tslb372OnCu1GXzrNGtFpLqKRFDPfdACjqSegCS2oNQ2jahit4nxxuDcQc5QNJlprd4nBRGfU6sIyV8OmgAQCCCOYK16z3Z7KcTL5jh7CCSwzINghrnIl3EdW+tLXrucBG7Sdg0ZDNkATzJiVhIhXmphfmWKU3dm+fhY2gYX4Dx85cspUSwS7Swt7rjzH5Ljo3oPlqKCf6PF9J0mcGg9q6FldAJfEAqgWklEqzNqqthgF9oHC1WSHNRV3ebjEh0ghRJQLEAiwGBDUd71Y1ErvHlGybLnuHlp8o1iRebRr9qGZfQcm+F7btE7Y9nEhbv8sQ2WeuRvuWYBgh8lKspW/OvK4PZXtNJkZxIllGoSx3tIv7GHQ/LkTi84k4y03famzOQzwpyxZmrqjE7iaPmvWlI5jaxAZh8TeNcKOXmKag6kB4nG4kjb3XHxGx9QcQsURTj6J9jUX/2iI+by/42H7MfOxwZdnfa1m8jlky0EcBRCxBdZCx1MW6OBzbHLKbmm5w0TjHsb7/OSZs5tkZ5BIoSMeAiq8RbcgjnQwY5qG10vvtR9cYvJ7deIHplh8I3/bJifke13HM1/NxIqn7TRd2vx8Zsj4A453HL5a3GjSx4CJvZZlWd3d52LsWNuo3Js8kvriflMjxE75nOqvmsMUX+J1P+HFlJm2jA3ZtwL8F7kDUeQoc9vLYE7Y3OGai8A7HxZUucur+MANqYtyuufxOLxeHE8/34pJeOErQlAc69IDhbKNTLZHRvCTRrEDOdopYjLqIITS4XvrkdDesheY00aG4OkjbF5TgYLlFHS/xx0vywB8S4u/eMpeXQBE6lWZEUAsXkkk2ATl4bs6dhucZ9xntVPNM7rPIE1ERhXdAEs6dgRuRuSd98X1o3xZeVg77Y8d7Z36XfkPj64yrhHEJ2gE8yLKdLMGJKKqpf1khshmJU0FS9rJF7WmZzTTThEd1VQA6xiItG7AMrOHRiUZWAtRsQbvpfVBjJm971V86xK+kqF1MV5XeqgB5nfGdxdl8vLIskuXCPfjQPdMDtqVBoplGo8vgbxN4nlmVHdYzKwjdFQm1a38K90nhK11sHSADdmtaQaSZ+MkjvI6ujup8XRTvsTYrCyk0QkU6xv0JG/Tzx8+niMwd37yRZGJLsGZGJve6rkenTGpcHlbuInlC63CM7UEtnWhtvb+6p5c/ljOlFHF4UkR4m8RW2UCgQQCLW9rs9dvEMDXCfpCNBl4MtIkKEtJLOY2djz2CyEFyQACbrbYAY6ZHjcksInXxzxAxzRhkUd7HY51dSDz2FDlzxMyXB4WnTOZdj3TB5ZFRy0ZcA2Sitp7wMLsWLDbXRxZdcFm3XiGTEhpEiDMrK6KWDsQeSggCRdNnw/jd4ybiOXaOXS5JZSwAbULokEgdQaPIb42TgMcTlpIFaFpG1FZFYSuQK1AliU1KBsADio7ZZVWkl72FjHNBTMFLMrrSxCMudTTFygSNdA8UpOokkdP1beKxPHJdxmeXh7s6lAXo5ZjsPJSNgQVvfnXPBZ2S9m06TqZiFjeF1GnX4xIoStRjMdgSBtJLWQBRAJEjKcBhyqyDWMxLlZFOacoGjy8eiaQiJTsJbiVO8NkM9DrZzw/2r5OFIBnCY2zECyHTcqxAgeF9NspNmhR2WzROMXLfTUn1D8WeGYzcuVy5eLLQ5QpIEBiMU2oqCDsQQiWDyoG7GDH6HDBkVy3jWLSsdKfEQa1DV+luCDvtR04l5o5PNIkuXlSTxV9VINJ2a9ag77E+FupG11iPmcr3sqBj4EtmG1NdgAk2dA3Ox3td6LA8sm4zDth2PyqZabNZWN8ucuysGMhKO5dbRV014S1AoaDKVI2NZnNNqslrJJJN7knmfjjfuPZ6TOroyMbTIqq6SAokMjayhVZCCToGonQVYaKB3xGz3AsxAHlnKNCJ70q2cmbuyCA2kEnUWItd0UbgWLNmXHJoLZ/h65/IRMpjErpG4YnSO82jYGr98q0YsDeJBZ2wML2IzqaZYCpIPheGXSRsfErNpuxuNJNgg7g3g+yfElhVo5ocqTHE0joGkgVS9hZY3aMEBkkCtIu4Y7hQbwQ5Tj3D+77zSwn7tn7nUczNodlPh0M2tGqMiiQFVeQXZ7U0HuHcPzE6IsjRmSAqJy0dapDJE7JQHdyaYkVNdE6hYK8zN7QcJXPZTTIw8MzlGh8ekK0irsAdR0bMvndbgYfjXbZO6uI93KYu90zo47pLAJkC7hqvSt+IgAcxYB2u4mYYIsojIipKZ0ERYd1H/AEIJuzI1mUkm7K43GVVxvsrNlvEfGlXqUGwNt2XelBNawWS9tV7Y79k+KIC2VzJ/k2ZIVzf8zJySdb5EGgfSieWCjsz29lgYRZ5Ahci52VQJCUQqmYob/Vsn1g8SWNQYXjx227AIQZ8ilWLeAVR2smOtrrfQNiN18i2KqfhTtDmMlLvmMgTJCf8AiQn3lHOxRDgeqjocCIODjhnEzImRzvOTLyjKZg378T7RyNvvQbrzPwwK8d4d9HzM0PIJIQv9U7r/ANpXGkU7HGu9lvYrBLFDNPmXkEsayBI17sAMAaLGz1/NxkRx9CeyPipl4ZANVmFnha75A6lGw/IZRfpjj5LZjuOmPNSP93MnkAPouVj7wq5DsRsQLAaRrcWaHhB6mtsR+I8QSUaY5FMgCOq62ju6K3XiCty5G9wQdxik4lnisjTT5eRmy0+ZZZTq90kLHFAgNyFlSO3I0KC5uycYzmM68jmWRy0jHUXJ8V+YPStqrlQxjDHfNayrX+I9oDlDJraABX1JHqfvJIj71azXeAmxpJBorQOPPG1d5XQxl4ysLITYjQhpCzmqLtslItk0AaBxy4dmMwkOXWbMKZZhqJl0WigBiqKADI4HMsaG5PQGvn44Je5imc96qI7xmU5cyhxumpWUCVfCwVqB1Eeo6yOYJ7S8SbMZmRn1UGIRXBBRb2Gk+6Tz+eDHsuk7ZaJnZZNZIiE2nTEi34+Wtya2UEbDmOeLb/Y0ch+uihkCtSH6yeRoTekliSb1m+bACx64nZ/I85BGrvHrMdmz4kA0rdKgJFEGxQ9dtCoHGTMIFDkMY1keOMqjMrjZ0Bs2tWVB5P1IGPMnZ2GaQnMQgOr6Se98Ukf2JSqAAlm8NMBsOZrGc8TWTvnGZvvbt9VXdDy2qqqtqqsaL2RnaPJx94TZR3UN7yorbKiAa3XT4vmoGx2qJ/EMkQjFE1lY5VRDshsjRH3Y2Zfs2SNl9cZXnXk712mLCXUdZPha+t+Xw5VWNHTj0STTwzyqCkprWzAGOQBit3RZSxFdAKFY4ZrJpI8a5lIXlLBZNEbhufgdWItlAoMCSCN723Cd2dncZeFZWJkMYemouVutIXZiAtDUb94c8eMtxpGZ4ZJYxKsjx0zlNQu4yN/EfdBqjz+cTiU08McjlDqXvlR1XvJG7x3KkUD3cSqQSTVlQAKG+cFr52ST8SSf1knFRoTZPLzZqESiAzHxN3ZIPep4mWRDuyMASCQCCpBJ1Y557ikkWWaYo6TNDHGXYEOzg2zaKpEW38RAskVsATI4PNmYo4wW1NcOsSFnkqRl8IXV9WqqW8TWSUbYAXi1zHD5e+kca3saoh3roikAXEyBqKkiwaPvEHkMBnPZvjHcTeLUYpfBKATqIJ2da37xW8QPPn541fgYkyjETvqhcqmsrbTO/JgEFIgHhJbfqaAvFTk+zsAkSWOKNWUkgx6gu4KsL90srEkcthyxd5POLEmjMOiRkKFZjuj7iy7HxA2ByHU73tmqjcS7OyxzPLH9YGOuB2mmEanb6p0VwCvOio3vcbWV2p7Q5z6HLLDKytGQ4IjRdK+66DWNQI8TBgF2qr3vjnPaFFkZTl5UkkW/GoXZQftqWq/Pw3ddDiq7c8RzRg73JukmQmUgvGmp0BFMkuq9I5i6FcjR5z+1Ag4/N9FfKggRyS97KaJeVtq1sSSQCLAFb7mzitrHoYRxpB37OOFP3csoOnWyqvvAnQ1s1g31KjpY3sbY1Xsxl2Ibv37wsBq28PugEAGyQaJ8RPPAP2DdRw+I7ADXd+fePvgy4FxiNJ+5c6XYgRjc95a6jVDYrRsdBR6jHPPpZ2gca7aLHIcjw4RI8WhWNRqsayKQpiUsquUd4rHXVQBJ2EBxFpY5JC82auNGMnetBCXiLCmNEZaQIQxDuquW5Da9Lyns+yyZQ5VzNNGX1/WSuWBBtQrKQVUHoPU8zil45Pk1MaRwCdolkRTJLJ3RBaNJFkNs0y6iAzMrhCg1FdjjMs+GqEs7nu7bNDUqCQq5IzkqaQ5DKXA1FHOoeKO4ySRQFV7TOK80UTvbS5fT3bTyZgv4LsxRr3UivpBHdsjPd7MxGDHhGfzctRwCGJFUAAQgJFzAUgMykC6KhxTQEDZwQK9vWzUqlcg7rHFqWWCAUXfUS0gWANWssWKu4IFWLJxZUPwvItGEGkBgDGqW0aodYNtEJJESl1Ob3PI6Ks834TlUzL53OujwuugAhq0FCFfkXllcKDpAFB38RoWHcI7Xy5OJssYCWXUKYuhWzqGtAuu1N0Qy7H0BxTcX4/LmpA8zhiL0qNlS+elel9TzNbnHXTIl7fcYy01fRWWQM5ku3tCa1WrKKLUq7sdKxhVVRd9uwPaoqyZSZj3bnTE+1xN9lN/s6vd8m25McBGLHs/w958zEkQJOtWJH2VDAlyegAH7OeA0ebssGlnUBVjzsLLINO0eYja1dRfunxuB6E3vgQ9pOX08Qf8APjjY/GtN/cgxq+Tpi7A6g0mpduXhVbHmDRN9dWMm9pGZ18RlH5Con/bq/wDOvlioETjVvYTxEk5nL3v4JkHwtXP4x4yk4LPZRxbuOK5ck0shMTeuseEfphMcspuWOk7a72p7PzHMmT654XjoBMxLD3Ei6vEVR11I+wJAJBHlgVyPCYZJVmmghE9+PRrkMcy3eth4L0FTuB4rNkkVrGdnVoiQbG4xnua4jqkaMMnhfSwU62pkJBcD+a3BO97L+dtx8d+Gsoi8SyLUzr3QkUSlGcWVZgAG1t7ijmQByodN8e4rBIk0iTm5Abck6tRO+q+oIIN40TgHamCRII5JkE6XESyFu8FEDS5FDVSNud6og2Djs0DO8MM4km0sVkLZdlU82SZXUFFK0FNNRBO1isehzeeyIbL5WONyQ7rJLoJLSCmsLHHyAKWeY8TDY71Hl7TwRZjMQzsNIlJFxmRSjoNcXh5HWSTqBB3Hwk5iPMxo5Eduvf8Ad1paSQyO5Bv7EYBVtIOolV5VRy/QdWmjqBoqQdV3VVzu+mKjSpYUm7lJgk24VisDqKJuOSNwtFBsp3Kld9qN+szJPGruYGZ4zOEYDvJHLu+gIFvu4gpUkkg+EADzr+FcOly8BjSTu5+6aUoulpSxJVE8QKxpZS63Yk8qwQZ/hDPPr8DBkoBy/wBVIAakUAi1NgMoIO1g7nFGSMTZ1WWve7snrfW7we8Jy00GWC966SGFpTGSXlAF6I442tYxys6SSWoVW1yvB1kKvLHF3wKlnWMrUiEEnWaZlOw5Hkd8TJXjh8cjRxga92I31Nq95t+dnSNrPoMVEfNcMdptZpgUA3eQd04GzqoYAqeoFHawTe0eHgSMySNFGJlYF2RCih+bsCaLghtjRGocxviHxD2hQJYiDSn0Glfvbf7gcDXEO3mZk2QrEPzRbfNm/YBgNAHdwapJDFHqC6mJokqK3dj4udDYH78U+f8AaJl0sRBpj6DSv6Tb16gHGcTSs51OzM3mxLH7zvjzhtdCXiHtAzUmyFYl/NFt82a/wAwOzys51SMzt5sSx+8484WICLhfGIp41yufJCrtBmRu8H5jflxfHl9xUin4rPwMwpBHFJDLGrSOwdlzD766bVS+GqAHIg0cZ3i+4B2saCM5eeNcxlGPihf7P50bc42vfy+BN4lUQt2fyXFfFw0jK5urbJyGo3PMmF6rz2G3ouAniPDpYJDFPG8Ui81cUfKx5rtsRYODzLcBVslmJOCTO8jOjvFejNRxAPcQo23jYHw1qC1bUL58G7VasqV4ujZyLvTBDGV1ZpZQFLESEqygBgKNsWatgDibHP2YcWUmTKSUQ9sgbcNYp0o89hqr+tiyGSny8n1azGbLMJB9ayJLHYIh70XrjVix0S02iRqYBSTwz3syHeauE5pWnip2yskkYzEJ/J1KSpYEhSDt5scS+HrJqVJctIua73X3chNwMOc2WFq0sDGi8aS+HoCp3bhppWe40s/D3lyuYjR3RhFJrUIJFva22I1KRy5WcY9wvt5LHNNHxV5Vc6QCsOXV42BBYvUeogp4QRezfBgXJxgRfWd+pDhQ7M4OWmpjaZcvmgsclEE7+EE/ASZIkOn6Vkpn0mzEqwZiMtqI7sPKFOgB+8ZwoG28h5HnNRqqOH2oI8sEOUgzWZMeyKHKi+XelT3jysCSfrWC8jQIvFjH2cmknP015pye705eRo9HjHIRxHu2Ksd3I00r0racE2X41DlkuHJrloVYmV2VIQqbUyogLPI5NLHQY7E1ahh/tr2vjgdzJqVu8VliU6Zs0sY8PeHnDlu8J2O7aGoEOcP6gLMh2cn0i5RANBWowHYbtpcs3gDBTdIgGrbdVAPvMdl8osbfSLzfui5lWdhQAsBUsE1ZocyTjAO0XbnOZ4nv5mCH+ijJSIDy0g+L+0TiiQUQV2I5EbEfMb416VNtn4j2QybyN3WRVKcDU1FSo3dwgkXatgTvZ90jHpII8rGLMeWj1KzAaYBz1AGqLmlRffPMggjY5D/tSb/jzf3sn+bFz2T7GyZ6QSPqEIPikPvP5qhO5PQtyHx2xvTNaX2d4sskTzjwwKNnOxkCKA0vIUnh0gUPdJrehjOfzpmlklbnI7OetWbC/IUPljR/aJxtMvllycICl1AIHJIhtX9qq+AbGZY2iMcesvmWjdZENMjB1PqpBH4jHk4845tvpjjeZabhuYOXJLSwmSIqTZ1oCKPnvQrljKu2U8yQzfydozMV1FEY6I0veaVRpLtsNAJCgHfffSewDFuF5Unc/RwPkHcAfcoHywKdn+FxmLvipMuuVS5ZixVZHUKxJ8Q0gDe7xxw4tjeTI8vl2kYJGpZm2CgWScabDl3QdzDOzNCYVKqSWYuQS8jsDSgByEQ0Aos71izyfBYFlUrFGpZZUOlQtrYFECgduvPErh8xMs6mqURUAAKtLPIb/PHbbmhcQ4AHnaTRC4daPeIGKMAdLqaNjkCu3mDd268P7zSZVDOpU6+7VAskZB7wXTkNsNrFL03u3bAN7QuPTwNGsMhQODqoLfTkasc+hwgKpJY4AGkeOMBQovSo2J5E+I/C/M9cUHEfaJAm0QaU+g0L97b/AHA4zmSQs2pyWY8yxLH7zvjzjSCLiHbvMyWFKxL+YLb9Jr/ADFBLKznU7Fm82JY/ed8eMPgFhYWFgp8LDYWAfD484fBD4WGwsB1y+ZaN1eNmR13VlJVlPmCNxg94R7VwwjTieXGYWKVZUljASVXSirEWFc7Ac1sbG8Z7hYWSm2pcH7LQyvnMzw3OLmJZY5UjgNwyIZjTNIWNkICxHh8RA3GKzjnbPPcPaDKyyLI0UI71ZUEkbsXcoQzKGYqmga1bmvpZAFYgggkEGwRsQRyIPQ40/wBkvajM5vMnLZqTv4VUkLKqSEG/ymUt+OM6Van2mZNfo8k+XmhaeIyExMCtlmjLvHYEn80CrsGOmq5Viz4c/Dp42kyssTFA7yapHyrLrGlpm28D0dPe6bommF4p/bJ2by6KcwqVK1AtrkqhSgBdWkADagMZ92RQa8yeq5HMsPK+7I3HJhROxscj0GMSSzcXbQOK5Pif/wADKQgECpY54syyhfdSPXpWNR6Jd+K9W+AnMez3ijMWfKTuzG2YlXZj5k6iScCyxjbb9+LGDtPm4aaLMzqVqqlevhpJoj0IxuT6IuYvZjxNuWTk+ZiX9bjEr/6W5lAGzU2Uyq9TLOhI9KWwT6Xis7WcXmlnuSWRtcGXdhrYKWeCF2OkHSAWZjQFb4hdn+HxyZmJHW1ZgCBa/iKIxeQQRZXh8DqkCy8TzBNBQCkF+dVbD9IbcxzxbcR4s2UKzZ1lkzYX6nKR0IcrYrU1HnRI5k7kC+YsfaMg4XlYhw8DL964V2QDWw0tzdre/W7xlTGySTZJsk7kk8yT1PrizmbSuubzbyyNJIxZ3NsT1P7ABQA6ADHLCwsV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61446" name="AutoShape 6" descr="data:image/jpeg;base64,/9j/4AAQSkZJRgABAQAAAQABAAD/2wCEAAkGBhQSERQUERQVFRUVFhwYFxgYGBUWGBUcHh8YIR0VHBwcHCYgGBkjHBgZHzAhIycpLSwsGB4xNjAqNiYsLSkBCQoKDgwOGg8PGiwkHyUsKS0sLCwsLCwsLCwsLCwsKSwpKSwsLCwsLCwsLCwsLCksLCksLCwsLCwsLCwsLCwsKf/AABEIALsBDQMBIgACEQEDEQH/xAAcAAABBQEBAQAAAAAAAAAAAAAGAAEEBQcDAgj/xABKEAACAgAEAwUEBQcJCAEFAAABAgMRAAQSIQUxQQYTIlFhBzJxgRQjQpGhUmKSscHR8CQzQ3KCk7LS4RUWU1RjosLxRBclZHOz/8QAGAEBAQEBAQAAAAAAAAAAAAAAAAECAwT/xAAlEQEBAAICAgEDBQEAAAAAAAAAAQIRITEDEkFRgfATIjJxkWH/2gAMAwEAAhEDEQA/AMgw+Gw+ObZ8PjzeHvAesPjzeHxB6w4x5vD4D1h8eLx6vAPh8ebwrwHrCw14V4B8OBjzePcfn5ft/g4sm7pLdRLy+xNC/srtdbc/488KPVuHJ5bCyWJG+2/leE0bFAoFUbPTVt5+nKseGcBVbZmBq7O3lyO/xx3y7co95bNFjSgWBY3259fX1+OOgzCNzI2q717fMC236kfGscQ+wc7KbsAe9z5fEdTyOGhUBlKBm1Xv+Tv5da2s7el4sypcY6y5IUNgCfI2PjYsAfLHFuHN0o/PDRRFWIdqvpqskjexR2+OOmU4ixJFKaFiy/Sh4mDWduv4HD9t7mj906Q3jI5jHm8WbZ1G3DHbc6gzD7woOmz5HClyYO4XYi75f+vn92M/p7/jV99dxWYWJcnDj9k36b7c/T9nXEZ4SOY28+Y+8bYxcbO2plL08YWFhYilhYbCwCw2Hw2KEcLCwsEchhmaueFgp9maXn1veonP+EftxhoKd6PMffh++HmPvGN94jxeHLgNM6xqTQLDYnyuqv0xA/36yP8AzMX4/uwGJd8PMffjooJ5An4A42n/AH/yP/Mp9zf5cMPaFkiQBPZJoBUlYknkAAu5xBjQhb8h/wBFv3Y9jKydI5P7t/3Y+gkmsXv87B+48sco+JRs+hZELgXpDKWA86u6wNsFXh8x5Qzf3Un+XHQcJnPLLz/3Mv8AlxvpkoX5Y55nMaFLaWauiiz917/LFNsIHBMz/wAtmP7mX/LjonZ/NHllsx/cyj9a42fhnHBOxCxzppFkyxPEPgNXM/DC45xtcrF3siSMgPiKANp9TZFD1wNseHZXOH/4036Bw47I53/lZvuH78az2c7Ux51XaJZFCMFOsKLJF7Ux6V9+LUTrqK2NQAYi9wDYBryJVh8jgm2Jjsdnv+Vl/wCz/Nj1H2XzQNGB7G5Fp06e95D8ca5xzjLZdAwglmBu+7CnRyqwSDRvoDy+GIfB5TIveMrKzC9DDxAncg+WO/ixl3a4+XOzUjIpkJOskDlfUqfLbCebS1Kopt+W7A7455WEJSk6iVoAXR8vvqvnjpDI7AqdhXOq0+m36sZbO+kErIxNnYivD8/Ig4QhLKVUUAep97ne9V5emPJZGGwJKjrtqA+/f0GFPAxpiQvK/wA0/Lz51z3xR42VQbDMp26hb3HLnRG3lfpj33xYB2OkAnUAPfP372LG/KsKTMlT4AKYeW7eY29eg6jDzaQWDlje4AF6edfD4AYoaIKGBjDNqsXzK/Kv4HxwyZQq5DkeLb3hbHaiBd2Nt8ehASGRRQB5k2G89/UUdvL1xzUBV30sUNgcwoPnXOiOXqMWcfn+o95fOsx0gAbHTzJFdGJNkdL8yMd48yp5tZA8VBuQ6g0LG45eWOK5hmUMSFAbxUL1ciPU8+V112wowgKsgZrND83z2rc0f9camVmmbI7tk0YA8getV8/X8cQJIABYP3/x+7EpIHVj3hNH87dvUC+YrEadtvib/j7/AMMMpLjvWibl1twwsLCx53Y2FhYWKFhsPhYI4YLvZeP5cfSB/wDFHgRwX+y0fy1/SBv8cWMxqjztDxyGFoYcyAY8xqUlt1BGitQ/JOqr6GviAjiXs3kOcMeX2hKh9b2RGGLDu75uQVJHoRZ6kr7VdlvpkuW1kCGLvDJvRIPd0o8r0mz0GPPbHjhHDWlgYgOVVWBo6S1Eg9LUH13wRXZX2a5SMgT5hnby1JECfh7344ush2CysM0c0QdWjNjxlgbBG4a+h6VjGNA6i8av7Lc475R1ckiOUql9F0qdPwBJ+F4Dl7QeEZ3MOi5cF4NNMiuqeKzZcEjUKquY2O3nP7KdlY+HRPLMV7zSTI491FG5VfTbc9SB5DArxjtrNl+I5loGDR6lUo1lCUVVYijatYIseQsGhiBxvtbmuIDuljIQUTHEruWrcFyASQCLAoD41gLztH2jll4bDmFd42kzbadJKlVXvgqmudaR8SMT+zXGW4jFRlaHOZcHS6nwyKa8bR+6wsAMK2NEVYGH4BwSHNcLjy8xaN4nYsNlkifU5sq3K1fkRybHXho4dwsOe/V5SKY6hJKRz0BU90cug5Ak7Yg78L7XZomSKXJSPLEdJMRAiY9N3IABBB2LbEHFh2RmzTQlM9EVddgxKMJFPQ0x3HI3zFeuLnKZgSIjrurqGHwIBH68BHE/avGrFYIWko1qdu7U11AosfmBgDFI4MrEaEUEYJJrTGoPn0F4yninbWQ8QbNZc+FQI0DWA8Y6MOY1MS3mLHlg0yPE14tkJw8YR11LV6grBdSSKaB5kfccZ32d7LT50MYQgVatnYqtkXpFAkmt+XUYo0bJdtYs4gWPUslW6EHwgVyatLCyPXzAxfcP8ABom+fpgG7GdnZcvNKswFeEBlOpTRfVXX8kbgYP4ZD7tfC9tser+PjkeXvyWsMc1qCWSjMCa5Czy50Onyx6LmlZ9Vjp58+nQcwcdOIh1nkVQaEjVtsfEbN15jHFmRSQbazZ35eRHmaxxd3uNhYKLQ62d186s0MeUgCN4iCCKFXuD61sMejGSCuyi/Dv7x328zf68eFNKQPEy78uXnQPkRz9cUeoZXJK8tum2n/3VYa0O27EDnenVXTrh+8JUM5YaT0+1yrbl88JGFho0s3Rs8vOt+osWcAp8uzAE0tDcE1p8j6fr/DDS5jSQUo6h7xHM8j8OV9OeEIAramZdJvcb6r+Vdbvlh4pm1FAAo35Abc6N9enPFQ8rD7bGmApQN1/YKNjbnj0kRIZIwR11X73LawNgR/rjmAhpWLMwvflZuytmyTd7nzw8sDOoNBQOhNADofuofLF38/n/UJI9K0SCQdqN6Qasfhy9cRsw3i+G38fPEuTz57Akjqa5/OhiATh5OJIYc20sLCwscXU2FhYWKFhsLCwRxwa+ylP5ROfKID72/0wE4OvZOPrcwfzE/W37sZjVWXtRzU6xRrGWEL6hKRyJ8OlWPMA77cjivy0n0jgUiDdsudx6Iwe/wC7P4HBN2l7Tw5eSOHMpqimRtRrUBRApl6qb6biuR6UeRyK8OzHfRsJMhmQFZr1CK70Fj1SyV1eT77gWRnJasbDkwOGcLtvfRNRHnK52XbpqYL8Biq4P7NVizXes6vCjaokAN/mhydiF9OdA7csWvabhRzbpHI3d5WH6yZidOtq2QE8gqkktyGrzGwZ/wBlOyUueeySsQP1kp3LHqq3zc9Sdhe98jrPDI8tl6y0JjRgNXdhhrI/LIvUT6nABx/t+EX6Pw4CONRp7wCj8IweQ/OO53quZHOy+bKZ7LvuSZlBJ3J1nSST1JDHAG3tZ4SrRRZjSNSP3bGhurAkX8GFD+ucZsorljdeP8DXNw9y7FVLqxI50puhfInzxWD2bZGq7pvj3s1/4qwNhfsJ26EIXL5k1GNo5P8Ah39hvJPI9OR23C9oXY/u2bNwC438Uqj7BP8ASD8xuZ8ib5Ha14h7JYjZgmkjPk4Ei/8Ai33k48cGyOf4f4JIxmsqQbWNtTRj81GpiCPsCx5V1CF7K5yFzo6BEb51Lf4AfdiZ2Ezi5Xg7Tt1Z2r8oikVR8dAHzxb5fs5FFl84+RDBsxC2lDY0MEfSgVgCh1N7rcrrblgfzfAJf9m5OAFY9NySh9SkFixA5cxqIo18qxrDHd1GcstTdVPB+1mbOYjNh+8cDu9IrcjZa8XnuSaAJN1jVmYsLqgDv5+v4YA+DZnIZAg959JzGmvANbL5rGBsL+NnzrkY8Gzvfp3jxvEGJpJAVOxqyD51Yx1t53XLXGox/iQJzGZUk6O/l3+Dt9+2IyyKwoLuo2ve/Q1WJ3aBQuamJ3Imk0gGttbV05VQ9cQon5FAFH2rPLlYsnl8MY+XQp4dW7MLAphzry5fxd4eSZtil0etWSRtua3P7/XHhI1U7tYO217g7bnlXzOPcbuWKkEc7AGnT5dNh0wUpSFJ16iWG4vl8+pBuuWPXd2CopVPJieZ2qyT18hjmrJstEkXRJr5eg+/n9zvCWAsqpA5X086FkD4+WKhIgUEbM3vVRIH7zRuvTDrIzodTFQDzG189qFDY19+PLz6VBTyotW+3TfkP3emPcj1TSatxWnn8eZ2HI1z+7FQg6k6o0Ja6r49aF31/dhHK04YkUT8Sb5ry9awkXYhVpWXdi3LnQN7De1rmb+WGih0agSpOxoXtz3uvInGpN2JeHmd9j6mv4+7EXHbMNyHl+3/AErHHHPO7yawmoWGw+GxhssNh8LFDYWFhYI4YPfZMPHmf6sf65MAONA9ko3zR/8A1D/+uMxqi/i3ZrL5lladNZQUvidRRN8lIv5485riOUyaLE5jjU7LEF1E2eQRQSbJ8t7wM9t81m3zkeWyjyKGhDEIdIHicFmcC1FAdfx5wZ1g4UL2zGfYXqaysV/a53+Oo+gOCD7MQStJC0UojiXeSMxgmQGqFmilf+75Yq+0faBULwz5LMTREC2WMPG3I+exB86Ni8VvBeNzS8JzEzyEyos1OKUgqLBFAAVjx247SZnLnLSQOFjkQkgqrKzeE0Sd60naiORxRUxtwRjv30Z6qfpG3oa1frxZ5DO8Fy7iWM243UlczIQfMBhQPrzxL7OdqMvxH6rMwx99V0yqySVzKarII56Tv5E0aGPaLwSDLTR9wAmtGZkB2WiAGA+yD4tuXh264gM+ynbH6bmZ1AKRoimNTWo7sGc113UVZrbzOBH2hdoZnzckIdkiipQqsVDEqpLNR8R3oXyA9TdN2U459FzUcp9zdZK38Dcz60QG/s4L+2nYqTMy/SsnplWVVLAOosgAB1JIUqVC9enW8AEZTjeYiIMc8y10EjkfokkH5jBVwX2pTIQuaUSry1KAsg+Q8L/AafniPk/Zdm2I7wxRDrbF2HyUUf0hiwggyPD3UR3ns5dIoohX6bDwpv8A1mHwxFHnGFnMQ+jMqvrQ2w20ahqG456b/wDeBvtLmsvq73MR96qNQAUOQfmQq7jmSOmLHKZsw2uZnVs3KusxgkKijYLGvRRZ8R3Y2d62F+JStk5+/KiTL5glZo2qi1AcjtbLe1b6TfSvR45rG5fZ5vJd5TH7ui+0iGJAsOVCrVbMiG/LSqlfX3sFnZ/iyZrL97RXcjc2duo9D0wA8R7GBkM/D7khflGSNSHfbxcwD0Y2PXBT2ByssOXqeMo5lbZqsqQtNty3sffjM23dADtI6jOZgMDvKS3QC99h8/PEPuyQVOlRfh9Tv8z++vlZ9rlAz+ZGkag4PWjaofP1xUzQlt2YcvFvdfdf3fHErUJDpBC7sDfLlyurHSuddcOCWUFywCnatr+A5Xy3/dhpswRRTketCyRtvt/F4eQgG31EsPd8vifjdfD5YBw4O8a+K+p5eo3+O+GeHS2ssKu9jZJ/J2+7Dol2FFIQLYnz5Xf3UPPHOPStqxUseS9Nrq7/AFfvxR1WVg4VRS3tQqxt4rAvyNjHm0HhfUxvnyAJrrf3n8PPxHmTIrW1AdRQA81oVe1n5Y9d4h3VSzCuZ97kLoHfpt+vrUejAziqCUTpBPPofMkg73y8XTDoo0qAbO4v4E0PgLI+WOeYy5PjYharVvZUjy038t7x1nYDURt5fP8A1ON48brOXxEORrJOPOGw+ODsWFhYWIFhYbCxQsK8LDYI4Y0X2Sr4Myfz0H4H9+M5xpfsnX6ic/8AVH+EfvxmNUW8UkZIZpIlDSrExUVZYqGKrtu255ep88YS85clmYszGyx3JJ5k43afi8KSCN5Y1kaqUsAxvlQPniPnezGVmfXLBGzXZbTRPxr3vngge7N5ErwSXbeSKdx62rBT8wAfniRwrh6cR4TDGx0kIFVuZR47UN6ggbjqGPLFv2nzaQZKcmlHdMiADbUylUUAepHy+GAv2Z9pI4deXmYIrHXGzEBdVAFCTyJoEfPFEzsX2Fmhzfe5gBVivQVYMJGIIsddIUnmBuR5HF9mcnkY8yZM5LE070VErLUa/ZVUJpQK947k2drxIg7VxzZl8tl2VmETMH5prFAKD9qrs/6HGOZwSd44nvvdREmrdtXW8QGvtK7MpCUzEKhVdtEiqKUNuVcAbC6IPrXUnEz2WROI5pXlZYEOkIWpAa1O5vZQAw5VuTfLD5bMfS+BSBjbwKQT1+qIdb+KBQficVnFM4cvwfKwA02ZuRv6mrXXz1Rj1AbAEftF4ZJLl+/glfSguRFdu7eOt3ABo0N/Ii/nE9n3Z5MvAc7OKJjLJ/04qst/WYC/hXmcc/ZdmpBDMso/kqi1ZtlU761F7FK3PQG/PBhxjId7lJYY6XXCyJ+SLWh8uWAySDjby55cw+zSzLt+Sp8AT1ABr+zeNN43wsTZSWDmWW0PQON13/rAcuhOAnsx2NlOYVpgESI6typLke7VHYat/PblvjRZ+KRgpGWAdzSKeZIF7edV+rHo1ZPWuG5b7RnvYDvVJlDhMoq3OzlgrUNig/KHK/lvsMHXAOMpm0cwqwVWq3AU8gQaBPn1o4FPaDqRMpBCh7ptWyg1a6dKivKya/di47DcDlysDFz4pG1leqigKPm214zGqDO2KMufn2FkqWawKHdx/dyv1xSQZemAO5bwqqgsWvyAH8Vgk7Z5CSfiBjiGpnEZXoCdO9+QA3v9uLluDDhsK928aSOCJM1INRUn+jgi5sxq6+BN9M3tqdKGHs26AHOzJlVYWsY8c1eYVdlHqb57gY45f6IfDl8nmc2VJp3ZgpN+UIII+OLTKRFiXiyxYlheZz7Aa2HIrGSoJ5AHc+fLFmeKZ0x6SyRZhJS6K+hI5ognJSLVwCGJAYUKJIrEVUZPKZtyhHDsvGusc8uNSrYsjvHuwPMC9vlcccfiKMRlstBoBNFFjc10PiI3P9XEfi/CXkhXMnMy5WSwJIpJpO6D2dQBZvCCfdNlarzwJcRzeYgk7pzIhoEDvGJcHkwYMbB6EGsUXr8d4ii3NlwdjscoWF7/AJNAD+Pg+Z45l0SBm4fEzTozs8dQKoDFSt1eta8QsUSNzd44dlnlZ5TJnMwsUCd5LTuxCiyALJ3IBPLkPOjgqy/bHLzZZmmhcxI4SQOFlKA+7Iw31KTt4dRBrbADPC+F8PzEuiMT5d9JJBIki0gAlixsqoobkrvjlm+wczL/ACSWDNgGz3bqr/okkf8Ad0xbcUyOXyhYyZf6jNRFY58s50srFW/m3JVXXSjbGm5gbkCs4DwcCSeTIZmCXMLFpy6tcUyvqXVUcg0sxjLgMGIs8uoW6xSTdCebyrxPolRo3/JdSrfGjzG3MbY541bOdoZlzmU4ZncsuaWRYhI0qDvHaQW0iaaCrGSV5XSGz1xS8S7EZPMqJOF5lQXZ1WCZxbMlagjbtyIbfVYYbgY57bAd4WO+eyEkEhjmRo3H2W515joR6ixjhihYWFhYoWFhsLAR8ah7KF/k0x/63/gmMvxqfsnH8jlP/wCQ3+CLGFV3H+FtmONRqvJFidz+Sqkt+JofPFn2v7RyF/oeRtsw27la+qXyvkpPUnkD5kYncQ71p5o8opR2C99mXXwoNI0pGP6RqN+QLb89qObtRlOHBosqpnlv6x795upeSvEdzsoIG42xULiPYbO5mMHMZxXdRax6KS/LUK36atOM7dCCQwIIJBBFEEbEEed417sX2tOdWQOio8ZGykkFWujv6gg/LAHx9Y14s/egd19IQycqo6C1+m5J9LwFPkUmQrLAsoKm1dEYgH41RHQjkdxgqzObyvEq74jKZ0ADUwIjl6AG+Xpe4/OGCHtr21fJMkUMYLMmrW16FFkUACNR2PUAbc7xw7J8XzmebVOkJy29loz4/wA1LY3vzPLbATuxvZx8rlpo8w0f1rmqa1oqF5kDn5fDEDtLwvJ/SIlZZp5Y4UjXLQgEaRekua8C+LzG1dMW+e4rlUZoWiTusqqyuQF0wuSBGirW7nUx25et458ezhlAh74wrmdJy2YjJCs1fzDkHm3MEEaga5r4ghZzs5nc5FokeLJwgALBGC+3RXIKih5Lt6YFeAnPiSTLxzPGsRKPdOkZBIpdQPkSAK2HTFhwrgPE4M3FfesgkXWwm1xsljVszWRpJ5i7xY+0LPnLoFg8BmlJkcc7Ism+hoAA9APnjphN3ljO6nAj4OVjChpAzdbK6z6lRXryGBX2j8JVSuaiUglgGIseLmsgIII5G660fPAM8jFg6EgjcEHdSOt+frjTMzOc5wl5CbKxljXV4jZ9aJUj4HGssva21jHH1kkUfY3tLm5p1iLq63qcsgJ0jnRBHiJoWfO98aKhYeE0AeXX5Yz/ANm0BHfy/ZCoF5AD3ma/w/gYt+xvGHzs+YLMSuqMovIKh7yqHnpG/mflT45WznhY8SjiyQmzsgXWyqiWasD3UB6ajufQDywFydosxKUmfKx5rVYicK/hIY2mlDVA1s1E7Gz0Pe2bSd7EsMcZKrqEkm6x3t4U6vV7nlfqcdYMixh0zqC53Kw95BrqgWamvT03O/KsY5+flqaCEuYmmOrN5mMorhZIRDlzEhO/c97M4UvtvpZiPPrjnl+J5fIu8UMmYYFjqhAE0SqwvSrMyjYll1qwJ2sGjiD2zlRZWykISNUVe8WONAJTtIN61GgQaLc7254GixZFEQICmiBzPLfbnub9CcVRnH2gyjrHHNE6xjXAI9Yb6klNMknM60KAjSfDXM7DFtmOGR5mBYUlVBElKuoSPGWAWAh1G6kAkgH7XPbGcyUqqzAM48PvHwnero7sBW37sSuFcUlhYTQsIgD49hT0QdNAW10B5jffzB+Ccb+iuzqO91R6ZEYFVlSgevI0eZ5i9t8TOLZ+M5d48rA8QnKd60zgFVRtSqvpq3LEk0ORsVccd4cmYZeIZYNJ3igyJYLR0UitUC6nOxHlsfhik4D2PnlzRSYFVIPeMSupwwIUBb1MSSu22m72w7ToZdl+GtneD5jKaWd4CuZyrFaEnMlEJ8zrHoJlxksqc9Qo2bvaj1vyN3j6N7TZh+HZbLjKim1qKEUkv1aDxJpRTz8K7kbE72BgOzojzedlYZVlkDNTNllMcz0ukF+4chQQbawW1Ag8gOdtbiq7F9oc6MrMZmM+W7tkjhcuZ8wzEIUgZfrAoLDU+4FUBzIgcf4NDO8UGRaOF4QbyjtTrKa1lZySssnhVa1DToAHIgEj8Rkklknii+jzCLTB9cIjMYwouaJWLoy69QRgRuobTzbLuJcMliYjMI6sTzf7Z6kNycnnYJxJ9Vo04h2nVe7yXEoxOI41WaRdXexSW+4Y++Qnd2RVnVu3LFHxzswYY1zED9/lX3WVRun5sg+yel7C9iFO2PEHaNZVWLiCmZBskymsxCK6N/Sr+a9/qxePxH/ZkEX0QnMZeeQyNI6qI5AV0nL0LKvtZujY5EAjG2QVhYIeMcHikjbNZGzCP56I+/lifTrH69PhyHsAsLCwsBGONd9lMP8AICfOZ/8AxH7MZEcbr7Hslq4Yp85ZP8X+mOeV1G5N03arhrS5dlWc5cc2ettPUMbGlfMgjl5XjOm9lua5xvBIvQq7Cx+jX441+DjuVfMyZUSqJ0ajGwKk7X4SRTbb7E4BfaB2MkypOc4eXjJI72OIsLN7OFHPc7rVb354xjl8Fjp2D7HSZMySTldbgKFUkgAb2T1JP3V67BXavIyTZ7MtFFJIveVaI7i1AUiwK2II+WNV4Hw7MRxj6VO0shAsaUVU9BpUFvKyenIYgce7a5bKtokYvIOaRgMw+NkBfOibx0lZQuyMbz5dYc/liWirQ00YYMOQPiGzgbeoo770/avtzHlVMcJV5qoAUVj9Wr8F/Zi04B2khziFoSbU0ysAGXysAkUa2IP6sAPtM4AIZVnjFJMSHA5CTnf9oWfip88Ucs7C0XCVdrL5zM945PMqAxXf1Khv7RxO9n+YXMxzZCddcRQyL5p4hYB6eJgw9dXngr4bwtMzkIIs1DQCJaNalSooMNJtbHwNGj1GJmU4THlYz9FyxN1Yj0a250WaRhdX1J54AXh7aSZCR8rnA8wjru5VrWyH3dQYizW13zB588csrxSDijTQS3EXbVDdWQAPl3gIJryNb0cdM/2GzfEcw00gTLLpCBSTI409DVAmyTsdth64t8h7K4YSCT3rggguxAHqAoA9d7xqZevSXGXtmHFuyuZy8xiKM5O6lFZg4H2hQ9RYPLBv2Ey88eXeOUaRrOxrkwF8vW8H5kdF0yx60sC1GoizV0N9r59BePRaKOMEoxVmrdTZJ2Gx5Dpv+3GsfJJeYxnhbOKC+EZGPLZJoZNT98xDncXdKQNO4sALXrgl7HZCOJ20RoilQRpAHmDtzvfrhuI5UjR3KNbarG1IADu1nbc1tvZ5Hciv7O5DMo07TyBi8R0ql0ldASAST57Y3bhlOOGJ7zsQ8YzNTERqrOI9RLnZRvXwF9ccESZhIHZZNWyiMaVRTWzWxLua+4nEHi+YhEmVlzKyeNGiPuGIE0dMgPiJJsCrHOxjpw2KS+8RAsdEiExxq7lv6TWkgG438Sg7kdcZ1pre2edvciI8wk7A+NR4QPedOt7Abaf0TgfYyNIAtlLGnno0bUT0queNF7Yx99lJGVQWhJYA6W5WLrexRJF+Qxm0UrShtbEqNy22x5kUOdizXShywrU6PI8cZKhbF7knkPICugJ9TjuctdpK8cYJ+r5DTWoXVUFNkWzDfe+uOEThiAiFnUeHVuTyFEChY6Ag/vsW7P8Aeq0ks8ad2lzhKnkUDYuEQ7n3Qb0qC27eWVFHZHiiwLPkk7xpozqCuEJdr0yRRxmQLpF6qL21sawfdnezqnNxSSkd6gaVNBcqGYFJAI99CHwMFLkagxFUSwlkuMqYhJltcMMoVXkEbO6iNxEopUbVmXBhQLbKArNXRtA7HZoiLv5VMdqHePf6nwrqWqB1d40mq7IK10oYrSq7VSZifNtHCjVFGF1krGAx8RpiXU0K/oWIr3ugBOPwoBFPBPl5HVvr8y+ZTODLAMCndo6inbTY0x/ZKrzswcp7RMxmFaNGEc8ssjrqOpH7xyyxaj7rDUUAYFWU1aEA4o+wvEocvmgM1qSNvCzVuvMFXqmC3VjcCj4bplzpRnnVWHKrm8oks0DPNJIY5VGkymjK0ZiIbQo06Tslb372OnCu1GXzrNGtFpLqKRFDPfdACjqSegCS2oNQ2jahit4nxxuDcQc5QNJlprd4nBRGfU6sIyV8OmgAQCCCOYK16z3Z7KcTL5jh7CCSwzINghrnIl3EdW+tLXrucBG7Sdg0ZDNkATzJiVhIhXmphfmWKU3dm+fhY2gYX4Dx85cspUSwS7Swt7rjzH5Ljo3oPlqKCf6PF9J0mcGg9q6FldAJfEAqgWklEqzNqqthgF9oHC1WSHNRV3ebjEh0ghRJQLEAiwGBDUd71Y1ErvHlGybLnuHlp8o1iRebRr9qGZfQcm+F7btE7Y9nEhbv8sQ2WeuRvuWYBgh8lKspW/OvK4PZXtNJkZxIllGoSx3tIv7GHQ/LkTi84k4y03famzOQzwpyxZmrqjE7iaPmvWlI5jaxAZh8TeNcKOXmKag6kB4nG4kjb3XHxGx9QcQsURTj6J9jUX/2iI+by/42H7MfOxwZdnfa1m8jlky0EcBRCxBdZCx1MW6OBzbHLKbmm5w0TjHsb7/OSZs5tkZ5BIoSMeAiq8RbcgjnQwY5qG10vvtR9cYvJ7deIHplh8I3/bJifke13HM1/NxIqn7TRd2vx8Zsj4A453HL5a3GjSx4CJvZZlWd3d52LsWNuo3Js8kvriflMjxE75nOqvmsMUX+J1P+HFlJm2jA3ZtwL8F7kDUeQoc9vLYE7Y3OGai8A7HxZUucur+MANqYtyuufxOLxeHE8/34pJeOErQlAc69IDhbKNTLZHRvCTRrEDOdopYjLqIITS4XvrkdDesheY00aG4OkjbF5TgYLlFHS/xx0vywB8S4u/eMpeXQBE6lWZEUAsXkkk2ATl4bs6dhucZ9xntVPNM7rPIE1ERhXdAEs6dgRuRuSd98X1o3xZeVg77Y8d7Z36XfkPj64yrhHEJ2gE8yLKdLMGJKKqpf1khshmJU0FS9rJF7WmZzTTThEd1VQA6xiItG7AMrOHRiUZWAtRsQbvpfVBjJm971V86xK+kqF1MV5XeqgB5nfGdxdl8vLIskuXCPfjQPdMDtqVBoplGo8vgbxN4nlmVHdYzKwjdFQm1a38K90nhK11sHSADdmtaQaSZ+MkjvI6ujup8XRTvsTYrCyk0QkU6xv0JG/Tzx8+niMwd37yRZGJLsGZGJve6rkenTGpcHlbuInlC63CM7UEtnWhtvb+6p5c/ljOlFHF4UkR4m8RW2UCgQQCLW9rs9dvEMDXCfpCNBl4MtIkKEtJLOY2djz2CyEFyQACbrbYAY6ZHjcksInXxzxAxzRhkUd7HY51dSDz2FDlzxMyXB4WnTOZdj3TB5ZFRy0ZcA2Sitp7wMLsWLDbXRxZdcFm3XiGTEhpEiDMrK6KWDsQeSggCRdNnw/jd4ybiOXaOXS5JZSwAbULokEgdQaPIb42TgMcTlpIFaFpG1FZFYSuQK1AliU1KBsADio7ZZVWkl72FjHNBTMFLMrrSxCMudTTFygSNdA8UpOokkdP1beKxPHJdxmeXh7s6lAXo5ZjsPJSNgQVvfnXPBZ2S9m06TqZiFjeF1GnX4xIoStRjMdgSBtJLWQBRAJEjKcBhyqyDWMxLlZFOacoGjy8eiaQiJTsJbiVO8NkM9DrZzw/2r5OFIBnCY2zECyHTcqxAgeF9NspNmhR2WzROMXLfTUn1D8WeGYzcuVy5eLLQ5QpIEBiMU2oqCDsQQiWDyoG7GDH6HDBkVy3jWLSsdKfEQa1DV+luCDvtR04l5o5PNIkuXlSTxV9VINJ2a9ag77E+FupG11iPmcr3sqBj4EtmG1NdgAk2dA3Ox3td6LA8sm4zDth2PyqZabNZWN8ucuysGMhKO5dbRV014S1AoaDKVI2NZnNNqslrJJJN7knmfjjfuPZ6TOroyMbTIqq6SAokMjayhVZCCToGonQVYaKB3xGz3AsxAHlnKNCJ70q2cmbuyCA2kEnUWItd0UbgWLNmXHJoLZ/h65/IRMpjErpG4YnSO82jYGr98q0YsDeJBZ2wML2IzqaZYCpIPheGXSRsfErNpuxuNJNgg7g3g+yfElhVo5ocqTHE0joGkgVS9hZY3aMEBkkCtIu4Y7hQbwQ5Tj3D+77zSwn7tn7nUczNodlPh0M2tGqMiiQFVeQXZ7U0HuHcPzE6IsjRmSAqJy0dapDJE7JQHdyaYkVNdE6hYK8zN7QcJXPZTTIw8MzlGh8ekK0irsAdR0bMvndbgYfjXbZO6uI93KYu90zo47pLAJkC7hqvSt+IgAcxYB2u4mYYIsojIipKZ0ERYd1H/AEIJuzI1mUkm7K43GVVxvsrNlvEfGlXqUGwNt2XelBNawWS9tV7Y79k+KIC2VzJ/k2ZIVzf8zJySdb5EGgfSieWCjsz29lgYRZ5Ahci52VQJCUQqmYob/Vsn1g8SWNQYXjx227AIQZ8ilWLeAVR2smOtrrfQNiN18i2KqfhTtDmMlLvmMgTJCf8AiQn3lHOxRDgeqjocCIODjhnEzImRzvOTLyjKZg378T7RyNvvQbrzPwwK8d4d9HzM0PIJIQv9U7r/ANpXGkU7HGu9lvYrBLFDNPmXkEsayBI17sAMAaLGz1/NxkRx9CeyPipl4ZANVmFnha75A6lGw/IZRfpjj5LZjuOmPNSP93MnkAPouVj7wq5DsRsQLAaRrcWaHhB6mtsR+I8QSUaY5FMgCOq62ju6K3XiCty5G9wQdxik4lnisjTT5eRmy0+ZZZTq90kLHFAgNyFlSO3I0KC5uycYzmM68jmWRy0jHUXJ8V+YPStqrlQxjDHfNayrX+I9oDlDJraABX1JHqfvJIj71azXeAmxpJBorQOPPG1d5XQxl4ysLITYjQhpCzmqLtslItk0AaBxy4dmMwkOXWbMKZZhqJl0WigBiqKADI4HMsaG5PQGvn44Je5imc96qI7xmU5cyhxumpWUCVfCwVqB1Eeo6yOYJ7S8SbMZmRn1UGIRXBBRb2Gk+6Tz+eDHsuk7ZaJnZZNZIiE2nTEi34+Wtya2UEbDmOeLb/Y0ch+uihkCtSH6yeRoTekliSb1m+bACx64nZ/I85BGrvHrMdmz4kA0rdKgJFEGxQ9dtCoHGTMIFDkMY1keOMqjMrjZ0Bs2tWVB5P1IGPMnZ2GaQnMQgOr6Se98Ukf2JSqAAlm8NMBsOZrGc8TWTvnGZvvbt9VXdDy2qqqtqqsaL2RnaPJx94TZR3UN7yorbKiAa3XT4vmoGx2qJ/EMkQjFE1lY5VRDshsjRH3Y2Zfs2SNl9cZXnXk712mLCXUdZPha+t+Xw5VWNHTj0STTwzyqCkprWzAGOQBit3RZSxFdAKFY4ZrJpI8a5lIXlLBZNEbhufgdWItlAoMCSCN723Cd2dncZeFZWJkMYemouVutIXZiAtDUb94c8eMtxpGZ4ZJYxKsjx0zlNQu4yN/EfdBqjz+cTiU08McjlDqXvlR1XvJG7x3KkUD3cSqQSTVlQAKG+cFr52ST8SSf1knFRoTZPLzZqESiAzHxN3ZIPep4mWRDuyMASCQCCpBJ1Y557ikkWWaYo6TNDHGXYEOzg2zaKpEW38RAskVsATI4PNmYo4wW1NcOsSFnkqRl8IXV9WqqW8TWSUbYAXi1zHD5e+kca3saoh3roikAXEyBqKkiwaPvEHkMBnPZvjHcTeLUYpfBKATqIJ2da37xW8QPPn541fgYkyjETvqhcqmsrbTO/JgEFIgHhJbfqaAvFTk+zsAkSWOKNWUkgx6gu4KsL90srEkcthyxd5POLEmjMOiRkKFZjuj7iy7HxA2ByHU73tmqjcS7OyxzPLH9YGOuB2mmEanb6p0VwCvOio3vcbWV2p7Q5z6HLLDKytGQ4IjRdK+66DWNQI8TBgF2qr3vjnPaFFkZTl5UkkW/GoXZQftqWq/Pw3ddDiq7c8RzRg73JukmQmUgvGmp0BFMkuq9I5i6FcjR5z+1Ag4/N9FfKggRyS97KaJeVtq1sSSQCLAFb7mzitrHoYRxpB37OOFP3csoOnWyqvvAnQ1s1g31KjpY3sbY1Xsxl2Ibv37wsBq28PugEAGyQaJ8RPPAP2DdRw+I7ADXd+fePvgy4FxiNJ+5c6XYgRjc95a6jVDYrRsdBR6jHPPpZ2gca7aLHIcjw4RI8WhWNRqsayKQpiUsquUd4rHXVQBJ2EBxFpY5JC82auNGMnetBCXiLCmNEZaQIQxDuquW5Da9Lyns+yyZQ5VzNNGX1/WSuWBBtQrKQVUHoPU8zil45Pk1MaRwCdolkRTJLJ3RBaNJFkNs0y6iAzMrhCg1FdjjMs+GqEs7nu7bNDUqCQq5IzkqaQ5DKXA1FHOoeKO4ySRQFV7TOK80UTvbS5fT3bTyZgv4LsxRr3UivpBHdsjPd7MxGDHhGfzctRwCGJFUAAQgJFzAUgMykC6KhxTQEDZwQK9vWzUqlcg7rHFqWWCAUXfUS0gWANWssWKu4IFWLJxZUPwvItGEGkBgDGqW0aodYNtEJJESl1Ob3PI6Ks834TlUzL53OujwuugAhq0FCFfkXllcKDpAFB38RoWHcI7Xy5OJssYCWXUKYuhWzqGtAuu1N0Qy7H0BxTcX4/LmpA8zhiL0qNlS+elel9TzNbnHXTIl7fcYy01fRWWQM5ku3tCa1WrKKLUq7sdKxhVVRd9uwPaoqyZSZj3bnTE+1xN9lN/s6vd8m25McBGLHs/w958zEkQJOtWJH2VDAlyegAH7OeA0ebssGlnUBVjzsLLINO0eYja1dRfunxuB6E3vgQ9pOX08Qf8APjjY/GtN/cgxq+Tpi7A6g0mpduXhVbHmDRN9dWMm9pGZ18RlH5Con/bq/wDOvlioETjVvYTxEk5nL3v4JkHwtXP4x4yk4LPZRxbuOK5ck0shMTeuseEfphMcspuWOk7a72p7PzHMmT654XjoBMxLD3Ei6vEVR11I+wJAJBHlgVyPCYZJVmmghE9+PRrkMcy3eth4L0FTuB4rNkkVrGdnVoiQbG4xnua4jqkaMMnhfSwU62pkJBcD+a3BO97L+dtx8d+Gsoi8SyLUzr3QkUSlGcWVZgAG1t7ijmQByodN8e4rBIk0iTm5Abck6tRO+q+oIIN40TgHamCRII5JkE6XESyFu8FEDS5FDVSNud6og2Djs0DO8MM4km0sVkLZdlU82SZXUFFK0FNNRBO1isehzeeyIbL5WONyQ7rJLoJLSCmsLHHyAKWeY8TDY71Hl7TwRZjMQzsNIlJFxmRSjoNcXh5HWSTqBB3Hwk5iPMxo5Eduvf8Ad1paSQyO5Bv7EYBVtIOolV5VRy/QdWmjqBoqQdV3VVzu+mKjSpYUm7lJgk24VisDqKJuOSNwtFBsp3Kld9qN+szJPGruYGZ4zOEYDvJHLu+gIFvu4gpUkkg+EADzr+FcOly8BjSTu5+6aUoulpSxJVE8QKxpZS63Yk8qwQZ/hDPPr8DBkoBy/wBVIAakUAi1NgMoIO1g7nFGSMTZ1WWve7snrfW7we8Jy00GWC966SGFpTGSXlAF6I442tYxys6SSWoVW1yvB1kKvLHF3wKlnWMrUiEEnWaZlOw5Hkd8TJXjh8cjRxga92I31Nq95t+dnSNrPoMVEfNcMdptZpgUA3eQd04GzqoYAqeoFHawTe0eHgSMySNFGJlYF2RCih+bsCaLghtjRGocxviHxD2hQJYiDSn0Glfvbf7gcDXEO3mZk2QrEPzRbfNm/YBgNAHdwapJDFHqC6mJokqK3dj4udDYH78U+f8AaJl0sRBpj6DSv6Tb16gHGcTSs51OzM3mxLH7zvjzhtdCXiHtAzUmyFYl/NFt82a/wAwOzys51SMzt5sSx+8484WICLhfGIp41yufJCrtBmRu8H5jflxfHl9xUin4rPwMwpBHFJDLGrSOwdlzD766bVS+GqAHIg0cZ3i+4B2saCM5eeNcxlGPihf7P50bc42vfy+BN4lUQt2fyXFfFw0jK5urbJyGo3PMmF6rz2G3ouAniPDpYJDFPG8Ui81cUfKx5rtsRYODzLcBVslmJOCTO8jOjvFejNRxAPcQo23jYHw1qC1bUL58G7VasqV4ujZyLvTBDGV1ZpZQFLESEqygBgKNsWatgDibHP2YcWUmTKSUQ9sgbcNYp0o89hqr+tiyGSny8n1azGbLMJB9ayJLHYIh70XrjVix0S02iRqYBSTwz3syHeauE5pWnip2yskkYzEJ/J1KSpYEhSDt5scS+HrJqVJctIua73X3chNwMOc2WFq0sDGi8aS+HoCp3bhppWe40s/D3lyuYjR3RhFJrUIJFva22I1KRy5WcY9wvt5LHNNHxV5Vc6QCsOXV42BBYvUeogp4QRezfBgXJxgRfWd+pDhQ7M4OWmpjaZcvmgsclEE7+EE/ASZIkOn6Vkpn0mzEqwZiMtqI7sPKFOgB+8ZwoG28h5HnNRqqOH2oI8sEOUgzWZMeyKHKi+XelT3jysCSfrWC8jQIvFjH2cmknP015pye705eRo9HjHIRxHu2Ksd3I00r0racE2X41DlkuHJrloVYmV2VIQqbUyogLPI5NLHQY7E1ahh/tr2vjgdzJqVu8VliU6Zs0sY8PeHnDlu8J2O7aGoEOcP6gLMh2cn0i5RANBWowHYbtpcs3gDBTdIgGrbdVAPvMdl8osbfSLzfui5lWdhQAsBUsE1ZocyTjAO0XbnOZ4nv5mCH+ijJSIDy0g+L+0TiiQUQV2I5EbEfMb416VNtn4j2QybyN3WRVKcDU1FSo3dwgkXatgTvZ90jHpII8rGLMeWj1KzAaYBz1AGqLmlRffPMggjY5D/tSb/jzf3sn+bFz2T7GyZ6QSPqEIPikPvP5qhO5PQtyHx2xvTNaX2d4sskTzjwwKNnOxkCKA0vIUnh0gUPdJrehjOfzpmlklbnI7OetWbC/IUPljR/aJxtMvllycICl1AIHJIhtX9qq+AbGZY2iMcesvmWjdZENMjB1PqpBH4jHk4845tvpjjeZabhuYOXJLSwmSIqTZ1oCKPnvQrljKu2U8yQzfydozMV1FEY6I0veaVRpLtsNAJCgHfffSewDFuF5Unc/RwPkHcAfcoHywKdn+FxmLvipMuuVS5ZixVZHUKxJ8Q0gDe7xxw4tjeTI8vl2kYJGpZm2CgWScabDl3QdzDOzNCYVKqSWYuQS8jsDSgByEQ0Aos71izyfBYFlUrFGpZZUOlQtrYFECgduvPErh8xMs6mqURUAAKtLPIb/PHbbmhcQ4AHnaTRC4daPeIGKMAdLqaNjkCu3mDd268P7zSZVDOpU6+7VAskZB7wXTkNsNrFL03u3bAN7QuPTwNGsMhQODqoLfTkasc+hwgKpJY4AGkeOMBQovSo2J5E+I/C/M9cUHEfaJAm0QaU+g0L97b/AHA4zmSQs2pyWY8yxLH7zvjzjSCLiHbvMyWFKxL+YLb9Jr/ADFBLKznU7Fm82JY/ed8eMPgFhYWFgp8LDYWAfD484fBD4WGwsB1y+ZaN1eNmR13VlJVlPmCNxg94R7VwwjTieXGYWKVZUljASVXSirEWFc7Ac1sbG8Z7hYWSm2pcH7LQyvnMzw3OLmJZY5UjgNwyIZjTNIWNkICxHh8RA3GKzjnbPPcPaDKyyLI0UI71ZUEkbsXcoQzKGYqmga1bmvpZAFYgggkEGwRsQRyIPQ40/wBkvajM5vMnLZqTv4VUkLKqSEG/ymUt+OM6Van2mZNfo8k+XmhaeIyExMCtlmjLvHYEn80CrsGOmq5Viz4c/Dp42kyssTFA7yapHyrLrGlpm28D0dPe6bommF4p/bJ2by6KcwqVK1AtrkqhSgBdWkADagMZ92RQa8yeq5HMsPK+7I3HJhROxscj0GMSSzcXbQOK5Pif/wADKQgECpY54syyhfdSPXpWNR6Jd+K9W+AnMez3ijMWfKTuzG2YlXZj5k6iScCyxjbb9+LGDtPm4aaLMzqVqqlevhpJoj0IxuT6IuYvZjxNuWTk+ZiX9bjEr/6W5lAGzU2Uyq9TLOhI9KWwT6Xis7WcXmlnuSWRtcGXdhrYKWeCF2OkHSAWZjQFb4hdn+HxyZmJHW1ZgCBa/iKIxeQQRZXh8DqkCy8TzBNBQCkF+dVbD9IbcxzxbcR4s2UKzZ1lkzYX6nKR0IcrYrU1HnRI5k7kC+YsfaMg4XlYhw8DL964V2QDWw0tzdre/W7xlTGySTZJsk7kk8yT1PrizmbSuubzbyyNJIxZ3NsT1P7ABQA6ADHLCwsV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61448" name="Picture 8" descr="http://i01.i.aliimg.com/wsphoto/v0/711861163/All-match-sweet-modal-letter-print-font-b-laser-b-font-font-b-cutting-b-font.jpg"/>
          <p:cNvPicPr>
            <a:picLocks noChangeAspect="1" noChangeArrowheads="1"/>
          </p:cNvPicPr>
          <p:nvPr/>
        </p:nvPicPr>
        <p:blipFill>
          <a:blip r:embed="rId2" cstate="print"/>
          <a:srcRect/>
          <a:stretch>
            <a:fillRect/>
          </a:stretch>
        </p:blipFill>
        <p:spPr bwMode="auto">
          <a:xfrm>
            <a:off x="395536" y="0"/>
            <a:ext cx="3960440" cy="3960440"/>
          </a:xfrm>
          <a:prstGeom prst="rect">
            <a:avLst/>
          </a:prstGeom>
          <a:noFill/>
        </p:spPr>
      </p:pic>
      <p:pic>
        <p:nvPicPr>
          <p:cNvPr id="61452" name="Picture 12" descr="https://encrypted-tbn2.gstatic.com/images?q=tbn:ANd9GcTMbnUcrWz3lDkxXE86znomYNLVKo7cxSmdBr7LlY4oXo4pyogH"/>
          <p:cNvPicPr>
            <a:picLocks noChangeAspect="1" noChangeArrowheads="1"/>
          </p:cNvPicPr>
          <p:nvPr/>
        </p:nvPicPr>
        <p:blipFill>
          <a:blip r:embed="rId3" cstate="print"/>
          <a:srcRect/>
          <a:stretch>
            <a:fillRect/>
          </a:stretch>
        </p:blipFill>
        <p:spPr bwMode="auto">
          <a:xfrm>
            <a:off x="611560" y="4365104"/>
            <a:ext cx="3384376" cy="2243990"/>
          </a:xfrm>
          <a:prstGeom prst="rect">
            <a:avLst/>
          </a:prstGeom>
          <a:noFill/>
        </p:spPr>
      </p:pic>
      <p:pic>
        <p:nvPicPr>
          <p:cNvPr id="61454" name="Picture 14" descr="https://encrypted-tbn3.gstatic.com/images?q=tbn:ANd9GcQ2yeU9QNKzhyYUK-vaq4w6I6rTfQk8eBYu_uWb2S6bc61CdgEL0w"/>
          <p:cNvPicPr>
            <a:picLocks noChangeAspect="1" noChangeArrowheads="1"/>
          </p:cNvPicPr>
          <p:nvPr/>
        </p:nvPicPr>
        <p:blipFill>
          <a:blip r:embed="rId4" cstate="print"/>
          <a:srcRect/>
          <a:stretch>
            <a:fillRect/>
          </a:stretch>
        </p:blipFill>
        <p:spPr bwMode="auto">
          <a:xfrm>
            <a:off x="4716016" y="3789040"/>
            <a:ext cx="3895513" cy="2592288"/>
          </a:xfrm>
          <a:prstGeom prst="rect">
            <a:avLst/>
          </a:prstGeom>
          <a:noFill/>
        </p:spPr>
      </p:pic>
      <p:pic>
        <p:nvPicPr>
          <p:cNvPr id="61456" name="Picture 16" descr="http://product-images.barneys.com/is/image/Barneys/501965211_product_1?$zoom_square$"/>
          <p:cNvPicPr>
            <a:picLocks noChangeAspect="1" noChangeArrowheads="1"/>
          </p:cNvPicPr>
          <p:nvPr/>
        </p:nvPicPr>
        <p:blipFill>
          <a:blip r:embed="rId5" cstate="print"/>
          <a:srcRect/>
          <a:stretch>
            <a:fillRect/>
          </a:stretch>
        </p:blipFill>
        <p:spPr bwMode="auto">
          <a:xfrm>
            <a:off x="5220072" y="260648"/>
            <a:ext cx="3168352" cy="3168352"/>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620688"/>
            <a:ext cx="9144000" cy="5904656"/>
          </a:xfrm>
        </p:spPr>
        <p:txBody>
          <a:bodyPr>
            <a:noAutofit/>
          </a:bodyPr>
          <a:lstStyle/>
          <a:p>
            <a:r>
              <a:rPr lang="el-GR" sz="2000" b="1" dirty="0" smtClean="0"/>
              <a:t>Αρχικά δεν ήταν εφικτή η συγκόλληση καθώς </a:t>
            </a:r>
            <a:r>
              <a:rPr lang="el-GR" sz="2000" b="1" dirty="0" smtClean="0"/>
              <a:t>η διαθέσιμη ισχύς των λέιζερ δεν ήταν αρκετή. </a:t>
            </a:r>
            <a:r>
              <a:rPr lang="el-GR" sz="2000" b="1" dirty="0" smtClean="0"/>
              <a:t>Μετά </a:t>
            </a:r>
            <a:r>
              <a:rPr lang="el-GR" sz="2000" b="1" dirty="0" smtClean="0"/>
              <a:t>το 1970 και τη χρήση λέιζερ </a:t>
            </a:r>
            <a:r>
              <a:rPr lang="en-US" sz="2000" b="1" dirty="0" smtClean="0"/>
              <a:t>CO</a:t>
            </a:r>
            <a:r>
              <a:rPr lang="el-GR" sz="2000" b="1" baseline="-25000" dirty="0" smtClean="0"/>
              <a:t>2</a:t>
            </a:r>
            <a:r>
              <a:rPr lang="el-GR" sz="2000" b="1" dirty="0" smtClean="0"/>
              <a:t> ισχύος αρκετών </a:t>
            </a:r>
            <a:r>
              <a:rPr lang="en-US" sz="2000" b="1" dirty="0" smtClean="0"/>
              <a:t>kW</a:t>
            </a:r>
            <a:r>
              <a:rPr lang="el-GR" sz="2000" b="1" dirty="0" smtClean="0"/>
              <a:t> ανακαλύφθηκε το φαινόμενο κλειδαρότρυπας (</a:t>
            </a:r>
            <a:r>
              <a:rPr lang="en-US" sz="2000" b="1" dirty="0" smtClean="0"/>
              <a:t>keyhole</a:t>
            </a:r>
            <a:r>
              <a:rPr lang="el-GR" sz="2000" b="1" dirty="0" smtClean="0"/>
              <a:t>) το οποίο έδωσε μεγάλη ώθηση στη χρήση </a:t>
            </a:r>
            <a:r>
              <a:rPr lang="el-GR" sz="2000" b="1" dirty="0" smtClean="0"/>
              <a:t>λέιζερ στη συγκόλληση. </a:t>
            </a:r>
            <a:r>
              <a:rPr lang="el-GR" sz="2000" b="1" dirty="0" smtClean="0"/>
              <a:t>Σήμερα οι εφαρμογές της </a:t>
            </a:r>
            <a:r>
              <a:rPr lang="el-GR" sz="2000" b="1" dirty="0" smtClean="0"/>
              <a:t>επεκτείνονται </a:t>
            </a:r>
            <a:r>
              <a:rPr lang="el-GR" sz="2000" b="1" dirty="0" smtClean="0"/>
              <a:t>σε διάφορα πεδία όπως αυτοκινητοβιομηχανία, άμυνα, μεταφορές, ηλεκτρικές συσκευές και ενέργεια. Οι βασικές ιδιότητες των λέιζερ που έδωσαν την μεγάλη ώθηση στις εφαρμογές συγκόλλησης είναι:</a:t>
            </a:r>
          </a:p>
          <a:p>
            <a:pPr>
              <a:buNone/>
            </a:pPr>
            <a:r>
              <a:rPr lang="el-GR" sz="2000" b="1" dirty="0" smtClean="0"/>
              <a:t>	α</a:t>
            </a:r>
            <a:r>
              <a:rPr lang="el-GR" sz="2000" b="1" dirty="0" smtClean="0"/>
              <a:t>) η μεγάλη ένταση </a:t>
            </a:r>
            <a:r>
              <a:rPr lang="el-GR" sz="2000" b="1" dirty="0" smtClean="0"/>
              <a:t>ακτινοβολίας οι οποίες οδηγούν σε θερμοκρασίες </a:t>
            </a:r>
            <a:r>
              <a:rPr lang="el-GR" sz="2000" b="1" dirty="0" smtClean="0"/>
              <a:t>έως και 20000 </a:t>
            </a:r>
            <a:r>
              <a:rPr lang="el-GR" sz="2000" b="1" dirty="0" smtClean="0"/>
              <a:t>Κ, οπότε η </a:t>
            </a:r>
            <a:r>
              <a:rPr lang="el-GR" sz="2000" b="1" dirty="0" smtClean="0"/>
              <a:t>ικανότητα και η ποιότητα συγκόλλησης μπορεί να συγκριθεί μόνο με αυτήν της συγκόλλησης με δέσμη ηλεκτρονίων. Ταυτόχρονα η συνολικά απαιτούμενη ποσότητα ενέργειας για τη δημιουργία της συγκόλλησης είναι πολύ μικρότερη από αυτή που απαιτείται σε άλλες συμβατικές μεθόδους. </a:t>
            </a:r>
          </a:p>
          <a:p>
            <a:pPr>
              <a:buNone/>
            </a:pPr>
            <a:r>
              <a:rPr lang="el-GR" sz="2000" b="1" dirty="0" smtClean="0"/>
              <a:t>	β</a:t>
            </a:r>
            <a:r>
              <a:rPr lang="el-GR" sz="2000" b="1" dirty="0" smtClean="0"/>
              <a:t>) ευελιξία στη μεταφορά δέσμης. Η δέσμη του λέιζερ μπορεί να μεταφερθεί εύκολα </a:t>
            </a:r>
            <a:r>
              <a:rPr lang="el-GR" sz="2000" b="1" dirty="0" smtClean="0"/>
              <a:t>και </a:t>
            </a:r>
            <a:r>
              <a:rPr lang="el-GR" sz="2000" b="1" dirty="0" smtClean="0"/>
              <a:t>με μεγάλη ταχύτητα </a:t>
            </a:r>
            <a:r>
              <a:rPr lang="el-GR" sz="2000" b="1" dirty="0" smtClean="0"/>
              <a:t>σε </a:t>
            </a:r>
            <a:r>
              <a:rPr lang="el-GR" sz="2000" b="1" dirty="0" smtClean="0"/>
              <a:t>διάφορα σημεία και σε μεγάλη </a:t>
            </a:r>
            <a:r>
              <a:rPr lang="el-GR" sz="2000" b="1" dirty="0" smtClean="0"/>
              <a:t>απόσταση, ενώ είναι </a:t>
            </a:r>
            <a:r>
              <a:rPr lang="el-GR" sz="2000" b="1" dirty="0" smtClean="0"/>
              <a:t>δυνατόν να λειτουργούν ταυτόχρονα </a:t>
            </a:r>
            <a:r>
              <a:rPr lang="el-GR" sz="2000" b="1" dirty="0" smtClean="0"/>
              <a:t>πολλοί </a:t>
            </a:r>
            <a:r>
              <a:rPr lang="el-GR" sz="2000" b="1" dirty="0" smtClean="0"/>
              <a:t>σταθμοί εργασίας.</a:t>
            </a:r>
          </a:p>
          <a:p>
            <a:pPr>
              <a:buNone/>
            </a:pPr>
            <a:r>
              <a:rPr lang="el-GR" sz="2200" b="1" dirty="0" smtClean="0"/>
              <a:t>	γ</a:t>
            </a:r>
            <a:r>
              <a:rPr lang="el-GR" sz="2200" b="1" dirty="0" smtClean="0"/>
              <a:t>) Με κατάλληλη οπτική διάταξη και υπολογιστή </a:t>
            </a:r>
            <a:r>
              <a:rPr lang="el-GR" sz="2200" b="1" dirty="0" smtClean="0"/>
              <a:t>υπάρχει έλεγχος </a:t>
            </a:r>
            <a:r>
              <a:rPr lang="el-GR" sz="2200" b="1" dirty="0" smtClean="0"/>
              <a:t>στην υπό εφαρμογή ένταση </a:t>
            </a:r>
            <a:r>
              <a:rPr lang="el-GR" sz="2200" b="1" dirty="0" smtClean="0"/>
              <a:t>ακτινοβολίας, ενώ παράλληλα, είναι εφικτή η </a:t>
            </a:r>
            <a:r>
              <a:rPr lang="el-GR" sz="2200" b="1" dirty="0" smtClean="0"/>
              <a:t>πρόσβαση σε δύσκολα σημεία </a:t>
            </a:r>
            <a:r>
              <a:rPr lang="el-GR" sz="2200" b="1" dirty="0" smtClean="0"/>
              <a:t>αλλά και η μεταβολή </a:t>
            </a:r>
            <a:r>
              <a:rPr lang="el-GR" sz="2200" b="1" dirty="0" smtClean="0"/>
              <a:t>των παραμέτρων συγκόλλησης (π.χ</a:t>
            </a:r>
            <a:r>
              <a:rPr lang="el-GR" sz="2200" b="1" dirty="0" smtClean="0"/>
              <a:t>. </a:t>
            </a:r>
            <a:r>
              <a:rPr lang="el-GR" sz="2200" b="1" dirty="0" smtClean="0"/>
              <a:t>βάθος). </a:t>
            </a:r>
            <a:endParaRPr lang="el-GR" sz="2200" b="1" dirty="0"/>
          </a:p>
        </p:txBody>
      </p:sp>
      <p:sp>
        <p:nvSpPr>
          <p:cNvPr id="4" name="1 - Τίτλος"/>
          <p:cNvSpPr>
            <a:spLocks noGrp="1"/>
          </p:cNvSpPr>
          <p:nvPr>
            <p:ph type="title"/>
          </p:nvPr>
        </p:nvSpPr>
        <p:spPr>
          <a:xfrm>
            <a:off x="467544" y="0"/>
            <a:ext cx="8229600" cy="778098"/>
          </a:xfrm>
        </p:spPr>
        <p:txBody>
          <a:bodyPr>
            <a:normAutofit/>
          </a:bodyPr>
          <a:lstStyle/>
          <a:p>
            <a:r>
              <a:rPr lang="el-GR" sz="3600" b="1" u="sng" dirty="0" smtClean="0">
                <a:solidFill>
                  <a:schemeClr val="accent6">
                    <a:lumMod val="75000"/>
                  </a:schemeClr>
                </a:solidFill>
              </a:rPr>
              <a:t>Συγκόλληση </a:t>
            </a:r>
            <a:r>
              <a:rPr lang="el-GR" sz="3600" b="1" u="sng" dirty="0" smtClean="0">
                <a:solidFill>
                  <a:schemeClr val="accent6">
                    <a:lumMod val="75000"/>
                  </a:schemeClr>
                </a:solidFill>
              </a:rPr>
              <a:t>με λέιζερ</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90" name="Picture 14"/>
          <p:cNvPicPr>
            <a:picLocks noChangeAspect="1" noChangeArrowheads="1"/>
          </p:cNvPicPr>
          <p:nvPr/>
        </p:nvPicPr>
        <p:blipFill>
          <a:blip r:embed="rId2" cstate="print"/>
          <a:srcRect/>
          <a:stretch>
            <a:fillRect/>
          </a:stretch>
        </p:blipFill>
        <p:spPr bwMode="auto">
          <a:xfrm>
            <a:off x="1691680" y="0"/>
            <a:ext cx="5688632" cy="6624152"/>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 Θέση περιεχομένου"/>
          <p:cNvSpPr>
            <a:spLocks noGrp="1"/>
          </p:cNvSpPr>
          <p:nvPr>
            <p:ph idx="1"/>
          </p:nvPr>
        </p:nvSpPr>
        <p:spPr>
          <a:xfrm>
            <a:off x="0" y="0"/>
            <a:ext cx="9144000" cy="7101408"/>
          </a:xfrm>
        </p:spPr>
        <p:txBody>
          <a:bodyPr>
            <a:noAutofit/>
          </a:bodyPr>
          <a:lstStyle/>
          <a:p>
            <a:pPr>
              <a:spcBef>
                <a:spcPts val="0"/>
              </a:spcBef>
            </a:pPr>
            <a:r>
              <a:rPr lang="en-AU" sz="2300" b="1" dirty="0" smtClean="0"/>
              <a:t>Η </a:t>
            </a:r>
            <a:r>
              <a:rPr lang="en-AU" sz="2300" b="1" dirty="0" err="1" smtClean="0"/>
              <a:t>συγκόλληση</a:t>
            </a:r>
            <a:r>
              <a:rPr lang="en-AU" sz="2300" b="1" dirty="0" smtClean="0"/>
              <a:t> </a:t>
            </a:r>
            <a:r>
              <a:rPr lang="en-AU" sz="2300" b="1" dirty="0" err="1" smtClean="0"/>
              <a:t>με</a:t>
            </a:r>
            <a:r>
              <a:rPr lang="en-AU" sz="2300" b="1" dirty="0" smtClean="0"/>
              <a:t> </a:t>
            </a:r>
            <a:r>
              <a:rPr lang="en-AU" sz="2300" b="1" dirty="0" err="1" smtClean="0"/>
              <a:t>λέιζερ</a:t>
            </a:r>
            <a:r>
              <a:rPr lang="en-AU" sz="2300" b="1" dirty="0" smtClean="0"/>
              <a:t> </a:t>
            </a:r>
            <a:r>
              <a:rPr lang="en-AU" sz="2300" b="1" dirty="0" err="1" smtClean="0"/>
              <a:t>είναι</a:t>
            </a:r>
            <a:r>
              <a:rPr lang="en-AU" sz="2300" b="1" dirty="0" smtClean="0"/>
              <a:t> </a:t>
            </a:r>
            <a:r>
              <a:rPr lang="en-AU" sz="2300" b="1" dirty="0" err="1" smtClean="0"/>
              <a:t>βασικά</a:t>
            </a:r>
            <a:r>
              <a:rPr lang="en-AU" sz="2300" b="1" dirty="0" smtClean="0"/>
              <a:t> </a:t>
            </a:r>
            <a:r>
              <a:rPr lang="en-AU" sz="2300" b="1" dirty="0" err="1" smtClean="0"/>
              <a:t>θερμική</a:t>
            </a:r>
            <a:r>
              <a:rPr lang="en-AU" sz="2300" b="1" dirty="0" smtClean="0"/>
              <a:t> </a:t>
            </a:r>
            <a:r>
              <a:rPr lang="en-AU" sz="2300" b="1" dirty="0" err="1" smtClean="0"/>
              <a:t>διαδικασία</a:t>
            </a:r>
            <a:r>
              <a:rPr lang="en-AU" sz="2300" b="1" dirty="0" smtClean="0"/>
              <a:t>. </a:t>
            </a:r>
            <a:r>
              <a:rPr lang="en-AU" sz="2300" b="1" dirty="0" err="1" smtClean="0"/>
              <a:t>Αν</a:t>
            </a:r>
            <a:r>
              <a:rPr lang="en-AU" sz="2300" b="1" dirty="0" smtClean="0"/>
              <a:t> </a:t>
            </a:r>
            <a:r>
              <a:rPr lang="en-AU" sz="2300" b="1" dirty="0" err="1" smtClean="0"/>
              <a:t>δύο</a:t>
            </a:r>
            <a:r>
              <a:rPr lang="en-AU" sz="2300" b="1" dirty="0" smtClean="0"/>
              <a:t> </a:t>
            </a:r>
            <a:r>
              <a:rPr lang="en-AU" sz="2300" b="1" dirty="0" err="1" smtClean="0"/>
              <a:t>υλικά</a:t>
            </a:r>
            <a:r>
              <a:rPr lang="en-AU" sz="2300" b="1" dirty="0" smtClean="0"/>
              <a:t> </a:t>
            </a:r>
            <a:r>
              <a:rPr lang="en-AU" sz="2300" b="1" dirty="0" err="1" smtClean="0"/>
              <a:t>τοποθετηθούν</a:t>
            </a:r>
            <a:r>
              <a:rPr lang="en-AU" sz="2300" b="1" dirty="0" smtClean="0"/>
              <a:t> </a:t>
            </a:r>
            <a:r>
              <a:rPr lang="en-AU" sz="2300" b="1" dirty="0" err="1" smtClean="0"/>
              <a:t>σε</a:t>
            </a:r>
            <a:r>
              <a:rPr lang="en-AU" sz="2300" b="1" dirty="0" smtClean="0"/>
              <a:t> </a:t>
            </a:r>
            <a:r>
              <a:rPr lang="en-AU" sz="2300" b="1" dirty="0" err="1" smtClean="0"/>
              <a:t>επαφή</a:t>
            </a:r>
            <a:r>
              <a:rPr lang="en-AU" sz="2300" b="1" dirty="0" smtClean="0"/>
              <a:t> </a:t>
            </a:r>
            <a:r>
              <a:rPr lang="en-AU" sz="2300" b="1" dirty="0" err="1" smtClean="0"/>
              <a:t>και</a:t>
            </a:r>
            <a:r>
              <a:rPr lang="en-AU" sz="2300" b="1" dirty="0" smtClean="0"/>
              <a:t> </a:t>
            </a:r>
            <a:r>
              <a:rPr lang="en-AU" sz="2300" b="1" dirty="0" err="1" smtClean="0"/>
              <a:t>υπάρξει</a:t>
            </a:r>
            <a:r>
              <a:rPr lang="en-AU" sz="2300" b="1" dirty="0" smtClean="0"/>
              <a:t> </a:t>
            </a:r>
            <a:r>
              <a:rPr lang="en-AU" sz="2300" b="1" dirty="0" err="1" smtClean="0"/>
              <a:t>αλληλεπίδραση</a:t>
            </a:r>
            <a:r>
              <a:rPr lang="en-AU" sz="2300" b="1" dirty="0" smtClean="0"/>
              <a:t> </a:t>
            </a:r>
            <a:r>
              <a:rPr lang="en-AU" sz="2300" b="1" dirty="0" err="1" smtClean="0"/>
              <a:t>του</a:t>
            </a:r>
            <a:r>
              <a:rPr lang="en-AU" sz="2300" b="1" dirty="0" smtClean="0"/>
              <a:t> </a:t>
            </a:r>
            <a:r>
              <a:rPr lang="en-AU" sz="2300" b="1" dirty="0" err="1" smtClean="0"/>
              <a:t>λέιζερ</a:t>
            </a:r>
            <a:r>
              <a:rPr lang="en-AU" sz="2300" b="1" dirty="0" smtClean="0"/>
              <a:t> </a:t>
            </a:r>
            <a:r>
              <a:rPr lang="en-AU" sz="2300" b="1" dirty="0" err="1" smtClean="0"/>
              <a:t>με</a:t>
            </a:r>
            <a:r>
              <a:rPr lang="en-AU" sz="2300" b="1" dirty="0" smtClean="0"/>
              <a:t> </a:t>
            </a:r>
            <a:r>
              <a:rPr lang="en-AU" sz="2300" b="1" dirty="0" err="1" smtClean="0"/>
              <a:t>αυτά</a:t>
            </a:r>
            <a:r>
              <a:rPr lang="en-AU" sz="2300" b="1" dirty="0" smtClean="0"/>
              <a:t> </a:t>
            </a:r>
            <a:r>
              <a:rPr lang="en-AU" sz="2300" b="1" dirty="0" err="1" smtClean="0"/>
              <a:t>στο</a:t>
            </a:r>
            <a:r>
              <a:rPr lang="en-AU" sz="2300" b="1" dirty="0" smtClean="0"/>
              <a:t> </a:t>
            </a:r>
            <a:r>
              <a:rPr lang="en-AU" sz="2300" b="1" dirty="0" err="1" smtClean="0"/>
              <a:t>κοινό</a:t>
            </a:r>
            <a:r>
              <a:rPr lang="en-AU" sz="2300" b="1" dirty="0" smtClean="0"/>
              <a:t> </a:t>
            </a:r>
            <a:r>
              <a:rPr lang="en-AU" sz="2300" b="1" dirty="0" err="1" smtClean="0"/>
              <a:t>τους</a:t>
            </a:r>
            <a:r>
              <a:rPr lang="en-AU" sz="2300" b="1" dirty="0" smtClean="0"/>
              <a:t> </a:t>
            </a:r>
            <a:r>
              <a:rPr lang="en-AU" sz="2300" b="1" dirty="0" err="1" smtClean="0"/>
              <a:t>σημείο</a:t>
            </a:r>
            <a:r>
              <a:rPr lang="en-AU" sz="2300" b="1" dirty="0" smtClean="0"/>
              <a:t>, </a:t>
            </a:r>
            <a:r>
              <a:rPr lang="en-AU" sz="2300" b="1" dirty="0" err="1" smtClean="0"/>
              <a:t>τα</a:t>
            </a:r>
            <a:r>
              <a:rPr lang="en-AU" sz="2300" b="1" dirty="0" smtClean="0"/>
              <a:t> </a:t>
            </a:r>
            <a:r>
              <a:rPr lang="en-AU" sz="2300" b="1" dirty="0" err="1" smtClean="0"/>
              <a:t>υλικά</a:t>
            </a:r>
            <a:r>
              <a:rPr lang="en-AU" sz="2300" b="1" dirty="0" smtClean="0"/>
              <a:t> </a:t>
            </a:r>
            <a:r>
              <a:rPr lang="en-AU" sz="2300" b="1" dirty="0" err="1" smtClean="0"/>
              <a:t>θα</a:t>
            </a:r>
            <a:r>
              <a:rPr lang="en-AU" sz="2300" b="1" dirty="0" smtClean="0"/>
              <a:t> </a:t>
            </a:r>
            <a:r>
              <a:rPr lang="en-AU" sz="2300" b="1" dirty="0" err="1" smtClean="0"/>
              <a:t>λειώσουν</a:t>
            </a:r>
            <a:r>
              <a:rPr lang="en-AU" sz="2300" b="1" dirty="0" smtClean="0"/>
              <a:t> </a:t>
            </a:r>
            <a:r>
              <a:rPr lang="en-AU" sz="2300" b="1" dirty="0" err="1" smtClean="0"/>
              <a:t>μέσα</a:t>
            </a:r>
            <a:r>
              <a:rPr lang="en-AU" sz="2300" b="1" dirty="0" smtClean="0"/>
              <a:t> </a:t>
            </a:r>
            <a:r>
              <a:rPr lang="en-AU" sz="2300" b="1" dirty="0" err="1" smtClean="0"/>
              <a:t>σε</a:t>
            </a:r>
            <a:r>
              <a:rPr lang="en-AU" sz="2300" b="1" dirty="0" smtClean="0"/>
              <a:t> </a:t>
            </a:r>
            <a:r>
              <a:rPr lang="en-AU" sz="2300" b="1" dirty="0" err="1" smtClean="0"/>
              <a:t>μερικά</a:t>
            </a:r>
            <a:r>
              <a:rPr lang="en-AU" sz="2300" b="1" dirty="0" smtClean="0"/>
              <a:t> </a:t>
            </a:r>
            <a:r>
              <a:rPr lang="en-AU" sz="2300" b="1" dirty="0" err="1" smtClean="0"/>
              <a:t>εκατοστά</a:t>
            </a:r>
            <a:r>
              <a:rPr lang="en-AU" sz="2300" b="1" dirty="0" smtClean="0"/>
              <a:t> </a:t>
            </a:r>
            <a:r>
              <a:rPr lang="en-AU" sz="2300" b="1" dirty="0" err="1" smtClean="0"/>
              <a:t>του</a:t>
            </a:r>
            <a:r>
              <a:rPr lang="en-AU" sz="2300" b="1" dirty="0" smtClean="0"/>
              <a:t> </a:t>
            </a:r>
            <a:r>
              <a:rPr lang="en-AU" sz="2300" b="1" dirty="0" err="1" smtClean="0"/>
              <a:t>δευτερολέπτου</a:t>
            </a:r>
            <a:r>
              <a:rPr lang="en-AU" sz="2300" b="1" dirty="0" smtClean="0"/>
              <a:t>. </a:t>
            </a:r>
            <a:endParaRPr lang="el-GR" sz="2300" b="1" dirty="0" smtClean="0"/>
          </a:p>
          <a:p>
            <a:pPr>
              <a:spcBef>
                <a:spcPts val="0"/>
              </a:spcBef>
            </a:pPr>
            <a:r>
              <a:rPr lang="en-AU" sz="2300" b="1" dirty="0" err="1" smtClean="0"/>
              <a:t>Όταν</a:t>
            </a:r>
            <a:r>
              <a:rPr lang="en-AU" sz="2300" b="1" dirty="0" smtClean="0"/>
              <a:t> </a:t>
            </a:r>
            <a:r>
              <a:rPr lang="en-AU" sz="2300" b="1" dirty="0" smtClean="0"/>
              <a:t>η </a:t>
            </a:r>
            <a:r>
              <a:rPr lang="en-AU" sz="2300" b="1" dirty="0" err="1" smtClean="0"/>
              <a:t>δέσμη</a:t>
            </a:r>
            <a:r>
              <a:rPr lang="en-AU" sz="2300" b="1" dirty="0" smtClean="0"/>
              <a:t> </a:t>
            </a:r>
            <a:r>
              <a:rPr lang="en-AU" sz="2300" b="1" dirty="0" err="1" smtClean="0"/>
              <a:t>του</a:t>
            </a:r>
            <a:r>
              <a:rPr lang="en-AU" sz="2300" b="1" dirty="0" smtClean="0"/>
              <a:t> </a:t>
            </a:r>
            <a:r>
              <a:rPr lang="en-AU" sz="2300" b="1" dirty="0" err="1" smtClean="0"/>
              <a:t>λέιζερ</a:t>
            </a:r>
            <a:r>
              <a:rPr lang="en-AU" sz="2300" b="1" dirty="0" smtClean="0"/>
              <a:t> </a:t>
            </a:r>
            <a:r>
              <a:rPr lang="en-AU" sz="2300" b="1" dirty="0" err="1" smtClean="0"/>
              <a:t>απομακρυνθεί</a:t>
            </a:r>
            <a:r>
              <a:rPr lang="en-AU" sz="2300" b="1" dirty="0" smtClean="0"/>
              <a:t> </a:t>
            </a:r>
            <a:r>
              <a:rPr lang="en-AU" sz="2300" b="1" dirty="0" err="1" smtClean="0"/>
              <a:t>από</a:t>
            </a:r>
            <a:r>
              <a:rPr lang="en-AU" sz="2300" b="1" dirty="0" smtClean="0"/>
              <a:t> </a:t>
            </a:r>
            <a:r>
              <a:rPr lang="en-AU" sz="2300" b="1" dirty="0" err="1" smtClean="0"/>
              <a:t>τη</a:t>
            </a:r>
            <a:r>
              <a:rPr lang="en-AU" sz="2300" b="1" dirty="0" smtClean="0"/>
              <a:t> </a:t>
            </a:r>
            <a:r>
              <a:rPr lang="en-AU" sz="2300" b="1" dirty="0" err="1" smtClean="0"/>
              <a:t>περιοχή</a:t>
            </a:r>
            <a:r>
              <a:rPr lang="en-AU" sz="2300" b="1" dirty="0" smtClean="0"/>
              <a:t>, </a:t>
            </a:r>
            <a:r>
              <a:rPr lang="en-AU" sz="2300" b="1" dirty="0" err="1" smtClean="0"/>
              <a:t>το</a:t>
            </a:r>
            <a:r>
              <a:rPr lang="en-AU" sz="2300" b="1" dirty="0" smtClean="0"/>
              <a:t> </a:t>
            </a:r>
            <a:r>
              <a:rPr lang="en-AU" sz="2300" b="1" dirty="0" err="1" smtClean="0"/>
              <a:t>λειωμένο</a:t>
            </a:r>
            <a:r>
              <a:rPr lang="en-AU" sz="2300" b="1" dirty="0" smtClean="0"/>
              <a:t> </a:t>
            </a:r>
            <a:r>
              <a:rPr lang="en-AU" sz="2300" b="1" dirty="0" err="1" smtClean="0"/>
              <a:t>υλικό</a:t>
            </a:r>
            <a:r>
              <a:rPr lang="en-AU" sz="2300" b="1" dirty="0" smtClean="0"/>
              <a:t> </a:t>
            </a:r>
            <a:r>
              <a:rPr lang="en-AU" sz="2300" b="1" dirty="0" err="1" smtClean="0"/>
              <a:t>επαναστερεοποιείται</a:t>
            </a:r>
            <a:r>
              <a:rPr lang="en-AU" sz="2300" b="1" dirty="0" smtClean="0"/>
              <a:t> </a:t>
            </a:r>
            <a:r>
              <a:rPr lang="en-AU" sz="2300" b="1" dirty="0" err="1" smtClean="0"/>
              <a:t>και</a:t>
            </a:r>
            <a:r>
              <a:rPr lang="en-AU" sz="2300" b="1" dirty="0" smtClean="0"/>
              <a:t> </a:t>
            </a:r>
            <a:r>
              <a:rPr lang="en-AU" sz="2300" b="1" dirty="0" err="1" smtClean="0"/>
              <a:t>δημιουργείται</a:t>
            </a:r>
            <a:r>
              <a:rPr lang="en-AU" sz="2300" b="1" dirty="0" smtClean="0"/>
              <a:t> </a:t>
            </a:r>
            <a:r>
              <a:rPr lang="en-AU" sz="2300" b="1" dirty="0" err="1" smtClean="0"/>
              <a:t>συγκόλληση</a:t>
            </a:r>
            <a:r>
              <a:rPr lang="en-AU" sz="2300" b="1" dirty="0" smtClean="0"/>
              <a:t>. </a:t>
            </a:r>
            <a:r>
              <a:rPr lang="en-AU" sz="2300" b="1" dirty="0" err="1" smtClean="0"/>
              <a:t>Υπάρχουν</a:t>
            </a:r>
            <a:r>
              <a:rPr lang="en-AU" sz="2300" b="1" dirty="0" smtClean="0"/>
              <a:t> </a:t>
            </a:r>
            <a:r>
              <a:rPr lang="en-AU" sz="2300" b="1" dirty="0" err="1" smtClean="0"/>
              <a:t>δύο</a:t>
            </a:r>
            <a:r>
              <a:rPr lang="en-AU" sz="2300" b="1" dirty="0" smtClean="0"/>
              <a:t> </a:t>
            </a:r>
            <a:r>
              <a:rPr lang="en-AU" sz="2300" b="1" dirty="0" err="1" smtClean="0"/>
              <a:t>είδη</a:t>
            </a:r>
            <a:r>
              <a:rPr lang="en-AU" sz="2300" b="1" dirty="0" smtClean="0"/>
              <a:t> </a:t>
            </a:r>
            <a:r>
              <a:rPr lang="en-AU" sz="2300" b="1" dirty="0" err="1" smtClean="0"/>
              <a:t>συγκόλλησης</a:t>
            </a:r>
            <a:r>
              <a:rPr lang="en-AU" sz="2300" b="1" dirty="0" smtClean="0"/>
              <a:t> </a:t>
            </a:r>
            <a:r>
              <a:rPr lang="en-AU" sz="2300" b="1" dirty="0" err="1" smtClean="0"/>
              <a:t>λέιζερ</a:t>
            </a:r>
            <a:r>
              <a:rPr lang="en-AU" sz="2300" b="1" dirty="0" smtClean="0"/>
              <a:t>, η </a:t>
            </a:r>
            <a:r>
              <a:rPr lang="en-AU" sz="2300" b="1" dirty="0" err="1" smtClean="0"/>
              <a:t>βάθους</a:t>
            </a:r>
            <a:r>
              <a:rPr lang="en-AU" sz="2300" b="1" dirty="0" smtClean="0"/>
              <a:t> </a:t>
            </a:r>
            <a:r>
              <a:rPr lang="en-AU" sz="2300" b="1" dirty="0" smtClean="0"/>
              <a:t>(</a:t>
            </a:r>
            <a:r>
              <a:rPr lang="en-US" sz="2300" b="1" dirty="0" smtClean="0"/>
              <a:t>keyhole</a:t>
            </a:r>
            <a:r>
              <a:rPr lang="en-AU" sz="2300" b="1" dirty="0" smtClean="0"/>
              <a:t>) </a:t>
            </a:r>
            <a:r>
              <a:rPr lang="en-AU" sz="2300" b="1" dirty="0" err="1" smtClean="0"/>
              <a:t>και</a:t>
            </a:r>
            <a:r>
              <a:rPr lang="en-AU" sz="2300" b="1" dirty="0" smtClean="0"/>
              <a:t> η </a:t>
            </a:r>
            <a:r>
              <a:rPr lang="en-AU" sz="2300" b="1" dirty="0" err="1" smtClean="0"/>
              <a:t>επαφής</a:t>
            </a:r>
            <a:r>
              <a:rPr lang="en-AU" sz="2300" b="1" dirty="0" smtClean="0"/>
              <a:t>. </a:t>
            </a:r>
            <a:endParaRPr lang="el-GR" sz="2300" b="1" dirty="0" smtClean="0"/>
          </a:p>
          <a:p>
            <a:pPr>
              <a:spcBef>
                <a:spcPts val="0"/>
              </a:spcBef>
            </a:pPr>
            <a:r>
              <a:rPr lang="en-AU" sz="2300" b="1" dirty="0" err="1" smtClean="0"/>
              <a:t>Στην</a:t>
            </a:r>
            <a:r>
              <a:rPr lang="en-AU" sz="2300" b="1" dirty="0" smtClean="0"/>
              <a:t> </a:t>
            </a:r>
            <a:r>
              <a:rPr lang="en-AU" sz="2300" b="1" dirty="0" err="1" smtClean="0"/>
              <a:t>πρώτη</a:t>
            </a:r>
            <a:r>
              <a:rPr lang="en-AU" sz="2300" b="1" dirty="0" smtClean="0"/>
              <a:t> </a:t>
            </a:r>
            <a:r>
              <a:rPr lang="en-AU" sz="2300" b="1" dirty="0" err="1" smtClean="0"/>
              <a:t>περίπτωση</a:t>
            </a:r>
            <a:r>
              <a:rPr lang="en-AU" sz="2300" b="1" dirty="0" smtClean="0"/>
              <a:t> </a:t>
            </a:r>
            <a:r>
              <a:rPr lang="en-AU" sz="2300" b="1" dirty="0" err="1" smtClean="0"/>
              <a:t>τα</a:t>
            </a:r>
            <a:r>
              <a:rPr lang="en-AU" sz="2300" b="1" dirty="0" smtClean="0"/>
              <a:t> </a:t>
            </a:r>
            <a:r>
              <a:rPr lang="en-AU" sz="2300" b="1" dirty="0" err="1" smtClean="0"/>
              <a:t>υλικά</a:t>
            </a:r>
            <a:r>
              <a:rPr lang="en-AU" sz="2300" b="1" dirty="0" smtClean="0"/>
              <a:t> </a:t>
            </a:r>
            <a:r>
              <a:rPr lang="en-AU" sz="2300" b="1" dirty="0" err="1" smtClean="0"/>
              <a:t>έρχονται</a:t>
            </a:r>
            <a:r>
              <a:rPr lang="en-AU" sz="2300" b="1" dirty="0" smtClean="0"/>
              <a:t> </a:t>
            </a:r>
            <a:r>
              <a:rPr lang="en-AU" sz="2300" b="1" dirty="0" err="1" smtClean="0"/>
              <a:t>σε</a:t>
            </a:r>
            <a:r>
              <a:rPr lang="en-AU" sz="2300" b="1" dirty="0" smtClean="0"/>
              <a:t> </a:t>
            </a:r>
            <a:r>
              <a:rPr lang="en-AU" sz="2300" b="1" dirty="0" err="1" smtClean="0"/>
              <a:t>επαφή</a:t>
            </a:r>
            <a:r>
              <a:rPr lang="en-AU" sz="2300" b="1" dirty="0" smtClean="0"/>
              <a:t> </a:t>
            </a:r>
            <a:r>
              <a:rPr lang="en-AU" sz="2300" b="1" dirty="0" err="1" smtClean="0"/>
              <a:t>και</a:t>
            </a:r>
            <a:r>
              <a:rPr lang="en-AU" sz="2300" b="1" dirty="0" smtClean="0"/>
              <a:t> </a:t>
            </a:r>
            <a:r>
              <a:rPr lang="en-AU" sz="2300" b="1" dirty="0" err="1" smtClean="0"/>
              <a:t>το</a:t>
            </a:r>
            <a:r>
              <a:rPr lang="en-AU" sz="2300" b="1" dirty="0" smtClean="0"/>
              <a:t> </a:t>
            </a:r>
            <a:r>
              <a:rPr lang="en-AU" sz="2300" b="1" dirty="0" err="1" smtClean="0"/>
              <a:t>σύστημα</a:t>
            </a:r>
            <a:r>
              <a:rPr lang="en-AU" sz="2300" b="1" dirty="0" smtClean="0"/>
              <a:t> </a:t>
            </a:r>
            <a:r>
              <a:rPr lang="en-AU" sz="2300" b="1" dirty="0" err="1" smtClean="0"/>
              <a:t>λέιζερ</a:t>
            </a:r>
            <a:r>
              <a:rPr lang="en-AU" sz="2300" b="1" dirty="0" smtClean="0"/>
              <a:t> </a:t>
            </a:r>
            <a:r>
              <a:rPr lang="en-AU" sz="2300" b="1" dirty="0" err="1" smtClean="0"/>
              <a:t>παρέχει</a:t>
            </a:r>
            <a:r>
              <a:rPr lang="en-AU" sz="2300" b="1" dirty="0" smtClean="0"/>
              <a:t> </a:t>
            </a:r>
            <a:r>
              <a:rPr lang="en-AU" sz="2300" b="1" dirty="0" err="1" smtClean="0"/>
              <a:t>ενέργεια</a:t>
            </a:r>
            <a:r>
              <a:rPr lang="en-AU" sz="2300" b="1" dirty="0" smtClean="0"/>
              <a:t> </a:t>
            </a:r>
            <a:r>
              <a:rPr lang="en-AU" sz="2300" b="1" dirty="0" err="1" smtClean="0"/>
              <a:t>αρκετή</a:t>
            </a:r>
            <a:r>
              <a:rPr lang="en-AU" sz="2300" b="1" dirty="0" smtClean="0"/>
              <a:t> </a:t>
            </a:r>
            <a:r>
              <a:rPr lang="en-AU" sz="2300" b="1" dirty="0" err="1" smtClean="0"/>
              <a:t>για</a:t>
            </a:r>
            <a:r>
              <a:rPr lang="en-AU" sz="2300" b="1" dirty="0" smtClean="0"/>
              <a:t> </a:t>
            </a:r>
            <a:r>
              <a:rPr lang="en-AU" sz="2300" b="1" dirty="0" err="1" smtClean="0"/>
              <a:t>αύξηση</a:t>
            </a:r>
            <a:r>
              <a:rPr lang="en-AU" sz="2300" b="1" dirty="0" smtClean="0"/>
              <a:t> </a:t>
            </a:r>
            <a:r>
              <a:rPr lang="en-AU" sz="2300" b="1" dirty="0" err="1" smtClean="0"/>
              <a:t>της</a:t>
            </a:r>
            <a:r>
              <a:rPr lang="en-AU" sz="2300" b="1" dirty="0" smtClean="0"/>
              <a:t> </a:t>
            </a:r>
            <a:r>
              <a:rPr lang="en-AU" sz="2300" b="1" dirty="0" err="1" smtClean="0"/>
              <a:t>θερμοκρασίας</a:t>
            </a:r>
            <a:r>
              <a:rPr lang="en-AU" sz="2300" b="1" dirty="0" smtClean="0"/>
              <a:t> </a:t>
            </a:r>
            <a:r>
              <a:rPr lang="en-AU" sz="2300" b="1" dirty="0" err="1" smtClean="0"/>
              <a:t>πάνω</a:t>
            </a:r>
            <a:r>
              <a:rPr lang="en-AU" sz="2300" b="1" dirty="0" smtClean="0"/>
              <a:t> </a:t>
            </a:r>
            <a:r>
              <a:rPr lang="en-AU" sz="2300" b="1" dirty="0" err="1" smtClean="0"/>
              <a:t>από</a:t>
            </a:r>
            <a:r>
              <a:rPr lang="en-AU" sz="2300" b="1" dirty="0" smtClean="0"/>
              <a:t> </a:t>
            </a:r>
            <a:r>
              <a:rPr lang="en-AU" sz="2300" b="1" dirty="0" err="1" smtClean="0"/>
              <a:t>το</a:t>
            </a:r>
            <a:r>
              <a:rPr lang="en-AU" sz="2300" b="1" dirty="0" smtClean="0"/>
              <a:t> </a:t>
            </a:r>
            <a:r>
              <a:rPr lang="en-AU" sz="2300" b="1" dirty="0" err="1" smtClean="0"/>
              <a:t>σημείο</a:t>
            </a:r>
            <a:r>
              <a:rPr lang="en-AU" sz="2300" b="1" dirty="0" smtClean="0"/>
              <a:t> </a:t>
            </a:r>
            <a:r>
              <a:rPr lang="en-AU" sz="2300" b="1" dirty="0" err="1" smtClean="0"/>
              <a:t>βρασμού</a:t>
            </a:r>
            <a:r>
              <a:rPr lang="en-AU" sz="2300" b="1" dirty="0" smtClean="0"/>
              <a:t>. </a:t>
            </a:r>
            <a:r>
              <a:rPr lang="en-AU" sz="2300" b="1" dirty="0" err="1" smtClean="0"/>
              <a:t>Με</a:t>
            </a:r>
            <a:r>
              <a:rPr lang="en-AU" sz="2300" b="1" dirty="0" smtClean="0"/>
              <a:t> </a:t>
            </a:r>
            <a:r>
              <a:rPr lang="en-AU" sz="2300" b="1" dirty="0" err="1" smtClean="0"/>
              <a:t>τη</a:t>
            </a:r>
            <a:r>
              <a:rPr lang="en-AU" sz="2300" b="1" dirty="0" smtClean="0"/>
              <a:t> </a:t>
            </a:r>
            <a:r>
              <a:rPr lang="en-AU" sz="2300" b="1" dirty="0" err="1" smtClean="0"/>
              <a:t>απομάκρυνση</a:t>
            </a:r>
            <a:r>
              <a:rPr lang="en-AU" sz="2300" b="1" dirty="0" smtClean="0"/>
              <a:t> </a:t>
            </a:r>
            <a:r>
              <a:rPr lang="en-AU" sz="2300" b="1" dirty="0" err="1" smtClean="0"/>
              <a:t>ατμών</a:t>
            </a:r>
            <a:r>
              <a:rPr lang="en-AU" sz="2300" b="1" dirty="0" smtClean="0"/>
              <a:t> </a:t>
            </a:r>
            <a:r>
              <a:rPr lang="en-AU" sz="2300" b="1" dirty="0" err="1" smtClean="0"/>
              <a:t>υλικού</a:t>
            </a:r>
            <a:r>
              <a:rPr lang="el-GR" sz="2300" b="1" dirty="0" smtClean="0"/>
              <a:t>,</a:t>
            </a:r>
            <a:r>
              <a:rPr lang="en-AU" sz="2300" b="1" dirty="0" smtClean="0"/>
              <a:t> </a:t>
            </a:r>
            <a:r>
              <a:rPr lang="en-AU" sz="2300" b="1" dirty="0" err="1" smtClean="0"/>
              <a:t>δημιουργείται</a:t>
            </a:r>
            <a:r>
              <a:rPr lang="en-AU" sz="2300" b="1" dirty="0" smtClean="0"/>
              <a:t> </a:t>
            </a:r>
            <a:r>
              <a:rPr lang="en-AU" sz="2300" b="1" dirty="0" err="1" smtClean="0"/>
              <a:t>μία</a:t>
            </a:r>
            <a:r>
              <a:rPr lang="en-AU" sz="2300" b="1" dirty="0" smtClean="0"/>
              <a:t> </a:t>
            </a:r>
            <a:r>
              <a:rPr lang="en-AU" sz="2300" b="1" dirty="0" err="1" smtClean="0"/>
              <a:t>οπή</a:t>
            </a:r>
            <a:r>
              <a:rPr lang="en-AU" sz="2300" b="1" dirty="0" smtClean="0"/>
              <a:t> </a:t>
            </a:r>
            <a:r>
              <a:rPr lang="en-AU" sz="2300" b="1" dirty="0" err="1" smtClean="0"/>
              <a:t>που</a:t>
            </a:r>
            <a:r>
              <a:rPr lang="en-AU" sz="2300" b="1" dirty="0" smtClean="0"/>
              <a:t> </a:t>
            </a:r>
            <a:r>
              <a:rPr lang="en-AU" sz="2300" b="1" dirty="0" err="1" smtClean="0"/>
              <a:t>προκαλεί</a:t>
            </a:r>
            <a:r>
              <a:rPr lang="en-AU" sz="2300" b="1" dirty="0" smtClean="0"/>
              <a:t> </a:t>
            </a:r>
            <a:r>
              <a:rPr lang="en-AU" sz="2300" b="1" dirty="0" err="1" smtClean="0"/>
              <a:t>αύξηση</a:t>
            </a:r>
            <a:r>
              <a:rPr lang="en-AU" sz="2300" b="1" dirty="0" smtClean="0"/>
              <a:t> </a:t>
            </a:r>
            <a:r>
              <a:rPr lang="en-AU" sz="2300" b="1" dirty="0" err="1" smtClean="0"/>
              <a:t>της</a:t>
            </a:r>
            <a:r>
              <a:rPr lang="en-AU" sz="2300" b="1" dirty="0" smtClean="0"/>
              <a:t> </a:t>
            </a:r>
            <a:r>
              <a:rPr lang="en-AU" sz="2300" b="1" dirty="0" err="1" smtClean="0"/>
              <a:t>απορρόφησης</a:t>
            </a:r>
            <a:r>
              <a:rPr lang="en-AU" sz="2300" b="1" dirty="0" smtClean="0"/>
              <a:t> </a:t>
            </a:r>
            <a:r>
              <a:rPr lang="en-AU" sz="2300" b="1" dirty="0" err="1" smtClean="0"/>
              <a:t>και</a:t>
            </a:r>
            <a:r>
              <a:rPr lang="en-AU" sz="2300" b="1" dirty="0" smtClean="0"/>
              <a:t> </a:t>
            </a:r>
            <a:r>
              <a:rPr lang="en-AU" sz="2300" b="1" dirty="0" err="1" smtClean="0"/>
              <a:t>το</a:t>
            </a:r>
            <a:r>
              <a:rPr lang="en-AU" sz="2300" b="1" dirty="0" smtClean="0"/>
              <a:t> </a:t>
            </a:r>
            <a:r>
              <a:rPr lang="en-AU" sz="2300" b="1" dirty="0" err="1" smtClean="0"/>
              <a:t>λιώσιμο</a:t>
            </a:r>
            <a:r>
              <a:rPr lang="en-AU" sz="2300" b="1" dirty="0" smtClean="0"/>
              <a:t> </a:t>
            </a:r>
            <a:r>
              <a:rPr lang="en-AU" sz="2300" b="1" dirty="0" err="1" smtClean="0"/>
              <a:t>προχωρά</a:t>
            </a:r>
            <a:r>
              <a:rPr lang="en-AU" sz="2300" b="1" dirty="0" smtClean="0"/>
              <a:t> </a:t>
            </a:r>
            <a:r>
              <a:rPr lang="en-AU" sz="2300" b="1" dirty="0" err="1" smtClean="0"/>
              <a:t>βαθύτερα</a:t>
            </a:r>
            <a:r>
              <a:rPr lang="en-AU" sz="2300" b="1" dirty="0" smtClean="0"/>
              <a:t>. </a:t>
            </a:r>
            <a:r>
              <a:rPr lang="en-AU" sz="2300" b="1" dirty="0" err="1" smtClean="0"/>
              <a:t>Μετά</a:t>
            </a:r>
            <a:r>
              <a:rPr lang="en-AU" sz="2300" b="1" dirty="0" smtClean="0"/>
              <a:t> </a:t>
            </a:r>
            <a:r>
              <a:rPr lang="en-AU" sz="2300" b="1" dirty="0" err="1" smtClean="0"/>
              <a:t>την</a:t>
            </a:r>
            <a:r>
              <a:rPr lang="en-AU" sz="2300" b="1" dirty="0" smtClean="0"/>
              <a:t> </a:t>
            </a:r>
            <a:r>
              <a:rPr lang="en-AU" sz="2300" b="1" dirty="0" err="1" smtClean="0"/>
              <a:t>επαναστερεοποίηση</a:t>
            </a:r>
            <a:r>
              <a:rPr lang="en-AU" sz="2300" b="1" dirty="0" smtClean="0"/>
              <a:t>, </a:t>
            </a:r>
            <a:r>
              <a:rPr lang="en-AU" sz="2300" b="1" dirty="0" err="1" smtClean="0"/>
              <a:t>δημιουργείται</a:t>
            </a:r>
            <a:r>
              <a:rPr lang="en-AU" sz="2300" b="1" dirty="0" smtClean="0"/>
              <a:t> </a:t>
            </a:r>
            <a:r>
              <a:rPr lang="en-AU" sz="2300" b="1" dirty="0" err="1" smtClean="0"/>
              <a:t>μία</a:t>
            </a:r>
            <a:r>
              <a:rPr lang="en-AU" sz="2300" b="1" dirty="0" smtClean="0"/>
              <a:t> </a:t>
            </a:r>
            <a:r>
              <a:rPr lang="en-AU" sz="2300" b="1" dirty="0" err="1" smtClean="0"/>
              <a:t>συγκόλληση</a:t>
            </a:r>
            <a:r>
              <a:rPr lang="en-AU" sz="2300" b="1" dirty="0" smtClean="0"/>
              <a:t> </a:t>
            </a:r>
            <a:r>
              <a:rPr lang="en-AU" sz="2300" b="1" dirty="0" err="1" smtClean="0"/>
              <a:t>μεγάλου</a:t>
            </a:r>
            <a:r>
              <a:rPr lang="en-AU" sz="2300" b="1" dirty="0" smtClean="0"/>
              <a:t> </a:t>
            </a:r>
            <a:r>
              <a:rPr lang="en-AU" sz="2300" b="1" dirty="0" err="1" smtClean="0"/>
              <a:t>βάθους</a:t>
            </a:r>
            <a:r>
              <a:rPr lang="en-AU" sz="2300" b="1" dirty="0" smtClean="0"/>
              <a:t> </a:t>
            </a:r>
            <a:r>
              <a:rPr lang="en-AU" sz="2300" b="1" dirty="0" err="1" smtClean="0"/>
              <a:t>πολύ</a:t>
            </a:r>
            <a:r>
              <a:rPr lang="en-AU" sz="2300" b="1" dirty="0" smtClean="0"/>
              <a:t> </a:t>
            </a:r>
            <a:r>
              <a:rPr lang="en-AU" sz="2300" b="1" dirty="0" err="1" smtClean="0"/>
              <a:t>ισχυρή</a:t>
            </a:r>
            <a:r>
              <a:rPr lang="en-AU" sz="2300" b="1" dirty="0" smtClean="0"/>
              <a:t>. </a:t>
            </a:r>
            <a:endParaRPr lang="el-GR" sz="2300" b="1" dirty="0" smtClean="0"/>
          </a:p>
          <a:p>
            <a:pPr>
              <a:spcBef>
                <a:spcPts val="0"/>
              </a:spcBef>
            </a:pPr>
            <a:r>
              <a:rPr lang="en-AU" sz="2300" b="1" dirty="0" err="1" smtClean="0"/>
              <a:t>Στην</a:t>
            </a:r>
            <a:r>
              <a:rPr lang="en-AU" sz="2300" b="1" dirty="0" smtClean="0"/>
              <a:t> </a:t>
            </a:r>
            <a:r>
              <a:rPr lang="en-AU" sz="2300" b="1" dirty="0" err="1" smtClean="0"/>
              <a:t>περίπτωση</a:t>
            </a:r>
            <a:r>
              <a:rPr lang="en-AU" sz="2300" b="1" dirty="0" smtClean="0"/>
              <a:t> </a:t>
            </a:r>
            <a:r>
              <a:rPr lang="en-AU" sz="2300" b="1" dirty="0" err="1" smtClean="0"/>
              <a:t>συγκόλλησης</a:t>
            </a:r>
            <a:r>
              <a:rPr lang="en-AU" sz="2300" b="1" dirty="0" smtClean="0"/>
              <a:t> </a:t>
            </a:r>
            <a:r>
              <a:rPr lang="en-AU" sz="2300" b="1" dirty="0" err="1" smtClean="0"/>
              <a:t>επαφής</a:t>
            </a:r>
            <a:r>
              <a:rPr lang="en-AU" sz="2300" b="1" dirty="0" smtClean="0"/>
              <a:t>, </a:t>
            </a:r>
            <a:r>
              <a:rPr lang="en-AU" sz="2300" b="1" dirty="0" err="1" smtClean="0"/>
              <a:t>αφού</a:t>
            </a:r>
            <a:r>
              <a:rPr lang="en-AU" sz="2300" b="1" dirty="0" smtClean="0"/>
              <a:t> </a:t>
            </a:r>
            <a:r>
              <a:rPr lang="en-AU" sz="2300" b="1" dirty="0" err="1" smtClean="0"/>
              <a:t>έρθουν</a:t>
            </a:r>
            <a:r>
              <a:rPr lang="en-AU" sz="2300" b="1" dirty="0" smtClean="0"/>
              <a:t> </a:t>
            </a:r>
            <a:r>
              <a:rPr lang="en-AU" sz="2300" b="1" dirty="0" err="1" smtClean="0"/>
              <a:t>σε</a:t>
            </a:r>
            <a:r>
              <a:rPr lang="en-AU" sz="2300" b="1" dirty="0" smtClean="0"/>
              <a:t> </a:t>
            </a:r>
            <a:r>
              <a:rPr lang="en-AU" sz="2300" b="1" dirty="0" err="1" smtClean="0"/>
              <a:t>επαφή</a:t>
            </a:r>
            <a:r>
              <a:rPr lang="en-AU" sz="2300" b="1" dirty="0" smtClean="0"/>
              <a:t> </a:t>
            </a:r>
            <a:r>
              <a:rPr lang="en-AU" sz="2300" b="1" dirty="0" err="1" smtClean="0"/>
              <a:t>τα</a:t>
            </a:r>
            <a:r>
              <a:rPr lang="en-AU" sz="2300" b="1" dirty="0" smtClean="0"/>
              <a:t> </a:t>
            </a:r>
            <a:r>
              <a:rPr lang="en-AU" sz="2300" b="1" dirty="0" err="1" smtClean="0"/>
              <a:t>υλικά</a:t>
            </a:r>
            <a:r>
              <a:rPr lang="en-AU" sz="2300" b="1" dirty="0" smtClean="0"/>
              <a:t>, </a:t>
            </a:r>
            <a:r>
              <a:rPr lang="en-AU" sz="2300" b="1" dirty="0" err="1" smtClean="0"/>
              <a:t>τους</a:t>
            </a:r>
            <a:r>
              <a:rPr lang="en-AU" sz="2300" b="1" dirty="0" smtClean="0"/>
              <a:t> </a:t>
            </a:r>
            <a:r>
              <a:rPr lang="en-AU" sz="2300" b="1" dirty="0" err="1" smtClean="0"/>
              <a:t>παρέχεται</a:t>
            </a:r>
            <a:r>
              <a:rPr lang="en-AU" sz="2300" b="1" dirty="0" smtClean="0"/>
              <a:t> </a:t>
            </a:r>
            <a:r>
              <a:rPr lang="en-AU" sz="2300" b="1" dirty="0" err="1" smtClean="0"/>
              <a:t>ενέργεια</a:t>
            </a:r>
            <a:r>
              <a:rPr lang="en-AU" sz="2300" b="1" dirty="0" smtClean="0"/>
              <a:t> </a:t>
            </a:r>
            <a:r>
              <a:rPr lang="en-AU" sz="2300" b="1" dirty="0" err="1" smtClean="0"/>
              <a:t>αρκετή</a:t>
            </a:r>
            <a:r>
              <a:rPr lang="en-AU" sz="2300" b="1" dirty="0" smtClean="0"/>
              <a:t> </a:t>
            </a:r>
            <a:r>
              <a:rPr lang="en-AU" sz="2300" b="1" dirty="0" err="1" smtClean="0"/>
              <a:t>μόνο</a:t>
            </a:r>
            <a:r>
              <a:rPr lang="en-AU" sz="2300" b="1" dirty="0" smtClean="0"/>
              <a:t> </a:t>
            </a:r>
            <a:r>
              <a:rPr lang="en-AU" sz="2300" b="1" dirty="0" err="1" smtClean="0"/>
              <a:t>για</a:t>
            </a:r>
            <a:r>
              <a:rPr lang="en-AU" sz="2300" b="1" dirty="0" smtClean="0"/>
              <a:t> </a:t>
            </a:r>
            <a:r>
              <a:rPr lang="en-AU" sz="2300" b="1" dirty="0" err="1" smtClean="0"/>
              <a:t>το</a:t>
            </a:r>
            <a:r>
              <a:rPr lang="en-AU" sz="2300" b="1" dirty="0" smtClean="0"/>
              <a:t> </a:t>
            </a:r>
            <a:r>
              <a:rPr lang="en-AU" sz="2300" b="1" dirty="0" err="1" smtClean="0"/>
              <a:t>λιώσιμο</a:t>
            </a:r>
            <a:r>
              <a:rPr lang="en-AU" sz="2300" b="1" dirty="0" smtClean="0"/>
              <a:t> </a:t>
            </a:r>
            <a:r>
              <a:rPr lang="en-AU" sz="2300" b="1" dirty="0" err="1" smtClean="0"/>
              <a:t>τους</a:t>
            </a:r>
            <a:r>
              <a:rPr lang="en-AU" sz="2300" b="1" dirty="0" smtClean="0"/>
              <a:t> </a:t>
            </a:r>
            <a:r>
              <a:rPr lang="en-AU" sz="2300" b="1" dirty="0" err="1" smtClean="0"/>
              <a:t>σε</a:t>
            </a:r>
            <a:r>
              <a:rPr lang="en-AU" sz="2300" b="1" dirty="0" smtClean="0"/>
              <a:t> </a:t>
            </a:r>
            <a:r>
              <a:rPr lang="en-AU" sz="2300" b="1" dirty="0" err="1" smtClean="0"/>
              <a:t>μικρό</a:t>
            </a:r>
            <a:r>
              <a:rPr lang="en-AU" sz="2300" b="1" dirty="0" smtClean="0"/>
              <a:t> </a:t>
            </a:r>
            <a:r>
              <a:rPr lang="en-AU" sz="2300" b="1" dirty="0" err="1" smtClean="0"/>
              <a:t>βάθος</a:t>
            </a:r>
            <a:r>
              <a:rPr lang="en-AU" sz="2300" b="1" dirty="0" smtClean="0"/>
              <a:t>. </a:t>
            </a:r>
            <a:r>
              <a:rPr lang="en-AU" sz="2300" b="1" dirty="0" err="1" smtClean="0"/>
              <a:t>Μετά</a:t>
            </a:r>
            <a:r>
              <a:rPr lang="en-AU" sz="2300" b="1" dirty="0" smtClean="0"/>
              <a:t> </a:t>
            </a:r>
            <a:r>
              <a:rPr lang="en-AU" sz="2300" b="1" dirty="0" err="1" smtClean="0"/>
              <a:t>την</a:t>
            </a:r>
            <a:r>
              <a:rPr lang="en-AU" sz="2300" b="1" dirty="0" smtClean="0"/>
              <a:t> </a:t>
            </a:r>
            <a:r>
              <a:rPr lang="en-AU" sz="2300" b="1" dirty="0" err="1" smtClean="0"/>
              <a:t>επαναστερεοποίηση</a:t>
            </a:r>
            <a:r>
              <a:rPr lang="en-AU" sz="2300" b="1" dirty="0" smtClean="0"/>
              <a:t>, </a:t>
            </a:r>
            <a:r>
              <a:rPr lang="en-AU" sz="2300" b="1" dirty="0" err="1" smtClean="0"/>
              <a:t>δημιουργείται</a:t>
            </a:r>
            <a:r>
              <a:rPr lang="en-AU" sz="2300" b="1" dirty="0" smtClean="0"/>
              <a:t> </a:t>
            </a:r>
            <a:r>
              <a:rPr lang="en-AU" sz="2300" b="1" dirty="0" err="1" smtClean="0"/>
              <a:t>συγκόλληση</a:t>
            </a:r>
            <a:r>
              <a:rPr lang="en-AU" sz="2300" b="1" dirty="0" smtClean="0"/>
              <a:t> </a:t>
            </a:r>
            <a:r>
              <a:rPr lang="en-AU" sz="2300" b="1" dirty="0" err="1" smtClean="0"/>
              <a:t>σχεδόν</a:t>
            </a:r>
            <a:r>
              <a:rPr lang="en-AU" sz="2300" b="1" dirty="0" smtClean="0"/>
              <a:t> </a:t>
            </a:r>
            <a:r>
              <a:rPr lang="en-AU" sz="2300" b="1" dirty="0" err="1" smtClean="0"/>
              <a:t>επιφανειακή</a:t>
            </a:r>
            <a:r>
              <a:rPr lang="en-AU" sz="2300" b="1" dirty="0" smtClean="0"/>
              <a:t> η </a:t>
            </a:r>
            <a:r>
              <a:rPr lang="en-AU" sz="2300" b="1" dirty="0" err="1" smtClean="0"/>
              <a:t>οποία</a:t>
            </a:r>
            <a:r>
              <a:rPr lang="en-AU" sz="2300" b="1" dirty="0" smtClean="0"/>
              <a:t> </a:t>
            </a:r>
            <a:r>
              <a:rPr lang="en-AU" sz="2300" b="1" dirty="0" err="1" smtClean="0"/>
              <a:t>όμως</a:t>
            </a:r>
            <a:r>
              <a:rPr lang="en-AU" sz="2300" b="1" dirty="0" smtClean="0"/>
              <a:t> </a:t>
            </a:r>
            <a:r>
              <a:rPr lang="en-AU" sz="2300" b="1" dirty="0" err="1" smtClean="0"/>
              <a:t>δεν</a:t>
            </a:r>
            <a:r>
              <a:rPr lang="en-AU" sz="2300" b="1" dirty="0" smtClean="0"/>
              <a:t> </a:t>
            </a:r>
            <a:r>
              <a:rPr lang="en-AU" sz="2300" b="1" dirty="0" err="1" smtClean="0"/>
              <a:t>παρουσιάζει</a:t>
            </a:r>
            <a:r>
              <a:rPr lang="en-AU" sz="2300" b="1" dirty="0" smtClean="0"/>
              <a:t> </a:t>
            </a:r>
            <a:r>
              <a:rPr lang="en-AU" sz="2300" b="1" dirty="0" err="1" smtClean="0"/>
              <a:t>την</a:t>
            </a:r>
            <a:r>
              <a:rPr lang="en-AU" sz="2300" b="1" dirty="0" smtClean="0"/>
              <a:t> </a:t>
            </a:r>
            <a:r>
              <a:rPr lang="en-AU" sz="2300" b="1" dirty="0" err="1" smtClean="0"/>
              <a:t>ίδια</a:t>
            </a:r>
            <a:r>
              <a:rPr lang="en-AU" sz="2300" b="1" dirty="0" smtClean="0"/>
              <a:t> </a:t>
            </a:r>
            <a:r>
              <a:rPr lang="en-AU" sz="2300" b="1" dirty="0" err="1" smtClean="0"/>
              <a:t>ποιότητα</a:t>
            </a:r>
            <a:r>
              <a:rPr lang="en-AU" sz="2300" b="1" dirty="0" smtClean="0"/>
              <a:t> </a:t>
            </a:r>
            <a:r>
              <a:rPr lang="en-AU" sz="2300" b="1" dirty="0" err="1" smtClean="0"/>
              <a:t>με</a:t>
            </a:r>
            <a:r>
              <a:rPr lang="en-AU" sz="2300" b="1" dirty="0" smtClean="0"/>
              <a:t> </a:t>
            </a:r>
            <a:r>
              <a:rPr lang="en-AU" sz="2300" b="1" dirty="0" err="1" smtClean="0"/>
              <a:t>τη</a:t>
            </a:r>
            <a:r>
              <a:rPr lang="en-AU" sz="2300" b="1" dirty="0" smtClean="0"/>
              <a:t> </a:t>
            </a:r>
            <a:r>
              <a:rPr lang="en-AU" sz="2300" b="1" dirty="0" err="1" smtClean="0"/>
              <a:t>συγκόλληση</a:t>
            </a:r>
            <a:r>
              <a:rPr lang="en-AU" sz="2300" b="1" dirty="0" smtClean="0"/>
              <a:t> </a:t>
            </a:r>
            <a:r>
              <a:rPr lang="en-AU" sz="2300" b="1" dirty="0" err="1" smtClean="0"/>
              <a:t>βάθους</a:t>
            </a:r>
            <a:r>
              <a:rPr lang="en-AU" sz="2300" b="1" dirty="0" smtClean="0"/>
              <a:t>. </a:t>
            </a:r>
            <a:endParaRPr lang="el-GR" sz="2300" b="1" dirty="0" smtClean="0"/>
          </a:p>
          <a:p>
            <a:pPr>
              <a:spcBef>
                <a:spcPts val="0"/>
              </a:spcBef>
            </a:pPr>
            <a:r>
              <a:rPr lang="el-GR" sz="2300" b="1" dirty="0" smtClean="0"/>
              <a:t>Και στις δύο περιπτώσεις, η διαδικασία υποβοηθιέται με αέριο</a:t>
            </a:r>
            <a:endParaRPr lang="el-GR" sz="2300"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weld2"/>
          <p:cNvPicPr>
            <a:picLocks noChangeAspect="1" noChangeArrowheads="1"/>
          </p:cNvPicPr>
          <p:nvPr/>
        </p:nvPicPr>
        <p:blipFill>
          <a:blip r:embed="rId2" cstate="print"/>
          <a:srcRect/>
          <a:stretch>
            <a:fillRect/>
          </a:stretch>
        </p:blipFill>
        <p:spPr bwMode="auto">
          <a:xfrm>
            <a:off x="0" y="404664"/>
            <a:ext cx="4267200" cy="3246438"/>
          </a:xfrm>
          <a:prstGeom prst="rect">
            <a:avLst/>
          </a:prstGeom>
          <a:noFill/>
          <a:ln w="9525">
            <a:noFill/>
            <a:miter lim="800000"/>
            <a:headEnd/>
            <a:tailEnd/>
          </a:ln>
        </p:spPr>
      </p:pic>
      <p:pic>
        <p:nvPicPr>
          <p:cNvPr id="51203" name="Picture 3" descr="weld4"/>
          <p:cNvPicPr>
            <a:picLocks noChangeAspect="1" noChangeArrowheads="1"/>
          </p:cNvPicPr>
          <p:nvPr/>
        </p:nvPicPr>
        <p:blipFill>
          <a:blip r:embed="rId3" cstate="print"/>
          <a:srcRect/>
          <a:stretch>
            <a:fillRect/>
          </a:stretch>
        </p:blipFill>
        <p:spPr bwMode="auto">
          <a:xfrm>
            <a:off x="3954463" y="0"/>
            <a:ext cx="5189537" cy="2209800"/>
          </a:xfrm>
          <a:prstGeom prst="rect">
            <a:avLst/>
          </a:prstGeom>
          <a:noFill/>
          <a:ln w="9525">
            <a:noFill/>
            <a:miter lim="800000"/>
            <a:headEnd/>
            <a:tailEnd/>
          </a:ln>
        </p:spPr>
      </p:pic>
      <p:pic>
        <p:nvPicPr>
          <p:cNvPr id="51204" name="Picture 4" descr="weld3"/>
          <p:cNvPicPr>
            <a:picLocks noChangeAspect="1" noChangeArrowheads="1"/>
          </p:cNvPicPr>
          <p:nvPr/>
        </p:nvPicPr>
        <p:blipFill>
          <a:blip r:embed="rId4" cstate="print"/>
          <a:srcRect/>
          <a:stretch>
            <a:fillRect/>
          </a:stretch>
        </p:blipFill>
        <p:spPr bwMode="auto">
          <a:xfrm>
            <a:off x="4572000" y="2420888"/>
            <a:ext cx="4779085" cy="1676847"/>
          </a:xfrm>
          <a:prstGeom prst="rect">
            <a:avLst/>
          </a:prstGeom>
          <a:noFill/>
          <a:ln w="9525">
            <a:noFill/>
            <a:miter lim="800000"/>
            <a:headEnd/>
            <a:tailEnd/>
          </a:ln>
        </p:spPr>
      </p:pic>
      <p:pic>
        <p:nvPicPr>
          <p:cNvPr id="51205" name="Picture 5" descr="weld5"/>
          <p:cNvPicPr>
            <a:picLocks noChangeAspect="1" noChangeArrowheads="1"/>
          </p:cNvPicPr>
          <p:nvPr/>
        </p:nvPicPr>
        <p:blipFill>
          <a:blip r:embed="rId5" cstate="print"/>
          <a:srcRect/>
          <a:stretch>
            <a:fillRect/>
          </a:stretch>
        </p:blipFill>
        <p:spPr bwMode="auto">
          <a:xfrm>
            <a:off x="4283968" y="4293096"/>
            <a:ext cx="5189537" cy="2773363"/>
          </a:xfrm>
          <a:prstGeom prst="rect">
            <a:avLst/>
          </a:prstGeom>
          <a:noFill/>
          <a:ln w="9525">
            <a:noFill/>
            <a:miter lim="800000"/>
            <a:headEnd/>
            <a:tailEnd/>
          </a:ln>
        </p:spPr>
      </p:pic>
      <p:sp>
        <p:nvSpPr>
          <p:cNvPr id="11" name="10 - TextBox"/>
          <p:cNvSpPr txBox="1"/>
          <p:nvPr/>
        </p:nvSpPr>
        <p:spPr>
          <a:xfrm>
            <a:off x="7452320" y="4221088"/>
            <a:ext cx="864096" cy="461665"/>
          </a:xfrm>
          <a:prstGeom prst="rect">
            <a:avLst/>
          </a:prstGeom>
          <a:noFill/>
        </p:spPr>
        <p:txBody>
          <a:bodyPr wrap="square" rtlCol="0">
            <a:spAutoFit/>
          </a:bodyPr>
          <a:lstStyle/>
          <a:p>
            <a:r>
              <a:rPr lang="el-GR" sz="2400" b="1" dirty="0" smtClean="0"/>
              <a:t>Αργό</a:t>
            </a:r>
          </a:p>
        </p:txBody>
      </p:sp>
      <p:sp>
        <p:nvSpPr>
          <p:cNvPr id="12" name="11 - TextBox"/>
          <p:cNvSpPr txBox="1"/>
          <p:nvPr/>
        </p:nvSpPr>
        <p:spPr>
          <a:xfrm>
            <a:off x="5868144" y="4221088"/>
            <a:ext cx="864096" cy="461665"/>
          </a:xfrm>
          <a:prstGeom prst="rect">
            <a:avLst/>
          </a:prstGeom>
          <a:noFill/>
        </p:spPr>
        <p:txBody>
          <a:bodyPr wrap="square" rtlCol="0">
            <a:spAutoFit/>
          </a:bodyPr>
          <a:lstStyle/>
          <a:p>
            <a:r>
              <a:rPr lang="el-GR" sz="2400" b="1" dirty="0" smtClean="0"/>
              <a:t>Ήλιο</a:t>
            </a:r>
          </a:p>
        </p:txBody>
      </p:sp>
      <p:sp>
        <p:nvSpPr>
          <p:cNvPr id="14" name="13 - TextBox"/>
          <p:cNvSpPr txBox="1"/>
          <p:nvPr/>
        </p:nvSpPr>
        <p:spPr>
          <a:xfrm>
            <a:off x="5327576" y="2060848"/>
            <a:ext cx="3816424" cy="461665"/>
          </a:xfrm>
          <a:prstGeom prst="rect">
            <a:avLst/>
          </a:prstGeom>
          <a:noFill/>
        </p:spPr>
        <p:txBody>
          <a:bodyPr wrap="square" rtlCol="0">
            <a:spAutoFit/>
          </a:bodyPr>
          <a:lstStyle/>
          <a:p>
            <a:r>
              <a:rPr lang="el-GR" sz="2400" b="1" dirty="0" smtClean="0"/>
              <a:t>Απόσταση από επιφάνεια</a:t>
            </a:r>
          </a:p>
        </p:txBody>
      </p:sp>
      <p:pic>
        <p:nvPicPr>
          <p:cNvPr id="51210" name="Picture 10" descr="welding21"/>
          <p:cNvPicPr>
            <a:picLocks noChangeAspect="1" noChangeArrowheads="1"/>
          </p:cNvPicPr>
          <p:nvPr/>
        </p:nvPicPr>
        <p:blipFill>
          <a:blip r:embed="rId6" cstate="print"/>
          <a:srcRect b="34141"/>
          <a:stretch>
            <a:fillRect/>
          </a:stretch>
        </p:blipFill>
        <p:spPr bwMode="auto">
          <a:xfrm>
            <a:off x="467544" y="4293096"/>
            <a:ext cx="4391739" cy="1872208"/>
          </a:xfrm>
          <a:prstGeom prst="rect">
            <a:avLst/>
          </a:prstGeom>
          <a:noFill/>
          <a:ln w="9525">
            <a:noFill/>
            <a:miter lim="800000"/>
            <a:headEnd/>
            <a:tailEnd/>
          </a:ln>
        </p:spPr>
      </p:pic>
      <p:sp>
        <p:nvSpPr>
          <p:cNvPr id="16" name="15 - TextBox"/>
          <p:cNvSpPr txBox="1"/>
          <p:nvPr/>
        </p:nvSpPr>
        <p:spPr>
          <a:xfrm>
            <a:off x="0" y="4581128"/>
            <a:ext cx="1224136" cy="461665"/>
          </a:xfrm>
          <a:prstGeom prst="rect">
            <a:avLst/>
          </a:prstGeom>
          <a:noFill/>
        </p:spPr>
        <p:txBody>
          <a:bodyPr wrap="square" rtlCol="0">
            <a:spAutoFit/>
          </a:bodyPr>
          <a:lstStyle/>
          <a:p>
            <a:r>
              <a:rPr lang="el-GR" sz="2400" b="1" dirty="0" smtClean="0"/>
              <a:t>Ένωση</a:t>
            </a:r>
          </a:p>
        </p:txBody>
      </p:sp>
      <p:sp>
        <p:nvSpPr>
          <p:cNvPr id="17" name="16 - TextBox"/>
          <p:cNvSpPr txBox="1"/>
          <p:nvPr/>
        </p:nvSpPr>
        <p:spPr>
          <a:xfrm>
            <a:off x="0" y="5589240"/>
            <a:ext cx="1224136" cy="461665"/>
          </a:xfrm>
          <a:prstGeom prst="rect">
            <a:avLst/>
          </a:prstGeom>
          <a:noFill/>
        </p:spPr>
        <p:txBody>
          <a:bodyPr wrap="square" rtlCol="0">
            <a:spAutoFit/>
          </a:bodyPr>
          <a:lstStyle/>
          <a:p>
            <a:r>
              <a:rPr lang="el-GR" sz="2400" b="1" dirty="0" smtClean="0"/>
              <a:t>Ραφή</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2" name="Picture 4" descr="https://encrypted-tbn2.gstatic.com/images?q=tbn:ANd9GcSP3u4fttw4uSmuEsFQjPY7qk2ah9sTKXSDgqoPVj1K0elnOiaqYQ"/>
          <p:cNvPicPr>
            <a:picLocks noChangeAspect="1" noChangeArrowheads="1"/>
          </p:cNvPicPr>
          <p:nvPr/>
        </p:nvPicPr>
        <p:blipFill>
          <a:blip r:embed="rId2" cstate="print"/>
          <a:srcRect/>
          <a:stretch>
            <a:fillRect/>
          </a:stretch>
        </p:blipFill>
        <p:spPr bwMode="auto">
          <a:xfrm>
            <a:off x="4788024" y="476672"/>
            <a:ext cx="3816424" cy="2858636"/>
          </a:xfrm>
          <a:prstGeom prst="rect">
            <a:avLst/>
          </a:prstGeom>
          <a:noFill/>
        </p:spPr>
      </p:pic>
      <p:pic>
        <p:nvPicPr>
          <p:cNvPr id="53254" name="Picture 6" descr="https://encrypted-tbn1.gstatic.com/images?q=tbn:ANd9GcQoF4yqvIGXuh4Nun0AXKErsfD8en7KbzeywG9DKNHVolZQ9W6p3Q"/>
          <p:cNvPicPr>
            <a:picLocks noChangeAspect="1" noChangeArrowheads="1"/>
          </p:cNvPicPr>
          <p:nvPr/>
        </p:nvPicPr>
        <p:blipFill>
          <a:blip r:embed="rId3" cstate="print"/>
          <a:srcRect/>
          <a:stretch>
            <a:fillRect/>
          </a:stretch>
        </p:blipFill>
        <p:spPr bwMode="auto">
          <a:xfrm>
            <a:off x="4788024" y="3645024"/>
            <a:ext cx="3888432" cy="2912572"/>
          </a:xfrm>
          <a:prstGeom prst="rect">
            <a:avLst/>
          </a:prstGeom>
          <a:noFill/>
        </p:spPr>
      </p:pic>
      <p:pic>
        <p:nvPicPr>
          <p:cNvPr id="53256" name="Picture 8" descr="http://www.leechind.com/images/laser_welding_parts1b.jpg"/>
          <p:cNvPicPr>
            <a:picLocks noChangeAspect="1" noChangeArrowheads="1"/>
          </p:cNvPicPr>
          <p:nvPr/>
        </p:nvPicPr>
        <p:blipFill>
          <a:blip r:embed="rId4" cstate="print"/>
          <a:srcRect/>
          <a:stretch>
            <a:fillRect/>
          </a:stretch>
        </p:blipFill>
        <p:spPr bwMode="auto">
          <a:xfrm>
            <a:off x="251520" y="3861048"/>
            <a:ext cx="4211960" cy="2718118"/>
          </a:xfrm>
          <a:prstGeom prst="rect">
            <a:avLst/>
          </a:prstGeom>
          <a:noFill/>
        </p:spPr>
      </p:pic>
      <p:pic>
        <p:nvPicPr>
          <p:cNvPr id="53258" name="Picture 10" descr="http://www.trumpf-laser.com/typo3temp/pics/ba45937877.jpg"/>
          <p:cNvPicPr>
            <a:picLocks noChangeAspect="1" noChangeArrowheads="1"/>
          </p:cNvPicPr>
          <p:nvPr/>
        </p:nvPicPr>
        <p:blipFill>
          <a:blip r:embed="rId5" cstate="print"/>
          <a:srcRect/>
          <a:stretch>
            <a:fillRect/>
          </a:stretch>
        </p:blipFill>
        <p:spPr bwMode="auto">
          <a:xfrm>
            <a:off x="0" y="620688"/>
            <a:ext cx="4352481" cy="2592288"/>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0"/>
            <a:ext cx="9144000" cy="6858000"/>
          </a:xfrm>
        </p:spPr>
        <p:txBody>
          <a:bodyPr>
            <a:normAutofit fontScale="85000" lnSpcReduction="10000"/>
          </a:bodyPr>
          <a:lstStyle/>
          <a:p>
            <a:pPr algn="ctr">
              <a:buNone/>
            </a:pPr>
            <a:r>
              <a:rPr lang="el-GR" b="1" dirty="0" smtClean="0">
                <a:solidFill>
                  <a:srgbClr val="7030A0"/>
                </a:solidFill>
              </a:rPr>
              <a:t>Παραδείγματα συγκόλλησης με λέιζερ</a:t>
            </a:r>
            <a:r>
              <a:rPr lang="el-GR" b="1" dirty="0" smtClean="0">
                <a:solidFill>
                  <a:srgbClr val="7030A0"/>
                </a:solidFill>
              </a:rPr>
              <a:t>.</a:t>
            </a:r>
          </a:p>
          <a:p>
            <a:pPr>
              <a:buNone/>
            </a:pPr>
            <a:endParaRPr lang="el-GR" sz="1400" dirty="0" smtClean="0">
              <a:solidFill>
                <a:srgbClr val="7030A0"/>
              </a:solidFill>
            </a:endParaRPr>
          </a:p>
          <a:p>
            <a:pPr marL="0">
              <a:buNone/>
            </a:pPr>
            <a:r>
              <a:rPr lang="el-GR" b="1" dirty="0" smtClean="0"/>
              <a:t>Οι </a:t>
            </a:r>
            <a:r>
              <a:rPr lang="el-GR" b="1" dirty="0" smtClean="0"/>
              <a:t>εφαρμογές της συγκόλλησης με λέιζερ καλύπτουν σήμερα ένα τεράστιο φάσμα βιομηχανιών και σχετίζονται με:</a:t>
            </a:r>
          </a:p>
          <a:p>
            <a:pPr>
              <a:buNone/>
            </a:pPr>
            <a:r>
              <a:rPr lang="el-GR" b="1" dirty="0" smtClean="0"/>
              <a:t>	α</a:t>
            </a:r>
            <a:r>
              <a:rPr lang="el-GR" b="1" dirty="0" smtClean="0"/>
              <a:t>) αυτοκινητοβιομηχανία. Συστήματα μετάδοσης κίνησης (γρανάζια, πιστόνια), σκελετός αυτοκινήτου (συγκόλληση λαμαρίνας σκελετού, πόρτες, οροφές)</a:t>
            </a:r>
          </a:p>
          <a:p>
            <a:pPr>
              <a:buNone/>
            </a:pPr>
            <a:r>
              <a:rPr lang="el-GR" b="1" dirty="0" smtClean="0"/>
              <a:t>	β</a:t>
            </a:r>
            <a:r>
              <a:rPr lang="el-GR" b="1" dirty="0" smtClean="0"/>
              <a:t>) συγκόλλησης σκελετού οικιακών συσκευών όπως πλυντήρια</a:t>
            </a:r>
          </a:p>
          <a:p>
            <a:pPr>
              <a:buNone/>
            </a:pPr>
            <a:r>
              <a:rPr lang="el-GR" b="1" dirty="0" smtClean="0"/>
              <a:t>	γ</a:t>
            </a:r>
            <a:r>
              <a:rPr lang="el-GR" b="1" dirty="0" smtClean="0"/>
              <a:t>) συγκόλληση σκελετού πλοίων</a:t>
            </a:r>
          </a:p>
          <a:p>
            <a:pPr>
              <a:buNone/>
            </a:pPr>
            <a:r>
              <a:rPr lang="el-GR" b="1" dirty="0" smtClean="0"/>
              <a:t>	δ</a:t>
            </a:r>
            <a:r>
              <a:rPr lang="el-GR" b="1" dirty="0" smtClean="0"/>
              <a:t>) συγκόλληση τμημάτων των τεθωρακισμένων αρμάτων</a:t>
            </a:r>
          </a:p>
          <a:p>
            <a:pPr>
              <a:buNone/>
            </a:pPr>
            <a:r>
              <a:rPr lang="el-GR" b="1" dirty="0" smtClean="0"/>
              <a:t>	ε</a:t>
            </a:r>
            <a:r>
              <a:rPr lang="el-GR" b="1" dirty="0" smtClean="0"/>
              <a:t>) συγκόλληση ηλεκτρονικών σε συσκευές όπως τηλεοράσεις </a:t>
            </a:r>
          </a:p>
          <a:p>
            <a:pPr>
              <a:buNone/>
            </a:pPr>
            <a:r>
              <a:rPr lang="el-GR" b="1" dirty="0" smtClean="0"/>
              <a:t>	ζ</a:t>
            </a:r>
            <a:r>
              <a:rPr lang="el-GR" b="1" dirty="0" smtClean="0"/>
              <a:t>) συγκόλληση σωλήνων μεγάλου πάχους</a:t>
            </a:r>
          </a:p>
          <a:p>
            <a:pPr>
              <a:buNone/>
            </a:pPr>
            <a:r>
              <a:rPr lang="el-GR" b="1" dirty="0" smtClean="0"/>
              <a:t>	η</a:t>
            </a:r>
            <a:r>
              <a:rPr lang="el-GR" b="1" dirty="0" smtClean="0"/>
              <a:t>) συγκόλληση τμημάτων πυρηνικών αντιδραστήρων όπου απαιτείται μόνο οπτική επαφή</a:t>
            </a:r>
          </a:p>
          <a:p>
            <a:endParaRPr lang="el-G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0"/>
            <a:ext cx="8229600" cy="778098"/>
          </a:xfrm>
        </p:spPr>
        <p:txBody>
          <a:bodyPr>
            <a:normAutofit/>
          </a:bodyPr>
          <a:lstStyle/>
          <a:p>
            <a:r>
              <a:rPr lang="el-GR" sz="3600" b="1" u="sng" dirty="0" smtClean="0">
                <a:solidFill>
                  <a:schemeClr val="accent6">
                    <a:lumMod val="75000"/>
                  </a:schemeClr>
                </a:solidFill>
              </a:rPr>
              <a:t>Διάτρηση με </a:t>
            </a:r>
            <a:r>
              <a:rPr lang="el-GR" sz="3600" b="1" u="sng" dirty="0" smtClean="0">
                <a:solidFill>
                  <a:schemeClr val="accent6">
                    <a:lumMod val="75000"/>
                  </a:schemeClr>
                </a:solidFill>
              </a:rPr>
              <a:t>λέιζερ</a:t>
            </a:r>
            <a:endParaRPr lang="el-GR" sz="3600" dirty="0"/>
          </a:p>
        </p:txBody>
      </p:sp>
      <p:sp>
        <p:nvSpPr>
          <p:cNvPr id="3" name="2 - Θέση περιεχομένου"/>
          <p:cNvSpPr>
            <a:spLocks noGrp="1"/>
          </p:cNvSpPr>
          <p:nvPr>
            <p:ph idx="1"/>
          </p:nvPr>
        </p:nvSpPr>
        <p:spPr>
          <a:xfrm>
            <a:off x="0" y="836712"/>
            <a:ext cx="9144000" cy="6021288"/>
          </a:xfrm>
        </p:spPr>
        <p:txBody>
          <a:bodyPr>
            <a:normAutofit fontScale="85000" lnSpcReduction="20000"/>
          </a:bodyPr>
          <a:lstStyle/>
          <a:p>
            <a:r>
              <a:rPr lang="en-AU" b="1" dirty="0" smtClean="0"/>
              <a:t>Η </a:t>
            </a:r>
            <a:r>
              <a:rPr lang="en-AU" b="1" dirty="0" err="1" smtClean="0"/>
              <a:t>διάτρηση</a:t>
            </a:r>
            <a:r>
              <a:rPr lang="en-AU" b="1" dirty="0" smtClean="0"/>
              <a:t> </a:t>
            </a:r>
            <a:r>
              <a:rPr lang="en-AU" b="1" dirty="0" err="1" smtClean="0"/>
              <a:t>με</a:t>
            </a:r>
            <a:r>
              <a:rPr lang="en-AU" b="1" dirty="0" smtClean="0"/>
              <a:t> </a:t>
            </a:r>
            <a:r>
              <a:rPr lang="en-AU" b="1" dirty="0" err="1" smtClean="0"/>
              <a:t>λέιζερ</a:t>
            </a:r>
            <a:r>
              <a:rPr lang="en-AU" b="1" dirty="0" smtClean="0"/>
              <a:t> </a:t>
            </a:r>
            <a:r>
              <a:rPr lang="en-AU" b="1" dirty="0" err="1" smtClean="0"/>
              <a:t>είναι</a:t>
            </a:r>
            <a:r>
              <a:rPr lang="en-AU" b="1" dirty="0" smtClean="0"/>
              <a:t> </a:t>
            </a:r>
            <a:r>
              <a:rPr lang="en-AU" b="1" dirty="0" err="1" smtClean="0"/>
              <a:t>μία</a:t>
            </a:r>
            <a:r>
              <a:rPr lang="en-AU" b="1" dirty="0" smtClean="0"/>
              <a:t> </a:t>
            </a:r>
            <a:r>
              <a:rPr lang="en-AU" b="1" dirty="0" err="1" smtClean="0"/>
              <a:t>διαδεδομένη</a:t>
            </a:r>
            <a:r>
              <a:rPr lang="en-AU" b="1" dirty="0" smtClean="0"/>
              <a:t> </a:t>
            </a:r>
            <a:r>
              <a:rPr lang="en-AU" b="1" dirty="0" err="1" smtClean="0"/>
              <a:t>βιομηχανική</a:t>
            </a:r>
            <a:r>
              <a:rPr lang="en-AU" b="1" dirty="0" smtClean="0"/>
              <a:t> </a:t>
            </a:r>
            <a:r>
              <a:rPr lang="en-AU" b="1" dirty="0" err="1" smtClean="0"/>
              <a:t>εφαρμογή</a:t>
            </a:r>
            <a:r>
              <a:rPr lang="en-AU" b="1" dirty="0" smtClean="0"/>
              <a:t> </a:t>
            </a:r>
            <a:r>
              <a:rPr lang="en-AU" b="1" dirty="0" err="1" smtClean="0"/>
              <a:t>κυρίως</a:t>
            </a:r>
            <a:r>
              <a:rPr lang="en-AU" b="1" dirty="0" smtClean="0"/>
              <a:t> </a:t>
            </a:r>
            <a:r>
              <a:rPr lang="en-AU" b="1" dirty="0" err="1" smtClean="0"/>
              <a:t>στην</a:t>
            </a:r>
            <a:r>
              <a:rPr lang="en-AU" b="1" dirty="0" smtClean="0"/>
              <a:t> </a:t>
            </a:r>
            <a:r>
              <a:rPr lang="en-AU" b="1" dirty="0" err="1" smtClean="0"/>
              <a:t>βιομηχανία</a:t>
            </a:r>
            <a:r>
              <a:rPr lang="en-AU" b="1" dirty="0" smtClean="0"/>
              <a:t> </a:t>
            </a:r>
            <a:r>
              <a:rPr lang="en-AU" b="1" dirty="0" err="1" smtClean="0"/>
              <a:t>αεροτουρμπίνων</a:t>
            </a:r>
            <a:r>
              <a:rPr lang="en-AU" b="1" dirty="0" smtClean="0"/>
              <a:t>, </a:t>
            </a:r>
            <a:r>
              <a:rPr lang="en-AU" b="1" dirty="0" err="1" smtClean="0"/>
              <a:t>την</a:t>
            </a:r>
            <a:r>
              <a:rPr lang="en-AU" b="1" dirty="0" smtClean="0"/>
              <a:t> </a:t>
            </a:r>
            <a:r>
              <a:rPr lang="en-AU" b="1" dirty="0" err="1" smtClean="0"/>
              <a:t>αεροδιαστημική</a:t>
            </a:r>
            <a:r>
              <a:rPr lang="en-AU" b="1" dirty="0" smtClean="0"/>
              <a:t> </a:t>
            </a:r>
            <a:r>
              <a:rPr lang="en-AU" b="1" dirty="0" err="1" smtClean="0"/>
              <a:t>και</a:t>
            </a:r>
            <a:r>
              <a:rPr lang="en-AU" b="1" dirty="0" smtClean="0"/>
              <a:t> </a:t>
            </a:r>
            <a:r>
              <a:rPr lang="en-AU" b="1" dirty="0" err="1" smtClean="0"/>
              <a:t>την</a:t>
            </a:r>
            <a:r>
              <a:rPr lang="en-AU" b="1" dirty="0" smtClean="0"/>
              <a:t> </a:t>
            </a:r>
            <a:r>
              <a:rPr lang="en-AU" b="1" dirty="0" err="1" smtClean="0"/>
              <a:t>μικροηλεκτρονική</a:t>
            </a:r>
            <a:endParaRPr lang="el-GR" b="1" dirty="0" smtClean="0"/>
          </a:p>
          <a:p>
            <a:r>
              <a:rPr lang="en-AU" b="1" dirty="0" smtClean="0"/>
              <a:t>Η </a:t>
            </a:r>
            <a:r>
              <a:rPr lang="en-AU" b="1" dirty="0" err="1" smtClean="0"/>
              <a:t>δέσμη</a:t>
            </a:r>
            <a:r>
              <a:rPr lang="en-AU" b="1" dirty="0" smtClean="0"/>
              <a:t> </a:t>
            </a:r>
            <a:r>
              <a:rPr lang="en-AU" b="1" dirty="0" err="1" smtClean="0"/>
              <a:t>του</a:t>
            </a:r>
            <a:r>
              <a:rPr lang="en-AU" b="1" dirty="0" smtClean="0"/>
              <a:t> </a:t>
            </a:r>
            <a:r>
              <a:rPr lang="en-AU" b="1" dirty="0" err="1" smtClean="0"/>
              <a:t>λέιζερ</a:t>
            </a:r>
            <a:r>
              <a:rPr lang="en-AU" b="1" dirty="0" smtClean="0"/>
              <a:t> </a:t>
            </a:r>
            <a:r>
              <a:rPr lang="en-AU" b="1" dirty="0" err="1" smtClean="0"/>
              <a:t>εστιαζόμενη</a:t>
            </a:r>
            <a:r>
              <a:rPr lang="en-AU" b="1" dirty="0" smtClean="0"/>
              <a:t> </a:t>
            </a:r>
            <a:r>
              <a:rPr lang="en-AU" b="1" dirty="0" err="1" smtClean="0"/>
              <a:t>παράγει</a:t>
            </a:r>
            <a:r>
              <a:rPr lang="en-AU" b="1" dirty="0" smtClean="0"/>
              <a:t> </a:t>
            </a:r>
            <a:r>
              <a:rPr lang="en-AU" b="1" dirty="0" err="1" smtClean="0"/>
              <a:t>ισχυρές</a:t>
            </a:r>
            <a:r>
              <a:rPr lang="en-AU" b="1" dirty="0" smtClean="0"/>
              <a:t> </a:t>
            </a:r>
            <a:r>
              <a:rPr lang="en-AU" b="1" dirty="0" err="1" smtClean="0"/>
              <a:t>εντάσεις</a:t>
            </a:r>
            <a:r>
              <a:rPr lang="en-AU" b="1" dirty="0" smtClean="0"/>
              <a:t> </a:t>
            </a:r>
            <a:r>
              <a:rPr lang="en-AU" b="1" dirty="0" err="1" smtClean="0"/>
              <a:t>ακτινοβολίας</a:t>
            </a:r>
            <a:r>
              <a:rPr lang="en-AU" b="1" dirty="0" smtClean="0"/>
              <a:t> </a:t>
            </a:r>
            <a:r>
              <a:rPr lang="en-AU" b="1" dirty="0" err="1" smtClean="0"/>
              <a:t>οι</a:t>
            </a:r>
            <a:r>
              <a:rPr lang="en-AU" b="1" dirty="0" smtClean="0"/>
              <a:t> </a:t>
            </a:r>
            <a:r>
              <a:rPr lang="en-AU" b="1" dirty="0" err="1" smtClean="0"/>
              <a:t>οποίες</a:t>
            </a:r>
            <a:r>
              <a:rPr lang="en-AU" b="1" dirty="0" smtClean="0"/>
              <a:t> </a:t>
            </a:r>
            <a:r>
              <a:rPr lang="en-AU" b="1" dirty="0" err="1" smtClean="0"/>
              <a:t>στην</a:t>
            </a:r>
            <a:r>
              <a:rPr lang="en-AU" b="1" dirty="0" smtClean="0"/>
              <a:t> </a:t>
            </a:r>
            <a:r>
              <a:rPr lang="en-AU" b="1" dirty="0" err="1" smtClean="0"/>
              <a:t>επιφάνεια</a:t>
            </a:r>
            <a:r>
              <a:rPr lang="en-AU" b="1" dirty="0" smtClean="0"/>
              <a:t> </a:t>
            </a:r>
            <a:r>
              <a:rPr lang="en-AU" b="1" dirty="0" err="1" smtClean="0"/>
              <a:t>ενός</a:t>
            </a:r>
            <a:r>
              <a:rPr lang="en-AU" b="1" dirty="0" smtClean="0"/>
              <a:t> </a:t>
            </a:r>
            <a:r>
              <a:rPr lang="en-AU" b="1" dirty="0" err="1" smtClean="0"/>
              <a:t>υλικού</a:t>
            </a:r>
            <a:r>
              <a:rPr lang="en-AU" b="1" dirty="0" smtClean="0"/>
              <a:t> </a:t>
            </a:r>
            <a:r>
              <a:rPr lang="en-AU" b="1" dirty="0" err="1" smtClean="0"/>
              <a:t>προκαλούν</a:t>
            </a:r>
            <a:r>
              <a:rPr lang="en-AU" b="1" dirty="0" smtClean="0"/>
              <a:t> </a:t>
            </a:r>
            <a:r>
              <a:rPr lang="en-AU" b="1" dirty="0" err="1" smtClean="0"/>
              <a:t>έντονα</a:t>
            </a:r>
            <a:r>
              <a:rPr lang="en-AU" b="1" dirty="0" smtClean="0"/>
              <a:t> </a:t>
            </a:r>
            <a:r>
              <a:rPr lang="en-AU" b="1" dirty="0" err="1" smtClean="0"/>
              <a:t>θερμικά</a:t>
            </a:r>
            <a:r>
              <a:rPr lang="en-AU" b="1" dirty="0" smtClean="0"/>
              <a:t> </a:t>
            </a:r>
            <a:r>
              <a:rPr lang="en-AU" b="1" dirty="0" err="1" smtClean="0"/>
              <a:t>φαινόμενα</a:t>
            </a:r>
            <a:r>
              <a:rPr lang="en-AU" b="1" dirty="0" smtClean="0"/>
              <a:t>. </a:t>
            </a:r>
            <a:endParaRPr lang="el-GR" b="1" dirty="0" smtClean="0"/>
          </a:p>
          <a:p>
            <a:r>
              <a:rPr lang="en-AU" b="1" dirty="0" err="1" smtClean="0"/>
              <a:t>Αν</a:t>
            </a:r>
            <a:r>
              <a:rPr lang="en-AU" b="1" dirty="0" smtClean="0"/>
              <a:t> </a:t>
            </a:r>
            <a:r>
              <a:rPr lang="en-AU" b="1" dirty="0" smtClean="0"/>
              <a:t>η </a:t>
            </a:r>
            <a:r>
              <a:rPr lang="en-AU" b="1" dirty="0" err="1" smtClean="0"/>
              <a:t>ένταση</a:t>
            </a:r>
            <a:r>
              <a:rPr lang="en-AU" b="1" dirty="0" smtClean="0"/>
              <a:t> </a:t>
            </a:r>
            <a:r>
              <a:rPr lang="en-AU" b="1" dirty="0" err="1" smtClean="0"/>
              <a:t>της</a:t>
            </a:r>
            <a:r>
              <a:rPr lang="en-AU" b="1" dirty="0" smtClean="0"/>
              <a:t> </a:t>
            </a:r>
            <a:r>
              <a:rPr lang="en-AU" b="1" dirty="0" err="1" smtClean="0"/>
              <a:t>ακτινοβολίας</a:t>
            </a:r>
            <a:r>
              <a:rPr lang="en-AU" b="1" dirty="0" smtClean="0"/>
              <a:t> </a:t>
            </a:r>
            <a:r>
              <a:rPr lang="en-AU" b="1" dirty="0" err="1" smtClean="0"/>
              <a:t>είναι</a:t>
            </a:r>
            <a:r>
              <a:rPr lang="en-AU" b="1" dirty="0" smtClean="0"/>
              <a:t> </a:t>
            </a:r>
            <a:r>
              <a:rPr lang="en-AU" b="1" dirty="0" err="1" smtClean="0"/>
              <a:t>αρκετή</a:t>
            </a:r>
            <a:r>
              <a:rPr lang="en-AU" b="1" dirty="0" smtClean="0"/>
              <a:t>, </a:t>
            </a:r>
            <a:r>
              <a:rPr lang="en-AU" b="1" dirty="0" err="1" smtClean="0"/>
              <a:t>το</a:t>
            </a:r>
            <a:r>
              <a:rPr lang="en-AU" b="1" dirty="0" smtClean="0"/>
              <a:t> </a:t>
            </a:r>
            <a:r>
              <a:rPr lang="en-AU" b="1" dirty="0" err="1" smtClean="0"/>
              <a:t>υλικό</a:t>
            </a:r>
            <a:r>
              <a:rPr lang="en-AU" b="1" dirty="0" smtClean="0"/>
              <a:t> </a:t>
            </a:r>
            <a:r>
              <a:rPr lang="en-AU" b="1" dirty="0" err="1" smtClean="0"/>
              <a:t>θα</a:t>
            </a:r>
            <a:r>
              <a:rPr lang="en-AU" b="1" dirty="0" smtClean="0"/>
              <a:t> </a:t>
            </a:r>
            <a:r>
              <a:rPr lang="en-AU" b="1" dirty="0" err="1" smtClean="0"/>
              <a:t>λειώσει</a:t>
            </a:r>
            <a:r>
              <a:rPr lang="en-AU" b="1" dirty="0" smtClean="0"/>
              <a:t> </a:t>
            </a:r>
            <a:r>
              <a:rPr lang="en-AU" b="1" dirty="0" err="1" smtClean="0"/>
              <a:t>και</a:t>
            </a:r>
            <a:r>
              <a:rPr lang="en-AU" b="1" dirty="0" smtClean="0"/>
              <a:t> </a:t>
            </a:r>
            <a:r>
              <a:rPr lang="en-AU" b="1" dirty="0" err="1" smtClean="0"/>
              <a:t>θα</a:t>
            </a:r>
            <a:r>
              <a:rPr lang="en-AU" b="1" dirty="0" smtClean="0"/>
              <a:t> </a:t>
            </a:r>
            <a:r>
              <a:rPr lang="en-AU" b="1" dirty="0" err="1" smtClean="0"/>
              <a:t>αρχίζει</a:t>
            </a:r>
            <a:r>
              <a:rPr lang="en-AU" b="1" dirty="0" smtClean="0"/>
              <a:t> </a:t>
            </a:r>
            <a:r>
              <a:rPr lang="en-AU" b="1" dirty="0" err="1" smtClean="0"/>
              <a:t>να</a:t>
            </a:r>
            <a:r>
              <a:rPr lang="en-AU" b="1" dirty="0" smtClean="0"/>
              <a:t> </a:t>
            </a:r>
            <a:r>
              <a:rPr lang="en-AU" b="1" dirty="0" err="1" smtClean="0"/>
              <a:t>εξατμίζεται</a:t>
            </a:r>
            <a:r>
              <a:rPr lang="en-AU" b="1" dirty="0" smtClean="0"/>
              <a:t> </a:t>
            </a:r>
            <a:r>
              <a:rPr lang="en-AU" b="1" dirty="0" err="1" smtClean="0"/>
              <a:t>ενώ</a:t>
            </a:r>
            <a:r>
              <a:rPr lang="en-AU" b="1" dirty="0" smtClean="0"/>
              <a:t> </a:t>
            </a:r>
            <a:r>
              <a:rPr lang="en-AU" b="1" dirty="0" err="1" smtClean="0"/>
              <a:t>ταυτόχρονα</a:t>
            </a:r>
            <a:r>
              <a:rPr lang="en-AU" b="1" dirty="0" smtClean="0"/>
              <a:t>, </a:t>
            </a:r>
            <a:r>
              <a:rPr lang="en-AU" b="1" dirty="0" err="1" smtClean="0"/>
              <a:t>οι</a:t>
            </a:r>
            <a:r>
              <a:rPr lang="en-AU" b="1" dirty="0" smtClean="0"/>
              <a:t> </a:t>
            </a:r>
            <a:r>
              <a:rPr lang="en-AU" b="1" dirty="0" err="1" smtClean="0"/>
              <a:t>δημιουργούμενοι</a:t>
            </a:r>
            <a:r>
              <a:rPr lang="en-AU" b="1" dirty="0" smtClean="0"/>
              <a:t> </a:t>
            </a:r>
            <a:r>
              <a:rPr lang="en-AU" b="1" dirty="0" err="1" smtClean="0"/>
              <a:t>ατμοί</a:t>
            </a:r>
            <a:r>
              <a:rPr lang="en-AU" b="1" dirty="0" smtClean="0"/>
              <a:t> </a:t>
            </a:r>
            <a:r>
              <a:rPr lang="en-AU" b="1" dirty="0" err="1" smtClean="0"/>
              <a:t>αυξάνουν</a:t>
            </a:r>
            <a:r>
              <a:rPr lang="en-AU" b="1" dirty="0" smtClean="0"/>
              <a:t> </a:t>
            </a:r>
            <a:r>
              <a:rPr lang="en-AU" b="1" dirty="0" err="1" smtClean="0"/>
              <a:t>την</a:t>
            </a:r>
            <a:r>
              <a:rPr lang="en-AU" b="1" dirty="0" smtClean="0"/>
              <a:t> </a:t>
            </a:r>
            <a:r>
              <a:rPr lang="en-AU" b="1" dirty="0" err="1" smtClean="0"/>
              <a:t>απορρόφηση</a:t>
            </a:r>
            <a:r>
              <a:rPr lang="en-AU" b="1" dirty="0" smtClean="0"/>
              <a:t> </a:t>
            </a:r>
            <a:r>
              <a:rPr lang="en-AU" b="1" dirty="0" err="1" smtClean="0"/>
              <a:t>του</a:t>
            </a:r>
            <a:r>
              <a:rPr lang="en-AU" b="1" dirty="0" smtClean="0"/>
              <a:t> </a:t>
            </a:r>
            <a:r>
              <a:rPr lang="en-AU" b="1" dirty="0" err="1" smtClean="0"/>
              <a:t>υλικού</a:t>
            </a:r>
            <a:r>
              <a:rPr lang="en-AU" b="1" dirty="0" smtClean="0"/>
              <a:t> </a:t>
            </a:r>
            <a:r>
              <a:rPr lang="en-AU" b="1" dirty="0" err="1" smtClean="0"/>
              <a:t>και</a:t>
            </a:r>
            <a:r>
              <a:rPr lang="en-AU" b="1" dirty="0" smtClean="0"/>
              <a:t> </a:t>
            </a:r>
            <a:r>
              <a:rPr lang="en-AU" b="1" dirty="0" err="1" smtClean="0"/>
              <a:t>ενισχύουν</a:t>
            </a:r>
            <a:r>
              <a:rPr lang="en-AU" b="1" dirty="0" smtClean="0"/>
              <a:t> </a:t>
            </a:r>
            <a:r>
              <a:rPr lang="en-AU" b="1" dirty="0" err="1" smtClean="0"/>
              <a:t>την</a:t>
            </a:r>
            <a:r>
              <a:rPr lang="en-AU" b="1" dirty="0" smtClean="0"/>
              <a:t> </a:t>
            </a:r>
            <a:r>
              <a:rPr lang="en-AU" b="1" dirty="0" err="1" smtClean="0"/>
              <a:t>διαδικασία</a:t>
            </a:r>
            <a:r>
              <a:rPr lang="en-AU" b="1" dirty="0" smtClean="0"/>
              <a:t>. </a:t>
            </a:r>
            <a:endParaRPr lang="el-GR" b="1" dirty="0" smtClean="0"/>
          </a:p>
          <a:p>
            <a:r>
              <a:rPr lang="en-AU" b="1" dirty="0" err="1" smtClean="0"/>
              <a:t>Μέρος</a:t>
            </a:r>
            <a:r>
              <a:rPr lang="en-AU" b="1" dirty="0" smtClean="0"/>
              <a:t> </a:t>
            </a:r>
            <a:r>
              <a:rPr lang="en-AU" b="1" dirty="0" err="1" smtClean="0"/>
              <a:t>του</a:t>
            </a:r>
            <a:r>
              <a:rPr lang="en-AU" b="1" dirty="0" smtClean="0"/>
              <a:t> </a:t>
            </a:r>
            <a:r>
              <a:rPr lang="en-AU" b="1" dirty="0" err="1" smtClean="0"/>
              <a:t>υλικού</a:t>
            </a:r>
            <a:r>
              <a:rPr lang="en-AU" b="1" dirty="0" smtClean="0"/>
              <a:t> </a:t>
            </a:r>
            <a:r>
              <a:rPr lang="en-AU" b="1" dirty="0" err="1" smtClean="0"/>
              <a:t>απομακρύνεται</a:t>
            </a:r>
            <a:r>
              <a:rPr lang="en-AU" b="1" dirty="0" smtClean="0"/>
              <a:t> </a:t>
            </a:r>
            <a:r>
              <a:rPr lang="en-AU" b="1" dirty="0" err="1" smtClean="0"/>
              <a:t>λόγω</a:t>
            </a:r>
            <a:r>
              <a:rPr lang="en-AU" b="1" dirty="0" smtClean="0"/>
              <a:t> </a:t>
            </a:r>
            <a:r>
              <a:rPr lang="en-AU" b="1" dirty="0" err="1" smtClean="0"/>
              <a:t>είτε</a:t>
            </a:r>
            <a:r>
              <a:rPr lang="en-AU" b="1" dirty="0" smtClean="0"/>
              <a:t> </a:t>
            </a:r>
            <a:r>
              <a:rPr lang="en-AU" b="1" dirty="0" err="1" smtClean="0"/>
              <a:t>εξάτμισης</a:t>
            </a:r>
            <a:r>
              <a:rPr lang="en-AU" b="1" dirty="0" smtClean="0"/>
              <a:t> </a:t>
            </a:r>
            <a:r>
              <a:rPr lang="en-AU" b="1" dirty="0" err="1" smtClean="0"/>
              <a:t>του</a:t>
            </a:r>
            <a:r>
              <a:rPr lang="en-AU" b="1" dirty="0" smtClean="0"/>
              <a:t> </a:t>
            </a:r>
            <a:r>
              <a:rPr lang="en-AU" b="1" dirty="0" err="1" smtClean="0"/>
              <a:t>υλικού</a:t>
            </a:r>
            <a:r>
              <a:rPr lang="en-AU" b="1" dirty="0" smtClean="0"/>
              <a:t> </a:t>
            </a:r>
            <a:r>
              <a:rPr lang="en-AU" b="1" dirty="0" err="1" smtClean="0"/>
              <a:t>είτε</a:t>
            </a:r>
            <a:r>
              <a:rPr lang="en-AU" b="1" dirty="0" smtClean="0"/>
              <a:t> </a:t>
            </a:r>
            <a:r>
              <a:rPr lang="en-AU" b="1" dirty="0" err="1" smtClean="0"/>
              <a:t>εκδίωξης</a:t>
            </a:r>
            <a:r>
              <a:rPr lang="en-AU" b="1" dirty="0" smtClean="0"/>
              <a:t> </a:t>
            </a:r>
            <a:r>
              <a:rPr lang="en-AU" b="1" dirty="0" err="1" smtClean="0"/>
              <a:t>του</a:t>
            </a:r>
            <a:r>
              <a:rPr lang="en-AU" b="1" dirty="0" smtClean="0"/>
              <a:t> </a:t>
            </a:r>
            <a:r>
              <a:rPr lang="en-AU" b="1" dirty="0" err="1" smtClean="0"/>
              <a:t>λειωμένου</a:t>
            </a:r>
            <a:r>
              <a:rPr lang="en-AU" b="1" dirty="0" smtClean="0"/>
              <a:t> </a:t>
            </a:r>
            <a:r>
              <a:rPr lang="en-AU" b="1" dirty="0" err="1" smtClean="0"/>
              <a:t>υλικού</a:t>
            </a:r>
            <a:r>
              <a:rPr lang="en-AU" b="1" dirty="0" smtClean="0"/>
              <a:t> </a:t>
            </a:r>
            <a:r>
              <a:rPr lang="en-AU" b="1" dirty="0" err="1" smtClean="0"/>
              <a:t>προς</a:t>
            </a:r>
            <a:r>
              <a:rPr lang="en-AU" b="1" dirty="0" smtClean="0"/>
              <a:t> </a:t>
            </a:r>
            <a:r>
              <a:rPr lang="en-AU" b="1" dirty="0" err="1" smtClean="0"/>
              <a:t>τα</a:t>
            </a:r>
            <a:r>
              <a:rPr lang="en-AU" b="1" dirty="0" smtClean="0"/>
              <a:t> </a:t>
            </a:r>
            <a:r>
              <a:rPr lang="en-AU" b="1" dirty="0" err="1" smtClean="0"/>
              <a:t>έξω</a:t>
            </a:r>
            <a:r>
              <a:rPr lang="en-AU" b="1" dirty="0" smtClean="0"/>
              <a:t> </a:t>
            </a:r>
            <a:r>
              <a:rPr lang="en-AU" b="1" dirty="0" err="1" smtClean="0"/>
              <a:t>λόγω</a:t>
            </a:r>
            <a:r>
              <a:rPr lang="en-AU" b="1" dirty="0" smtClean="0"/>
              <a:t> </a:t>
            </a:r>
            <a:r>
              <a:rPr lang="en-AU" b="1" dirty="0" err="1" smtClean="0"/>
              <a:t>δυνάμεων</a:t>
            </a:r>
            <a:r>
              <a:rPr lang="en-AU" b="1" dirty="0" smtClean="0"/>
              <a:t> </a:t>
            </a:r>
            <a:r>
              <a:rPr lang="en-AU" b="1" dirty="0" err="1" smtClean="0"/>
              <a:t>αντίδρασης</a:t>
            </a:r>
            <a:r>
              <a:rPr lang="en-AU" b="1" dirty="0" smtClean="0"/>
              <a:t> </a:t>
            </a:r>
            <a:r>
              <a:rPr lang="en-AU" b="1" dirty="0" err="1" smtClean="0"/>
              <a:t>στην</a:t>
            </a:r>
            <a:r>
              <a:rPr lang="en-AU" b="1" dirty="0" smtClean="0"/>
              <a:t> </a:t>
            </a:r>
            <a:r>
              <a:rPr lang="en-AU" b="1" dirty="0" err="1" smtClean="0"/>
              <a:t>εξάτμιση</a:t>
            </a:r>
            <a:r>
              <a:rPr lang="en-AU" b="1" dirty="0" smtClean="0"/>
              <a:t> </a:t>
            </a:r>
            <a:r>
              <a:rPr lang="en-AU" b="1" dirty="0" err="1" smtClean="0"/>
              <a:t>της</a:t>
            </a:r>
            <a:r>
              <a:rPr lang="en-AU" b="1" dirty="0" smtClean="0"/>
              <a:t> </a:t>
            </a:r>
            <a:r>
              <a:rPr lang="en-AU" b="1" dirty="0" err="1" smtClean="0"/>
              <a:t>επιφάνειας</a:t>
            </a:r>
            <a:r>
              <a:rPr lang="en-AU" b="1" dirty="0" smtClean="0"/>
              <a:t>. </a:t>
            </a:r>
            <a:endParaRPr lang="el-GR" b="1" dirty="0" smtClean="0"/>
          </a:p>
          <a:p>
            <a:r>
              <a:rPr lang="en-AU" b="1" dirty="0" err="1" smtClean="0"/>
              <a:t>Το</a:t>
            </a:r>
            <a:r>
              <a:rPr lang="en-AU" b="1" dirty="0" smtClean="0"/>
              <a:t> </a:t>
            </a:r>
            <a:r>
              <a:rPr lang="en-AU" b="1" dirty="0" err="1" smtClean="0"/>
              <a:t>τελικό</a:t>
            </a:r>
            <a:r>
              <a:rPr lang="en-AU" b="1" dirty="0" smtClean="0"/>
              <a:t> </a:t>
            </a:r>
            <a:r>
              <a:rPr lang="en-AU" b="1" dirty="0" err="1" smtClean="0"/>
              <a:t>αποτέλεσμα</a:t>
            </a:r>
            <a:r>
              <a:rPr lang="en-AU" b="1" dirty="0" smtClean="0"/>
              <a:t> </a:t>
            </a:r>
            <a:r>
              <a:rPr lang="en-AU" b="1" dirty="0" err="1" smtClean="0"/>
              <a:t>είναι</a:t>
            </a:r>
            <a:r>
              <a:rPr lang="en-AU" b="1" dirty="0" smtClean="0"/>
              <a:t> η </a:t>
            </a:r>
            <a:r>
              <a:rPr lang="en-AU" b="1" dirty="0" err="1" smtClean="0"/>
              <a:t>δημιουργία</a:t>
            </a:r>
            <a:r>
              <a:rPr lang="en-AU" b="1" dirty="0" smtClean="0"/>
              <a:t> </a:t>
            </a:r>
            <a:r>
              <a:rPr lang="en-AU" b="1" dirty="0" err="1" smtClean="0"/>
              <a:t>οπής</a:t>
            </a:r>
            <a:r>
              <a:rPr lang="en-AU" b="1" dirty="0" smtClean="0"/>
              <a:t> </a:t>
            </a:r>
            <a:r>
              <a:rPr lang="en-AU" b="1" dirty="0" err="1" smtClean="0"/>
              <a:t>μέσα</a:t>
            </a:r>
            <a:r>
              <a:rPr lang="en-AU" b="1" dirty="0" smtClean="0"/>
              <a:t> </a:t>
            </a:r>
            <a:r>
              <a:rPr lang="en-AU" b="1" dirty="0" err="1" smtClean="0"/>
              <a:t>στο</a:t>
            </a:r>
            <a:r>
              <a:rPr lang="en-AU" b="1" dirty="0" smtClean="0"/>
              <a:t> </a:t>
            </a:r>
            <a:r>
              <a:rPr lang="en-AU" b="1" dirty="0" err="1" smtClean="0"/>
              <a:t>υλικό</a:t>
            </a:r>
            <a:r>
              <a:rPr lang="en-AU" b="1" dirty="0" smtClean="0"/>
              <a:t> η </a:t>
            </a:r>
            <a:r>
              <a:rPr lang="en-AU" b="1" dirty="0" err="1" smtClean="0"/>
              <a:t>οποία</a:t>
            </a:r>
            <a:r>
              <a:rPr lang="en-AU" b="1" dirty="0" smtClean="0"/>
              <a:t> </a:t>
            </a:r>
            <a:r>
              <a:rPr lang="en-AU" b="1" dirty="0" err="1" smtClean="0"/>
              <a:t>θα</a:t>
            </a:r>
            <a:r>
              <a:rPr lang="en-AU" b="1" dirty="0" smtClean="0"/>
              <a:t> </a:t>
            </a:r>
            <a:r>
              <a:rPr lang="en-AU" b="1" dirty="0" err="1" smtClean="0"/>
              <a:t>αυξάνει</a:t>
            </a:r>
            <a:r>
              <a:rPr lang="en-AU" b="1" dirty="0" smtClean="0"/>
              <a:t> </a:t>
            </a:r>
            <a:r>
              <a:rPr lang="en-AU" b="1" dirty="0" err="1" smtClean="0"/>
              <a:t>είτε</a:t>
            </a:r>
            <a:r>
              <a:rPr lang="en-AU" b="1" dirty="0" smtClean="0"/>
              <a:t> </a:t>
            </a:r>
            <a:r>
              <a:rPr lang="en-AU" b="1" dirty="0" err="1" smtClean="0"/>
              <a:t>με</a:t>
            </a:r>
            <a:r>
              <a:rPr lang="en-AU" b="1" dirty="0" smtClean="0"/>
              <a:t> </a:t>
            </a:r>
            <a:r>
              <a:rPr lang="en-AU" b="1" dirty="0" err="1" smtClean="0"/>
              <a:t>το</a:t>
            </a:r>
            <a:r>
              <a:rPr lang="en-AU" b="1" dirty="0" smtClean="0"/>
              <a:t> </a:t>
            </a:r>
            <a:r>
              <a:rPr lang="en-AU" b="1" dirty="0" err="1" smtClean="0"/>
              <a:t>χρόνο</a:t>
            </a:r>
            <a:r>
              <a:rPr lang="en-AU" b="1" dirty="0" smtClean="0"/>
              <a:t> </a:t>
            </a:r>
            <a:r>
              <a:rPr lang="en-AU" b="1" dirty="0" err="1" smtClean="0"/>
              <a:t>αλληλεπίδρασης</a:t>
            </a:r>
            <a:r>
              <a:rPr lang="en-AU" b="1" dirty="0" smtClean="0"/>
              <a:t> </a:t>
            </a:r>
            <a:r>
              <a:rPr lang="en-AU" b="1" dirty="0" err="1" smtClean="0"/>
              <a:t>για</a:t>
            </a:r>
            <a:r>
              <a:rPr lang="en-AU" b="1" dirty="0" smtClean="0"/>
              <a:t> </a:t>
            </a:r>
            <a:r>
              <a:rPr lang="en-AU" b="1" dirty="0" err="1" smtClean="0"/>
              <a:t>τα</a:t>
            </a:r>
            <a:r>
              <a:rPr lang="en-AU" b="1" dirty="0" smtClean="0"/>
              <a:t> </a:t>
            </a:r>
            <a:r>
              <a:rPr lang="en-AU" b="1" dirty="0" err="1" smtClean="0"/>
              <a:t>συνεχή</a:t>
            </a:r>
            <a:r>
              <a:rPr lang="en-AU" b="1" dirty="0" smtClean="0"/>
              <a:t> </a:t>
            </a:r>
            <a:r>
              <a:rPr lang="en-AU" b="1" dirty="0" err="1" smtClean="0"/>
              <a:t>λέιζερ</a:t>
            </a:r>
            <a:r>
              <a:rPr lang="en-AU" b="1" dirty="0" smtClean="0"/>
              <a:t> </a:t>
            </a:r>
            <a:r>
              <a:rPr lang="en-AU" b="1" dirty="0" err="1" smtClean="0"/>
              <a:t>είτε</a:t>
            </a:r>
            <a:r>
              <a:rPr lang="en-AU" b="1" dirty="0" smtClean="0"/>
              <a:t> </a:t>
            </a:r>
            <a:r>
              <a:rPr lang="en-AU" b="1" dirty="0" err="1" smtClean="0"/>
              <a:t>με</a:t>
            </a:r>
            <a:r>
              <a:rPr lang="en-AU" b="1" dirty="0" smtClean="0"/>
              <a:t> </a:t>
            </a:r>
            <a:r>
              <a:rPr lang="en-AU" b="1" dirty="0" err="1" smtClean="0"/>
              <a:t>τον</a:t>
            </a:r>
            <a:r>
              <a:rPr lang="en-AU" b="1" dirty="0" smtClean="0"/>
              <a:t> </a:t>
            </a:r>
            <a:r>
              <a:rPr lang="en-AU" b="1" dirty="0" err="1" smtClean="0"/>
              <a:t>αριθμό</a:t>
            </a:r>
            <a:r>
              <a:rPr lang="en-AU" b="1" dirty="0" smtClean="0"/>
              <a:t> </a:t>
            </a:r>
            <a:r>
              <a:rPr lang="en-AU" b="1" dirty="0" err="1" smtClean="0"/>
              <a:t>των</a:t>
            </a:r>
            <a:r>
              <a:rPr lang="en-AU" b="1" dirty="0" smtClean="0"/>
              <a:t> </a:t>
            </a:r>
            <a:r>
              <a:rPr lang="en-AU" b="1" dirty="0" err="1" smtClean="0"/>
              <a:t>παλμών</a:t>
            </a:r>
            <a:r>
              <a:rPr lang="en-AU" b="1" dirty="0" smtClean="0"/>
              <a:t> </a:t>
            </a:r>
            <a:r>
              <a:rPr lang="en-AU" b="1" dirty="0" err="1" smtClean="0"/>
              <a:t>για</a:t>
            </a:r>
            <a:r>
              <a:rPr lang="en-AU" b="1" dirty="0" smtClean="0"/>
              <a:t> </a:t>
            </a:r>
            <a:r>
              <a:rPr lang="en-AU" b="1" dirty="0" err="1" smtClean="0"/>
              <a:t>τα</a:t>
            </a:r>
            <a:r>
              <a:rPr lang="en-AU" b="1" dirty="0" smtClean="0"/>
              <a:t> </a:t>
            </a:r>
            <a:r>
              <a:rPr lang="en-AU" b="1" dirty="0" err="1" smtClean="0"/>
              <a:t>παλμικά</a:t>
            </a:r>
            <a:r>
              <a:rPr lang="en-AU" b="1" dirty="0" smtClean="0"/>
              <a:t> </a:t>
            </a:r>
            <a:r>
              <a:rPr lang="en-AU" b="1" dirty="0" err="1" smtClean="0"/>
              <a:t>λέιζερ</a:t>
            </a:r>
            <a:r>
              <a:rPr lang="en-AU" b="1" dirty="0" smtClean="0"/>
              <a:t> </a:t>
            </a:r>
            <a:r>
              <a:rPr lang="en-AU" b="1" dirty="0" err="1" smtClean="0"/>
              <a:t>έως</a:t>
            </a:r>
            <a:r>
              <a:rPr lang="en-AU" b="1" dirty="0" smtClean="0"/>
              <a:t> </a:t>
            </a:r>
            <a:r>
              <a:rPr lang="en-AU" b="1" dirty="0" err="1" smtClean="0"/>
              <a:t>ότου</a:t>
            </a:r>
            <a:r>
              <a:rPr lang="en-AU" b="1" dirty="0" smtClean="0"/>
              <a:t> </a:t>
            </a:r>
            <a:r>
              <a:rPr lang="en-AU" b="1" dirty="0" err="1" smtClean="0"/>
              <a:t>υπάρξει</a:t>
            </a:r>
            <a:r>
              <a:rPr lang="en-AU" b="1" dirty="0" smtClean="0"/>
              <a:t> </a:t>
            </a:r>
            <a:r>
              <a:rPr lang="en-AU" b="1" dirty="0" err="1" smtClean="0"/>
              <a:t>διαμπερής</a:t>
            </a:r>
            <a:r>
              <a:rPr lang="en-AU" b="1" dirty="0" smtClean="0"/>
              <a:t> </a:t>
            </a:r>
            <a:r>
              <a:rPr lang="en-AU" b="1" dirty="0" err="1" smtClean="0"/>
              <a:t>οπή</a:t>
            </a:r>
            <a:r>
              <a:rPr lang="en-AU" b="1" dirty="0" smtClean="0"/>
              <a:t> </a:t>
            </a:r>
            <a:r>
              <a:rPr lang="en-AU" b="1" dirty="0" err="1" smtClean="0"/>
              <a:t>στο</a:t>
            </a:r>
            <a:r>
              <a:rPr lang="en-AU" b="1" dirty="0" smtClean="0"/>
              <a:t> </a:t>
            </a:r>
            <a:r>
              <a:rPr lang="en-AU" b="1" dirty="0" err="1" smtClean="0"/>
              <a:t>υλικό</a:t>
            </a:r>
            <a:r>
              <a:rPr lang="en-AU" b="1" dirty="0" smtClean="0"/>
              <a:t>. </a:t>
            </a:r>
            <a:endParaRPr lang="el-GR" b="1"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0"/>
            <a:ext cx="9144000" cy="6858000"/>
          </a:xfrm>
        </p:spPr>
        <p:txBody>
          <a:bodyPr>
            <a:normAutofit fontScale="77500" lnSpcReduction="20000"/>
          </a:bodyPr>
          <a:lstStyle/>
          <a:p>
            <a:pPr algn="ctr">
              <a:buNone/>
            </a:pPr>
            <a:r>
              <a:rPr lang="el-GR" sz="3600" b="1" dirty="0" smtClean="0">
                <a:solidFill>
                  <a:srgbClr val="7030A0"/>
                </a:solidFill>
              </a:rPr>
              <a:t>Εφαρμογές της διάτρησης με λέιζερ</a:t>
            </a:r>
            <a:endParaRPr lang="el-GR" sz="3600" dirty="0" smtClean="0">
              <a:solidFill>
                <a:srgbClr val="7030A0"/>
              </a:solidFill>
            </a:endParaRPr>
          </a:p>
          <a:p>
            <a:pPr>
              <a:buNone/>
            </a:pPr>
            <a:r>
              <a:rPr lang="el-GR" dirty="0" smtClean="0"/>
              <a:t>	</a:t>
            </a:r>
            <a:r>
              <a:rPr lang="el-GR" sz="3400" b="1" dirty="0" smtClean="0"/>
              <a:t>α</a:t>
            </a:r>
            <a:r>
              <a:rPr lang="el-GR" sz="3400" b="1" dirty="0" smtClean="0"/>
              <a:t>) Στη βιομηχανία </a:t>
            </a:r>
            <a:r>
              <a:rPr lang="el-GR" sz="3400" b="1" dirty="0" err="1" smtClean="0"/>
              <a:t>αεροτουρμπίνων</a:t>
            </a:r>
            <a:r>
              <a:rPr lang="el-GR" sz="3400" b="1" dirty="0" smtClean="0"/>
              <a:t> για τη δημιουργία οπών στο θάλαμο καύσης που χρησιμεύουν στην είσοδο και έξοδο </a:t>
            </a:r>
            <a:r>
              <a:rPr lang="el-GR" sz="3400" b="1" dirty="0" smtClean="0"/>
              <a:t>αερίων</a:t>
            </a:r>
            <a:r>
              <a:rPr lang="el-GR" sz="3400" b="1" dirty="0" smtClean="0"/>
              <a:t> </a:t>
            </a:r>
          </a:p>
          <a:p>
            <a:pPr>
              <a:buNone/>
            </a:pPr>
            <a:r>
              <a:rPr lang="el-GR" sz="3400" b="1" dirty="0" smtClean="0"/>
              <a:t>	β</a:t>
            </a:r>
            <a:r>
              <a:rPr lang="el-GR" sz="3400" b="1" dirty="0" smtClean="0"/>
              <a:t>) Διάτρηση ειδικών κραμάτων τιτανίου στην αεροδιαστημική βιομηχανία γ) Δημιουργία </a:t>
            </a:r>
            <a:r>
              <a:rPr lang="el-GR" sz="3400" b="1" dirty="0" err="1" smtClean="0"/>
              <a:t>ακροφυσίων</a:t>
            </a:r>
            <a:r>
              <a:rPr lang="el-GR" sz="3400" b="1" dirty="0" smtClean="0"/>
              <a:t> σε βαλβίδες και συστήματα ψεκασμού </a:t>
            </a:r>
          </a:p>
          <a:p>
            <a:pPr>
              <a:buNone/>
            </a:pPr>
            <a:r>
              <a:rPr lang="el-GR" sz="3400" b="1" dirty="0" smtClean="0"/>
              <a:t>	δ</a:t>
            </a:r>
            <a:r>
              <a:rPr lang="el-GR" sz="3400" b="1" dirty="0" smtClean="0"/>
              <a:t>) Στην μικροηλεκτρονική για τη ελεγχόμενη διαπερατή ή μη διάτρηση </a:t>
            </a:r>
            <a:r>
              <a:rPr lang="el-GR" sz="3400" b="1" dirty="0" err="1" smtClean="0"/>
              <a:t>πολυστρωματικών</a:t>
            </a:r>
            <a:r>
              <a:rPr lang="el-GR" sz="3400" b="1" dirty="0" smtClean="0"/>
              <a:t> πλακετών με σκοπό την ηλεκτρονική σύνδεση διαφορετικών στρωμάτων    	</a:t>
            </a:r>
          </a:p>
          <a:p>
            <a:pPr>
              <a:buNone/>
            </a:pPr>
            <a:r>
              <a:rPr lang="el-GR" sz="3400" b="1" dirty="0" smtClean="0"/>
              <a:t>	ε</a:t>
            </a:r>
            <a:r>
              <a:rPr lang="el-GR" sz="3400" b="1" dirty="0" smtClean="0"/>
              <a:t>) Στη βιομηχανία πλαστικών η διάτρηση σωλήνων άρδευσης όπου με μία τυπική εγκατάσταση </a:t>
            </a:r>
            <a:r>
              <a:rPr lang="en-US" sz="3400" b="1" dirty="0" smtClean="0"/>
              <a:t>CO</a:t>
            </a:r>
            <a:r>
              <a:rPr lang="el-GR" sz="3400" b="1" baseline="-25000" dirty="0" smtClean="0"/>
              <a:t>2</a:t>
            </a:r>
            <a:r>
              <a:rPr lang="el-GR" sz="3400" b="1" dirty="0" smtClean="0"/>
              <a:t>  λέιζερ είναι εφικτή η διάτρηση 4 οπών 0.5 </a:t>
            </a:r>
            <a:r>
              <a:rPr lang="en-US" sz="3400" b="1" dirty="0" smtClean="0"/>
              <a:t>mm</a:t>
            </a:r>
            <a:r>
              <a:rPr lang="el-GR" sz="3400" b="1" dirty="0" smtClean="0"/>
              <a:t> διάμετρο ανά δευτερόλεπτο </a:t>
            </a:r>
          </a:p>
          <a:p>
            <a:pPr>
              <a:buNone/>
            </a:pPr>
            <a:r>
              <a:rPr lang="el-GR" sz="3400" b="1" dirty="0" smtClean="0"/>
              <a:t>	ζ</a:t>
            </a:r>
            <a:r>
              <a:rPr lang="el-GR" sz="3400" b="1" dirty="0" smtClean="0"/>
              <a:t>) Στην καπνοβιομηχανία η διάτρηση τσιγαρόχαρτου με δυνατότητα τρυπήματος 0.8 μέτρα ανά δευτερόλεπτο</a:t>
            </a:r>
          </a:p>
          <a:p>
            <a:pPr>
              <a:buNone/>
            </a:pPr>
            <a:r>
              <a:rPr lang="el-GR" sz="3400" b="1" dirty="0" smtClean="0"/>
              <a:t>	η</a:t>
            </a:r>
            <a:r>
              <a:rPr lang="el-GR" sz="3400" b="1" dirty="0" smtClean="0"/>
              <a:t>) τρύπημα </a:t>
            </a:r>
            <a:r>
              <a:rPr lang="el-GR" sz="3400" b="1" dirty="0" smtClean="0"/>
              <a:t>κεραμικών</a:t>
            </a:r>
            <a:endParaRPr lang="el-GR" sz="3400" b="1" dirty="0" smtClean="0"/>
          </a:p>
          <a:p>
            <a:pPr>
              <a:buNone/>
            </a:pPr>
            <a:r>
              <a:rPr lang="el-GR" sz="3400" b="1" dirty="0" smtClean="0"/>
              <a:t>	η</a:t>
            </a:r>
            <a:r>
              <a:rPr lang="el-GR" sz="3400" b="1" dirty="0" smtClean="0"/>
              <a:t>) Διάτρηση στις ρώγες των μπιμπερό, στα οπτικά διαφράγματα και στα </a:t>
            </a:r>
            <a:r>
              <a:rPr lang="en-US" sz="3400" b="1" dirty="0" smtClean="0"/>
              <a:t>CD</a:t>
            </a:r>
            <a:r>
              <a:rPr lang="el-GR" sz="3400" b="1" dirty="0" smtClean="0"/>
              <a:t>.</a:t>
            </a:r>
          </a:p>
          <a:p>
            <a:endParaRPr lang="el-G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0"/>
            <a:ext cx="9144000" cy="6858000"/>
          </a:xfrm>
        </p:spPr>
        <p:txBody>
          <a:bodyPr>
            <a:normAutofit fontScale="62500" lnSpcReduction="20000"/>
          </a:bodyPr>
          <a:lstStyle/>
          <a:p>
            <a:r>
              <a:rPr lang="el-GR" sz="3700" b="1" dirty="0" smtClean="0">
                <a:solidFill>
                  <a:schemeClr val="tx1">
                    <a:lumMod val="95000"/>
                    <a:lumOff val="5000"/>
                  </a:schemeClr>
                </a:solidFill>
              </a:rPr>
              <a:t>Γενικά, </a:t>
            </a:r>
            <a:r>
              <a:rPr lang="el-GR" sz="3700" b="1" dirty="0" smtClean="0">
                <a:solidFill>
                  <a:schemeClr val="tx1">
                    <a:lumMod val="95000"/>
                    <a:lumOff val="5000"/>
                  </a:schemeClr>
                </a:solidFill>
              </a:rPr>
              <a:t>κάθε υλικό μπορεί να επεξεργαστεί με λέιζερ</a:t>
            </a:r>
            <a:r>
              <a:rPr lang="en-US" sz="3700" b="1" dirty="0" smtClean="0">
                <a:solidFill>
                  <a:schemeClr val="tx1">
                    <a:lumMod val="95000"/>
                    <a:lumOff val="5000"/>
                  </a:schemeClr>
                </a:solidFill>
              </a:rPr>
              <a:t>. </a:t>
            </a:r>
            <a:r>
              <a:rPr lang="el-GR" sz="3700" b="1" dirty="0" smtClean="0">
                <a:solidFill>
                  <a:schemeClr val="tx1">
                    <a:lumMod val="95000"/>
                    <a:lumOff val="5000"/>
                  </a:schemeClr>
                </a:solidFill>
              </a:rPr>
              <a:t>Κλασσικά συστήματα λέιζερ </a:t>
            </a:r>
            <a:r>
              <a:rPr lang="el-GR" sz="3700" b="1" dirty="0" smtClean="0">
                <a:solidFill>
                  <a:schemeClr val="tx1">
                    <a:lumMod val="95000"/>
                    <a:lumOff val="5000"/>
                  </a:schemeClr>
                </a:solidFill>
              </a:rPr>
              <a:t>για τις </a:t>
            </a:r>
            <a:r>
              <a:rPr lang="el-GR" sz="3700" b="1" dirty="0" smtClean="0">
                <a:solidFill>
                  <a:schemeClr val="tx1">
                    <a:lumMod val="95000"/>
                    <a:lumOff val="5000"/>
                  </a:schemeClr>
                </a:solidFill>
              </a:rPr>
              <a:t>βιομηχανικές εφαρμογές είναι τα </a:t>
            </a:r>
            <a:r>
              <a:rPr lang="en-US" sz="3700" b="1" dirty="0" smtClean="0">
                <a:solidFill>
                  <a:schemeClr val="tx1">
                    <a:lumMod val="95000"/>
                    <a:lumOff val="5000"/>
                  </a:schemeClr>
                </a:solidFill>
              </a:rPr>
              <a:t>CO</a:t>
            </a:r>
            <a:r>
              <a:rPr lang="el-GR" sz="3700" b="1" baseline="-25000" dirty="0" smtClean="0">
                <a:solidFill>
                  <a:schemeClr val="tx1">
                    <a:lumMod val="95000"/>
                    <a:lumOff val="5000"/>
                  </a:schemeClr>
                </a:solidFill>
              </a:rPr>
              <a:t>2</a:t>
            </a:r>
            <a:r>
              <a:rPr lang="el-GR" sz="3700" b="1" dirty="0" smtClean="0">
                <a:solidFill>
                  <a:schemeClr val="tx1">
                    <a:lumMod val="95000"/>
                    <a:lumOff val="5000"/>
                  </a:schemeClr>
                </a:solidFill>
              </a:rPr>
              <a:t>, </a:t>
            </a:r>
            <a:r>
              <a:rPr lang="en-US" sz="3700" b="1" dirty="0" err="1" smtClean="0">
                <a:solidFill>
                  <a:schemeClr val="tx1">
                    <a:lumMod val="95000"/>
                    <a:lumOff val="5000"/>
                  </a:schemeClr>
                </a:solidFill>
              </a:rPr>
              <a:t>Nd:YAG</a:t>
            </a:r>
            <a:r>
              <a:rPr lang="el-GR" sz="3700" b="1" dirty="0" smtClean="0">
                <a:solidFill>
                  <a:schemeClr val="tx1">
                    <a:lumMod val="95000"/>
                    <a:lumOff val="5000"/>
                  </a:schemeClr>
                </a:solidFill>
              </a:rPr>
              <a:t> και λέιζερ διεγερμένων διμερών, ενώ σήμερα η τεχνολογία εστιάζεται σε </a:t>
            </a:r>
            <a:r>
              <a:rPr lang="el-GR" sz="3700" b="1" dirty="0" err="1" smtClean="0">
                <a:solidFill>
                  <a:schemeClr val="tx1">
                    <a:lumMod val="95000"/>
                    <a:lumOff val="5000"/>
                  </a:schemeClr>
                </a:solidFill>
              </a:rPr>
              <a:t>διοδικά</a:t>
            </a:r>
            <a:r>
              <a:rPr lang="el-GR" sz="3700" b="1" dirty="0" smtClean="0">
                <a:solidFill>
                  <a:schemeClr val="tx1">
                    <a:lumMod val="95000"/>
                    <a:lumOff val="5000"/>
                  </a:schemeClr>
                </a:solidFill>
              </a:rPr>
              <a:t> λέιζερ και λέιζερ οπτικών ινών. </a:t>
            </a:r>
          </a:p>
          <a:p>
            <a:r>
              <a:rPr lang="el-GR" sz="3700" b="1" dirty="0" smtClean="0">
                <a:solidFill>
                  <a:schemeClr val="tx1">
                    <a:lumMod val="95000"/>
                    <a:lumOff val="5000"/>
                  </a:schemeClr>
                </a:solidFill>
              </a:rPr>
              <a:t>Σε βιομηχανικές εφαρμογές, η αλληλεπίδραση της ακτινοβολίας λέιζερ με τα υλικά </a:t>
            </a:r>
            <a:r>
              <a:rPr lang="el-GR" sz="3700" b="1" dirty="0" smtClean="0">
                <a:solidFill>
                  <a:schemeClr val="tx1">
                    <a:lumMod val="95000"/>
                    <a:lumOff val="5000"/>
                  </a:schemeClr>
                </a:solidFill>
              </a:rPr>
              <a:t>περιγράφεται ως </a:t>
            </a:r>
            <a:r>
              <a:rPr lang="el-GR" sz="3700" b="1" dirty="0" smtClean="0">
                <a:solidFill>
                  <a:schemeClr val="tx1">
                    <a:lumMod val="95000"/>
                    <a:lumOff val="5000"/>
                  </a:schemeClr>
                </a:solidFill>
              </a:rPr>
              <a:t>εξής: όταν η ακτινοβολία προσπέσει στη επιφάνεια του υλικού, ένα μέρος της ανακλάται ενώ το υπόλοιπο απορροφάται. Επομένως, η δυνατότητα επεξεργασίας ενός υλικού με λέιζερ εξαρτάται (μεταξύ άλλων) από την απορρόφηση το </a:t>
            </a:r>
            <a:r>
              <a:rPr lang="el-GR" sz="3700" b="1" dirty="0" smtClean="0">
                <a:solidFill>
                  <a:schemeClr val="tx1">
                    <a:lumMod val="95000"/>
                    <a:lumOff val="5000"/>
                  </a:schemeClr>
                </a:solidFill>
              </a:rPr>
              <a:t>υλικού. </a:t>
            </a:r>
            <a:endParaRPr lang="el-GR" sz="3700" b="1" dirty="0" smtClean="0">
              <a:solidFill>
                <a:schemeClr val="tx1">
                  <a:lumMod val="95000"/>
                  <a:lumOff val="5000"/>
                </a:schemeClr>
              </a:solidFill>
            </a:endParaRPr>
          </a:p>
          <a:p>
            <a:r>
              <a:rPr lang="el-GR" sz="3700" b="1" dirty="0" smtClean="0">
                <a:solidFill>
                  <a:schemeClr val="tx1">
                    <a:lumMod val="95000"/>
                    <a:lumOff val="5000"/>
                  </a:schemeClr>
                </a:solidFill>
              </a:rPr>
              <a:t>Η </a:t>
            </a:r>
            <a:r>
              <a:rPr lang="el-GR" sz="3700" b="1" dirty="0" smtClean="0">
                <a:solidFill>
                  <a:schemeClr val="tx1">
                    <a:lumMod val="95000"/>
                    <a:lumOff val="5000"/>
                  </a:schemeClr>
                </a:solidFill>
              </a:rPr>
              <a:t>ενέργεια που απορροφάται μπορεί </a:t>
            </a:r>
            <a:r>
              <a:rPr lang="el-GR" sz="3700" b="1" dirty="0" smtClean="0">
                <a:solidFill>
                  <a:schemeClr val="tx1">
                    <a:lumMod val="95000"/>
                    <a:lumOff val="5000"/>
                  </a:schemeClr>
                </a:solidFill>
              </a:rPr>
              <a:t>είτε να χρησιμεύσει </a:t>
            </a:r>
            <a:r>
              <a:rPr lang="el-GR" sz="3700" b="1" dirty="0" smtClean="0">
                <a:solidFill>
                  <a:schemeClr val="tx1">
                    <a:lumMod val="95000"/>
                    <a:lumOff val="5000"/>
                  </a:schemeClr>
                </a:solidFill>
              </a:rPr>
              <a:t>σαν θερμότητα και </a:t>
            </a:r>
            <a:r>
              <a:rPr lang="el-GR" sz="3700" b="1" dirty="0" smtClean="0">
                <a:solidFill>
                  <a:schemeClr val="tx1">
                    <a:lumMod val="95000"/>
                    <a:lumOff val="5000"/>
                  </a:schemeClr>
                </a:solidFill>
              </a:rPr>
              <a:t>να συμμετάσχει στη επεξεργασία του υλικού, είτε να μεταφερθεί σε γειτονική περιοχή με διάχυση είτε να χαθεί π.χ. </a:t>
            </a:r>
            <a:r>
              <a:rPr lang="el-GR" sz="3700" b="1" dirty="0" smtClean="0">
                <a:solidFill>
                  <a:schemeClr val="tx1">
                    <a:lumMod val="95000"/>
                    <a:lumOff val="5000"/>
                  </a:schemeClr>
                </a:solidFill>
              </a:rPr>
              <a:t>λόγω </a:t>
            </a:r>
            <a:r>
              <a:rPr lang="el-GR" sz="3700" b="1" dirty="0" err="1" smtClean="0">
                <a:solidFill>
                  <a:schemeClr val="tx1">
                    <a:lumMod val="95000"/>
                    <a:lumOff val="5000"/>
                  </a:schemeClr>
                </a:solidFill>
              </a:rPr>
              <a:t>επαναεκπομπής</a:t>
            </a:r>
            <a:r>
              <a:rPr lang="el-GR" sz="3700" b="1" dirty="0" smtClean="0">
                <a:solidFill>
                  <a:schemeClr val="tx1">
                    <a:lumMod val="95000"/>
                    <a:lumOff val="5000"/>
                  </a:schemeClr>
                </a:solidFill>
              </a:rPr>
              <a:t>. </a:t>
            </a:r>
            <a:r>
              <a:rPr lang="el-GR" sz="3700" b="1" dirty="0" smtClean="0">
                <a:solidFill>
                  <a:schemeClr val="tx1">
                    <a:lumMod val="95000"/>
                    <a:lumOff val="5000"/>
                  </a:schemeClr>
                </a:solidFill>
              </a:rPr>
              <a:t> Στα λέιζερ διεγερμένων διμερών η αλληλεπίδραση είναι κρύα. </a:t>
            </a:r>
            <a:endParaRPr lang="el-GR" sz="3700" b="1" dirty="0" smtClean="0">
              <a:solidFill>
                <a:schemeClr val="tx1">
                  <a:lumMod val="95000"/>
                  <a:lumOff val="5000"/>
                </a:schemeClr>
              </a:solidFill>
            </a:endParaRPr>
          </a:p>
          <a:p>
            <a:r>
              <a:rPr lang="el-GR" sz="3700" b="1" dirty="0" smtClean="0">
                <a:solidFill>
                  <a:schemeClr val="tx1">
                    <a:lumMod val="95000"/>
                    <a:lumOff val="5000"/>
                  </a:schemeClr>
                </a:solidFill>
              </a:rPr>
              <a:t>Η θερμική ενέργεια που συμμετέχει στη διαδικασία, μπορεί απλώς να ζεστάνει το υλικό, ή να το λειώσει ή ακόμα και να το εξατμίσει. Η ακριβής απόκριση του υλικού καθορίζεται κυρίως από το είδος του (τις ιδιότητες του) και την ένταση της εισερχόμενης ακτινοβολίας. </a:t>
            </a:r>
          </a:p>
          <a:p>
            <a:r>
              <a:rPr lang="el-GR" sz="3700" b="1" dirty="0" smtClean="0">
                <a:solidFill>
                  <a:schemeClr val="tx1">
                    <a:lumMod val="95000"/>
                    <a:lumOff val="5000"/>
                  </a:schemeClr>
                </a:solidFill>
              </a:rPr>
              <a:t>Επομένως, η διαδικασία αλληλεπίδρασης της ακτινοβολίας με τη ύλη κατά τις βιομηχανικές εφαρμογές είναι μία σχετικά περίπλοκη διαδικασία που συχνά δεν είναι εύκολο να περιγραφεί από ένα απλό μοντέλο. </a:t>
            </a:r>
            <a:endParaRPr lang="el-GR" sz="3700" dirty="0" smtClean="0"/>
          </a:p>
          <a:p>
            <a:endParaRPr lang="el-G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https://encrypted-tbn3.gstatic.com/images?q=tbn:ANd9GcQr1f51AmFElTJZCrMGm0rZhpsputtj58rLYjseA3RdCUlEjtnfUQ"/>
          <p:cNvPicPr>
            <a:picLocks noChangeAspect="1" noChangeArrowheads="1"/>
          </p:cNvPicPr>
          <p:nvPr/>
        </p:nvPicPr>
        <p:blipFill>
          <a:blip r:embed="rId2" cstate="print"/>
          <a:srcRect/>
          <a:stretch>
            <a:fillRect/>
          </a:stretch>
        </p:blipFill>
        <p:spPr bwMode="auto">
          <a:xfrm>
            <a:off x="251520" y="260648"/>
            <a:ext cx="4096699" cy="3096344"/>
          </a:xfrm>
          <a:prstGeom prst="rect">
            <a:avLst/>
          </a:prstGeom>
          <a:noFill/>
        </p:spPr>
      </p:pic>
      <p:pic>
        <p:nvPicPr>
          <p:cNvPr id="54278" name="Picture 6" descr="https://encrypted-tbn3.gstatic.com/images?q=tbn:ANd9GcTPIWltJ63lNpCQSmlwAOr6qXBF3ZNdjfZhOsbhTgjU-si62QDo"/>
          <p:cNvPicPr>
            <a:picLocks noChangeAspect="1" noChangeArrowheads="1"/>
          </p:cNvPicPr>
          <p:nvPr/>
        </p:nvPicPr>
        <p:blipFill>
          <a:blip r:embed="rId3" cstate="print"/>
          <a:srcRect/>
          <a:stretch>
            <a:fillRect/>
          </a:stretch>
        </p:blipFill>
        <p:spPr bwMode="auto">
          <a:xfrm>
            <a:off x="323528" y="3645024"/>
            <a:ext cx="4076580" cy="2808312"/>
          </a:xfrm>
          <a:prstGeom prst="rect">
            <a:avLst/>
          </a:prstGeom>
          <a:noFill/>
        </p:spPr>
      </p:pic>
      <p:pic>
        <p:nvPicPr>
          <p:cNvPr id="54280" name="Picture 8" descr="https://encrypted-tbn0.gstatic.com/images?q=tbn:ANd9GcRlq4r_vKvNR3Xsy_iPf0Xwg_jDJ7AP2_eTFBH84V63cSLQAJGV"/>
          <p:cNvPicPr>
            <a:picLocks noChangeAspect="1" noChangeArrowheads="1"/>
          </p:cNvPicPr>
          <p:nvPr/>
        </p:nvPicPr>
        <p:blipFill>
          <a:blip r:embed="rId4" cstate="print"/>
          <a:srcRect/>
          <a:stretch>
            <a:fillRect/>
          </a:stretch>
        </p:blipFill>
        <p:spPr bwMode="auto">
          <a:xfrm>
            <a:off x="4788024" y="476672"/>
            <a:ext cx="3753026" cy="2520280"/>
          </a:xfrm>
          <a:prstGeom prst="rect">
            <a:avLst/>
          </a:prstGeom>
          <a:noFill/>
        </p:spPr>
      </p:pic>
      <p:sp>
        <p:nvSpPr>
          <p:cNvPr id="54282" name="AutoShape 10" descr="data:image/jpeg;base64,/9j/4AAQSkZJRgABAQAAAQABAAD/2wCEAAkGBxQTEhUUExQWFRQWFxgXFxUYGBwXFxgYGB4XHBgXFxsYHCggGB4lHBwYIjEiJiorLi4uGB84ODMtNygtLisBCgoKDg0OFBAPFCwcHBwsLCwsLCwsLCwsLCwsLCwsLCwsKywsLDcsLCw3LCw3NywsLCw3LCw3LCsrKyssNyssK//AABEIAOAA4AMBIgACEQEDEQH/xAAcAAAABwEBAAAAAAAAAAAAAAAAAQMEBQYHAgj/xABGEAACAQMCAwYDBQQIBgAHAQABAhEDEiEAMQQiQQUGEzJRYUJxgQcjUpGhFLHB8BVDU2KC0eHxJDNVcpKUFzVzg6Kywhb/xAAXAQEBAQEAAAAAAAAAAAAAAAABAAID/8QAGxEBAQEBAAMBAAAAAAAAAAAAAAERAhIhMUH/2gAMAwEAAhEDEQA/AMw0I0Bo9dXEUaGj0NSFo40NDUgjQjRgaOP8vmT0HqdCc26MJq7dgfZrxddPFqleEpRN1YE1COreHIgR+Ig+2rh2L3L7P4eCyHjKggl6xIQCJBWmoK/mPrrN6anLG+Hol2sphqj/AIaamo35ICdWPg/s97RqQf2Y0x+Ks6Ux9RcW/TWtvxjjFMCgoE2U1VPTzqq3AfLTepKy9RirWgc1zM2TlKbFnXIGSf4aPKteMUCn9lnEiDV4ng6XzqMfXaVAO3rpQfZskf8AzLhf4fnfq3PUp3AGQT574LNEwDJkZnrGmtWvJC5Y4ixIFPAmSagY/T1ODq2jIrB+zYHFPtDhXPQZE77QTO3SdM+I+zbjRPhnh6wH4KpB/wDzUD169NWqtzYBqGDk2Eke8sxiNvL650jUexrJdVOCzhmWcnNs5wBsdxtp9j0z7ju7vF0c1eGqqPxBfEX/AMqZYD89RakHYg+vtrTW4pgValUZfUXk5gdG39zbEiM76LiuIFQMK9FKykeawFxB3LqN/dfQeutayzW3QjVq4nu5SdvuGqUp/q3U1VkfCHww6bz+7UF2l2ZVoH7xCBjnHMhnbmjE+hjSjKNCNHotSCNCNAaPTiFGhGj0NWDRRoRo9DVi1zo9ENHoIaGhoakGugNF79BrRu5ncAFU4rtCadEkGnw589YmLfEG4U/g3PWBjWb1hk1X+6HcriOPJNKEoqYau82SNwgGahHtAHrONap2B3d4XgOWhSFevu3F1beSc4aIURsqZ6n1L+vxzGnFMKiCAtJQAIg4ERIkjaAIM7Ea5R8MzlVtDeYWqoH1Firgz6ztI1ztrrJg65ZmBaozmfdUG2I+IZ+ZgRbvpqlw2tBm7ALSM3yk4G2Tsdz6VTtf7QKNIsOFXxqkWh2BWjjdsm987ARMDmI1Q+1e8PE8SW8Ws5Db0wbKUH1RYAHz/M6sovUjTO2u9/DUPK6s+/3aiozcxuAZfu1Bje4HrJjVY4jv9SBup8M7NAAatVmABuAFMH1OSYyck6oqnfb9/wC/P5aJgevr9flrUjF6Wer314hpKCihnyhWb5YqSp22+WNN274cad6iRMwKFID5G2mJHsdV0/P9CZ0ecR02xpwbU8/e/i2ILvTcDMGjTA9cFVUjO8ET10E711Myi5mYLgGckw7MP99QJX3M/wA+h/hogI6j+f36gtdLvRTLc6FRk3Alm2MCQRGT0A/TUhR42lUwlRSdhuSB1UhpYfU6oomeh+v7xoMRP4ff0PzG2lL1WoiDO2JIz5Zjpj6YifbSdGoVC8xtxgkGmykCRYcNH799VnhO06q9Q43ht/o8fv1McJxi1WhAQxlvDO/Ln05tvQ6tDriO76ViGoxSdsWWt4TMAZAOTSJgGCLd/lqtcTQam5R1Kuu6nfOxHqCMgjB1d+Hy1w5weoMt7xi1slRHWRIGnX7NT4lWpVoKi62uUitTAAIsZjkG3IY4mASMatak1nWhqT7c7DqcMy3Q9J5NKuvkqAfqrRupyM7jOow61KKGi0ehpAToaLR6k50ei0egho/3aIau32ed20qzxnEx+zUWNqHHjVEjed6amJ9TjYHRaZNSvcTuklGmvHcchbY8Pw0SSTFtWoIxkraDgTJ6Rc+I4w1GvYlmnEZtB3C4iSp3jqMkYaHr8fUqFqrFj5W3A5WJC00LARdacgbTBy13PbfblLhEuMtWefDoSy7SC7SblpA7KYLHMbRzrpDjtnt6lw4vqNgNApIeZ3HnAuBbECWkbiSdjm3eDvJW4om+adLpQRjbucNPnOdyIHQDTHtHtCpXqGrWe5zsRAVR+FABCrsI/OTnTEiZO3tGmRi9aDxO+IwoE5/vGRj5fmNBlXYuxG9oUASesXHQ8OSPeMe3z6fLUr2f2LUcjlOdsb7eVd23GY1WiREWFsAY/dHqemlU4FjtnPSSPkPX6Tq8dl91xI8QqRJAKkMJ/CpBhmHopYjqBqW4TgaYUNaqkfDaKjm3JN0GnMESCmJnbRrXiz2l2KxgZk+0flpx/wD5yp/Znqd/qenpnWjVuBRea03CNwxGzYaxxTUZzI6jbbTQMi5tSDBhmoW5AjzCdz1OxHXVqxQn7uuJDIVPzB23wFnbP56Z1ezGBgEyBJFpkDbb0zvrSV4S6LqbhsmaYdmiMT+zxvjJyY02r0BJADEiAASKrdYBpshqIIkROM6ljNn4Nh6H5HP5YOko6bfz76v9fs+m03KimYlBbn0hgELD2M/XUHx/ZKmbAzD++sNk42utx7/v06ziAyPYj20EbbrBmeoP579emndbgmUxk4GOsfTfHppqtP0ify/n9+kWJjsjtkoyhixUMCSpzy7SCCJB6x/EaunZ6K1EkKtTHKRyuBAJuVcEXFzIJIhZGs0Bg/z/ACdTvdvto8PUAqS9BjDpvAOC1OfKdiQMG0A7aqZWicJTLUnocYgr0DCuqKJ8RiQtSmVMAxDSPUHfLZp3q7tPwdRd3oVM0a0Ycb2t6OPTrBI6xp/ZktSWoGSpcqlWKgIZLX3/AIV9VGBEgDq/bs8cTQq8PXA8JxIyC1NsFKlMqMrJJwegxDEazLjpmxgmi1Kd4uxanB13oVfMsEMPK6Hyuvscj5g6i9dZdcrA0NDQ0gWhoaA1kpPu92O3FV0oqYBlqj/gpL52xmYwPcjWlcTxAqFFp02Xh6S/dIkFVVcA1AGxkz+IkgYJ1B93uGPC8KoaFq8XzEgkFKUCymYzLA3Rjz7jfT5q5bkCBVEEFWNoz8W4OwIJMjYDJ1itQ7rdpCkpeoGtpwFUjnDREeaLyQ0k7AAT0NA7Tr1KztUqNLljgHYSeUAbKD0/eZl72hUvc7lUn1IxucY9B9BpjUpEGIjYxsR1AP0zpxm00CgGd998yR6j/P011R4ctkjEwPb2nS9KhcdiV2H8xnVo7L7IKsboLC0lSB9QTtMRAEHcmBnRaZDTsfsYTlSWwxA+FT1aZz0Ayc7HANy4XgxT5bRkNKCbbQRIaQNiQSz4WYimTgcJRSmIKqCOZmYjG5ZmLZJC87GAMgEAEUy9pqSLrFCne65Tk8gzlbjmbWqEHlWmI1h1kAIMxBlVAQTLrkALIwkyAxEGD94dUDvnWqBrRWJUqGLCAGLMxkMCQVxg3H/uOr81EuskhQQb2ICqgznw3JS6AOaoarDEhelV738PZVpVgFenbayEuTehuAa43FWBIukSBjpqFUXs/vDxFGpLs9WmrC9HYwdoW/NhxuDkeoxrQuxu1E4ql4lOmQASHU1jKHJIIPEKxmZBjYjHTUXX7JpuErcJQI4Mo1ZqYg1HUs3iAkStQUsgI3NGeYDlotHjm4WstagGt5Ta/keABURgAJW+6FO2NyCShrK0lqTCiRBY3msw3iRZWE7nHvocXTuwFDqo+FbHHrNNSC30onb66Y9ldoUq9FKtO8yTBYoXBEShSmEtjEGev00vxJ5jzAHJUPybxsCtsx+Mx/HQo+KQ3ExywBeQRSBAGHGAu4HMtLfGmPgfiUghcz0EyuQSQD+IEr6k50s1VogWCVHWGO3WQV28ysqn0PV1WpbSjAHywDiILC1QMwWJKhXxNrCZEY1ODWoDewIjlYsLoAkGYAxgEzsJNoya52t2IyZjlOzH025h/rORvvq8cHRgm4qUYgGSowQfDNylQJJIDjEgyFN088VwZtBkMSDfTIiSFOLF8rjmugQbSVyLdHxYzJqJ2gzvESdpJx7Cdcqv8/7asvbnY5XmUhlJhWU46xJXoQMGeh6Z1AlM5JHv1B/iPb9dblYsWHud28KD+FVP3T4u/s2OzDYxO4mP11p1R5C+GQGjltkqU9JAgSOm8ZzGMPCHb8uh9x/M60n7PO3fEX9nfz01uQ7gqpG46kSB+6DnWeo3zfxK98+xBx/DAU0B4mmC1JyPMFy/D3dJBMA4kb4MYgw+nscEexHQ69ELW8F7yVsJyZ/5bdGPopyCfUz1MZh9qvd7wa44lBFLi+eMclWJdcYhhLfO/wBtPNXUUTQ0Z0WurmLUh3f4DxuIpoTCgl6hPSmmW/PC/wCLUfq0901KUqlRRzOwpzkGxeZ4PUSVkf3dYpWS5mLVjnMBjaTavwgHpFuQAMiD01G8Y5CACQ9WMWgXZ8wjlEx5fY+unTLbyWwGg3QRCkCRnbBAkjpONNHgCbQHLZb2hSFUb9ZJwcYjOskxrcNapXlJuMsDcABgICJG4O/qPYloVuaBtv6wP4/76k+JQECwhiwliJgDopzGOseoGY1zwtHGIhid/wAPT0MHO2cagV7N4EzIWd4gA49SBv0J/L21YezUCQGhWB5icBYHMARsIBZmG3LvCjTPhUC7HIMi7GAYN8E+0bmY/Dp/TZsNBgE2qsF2MXKCSCMSGIyCzqvw4y2kKbKAcEADc2qyiLiTjlYJzgHFOQxlyBpxQqBskBSCDkMCsyAY8wLD1Ids3AxakY1UXGCAQzIADu0z5pl+YAlyVljOJQh5QoqSVi4hsnNh+EAQImWALQNwAMctjWnyU8XSMxbcWa4ySEF0STM3AzGZKxDftPh1qI6VpQMssvmdXMwQvMbiVFswpiBM4Upn4+VmkiZlVEZAWmeZiQcgzC9MknXrskX3ohuYjlBmJZmYALGY5c+nrqTIO36PF8Az00rOKdRQXVSUVlwQWQgWziZEzI1WqvHFvPkcxIAiScySNyPf01uPa3ZtPiwaZpoblgQPKMxNW0kHAwgG/XOs/wC2fs4qI33dRQvKCHSrMmJINOmytExuDjbSHf2a8WyPxHDNdkLVCG08ykA2qwMllYHl/ADsNW8uQFWRZlhNOFY/hJX1wemN9zMZ3Z7q1OFDOziszqtPpatNSCAAzSwwPwkBcbGH3EBrMhiQSJW5QRsYRvMZ9TOcaYzXdGMEAziADeQdsIASWmJxBmBnSXaHaC0KZqQJBW1MhapUEGZ//r0/FzA6LeIYuhhcIgzd0ksxCHCZJAOx2J1V+/XaP/EWbCkiACD5qgVmJkYPlBB/sxHQAUR/EdoVarEtUfmIkS1sDbc+++5zq89zOOepRdWDPYQCSSxa4cikTIaRarKQThfQjM+G4oSInIx7n9SOvTWi/Z9QuSqQFJYoArm0NkSsgYBvCmRjxEYTbopn1Pcb2fdgENSqRZJgTsGJAnzFQR6uv4zFF7a4Hw6jCVIJBkeXO0Hpg/unbWk8MoIJ3GzrUQAwQ03gdZRgW6MtT+7qN7a7OFSnaZNRRILrYXUb+xaMZ3ZW9NErVmsyNON5+ROR889D+7TzsvjW4eqlVRlDJExIIIYSPUGJ6a5qUOaJ9ACfTp/Ptrjw/wA8/mP5j6a6OfxttCyqgqrzU6yi1sBiCJgkiVgmV6gg5zpr3h7PHG8FX4dY8T/mUcfEhDAY6EyDH42HTUD9mvac0noODKAgEH4HuMweobrGxUat6OKVS4ZUG6FxELknYDlJMACZPprn+uv2PN7fUex3Hsdc6s32i9neB2hxCAAKzCqgAgW1M7f9wf8ATVZ13lcaLV/7A4YLSUEQVQNdBKhyZMjckyPbBkbnVE4encyr+IgfUmNaXwp5ZgD/AJhjIu8oCrGx/KRt6azSQqYYowLGYYMCcKGnPpEnBBzjbSau1oZgpZhIJBkSWmT1Yn5mCfo84iibSVuNqhSStskkKuSLvJGN8j10a8NIGxUABoBWdgPMJ3J/mNZSMrcNhQotvCiJnzQQSDkErzR/f08FIBgFIIIkW3EGFO0QpkLnBkls66qCazHJIVmVoJMmVBJznaCTmM6kuIo04uWWRgSJiCEO4yB0b59euimGfDUcDyyeYkzaFFpMvIHVcycM3rqE7R720qZhPvSuCwm0jMXEnmOWMgbkHEDXfbfB1TV8I8TeqgowQtUAUBcPYeYkwCCd9yN9N+H4IUHa2gnEygYGrTHhstNCWKq9RAwuuOQSwAIGjWsR/Hd8eJBFtGigK3AOoMrHmiZAg4wIgeh0hwX2lcSs+JTpVQY6FCACccpiCDBxOBneXHeGvxL0xSWh4SLTWrVHh0KSldxctNVCrgkK0vO49aNBZgBLMTAAySdgFA39tRbr3d7y0eNo300NOqGKmkagPTdSByg4liBAu9BE3QFPLKVZyGIY/wDLVMcxUxIFsXmBIJwLV1SO6XZ1ThOFNJ0mq1QuwVlYeVZplSputtS60k8x9DFm8QxE2rCyW8wVRkuCZBJxOTBASTnUNOnqHMtgANlSlxaYYhuayA2T4cxuZ1G8XxSAkFqQOAAE6mJtLVGLfL2ydL1eFLtBlS3NsTUt2JUHkAi0HDMLhNs6U/Yws24EkktxDHEkC5lYhem7SSdhnSkUtdnJZVAkGClO20kYF17hDtvBg5OkhcEAe8xzSHUxjzoZOIABMmIGwI084jh3AAfwwDAvFzqJIIK1UJAJ3g5MAwdR3D8KwbDXCFJFxAXLfFMrsIeJF3tqCT4HhvFNOVyWw+4PqHVMOCDcsYi3zax/vBXJr1pFpNapObrQHIAnMxAF2Z1sXZQZbmcXGRerJbUt5TuuCQxGCCDKkcrHWV/aHwXhcbW5QEqN4qN0YVBcxXOYe71jro04g6VK5rQZkjIJjPT29fprcu5fDf8AC0lsUl0ug+VlqyFMdMK4noA+4IGsn7kditXrh3Rjw9Mhqj5VTkcl4ESfTe0Memt04WgbJ3giFAGZhPCECKYJUSBjKxGqmEVeCsMzgmPEnOQoIacEWhXP96hV/FGu+M4cMLdmFywSbsxKKSMwSAJnzv6aVqcuRDBQGOMMhDNd7khOIX/7s/PniUAlWYm7AqDdWJZadT2IZajf49ZaZv232f4bEXB1xBHxKfK36A6i2Uz/ADkj9do/XVz708MGAdBCsNsGCSIXBMFcD6aqbLj3iDuMic/Sf01vm+nLqez/ALp8QKXFoWJCsCjEEgi/AOPQx+WtX/aiTawAqKQYgZBA5PpeAY9dYyjWlWG6kEdZg+v+frrW6dXlUzKmnMZBBUkCDsZI/Qaq1zfSmfbB2WfC4Xieq3UG992Qk+1rf+WstOti7/oX7MrAcwo16Tj1CEWkn1yTrHTrfDHR12Us1qeY51P5EHWmrw7KmSRssn4gtSAQY5c3DEzjWY9lAeKk7XD21rHD07kKtvCnOIcGtPTMgA/CMeus0witN7WA8ymlnzg2gxInBMrj/TS1WjzFPKzuACRI+7AYxAESPl/moaJtc4lqjMAMwoZpBtHMcT6jTriKMMJHlLEZgi+FDHoRgg/yNSpjwFCS5gFRaWPQhQ4ge+fnIGkeH4cwLS/NlhtklWYDGAS7f67aluGpsUqBZySJA6AAxBM74xvO8zpLhVl1YTzBItaBy0yYjAgkH12MHWf0xH9s0vEKtaQ97C+BzKLh5RFxChRNwYiN4whx/ZJH9fSLEZDvUEKQGIKBSIzPm/dqbameQGZGCp6E06YMRtmfmZ66i7gxvYupFOmCBK7hcbZyfrvHXVhQPEd1wVBavfLQxSmz2mYImp4cSW3zvp12d2VQ4VbaCS589UhXrEYJ5rIQCUiwRmZMam14YTbMgMDGMm4yhaJ3BMHrkZGk64A8MMRIYrvg2lBlSeabSIOw9MaQQuFzC3Ic3Sstlpl4iBgAFYEKRswOuwSzAshCgq0KACTuABAHKpG4HlwPLKtGleUuIJvAm5oNwpi4EHm3J3iF9p1wqwWPxkXnFxgMeUEggH33j5akkXrCmChPISAxCm92zcDA5QMEGCcrgkyEWotaZxBmFpoRTk8q1CaVTmEjF5PtOk+OpIJKgqgOSIQ+Vtmi6eV9vWTMHXVcopU1lYo5AQ0zm+fw9cAQB7yDOQkEAW11tAmRZhWAgWuhFpILZAtMRy9dLtRBAJRYHVlYGmevxeUiSBjZvRdd1aHObbSan3ZCkIpdATJWYBYqVK4HMYkCNKcHStRyGYBlvu5vxIqnItBkt6zJHXUifhpTRoiF3kSylC0qrTGVuA3mwDEwJGrwtyDxUpsaNR1DMtxg/GN7My3XBEaa1qPQLaFZGJ2CgC1lYJEyZMiIxtA0tQN1CoSUXyq2zAMsi70grHr/AA1F3wttPlCLazGUUBQd0sUKADm5cj8B+azVBE3DnARiJMtJVnjpmxs5x76jaPEB1VioKu5AAacSsMsGbg3iwMSIxqRrsCGMxzMQxEEs7LH5+hmbvbBi11U4krYSDBanIkCBWemIONgoqD3ztrjhptsYySTSEE9FCknORcpb2n30z4w/c7nlEwMkQvEH0/EpMD5af8QxNUDHnD+5BfiYIn1jYR+uE6iO3QbW6r4hx1Qkv16BgDjefmNUuoJugbNO3SBvAxtq79oGEZMkugYMZMlFbykmQZgx6rtGqhWpfeMRKg3R06bScwQTjTyx0j1XGMx/r/P01oPY3EseFpZghGQQPMWRrPryZxvGdUNRv67bRPznV27EQ/sgCm0laeRlhE8xnC4IjbbM5lo5H2+4bgOKFsXcKMnGVLFfkRdHXMbaxdtbXxda+hxEAhKnCViAQTYeWZPWZ39tYnp5XRfs8/ep7uo/Mga13heamoYbEAgm0k3VMycwLwD9NY7RMMp9CD+RB1sPZafdI5F3UewBDEepIKk7z0jGjpR2abeC5bmK1FZSqyDKu1wAJlTLHpud9STUoqAlSXszNoJMMNx1x+U66p8AEFRQZRrX36FrCcGQCtzY2/XSnDqWWk8hTaqESfMCQ3XGT9I+uiNEOzqZsrKMzgEiSb1cmB65iD6HSTkC2rnyU3DCfKaVpPqxhxy59to1J9n0oqOsejXAmOWGE5B26bH56ZqPhaCFuWSR5VYG6CB08MfkRrN+mT0UrsLBJwtQ3nMgfeiB6SQAP9NR9ThCpZWYhcoDAI2cKTM9bN+vpA1IFZFtVRDIUNsEzFxk56060ER06nTRjnIN0AsIwLCFYHpJcXjbCnpqRFVLAwIZluURkNUMkQcnZSRtgzriul1jjIdXYKIBuZUcxmQLQy7EAkHodc9s9ppw1KpWYG2kSQf1S26CwLukD0J6DWVdq/aBxVR0NE/syJaVppnIjzMRLTAkbaRjVafFhAwJyvOjLMOFZSyjFuFtBmOn0d9o8KPDelIWC7DY2gyyhiOgk7EyKUddVzut28eMpCraqOrWkDYVVg8gOAtQN5fVQJ2GrQovAAxI5KssAMi5HDEZWMTgzgLtqpMk4tmJSFLx5Q3ieUANcGCyblUZjIIxcCSpWENcHcA4Cio7THlbw0PlOAHC+Rd9z1xXCidlliBbdAGYJWCAryRgNs0QRaFZU6z03LFbjb8SAyDnJLqOm4QDHWZMDzhql8EKgZZRhAGx3CyCgZhlTJMiBBlXSpEwQGIUKAo5ckxJx0mASBZ6RpChRqOb2VrFMjxAEpA4yUFzOYmIgTmCNK/tSkmmplmhnqNcVIOIXooyMQJ2EyCIoquXv8QEgSCuRBIMrcl0xaQSBJ5siBh5xNVUWrADSVQGQcAM4IIPpAuJA39I0x7TVvDZEtIKMsZtAiGFzDzkwJG5BjGs878d4qnEVKlNXigrC8K0h6glc9SsggDbc9RpZWyv3z4WkwF4qyS9QIsgMZAGYUlRG0j12ACD/aDSbIoPEMBLKszkEwpkzG5O3rrMeGMEfr8up+mrJ2XwVwEnaT8/odSXnhu+tCoAjU6tI2kBsOBN42BBK88TEjViTiw7CoGDJu1omVUkswIBgfeHG4s1RuG7HBHkZm2UDcnri3YQJg9fbVp4HhPDpFSXLs1mQRIQJcgxst4HQmGmbRqUP+JpgqQcwsAyN0ZmwACZIMQAMz6Yqlbf1iQCIIIxsDEx6759s2c0iaTPdzYYncmVLEDOJgYPQnbVaqDBO8R16mcR9Btpg6MwTBE4JGPl1/XVn7IP3MTmxXUG74QxKx1m2RB+c6rvEL6bCQDBEfOTjcH66n+ErRROHstBU4wpVzGczllxgEQfdojviHC8FxRgi3hCR1lXmN9uZG6bHprIDrTu9XEGnwfEQALko0Ns+YsQfmrt0GBrMSdPKoiOmtU7ndolqKNsxElow1p50A2JN6kdf11lR1efs2rDnS4DJa2JMCGxO5JFT5T+R0eWlcMwuUMTzKEYkiA1pW0xsSCCfddL1UtRoJADq5XdoaDB/wAUHTPjKJyA5LGAXnccgLNE5yKg9v1lKdYN0Ckg3JEENmV6CA0kHqBjfXPXQSUVuBHlUhDHWfL8ug+o9dFx6EuykZi8Y+JYVhIg4FrAgZs0qtY3cwmQQdhnp1x6e8aUrhWHKFZ6RmJBLAYZTPQiV9oOiqIhWIJNj3LbdTIibSpVhOTzAKf/AKrTrjiKQtBCm0w1Ooi3EpyQY/EEsEHe2pg6dWgMjC4AqFAJgkGAD1Ny3AEeufh0wrOQ4YeUm8nOchmKiAeWPEtwYeqvw6ioP2h1b69DhxUWxFeqzA2KIDNDE4gBRaN4IGsy4hZdrMqSIMW4O2OmtC7xO78ZxDpNyurLgGEpnkqSRayElSLh8QmZOk+I4E1f+IZKRbiVW8lAGplDbhVY2M+NlkhGwLhrTDn7MOGLUeJDm1Pu3EzbEVFf2yIz0tmMaurcQyG04IUB1MgVEIAAL+am655/qZgkxndKnYjTcGZwyMOtvKYJxOGiRiCZhoMnUIZVU7XnmXHN6AgSo5hsIBjbI1J3/SCwVBDFiVK+YkyMjYG0iOUkc0RzYQp8WkBVd1YK11Mh0OG97QMDcZ+Wm5ZxcGaSsg4AU4gXGChHoWtO56yIbtjvPR4d/DrKXdQC9OmCFFyhlEpVVJtYTAMH3GkLbVqnzBlVbYD1aqkDKkXCQ21uRIHWeinEcTFNWtJJMJyyCdz4VMR4g65wLQWxGqz2H3m4atFOnUWkZ8nh2VHmIhmuIE2zaxYweXrqyUuH8OfDK+IwguyvVqExhix/5S7783tsNRHw9LZmW2AKljAgrMTVqsRLGJAGyi0CfiyvvT3PqpUL8LSNTh2JZPDF7qHzYwEkgRgiYBEnOtep0VkuxIAJa2bjkk3kxLMbZEARAi4AnSdekzkMfuzzYliYkFXYW4IEwImbJzAIWQdk93KrNy0a08ozSeQwIJnGx2j0P11fez+yXRM+FTVSSyhhUKGAVDU1Y2wA2HI39BAmEpAhQDdbhjUW7AxkDzNjaYHICTIOk6fD2gEFFPKIckwRzXECBgC85tCxmamEY54agEpkEOtQgjxSBMmBbaA3hyXgwSTLSRGu61wY2kiSsElZIWYZeYWgmTJOMmI10KBVSoknLQSBcbOYEyAIDFjGzVP7pl/2Zw7VChViohjeQQSJuvYRBM4CnorHY5UHEoy0lS5RAW0AggFotBIJlouP+Ieg1XeI4WAtvlk5AmRJAnExKz/i1ZO1lLtnmAGSFiZAkEdCQuNo1DPRtJIBiYE8pECAT7yB+R1qRmol6POsHdsExjJE7xj+A0/p5VXUQAUyZGEIJJJ3EW5BjIGmtcBW5rhIuIBzZBBmREkgjOwg51y1bkIOWiUZmMhzcCIGA2Zg7x7jVWUf334gLwtGlzAvVduZplaQChj6mWI9OX66op1M96+Kvr2ibaSLTE5OOZj+Zj6ahTpiA6e9i8b4VZHOVkKw+ZEEe4I/U6YtoaLNMbz2S1yGkWk2yjpNxUQaZBOJse1pz9Dqa4a08vWLwQZm0CSSB6AHEddZ79nXawrUTRcxUpkQYOYgdDj4cehPpq7o7Ai1nPx3ZKHcEDeOa0x1ubpMcXWHTDfJ+eAMbGAJMR1jbQosFe74VwxJYmC10iSZAMfRj7jXPFAEBliwiR/dycYPrGZ/AfXTZHDIJOx3OYI5ZyboGPoZONaCS4xI5fgYg+oDc0qesNiCOpj4tQ9cfD7rdaLmuIFpJOGOKZnobSQQ5Akez+IAHhHygAAkzEk8uMgjcH09Iw24tTc2VlUEmBDjIvM/ECYMnrsQSNZKlcfwrHi6gaAC4Nqg2EOFtCmOUgkYg9N4GpDiuDFRys8qwajeeAjRZTMQJloB9BkzGpGrUUSSA/htImoLrQFHhuDkxiJ9IJghmbVBDkGArG0qtwFi70ygHK4BHKwFSJIZgI0gwNVQRlPDMIyAiExEqygkAqEGZBGDzZ01LZEgU22MgjmlWAuOVggwwkkEAnbSvGcNKmOY1NmBILyZgGLXeeWw8wIwoJksqwjaTm1gMEOszeI5VJJjYkYPXWozS/BcYFId1JsKwVAulDIDVMhxbiMTj31kfbPCPTr1kcy61HBaIuMnmj33Hz1qxaCCvIYJtM5HSEkm33YAZ6ROo3vH3f8AGJrAnxAirUBChmRBCOFIzCAAg5AUH1isUrMFpzHv/DWpdyu22CrQqtBg2O7Hwh151Ucx83MTmQDiIU7rd2FqqHgG0lTJDMWaPVxAAJYdYBAmNKdq9gGiDBDEMTcs/RMLGdweuRGNZ1rFy4OkfMxNSoQLAYtUHErTWSvLi4knop6a7rlZ+7jA+EkwSZYoFBUelx3OMgECO7Hr+JQpu4HxXteJMEpcZIs23YgCSFIONPmrklhhCm5woS7N7hpWku1pfJOQr76Sb16U5gSD8K33E4SRPMCcBSSXIJkLe7rGk+SCA7ZstWq6+90w33lx6XVB0RTKlHBm1zJAUMHBjfKnmW45IP3lTF1qbPP2SRByxkO3KLZ3CkACYyIuhdseaRivA2raFNwKi7Ly5gGDs7CVyREtHUxOJwhopbPmMcoiegBuksQLR74x6q9ndmkOtSYRQQqQck4BMk4CjHUliTp9Wpkkk5IPKPp/v8tIVyrw02zze+RnBBBiDB/POBkajatLBIAAUiZGMjNykdIPrsfpZnoBYzdsJIERv6Z6e+2qj3t4hVApCQ5tvO9ikggG3MncCT13nWtYsVviwXc+E0hpJF3lRQACWYWy3Tr7cs654jjhRUk5VOYwLlYgMEEnqWYZgYK++uOHpgGcAATBIiwZMjcycAbNtGq73i48H7tZAMM59ccgzJwMnbJ20sobiKzOzOxlmJYn3OTpPQ0NaQm0WjbXOhH/AGL2m3D1kqrkBhIO2+Cf1n1BOty4XtNalFGQAiqeWCLgQPIxkS0gAnr7TGvP+rb3B7yjh28CsA1Kp5CQCUceVhPUfqIjKicdT9b5rXBxSrytlWtDHpOYqYHWCGGMD5AocVw9tSDMxAJNoImGWIhmgyPxAjPohTqBnIUqSfIYz65XEAggHMbH4hCNMqKah7iCIUsxESJCyTy8zHoImBAxrDX1zTaGJGJfYt5SBBmwQemT6D3Opal2qtSKdSBO0crBgYBIO2QY3nPvqH8acOAtToxwSTGGHqDbnIyCN5DGmTJOAYHKYyZyAQBEzPvHQgzrNZ3EtxSWuDyk4KVBFrMQ3KRMUpmIOJOIO8PWpSTAa7OcLAF0G05KiQWSw7CFAJbT3gO2WUFWN62xuBCzEMoEtvP/AI+mXT8Mj5pMFXJCEWrduLGEGmcHG393RlOoCnm7GLQ04lRssFWYlYiBbUWN7TIHVamPCa4KSNjP3TBdgCLlDY2upZnA13V4dZhgA0GdoEwOWeQEmTDYyCFzrhuBqADnJAODYTI3hWYGqpODyYGY31oCSiq0gAjBt4aaiEiYZTSFSNv7QHfbOulcKwLKmMhvEqJacEmGqSs+ka6DKYWZI+F1DTMgGKwepHX8tOafDnzimokA3KlaIzEWFQDGRA366ka8PSKPfSGRAaigeoGm4G0wRGAbWInoRtqw8I/jIynxJEgqVClWznA3iV3OwOOsS1OCZpquMNYBsTsa6sJ9cnTnxg8BajVGIgWy0Bd7UpkURuDzLBzO2s2NRzwPZnhE04YAk4JAqMJMWlXaoU2GBSxud9SK0DC8iqASeUgQfw0wrWqRJDMpMyR4mdd0OFOL5WIi624k7khORcH+rIO0gzqX7O7MIzESIvMXe4iBA/Keo30GI6jROyqVmJYIVa3qAbfu5JgKJO5IE36nOA7Nthm6fCP0mdh7A9SSSTJd8Lwa09pZurmJP5AAD2AA05P+2lEqizriqoG/8/PS4GmfaHFrRR6jnlUT7segHqTgAaQiO3OMFCi1SpzNMKo5SxMcoiTGJJzGdZ5xL3PdUEuSWZx8Tg4UKRNt2IgyABjOpbtjiGr1DVcW7C24koFPOlO3d5m7rJWCAQTF8VWFBPGJJpglaSEBQREzIGcSTGwJHWAxmoXt3jBQBLM1SpuCTsZxG2Q2ZyMbYM0mrULEsxliSSfUnc6ddqcearzJKCbQcTJJLEep95gY0z1uRgNDQ0WtIG1zrp9c6yh6JlkQf599CdDUV+7i965jhqzWPIsqxIPz69MgepPWNXTxGqFFc84JUOsBTFzK8ZIuSIHQ+tq6w1ln5zg9QfUatndrvfYngcRdkgJUG1s8yETmQTj6YGudmNyrvxF7CSrhh7E8okk2qNuaBAHQiMjTcPcJJ2JAtbO8jbAAJOTBOflpXtWqPNKMIDm1xcAJAdKn9YotM4BkAmckw8tioGYAnMnDFZ+6lcNMk+w2I21QdJCoTcLzkE830G5Xf16+unNGsViwZ627dBIPTOcGPTTDhe1FMhyacLIk7+XEmLsQQCBI2J1IpT9MqSItGesm3cx/HW2Elw/GXDmUMds+ZQel0bHOdD+h6UCwPT35lqupB6GC0N7iTtnSPCUuqkGfw429QROYGpDhzBzcGAmQZEEnYfn+Z1Y1KFLsVulZXnPPQRztiSkH03P+rlOwmgKPBGIlaThoGIB8TGw04StECAx94x+sj6j9+ntGp7dOm2PTWcaMaHYrj4kGckBm9c89Q4ydo0+p9j9GqEjqqwgO34eaCfVvnpahUE4HQfL29/4ad0z/ADH+ejDocNwap5V+vzkkyepJ307UaSX56UWP99SdaE6Kq4AkmB6nUPx/bQUDw1uaRE4EE53EAxMToJ12p2klFZaST5UHX3JOFGPMYGqj2pxJrs7MYpiAX3VFXPKCOoOTBzbJ8wCHHG5iHYX4hfPVcnMkAi5YJgYAEnIkaYdtcdSoEVKrZQApTObRdlz7zdJJGIicRJzX4hVpeLUhEBEUzaXbYJjzTsbTJ2JMzqqd7uEer4h8dTUp0lrVOHKkstFipX7w8rFb1ZlEeaZOdV3vL26/GVCzHkiFXoBMwBiB1OM+2wl+P7coN4/EKzniOI4ZeHaiUhUNtJKlTxJ5lK08ACZbMRrcjnaqZ0WpDszg6FQMa3EigQYANF6tw9ZTbT3+ieD/AOoj/wBWt/nrbKC0NTv9E8H/ANRX/wBWt/nof0Twf/UR/wCrW/z1LEC+i0b6LUg0NDQ1IBoMJwdDQ1FIdkdt1eGkTfTM4MErMSRPy1aeF7Qp1lIoEwxDFC2TaCXRpIu6ETB5Tqja5KZkEhvUfx9dY8Vq8miIJWAIiHMiWkeYEFRM9NhvvpVeJeieRvCMkeGTcbsbYgjpIk++qx2f3heniot6wRcN1mJIG/Tbb8tSfA9pUao99t49ofIiI2aBnfbUFvp94iqnxKduYaCKifPMOnyvx6anez+2+HqBYqqvorGMiPxz/wDt11RlROXw2HiQTKkx7RAIkQdjG22nPg1St1iMomfLW3EkxJtOOtp+Wpa0ygQy/dsGORckNBG/lPrjTygP7pBx8J6ev+esk8IHLUsxsbqWOoWXa6RGQP35crWTy+IEAbIa4kgdSfCbBgG2Dv8AlNa12nO1v5gr+u3ppLie0qVOBUq06Z9GYAn5DfWZUnANzGmQTGyLOJuJ8AGOgUCekadPXlpEsSQLEWqyqou2UrPocjONhnQdXOr3soL5fEedjYaaHE+epA2/dpvU73kglKQUKVDuzXKAc7rjA9J31XaNckXQlNQRBIJJEn+zHLMdAsdTpCvxqA/eVyCfMlIFqrf91Rbo95K7dNB1NcVxDva1ViSTInkV94IVoa0RgkhdyScaSpO1NPFqEoDlqjpgZ/q0XCzGMTkQdVDje/CUJHDoA9xNwIduoJIMievO59gNVLtbvFXrsWd2MyBcZIHt0X1gbdNp1YvJdO2+/FOjcnDqWY/1xiT0NgMRH4iCNoA1nnaHHVKzl6rFiT1JIH576b651ucsWjOhotDWwPRaGhqQ9DRaGpA+uddPrnQg0NDQ1Iei0ehqQaGhotSHrlkB3E6PR6iOk7L5XIHoc/l1GpOl3grgkm12Nss03cuxB3npM7ai9DRgWCh3qKknwADuGQtIPqL6jD2iNP6Xf6oCTYwBAwAM27TzAfpqoaGrEuf/AMQqn9lPSWJ2+V8D6fIzpnxPfniHBHh01U7gGyf+7wwC356rM6E6MKW4vvFxFSZKLIiQlzR7NULEfIQNRtas7mXd3O3MxI+QGwGk50NOIehOuZ0ekBOhoaGpBqb4jg6H9H06yB/G/aPCqMx5f+XfCKOgxk5OdtQenv8ASB/Zv2e0R4/jXTmbLLY9IzOpFuyOyhWStUaqtJKCozswLYdrcBckz066edr92TQWvNam78OqPUpoGnw6jKqOGKgE86Er0DajOG48pQ4ijbIrrTUtMFfDcOIHWSI0+7R7wGq3FsaYH7VSp0iLibBTNEhhjM+EMf3vbUT7ju6ApGuG4uj/AMMyivyVJUPIQrC/eEnFo2kZ31B9r8AaFZqTMrFbSGWbWV0WojCQDlGUwdtSHaXeI1jxhNML+1tTYwx5PDa4RjmnbMa7qdtcPUdnr8IajkUlBXiHpgLSpUqQEBczYW/xR01J/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54284" name="AutoShape 12" descr="data:image/jpeg;base64,/9j/4AAQSkZJRgABAQAAAQABAAD/2wCEAAkGBxQTEhUUExQWFRQWFxgXFxUYGBwXFxgYGB4XHBgXFxsYHCggGB4lHBwYIjEiJiorLi4uGB84ODMtNygtLisBCgoKDg0OFBAPFCwcHBwsLCwsLCwsLCwsLCwsLCwsLCwsKywsLDcsLCw3LCw3NywsLCw3LCw3LCsrKyssNyssK//AABEIAOAA4AMBIgACEQEDEQH/xAAcAAAABwEBAAAAAAAAAAAAAAAAAQMEBQYHAgj/xABGEAACAQMCAwYDBQQIBgAHAQABAhEDEiEAMQQiQQUGEzJRYUJxgQcjUpGhFLHB8BVDU2KC0eHxJDNVcpKUFzVzg6Kywhb/xAAXAQEBAQEAAAAAAAAAAAAAAAABAAID/8QAGxEBAQEBAAMBAAAAAAAAAAAAAAERAhIhMUH/2gAMAwEAAhEDEQA/AMw0I0Bo9dXEUaGj0NSFo40NDUgjQjRgaOP8vmT0HqdCc26MJq7dgfZrxddPFqleEpRN1YE1COreHIgR+Ig+2rh2L3L7P4eCyHjKggl6xIQCJBWmoK/mPrrN6anLG+Hol2sphqj/AIaamo35ICdWPg/s97RqQf2Y0x+Ks6Ux9RcW/TWtvxjjFMCgoE2U1VPTzqq3AfLTepKy9RirWgc1zM2TlKbFnXIGSf4aPKteMUCn9lnEiDV4ng6XzqMfXaVAO3rpQfZskf8AzLhf4fnfq3PUp3AGQT574LNEwDJkZnrGmtWvJC5Y4ixIFPAmSagY/T1ODq2jIrB+zYHFPtDhXPQZE77QTO3SdM+I+zbjRPhnh6wH4KpB/wDzUD169NWqtzYBqGDk2Eke8sxiNvL650jUexrJdVOCzhmWcnNs5wBsdxtp9j0z7ju7vF0c1eGqqPxBfEX/AMqZYD89RakHYg+vtrTW4pgValUZfUXk5gdG39zbEiM76LiuIFQMK9FKykeawFxB3LqN/dfQeutayzW3QjVq4nu5SdvuGqUp/q3U1VkfCHww6bz+7UF2l2ZVoH7xCBjnHMhnbmjE+hjSjKNCNHotSCNCNAaPTiFGhGj0NWDRRoRo9DVi1zo9ENHoIaGhoakGugNF79BrRu5ncAFU4rtCadEkGnw589YmLfEG4U/g3PWBjWb1hk1X+6HcriOPJNKEoqYau82SNwgGahHtAHrONap2B3d4XgOWhSFevu3F1beSc4aIURsqZ6n1L+vxzGnFMKiCAtJQAIg4ERIkjaAIM7Ea5R8MzlVtDeYWqoH1Firgz6ztI1ztrrJg65ZmBaozmfdUG2I+IZ+ZgRbvpqlw2tBm7ALSM3yk4G2Tsdz6VTtf7QKNIsOFXxqkWh2BWjjdsm987ARMDmI1Q+1e8PE8SW8Ws5Db0wbKUH1RYAHz/M6sovUjTO2u9/DUPK6s+/3aiozcxuAZfu1Bje4HrJjVY4jv9SBup8M7NAAatVmABuAFMH1OSYyck6oqnfb9/wC/P5aJgevr9flrUjF6Wer314hpKCihnyhWb5YqSp22+WNN274cad6iRMwKFID5G2mJHsdV0/P9CZ0ecR02xpwbU8/e/i2ILvTcDMGjTA9cFVUjO8ET10E711Myi5mYLgGckw7MP99QJX3M/wA+h/hogI6j+f36gtdLvRTLc6FRk3Alm2MCQRGT0A/TUhR42lUwlRSdhuSB1UhpYfU6oomeh+v7xoMRP4ff0PzG2lL1WoiDO2JIz5Zjpj6YifbSdGoVC8xtxgkGmykCRYcNH799VnhO06q9Q43ht/o8fv1McJxi1WhAQxlvDO/Ln05tvQ6tDriO76ViGoxSdsWWt4TMAZAOTSJgGCLd/lqtcTQam5R1Kuu6nfOxHqCMgjB1d+Hy1w5weoMt7xi1slRHWRIGnX7NT4lWpVoKi62uUitTAAIsZjkG3IY4mASMatak1nWhqT7c7DqcMy3Q9J5NKuvkqAfqrRupyM7jOow61KKGi0ehpAToaLR6k50ei0egho/3aIau32ed20qzxnEx+zUWNqHHjVEjed6amJ9TjYHRaZNSvcTuklGmvHcchbY8Pw0SSTFtWoIxkraDgTJ6Rc+I4w1GvYlmnEZtB3C4iSp3jqMkYaHr8fUqFqrFj5W3A5WJC00LARdacgbTBy13PbfblLhEuMtWefDoSy7SC7SblpA7KYLHMbRzrpDjtnt6lw4vqNgNApIeZ3HnAuBbECWkbiSdjm3eDvJW4om+adLpQRjbucNPnOdyIHQDTHtHtCpXqGrWe5zsRAVR+FABCrsI/OTnTEiZO3tGmRi9aDxO+IwoE5/vGRj5fmNBlXYuxG9oUASesXHQ8OSPeMe3z6fLUr2f2LUcjlOdsb7eVd23GY1WiREWFsAY/dHqemlU4FjtnPSSPkPX6Tq8dl91xI8QqRJAKkMJ/CpBhmHopYjqBqW4TgaYUNaqkfDaKjm3JN0GnMESCmJnbRrXiz2l2KxgZk+0flpx/wD5yp/Znqd/qenpnWjVuBRea03CNwxGzYaxxTUZzI6jbbTQMi5tSDBhmoW5AjzCdz1OxHXVqxQn7uuJDIVPzB23wFnbP56Z1ezGBgEyBJFpkDbb0zvrSV4S6LqbhsmaYdmiMT+zxvjJyY02r0BJADEiAASKrdYBpshqIIkROM6ljNn4Nh6H5HP5YOko6bfz76v9fs+m03KimYlBbn0hgELD2M/XUHx/ZKmbAzD++sNk42utx7/v06ziAyPYj20EbbrBmeoP579emndbgmUxk4GOsfTfHppqtP0ify/n9+kWJjsjtkoyhixUMCSpzy7SCCJB6x/EaunZ6K1EkKtTHKRyuBAJuVcEXFzIJIhZGs0Bg/z/ACdTvdvto8PUAqS9BjDpvAOC1OfKdiQMG0A7aqZWicJTLUnocYgr0DCuqKJ8RiQtSmVMAxDSPUHfLZp3q7tPwdRd3oVM0a0Ycb2t6OPTrBI6xp/ZktSWoGSpcqlWKgIZLX3/AIV9VGBEgDq/bs8cTQq8PXA8JxIyC1NsFKlMqMrJJwegxDEazLjpmxgmi1Kd4uxanB13oVfMsEMPK6Hyuvscj5g6i9dZdcrA0NDQ0gWhoaA1kpPu92O3FV0oqYBlqj/gpL52xmYwPcjWlcTxAqFFp02Xh6S/dIkFVVcA1AGxkz+IkgYJ1B93uGPC8KoaFq8XzEgkFKUCymYzLA3Rjz7jfT5q5bkCBVEEFWNoz8W4OwIJMjYDJ1itQ7rdpCkpeoGtpwFUjnDREeaLyQ0k7AAT0NA7Tr1KztUqNLljgHYSeUAbKD0/eZl72hUvc7lUn1IxucY9B9BpjUpEGIjYxsR1AP0zpxm00CgGd998yR6j/P011R4ctkjEwPb2nS9KhcdiV2H8xnVo7L7IKsboLC0lSB9QTtMRAEHcmBnRaZDTsfsYTlSWwxA+FT1aZz0Ayc7HANy4XgxT5bRkNKCbbQRIaQNiQSz4WYimTgcJRSmIKqCOZmYjG5ZmLZJC87GAMgEAEUy9pqSLrFCne65Tk8gzlbjmbWqEHlWmI1h1kAIMxBlVAQTLrkALIwkyAxEGD94dUDvnWqBrRWJUqGLCAGLMxkMCQVxg3H/uOr81EuskhQQb2ICqgznw3JS6AOaoarDEhelV738PZVpVgFenbayEuTehuAa43FWBIukSBjpqFUXs/vDxFGpLs9WmrC9HYwdoW/NhxuDkeoxrQuxu1E4ql4lOmQASHU1jKHJIIPEKxmZBjYjHTUXX7JpuErcJQI4Mo1ZqYg1HUs3iAkStQUsgI3NGeYDlotHjm4WstagGt5Ta/keABURgAJW+6FO2NyCShrK0lqTCiRBY3msw3iRZWE7nHvocXTuwFDqo+FbHHrNNSC30onb66Y9ldoUq9FKtO8yTBYoXBEShSmEtjEGev00vxJ5jzAHJUPybxsCtsx+Mx/HQo+KQ3ExywBeQRSBAGHGAu4HMtLfGmPgfiUghcz0EyuQSQD+IEr6k50s1VogWCVHWGO3WQV28ysqn0PV1WpbSjAHywDiILC1QMwWJKhXxNrCZEY1ODWoDewIjlYsLoAkGYAxgEzsJNoya52t2IyZjlOzH025h/rORvvq8cHRgm4qUYgGSowQfDNylQJJIDjEgyFN088VwZtBkMSDfTIiSFOLF8rjmugQbSVyLdHxYzJqJ2gzvESdpJx7Cdcqv8/7asvbnY5XmUhlJhWU46xJXoQMGeh6Z1AlM5JHv1B/iPb9dblYsWHud28KD+FVP3T4u/s2OzDYxO4mP11p1R5C+GQGjltkqU9JAgSOm8ZzGMPCHb8uh9x/M60n7PO3fEX9nfz01uQ7gqpG46kSB+6DnWeo3zfxK98+xBx/DAU0B4mmC1JyPMFy/D3dJBMA4kb4MYgw+nscEexHQ69ELW8F7yVsJyZ/5bdGPopyCfUz1MZh9qvd7wa44lBFLi+eMclWJdcYhhLfO/wBtPNXUUTQ0Z0WurmLUh3f4DxuIpoTCgl6hPSmmW/PC/wCLUfq0901KUqlRRzOwpzkGxeZ4PUSVkf3dYpWS5mLVjnMBjaTavwgHpFuQAMiD01G8Y5CACQ9WMWgXZ8wjlEx5fY+unTLbyWwGg3QRCkCRnbBAkjpONNHgCbQHLZb2hSFUb9ZJwcYjOskxrcNapXlJuMsDcABgICJG4O/qPYloVuaBtv6wP4/76k+JQECwhiwliJgDopzGOseoGY1zwtHGIhid/wAPT0MHO2cagV7N4EzIWd4gA49SBv0J/L21YezUCQGhWB5icBYHMARsIBZmG3LvCjTPhUC7HIMi7GAYN8E+0bmY/Dp/TZsNBgE2qsF2MXKCSCMSGIyCzqvw4y2kKbKAcEADc2qyiLiTjlYJzgHFOQxlyBpxQqBskBSCDkMCsyAY8wLD1Ids3AxakY1UXGCAQzIADu0z5pl+YAlyVljOJQh5QoqSVi4hsnNh+EAQImWALQNwAMctjWnyU8XSMxbcWa4ySEF0STM3AzGZKxDftPh1qI6VpQMssvmdXMwQvMbiVFswpiBM4Upn4+VmkiZlVEZAWmeZiQcgzC9MknXrskX3ohuYjlBmJZmYALGY5c+nrqTIO36PF8Az00rOKdRQXVSUVlwQWQgWziZEzI1WqvHFvPkcxIAiScySNyPf01uPa3ZtPiwaZpoblgQPKMxNW0kHAwgG/XOs/wC2fs4qI33dRQvKCHSrMmJINOmytExuDjbSHf2a8WyPxHDNdkLVCG08ykA2qwMllYHl/ADsNW8uQFWRZlhNOFY/hJX1wemN9zMZ3Z7q1OFDOziszqtPpatNSCAAzSwwPwkBcbGH3EBrMhiQSJW5QRsYRvMZ9TOcaYzXdGMEAziADeQdsIASWmJxBmBnSXaHaC0KZqQJBW1MhapUEGZ//r0/FzA6LeIYuhhcIgzd0ksxCHCZJAOx2J1V+/XaP/EWbCkiACD5qgVmJkYPlBB/sxHQAUR/EdoVarEtUfmIkS1sDbc+++5zq89zOOepRdWDPYQCSSxa4cikTIaRarKQThfQjM+G4oSInIx7n9SOvTWi/Z9QuSqQFJYoArm0NkSsgYBvCmRjxEYTbopn1Pcb2fdgENSqRZJgTsGJAnzFQR6uv4zFF7a4Hw6jCVIJBkeXO0Hpg/unbWk8MoIJ3GzrUQAwQ03gdZRgW6MtT+7qN7a7OFSnaZNRRILrYXUb+xaMZ3ZW9NErVmsyNON5+ROR889D+7TzsvjW4eqlVRlDJExIIIYSPUGJ6a5qUOaJ9ACfTp/Ptrjw/wA8/mP5j6a6OfxttCyqgqrzU6yi1sBiCJgkiVgmV6gg5zpr3h7PHG8FX4dY8T/mUcfEhDAY6EyDH42HTUD9mvac0noODKAgEH4HuMweobrGxUat6OKVS4ZUG6FxELknYDlJMACZPprn+uv2PN7fUex3Hsdc6s32i9neB2hxCAAKzCqgAgW1M7f9wf8ATVZ13lcaLV/7A4YLSUEQVQNdBKhyZMjckyPbBkbnVE4encyr+IgfUmNaXwp5ZgD/AJhjIu8oCrGx/KRt6azSQqYYowLGYYMCcKGnPpEnBBzjbSau1oZgpZhIJBkSWmT1Yn5mCfo84iibSVuNqhSStskkKuSLvJGN8j10a8NIGxUABoBWdgPMJ3J/mNZSMrcNhQotvCiJnzQQSDkErzR/f08FIBgFIIIkW3EGFO0QpkLnBkls66qCazHJIVmVoJMmVBJznaCTmM6kuIo04uWWRgSJiCEO4yB0b59euimGfDUcDyyeYkzaFFpMvIHVcycM3rqE7R720qZhPvSuCwm0jMXEnmOWMgbkHEDXfbfB1TV8I8TeqgowQtUAUBcPYeYkwCCd9yN9N+H4IUHa2gnEygYGrTHhstNCWKq9RAwuuOQSwAIGjWsR/Hd8eJBFtGigK3AOoMrHmiZAg4wIgeh0hwX2lcSs+JTpVQY6FCACccpiCDBxOBneXHeGvxL0xSWh4SLTWrVHh0KSldxctNVCrgkK0vO49aNBZgBLMTAAySdgFA39tRbr3d7y0eNo300NOqGKmkagPTdSByg4liBAu9BE3QFPLKVZyGIY/wDLVMcxUxIFsXmBIJwLV1SO6XZ1ThOFNJ0mq1QuwVlYeVZplSputtS60k8x9DFm8QxE2rCyW8wVRkuCZBJxOTBASTnUNOnqHMtgANlSlxaYYhuayA2T4cxuZ1G8XxSAkFqQOAAE6mJtLVGLfL2ydL1eFLtBlS3NsTUt2JUHkAi0HDMLhNs6U/Yws24EkktxDHEkC5lYhem7SSdhnSkUtdnJZVAkGClO20kYF17hDtvBg5OkhcEAe8xzSHUxjzoZOIABMmIGwI084jh3AAfwwDAvFzqJIIK1UJAJ3g5MAwdR3D8KwbDXCFJFxAXLfFMrsIeJF3tqCT4HhvFNOVyWw+4PqHVMOCDcsYi3zax/vBXJr1pFpNapObrQHIAnMxAF2Z1sXZQZbmcXGRerJbUt5TuuCQxGCCDKkcrHWV/aHwXhcbW5QEqN4qN0YVBcxXOYe71jro04g6VK5rQZkjIJjPT29fprcu5fDf8AC0lsUl0ug+VlqyFMdMK4noA+4IGsn7kditXrh3Rjw9Mhqj5VTkcl4ESfTe0Memt04WgbJ3giFAGZhPCECKYJUSBjKxGqmEVeCsMzgmPEnOQoIacEWhXP96hV/FGu+M4cMLdmFywSbsxKKSMwSAJnzv6aVqcuRDBQGOMMhDNd7khOIX/7s/PniUAlWYm7AqDdWJZadT2IZajf49ZaZv232f4bEXB1xBHxKfK36A6i2Uz/ADkj9do/XVz708MGAdBCsNsGCSIXBMFcD6aqbLj3iDuMic/Sf01vm+nLqez/ALp8QKXFoWJCsCjEEgi/AOPQx+WtX/aiTawAqKQYgZBA5PpeAY9dYyjWlWG6kEdZg+v+frrW6dXlUzKmnMZBBUkCDsZI/Qaq1zfSmfbB2WfC4Xieq3UG992Qk+1rf+WstOti7/oX7MrAcwo16Tj1CEWkn1yTrHTrfDHR12Us1qeY51P5EHWmrw7KmSRssn4gtSAQY5c3DEzjWY9lAeKk7XD21rHD07kKtvCnOIcGtPTMgA/CMeus0witN7WA8ymlnzg2gxInBMrj/TS1WjzFPKzuACRI+7AYxAESPl/moaJtc4lqjMAMwoZpBtHMcT6jTriKMMJHlLEZgi+FDHoRgg/yNSpjwFCS5gFRaWPQhQ4ge+fnIGkeH4cwLS/NlhtklWYDGAS7f67aluGpsUqBZySJA6AAxBM74xvO8zpLhVl1YTzBItaBy0yYjAgkH12MHWf0xH9s0vEKtaQ97C+BzKLh5RFxChRNwYiN4whx/ZJH9fSLEZDvUEKQGIKBSIzPm/dqbameQGZGCp6E06YMRtmfmZ66i7gxvYupFOmCBK7hcbZyfrvHXVhQPEd1wVBavfLQxSmz2mYImp4cSW3zvp12d2VQ4VbaCS589UhXrEYJ5rIQCUiwRmZMam14YTbMgMDGMm4yhaJ3BMHrkZGk64A8MMRIYrvg2lBlSeabSIOw9MaQQuFzC3Ic3Sstlpl4iBgAFYEKRswOuwSzAshCgq0KACTuABAHKpG4HlwPLKtGleUuIJvAm5oNwpi4EHm3J3iF9p1wqwWPxkXnFxgMeUEggH33j5akkXrCmChPISAxCm92zcDA5QMEGCcrgkyEWotaZxBmFpoRTk8q1CaVTmEjF5PtOk+OpIJKgqgOSIQ+Vtmi6eV9vWTMHXVcopU1lYo5AQ0zm+fw9cAQB7yDOQkEAW11tAmRZhWAgWuhFpILZAtMRy9dLtRBAJRYHVlYGmevxeUiSBjZvRdd1aHObbSan3ZCkIpdATJWYBYqVK4HMYkCNKcHStRyGYBlvu5vxIqnItBkt6zJHXUifhpTRoiF3kSylC0qrTGVuA3mwDEwJGrwtyDxUpsaNR1DMtxg/GN7My3XBEaa1qPQLaFZGJ2CgC1lYJEyZMiIxtA0tQN1CoSUXyq2zAMsi70grHr/AA1F3wttPlCLazGUUBQd0sUKADm5cj8B+azVBE3DnARiJMtJVnjpmxs5x76jaPEB1VioKu5AAacSsMsGbg3iwMSIxqRrsCGMxzMQxEEs7LH5+hmbvbBi11U4krYSDBanIkCBWemIONgoqD3ztrjhptsYySTSEE9FCknORcpb2n30z4w/c7nlEwMkQvEH0/EpMD5af8QxNUDHnD+5BfiYIn1jYR+uE6iO3QbW6r4hx1Qkv16BgDjefmNUuoJugbNO3SBvAxtq79oGEZMkugYMZMlFbykmQZgx6rtGqhWpfeMRKg3R06bScwQTjTyx0j1XGMx/r/P01oPY3EseFpZghGQQPMWRrPryZxvGdUNRv67bRPznV27EQ/sgCm0laeRlhE8xnC4IjbbM5lo5H2+4bgOKFsXcKMnGVLFfkRdHXMbaxdtbXxda+hxEAhKnCViAQTYeWZPWZ39tYnp5XRfs8/ep7uo/Mga13heamoYbEAgm0k3VMycwLwD9NY7RMMp9CD+RB1sPZafdI5F3UewBDEepIKk7z0jGjpR2abeC5bmK1FZSqyDKu1wAJlTLHpud9STUoqAlSXszNoJMMNx1x+U66p8AEFRQZRrX36FrCcGQCtzY2/XSnDqWWk8hTaqESfMCQ3XGT9I+uiNEOzqZsrKMzgEiSb1cmB65iD6HSTkC2rnyU3DCfKaVpPqxhxy59to1J9n0oqOsejXAmOWGE5B26bH56ZqPhaCFuWSR5VYG6CB08MfkRrN+mT0UrsLBJwtQ3nMgfeiB6SQAP9NR9ThCpZWYhcoDAI2cKTM9bN+vpA1IFZFtVRDIUNsEzFxk56060ER06nTRjnIN0AsIwLCFYHpJcXjbCnpqRFVLAwIZluURkNUMkQcnZSRtgzriul1jjIdXYKIBuZUcxmQLQy7EAkHodc9s9ppw1KpWYG2kSQf1S26CwLukD0J6DWVdq/aBxVR0NE/syJaVppnIjzMRLTAkbaRjVafFhAwJyvOjLMOFZSyjFuFtBmOn0d9o8KPDelIWC7DY2gyyhiOgk7EyKUddVzut28eMpCraqOrWkDYVVg8gOAtQN5fVQJ2GrQovAAxI5KssAMi5HDEZWMTgzgLtqpMk4tmJSFLx5Q3ieUANcGCyblUZjIIxcCSpWENcHcA4Cio7THlbw0PlOAHC+Rd9z1xXCidlliBbdAGYJWCAryRgNs0QRaFZU6z03LFbjb8SAyDnJLqOm4QDHWZMDzhql8EKgZZRhAGx3CyCgZhlTJMiBBlXSpEwQGIUKAo5ckxJx0mASBZ6RpChRqOb2VrFMjxAEpA4yUFzOYmIgTmCNK/tSkmmplmhnqNcVIOIXooyMQJ2EyCIoquXv8QEgSCuRBIMrcl0xaQSBJ5siBh5xNVUWrADSVQGQcAM4IIPpAuJA39I0x7TVvDZEtIKMsZtAiGFzDzkwJG5BjGs878d4qnEVKlNXigrC8K0h6glc9SsggDbc9RpZWyv3z4WkwF4qyS9QIsgMZAGYUlRG0j12ACD/aDSbIoPEMBLKszkEwpkzG5O3rrMeGMEfr8up+mrJ2XwVwEnaT8/odSXnhu+tCoAjU6tI2kBsOBN42BBK88TEjViTiw7CoGDJu1omVUkswIBgfeHG4s1RuG7HBHkZm2UDcnri3YQJg9fbVp4HhPDpFSXLs1mQRIQJcgxst4HQmGmbRqUP+JpgqQcwsAyN0ZmwACZIMQAMz6Yqlbf1iQCIIIxsDEx6759s2c0iaTPdzYYncmVLEDOJgYPQnbVaqDBO8R16mcR9Btpg6MwTBE4JGPl1/XVn7IP3MTmxXUG74QxKx1m2RB+c6rvEL6bCQDBEfOTjcH66n+ErRROHstBU4wpVzGczllxgEQfdojviHC8FxRgi3hCR1lXmN9uZG6bHprIDrTu9XEGnwfEQALko0Ns+YsQfmrt0GBrMSdPKoiOmtU7ndolqKNsxElow1p50A2JN6kdf11lR1efs2rDnS4DJa2JMCGxO5JFT5T+R0eWlcMwuUMTzKEYkiA1pW0xsSCCfddL1UtRoJADq5XdoaDB/wAUHTPjKJyA5LGAXnccgLNE5yKg9v1lKdYN0Ckg3JEENmV6CA0kHqBjfXPXQSUVuBHlUhDHWfL8ug+o9dFx6EuykZi8Y+JYVhIg4FrAgZs0qtY3cwmQQdhnp1x6e8aUrhWHKFZ6RmJBLAYZTPQiV9oOiqIhWIJNj3LbdTIibSpVhOTzAKf/AKrTrjiKQtBCm0w1Ooi3EpyQY/EEsEHe2pg6dWgMjC4AqFAJgkGAD1Ny3AEeufh0wrOQ4YeUm8nOchmKiAeWPEtwYeqvw6ioP2h1b69DhxUWxFeqzA2KIDNDE4gBRaN4IGsy4hZdrMqSIMW4O2OmtC7xO78ZxDpNyurLgGEpnkqSRayElSLh8QmZOk+I4E1f+IZKRbiVW8lAGplDbhVY2M+NlkhGwLhrTDn7MOGLUeJDm1Pu3EzbEVFf2yIz0tmMaurcQyG04IUB1MgVEIAAL+am655/qZgkxndKnYjTcGZwyMOtvKYJxOGiRiCZhoMnUIZVU7XnmXHN6AgSo5hsIBjbI1J3/SCwVBDFiVK+YkyMjYG0iOUkc0RzYQp8WkBVd1YK11Mh0OG97QMDcZ+Wm5ZxcGaSsg4AU4gXGChHoWtO56yIbtjvPR4d/DrKXdQC9OmCFFyhlEpVVJtYTAMH3GkLbVqnzBlVbYD1aqkDKkXCQ21uRIHWeinEcTFNWtJJMJyyCdz4VMR4g65wLQWxGqz2H3m4atFOnUWkZ8nh2VHmIhmuIE2zaxYweXrqyUuH8OfDK+IwguyvVqExhix/5S7783tsNRHw9LZmW2AKljAgrMTVqsRLGJAGyi0CfiyvvT3PqpUL8LSNTh2JZPDF7qHzYwEkgRgiYBEnOtep0VkuxIAJa2bjkk3kxLMbZEARAi4AnSdekzkMfuzzYliYkFXYW4IEwImbJzAIWQdk93KrNy0a08ozSeQwIJnGx2j0P11fez+yXRM+FTVSSyhhUKGAVDU1Y2wA2HI39BAmEpAhQDdbhjUW7AxkDzNjaYHICTIOk6fD2gEFFPKIckwRzXECBgC85tCxmamEY54agEpkEOtQgjxSBMmBbaA3hyXgwSTLSRGu61wY2kiSsElZIWYZeYWgmTJOMmI10KBVSoknLQSBcbOYEyAIDFjGzVP7pl/2Zw7VChViohjeQQSJuvYRBM4CnorHY5UHEoy0lS5RAW0AggFotBIJlouP+Ieg1XeI4WAtvlk5AmRJAnExKz/i1ZO1lLtnmAGSFiZAkEdCQuNo1DPRtJIBiYE8pECAT7yB+R1qRmol6POsHdsExjJE7xj+A0/p5VXUQAUyZGEIJJJ3EW5BjIGmtcBW5rhIuIBzZBBmREkgjOwg51y1bkIOWiUZmMhzcCIGA2Zg7x7jVWUf334gLwtGlzAvVduZplaQChj6mWI9OX66op1M96+Kvr2ibaSLTE5OOZj+Zj6ahTpiA6e9i8b4VZHOVkKw+ZEEe4I/U6YtoaLNMbz2S1yGkWk2yjpNxUQaZBOJse1pz9Dqa4a08vWLwQZm0CSSB6AHEddZ79nXawrUTRcxUpkQYOYgdDj4cehPpq7o7Ai1nPx3ZKHcEDeOa0x1ubpMcXWHTDfJ+eAMbGAJMR1jbQosFe74VwxJYmC10iSZAMfRj7jXPFAEBliwiR/dycYPrGZ/AfXTZHDIJOx3OYI5ZyboGPoZONaCS4xI5fgYg+oDc0qesNiCOpj4tQ9cfD7rdaLmuIFpJOGOKZnobSQQ5Akez+IAHhHygAAkzEk8uMgjcH09Iw24tTc2VlUEmBDjIvM/ECYMnrsQSNZKlcfwrHi6gaAC4Nqg2EOFtCmOUgkYg9N4GpDiuDFRys8qwajeeAjRZTMQJloB9BkzGpGrUUSSA/htImoLrQFHhuDkxiJ9IJghmbVBDkGArG0qtwFi70ygHK4BHKwFSJIZgI0gwNVQRlPDMIyAiExEqygkAqEGZBGDzZ01LZEgU22MgjmlWAuOVggwwkkEAnbSvGcNKmOY1NmBILyZgGLXeeWw8wIwoJksqwjaTm1gMEOszeI5VJJjYkYPXWozS/BcYFId1JsKwVAulDIDVMhxbiMTj31kfbPCPTr1kcy61HBaIuMnmj33Hz1qxaCCvIYJtM5HSEkm33YAZ6ROo3vH3f8AGJrAnxAirUBChmRBCOFIzCAAg5AUH1isUrMFpzHv/DWpdyu22CrQqtBg2O7Hwh151Ucx83MTmQDiIU7rd2FqqHgG0lTJDMWaPVxAAJYdYBAmNKdq9gGiDBDEMTcs/RMLGdweuRGNZ1rFy4OkfMxNSoQLAYtUHErTWSvLi4knop6a7rlZ+7jA+EkwSZYoFBUelx3OMgECO7Hr+JQpu4HxXteJMEpcZIs23YgCSFIONPmrklhhCm5woS7N7hpWku1pfJOQr76Sb16U5gSD8K33E4SRPMCcBSSXIJkLe7rGk+SCA7ZstWq6+90w33lx6XVB0RTKlHBm1zJAUMHBjfKnmW45IP3lTF1qbPP2SRByxkO3KLZ3CkACYyIuhdseaRivA2raFNwKi7Ly5gGDs7CVyREtHUxOJwhopbPmMcoiegBuksQLR74x6q9ndmkOtSYRQQqQck4BMk4CjHUliTp9Wpkkk5IPKPp/v8tIVyrw02zze+RnBBBiDB/POBkajatLBIAAUiZGMjNykdIPrsfpZnoBYzdsJIERv6Z6e+2qj3t4hVApCQ5tvO9ikggG3MncCT13nWtYsVviwXc+E0hpJF3lRQACWYWy3Tr7cs654jjhRUk5VOYwLlYgMEEnqWYZgYK++uOHpgGcAATBIiwZMjcycAbNtGq73i48H7tZAMM59ccgzJwMnbJ20sobiKzOzOxlmJYn3OTpPQ0NaQm0WjbXOhH/AGL2m3D1kqrkBhIO2+Cf1n1BOty4XtNalFGQAiqeWCLgQPIxkS0gAnr7TGvP+rb3B7yjh28CsA1Kp5CQCUceVhPUfqIjKicdT9b5rXBxSrytlWtDHpOYqYHWCGGMD5AocVw9tSDMxAJNoImGWIhmgyPxAjPohTqBnIUqSfIYz65XEAggHMbH4hCNMqKah7iCIUsxESJCyTy8zHoImBAxrDX1zTaGJGJfYt5SBBmwQemT6D3Opal2qtSKdSBO0crBgYBIO2QY3nPvqH8acOAtToxwSTGGHqDbnIyCN5DGmTJOAYHKYyZyAQBEzPvHQgzrNZ3EtxSWuDyk4KVBFrMQ3KRMUpmIOJOIO8PWpSTAa7OcLAF0G05KiQWSw7CFAJbT3gO2WUFWN62xuBCzEMoEtvP/AI+mXT8Mj5pMFXJCEWrduLGEGmcHG393RlOoCnm7GLQ04lRssFWYlYiBbUWN7TIHVamPCa4KSNjP3TBdgCLlDY2upZnA13V4dZhgA0GdoEwOWeQEmTDYyCFzrhuBqADnJAODYTI3hWYGqpODyYGY31oCSiq0gAjBt4aaiEiYZTSFSNv7QHfbOulcKwLKmMhvEqJacEmGqSs+ka6DKYWZI+F1DTMgGKwepHX8tOafDnzimokA3KlaIzEWFQDGRA366ka8PSKPfSGRAaigeoGm4G0wRGAbWInoRtqw8I/jIynxJEgqVClWznA3iV3OwOOsS1OCZpquMNYBsTsa6sJ9cnTnxg8BajVGIgWy0Bd7UpkURuDzLBzO2s2NRzwPZnhE04YAk4JAqMJMWlXaoU2GBSxud9SK0DC8iqASeUgQfw0wrWqRJDMpMyR4mdd0OFOL5WIi624k7khORcH+rIO0gzqX7O7MIzESIvMXe4iBA/Keo30GI6jROyqVmJYIVa3qAbfu5JgKJO5IE36nOA7Nthm6fCP0mdh7A9SSSTJd8Lwa09pZurmJP5AAD2AA05P+2lEqizriqoG/8/PS4GmfaHFrRR6jnlUT7segHqTgAaQiO3OMFCi1SpzNMKo5SxMcoiTGJJzGdZ5xL3PdUEuSWZx8Tg4UKRNt2IgyABjOpbtjiGr1DVcW7C24koFPOlO3d5m7rJWCAQTF8VWFBPGJJpglaSEBQREzIGcSTGwJHWAxmoXt3jBQBLM1SpuCTsZxG2Q2ZyMbYM0mrULEsxliSSfUnc6ddqcearzJKCbQcTJJLEep95gY0z1uRgNDQ0WtIG1zrp9c6yh6JlkQf599CdDUV+7i965jhqzWPIsqxIPz69MgepPWNXTxGqFFc84JUOsBTFzK8ZIuSIHQ+tq6w1ln5zg9QfUatndrvfYngcRdkgJUG1s8yETmQTj6YGudmNyrvxF7CSrhh7E8okk2qNuaBAHQiMjTcPcJJ2JAtbO8jbAAJOTBOflpXtWqPNKMIDm1xcAJAdKn9YotM4BkAmckw8tioGYAnMnDFZ+6lcNMk+w2I21QdJCoTcLzkE830G5Xf16+unNGsViwZ627dBIPTOcGPTTDhe1FMhyacLIk7+XEmLsQQCBI2J1IpT9MqSItGesm3cx/HW2Elw/GXDmUMds+ZQel0bHOdD+h6UCwPT35lqupB6GC0N7iTtnSPCUuqkGfw429QROYGpDhzBzcGAmQZEEnYfn+Z1Y1KFLsVulZXnPPQRztiSkH03P+rlOwmgKPBGIlaThoGIB8TGw04StECAx94x+sj6j9+ntGp7dOm2PTWcaMaHYrj4kGckBm9c89Q4ydo0+p9j9GqEjqqwgO34eaCfVvnpahUE4HQfL29/4ad0z/ADH+ejDocNwap5V+vzkkyepJ307UaSX56UWP99SdaE6Kq4AkmB6nUPx/bQUDw1uaRE4EE53EAxMToJ12p2klFZaST5UHX3JOFGPMYGqj2pxJrs7MYpiAX3VFXPKCOoOTBzbJ8wCHHG5iHYX4hfPVcnMkAi5YJgYAEnIkaYdtcdSoEVKrZQApTObRdlz7zdJJGIicRJzX4hVpeLUhEBEUzaXbYJjzTsbTJ2JMzqqd7uEer4h8dTUp0lrVOHKkstFipX7w8rFb1ZlEeaZOdV3vL26/GVCzHkiFXoBMwBiB1OM+2wl+P7coN4/EKzniOI4ZeHaiUhUNtJKlTxJ5lK08ACZbMRrcjnaqZ0WpDszg6FQMa3EigQYANF6tw9ZTbT3+ieD/AOoj/wBWt/nrbKC0NTv9E8H/ANRX/wBWt/nof0Twf/UR/wCrW/z1LEC+i0b6LUg0NDQ1IBoMJwdDQ1FIdkdt1eGkTfTM4MErMSRPy1aeF7Qp1lIoEwxDFC2TaCXRpIu6ETB5Tqja5KZkEhvUfx9dY8Vq8miIJWAIiHMiWkeYEFRM9NhvvpVeJeieRvCMkeGTcbsbYgjpIk++qx2f3heniot6wRcN1mJIG/Tbb8tSfA9pUao99t49ofIiI2aBnfbUFvp94iqnxKduYaCKifPMOnyvx6anez+2+HqBYqqvorGMiPxz/wDt11RlROXw2HiQTKkx7RAIkQdjG22nPg1St1iMomfLW3EkxJtOOtp+Wpa0ygQy/dsGORckNBG/lPrjTygP7pBx8J6ev+esk8IHLUsxsbqWOoWXa6RGQP35crWTy+IEAbIa4kgdSfCbBgG2Dv8AlNa12nO1v5gr+u3ppLie0qVOBUq06Z9GYAn5DfWZUnANzGmQTGyLOJuJ8AGOgUCekadPXlpEsSQLEWqyqou2UrPocjONhnQdXOr3soL5fEedjYaaHE+epA2/dpvU73kglKQUKVDuzXKAc7rjA9J31XaNckXQlNQRBIJJEn+zHLMdAsdTpCvxqA/eVyCfMlIFqrf91Rbo95K7dNB1NcVxDva1ViSTInkV94IVoa0RgkhdyScaSpO1NPFqEoDlqjpgZ/q0XCzGMTkQdVDje/CUJHDoA9xNwIduoJIMievO59gNVLtbvFXrsWd2MyBcZIHt0X1gbdNp1YvJdO2+/FOjcnDqWY/1xiT0NgMRH4iCNoA1nnaHHVKzl6rFiT1JIH576b651ucsWjOhotDWwPRaGhqQ9DRaGpA+uddPrnQg0NDQ1Iei0ehqQaGhotSHrlkB3E6PR6iOk7L5XIHoc/l1GpOl3grgkm12Nss03cuxB3npM7ai9DRgWCh3qKknwADuGQtIPqL6jD2iNP6Xf6oCTYwBAwAM27TzAfpqoaGrEuf/AMQqn9lPSWJ2+V8D6fIzpnxPfniHBHh01U7gGyf+7wwC356rM6E6MKW4vvFxFSZKLIiQlzR7NULEfIQNRtas7mXd3O3MxI+QGwGk50NOIehOuZ0ekBOhoaGpBqb4jg6H9H06yB/G/aPCqMx5f+XfCKOgxk5OdtQenv8ASB/Zv2e0R4/jXTmbLLY9IzOpFuyOyhWStUaqtJKCozswLYdrcBckz066edr92TQWvNam78OqPUpoGnw6jKqOGKgE86Er0DajOG48pQ4ijbIrrTUtMFfDcOIHWSI0+7R7wGq3FsaYH7VSp0iLibBTNEhhjM+EMf3vbUT7ju6ApGuG4uj/AMMyivyVJUPIQrC/eEnFo2kZ31B9r8AaFZqTMrFbSGWbWV0WojCQDlGUwdtSHaXeI1jxhNML+1tTYwx5PDa4RjmnbMa7qdtcPUdnr8IajkUlBXiHpgLSpUqQEBczYW/xR01J/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54286" name="Picture 14" descr="http://laser-automation.com/pic/ld-r3-big.jpg"/>
          <p:cNvPicPr>
            <a:picLocks noChangeAspect="1" noChangeArrowheads="1"/>
          </p:cNvPicPr>
          <p:nvPr/>
        </p:nvPicPr>
        <p:blipFill>
          <a:blip r:embed="rId5" cstate="print"/>
          <a:srcRect/>
          <a:stretch>
            <a:fillRect/>
          </a:stretch>
        </p:blipFill>
        <p:spPr bwMode="auto">
          <a:xfrm>
            <a:off x="5364088" y="3429000"/>
            <a:ext cx="3096344" cy="3096345"/>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0"/>
            <a:ext cx="8229600" cy="850106"/>
          </a:xfrm>
        </p:spPr>
        <p:txBody>
          <a:bodyPr>
            <a:normAutofit fontScale="90000"/>
          </a:bodyPr>
          <a:lstStyle/>
          <a:p>
            <a:pPr lvl="1" algn="ctr" rtl="0">
              <a:spcBef>
                <a:spcPct val="0"/>
              </a:spcBef>
            </a:pPr>
            <a:r>
              <a:rPr lang="el-GR" sz="3600" b="1" u="sng" kern="1200" dirty="0">
                <a:solidFill>
                  <a:schemeClr val="accent6">
                    <a:lumMod val="75000"/>
                  </a:schemeClr>
                </a:solidFill>
                <a:latin typeface="+mj-lt"/>
                <a:ea typeface="+mj-ea"/>
                <a:cs typeface="+mj-cs"/>
              </a:rPr>
              <a:t>ΚΑΤΕΡΓΑΣΙΑ </a:t>
            </a:r>
            <a:r>
              <a:rPr lang="el-GR" sz="3600" b="1" u="sng" kern="1200" dirty="0" smtClean="0">
                <a:solidFill>
                  <a:schemeClr val="accent6">
                    <a:lumMod val="75000"/>
                  </a:schemeClr>
                </a:solidFill>
                <a:latin typeface="+mj-lt"/>
                <a:ea typeface="+mj-ea"/>
                <a:cs typeface="+mj-cs"/>
              </a:rPr>
              <a:t>ΕΠΙΦΑΝΕΙΑΣ ΜΕ ΛΕΙΖΕΡ</a:t>
            </a:r>
            <a:r>
              <a:rPr lang="el-GR" sz="1200" dirty="0"/>
              <a:t/>
            </a:r>
            <a:br>
              <a:rPr lang="el-GR" sz="1200" dirty="0"/>
            </a:br>
            <a:endParaRPr lang="el-GR" dirty="0"/>
          </a:p>
        </p:txBody>
      </p:sp>
      <p:sp>
        <p:nvSpPr>
          <p:cNvPr id="3" name="2 - Θέση περιεχομένου"/>
          <p:cNvSpPr>
            <a:spLocks noGrp="1"/>
          </p:cNvSpPr>
          <p:nvPr>
            <p:ph idx="1"/>
          </p:nvPr>
        </p:nvSpPr>
        <p:spPr>
          <a:xfrm>
            <a:off x="0" y="692696"/>
            <a:ext cx="9144000" cy="6165304"/>
          </a:xfrm>
        </p:spPr>
        <p:txBody>
          <a:bodyPr>
            <a:normAutofit fontScale="70000" lnSpcReduction="20000"/>
          </a:bodyPr>
          <a:lstStyle/>
          <a:p>
            <a:r>
              <a:rPr lang="el-GR" sz="3300" b="1" dirty="0" smtClean="0"/>
              <a:t>Με τον όρο επεξεργασία επιφάνειας περιγράφεται μία παλιά και αρκετά πλατιά κατηγορία βιομηχανικών εφαρμογών που σκοπό έχει την βελτίωση της επιφάνειας σε σχέση με τη διάρκεια ζωής της και τις ιδιότητες </a:t>
            </a:r>
            <a:r>
              <a:rPr lang="el-GR" sz="3300" b="1" dirty="0" smtClean="0"/>
              <a:t>της. Κλασσικά </a:t>
            </a:r>
            <a:r>
              <a:rPr lang="el-GR" sz="3300" b="1" dirty="0" smtClean="0"/>
              <a:t>παραδείγματα επεξεργασίας επιφάνειας είναι η σκλήρυνση και η λείανση μιας επιφάνειας και η βελτίωση της αντιοξειδωτικής της συμπεριφοράς. </a:t>
            </a:r>
            <a:endParaRPr lang="el-GR" sz="3300" b="1" dirty="0" smtClean="0"/>
          </a:p>
          <a:p>
            <a:r>
              <a:rPr lang="el-GR" sz="3300" b="1" dirty="0" smtClean="0"/>
              <a:t>Το </a:t>
            </a:r>
            <a:r>
              <a:rPr lang="el-GR" sz="3300" b="1" dirty="0" smtClean="0"/>
              <a:t>λέιζερ </a:t>
            </a:r>
            <a:r>
              <a:rPr lang="el-GR" sz="3300" b="1" dirty="0" smtClean="0"/>
              <a:t>είναι </a:t>
            </a:r>
            <a:r>
              <a:rPr lang="el-GR" sz="3300" b="1" dirty="0" smtClean="0"/>
              <a:t>μία θερμική πηγή που παρουσιάζει μερικές μοναδικές ιδιότητες όπως η μεγάλη ένταση ακτινοβολίας του, η ικανότητα του να εστιάζεται σε πολύ μικρές διαστάσεις, η απορρόφηση του στα μη διαπερατά υλικά (όπως μέταλλα) περιορίζεται σε λίγα ατομικά στρώματα και η περιοχή γύρω από το σημείο αλληλεπίδρασης επηρεάζεται ελάχιστα από το λέιζερ. </a:t>
            </a:r>
            <a:endParaRPr lang="el-GR" sz="3300" b="1" dirty="0" smtClean="0"/>
          </a:p>
          <a:p>
            <a:r>
              <a:rPr lang="el-GR" sz="3300" b="1" dirty="0" smtClean="0"/>
              <a:t>Επομένως </a:t>
            </a:r>
            <a:r>
              <a:rPr lang="el-GR" sz="3300" b="1" dirty="0" smtClean="0"/>
              <a:t>με τη χρήση του λέιζερ, ένα μεγάλο ποσό θερμότητας μπορεί να εφαρμοστεί με ακρίβεια σε μία καλά καθορισμένη περιοχή χωρίς να επηρεάζεται το υπόλοιπο υλικό. Άρα το λέιζερ αποτελεί ένα ιδανικό εργαλείο για την επεξεργασία επιφάνειας με πλεονεκτήματα σε σχέση με τις συμβατικές τεχνικές όπως η χημική καθαρότητα, η ελεγχόμενη διείσδυση στο υλικό, ο έλεγχος της περιοχής επεξεργασίας, η μη απαίτηση περαιτέρω επεξεργασίας, η απαίτηση μόνο οπτικής επαφής και η ευκολία αυτοματοποίησης της διαδικασίας.</a:t>
            </a:r>
          </a:p>
          <a:p>
            <a:endParaRPr lang="el-G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 y="15240"/>
            <a:ext cx="9098280" cy="6842760"/>
          </a:xfrm>
        </p:spPr>
        <p:txBody>
          <a:bodyPr>
            <a:normAutofit lnSpcReduction="10000"/>
          </a:bodyPr>
          <a:lstStyle/>
          <a:p>
            <a:r>
              <a:rPr lang="el-GR" sz="2200" b="1" dirty="0" smtClean="0">
                <a:solidFill>
                  <a:srgbClr val="7030A0"/>
                </a:solidFill>
              </a:rPr>
              <a:t>Θέρμανση </a:t>
            </a:r>
            <a:r>
              <a:rPr lang="el-GR" sz="2200" b="1" dirty="0" smtClean="0">
                <a:solidFill>
                  <a:srgbClr val="7030A0"/>
                </a:solidFill>
              </a:rPr>
              <a:t>επιφάνειας: </a:t>
            </a:r>
            <a:r>
              <a:rPr lang="el-GR" sz="2200" b="1" dirty="0" smtClean="0"/>
              <a:t>Απετέλεσε </a:t>
            </a:r>
            <a:r>
              <a:rPr lang="el-GR" sz="2200" b="1" dirty="0" smtClean="0"/>
              <a:t>την πρώτη κατηγορία επεξεργασίας επιφάνειας με λέιζερ με σκοπό την αύξηση της αντίστασης σε φθορά. Σήμερα η κατηγορία αυτή περιλαμβάνει ένα πλήθος από χρήσεις όπως η αύξηση της σκλήρυνσης, η ελάττωση της τριβής, και η αύξηση του χρόνου ζωής λόγω κόπωσης. Η βασική αρχή της διαδικασίας αυτής είναι η θέρμανση της επιφάνειας με το λέιζερ σε θερμοκρασία μεγαλύτερη από αυτή του κρίσιμου μετασχηματισμού αλλά μικρότερη από το σημείο τήξεως. Μετά την απομάκρυνση του λέιζερ, η επιφάνεια που αλληλεπίδρασε με το λέιζερ ψύχεται λόγω διάχυσης της θερμότητας στα γειτονικά στρώματα. Όμως η δομή της έχει αλλάξει λόγω μετασχηματισμού φάσης</a:t>
            </a:r>
            <a:r>
              <a:rPr lang="el-GR" sz="2200" b="1" dirty="0" smtClean="0"/>
              <a:t>.</a:t>
            </a:r>
          </a:p>
          <a:p>
            <a:r>
              <a:rPr lang="el-GR" sz="2400" b="1" dirty="0" smtClean="0">
                <a:solidFill>
                  <a:srgbClr val="7030A0"/>
                </a:solidFill>
              </a:rPr>
              <a:t>Λιώσιμο επιφάνειας</a:t>
            </a:r>
            <a:r>
              <a:rPr lang="el-GR" sz="2400" b="1" dirty="0" smtClean="0">
                <a:solidFill>
                  <a:srgbClr val="7030A0"/>
                </a:solidFill>
              </a:rPr>
              <a:t>. </a:t>
            </a:r>
            <a:r>
              <a:rPr lang="el-GR" sz="2200" b="1" dirty="0" smtClean="0"/>
              <a:t>Με τη διαδικασία αυτή επιτυγχάνεται η </a:t>
            </a:r>
            <a:r>
              <a:rPr lang="el-GR" sz="2200" b="1" dirty="0" err="1" smtClean="0"/>
              <a:t>ομογενοποίηση</a:t>
            </a:r>
            <a:r>
              <a:rPr lang="el-GR" sz="2200" b="1" dirty="0" smtClean="0"/>
              <a:t> της επιφάνειας, η βελτίωση της </a:t>
            </a:r>
            <a:r>
              <a:rPr lang="el-GR" sz="2200" b="1" dirty="0" err="1" smtClean="0"/>
              <a:t>μικροδομής</a:t>
            </a:r>
            <a:r>
              <a:rPr lang="el-GR" sz="2200" b="1" dirty="0" smtClean="0"/>
              <a:t> και η δημιουργία δομών που βασίζονται σε απότομη ψύξη. Η μέθοδος είναι παρόμοια με αυτήν της θέρμανσης επιφάνειας μόνο που σε αυτή τη περίπτωση προσφέρεται μεγαλύτερη ένταση ακτινοβολίας ώστε η θερμοκρασία στην επιφάνεια να υπερβεί το σημείο τήξης του υλικού. Ταυτόχρονα η επιφάνεια που θα υποστεί την επεξεργασία καλύπτεται με αδρανές αέριο. Τα κύρια χαρακτηριστικά της κατεργασίας επιφάνειας με λιώσιμο από λέιζερ είναι: σχεδόν πλήρως ομογενείς δομές, ελάχιστη επίδραση σε γειτονικά στρώματα και τραχύτητα επιφάνειας που δεν υπερβαίνει τα 25 μ</a:t>
            </a:r>
            <a:r>
              <a:rPr lang="en-US" sz="2200" b="1" dirty="0" smtClean="0"/>
              <a:t>m</a:t>
            </a:r>
            <a:r>
              <a:rPr lang="el-GR" sz="2200" b="1" dirty="0" smtClean="0"/>
              <a:t>. </a:t>
            </a:r>
          </a:p>
          <a:p>
            <a:endParaRPr lang="el-GR" sz="2200" b="1" dirty="0" smtClean="0"/>
          </a:p>
          <a:p>
            <a:endParaRPr lang="el-GR" sz="2200" b="1" dirty="0" smtClean="0"/>
          </a:p>
          <a:p>
            <a:endParaRPr lang="el-G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0"/>
            <a:ext cx="9144000" cy="6858000"/>
          </a:xfrm>
        </p:spPr>
        <p:txBody>
          <a:bodyPr>
            <a:normAutofit fontScale="92500"/>
          </a:bodyPr>
          <a:lstStyle/>
          <a:p>
            <a:pPr marL="0" lvl="2">
              <a:spcBef>
                <a:spcPts val="0"/>
              </a:spcBef>
            </a:pPr>
            <a:r>
              <a:rPr lang="el-GR" b="1" dirty="0" smtClean="0">
                <a:solidFill>
                  <a:srgbClr val="7030A0"/>
                </a:solidFill>
              </a:rPr>
              <a:t>Επίστρωση </a:t>
            </a:r>
            <a:r>
              <a:rPr lang="el-GR" b="1" dirty="0" smtClean="0">
                <a:solidFill>
                  <a:srgbClr val="7030A0"/>
                </a:solidFill>
              </a:rPr>
              <a:t>επιφάνειας. </a:t>
            </a:r>
            <a:r>
              <a:rPr lang="el-GR" b="1" dirty="0" smtClean="0"/>
              <a:t>Η </a:t>
            </a:r>
            <a:r>
              <a:rPr lang="el-GR" b="1" dirty="0" smtClean="0"/>
              <a:t>διαδικασία επίστρωσης επιφάνειας έχει σαν στόχο την επικάλυψη ενός μετάλλου με στρώμα κάποιου άλλου, χωρίς η επίστρωση να εισχωρήσει στο υπόστρωμα. Το επιπλέον μέταλλο διοχετεύεται σαν σκόνη και μπορεί είτε να έχει τοποθετηθεί στην επιφάνεια πριν την αλληλεπίδραση με το λέιζερ είτε να </a:t>
            </a:r>
            <a:r>
              <a:rPr lang="el-GR" b="1" dirty="0" err="1" smtClean="0"/>
              <a:t>εμφυσάται</a:t>
            </a:r>
            <a:r>
              <a:rPr lang="el-GR" b="1" dirty="0" smtClean="0"/>
              <a:t> με τη βοήθεια αδρανούς αερίου κατά τη διάρκεια της αλληλεπίδρασης. </a:t>
            </a:r>
            <a:r>
              <a:rPr lang="el-GR" b="1" dirty="0" smtClean="0"/>
              <a:t>Η </a:t>
            </a:r>
            <a:r>
              <a:rPr lang="el-GR" b="1" dirty="0" smtClean="0"/>
              <a:t>διαδικασία της επίστρωσης επιτυγχάνεται </a:t>
            </a:r>
            <a:r>
              <a:rPr lang="el-GR" b="1" dirty="0" smtClean="0"/>
              <a:t>με </a:t>
            </a:r>
            <a:r>
              <a:rPr lang="el-GR" b="1" dirty="0" smtClean="0"/>
              <a:t>μία δέσμη λέιζερ </a:t>
            </a:r>
            <a:r>
              <a:rPr lang="el-GR" b="1" dirty="0" err="1" smtClean="0"/>
              <a:t>αποεστιασμένη</a:t>
            </a:r>
            <a:r>
              <a:rPr lang="el-GR" b="1" dirty="0" smtClean="0"/>
              <a:t> οπότε η σκόνη λειώνει και </a:t>
            </a:r>
            <a:r>
              <a:rPr lang="el-GR" b="1" dirty="0" err="1" smtClean="0"/>
              <a:t>συγκολλάται</a:t>
            </a:r>
            <a:r>
              <a:rPr lang="el-GR" b="1" dirty="0" smtClean="0"/>
              <a:t> στο βασικό μέταλλο του οποίου η αύξηση της θερμοκρασίας πρέπει να μην υπερβαίνει το σημείο βρασμού. </a:t>
            </a:r>
            <a:endParaRPr lang="el-GR" b="1" dirty="0" smtClean="0"/>
          </a:p>
          <a:p>
            <a:pPr marL="0" lvl="2">
              <a:spcBef>
                <a:spcPts val="0"/>
              </a:spcBef>
            </a:pPr>
            <a:r>
              <a:rPr lang="el-GR" sz="2500" b="1" dirty="0" err="1" smtClean="0">
                <a:solidFill>
                  <a:srgbClr val="7030A0"/>
                </a:solidFill>
              </a:rPr>
              <a:t>Κραματοποίηση</a:t>
            </a:r>
            <a:r>
              <a:rPr lang="el-GR" b="1" dirty="0" smtClean="0">
                <a:solidFill>
                  <a:srgbClr val="7030A0"/>
                </a:solidFill>
              </a:rPr>
              <a:t> επιφάνειας. </a:t>
            </a:r>
            <a:r>
              <a:rPr lang="en-AU" b="1" dirty="0" smtClean="0"/>
              <a:t>Η </a:t>
            </a:r>
            <a:r>
              <a:rPr lang="en-AU" b="1" dirty="0" err="1" smtClean="0"/>
              <a:t>κραματοποίηση</a:t>
            </a:r>
            <a:r>
              <a:rPr lang="en-AU" b="1" dirty="0" smtClean="0"/>
              <a:t> </a:t>
            </a:r>
            <a:r>
              <a:rPr lang="en-AU" b="1" dirty="0" err="1" smtClean="0"/>
              <a:t>επιφάνειας</a:t>
            </a:r>
            <a:r>
              <a:rPr lang="en-AU" b="1" dirty="0" smtClean="0"/>
              <a:t> </a:t>
            </a:r>
            <a:r>
              <a:rPr lang="en-AU" b="1" dirty="0" err="1" smtClean="0"/>
              <a:t>με</a:t>
            </a:r>
            <a:r>
              <a:rPr lang="en-AU" b="1" dirty="0" smtClean="0"/>
              <a:t> </a:t>
            </a:r>
            <a:r>
              <a:rPr lang="en-AU" b="1" dirty="0" err="1" smtClean="0"/>
              <a:t>λέιζερ</a:t>
            </a:r>
            <a:r>
              <a:rPr lang="en-AU" b="1" dirty="0" smtClean="0"/>
              <a:t> </a:t>
            </a:r>
            <a:r>
              <a:rPr lang="en-AU" b="1" dirty="0" err="1" smtClean="0"/>
              <a:t>είναι</a:t>
            </a:r>
            <a:r>
              <a:rPr lang="en-AU" b="1" dirty="0" smtClean="0"/>
              <a:t> </a:t>
            </a:r>
            <a:r>
              <a:rPr lang="en-AU" b="1" dirty="0" err="1" smtClean="0"/>
              <a:t>μία</a:t>
            </a:r>
            <a:r>
              <a:rPr lang="en-AU" b="1" dirty="0" smtClean="0"/>
              <a:t> </a:t>
            </a:r>
            <a:r>
              <a:rPr lang="en-AU" b="1" dirty="0" err="1" smtClean="0"/>
              <a:t>διαδικασία</a:t>
            </a:r>
            <a:r>
              <a:rPr lang="en-AU" b="1" dirty="0" smtClean="0"/>
              <a:t> </a:t>
            </a:r>
            <a:r>
              <a:rPr lang="en-AU" b="1" dirty="0" err="1" smtClean="0"/>
              <a:t>που</a:t>
            </a:r>
            <a:r>
              <a:rPr lang="en-AU" b="1" dirty="0" smtClean="0"/>
              <a:t> </a:t>
            </a:r>
            <a:r>
              <a:rPr lang="en-AU" b="1" dirty="0" err="1" smtClean="0"/>
              <a:t>μοιάζει</a:t>
            </a:r>
            <a:r>
              <a:rPr lang="en-AU" b="1" dirty="0" smtClean="0"/>
              <a:t> </a:t>
            </a:r>
            <a:r>
              <a:rPr lang="en-AU" b="1" dirty="0" err="1" smtClean="0"/>
              <a:t>και</a:t>
            </a:r>
            <a:r>
              <a:rPr lang="en-AU" b="1" dirty="0" smtClean="0"/>
              <a:t> </a:t>
            </a:r>
            <a:r>
              <a:rPr lang="en-AU" b="1" dirty="0" err="1" smtClean="0"/>
              <a:t>στο</a:t>
            </a:r>
            <a:r>
              <a:rPr lang="en-AU" b="1" dirty="0" smtClean="0"/>
              <a:t> </a:t>
            </a:r>
            <a:r>
              <a:rPr lang="en-AU" b="1" dirty="0" err="1" smtClean="0"/>
              <a:t>λιώσιμο</a:t>
            </a:r>
            <a:r>
              <a:rPr lang="en-AU" b="1" dirty="0" smtClean="0"/>
              <a:t> </a:t>
            </a:r>
            <a:r>
              <a:rPr lang="en-AU" b="1" dirty="0" err="1" smtClean="0"/>
              <a:t>και</a:t>
            </a:r>
            <a:r>
              <a:rPr lang="en-AU" b="1" dirty="0" smtClean="0"/>
              <a:t> </a:t>
            </a:r>
            <a:r>
              <a:rPr lang="en-AU" b="1" dirty="0" err="1" smtClean="0"/>
              <a:t>στην</a:t>
            </a:r>
            <a:r>
              <a:rPr lang="en-AU" b="1" dirty="0" smtClean="0"/>
              <a:t> </a:t>
            </a:r>
            <a:r>
              <a:rPr lang="en-AU" b="1" dirty="0" err="1" smtClean="0"/>
              <a:t>επίστρωση</a:t>
            </a:r>
            <a:r>
              <a:rPr lang="en-AU" b="1" dirty="0" smtClean="0"/>
              <a:t> </a:t>
            </a:r>
            <a:r>
              <a:rPr lang="en-AU" b="1" dirty="0" err="1" smtClean="0"/>
              <a:t>επιφάνειας</a:t>
            </a:r>
            <a:r>
              <a:rPr lang="en-AU" b="1" dirty="0" smtClean="0"/>
              <a:t> </a:t>
            </a:r>
            <a:r>
              <a:rPr lang="en-AU" b="1" dirty="0" err="1" smtClean="0"/>
              <a:t>δηλαδή</a:t>
            </a:r>
            <a:r>
              <a:rPr lang="en-AU" b="1" dirty="0" smtClean="0"/>
              <a:t>, </a:t>
            </a:r>
            <a:r>
              <a:rPr lang="en-AU" b="1" dirty="0" err="1" smtClean="0"/>
              <a:t>αφενός</a:t>
            </a:r>
            <a:r>
              <a:rPr lang="en-AU" b="1" dirty="0" smtClean="0"/>
              <a:t> </a:t>
            </a:r>
            <a:r>
              <a:rPr lang="en-AU" b="1" dirty="0" err="1" smtClean="0"/>
              <a:t>υπάρχει</a:t>
            </a:r>
            <a:r>
              <a:rPr lang="en-AU" b="1" dirty="0" smtClean="0"/>
              <a:t> </a:t>
            </a:r>
            <a:r>
              <a:rPr lang="en-AU" b="1" dirty="0" err="1" smtClean="0"/>
              <a:t>προσθήκη</a:t>
            </a:r>
            <a:r>
              <a:rPr lang="en-AU" b="1" dirty="0" smtClean="0"/>
              <a:t> </a:t>
            </a:r>
            <a:r>
              <a:rPr lang="en-AU" b="1" dirty="0" err="1" smtClean="0"/>
              <a:t>νέου</a:t>
            </a:r>
            <a:r>
              <a:rPr lang="en-AU" b="1" dirty="0" smtClean="0"/>
              <a:t> </a:t>
            </a:r>
            <a:r>
              <a:rPr lang="en-AU" b="1" dirty="0" err="1" smtClean="0"/>
              <a:t>υλικού</a:t>
            </a:r>
            <a:r>
              <a:rPr lang="en-AU" b="1" dirty="0" smtClean="0"/>
              <a:t> </a:t>
            </a:r>
            <a:r>
              <a:rPr lang="en-AU" b="1" dirty="0" err="1" smtClean="0"/>
              <a:t>που</a:t>
            </a:r>
            <a:r>
              <a:rPr lang="en-AU" b="1" dirty="0" smtClean="0"/>
              <a:t> </a:t>
            </a:r>
            <a:r>
              <a:rPr lang="en-AU" b="1" dirty="0" err="1" smtClean="0"/>
              <a:t>αναμειγνύεται</a:t>
            </a:r>
            <a:r>
              <a:rPr lang="en-AU" b="1" dirty="0" smtClean="0"/>
              <a:t> </a:t>
            </a:r>
            <a:r>
              <a:rPr lang="en-AU" b="1" dirty="0" err="1" smtClean="0"/>
              <a:t>με</a:t>
            </a:r>
            <a:r>
              <a:rPr lang="en-AU" b="1" dirty="0" smtClean="0"/>
              <a:t> </a:t>
            </a:r>
            <a:r>
              <a:rPr lang="en-AU" b="1" dirty="0" err="1" smtClean="0"/>
              <a:t>το</a:t>
            </a:r>
            <a:r>
              <a:rPr lang="en-AU" b="1" dirty="0" smtClean="0"/>
              <a:t> </a:t>
            </a:r>
            <a:r>
              <a:rPr lang="en-AU" b="1" dirty="0" err="1" smtClean="0"/>
              <a:t>υλικό</a:t>
            </a:r>
            <a:r>
              <a:rPr lang="en-AU" b="1" dirty="0" smtClean="0"/>
              <a:t> </a:t>
            </a:r>
            <a:r>
              <a:rPr lang="en-AU" b="1" dirty="0" err="1" smtClean="0"/>
              <a:t>της</a:t>
            </a:r>
            <a:r>
              <a:rPr lang="en-AU" b="1" dirty="0" smtClean="0"/>
              <a:t> </a:t>
            </a:r>
            <a:r>
              <a:rPr lang="en-AU" b="1" dirty="0" err="1" smtClean="0"/>
              <a:t>επιφάνειας</a:t>
            </a:r>
            <a:r>
              <a:rPr lang="en-AU" b="1" dirty="0" smtClean="0"/>
              <a:t> </a:t>
            </a:r>
            <a:r>
              <a:rPr lang="en-AU" b="1" dirty="0" err="1" smtClean="0"/>
              <a:t>και</a:t>
            </a:r>
            <a:r>
              <a:rPr lang="en-AU" b="1" dirty="0" smtClean="0"/>
              <a:t> </a:t>
            </a:r>
            <a:r>
              <a:rPr lang="en-AU" b="1" dirty="0" err="1" smtClean="0"/>
              <a:t>αφετέρου</a:t>
            </a:r>
            <a:r>
              <a:rPr lang="en-AU" b="1" dirty="0" smtClean="0"/>
              <a:t> η </a:t>
            </a:r>
            <a:r>
              <a:rPr lang="en-AU" b="1" dirty="0" err="1" smtClean="0"/>
              <a:t>αύξηση</a:t>
            </a:r>
            <a:r>
              <a:rPr lang="en-AU" b="1" dirty="0" smtClean="0"/>
              <a:t> </a:t>
            </a:r>
            <a:r>
              <a:rPr lang="en-AU" b="1" dirty="0" err="1" smtClean="0"/>
              <a:t>της</a:t>
            </a:r>
            <a:r>
              <a:rPr lang="en-AU" b="1" dirty="0" smtClean="0"/>
              <a:t> </a:t>
            </a:r>
            <a:r>
              <a:rPr lang="en-AU" b="1" dirty="0" err="1" smtClean="0"/>
              <a:t>θερμοκρασία</a:t>
            </a:r>
            <a:r>
              <a:rPr lang="en-AU" b="1" dirty="0" smtClean="0"/>
              <a:t> </a:t>
            </a:r>
            <a:r>
              <a:rPr lang="en-AU" b="1" dirty="0" err="1" smtClean="0"/>
              <a:t>της</a:t>
            </a:r>
            <a:r>
              <a:rPr lang="en-AU" b="1" dirty="0" smtClean="0"/>
              <a:t> </a:t>
            </a:r>
            <a:r>
              <a:rPr lang="en-AU" b="1" dirty="0" err="1" smtClean="0"/>
              <a:t>επιφάνειας</a:t>
            </a:r>
            <a:r>
              <a:rPr lang="en-AU" b="1" dirty="0" smtClean="0"/>
              <a:t> </a:t>
            </a:r>
            <a:r>
              <a:rPr lang="en-AU" b="1" dirty="0" err="1" smtClean="0"/>
              <a:t>υπερβαίνει</a:t>
            </a:r>
            <a:r>
              <a:rPr lang="en-AU" b="1" dirty="0" smtClean="0"/>
              <a:t> </a:t>
            </a:r>
            <a:r>
              <a:rPr lang="en-AU" b="1" dirty="0" err="1" smtClean="0"/>
              <a:t>το</a:t>
            </a:r>
            <a:r>
              <a:rPr lang="en-AU" b="1" dirty="0" smtClean="0"/>
              <a:t> </a:t>
            </a:r>
            <a:r>
              <a:rPr lang="en-AU" b="1" dirty="0" err="1" smtClean="0"/>
              <a:t>σημείο</a:t>
            </a:r>
            <a:r>
              <a:rPr lang="en-AU" b="1" dirty="0" smtClean="0"/>
              <a:t> </a:t>
            </a:r>
            <a:r>
              <a:rPr lang="en-AU" b="1" dirty="0" err="1" smtClean="0"/>
              <a:t>τήξης</a:t>
            </a:r>
            <a:r>
              <a:rPr lang="en-AU" b="1" dirty="0" smtClean="0"/>
              <a:t> </a:t>
            </a:r>
            <a:r>
              <a:rPr lang="en-AU" b="1" dirty="0" err="1" smtClean="0"/>
              <a:t>του</a:t>
            </a:r>
            <a:r>
              <a:rPr lang="en-AU" b="1" dirty="0" smtClean="0"/>
              <a:t> </a:t>
            </a:r>
            <a:r>
              <a:rPr lang="en-AU" b="1" dirty="0" err="1" smtClean="0"/>
              <a:t>υποστρώματος</a:t>
            </a:r>
            <a:r>
              <a:rPr lang="en-AU" b="1" dirty="0" smtClean="0"/>
              <a:t>. </a:t>
            </a:r>
            <a:r>
              <a:rPr lang="en-AU" b="1" dirty="0" err="1" smtClean="0"/>
              <a:t>Επομένως</a:t>
            </a:r>
            <a:r>
              <a:rPr lang="en-AU" b="1" dirty="0" smtClean="0"/>
              <a:t> </a:t>
            </a:r>
            <a:r>
              <a:rPr lang="en-AU" b="1" dirty="0" err="1" smtClean="0"/>
              <a:t>υπάρχει</a:t>
            </a:r>
            <a:r>
              <a:rPr lang="en-AU" b="1" dirty="0" smtClean="0"/>
              <a:t> </a:t>
            </a:r>
            <a:r>
              <a:rPr lang="en-AU" b="1" dirty="0" err="1" smtClean="0"/>
              <a:t>λιώσιμο</a:t>
            </a:r>
            <a:r>
              <a:rPr lang="en-AU" b="1" dirty="0" smtClean="0"/>
              <a:t> </a:t>
            </a:r>
            <a:r>
              <a:rPr lang="en-AU" b="1" dirty="0" err="1" smtClean="0"/>
              <a:t>και</a:t>
            </a:r>
            <a:r>
              <a:rPr lang="en-AU" b="1" dirty="0" smtClean="0"/>
              <a:t> </a:t>
            </a:r>
            <a:r>
              <a:rPr lang="en-AU" b="1" dirty="0" err="1" smtClean="0"/>
              <a:t>της</a:t>
            </a:r>
            <a:r>
              <a:rPr lang="en-AU" b="1" dirty="0" smtClean="0"/>
              <a:t> </a:t>
            </a:r>
            <a:r>
              <a:rPr lang="en-AU" b="1" dirty="0" err="1" smtClean="0"/>
              <a:t>σκόνης</a:t>
            </a:r>
            <a:r>
              <a:rPr lang="en-AU" b="1" dirty="0" smtClean="0"/>
              <a:t> </a:t>
            </a:r>
            <a:r>
              <a:rPr lang="en-AU" b="1" dirty="0" err="1" smtClean="0"/>
              <a:t>του</a:t>
            </a:r>
            <a:r>
              <a:rPr lang="en-AU" b="1" dirty="0" smtClean="0"/>
              <a:t> </a:t>
            </a:r>
            <a:r>
              <a:rPr lang="en-AU" b="1" dirty="0" err="1" smtClean="0"/>
              <a:t>επιστρώματος</a:t>
            </a:r>
            <a:r>
              <a:rPr lang="en-AU" b="1" dirty="0" smtClean="0"/>
              <a:t> </a:t>
            </a:r>
            <a:r>
              <a:rPr lang="en-AU" b="1" dirty="0" err="1" smtClean="0"/>
              <a:t>και</a:t>
            </a:r>
            <a:r>
              <a:rPr lang="en-AU" b="1" dirty="0" smtClean="0"/>
              <a:t> </a:t>
            </a:r>
            <a:r>
              <a:rPr lang="en-AU" b="1" dirty="0" err="1" smtClean="0"/>
              <a:t>της</a:t>
            </a:r>
            <a:r>
              <a:rPr lang="en-AU" b="1" dirty="0" smtClean="0"/>
              <a:t> </a:t>
            </a:r>
            <a:r>
              <a:rPr lang="en-AU" b="1" dirty="0" err="1" smtClean="0"/>
              <a:t>επιφάνειας</a:t>
            </a:r>
            <a:r>
              <a:rPr lang="en-AU" b="1" dirty="0" smtClean="0"/>
              <a:t> </a:t>
            </a:r>
            <a:r>
              <a:rPr lang="en-AU" b="1" dirty="0" err="1" smtClean="0"/>
              <a:t>του</a:t>
            </a:r>
            <a:r>
              <a:rPr lang="en-AU" b="1" dirty="0" smtClean="0"/>
              <a:t> </a:t>
            </a:r>
            <a:r>
              <a:rPr lang="en-AU" b="1" dirty="0" err="1" smtClean="0"/>
              <a:t>υποστρώματος</a:t>
            </a:r>
            <a:r>
              <a:rPr lang="en-AU" b="1" dirty="0" smtClean="0"/>
              <a:t> </a:t>
            </a:r>
            <a:r>
              <a:rPr lang="en-AU" b="1" dirty="0" err="1" smtClean="0"/>
              <a:t>Μετά</a:t>
            </a:r>
            <a:r>
              <a:rPr lang="en-AU" b="1" dirty="0" smtClean="0"/>
              <a:t> </a:t>
            </a:r>
            <a:r>
              <a:rPr lang="en-AU" b="1" dirty="0" err="1" smtClean="0"/>
              <a:t>την</a:t>
            </a:r>
            <a:r>
              <a:rPr lang="en-AU" b="1" dirty="0" smtClean="0"/>
              <a:t> </a:t>
            </a:r>
            <a:r>
              <a:rPr lang="en-AU" b="1" dirty="0" err="1" smtClean="0"/>
              <a:t>ψύξη</a:t>
            </a:r>
            <a:r>
              <a:rPr lang="en-AU" b="1" dirty="0" smtClean="0"/>
              <a:t> </a:t>
            </a:r>
            <a:r>
              <a:rPr lang="en-AU" b="1" dirty="0" err="1" smtClean="0"/>
              <a:t>δημιουργείται</a:t>
            </a:r>
            <a:r>
              <a:rPr lang="en-AU" b="1" dirty="0" smtClean="0"/>
              <a:t> </a:t>
            </a:r>
            <a:r>
              <a:rPr lang="en-AU" b="1" dirty="0" err="1" smtClean="0"/>
              <a:t>κράμα</a:t>
            </a:r>
            <a:r>
              <a:rPr lang="en-AU" b="1" dirty="0" smtClean="0"/>
              <a:t> </a:t>
            </a:r>
            <a:r>
              <a:rPr lang="en-AU" b="1" dirty="0" err="1" smtClean="0"/>
              <a:t>των</a:t>
            </a:r>
            <a:r>
              <a:rPr lang="en-AU" b="1" dirty="0" smtClean="0"/>
              <a:t> </a:t>
            </a:r>
            <a:r>
              <a:rPr lang="en-AU" b="1" dirty="0" err="1" smtClean="0"/>
              <a:t>δύο</a:t>
            </a:r>
            <a:r>
              <a:rPr lang="en-AU" b="1" dirty="0" smtClean="0"/>
              <a:t> </a:t>
            </a:r>
            <a:r>
              <a:rPr lang="en-AU" b="1" dirty="0" err="1" smtClean="0"/>
              <a:t>υλικών</a:t>
            </a:r>
            <a:r>
              <a:rPr lang="en-AU" b="1" dirty="0" smtClean="0"/>
              <a:t> </a:t>
            </a:r>
            <a:r>
              <a:rPr lang="en-AU" b="1" dirty="0" err="1" smtClean="0"/>
              <a:t>επί</a:t>
            </a:r>
            <a:r>
              <a:rPr lang="en-AU" b="1" dirty="0" smtClean="0"/>
              <a:t> </a:t>
            </a:r>
            <a:r>
              <a:rPr lang="en-AU" b="1" dirty="0" err="1" smtClean="0"/>
              <a:t>της</a:t>
            </a:r>
            <a:r>
              <a:rPr lang="en-AU" b="1" dirty="0" smtClean="0"/>
              <a:t> </a:t>
            </a:r>
            <a:r>
              <a:rPr lang="en-AU" b="1" dirty="0" err="1" smtClean="0"/>
              <a:t>επιφάνειας</a:t>
            </a:r>
            <a:r>
              <a:rPr lang="en-AU" b="1" dirty="0" smtClean="0"/>
              <a:t>. </a:t>
            </a:r>
            <a:r>
              <a:rPr lang="en-AU" b="1" dirty="0" err="1" smtClean="0"/>
              <a:t>Με</a:t>
            </a:r>
            <a:r>
              <a:rPr lang="en-AU" b="1" dirty="0" smtClean="0"/>
              <a:t> </a:t>
            </a:r>
            <a:r>
              <a:rPr lang="en-AU" b="1" dirty="0" err="1" smtClean="0"/>
              <a:t>την</a:t>
            </a:r>
            <a:r>
              <a:rPr lang="en-AU" b="1" dirty="0" smtClean="0"/>
              <a:t> </a:t>
            </a:r>
            <a:r>
              <a:rPr lang="en-AU" b="1" dirty="0" err="1" smtClean="0"/>
              <a:t>κραματοποίηση</a:t>
            </a:r>
            <a:r>
              <a:rPr lang="en-AU" b="1" dirty="0" smtClean="0"/>
              <a:t> </a:t>
            </a:r>
            <a:r>
              <a:rPr lang="en-AU" b="1" dirty="0" err="1" smtClean="0"/>
              <a:t>λέιζερ</a:t>
            </a:r>
            <a:r>
              <a:rPr lang="en-AU" b="1" dirty="0" smtClean="0"/>
              <a:t>, </a:t>
            </a:r>
            <a:r>
              <a:rPr lang="en-AU" b="1" dirty="0" err="1" smtClean="0"/>
              <a:t>το</a:t>
            </a:r>
            <a:r>
              <a:rPr lang="en-AU" b="1" dirty="0" smtClean="0"/>
              <a:t> </a:t>
            </a:r>
            <a:r>
              <a:rPr lang="en-AU" b="1" dirty="0" err="1" smtClean="0"/>
              <a:t>δημιουργούμενο</a:t>
            </a:r>
            <a:r>
              <a:rPr lang="en-AU" b="1" dirty="0" smtClean="0"/>
              <a:t> </a:t>
            </a:r>
            <a:r>
              <a:rPr lang="en-AU" b="1" dirty="0" err="1" smtClean="0"/>
              <a:t>κράμα</a:t>
            </a:r>
            <a:r>
              <a:rPr lang="en-AU" b="1" dirty="0" smtClean="0"/>
              <a:t> </a:t>
            </a:r>
            <a:r>
              <a:rPr lang="en-AU" b="1" dirty="0" err="1" smtClean="0"/>
              <a:t>εμφανίζει</a:t>
            </a:r>
            <a:r>
              <a:rPr lang="en-AU" b="1" dirty="0" smtClean="0"/>
              <a:t> </a:t>
            </a:r>
            <a:r>
              <a:rPr lang="en-AU" b="1" dirty="0" err="1" smtClean="0"/>
              <a:t>θαυμάσια</a:t>
            </a:r>
            <a:r>
              <a:rPr lang="en-AU" b="1" dirty="0" smtClean="0"/>
              <a:t> </a:t>
            </a:r>
            <a:r>
              <a:rPr lang="en-AU" b="1" dirty="0" err="1" smtClean="0"/>
              <a:t>μικροδομή</a:t>
            </a:r>
            <a:r>
              <a:rPr lang="en-AU" b="1" dirty="0" smtClean="0"/>
              <a:t> </a:t>
            </a:r>
            <a:r>
              <a:rPr lang="en-AU" b="1" dirty="0" err="1" smtClean="0"/>
              <a:t>και</a:t>
            </a:r>
            <a:r>
              <a:rPr lang="en-AU" b="1" dirty="0" smtClean="0"/>
              <a:t> </a:t>
            </a:r>
            <a:r>
              <a:rPr lang="en-AU" b="1" dirty="0" err="1" smtClean="0"/>
              <a:t>σχεδόν</a:t>
            </a:r>
            <a:r>
              <a:rPr lang="en-AU" b="1" dirty="0" smtClean="0"/>
              <a:t> </a:t>
            </a:r>
            <a:r>
              <a:rPr lang="en-AU" b="1" dirty="0" err="1" smtClean="0"/>
              <a:t>ομοιογενή</a:t>
            </a:r>
            <a:r>
              <a:rPr lang="en-AU" b="1" dirty="0" smtClean="0"/>
              <a:t> </a:t>
            </a:r>
            <a:r>
              <a:rPr lang="en-AU" b="1" dirty="0" err="1" smtClean="0"/>
              <a:t>μίξη</a:t>
            </a:r>
            <a:r>
              <a:rPr lang="en-AU" b="1" dirty="0" smtClean="0"/>
              <a:t> </a:t>
            </a:r>
            <a:r>
              <a:rPr lang="en-AU" b="1" dirty="0" err="1" smtClean="0"/>
              <a:t>των</a:t>
            </a:r>
            <a:r>
              <a:rPr lang="en-AU" b="1" dirty="0" smtClean="0"/>
              <a:t> </a:t>
            </a:r>
            <a:r>
              <a:rPr lang="en-AU" b="1" dirty="0" err="1" smtClean="0"/>
              <a:t>δύο</a:t>
            </a:r>
            <a:r>
              <a:rPr lang="en-AU" b="1" dirty="0" smtClean="0"/>
              <a:t> </a:t>
            </a:r>
            <a:r>
              <a:rPr lang="en-AU" b="1" dirty="0" err="1" smtClean="0"/>
              <a:t>υλικών</a:t>
            </a:r>
            <a:r>
              <a:rPr lang="en-AU" b="1" dirty="0" smtClean="0"/>
              <a:t> </a:t>
            </a:r>
            <a:r>
              <a:rPr lang="en-AU" b="1" dirty="0" err="1" smtClean="0"/>
              <a:t>σε</a:t>
            </a:r>
            <a:r>
              <a:rPr lang="en-AU" b="1" dirty="0" smtClean="0"/>
              <a:t> </a:t>
            </a:r>
            <a:r>
              <a:rPr lang="en-AU" b="1" dirty="0" err="1" smtClean="0"/>
              <a:t>όλη</a:t>
            </a:r>
            <a:r>
              <a:rPr lang="en-AU" b="1" dirty="0" smtClean="0"/>
              <a:t> </a:t>
            </a:r>
            <a:r>
              <a:rPr lang="en-AU" b="1" dirty="0" err="1" smtClean="0"/>
              <a:t>τη</a:t>
            </a:r>
            <a:r>
              <a:rPr lang="en-AU" b="1" dirty="0" smtClean="0"/>
              <a:t> </a:t>
            </a:r>
            <a:r>
              <a:rPr lang="en-AU" b="1" dirty="0" err="1" smtClean="0"/>
              <a:t>επεξεργασμένη</a:t>
            </a:r>
            <a:r>
              <a:rPr lang="en-AU" b="1" dirty="0" smtClean="0"/>
              <a:t> </a:t>
            </a:r>
            <a:r>
              <a:rPr lang="en-AU" b="1" dirty="0" err="1" smtClean="0"/>
              <a:t>περιοχή</a:t>
            </a:r>
            <a:r>
              <a:rPr lang="en-AU" b="1" dirty="0" smtClean="0"/>
              <a:t>. </a:t>
            </a:r>
            <a:endParaRPr lang="el-GR" b="1" dirty="0" smtClean="0"/>
          </a:p>
          <a:p>
            <a:endParaRPr lang="el-G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surface1"/>
          <p:cNvPicPr>
            <a:picLocks noChangeAspect="1" noChangeArrowheads="1"/>
          </p:cNvPicPr>
          <p:nvPr/>
        </p:nvPicPr>
        <p:blipFill>
          <a:blip r:embed="rId2" cstate="print"/>
          <a:srcRect/>
          <a:stretch>
            <a:fillRect/>
          </a:stretch>
        </p:blipFill>
        <p:spPr bwMode="auto">
          <a:xfrm>
            <a:off x="1043608" y="620688"/>
            <a:ext cx="6729311" cy="5688632"/>
          </a:xfrm>
          <a:prstGeom prst="rect">
            <a:avLst/>
          </a:prstGeom>
          <a:noFill/>
          <a:ln w="9525">
            <a:noFill/>
            <a:miter lim="800000"/>
            <a:headEnd/>
            <a:tailEnd/>
          </a:ln>
        </p:spPr>
      </p:pic>
      <p:sp>
        <p:nvSpPr>
          <p:cNvPr id="63491" name="Rectangle 3"/>
          <p:cNvSpPr>
            <a:spLocks noChangeArrowheads="1"/>
          </p:cNvSpPr>
          <p:nvPr/>
        </p:nvSpPr>
        <p:spPr bwMode="auto">
          <a:xfrm>
            <a:off x="0" y="3140968"/>
            <a:ext cx="2051720"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Κραματοποίηση</a:t>
            </a:r>
            <a:r>
              <a:rPr kumimoji="0" lang="el-GR"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el-GR"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Τ&gt;Τ</a:t>
            </a:r>
            <a:r>
              <a:rPr kumimoji="0" lang="en-US" b="1"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L</a:t>
            </a:r>
            <a:r>
              <a:rPr kumimoji="0" lang="el-GR"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r>
              <a:rPr kumimoji="0" lang="en-US"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a:t>
            </a:r>
            <a:r>
              <a:rPr kumimoji="0" lang="el-GR"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el-GR"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a:t>
            </a:r>
            <a:r>
              <a:rPr kumimoji="0" lang="el-GR"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&gt;</a:t>
            </a:r>
            <a:r>
              <a:rPr kumimoji="0" lang="en-US"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a:t>
            </a:r>
            <a:r>
              <a:rPr kumimoji="0" lang="en-US" b="1"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L</a:t>
            </a:r>
            <a:r>
              <a:rPr kumimoji="0" lang="el-GR"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r>
              <a:rPr kumimoji="0" lang="en-US"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B</a:t>
            </a:r>
            <a:r>
              <a:rPr kumimoji="0" lang="el-GR"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el-GR" b="1"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3"/>
          <p:cNvSpPr>
            <a:spLocks noChangeArrowheads="1"/>
          </p:cNvSpPr>
          <p:nvPr/>
        </p:nvSpPr>
        <p:spPr bwMode="auto">
          <a:xfrm>
            <a:off x="6876256" y="3140968"/>
            <a:ext cx="2051720"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Κραματοποίηση</a:t>
            </a:r>
            <a:r>
              <a:rPr kumimoji="0" lang="el-GR"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el-GR"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Τ&lt;Τ</a:t>
            </a:r>
            <a:r>
              <a:rPr kumimoji="0" lang="en-US" b="1"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L</a:t>
            </a:r>
            <a:r>
              <a:rPr kumimoji="0" lang="el-GR"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r>
              <a:rPr kumimoji="0" lang="en-US"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a:t>
            </a:r>
            <a:r>
              <a:rPr kumimoji="0" lang="el-GR"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el-GR"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a:t>
            </a:r>
            <a:r>
              <a:rPr kumimoji="0" lang="el-GR"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&gt;</a:t>
            </a:r>
            <a:r>
              <a:rPr kumimoji="0" lang="en-US"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a:t>
            </a:r>
            <a:r>
              <a:rPr kumimoji="0" lang="en-US" b="1"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L</a:t>
            </a:r>
            <a:r>
              <a:rPr kumimoji="0" lang="el-GR"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r>
              <a:rPr kumimoji="0" lang="en-US"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B</a:t>
            </a:r>
            <a:r>
              <a:rPr kumimoji="0" lang="el-GR"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el-GR" b="1" i="0" u="none" strike="noStrike" cap="none" normalizeH="0" baseline="0" dirty="0" smtClean="0">
              <a:ln>
                <a:noFill/>
              </a:ln>
              <a:solidFill>
                <a:schemeClr val="tx1"/>
              </a:solidFill>
              <a:effectLst/>
              <a:latin typeface="Arial" pitchFamily="34" charset="0"/>
              <a:cs typeface="Arial" pitchFamily="34" charset="0"/>
            </a:endParaRPr>
          </a:p>
        </p:txBody>
      </p:sp>
      <p:sp>
        <p:nvSpPr>
          <p:cNvPr id="63492" name="Rectangle 4"/>
          <p:cNvSpPr>
            <a:spLocks noChangeArrowheads="1"/>
          </p:cNvSpPr>
          <p:nvPr/>
        </p:nvSpPr>
        <p:spPr bwMode="auto">
          <a:xfrm>
            <a:off x="179512" y="5106089"/>
            <a:ext cx="1584176"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l-GR" b="1" dirty="0" smtClean="0">
                <a:latin typeface="Arial" pitchFamily="34" charset="0"/>
                <a:ea typeface="Times New Roman" pitchFamily="18" charset="0"/>
                <a:cs typeface="Arial" pitchFamily="34" charset="0"/>
              </a:rPr>
              <a:t>Προσθήκη υλικού</a:t>
            </a:r>
          </a:p>
        </p:txBody>
      </p:sp>
      <p:sp>
        <p:nvSpPr>
          <p:cNvPr id="8" name="Rectangle 4"/>
          <p:cNvSpPr>
            <a:spLocks noChangeArrowheads="1"/>
          </p:cNvSpPr>
          <p:nvPr/>
        </p:nvSpPr>
        <p:spPr bwMode="auto">
          <a:xfrm>
            <a:off x="7164288" y="5013176"/>
            <a:ext cx="1584176"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l-GR" b="1" dirty="0" smtClean="0">
                <a:latin typeface="Arial" pitchFamily="34" charset="0"/>
                <a:ea typeface="Times New Roman" pitchFamily="18" charset="0"/>
                <a:cs typeface="Arial" pitchFamily="34" charset="0"/>
              </a:rPr>
              <a:t>Προσθήκη υλικού</a:t>
            </a:r>
          </a:p>
        </p:txBody>
      </p:sp>
      <p:sp>
        <p:nvSpPr>
          <p:cNvPr id="17" name="Rectangle 4"/>
          <p:cNvSpPr>
            <a:spLocks noChangeArrowheads="1"/>
          </p:cNvSpPr>
          <p:nvPr/>
        </p:nvSpPr>
        <p:spPr bwMode="auto">
          <a:xfrm>
            <a:off x="323528" y="1484784"/>
            <a:ext cx="1584176"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l-GR" b="1" dirty="0" smtClean="0">
                <a:latin typeface="Arial" pitchFamily="34" charset="0"/>
                <a:ea typeface="Times New Roman" pitchFamily="18" charset="0"/>
                <a:cs typeface="Arial" pitchFamily="34" charset="0"/>
              </a:rPr>
              <a:t>Θέρμανση</a:t>
            </a:r>
          </a:p>
          <a:p>
            <a:pPr marL="0" marR="0" lvl="0" indent="0" algn="l" defTabSz="914400" rtl="0" eaLnBrk="1" fontAlgn="base" latinLnBrk="0" hangingPunct="1">
              <a:lnSpc>
                <a:spcPct val="100000"/>
              </a:lnSpc>
              <a:spcBef>
                <a:spcPct val="0"/>
              </a:spcBef>
              <a:spcAft>
                <a:spcPct val="0"/>
              </a:spcAft>
              <a:buClrTx/>
              <a:buSzTx/>
              <a:buFontTx/>
              <a:buNone/>
              <a:tabLst/>
            </a:pPr>
            <a:r>
              <a:rPr lang="el-GR" b="1" dirty="0" smtClean="0">
                <a:latin typeface="Arial" pitchFamily="34" charset="0"/>
                <a:ea typeface="Times New Roman" pitchFamily="18" charset="0"/>
                <a:cs typeface="Arial" pitchFamily="34" charset="0"/>
              </a:rPr>
              <a:t>Τ&lt;Τ</a:t>
            </a:r>
            <a:r>
              <a:rPr lang="en-US" b="1" baseline="-25000" dirty="0" smtClean="0">
                <a:latin typeface="Arial" pitchFamily="34" charset="0"/>
                <a:ea typeface="Times New Roman" pitchFamily="18" charset="0"/>
                <a:cs typeface="Arial" pitchFamily="34" charset="0"/>
              </a:rPr>
              <a:t>L</a:t>
            </a:r>
            <a:endParaRPr lang="el-GR" b="1" baseline="-25000" dirty="0" smtClean="0">
              <a:latin typeface="Arial" pitchFamily="34" charset="0"/>
              <a:ea typeface="Times New Roman" pitchFamily="18" charset="0"/>
              <a:cs typeface="Arial" pitchFamily="34" charset="0"/>
            </a:endParaRPr>
          </a:p>
        </p:txBody>
      </p:sp>
      <p:sp>
        <p:nvSpPr>
          <p:cNvPr id="18" name="Rectangle 4"/>
          <p:cNvSpPr>
            <a:spLocks noChangeArrowheads="1"/>
          </p:cNvSpPr>
          <p:nvPr/>
        </p:nvSpPr>
        <p:spPr bwMode="auto">
          <a:xfrm>
            <a:off x="7020272" y="1484784"/>
            <a:ext cx="1584176"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l-GR" b="1" dirty="0" err="1" smtClean="0">
                <a:latin typeface="Arial" pitchFamily="34" charset="0"/>
                <a:ea typeface="Times New Roman" pitchFamily="18" charset="0"/>
                <a:cs typeface="Arial" pitchFamily="34" charset="0"/>
              </a:rPr>
              <a:t>Λειώσιμο</a:t>
            </a:r>
            <a:endParaRPr lang="el-GR" b="1" dirty="0" smtClean="0">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el-GR" b="1" dirty="0" smtClean="0">
                <a:latin typeface="Arial" pitchFamily="34" charset="0"/>
                <a:ea typeface="Times New Roman" pitchFamily="18" charset="0"/>
                <a:cs typeface="Arial" pitchFamily="34" charset="0"/>
              </a:rPr>
              <a:t>Τ&gt;Τ</a:t>
            </a:r>
            <a:r>
              <a:rPr lang="en-US" b="1" baseline="-25000" dirty="0" smtClean="0">
                <a:latin typeface="Arial" pitchFamily="34" charset="0"/>
                <a:ea typeface="Times New Roman" pitchFamily="18" charset="0"/>
                <a:cs typeface="Arial" pitchFamily="34" charset="0"/>
              </a:rPr>
              <a:t>L</a:t>
            </a:r>
            <a:endParaRPr lang="el-GR" b="1" baseline="-25000" dirty="0" smtClean="0">
              <a:latin typeface="Arial" pitchFamily="34" charset="0"/>
              <a:ea typeface="Times New Roman" pitchFamily="18" charset="0"/>
              <a:cs typeface="Arial"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0"/>
            <a:ext cx="8229600" cy="778098"/>
          </a:xfrm>
        </p:spPr>
        <p:txBody>
          <a:bodyPr>
            <a:normAutofit/>
          </a:bodyPr>
          <a:lstStyle/>
          <a:p>
            <a:r>
              <a:rPr lang="el-GR" sz="3200" b="1" u="sng" dirty="0" smtClean="0">
                <a:solidFill>
                  <a:schemeClr val="accent6">
                    <a:lumMod val="75000"/>
                  </a:schemeClr>
                </a:solidFill>
              </a:rPr>
              <a:t>Εγγραφή σε επιφάνεια με λέιζερ</a:t>
            </a:r>
          </a:p>
        </p:txBody>
      </p:sp>
      <p:sp>
        <p:nvSpPr>
          <p:cNvPr id="3" name="2 - Θέση περιεχομένου"/>
          <p:cNvSpPr>
            <a:spLocks noGrp="1"/>
          </p:cNvSpPr>
          <p:nvPr>
            <p:ph idx="1"/>
          </p:nvPr>
        </p:nvSpPr>
        <p:spPr>
          <a:xfrm>
            <a:off x="0" y="764704"/>
            <a:ext cx="9144000" cy="6093296"/>
          </a:xfrm>
        </p:spPr>
        <p:txBody>
          <a:bodyPr>
            <a:normAutofit fontScale="92500" lnSpcReduction="10000"/>
          </a:bodyPr>
          <a:lstStyle/>
          <a:p>
            <a:r>
              <a:rPr lang="el-GR" b="1" dirty="0" smtClean="0"/>
              <a:t>Η </a:t>
            </a:r>
            <a:r>
              <a:rPr lang="el-GR" b="1" dirty="0" smtClean="0"/>
              <a:t>εγγραφή σε επιφάνεια με λέιζερ βασίζεται σε τοπικές διαμορφώσεις της εμφάνισης της  επιφάνειας που προκαλούν την εμφάνιση χαρακτήρων και σχεδίων μέσω της οπτικής αντίθεσης των διαμορφωμένων με λέιζερ περιοχών με τα γειτονικά τους τμήματα. </a:t>
            </a:r>
            <a:endParaRPr lang="el-GR" b="1" dirty="0" smtClean="0"/>
          </a:p>
          <a:p>
            <a:r>
              <a:rPr lang="el-GR" b="1" dirty="0" smtClean="0"/>
              <a:t>Η </a:t>
            </a:r>
            <a:r>
              <a:rPr lang="el-GR" b="1" dirty="0" smtClean="0"/>
              <a:t>τοπική διαμόρφωση της επιφάνειας επιτυγχάνεται με δύο τρόπους: την απομάκρυνση υλικού από την επιφάνεια και την αλλαγή της μορφολογίας της επιφάνειας. </a:t>
            </a:r>
            <a:endParaRPr lang="el-GR" b="1" dirty="0" smtClean="0"/>
          </a:p>
          <a:p>
            <a:r>
              <a:rPr lang="el-GR" b="1" dirty="0" smtClean="0"/>
              <a:t>Και </a:t>
            </a:r>
            <a:r>
              <a:rPr lang="el-GR" b="1" dirty="0" smtClean="0"/>
              <a:t>στις δύο περιπτώσεις η διαμόρφωση μπορεί να γίνει είτε με απευθείας εγγραφή όπου η δέσμη του λέιζερ «γράφει» μετακινούμενη στην επιφάνεια και είτε με προβολή της δέσμης μέσω μάσκας. </a:t>
            </a:r>
            <a:endParaRPr lang="el-GR" b="1"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marking1"/>
          <p:cNvPicPr>
            <a:picLocks noChangeAspect="1" noChangeArrowheads="1"/>
          </p:cNvPicPr>
          <p:nvPr/>
        </p:nvPicPr>
        <p:blipFill>
          <a:blip r:embed="rId2" cstate="print"/>
          <a:srcRect/>
          <a:stretch>
            <a:fillRect/>
          </a:stretch>
        </p:blipFill>
        <p:spPr bwMode="auto">
          <a:xfrm>
            <a:off x="179512" y="0"/>
            <a:ext cx="4396294" cy="2651274"/>
          </a:xfrm>
          <a:prstGeom prst="rect">
            <a:avLst/>
          </a:prstGeom>
          <a:noFill/>
          <a:ln w="9525">
            <a:noFill/>
            <a:miter lim="800000"/>
            <a:headEnd/>
            <a:tailEnd/>
          </a:ln>
        </p:spPr>
      </p:pic>
      <p:pic>
        <p:nvPicPr>
          <p:cNvPr id="66563" name="Picture 3" descr="marking3"/>
          <p:cNvPicPr>
            <a:picLocks noChangeAspect="1" noChangeArrowheads="1"/>
          </p:cNvPicPr>
          <p:nvPr/>
        </p:nvPicPr>
        <p:blipFill>
          <a:blip r:embed="rId3" cstate="print"/>
          <a:srcRect/>
          <a:stretch>
            <a:fillRect/>
          </a:stretch>
        </p:blipFill>
        <p:spPr bwMode="auto">
          <a:xfrm>
            <a:off x="4139952" y="2276872"/>
            <a:ext cx="4738811" cy="4293096"/>
          </a:xfrm>
          <a:prstGeom prst="rect">
            <a:avLst/>
          </a:prstGeom>
          <a:noFill/>
          <a:ln w="9525">
            <a:noFill/>
            <a:miter lim="800000"/>
            <a:headEnd/>
            <a:tailEnd/>
          </a:ln>
        </p:spPr>
      </p:pic>
      <p:sp>
        <p:nvSpPr>
          <p:cNvPr id="6" name="5 - TextBox"/>
          <p:cNvSpPr txBox="1"/>
          <p:nvPr/>
        </p:nvSpPr>
        <p:spPr>
          <a:xfrm>
            <a:off x="179512" y="3861048"/>
            <a:ext cx="4104456" cy="2123658"/>
          </a:xfrm>
          <a:prstGeom prst="rect">
            <a:avLst/>
          </a:prstGeom>
          <a:noFill/>
        </p:spPr>
        <p:txBody>
          <a:bodyPr wrap="square" rtlCol="0">
            <a:spAutoFit/>
          </a:bodyPr>
          <a:lstStyle/>
          <a:p>
            <a:r>
              <a:rPr lang="el-GR" sz="2200" b="1" dirty="0" smtClean="0"/>
              <a:t>(α) λιώσιμο</a:t>
            </a:r>
          </a:p>
          <a:p>
            <a:r>
              <a:rPr lang="el-GR" sz="2200" b="1" dirty="0" smtClean="0"/>
              <a:t>(β) δημιουργία πόρων</a:t>
            </a:r>
          </a:p>
          <a:p>
            <a:r>
              <a:rPr lang="el-GR" sz="2200" b="1" dirty="0" smtClean="0"/>
              <a:t>(γ) οξείδωση</a:t>
            </a:r>
          </a:p>
          <a:p>
            <a:r>
              <a:rPr lang="el-GR" sz="2200" b="1" dirty="0" smtClean="0"/>
              <a:t>(δ) χημική αποδόμηση</a:t>
            </a:r>
          </a:p>
          <a:p>
            <a:r>
              <a:rPr lang="el-GR" sz="2200" b="1" dirty="0" smtClean="0"/>
              <a:t>(ε) ενεργοποίηση χρωματικού κέντρου</a:t>
            </a:r>
            <a:endParaRPr lang="el-GR" sz="2200" b="1" dirty="0"/>
          </a:p>
        </p:txBody>
      </p:sp>
      <p:sp>
        <p:nvSpPr>
          <p:cNvPr id="7" name="6 - TextBox"/>
          <p:cNvSpPr txBox="1"/>
          <p:nvPr/>
        </p:nvSpPr>
        <p:spPr>
          <a:xfrm>
            <a:off x="4788024" y="692696"/>
            <a:ext cx="4104456" cy="1446550"/>
          </a:xfrm>
          <a:prstGeom prst="rect">
            <a:avLst/>
          </a:prstGeom>
          <a:noFill/>
        </p:spPr>
        <p:txBody>
          <a:bodyPr wrap="square" rtlCol="0">
            <a:spAutoFit/>
          </a:bodyPr>
          <a:lstStyle/>
          <a:p>
            <a:r>
              <a:rPr lang="el-GR" sz="2200" b="1" dirty="0" smtClean="0"/>
              <a:t>(α) αποδόμηση</a:t>
            </a:r>
          </a:p>
          <a:p>
            <a:r>
              <a:rPr lang="el-GR" sz="2200" b="1" dirty="0" smtClean="0"/>
              <a:t>(β) χάραξη</a:t>
            </a:r>
          </a:p>
          <a:p>
            <a:r>
              <a:rPr lang="el-GR" sz="2200" b="1" dirty="0" smtClean="0"/>
              <a:t>(γ) απομάκρυνση πρόσθετου στρώματος</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laser cut1"/>
          <p:cNvPicPr>
            <a:picLocks noChangeAspect="1" noChangeArrowheads="1"/>
          </p:cNvPicPr>
          <p:nvPr/>
        </p:nvPicPr>
        <p:blipFill>
          <a:blip r:embed="rId2" cstate="print"/>
          <a:srcRect/>
          <a:stretch>
            <a:fillRect/>
          </a:stretch>
        </p:blipFill>
        <p:spPr bwMode="auto">
          <a:xfrm>
            <a:off x="467544" y="332656"/>
            <a:ext cx="3551087" cy="2664296"/>
          </a:xfrm>
          <a:prstGeom prst="rect">
            <a:avLst/>
          </a:prstGeom>
          <a:noFill/>
          <a:ln w="9525">
            <a:noFill/>
            <a:miter lim="800000"/>
            <a:headEnd/>
            <a:tailEnd/>
          </a:ln>
        </p:spPr>
      </p:pic>
      <p:pic>
        <p:nvPicPr>
          <p:cNvPr id="39939" name="Picture 3" descr="laser cut2"/>
          <p:cNvPicPr>
            <a:picLocks noChangeAspect="1" noChangeArrowheads="1"/>
          </p:cNvPicPr>
          <p:nvPr/>
        </p:nvPicPr>
        <p:blipFill>
          <a:blip r:embed="rId3" cstate="print"/>
          <a:srcRect/>
          <a:stretch>
            <a:fillRect/>
          </a:stretch>
        </p:blipFill>
        <p:spPr bwMode="auto">
          <a:xfrm>
            <a:off x="5292080" y="188640"/>
            <a:ext cx="2520280" cy="2678685"/>
          </a:xfrm>
          <a:prstGeom prst="rect">
            <a:avLst/>
          </a:prstGeom>
          <a:noFill/>
          <a:ln w="9525">
            <a:noFill/>
            <a:miter lim="800000"/>
            <a:headEnd/>
            <a:tailEnd/>
          </a:ln>
        </p:spPr>
      </p:pic>
      <p:pic>
        <p:nvPicPr>
          <p:cNvPr id="39940" name="Picture 4" descr="laser drilling1"/>
          <p:cNvPicPr>
            <a:picLocks noChangeAspect="1" noChangeArrowheads="1"/>
          </p:cNvPicPr>
          <p:nvPr/>
        </p:nvPicPr>
        <p:blipFill>
          <a:blip r:embed="rId4" cstate="print"/>
          <a:srcRect/>
          <a:stretch>
            <a:fillRect/>
          </a:stretch>
        </p:blipFill>
        <p:spPr bwMode="auto">
          <a:xfrm>
            <a:off x="611560" y="3429000"/>
            <a:ext cx="3096344" cy="3096344"/>
          </a:xfrm>
          <a:prstGeom prst="rect">
            <a:avLst/>
          </a:prstGeom>
          <a:noFill/>
          <a:ln w="9525">
            <a:noFill/>
            <a:miter lim="800000"/>
            <a:headEnd/>
            <a:tailEnd/>
          </a:ln>
        </p:spPr>
      </p:pic>
      <p:pic>
        <p:nvPicPr>
          <p:cNvPr id="39941" name="Picture 5" descr="laser welding2"/>
          <p:cNvPicPr>
            <a:picLocks noChangeAspect="1" noChangeArrowheads="1"/>
          </p:cNvPicPr>
          <p:nvPr/>
        </p:nvPicPr>
        <p:blipFill>
          <a:blip r:embed="rId5" cstate="print"/>
          <a:srcRect/>
          <a:stretch>
            <a:fillRect/>
          </a:stretch>
        </p:blipFill>
        <p:spPr bwMode="auto">
          <a:xfrm>
            <a:off x="4788024" y="3356992"/>
            <a:ext cx="3831105" cy="28803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188640"/>
            <a:ext cx="9144000" cy="6858000"/>
          </a:xfrm>
        </p:spPr>
        <p:txBody>
          <a:bodyPr>
            <a:normAutofit fontScale="77500" lnSpcReduction="20000"/>
          </a:bodyPr>
          <a:lstStyle/>
          <a:p>
            <a:r>
              <a:rPr lang="el-GR" b="1" dirty="0" smtClean="0"/>
              <a:t>Οι δυνατότητες του λέιζερ σαν βασικό βιομηχανικό εργαλείο υπερβαίνουν κατά πολύ κάθε συμβατική τεχνική ειδικά αν εκτός από τις τεράστιες δυνατότητες του λέιζερ σαν πηγή θερμότητας ληφθούν υπόψη και η ευκολία διαχείρισης και αυτοματοποίησης κάθε βιομηχανικής εφαρμογής με </a:t>
            </a:r>
            <a:r>
              <a:rPr lang="el-GR" b="1" dirty="0" smtClean="0"/>
              <a:t>λέιζερ.</a:t>
            </a:r>
          </a:p>
          <a:p>
            <a:r>
              <a:rPr lang="el-GR" b="1" dirty="0" smtClean="0"/>
              <a:t>Είναι </a:t>
            </a:r>
            <a:r>
              <a:rPr lang="el-GR" b="1" dirty="0" smtClean="0"/>
              <a:t>χαρακτηριστική η μεγάλη ευκολία μεταφοράς της δέσμης του λέιζερ με σύστημα κατόπτρων ή οπτική ίνα, η μεγάλη ταχύτητα μεταφοράς του σε μεγάλη απόσταση (ταχύτητα του φωτός), η μεγάλη ευκολία διαχείρισης και κίνησης της δέσμης του (π.χ. με ένα ρομποτικό βραχίονα ή γαλβανόμετρα) και η δυνατότητα λειτουργίας πολλαπλών σταθμών εργασίας ταυτόχρονα. </a:t>
            </a:r>
            <a:endParaRPr lang="el-GR" b="1" dirty="0" smtClean="0"/>
          </a:p>
          <a:p>
            <a:r>
              <a:rPr lang="el-GR" b="1" dirty="0" smtClean="0"/>
              <a:t>Επιπλέον</a:t>
            </a:r>
            <a:r>
              <a:rPr lang="el-GR" b="1" dirty="0" smtClean="0"/>
              <a:t>, κάθε βιομηχανική εφαρμογή είναι δυνατόν να λειτουργεί πλήρως αυτοματοποιημένα μέσω υπολογιστή και με δυνατότητα ελέγχου πραγματικού χρόνου (</a:t>
            </a:r>
            <a:r>
              <a:rPr lang="en-US" b="1" dirty="0" smtClean="0"/>
              <a:t>on</a:t>
            </a:r>
            <a:r>
              <a:rPr lang="el-GR" b="1" dirty="0" smtClean="0"/>
              <a:t>-</a:t>
            </a:r>
            <a:r>
              <a:rPr lang="en-US" b="1" dirty="0" smtClean="0"/>
              <a:t>line monitoring</a:t>
            </a:r>
            <a:r>
              <a:rPr lang="el-GR" b="1" dirty="0" smtClean="0"/>
              <a:t>) όλων των απαραίτητων παραμέτρων. Ιδιότητες όπως ισχύς, διατομή της δέσμης, θέση εστίασης, ταχύτητα κίνησης υλικού, θερμοκρασία και ποιότητα τελικού προϊόντος μπορεί να ελέγχονται συνεχώς και σε πραγματικό χρόνο ώστε να υπάρχει πλήρης καθοδήγηση της επεξεργασίας κάποιου υλικού.</a:t>
            </a:r>
          </a:p>
          <a:p>
            <a:endParaRPr lang="el-G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0"/>
            <a:ext cx="9144000" cy="6858000"/>
          </a:xfrm>
        </p:spPr>
        <p:txBody>
          <a:bodyPr>
            <a:normAutofit fontScale="55000" lnSpcReduction="20000"/>
          </a:bodyPr>
          <a:lstStyle/>
          <a:p>
            <a:r>
              <a:rPr lang="el-GR" sz="4000" b="1" dirty="0" smtClean="0"/>
              <a:t>Η φυσική </a:t>
            </a:r>
            <a:r>
              <a:rPr lang="el-GR" sz="4000" b="1" dirty="0" smtClean="0"/>
              <a:t>διαδικασία που </a:t>
            </a:r>
            <a:r>
              <a:rPr lang="el-GR" sz="4000" b="1" dirty="0" smtClean="0"/>
              <a:t>επικρατεί στην αλληλεπίδραση υλικού </a:t>
            </a:r>
            <a:r>
              <a:rPr lang="el-GR" sz="4000" b="1" dirty="0" smtClean="0"/>
              <a:t>με λέιζερ εξαρτάται από την ένταση της </a:t>
            </a:r>
            <a:r>
              <a:rPr lang="el-GR" sz="4000" b="1" dirty="0" smtClean="0"/>
              <a:t>ακτινοβολίας</a:t>
            </a:r>
            <a:r>
              <a:rPr lang="el-GR" sz="4000" b="1" dirty="0" smtClean="0"/>
              <a:t>, το μήκος κύματος και τις ιδιότητες του υλικού. </a:t>
            </a:r>
            <a:endParaRPr lang="el-GR" sz="4000" b="1" dirty="0" smtClean="0"/>
          </a:p>
          <a:p>
            <a:r>
              <a:rPr lang="el-GR" sz="4000" b="1" dirty="0" smtClean="0"/>
              <a:t>Γ</a:t>
            </a:r>
            <a:r>
              <a:rPr lang="el-GR" sz="4000" b="1" dirty="0" smtClean="0"/>
              <a:t>ια </a:t>
            </a:r>
            <a:r>
              <a:rPr lang="el-GR" sz="4000" b="1" dirty="0" smtClean="0"/>
              <a:t>εντάσεις ακτινοβολίας έως και 10</a:t>
            </a:r>
            <a:r>
              <a:rPr lang="el-GR" sz="4000" b="1" baseline="30000" dirty="0" smtClean="0"/>
              <a:t>3</a:t>
            </a:r>
            <a:r>
              <a:rPr lang="el-GR" sz="4000" b="1" dirty="0" smtClean="0"/>
              <a:t> </a:t>
            </a:r>
            <a:r>
              <a:rPr lang="en-US" sz="4000" b="1" dirty="0" smtClean="0"/>
              <a:t>W</a:t>
            </a:r>
            <a:r>
              <a:rPr lang="el-GR" sz="4000" b="1" dirty="0" smtClean="0"/>
              <a:t>/</a:t>
            </a:r>
            <a:r>
              <a:rPr lang="en-US" sz="4000" b="1" dirty="0" smtClean="0"/>
              <a:t>cm</a:t>
            </a:r>
            <a:r>
              <a:rPr lang="el-GR" sz="4000" b="1" baseline="30000" dirty="0" smtClean="0"/>
              <a:t>2</a:t>
            </a:r>
            <a:r>
              <a:rPr lang="el-GR" sz="4000" b="1" dirty="0" smtClean="0"/>
              <a:t>, </a:t>
            </a:r>
            <a:r>
              <a:rPr lang="el-GR" sz="4000" b="1" dirty="0" smtClean="0"/>
              <a:t>η ακτινοβολία που απορροφάται εξαρτάται </a:t>
            </a:r>
            <a:r>
              <a:rPr lang="el-GR" sz="4000" b="1" dirty="0" smtClean="0"/>
              <a:t>από το μήκος κύματος, το υλικό και τη κατάσταση της επιφάνειας </a:t>
            </a:r>
            <a:r>
              <a:rPr lang="el-GR" sz="4000" b="1" dirty="0" smtClean="0"/>
              <a:t>και </a:t>
            </a:r>
            <a:r>
              <a:rPr lang="el-GR" sz="4000" b="1" dirty="0" smtClean="0"/>
              <a:t>περιγράφεται πολύ καλά από την απορρόφηση του υλικού. Η κατάσταση αυτή </a:t>
            </a:r>
            <a:r>
              <a:rPr lang="el-GR" sz="4000" b="1" dirty="0" smtClean="0"/>
              <a:t>αφορά επεξεργασίας </a:t>
            </a:r>
            <a:r>
              <a:rPr lang="el-GR" sz="4000" b="1" dirty="0" smtClean="0"/>
              <a:t>επιφάνειας όπως </a:t>
            </a:r>
            <a:r>
              <a:rPr lang="el-GR" sz="4000" b="1" dirty="0" smtClean="0"/>
              <a:t>η σκλήρυνση</a:t>
            </a:r>
            <a:r>
              <a:rPr lang="el-GR" sz="4000" b="1" dirty="0" smtClean="0"/>
              <a:t>. </a:t>
            </a:r>
            <a:endParaRPr lang="el-GR" sz="4000" b="1" dirty="0" smtClean="0"/>
          </a:p>
          <a:p>
            <a:r>
              <a:rPr lang="el-GR" sz="4000" b="1" dirty="0" smtClean="0"/>
              <a:t>Σε </a:t>
            </a:r>
            <a:r>
              <a:rPr lang="el-GR" sz="4000" b="1" dirty="0" smtClean="0"/>
              <a:t>εντάσεις 10</a:t>
            </a:r>
            <a:r>
              <a:rPr lang="el-GR" sz="4000" b="1" baseline="30000" dirty="0" smtClean="0"/>
              <a:t>3</a:t>
            </a:r>
            <a:r>
              <a:rPr lang="el-GR" sz="4000" b="1" dirty="0" smtClean="0"/>
              <a:t>-10</a:t>
            </a:r>
            <a:r>
              <a:rPr lang="el-GR" sz="4000" b="1" baseline="30000" dirty="0" smtClean="0"/>
              <a:t>5</a:t>
            </a:r>
            <a:r>
              <a:rPr lang="el-GR" sz="4000" b="1" dirty="0" smtClean="0"/>
              <a:t> </a:t>
            </a:r>
            <a:r>
              <a:rPr lang="en-US" sz="4000" b="1" dirty="0" smtClean="0"/>
              <a:t>W</a:t>
            </a:r>
            <a:r>
              <a:rPr lang="el-GR" sz="4000" b="1" dirty="0" smtClean="0"/>
              <a:t>/</a:t>
            </a:r>
            <a:r>
              <a:rPr lang="en-US" sz="4000" b="1" dirty="0" smtClean="0"/>
              <a:t>cm</a:t>
            </a:r>
            <a:r>
              <a:rPr lang="el-GR" sz="4000" b="1" baseline="30000" dirty="0" smtClean="0"/>
              <a:t>2</a:t>
            </a:r>
            <a:r>
              <a:rPr lang="el-GR" sz="4000" b="1" dirty="0" smtClean="0"/>
              <a:t>, το υλικό στην περιοχή αλληλεπίδρασης αρχίζει να λειώνει και η απορρόφηση του αρχίζει να εξαρτάται από τη θερμοκρασία. Η περίπτωση αυτή αντιστοιχεί σε συγκόλληση επαφής. </a:t>
            </a:r>
            <a:endParaRPr lang="el-GR" sz="4000" b="1" dirty="0" smtClean="0"/>
          </a:p>
          <a:p>
            <a:r>
              <a:rPr lang="el-GR" sz="4000" b="1" dirty="0" smtClean="0"/>
              <a:t>Σε </a:t>
            </a:r>
            <a:r>
              <a:rPr lang="el-GR" sz="4000" b="1" dirty="0" smtClean="0"/>
              <a:t>εντάσεις </a:t>
            </a:r>
            <a:r>
              <a:rPr lang="el-GR" sz="4000" b="1" dirty="0" smtClean="0"/>
              <a:t>10</a:t>
            </a:r>
            <a:r>
              <a:rPr lang="el-GR" sz="4000" b="1" baseline="30000" dirty="0" smtClean="0"/>
              <a:t>6</a:t>
            </a:r>
            <a:r>
              <a:rPr lang="el-GR" sz="4000" b="1" dirty="0" smtClean="0"/>
              <a:t> </a:t>
            </a:r>
            <a:r>
              <a:rPr lang="en-US" sz="4000" b="1" dirty="0" smtClean="0"/>
              <a:t>W</a:t>
            </a:r>
            <a:r>
              <a:rPr lang="el-GR" sz="4000" b="1" dirty="0" smtClean="0"/>
              <a:t>/</a:t>
            </a:r>
            <a:r>
              <a:rPr lang="en-US" sz="4000" b="1" dirty="0" smtClean="0"/>
              <a:t>cm</a:t>
            </a:r>
            <a:r>
              <a:rPr lang="el-GR" sz="4000" b="1" baseline="30000" dirty="0" smtClean="0"/>
              <a:t>2</a:t>
            </a:r>
            <a:r>
              <a:rPr lang="el-GR" sz="4000" b="1" dirty="0" smtClean="0"/>
              <a:t> παρουσιάζεται εξάτμιση και </a:t>
            </a:r>
            <a:r>
              <a:rPr lang="el-GR" sz="4000" b="1" dirty="0" smtClean="0"/>
              <a:t>σχηματίζεται </a:t>
            </a:r>
            <a:r>
              <a:rPr lang="el-GR" sz="4000" b="1" dirty="0" smtClean="0"/>
              <a:t>μία οπή (</a:t>
            </a:r>
            <a:r>
              <a:rPr lang="en-US" sz="4000" b="1" dirty="0" smtClean="0"/>
              <a:t>keyhole</a:t>
            </a:r>
            <a:r>
              <a:rPr lang="el-GR" sz="4000" b="1" dirty="0" smtClean="0"/>
              <a:t>) με διαστάσεις στο μέγεθος της διατομής του λέιζερ. Η ύπαρξη της </a:t>
            </a:r>
            <a:r>
              <a:rPr lang="el-GR" sz="4000" b="1" dirty="0" smtClean="0"/>
              <a:t>οπής προκαλεί αλματώδη </a:t>
            </a:r>
            <a:r>
              <a:rPr lang="el-GR" sz="4000" b="1" dirty="0" smtClean="0"/>
              <a:t>αύξηση της απορρόφησης </a:t>
            </a:r>
            <a:r>
              <a:rPr lang="el-GR" sz="4000" b="1" dirty="0" smtClean="0"/>
              <a:t>λόγω </a:t>
            </a:r>
            <a:r>
              <a:rPr lang="el-GR" sz="4000" b="1" dirty="0" smtClean="0"/>
              <a:t>πολλαπλών ανακλάσεων μέσα της </a:t>
            </a:r>
            <a:r>
              <a:rPr lang="el-GR" sz="4000" b="1" dirty="0" smtClean="0"/>
              <a:t>(</a:t>
            </a:r>
            <a:r>
              <a:rPr lang="el-GR" sz="4000" b="1" dirty="0" smtClean="0"/>
              <a:t>μέλαν σώμα) και </a:t>
            </a:r>
            <a:r>
              <a:rPr lang="el-GR" sz="4000" b="1" dirty="0" smtClean="0"/>
              <a:t>η απορρόφηση ακτινοβολίας δεν </a:t>
            </a:r>
            <a:r>
              <a:rPr lang="el-GR" sz="4000" b="1" dirty="0" smtClean="0"/>
              <a:t>εξαρτάται πλέον από τη απορρόφηση του υλικού και το μήκος κύματος. Η κατάσταση αυτή αντιστοιχεί σε κοπή, διάτρηση και συγκόλληση βάθους. </a:t>
            </a:r>
            <a:endParaRPr lang="el-GR" sz="4000" b="1" dirty="0" smtClean="0"/>
          </a:p>
          <a:p>
            <a:r>
              <a:rPr lang="el-GR" sz="4000" b="1" dirty="0" smtClean="0"/>
              <a:t>Σε εντάσεις 10</a:t>
            </a:r>
            <a:r>
              <a:rPr lang="el-GR" sz="4000" b="1" baseline="30000" dirty="0" smtClean="0"/>
              <a:t>7</a:t>
            </a:r>
            <a:r>
              <a:rPr lang="el-GR" sz="4000" b="1" dirty="0" smtClean="0"/>
              <a:t> </a:t>
            </a:r>
            <a:r>
              <a:rPr lang="en-US" sz="4000" b="1" dirty="0" smtClean="0"/>
              <a:t>W</a:t>
            </a:r>
            <a:r>
              <a:rPr lang="el-GR" sz="4000" b="1" dirty="0" smtClean="0"/>
              <a:t>/</a:t>
            </a:r>
            <a:r>
              <a:rPr lang="en-US" sz="4000" b="1" dirty="0" smtClean="0"/>
              <a:t>cm</a:t>
            </a:r>
            <a:r>
              <a:rPr lang="el-GR" sz="4000" b="1" baseline="30000" dirty="0" smtClean="0"/>
              <a:t>2</a:t>
            </a:r>
            <a:r>
              <a:rPr lang="el-GR" sz="4000" b="1" dirty="0" smtClean="0"/>
              <a:t> ή και μεγαλύτερες παρουσιάζεται εξαέρωση αλλά και έντονος ιονισμός που </a:t>
            </a:r>
            <a:r>
              <a:rPr lang="el-GR" sz="4000" b="1" dirty="0" smtClean="0"/>
              <a:t>δημιουργεί πλάσμα </a:t>
            </a:r>
            <a:r>
              <a:rPr lang="el-GR" sz="4000" b="1" dirty="0" smtClean="0"/>
              <a:t>πάνω από την οπή. Το </a:t>
            </a:r>
            <a:r>
              <a:rPr lang="el-GR" sz="4000" b="1" dirty="0" smtClean="0"/>
              <a:t>πλάσμα </a:t>
            </a:r>
            <a:r>
              <a:rPr lang="el-GR" sz="4000" b="1" dirty="0" smtClean="0"/>
              <a:t>μπορεί </a:t>
            </a:r>
            <a:r>
              <a:rPr lang="el-GR" sz="4000" b="1" dirty="0" smtClean="0"/>
              <a:t>όμως να </a:t>
            </a:r>
            <a:r>
              <a:rPr lang="el-GR" sz="4000" b="1" dirty="0" smtClean="0"/>
              <a:t>απορροφήσει μέρος της εισερχόμενης ακτινοβολίας και να ελαττώσει το ποσοστό της ενέργειας που φτάνει στο υλικό. Σε αυτή την περίπτωση είναι καλύτερη η χρήση μικρών μηκών κύματος γιατί η απορρόφηση τους από το πλάσμα είναι μικρότερη. </a:t>
            </a:r>
          </a:p>
          <a:p>
            <a:endParaRPr lang="el-G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http://www.optech-consulting.com/assets/images/LaserMaterialsProcessing-MarketbyEndIndustry-OptechConsulting.jpg"/>
          <p:cNvPicPr>
            <a:picLocks noChangeAspect="1" noChangeArrowheads="1"/>
          </p:cNvPicPr>
          <p:nvPr/>
        </p:nvPicPr>
        <p:blipFill>
          <a:blip r:embed="rId2" cstate="print"/>
          <a:srcRect/>
          <a:stretch>
            <a:fillRect/>
          </a:stretch>
        </p:blipFill>
        <p:spPr bwMode="auto">
          <a:xfrm>
            <a:off x="467544" y="548680"/>
            <a:ext cx="8048395" cy="5689858"/>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0"/>
            <a:ext cx="8229600" cy="850106"/>
          </a:xfrm>
        </p:spPr>
        <p:txBody>
          <a:bodyPr>
            <a:normAutofit/>
          </a:bodyPr>
          <a:lstStyle/>
          <a:p>
            <a:r>
              <a:rPr lang="el-GR" sz="3600" b="1" u="sng" dirty="0" smtClean="0">
                <a:solidFill>
                  <a:schemeClr val="accent6">
                    <a:lumMod val="75000"/>
                  </a:schemeClr>
                </a:solidFill>
              </a:rPr>
              <a:t>Κοπή με λέιζερ</a:t>
            </a:r>
          </a:p>
        </p:txBody>
      </p:sp>
      <p:sp>
        <p:nvSpPr>
          <p:cNvPr id="3" name="2 - Θέση περιεχομένου"/>
          <p:cNvSpPr>
            <a:spLocks noGrp="1"/>
          </p:cNvSpPr>
          <p:nvPr>
            <p:ph idx="1"/>
          </p:nvPr>
        </p:nvSpPr>
        <p:spPr>
          <a:xfrm>
            <a:off x="0" y="1052736"/>
            <a:ext cx="9144000" cy="5805264"/>
          </a:xfrm>
        </p:spPr>
        <p:txBody>
          <a:bodyPr>
            <a:normAutofit fontScale="70000" lnSpcReduction="20000"/>
          </a:bodyPr>
          <a:lstStyle/>
          <a:p>
            <a:r>
              <a:rPr lang="el-GR" sz="3300" b="1" dirty="0" smtClean="0"/>
              <a:t>Η κοπή με λέιζερ υπήρξε η πρώτη βιομηχανική διεργασία </a:t>
            </a:r>
            <a:r>
              <a:rPr lang="el-GR" sz="3300" b="1" dirty="0" smtClean="0"/>
              <a:t>στην οποία χρησιμοποιήθηκαν </a:t>
            </a:r>
            <a:r>
              <a:rPr lang="el-GR" sz="3300" b="1" dirty="0" smtClean="0"/>
              <a:t>τα λέιζερ και σήμερα αποτελεί μία από τις πλέον διαδεδομένες εφαρμογές τους στη βιομηχανία. Οι βασικοί λόγοι που οδήγησαν στην πληθώρα εφαρμογών κοπής με λέιζερ είναι η ταχύτητα και η ποιότητα κοπής. Αναλυτικότερα, τα πλεονεκτήματα της κοπής λέιζερ σε σχέση με συμβατικές τεχνικές κοπής είναι: </a:t>
            </a:r>
          </a:p>
          <a:p>
            <a:pPr>
              <a:buNone/>
            </a:pPr>
            <a:r>
              <a:rPr lang="el-GR" sz="3300" b="1" dirty="0" smtClean="0"/>
              <a:t>	α</a:t>
            </a:r>
            <a:r>
              <a:rPr lang="el-GR" sz="3300" b="1" dirty="0" smtClean="0"/>
              <a:t>) το πλάτος κοπής είναι πολύ μικρό που συνεπάγεται οικονομία υλικού και οι άκρες καλά τετραγωνισμένες, ομαλές και καθαρές γεγονός που αφενός αποτρέπει την ανάγκη περαιτέρω επεξεργασίας και αφετέρου μπορεί να ακολουθήσει άμεσα συγκόλληση αν χρειαστεί. Επιπλέον η ζώνη που επηρεάζεται από τη θερμότητα είναι πολύ μικρή επομένως οι παραμορφώσεις του γειτονικού υλικού ελάχιστες. </a:t>
            </a:r>
          </a:p>
          <a:p>
            <a:pPr>
              <a:buNone/>
            </a:pPr>
            <a:r>
              <a:rPr lang="el-GR" sz="3300" b="1" dirty="0" smtClean="0"/>
              <a:t>	β</a:t>
            </a:r>
            <a:r>
              <a:rPr lang="el-GR" sz="3300" b="1" dirty="0" smtClean="0"/>
              <a:t>) η διαδικασία είναι ταχύτατη, με ελάχιστο θόρυβο, μπορεί εύκολα να αυτοματοποιηθεί, η επιλογή και η αλλαγή διεύθυνσης είναι πανεύκολη και δεν απαιτούνται επιπλέον εργαλεία.</a:t>
            </a:r>
          </a:p>
          <a:p>
            <a:pPr>
              <a:buNone/>
            </a:pPr>
            <a:r>
              <a:rPr lang="el-GR" sz="3300" b="1" dirty="0" smtClean="0"/>
              <a:t>	γ</a:t>
            </a:r>
            <a:r>
              <a:rPr lang="el-GR" sz="3300" b="1" dirty="0" smtClean="0"/>
              <a:t>) απαιτείται μόνο οπτική επαφή με το υλικό και σχεδόν όλα τα υλικά μπορούν να κοπούν με λέιζερ. </a:t>
            </a:r>
          </a:p>
          <a:p>
            <a:endParaRPr lang="el-G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AutoShape 2" descr="data:image/jpeg;base64,/9j/4AAQSkZJRgABAQAAAQABAAD/2wCEAAkGBxQSERIUExEUFhQXGBcYFxQTGRsXGhsZHhkYHB4YFxgbHCgiGxolJxoVIjIhKCkrOi4xFx8zODMtNyguLisBCgoKDg0OGg8QGzglHyU3LTc0NzY3LDc3LTc4Myw3NTQuNC43NC44Ny84LjQvLC03NSs4LC0sKyssKyssNCwrLP/AABEIANAA8gMBIgACEQEDEQH/xAAbAAEAAwEBAQEAAAAAAAAAAAAAAwQFBgIBB//EAEUQAAIBAgMDBgkICQUBAQAAAAECAwARBBIhBRMxFSIyQVHSBhRSYWJxgZGTIzNCU5KhsuEkNGNyc4Kis9NDRFSx0Qc1/8QAGAEBAQEBAQAAAAAAAAAAAAAAAAECBAP/xAAeEQEBAQACAgMBAAAAAAAAAAAAAQIDEQQxBUKxMv/aAAwDAQACEQMRAD8A/ZdobVgw+XfzxRZr5d66pe1r2zEXtce8VcBrH2xs3eTRSGYxokU0bFSFY7xoSBcggD5M9hvltWdifBuXmiKYog3oyqxBAO7ETKxVtYwrgKLX3hNx1h1NK5SfYOJIkCyi2fMl5XB/1hdiE4c6LQDMMvzmi2nh2JPms8oZBLI/Te7K2IaXKR1BQQgFyLL2aUHSUrF8HdlywZ99MZCVRblrglc2aTLkXIz5hcc7ogXNq2qBSlKBSlKBSlKBSlKBSlKBSlKBSlKBSlKBSlKBSlKBSlKBSlKBSlKDF29s95JIpFjWQIsq5GIurOEyyoHUqXXKy2NtJG14q2Lidj48RpHC8cWWJ0GRiqAHDzKgUAALlkMBuEvZCQbcyuqfZ8ZJJDXOvTfvV55Nj7G+2/eoOd2h43vBbegtLAUVCxCR+MIZN4QMhvGDzSdLNbpA1reDeHxCIfGWu5CXsxYZ8vPZb6hSeA00HRXhVzk2Psb7b96nJsfY32371BcpWPi18WdZQW3JskqlmYLc82UXJsASQ3mYMSAmuxQKUpQKUpQKUpQVdpOQlwbHPGNOwyKD/wBmvksh8YjW5sY5SR1XDQ2PsuffXzavzf8APF/cSvM36zF/Cm/HBQS7SDGGXd3z5Hy20ObKbW897VZqvj8Ru4pHAvkRmt22BNvuqxQKrYoNmhy3tnOe3k7uTj5s2T7qs1XxOIytELXzuV9XMdr/ANNvbQWKyt+3i0LZjmLYe56zeWMH3gke2tWsb/aQfvYb+7HQbNKUoFKUoFKUoFKUoFKUoFKUoFKUoFKUoPMiBgQwBBBBB1BB4gjrFY+zsYsDDCzSAMCBhzI2ssdjZQW1eRLFW1JICsenatquD8MvA87RePFQNusThzeCQ5rSFGvZ7HmoSCAwF+B1FgQ7ylZ8GB5qsrTRuQCQ0jS2PHKQ7Mp7CR7DU2CxBbMrgCRLXtwIPB1vqAddOoqwubXIWqUpQKUpQU9q/N/zxf3ErzN+sxfwpvxwV62r83/PF/cSvM36zF/Cm/HBQWcUyhHL2yBSWuLjLbW46xa9S1DjMPvI3QmwdWUkdVwRf76moFRSsoKZrXLWS4vzsrHTsNg/31LUM+HzNGb9Biw8/MdbH7R91BNWN/tIP3sN/djrZrG/2kH72G/ux0GzSlZp2uGJECGY6gsmkYIuOdKeboRYhczDyaDSrO25izFGj5so3sQY+iXUNfsFuuvUWHma5knykjRYVWy8D0pAxc8Reyix6IOtffEX/wCVN7of8VBjYnwlk3koihDKnRJ4ON0sglUgklMzbvo2urc64y17wO3pmnSOSJQC0iXUNclJpo8wB1CkRxtpntvDmKgKX1vEX/5U3uh/xU8Rf/lTe6H/ABUF6lU48G4IJxMpAPAiKx8xtGDb1GrlApSlApSlApSlApSlAqlsQ/o8I61RUPmZRlZfWCCPZV2s7aSGJZZo2sQrOyEXV8q9Y0IawtcH1g2Fg0apRm+Ie30UVWt2kkhT5wNbdkg7aillnzIh3aBiRmUlzopNwCAFOnXm9Rq7hsOEWwv2kk3JPaT1mglpSlBSj2mrAFUlIIuCI2sQeBGlfeUB9XL8Nv8Aymxf1eD+FH+EVcoMzG4nOoVY5Ll4+KECwdSSSfMDUs36zF/Cm/HBVObFYgxSyJJCMrShQ0TN0HZRciUX6IPVX2LA4veB3xOHOVWUBcO69IoSTfEtfoD30GhtONmhlVOkUcLrbUqQNeqrNYcu2t1BiXmeJWiLhWPyasQisNGY9tuNe5fCrCL/AK4P7gZ/dlBvWdbzn3ems41r+Z22arYqNi8JXgrktrbTdyD26laxMV4d4CJS8mIyqOJaOUD8HGue2L/9MGNcrGiYZN7kWXGEjMhjdldEGUMSyZSM4tmXiTapOTNncq3j3L1ZX6FPMqKWdgqgXLMQAB2knQCuZGOeTCwjDws9jCTI10SyyRk5dM0mguCq2IB51WI8CXnuJVlKpG6yTrvQCxkAMaoyJGQF6Src31JtRocZAiAYnDMgaNLeLSBsrOqdLxm17Hjb2Vth63Ak/WN9N6G7ZIeH1QvmHXZy9jwIrSXHKAAI5QBwAjb/AMphpJBKUkZGGXMCiFLa21u7X+6rtBVhxys4SzhiCwDKVuAVB1I9JffVqqM36zF/Cm/HBV6ghbFKJFj+kys49SlAdf51qM7ShAJ30dg2UnOvS8nj0vNWftCWIzpIMZHG8avGyFkNwzRsQwJuD8mPeaxxsnDW/wD0RmyqmfeR5gFWRbq17qflCbLYXFsuUlaDqX2hECwMsYKkBgWUWJ4A66E62qvLtiNZt0Q97qpYLdQW6IJ46+rrrHwuEwqOG8cRrSM6hpIzbM7uRfsu/VbRRe5uT82jgsJNMZGxcQu0bHK0QbmcAJOkqngQDqCR1mg6AbRhsDvo7FsoOdbFvJGvS1Gnnou0YS2QTRl72yh1zX10te99Dp5jXLtsnClAvKA6BQ/KRjMpWNRmtqSN2NDpz20HNy3I8NhASfG49WRunH9CeSf7zIR6gKDpqV8VgQCDcHgRSg+1UON/ZS/Z/OrdVDBJ9d/QKB49+yl+z+dPHv2Uv2fzp4vL9d/QKeLy/Xf0CgePfspfs/nVXamILwzIsMuZo3Uc0DUqQNb1a8Xl+u/oFPF5frv6BQecfcPEwRmAZr5dSLowvxr149+yl+z+dPF5frv6BWV4TbYGAw0mInxFkQaAIuZ26kQX1Y/mdAaDV8e/ZS/Z/Onj37KX7P51z3gDj8TjMBDiZZArzF3yBQQq52CAa8MoX3m+t66HxeX67+gUFbZuJKQxK0MoZURSMo4hQD11Z8e/ZS/Z/Oq2DOIdA29h6+MTdRI1+V46VNusR9dD8Fv81BWETeKygowYmdgtrtZpHYaDrII089WuU08mb4M3cr1s2V2QlypYPIt0BUWV2UaFjbQDrq3QcbtfwYjxK4yYLMkjXKFQVLWhQAZHXTnBuABNRTeAJ+higP3os3/UgrtjUGz8TvYopLWzor249JQePtrn5PE4eS97zLXVxebz8U6xqyOJP/z2TT9LjuOH6Of89e5PAPnxXncjOcxjQLZd2/HMW68vV113dVnxNpkjtoySOT2ZWjAFvPnP2a858f40+j018l5V97/GRsvZ8WCkkCJLldIzmCvJmYNLe+RSFNinUP8AureOxgkVVVZb7yE6xSKLCVCSSUAAABNateXcKCSQANSToAPOa65mZnU9OLWrq9291WP6wP4Z/EKt1g8qGSceLpvAYz8qxKRWzLqr2JkBB0KBgbWLCrXJO8/WZDN+ztkh9W7uc46+eW11FuqoqT7WD4mMYdd8wjmF1Nowc8I50p00IsQuZh5NXOTnk1nlJH1UV40/mIOaTrGpCkfRqWQWxMIHDdTfigq9QRwQKiqiKqqosqqAoA7ABoBUlKUClKUClKUClKUClKUClKUClKUCsvayiV4YCLqx3kg6ikZBCn1uY9DxUOK1KzNj89pZ/rGyof2SXC69YJMjg9ko7KDQhiVFCqoVRoFUWAHYAOFe6UoMfZGPvHYQynK0inRRqrsCLFvN7ePA1c8dP1Ev9Hfqri/0ebfD5qUqsw7H0VJv+kY24ZDcBDWtQZ2xJsySCxDLLKGVrXUly4vYnirIw8zCtGsrGfIzpL9CXLFJ5mv8k/tLGM2Fznj6lrVoFQ4R0K/J2yqSgAFgMhKkAeYqR7KmqHDQZMwvcFmb1XNyPfc+2gmqjPtKBJHV5Y1dI1ds7BSI2YqGJP0cykeurU6sVYIwVraMwzAHtK3F/eK5PZHgDHFjTjpMViMRidQHlKZQpFsoRUAA42Atb/sNw4+WXSCKy/XThkXr1WLR3sbaHICDoxr3HshSQ0zNM4NxvLZFN7gpGBlBHUxBb0jWjUGNxSxRtI17KL2AuSepVHWxNgB1kgUFKfFEYkhYnkKxjNkyjLmY5bl2W5OVtBe2l7XF5vHn/wCLN74f8tNj4Vo4yXtvZCZJbajOQBlBsLqoCoD2IL61LtHGCGNnYE2sAotdmJAVFv8ASYkKPORQUYcWXxaqYnQpC5bMUNg7x5eg7Wvu5LX8g9la9Utk4QxoS5BlkOeVhwzEAZV0HNUBVGl7KL63NXaBSlYWD8KInCEqyZlckNqQQ0SqtluWL76MqBe+YDjpQbtKz12zCSAGckhiAsch6Jsw0Xip0I4g6HWoE8JICCxeyABgxDaoVDF7WuqAEXYgAXGuooNelKUClKUCsram2hCzKIncogkcho0ADFlUXkdQXYqwA82pFxe5iMaqGxEhNr8yORx71Ui/mrK2hHBMxZhiVJXI2SOdc6XJCsAljYlrHiMxsRc0F6bbcCHK0gB6hY87nIlksOeQzxqQt7F1B416xO1Y492WJCuCwbqAGXiOOuYdVYj7JwhZn3eIzFWT5mY2VmiYqbx85bxR81swsCtspIq20WHKRJkxFoxZfkpuF1PkeiKCwvhDCWYZjZVVs1ibktMpXKBmDIYZMwI0trwNXNnY9ZlZkzWDunOFrlGKkjtU20PXWBNsrCMSTHiLlma+6mOrPO5sDGRqZ5fVcWsVBGpgsTFECqLPYszWMMxsWNzbmcL3PtoJttzERZEYiSUiJCOILXu4vxKKHe3oGrkEKoqooAVQFUDgABYAVnYdt9iM+VxHEuVM6Ml3fVjldQbKoQBh9Y46q1KBSlKDxNErqysoZWBDKwuCCLEEdYNZ+yJGQth5CS0YBR24yRHosT1uvRbruAxADitIm3Gs3a8WYLJGV30RLR3a2YfSiY+S4067EK1iVFBdxeGWWN43F1dSpsbGxFtCNQfPWZgdqvpE6NJMudXKZQDk3fP5zC2cSRtYXtmI6qv4PaEcsaurDKwvroR2hh1MDcEdRBFU5FjGNjkBGZoJFJvxCvERp5sze+gv4PE7wE5WUglSrWvcfukj76jwSMHnzXsZAUub83dx3t2DNnr5s1gd7Y3+Ubh7K9R4gmeSPSyxxsO27NKDfzcwffQWqq7ORgrZwQTJIdTfm52C+zKFq1VfATF41Y2uRc2oI5ccRIY1ikchVYlSgHOLgDnODfmHq6xVGHEDFSpYERxBZHU2+dYBkRrEi6AhyO1oiDVtHAxMtyB8lDxPpz1D4PJHHh4wrDnXc3a5zMSx1J4a2A6gABoKDVrJg/SJ95/pQMyx+lLqrv6k50Y85kuNFNfdsY3owxyASy3AYEXSMWzy69YuoGh5zpcWva5CYoowqlFjRQALgBVA7SeAFBZoay+VGk0w8e8H1rnJF1dFrEycdCgKmxGYUGyM+uJczHyCMsI9UVyGHXzy5B4EUEqbYibVCzr5UUckin1OilT7DWU+AwhMZ3eIBjjWNSIp75VdJFvzNSrRqQT2t1E36SlBzS4HDgOo8aAe+cCKXW7F2uTFezMzsRwOdtNa+4nBYaQ5nXEFrEZ91MDYgAgWjFrhV1FiMoIIOtdJSggw2JV75Q4t5aOnuzqL+yp6UoFKUoFKUoFKUoFKUoFKzuVxvSixTMqsEaVVBRXOXm8czAZhdlUqutyMrWk5XgtffxW4Xzr2X7ewg+2gu0qvi8YsZjDfTYqD1AhHe57BZGqODakTyCNJFZirPzTcWUqp1HnYUHza8JeKwXNZ42y6ahZEYjUgcAeNV9P+A3ug/wAlatKDK0/4D+6D/JUTTKHVPEHuysw0g4KVB/1PTFbVUZj+lQi+u6n0/ng/9HvoI9ij587sxgy6IctxaONT0SRxUnj11dMqiQL9JlY3t1KVBuf5x7zUGzj875pWv7h+VTNADIr3N1VlA6rMUJ/APeaCUmo8LIGRGUWVlDAEWNiL6jqNfMbGGjdS2UMpUsLAi4tcX0vrUqiwsOAoMbEfrUl8O0vyMOo3enPn057g1DylDlzNhcoyCQ5zhlsh+k15dB1Xq7IXM2IERTebmEKXuVDZp7FgCCQONri/aONcb4If/PsmJi2jNjpZ5iosCqCPKV0UDnWUaEZSLWHtDf8AHGlU7jZzAXtvJliVbW6aJvAzi/bkB4hrWNQYrYgkR8+EkklysEaQQBI2KkAoiyWW1zzrMwBIzGutpQKUpQKUpQKUpQKUpQKUpQKUpQKUpQKr4nFqlrhzfyI3f35FNqsUoOWxmzcPLKsjHFZVlScQ+LsUEqkEOpaAuhJCkhXUEg+U14RsaDLl32OvZRvN0+80QpcSbjMGsb5gQbga2uD19KDm9s4SDFE71sWYyjI0IilCHMkkZb5rMGyyONCOq4Nq97Pgghk3i+MZiGzfo7KGLbsZmCQrzgI0UHs430t0NKCrhtoRyMVVueACUYFHCm4DZGAbKSCA1rXBHUatVVx2ASYDOuqm6upKup4XRxqp6tDqNDpVPfTQfOBp4/rEX5VdOMkSiz8DrGAdQAnE0GtVTaOAWZQCWVlOZJEsHRrEZkJBF7EgggggkEEEgzYXEpIoeN1dTwZTcHq4j2j2VLQc0pkEp6CYwDUdGHFovWOJVgOPFoza+dCpfRixAxBhdLjdytvUfR0O6kUo6j6V2TzEEMCQQTcxuDSVcrjgQwIJBVhwZWGoP59tYWMwxTFh43fOscSyX1zI+ITLcDjlCYixN8u8a1rm4be0cOZECqR04mObhlWRWYe0Aj21W2hj2zGGDKZbXZ26ESn6T24txIS4vbio1qxjZWDwBb2aQhtL6bqRtezVV1/9rL2XsVGidJN4VMsudHYkPaVrGTywwCkg6EGxFtKCHZuDE6lY2bxUks8pPymLcixcsB8zoBcWzgALljUZ+kRQAAAABoANAB2CvtKBSlKBSlKBSlKBSlKBSlKBSlKBSlKBSlKBSoMThVktmLi1+g7p78jC/tqDktPKm+PN36C9SqPJaeVN8ebv05LTypvjzd+gvUqjyWnlTfHm79OS08qb483foL1Ko8lp5U3x5u/TktPKm+PN36DxitlAsZImMUp4sour6D52O4D8AL6MALBhc14TapQhMSoiYkBZAbxOSbABz0GOnNa2pspa16m5LTypvjzd+vjbJjIIJlIOhBmlII7CM9BfqlNtBVWZsp+RNnvppkRyQesAP7wa5Dwm8HsdDuDst7xobyYebESgMovZIydVBufpi2VLAC4OtsHCRYqCRnhxMRdnSaKWeQ89Ru3UMshV05pAYHW3VwoOgfEWkVLdJXa/7pQW/r+6q2MaVJA6IZEIyvGCAwIJIdMxCniQwJGgBHCx5hiH2jEqSymPRNJZTcGFpSQ2a4B+R6/oDtN+o5LTypvjzd+i2dJVxqlS1nABsQUcG/qtcjzi489SQThxdb2vbnKV+5gKrclp5U3x5u/TktPKm+PN36ImTGKWyjNfUao4GnpFbffXrEYlUtmza+SrN+EG1V+S08qb483fpyWnlTfHm79BcR7gEcDrqCPuOor1VHktPKm+PN36clp5U3x5u/QXqVR5LTypvjzd+nJaeVN8ebv0F6lUeS08qb483fpyWnlTfHm79BepXmNMoAF7AW1JJ9pOp9Zr1QKUpQKUpQKUpQKUpQKUpQKUpQKUpQKUpQeJZAouxAHadPNXjB4YRRpGt7KoUE6k2HEnrJ4k9Zrxj8NvAi3Fg6Of5GDi38yr7L1O7gAk8ALk+ag4TwWhtjFXrTfcBYHdBcOG9VsvvFd7XDeBClpkdhztw5bX6TtEx9eoOtq7mpG9++ilKVWGXy9FvI4znDSNMoupsDESGzngoNubfpXFq9wbbgZAxmROYshWRlRlVgpGdSbr004+UO2qeP8ABiOU4kmSVd/u75SBkyW+b05uawzdtSz+D6M5YyPbOJAgy2DczUc29uZwJ+m3o5QubP2pFNmyOCVLgrcZgFkkjzW45S0b2PXlNeYtsQMAVmiZLM2dXQqAApNzm7HU37CL8RepgPByOJpWVnO8kaYgmw3heRs3NAJ0cJY35sadYJNHDeB6bmJZZXZ0SFSRlAvGYWXLZBoGhU6jXMQdLABuDacNwN/FcrmAzrquvOGuq81tfRPZU+HxCyLmR1dTfnKQw0NjqOwgj2Vit4LR5HQSSKkgbOqiMXZt5d+ho3PJ7CVBIN2zamz8EIlIBvdixJAFyf3QOGg9guTQWqUpQKUpQKUpQKUpQKUpQKVDiMMr2zX07GZfwkXqHk2P0/iSd6guUqnybH6fxJO9Tk2P0/iSd6guUqnybH6fxJO9Tk2P0/iSd6guUqnybH6fxJO9Tk2P0/iSd6guUqnybH6fxJO9VXHwxxhOa7M7qirvXFydSb5voqHc+ZDQT4OZpJZW4RJ8mvpMNXbjqAbIOFiknaKj8JpLYTEa2JjZQfSYZR95FT8mx+n8STvVnbZw2EC7udmAaxtvZQeawIa6tdQCBztBQjP8DR8viOGkcP3tN3RXW1mYTYsCjNGGswGokkNxrbXNw1Pvqfk2P0/iSd6pGtXu9rlKp8mx+n8STvU5Nj9P4kneqsrlKp8mx+n8STvU5Nj9P4kneoLlKp8mx+n8STvU5Nj9P4kneoLlKp8mx+n8STvU5Nj9P4kneoLlKp8mx+n8STvU5Nj9P4kneoLlK8xoAABwGmpJ+88a9UClKUClKUClKUClKUClKUClKUClKUCq0bRyOxGrREpex0JVGIHUdCuo847as14hhVBZVCi7NYC2rEsx9ZJJPnJoPdcxt7G4NpCJkkYx6NJHnUC2tjkYFwLngGtc9d66es/FbEgkfO8KsxsTfgxFrF14MdBxB4DsosXYUUKoUAKAAoXgBbQC3VXulKIUpSgUpSgUpSgUpSgUpSgUpSgUpSg//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46084" name="AutoShape 4" descr="data:image/jpeg;base64,/9j/4AAQSkZJRgABAQAAAQABAAD/2wCEAAkGBxQSERIUExEUFhQXGBcYFxQTGRsXGhsZHhkYHB4YFxgbHCgiGxolJxoVIjIhKCkrOi4xFx8zODMtNyguLisBCgoKDg0OGg8QGzglHyU3LTc0NzY3LDc3LTc4Myw3NTQuNC43NC44Ny84LjQvLC03NSs4LC0sKyssKyssNCwrLP/AABEIANAA8gMBIgACEQEDEQH/xAAbAAEAAwEBAQEAAAAAAAAAAAAAAwQFBgIBB//EAEUQAAIBAgMDBgkICQUBAQAAAAECAwARBBIhBRMxFSIyQVHSBhRSYWJxgZGTIzNCU5KhsuEkNGNyc4Kis9NDRFSx0Qc1/8QAGAEBAQEBAQAAAAAAAAAAAAAAAAECBAP/xAAeEQEBAQACAgMBAAAAAAAAAAAAAQIDEQQxBUKxMv/aAAwDAQACEQMRAD8A/ZdobVgw+XfzxRZr5d66pe1r2zEXtce8VcBrH2xs3eTRSGYxokU0bFSFY7xoSBcggD5M9hvltWdifBuXmiKYog3oyqxBAO7ETKxVtYwrgKLX3hNx1h1NK5SfYOJIkCyi2fMl5XB/1hdiE4c6LQDMMvzmi2nh2JPms8oZBLI/Te7K2IaXKR1BQQgFyLL2aUHSUrF8HdlywZ99MZCVRblrglc2aTLkXIz5hcc7ogXNq2qBSlKBSlKBSlKBSlKBSlKBSlKBSlKBSlKBSlKBSlKBSlKBSlKBSlKDF29s95JIpFjWQIsq5GIurOEyyoHUqXXKy2NtJG14q2Lidj48RpHC8cWWJ0GRiqAHDzKgUAALlkMBuEvZCQbcyuqfZ8ZJJDXOvTfvV55Nj7G+2/eoOd2h43vBbegtLAUVCxCR+MIZN4QMhvGDzSdLNbpA1reDeHxCIfGWu5CXsxYZ8vPZb6hSeA00HRXhVzk2Psb7b96nJsfY32371BcpWPi18WdZQW3JskqlmYLc82UXJsASQ3mYMSAmuxQKUpQKUpQKUpQVdpOQlwbHPGNOwyKD/wBmvksh8YjW5sY5SR1XDQ2PsuffXzavzf8APF/cSvM36zF/Cm/HBQS7SDGGXd3z5Hy20ObKbW897VZqvj8Ru4pHAvkRmt22BNvuqxQKrYoNmhy3tnOe3k7uTj5s2T7qs1XxOIytELXzuV9XMdr/ANNvbQWKyt+3i0LZjmLYe56zeWMH3gke2tWsb/aQfvYb+7HQbNKUoFKUoFKUoFKUoFKUoFKUoFKUoFKUoPMiBgQwBBBBB1BB4gjrFY+zsYsDDCzSAMCBhzI2ssdjZQW1eRLFW1JICsenatquD8MvA87RePFQNusThzeCQ5rSFGvZ7HmoSCAwF+B1FgQ7ylZ8GB5qsrTRuQCQ0jS2PHKQ7Mp7CR7DU2CxBbMrgCRLXtwIPB1vqAddOoqwubXIWqUpQKUpQU9q/N/zxf3ErzN+sxfwpvxwV62r83/PF/cSvM36zF/Cm/HBQWcUyhHL2yBSWuLjLbW46xa9S1DjMPvI3QmwdWUkdVwRf76moFRSsoKZrXLWS4vzsrHTsNg/31LUM+HzNGb9Biw8/MdbH7R91BNWN/tIP3sN/djrZrG/2kH72G/ux0GzSlZp2uGJECGY6gsmkYIuOdKeboRYhczDyaDSrO25izFGj5so3sQY+iXUNfsFuuvUWHma5knykjRYVWy8D0pAxc8Reyix6IOtffEX/wCVN7of8VBjYnwlk3koihDKnRJ4ON0sglUgklMzbvo2urc64y17wO3pmnSOSJQC0iXUNclJpo8wB1CkRxtpntvDmKgKX1vEX/5U3uh/xU8Rf/lTe6H/ABUF6lU48G4IJxMpAPAiKx8xtGDb1GrlApSlApSlApSlApSlAqlsQ/o8I61RUPmZRlZfWCCPZV2s7aSGJZZo2sQrOyEXV8q9Y0IawtcH1g2Fg0apRm+Ie30UVWt2kkhT5wNbdkg7aillnzIh3aBiRmUlzopNwCAFOnXm9Rq7hsOEWwv2kk3JPaT1mglpSlBSj2mrAFUlIIuCI2sQeBGlfeUB9XL8Nv8Aymxf1eD+FH+EVcoMzG4nOoVY5Ll4+KECwdSSSfMDUs36zF/Cm/HBVObFYgxSyJJCMrShQ0TN0HZRciUX6IPVX2LA4veB3xOHOVWUBcO69IoSTfEtfoD30GhtONmhlVOkUcLrbUqQNeqrNYcu2t1BiXmeJWiLhWPyasQisNGY9tuNe5fCrCL/AK4P7gZ/dlBvWdbzn3ems41r+Z22arYqNi8JXgrktrbTdyD26laxMV4d4CJS8mIyqOJaOUD8HGue2L/9MGNcrGiYZN7kWXGEjMhjdldEGUMSyZSM4tmXiTapOTNncq3j3L1ZX6FPMqKWdgqgXLMQAB2knQCuZGOeTCwjDws9jCTI10SyyRk5dM0mguCq2IB51WI8CXnuJVlKpG6yTrvQCxkAMaoyJGQF6Src31JtRocZAiAYnDMgaNLeLSBsrOqdLxm17Hjb2Vth63Ak/WN9N6G7ZIeH1QvmHXZy9jwIrSXHKAAI5QBwAjb/AMphpJBKUkZGGXMCiFLa21u7X+6rtBVhxys4SzhiCwDKVuAVB1I9JffVqqM36zF/Cm/HBV6ghbFKJFj+kys49SlAdf51qM7ShAJ30dg2UnOvS8nj0vNWftCWIzpIMZHG8avGyFkNwzRsQwJuD8mPeaxxsnDW/wD0RmyqmfeR5gFWRbq17qflCbLYXFsuUlaDqX2hECwMsYKkBgWUWJ4A66E62qvLtiNZt0Q97qpYLdQW6IJ46+rrrHwuEwqOG8cRrSM6hpIzbM7uRfsu/VbRRe5uT82jgsJNMZGxcQu0bHK0QbmcAJOkqngQDqCR1mg6AbRhsDvo7FsoOdbFvJGvS1Gnnou0YS2QTRl72yh1zX10te99Dp5jXLtsnClAvKA6BQ/KRjMpWNRmtqSN2NDpz20HNy3I8NhASfG49WRunH9CeSf7zIR6gKDpqV8VgQCDcHgRSg+1UON/ZS/Z/OrdVDBJ9d/QKB49+yl+z+dPHv2Uv2fzp4vL9d/QKeLy/Xf0CgePfspfs/nVXamILwzIsMuZo3Uc0DUqQNb1a8Xl+u/oFPF5frv6BQecfcPEwRmAZr5dSLowvxr149+yl+z+dPF5frv6BWV4TbYGAw0mInxFkQaAIuZ26kQX1Y/mdAaDV8e/ZS/Z/Onj37KX7P51z3gDj8TjMBDiZZArzF3yBQQq52CAa8MoX3m+t66HxeX67+gUFbZuJKQxK0MoZURSMo4hQD11Z8e/ZS/Z/Oq2DOIdA29h6+MTdRI1+V46VNusR9dD8Fv81BWETeKygowYmdgtrtZpHYaDrII089WuU08mb4M3cr1s2V2QlypYPIt0BUWV2UaFjbQDrq3QcbtfwYjxK4yYLMkjXKFQVLWhQAZHXTnBuABNRTeAJ+higP3os3/UgrtjUGz8TvYopLWzor249JQePtrn5PE4eS97zLXVxebz8U6xqyOJP/z2TT9LjuOH6Of89e5PAPnxXncjOcxjQLZd2/HMW68vV113dVnxNpkjtoySOT2ZWjAFvPnP2a858f40+j018l5V97/GRsvZ8WCkkCJLldIzmCvJmYNLe+RSFNinUP8AureOxgkVVVZb7yE6xSKLCVCSSUAAABNateXcKCSQANSToAPOa65mZnU9OLWrq9291WP6wP4Z/EKt1g8qGSceLpvAYz8qxKRWzLqr2JkBB0KBgbWLCrXJO8/WZDN+ztkh9W7uc46+eW11FuqoqT7WD4mMYdd8wjmF1Nowc8I50p00IsQuZh5NXOTnk1nlJH1UV40/mIOaTrGpCkfRqWQWxMIHDdTfigq9QRwQKiqiKqqosqqAoA7ABoBUlKUClKUClKUClKUClKUClKUClKUCsvayiV4YCLqx3kg6ikZBCn1uY9DxUOK1KzNj89pZ/rGyof2SXC69YJMjg9ko7KDQhiVFCqoVRoFUWAHYAOFe6UoMfZGPvHYQynK0inRRqrsCLFvN7ePA1c8dP1Ev9Hfqri/0ebfD5qUqsw7H0VJv+kY24ZDcBDWtQZ2xJsySCxDLLKGVrXUly4vYnirIw8zCtGsrGfIzpL9CXLFJ5mv8k/tLGM2Fznj6lrVoFQ4R0K/J2yqSgAFgMhKkAeYqR7KmqHDQZMwvcFmb1XNyPfc+2gmqjPtKBJHV5Y1dI1ds7BSI2YqGJP0cykeurU6sVYIwVraMwzAHtK3F/eK5PZHgDHFjTjpMViMRidQHlKZQpFsoRUAA42Atb/sNw4+WXSCKy/XThkXr1WLR3sbaHICDoxr3HshSQ0zNM4NxvLZFN7gpGBlBHUxBb0jWjUGNxSxRtI17KL2AuSepVHWxNgB1kgUFKfFEYkhYnkKxjNkyjLmY5bl2W5OVtBe2l7XF5vHn/wCLN74f8tNj4Vo4yXtvZCZJbajOQBlBsLqoCoD2IL61LtHGCGNnYE2sAotdmJAVFv8ASYkKPORQUYcWXxaqYnQpC5bMUNg7x5eg7Wvu5LX8g9la9Utk4QxoS5BlkOeVhwzEAZV0HNUBVGl7KL63NXaBSlYWD8KInCEqyZlckNqQQ0SqtluWL76MqBe+YDjpQbtKz12zCSAGckhiAsch6Jsw0Xip0I4g6HWoE8JICCxeyABgxDaoVDF7WuqAEXYgAXGuooNelKUClKUCsram2hCzKIncogkcho0ADFlUXkdQXYqwA82pFxe5iMaqGxEhNr8yORx71Ui/mrK2hHBMxZhiVJXI2SOdc6XJCsAljYlrHiMxsRc0F6bbcCHK0gB6hY87nIlksOeQzxqQt7F1B416xO1Y492WJCuCwbqAGXiOOuYdVYj7JwhZn3eIzFWT5mY2VmiYqbx85bxR81swsCtspIq20WHKRJkxFoxZfkpuF1PkeiKCwvhDCWYZjZVVs1ibktMpXKBmDIYZMwI0trwNXNnY9ZlZkzWDunOFrlGKkjtU20PXWBNsrCMSTHiLlma+6mOrPO5sDGRqZ5fVcWsVBGpgsTFECqLPYszWMMxsWNzbmcL3PtoJttzERZEYiSUiJCOILXu4vxKKHe3oGrkEKoqooAVQFUDgABYAVnYdt9iM+VxHEuVM6Ml3fVjldQbKoQBh9Y46q1KBSlKDxNErqysoZWBDKwuCCLEEdYNZ+yJGQth5CS0YBR24yRHosT1uvRbruAxADitIm3Gs3a8WYLJGV30RLR3a2YfSiY+S4067EK1iVFBdxeGWWN43F1dSpsbGxFtCNQfPWZgdqvpE6NJMudXKZQDk3fP5zC2cSRtYXtmI6qv4PaEcsaurDKwvroR2hh1MDcEdRBFU5FjGNjkBGZoJFJvxCvERp5sze+gv4PE7wE5WUglSrWvcfukj76jwSMHnzXsZAUub83dx3t2DNnr5s1gd7Y3+Ubh7K9R4gmeSPSyxxsO27NKDfzcwffQWqq7ORgrZwQTJIdTfm52C+zKFq1VfATF41Y2uRc2oI5ccRIY1ikchVYlSgHOLgDnODfmHq6xVGHEDFSpYERxBZHU2+dYBkRrEi6AhyO1oiDVtHAxMtyB8lDxPpz1D4PJHHh4wrDnXc3a5zMSx1J4a2A6gABoKDVrJg/SJ95/pQMyx+lLqrv6k50Y85kuNFNfdsY3owxyASy3AYEXSMWzy69YuoGh5zpcWva5CYoowqlFjRQALgBVA7SeAFBZoay+VGk0w8e8H1rnJF1dFrEycdCgKmxGYUGyM+uJczHyCMsI9UVyGHXzy5B4EUEqbYibVCzr5UUckin1OilT7DWU+AwhMZ3eIBjjWNSIp75VdJFvzNSrRqQT2t1E36SlBzS4HDgOo8aAe+cCKXW7F2uTFezMzsRwOdtNa+4nBYaQ5nXEFrEZ91MDYgAgWjFrhV1FiMoIIOtdJSggw2JV75Q4t5aOnuzqL+yp6UoFKUoFKUoFKUoFKUoFKzuVxvSixTMqsEaVVBRXOXm8czAZhdlUqutyMrWk5XgtffxW4Xzr2X7ewg+2gu0qvi8YsZjDfTYqD1AhHe57BZGqODakTyCNJFZirPzTcWUqp1HnYUHza8JeKwXNZ42y6ahZEYjUgcAeNV9P+A3ug/wAlatKDK0/4D+6D/JUTTKHVPEHuysw0g4KVB/1PTFbVUZj+lQi+u6n0/ng/9HvoI9ij587sxgy6IctxaONT0SRxUnj11dMqiQL9JlY3t1KVBuf5x7zUGzj875pWv7h+VTNADIr3N1VlA6rMUJ/APeaCUmo8LIGRGUWVlDAEWNiL6jqNfMbGGjdS2UMpUsLAi4tcX0vrUqiwsOAoMbEfrUl8O0vyMOo3enPn057g1DylDlzNhcoyCQ5zhlsh+k15dB1Xq7IXM2IERTebmEKXuVDZp7FgCCQONri/aONcb4If/PsmJi2jNjpZ5iosCqCPKV0UDnWUaEZSLWHtDf8AHGlU7jZzAXtvJliVbW6aJvAzi/bkB4hrWNQYrYgkR8+EkklysEaQQBI2KkAoiyWW1zzrMwBIzGutpQKUpQKUpQKUpQKUpQKUpQKUpQKUpQKr4nFqlrhzfyI3f35FNqsUoOWxmzcPLKsjHFZVlScQ+LsUEqkEOpaAuhJCkhXUEg+U14RsaDLl32OvZRvN0+80QpcSbjMGsb5gQbga2uD19KDm9s4SDFE71sWYyjI0IilCHMkkZb5rMGyyONCOq4Nq97Pgghk3i+MZiGzfo7KGLbsZmCQrzgI0UHs430t0NKCrhtoRyMVVueACUYFHCm4DZGAbKSCA1rXBHUatVVx2ASYDOuqm6upKup4XRxqp6tDqNDpVPfTQfOBp4/rEX5VdOMkSiz8DrGAdQAnE0GtVTaOAWZQCWVlOZJEsHRrEZkJBF7EgggggkEEEgzYXEpIoeN1dTwZTcHq4j2j2VLQc0pkEp6CYwDUdGHFovWOJVgOPFoza+dCpfRixAxBhdLjdytvUfR0O6kUo6j6V2TzEEMCQQTcxuDSVcrjgQwIJBVhwZWGoP59tYWMwxTFh43fOscSyX1zI+ITLcDjlCYixN8u8a1rm4be0cOZECqR04mObhlWRWYe0Aj21W2hj2zGGDKZbXZ26ESn6T24txIS4vbio1qxjZWDwBb2aQhtL6bqRtezVV1/9rL2XsVGidJN4VMsudHYkPaVrGTywwCkg6EGxFtKCHZuDE6lY2bxUks8pPymLcixcsB8zoBcWzgALljUZ+kRQAAAABoANAB2CvtKBSlKBSlKBSlKBSlKBSlKBSlKBSlKBSlKBSoMThVktmLi1+g7p78jC/tqDktPKm+PN36C9SqPJaeVN8ebv05LTypvjzd+gvUqjyWnlTfHm79OS08qb483foL1Ko8lp5U3x5u/TktPKm+PN36DxitlAsZImMUp4sour6D52O4D8AL6MALBhc14TapQhMSoiYkBZAbxOSbABz0GOnNa2pspa16m5LTypvjzd+vjbJjIIJlIOhBmlII7CM9BfqlNtBVWZsp+RNnvppkRyQesAP7wa5Dwm8HsdDuDst7xobyYebESgMovZIydVBufpi2VLAC4OtsHCRYqCRnhxMRdnSaKWeQ89Ru3UMshV05pAYHW3VwoOgfEWkVLdJXa/7pQW/r+6q2MaVJA6IZEIyvGCAwIJIdMxCniQwJGgBHCx5hiH2jEqSymPRNJZTcGFpSQ2a4B+R6/oDtN+o5LTypvjzd+i2dJVxqlS1nABsQUcG/qtcjzi489SQThxdb2vbnKV+5gKrclp5U3x5u/TktPKm+PN36ImTGKWyjNfUao4GnpFbffXrEYlUtmza+SrN+EG1V+S08qb483fpyWnlTfHm79BcR7gEcDrqCPuOor1VHktPKm+PN36clp5U3x5u/QXqVR5LTypvjzd+nJaeVN8ebv0F6lUeS08qb483fpyWnlTfHm79BepXmNMoAF7AW1JJ9pOp9Zr1QKUpQKUpQKUpQKUpQKUpQKUpQKUpQKUpQeJZAouxAHadPNXjB4YRRpGt7KoUE6k2HEnrJ4k9Zrxj8NvAi3Fg6Of5GDi38yr7L1O7gAk8ALk+ag4TwWhtjFXrTfcBYHdBcOG9VsvvFd7XDeBClpkdhztw5bX6TtEx9eoOtq7mpG9++ilKVWGXy9FvI4znDSNMoupsDESGzngoNubfpXFq9wbbgZAxmROYshWRlRlVgpGdSbr004+UO2qeP8ABiOU4kmSVd/u75SBkyW+b05uawzdtSz+D6M5YyPbOJAgy2DczUc29uZwJ+m3o5QubP2pFNmyOCVLgrcZgFkkjzW45S0b2PXlNeYtsQMAVmiZLM2dXQqAApNzm7HU37CL8RepgPByOJpWVnO8kaYgmw3heRs3NAJ0cJY35sadYJNHDeB6bmJZZXZ0SFSRlAvGYWXLZBoGhU6jXMQdLABuDacNwN/FcrmAzrquvOGuq81tfRPZU+HxCyLmR1dTfnKQw0NjqOwgj2Vit4LR5HQSSKkgbOqiMXZt5d+ho3PJ7CVBIN2zamz8EIlIBvdixJAFyf3QOGg9guTQWqUpQKUpQKUpQKUpQKUpQKVDiMMr2zX07GZfwkXqHk2P0/iSd6guUqnybH6fxJO9Tk2P0/iSd6guUqnybH6fxJO9Tk2P0/iSd6guUqnybH6fxJO9Tk2P0/iSd6guUqnybH6fxJO9VXHwxxhOa7M7qirvXFydSb5voqHc+ZDQT4OZpJZW4RJ8mvpMNXbjqAbIOFiknaKj8JpLYTEa2JjZQfSYZR95FT8mx+n8STvVnbZw2EC7udmAaxtvZQeawIa6tdQCBztBQjP8DR8viOGkcP3tN3RXW1mYTYsCjNGGswGokkNxrbXNw1Pvqfk2P0/iSd6pGtXu9rlKp8mx+n8STvU5Nj9P4kneqsrlKp8mx+n8STvU5Nj9P4kneoLlKp8mx+n8STvU5Nj9P4kneoLlKp8mx+n8STvU5Nj9P4kneoLlKp8mx+n8STvU5Nj9P4kneoLlK8xoAABwGmpJ+88a9UClKUClKUClKUClKUClKUClKUClKUCq0bRyOxGrREpex0JVGIHUdCuo847as14hhVBZVCi7NYC2rEsx9ZJJPnJoPdcxt7G4NpCJkkYx6NJHnUC2tjkYFwLngGtc9d66es/FbEgkfO8KsxsTfgxFrF14MdBxB4DsosXYUUKoUAKAAoXgBbQC3VXulKIUpSgUpSgUpSgUpSgUpSgUpSgUpSg//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46086" name="AutoShape 6" descr="data:image/jpeg;base64,/9j/4AAQSkZJRgABAQAAAQABAAD/2wCEAAkGBxQSERIUExEUFhQXGBcYFxQTGRsXGhsZHhkYHB4YFxgbHCgiGxolJxoVIjIhKCkrOi4xFx8zODMtNyguLisBCgoKDg0OGg8QGzglHyU3LTc0NzY3LDc3LTc4Myw3NTQuNC43NC44Ny84LjQvLC03NSs4LC0sKyssKyssNCwrLP/AABEIANAA8gMBIgACEQEDEQH/xAAbAAEAAwEBAQEAAAAAAAAAAAAAAwQFBgIBB//EAEUQAAIBAgMDBgkICQUBAQAAAAECAwARBBIhBRMxFSIyQVHSBhRSYWJxgZGTIzNCU5KhsuEkNGNyc4Kis9NDRFSx0Qc1/8QAGAEBAQEBAQAAAAAAAAAAAAAAAAECBAP/xAAeEQEBAQACAgMBAAAAAAAAAAAAAQIDEQQxBUKxMv/aAAwDAQACEQMRAD8A/ZdobVgw+XfzxRZr5d66pe1r2zEXtce8VcBrH2xs3eTRSGYxokU0bFSFY7xoSBcggD5M9hvltWdifBuXmiKYog3oyqxBAO7ETKxVtYwrgKLX3hNx1h1NK5SfYOJIkCyi2fMl5XB/1hdiE4c6LQDMMvzmi2nh2JPms8oZBLI/Te7K2IaXKR1BQQgFyLL2aUHSUrF8HdlywZ99MZCVRblrglc2aTLkXIz5hcc7ogXNq2qBSlKBSlKBSlKBSlKBSlKBSlKBSlKBSlKBSlKBSlKBSlKBSlKBSlKDF29s95JIpFjWQIsq5GIurOEyyoHUqXXKy2NtJG14q2Lidj48RpHC8cWWJ0GRiqAHDzKgUAALlkMBuEvZCQbcyuqfZ8ZJJDXOvTfvV55Nj7G+2/eoOd2h43vBbegtLAUVCxCR+MIZN4QMhvGDzSdLNbpA1reDeHxCIfGWu5CXsxYZ8vPZb6hSeA00HRXhVzk2Psb7b96nJsfY32371BcpWPi18WdZQW3JskqlmYLc82UXJsASQ3mYMSAmuxQKUpQKUpQKUpQVdpOQlwbHPGNOwyKD/wBmvksh8YjW5sY5SR1XDQ2PsuffXzavzf8APF/cSvM36zF/Cm/HBQS7SDGGXd3z5Hy20ObKbW897VZqvj8Ru4pHAvkRmt22BNvuqxQKrYoNmhy3tnOe3k7uTj5s2T7qs1XxOIytELXzuV9XMdr/ANNvbQWKyt+3i0LZjmLYe56zeWMH3gke2tWsb/aQfvYb+7HQbNKUoFKUoFKUoFKUoFKUoFKUoFKUoFKUoPMiBgQwBBBBB1BB4gjrFY+zsYsDDCzSAMCBhzI2ssdjZQW1eRLFW1JICsenatquD8MvA87RePFQNusThzeCQ5rSFGvZ7HmoSCAwF+B1FgQ7ylZ8GB5qsrTRuQCQ0jS2PHKQ7Mp7CR7DU2CxBbMrgCRLXtwIPB1vqAddOoqwubXIWqUpQKUpQU9q/N/zxf3ErzN+sxfwpvxwV62r83/PF/cSvM36zF/Cm/HBQWcUyhHL2yBSWuLjLbW46xa9S1DjMPvI3QmwdWUkdVwRf76moFRSsoKZrXLWS4vzsrHTsNg/31LUM+HzNGb9Biw8/MdbH7R91BNWN/tIP3sN/djrZrG/2kH72G/ux0GzSlZp2uGJECGY6gsmkYIuOdKeboRYhczDyaDSrO25izFGj5so3sQY+iXUNfsFuuvUWHma5knykjRYVWy8D0pAxc8Reyix6IOtffEX/wCVN7of8VBjYnwlk3koihDKnRJ4ON0sglUgklMzbvo2urc64y17wO3pmnSOSJQC0iXUNclJpo8wB1CkRxtpntvDmKgKX1vEX/5U3uh/xU8Rf/lTe6H/ABUF6lU48G4IJxMpAPAiKx8xtGDb1GrlApSlApSlApSlApSlAqlsQ/o8I61RUPmZRlZfWCCPZV2s7aSGJZZo2sQrOyEXV8q9Y0IawtcH1g2Fg0apRm+Ie30UVWt2kkhT5wNbdkg7aillnzIh3aBiRmUlzopNwCAFOnXm9Rq7hsOEWwv2kk3JPaT1mglpSlBSj2mrAFUlIIuCI2sQeBGlfeUB9XL8Nv8Aymxf1eD+FH+EVcoMzG4nOoVY5Ll4+KECwdSSSfMDUs36zF/Cm/HBVObFYgxSyJJCMrShQ0TN0HZRciUX6IPVX2LA4veB3xOHOVWUBcO69IoSTfEtfoD30GhtONmhlVOkUcLrbUqQNeqrNYcu2t1BiXmeJWiLhWPyasQisNGY9tuNe5fCrCL/AK4P7gZ/dlBvWdbzn3ems41r+Z22arYqNi8JXgrktrbTdyD26laxMV4d4CJS8mIyqOJaOUD8HGue2L/9MGNcrGiYZN7kWXGEjMhjdldEGUMSyZSM4tmXiTapOTNncq3j3L1ZX6FPMqKWdgqgXLMQAB2knQCuZGOeTCwjDws9jCTI10SyyRk5dM0mguCq2IB51WI8CXnuJVlKpG6yTrvQCxkAMaoyJGQF6Src31JtRocZAiAYnDMgaNLeLSBsrOqdLxm17Hjb2Vth63Ak/WN9N6G7ZIeH1QvmHXZy9jwIrSXHKAAI5QBwAjb/AMphpJBKUkZGGXMCiFLa21u7X+6rtBVhxys4SzhiCwDKVuAVB1I9JffVqqM36zF/Cm/HBV6ghbFKJFj+kys49SlAdf51qM7ShAJ30dg2UnOvS8nj0vNWftCWIzpIMZHG8avGyFkNwzRsQwJuD8mPeaxxsnDW/wD0RmyqmfeR5gFWRbq17qflCbLYXFsuUlaDqX2hECwMsYKkBgWUWJ4A66E62qvLtiNZt0Q97qpYLdQW6IJ46+rrrHwuEwqOG8cRrSM6hpIzbM7uRfsu/VbRRe5uT82jgsJNMZGxcQu0bHK0QbmcAJOkqngQDqCR1mg6AbRhsDvo7FsoOdbFvJGvS1Gnnou0YS2QTRl72yh1zX10te99Dp5jXLtsnClAvKA6BQ/KRjMpWNRmtqSN2NDpz20HNy3I8NhASfG49WRunH9CeSf7zIR6gKDpqV8VgQCDcHgRSg+1UON/ZS/Z/OrdVDBJ9d/QKB49+yl+z+dPHv2Uv2fzp4vL9d/QKeLy/Xf0CgePfspfs/nVXamILwzIsMuZo3Uc0DUqQNb1a8Xl+u/oFPF5frv6BQecfcPEwRmAZr5dSLowvxr149+yl+z+dPF5frv6BWV4TbYGAw0mInxFkQaAIuZ26kQX1Y/mdAaDV8e/ZS/Z/Onj37KX7P51z3gDj8TjMBDiZZArzF3yBQQq52CAa8MoX3m+t66HxeX67+gUFbZuJKQxK0MoZURSMo4hQD11Z8e/ZS/Z/Oq2DOIdA29h6+MTdRI1+V46VNusR9dD8Fv81BWETeKygowYmdgtrtZpHYaDrII089WuU08mb4M3cr1s2V2QlypYPIt0BUWV2UaFjbQDrq3QcbtfwYjxK4yYLMkjXKFQVLWhQAZHXTnBuABNRTeAJ+higP3os3/UgrtjUGz8TvYopLWzor249JQePtrn5PE4eS97zLXVxebz8U6xqyOJP/z2TT9LjuOH6Of89e5PAPnxXncjOcxjQLZd2/HMW68vV113dVnxNpkjtoySOT2ZWjAFvPnP2a858f40+j018l5V97/GRsvZ8WCkkCJLldIzmCvJmYNLe+RSFNinUP8AureOxgkVVVZb7yE6xSKLCVCSSUAAABNateXcKCSQANSToAPOa65mZnU9OLWrq9291WP6wP4Z/EKt1g8qGSceLpvAYz8qxKRWzLqr2JkBB0KBgbWLCrXJO8/WZDN+ztkh9W7uc46+eW11FuqoqT7WD4mMYdd8wjmF1Nowc8I50p00IsQuZh5NXOTnk1nlJH1UV40/mIOaTrGpCkfRqWQWxMIHDdTfigq9QRwQKiqiKqqosqqAoA7ABoBUlKUClKUClKUClKUClKUClKUClKUCsvayiV4YCLqx3kg6ikZBCn1uY9DxUOK1KzNj89pZ/rGyof2SXC69YJMjg9ko7KDQhiVFCqoVRoFUWAHYAOFe6UoMfZGPvHYQynK0inRRqrsCLFvN7ePA1c8dP1Ev9Hfqri/0ebfD5qUqsw7H0VJv+kY24ZDcBDWtQZ2xJsySCxDLLKGVrXUly4vYnirIw8zCtGsrGfIzpL9CXLFJ5mv8k/tLGM2Fznj6lrVoFQ4R0K/J2yqSgAFgMhKkAeYqR7KmqHDQZMwvcFmb1XNyPfc+2gmqjPtKBJHV5Y1dI1ds7BSI2YqGJP0cykeurU6sVYIwVraMwzAHtK3F/eK5PZHgDHFjTjpMViMRidQHlKZQpFsoRUAA42Atb/sNw4+WXSCKy/XThkXr1WLR3sbaHICDoxr3HshSQ0zNM4NxvLZFN7gpGBlBHUxBb0jWjUGNxSxRtI17KL2AuSepVHWxNgB1kgUFKfFEYkhYnkKxjNkyjLmY5bl2W5OVtBe2l7XF5vHn/wCLN74f8tNj4Vo4yXtvZCZJbajOQBlBsLqoCoD2IL61LtHGCGNnYE2sAotdmJAVFv8ASYkKPORQUYcWXxaqYnQpC5bMUNg7x5eg7Wvu5LX8g9la9Utk4QxoS5BlkOeVhwzEAZV0HNUBVGl7KL63NXaBSlYWD8KInCEqyZlckNqQQ0SqtluWL76MqBe+YDjpQbtKz12zCSAGckhiAsch6Jsw0Xip0I4g6HWoE8JICCxeyABgxDaoVDF7WuqAEXYgAXGuooNelKUClKUCsram2hCzKIncogkcho0ADFlUXkdQXYqwA82pFxe5iMaqGxEhNr8yORx71Ui/mrK2hHBMxZhiVJXI2SOdc6XJCsAljYlrHiMxsRc0F6bbcCHK0gB6hY87nIlksOeQzxqQt7F1B416xO1Y492WJCuCwbqAGXiOOuYdVYj7JwhZn3eIzFWT5mY2VmiYqbx85bxR81swsCtspIq20WHKRJkxFoxZfkpuF1PkeiKCwvhDCWYZjZVVs1ibktMpXKBmDIYZMwI0trwNXNnY9ZlZkzWDunOFrlGKkjtU20PXWBNsrCMSTHiLlma+6mOrPO5sDGRqZ5fVcWsVBGpgsTFECqLPYszWMMxsWNzbmcL3PtoJttzERZEYiSUiJCOILXu4vxKKHe3oGrkEKoqooAVQFUDgABYAVnYdt9iM+VxHEuVM6Ml3fVjldQbKoQBh9Y46q1KBSlKDxNErqysoZWBDKwuCCLEEdYNZ+yJGQth5CS0YBR24yRHosT1uvRbruAxADitIm3Gs3a8WYLJGV30RLR3a2YfSiY+S4067EK1iVFBdxeGWWN43F1dSpsbGxFtCNQfPWZgdqvpE6NJMudXKZQDk3fP5zC2cSRtYXtmI6qv4PaEcsaurDKwvroR2hh1MDcEdRBFU5FjGNjkBGZoJFJvxCvERp5sze+gv4PE7wE5WUglSrWvcfukj76jwSMHnzXsZAUub83dx3t2DNnr5s1gd7Y3+Ubh7K9R4gmeSPSyxxsO27NKDfzcwffQWqq7ORgrZwQTJIdTfm52C+zKFq1VfATF41Y2uRc2oI5ccRIY1ikchVYlSgHOLgDnODfmHq6xVGHEDFSpYERxBZHU2+dYBkRrEi6AhyO1oiDVtHAxMtyB8lDxPpz1D4PJHHh4wrDnXc3a5zMSx1J4a2A6gABoKDVrJg/SJ95/pQMyx+lLqrv6k50Y85kuNFNfdsY3owxyASy3AYEXSMWzy69YuoGh5zpcWva5CYoowqlFjRQALgBVA7SeAFBZoay+VGk0w8e8H1rnJF1dFrEycdCgKmxGYUGyM+uJczHyCMsI9UVyGHXzy5B4EUEqbYibVCzr5UUckin1OilT7DWU+AwhMZ3eIBjjWNSIp75VdJFvzNSrRqQT2t1E36SlBzS4HDgOo8aAe+cCKXW7F2uTFezMzsRwOdtNa+4nBYaQ5nXEFrEZ91MDYgAgWjFrhV1FiMoIIOtdJSggw2JV75Q4t5aOnuzqL+yp6UoFKUoFKUoFKUoFKUoFKzuVxvSixTMqsEaVVBRXOXm8czAZhdlUqutyMrWk5XgtffxW4Xzr2X7ewg+2gu0qvi8YsZjDfTYqD1AhHe57BZGqODakTyCNJFZirPzTcWUqp1HnYUHza8JeKwXNZ42y6ahZEYjUgcAeNV9P+A3ug/wAlatKDK0/4D+6D/JUTTKHVPEHuysw0g4KVB/1PTFbVUZj+lQi+u6n0/ng/9HvoI9ij587sxgy6IctxaONT0SRxUnj11dMqiQL9JlY3t1KVBuf5x7zUGzj875pWv7h+VTNADIr3N1VlA6rMUJ/APeaCUmo8LIGRGUWVlDAEWNiL6jqNfMbGGjdS2UMpUsLAi4tcX0vrUqiwsOAoMbEfrUl8O0vyMOo3enPn057g1DylDlzNhcoyCQ5zhlsh+k15dB1Xq7IXM2IERTebmEKXuVDZp7FgCCQONri/aONcb4If/PsmJi2jNjpZ5iosCqCPKV0UDnWUaEZSLWHtDf8AHGlU7jZzAXtvJliVbW6aJvAzi/bkB4hrWNQYrYgkR8+EkklysEaQQBI2KkAoiyWW1zzrMwBIzGutpQKUpQKUpQKUpQKUpQKUpQKUpQKUpQKr4nFqlrhzfyI3f35FNqsUoOWxmzcPLKsjHFZVlScQ+LsUEqkEOpaAuhJCkhXUEg+U14RsaDLl32OvZRvN0+80QpcSbjMGsb5gQbga2uD19KDm9s4SDFE71sWYyjI0IilCHMkkZb5rMGyyONCOq4Nq97Pgghk3i+MZiGzfo7KGLbsZmCQrzgI0UHs430t0NKCrhtoRyMVVueACUYFHCm4DZGAbKSCA1rXBHUatVVx2ASYDOuqm6upKup4XRxqp6tDqNDpVPfTQfOBp4/rEX5VdOMkSiz8DrGAdQAnE0GtVTaOAWZQCWVlOZJEsHRrEZkJBF7EgggggkEEEgzYXEpIoeN1dTwZTcHq4j2j2VLQc0pkEp6CYwDUdGHFovWOJVgOPFoza+dCpfRixAxBhdLjdytvUfR0O6kUo6j6V2TzEEMCQQTcxuDSVcrjgQwIJBVhwZWGoP59tYWMwxTFh43fOscSyX1zI+ITLcDjlCYixN8u8a1rm4be0cOZECqR04mObhlWRWYe0Aj21W2hj2zGGDKZbXZ26ESn6T24txIS4vbio1qxjZWDwBb2aQhtL6bqRtezVV1/9rL2XsVGidJN4VMsudHYkPaVrGTywwCkg6EGxFtKCHZuDE6lY2bxUks8pPymLcixcsB8zoBcWzgALljUZ+kRQAAAABoANAB2CvtKBSlKBSlKBSlKBSlKBSlKBSlKBSlKBSlKBSoMThVktmLi1+g7p78jC/tqDktPKm+PN36C9SqPJaeVN8ebv05LTypvjzd+gvUqjyWnlTfHm79OS08qb483foL1Ko8lp5U3x5u/TktPKm+PN36DxitlAsZImMUp4sour6D52O4D8AL6MALBhc14TapQhMSoiYkBZAbxOSbABz0GOnNa2pspa16m5LTypvjzd+vjbJjIIJlIOhBmlII7CM9BfqlNtBVWZsp+RNnvppkRyQesAP7wa5Dwm8HsdDuDst7xobyYebESgMovZIydVBufpi2VLAC4OtsHCRYqCRnhxMRdnSaKWeQ89Ru3UMshV05pAYHW3VwoOgfEWkVLdJXa/7pQW/r+6q2MaVJA6IZEIyvGCAwIJIdMxCniQwJGgBHCx5hiH2jEqSymPRNJZTcGFpSQ2a4B+R6/oDtN+o5LTypvjzd+i2dJVxqlS1nABsQUcG/qtcjzi489SQThxdb2vbnKV+5gKrclp5U3x5u/TktPKm+PN36ImTGKWyjNfUao4GnpFbffXrEYlUtmza+SrN+EG1V+S08qb483fpyWnlTfHm79BcR7gEcDrqCPuOor1VHktPKm+PN36clp5U3x5u/QXqVR5LTypvjzd+nJaeVN8ebv0F6lUeS08qb483fpyWnlTfHm79BepXmNMoAF7AW1JJ9pOp9Zr1QKUpQKUpQKUpQKUpQKUpQKUpQKUpQKUpQeJZAouxAHadPNXjB4YRRpGt7KoUE6k2HEnrJ4k9Zrxj8NvAi3Fg6Of5GDi38yr7L1O7gAk8ALk+ag4TwWhtjFXrTfcBYHdBcOG9VsvvFd7XDeBClpkdhztw5bX6TtEx9eoOtq7mpG9++ilKVWGXy9FvI4znDSNMoupsDESGzngoNubfpXFq9wbbgZAxmROYshWRlRlVgpGdSbr004+UO2qeP8ABiOU4kmSVd/u75SBkyW+b05uawzdtSz+D6M5YyPbOJAgy2DczUc29uZwJ+m3o5QubP2pFNmyOCVLgrcZgFkkjzW45S0b2PXlNeYtsQMAVmiZLM2dXQqAApNzm7HU37CL8RepgPByOJpWVnO8kaYgmw3heRs3NAJ0cJY35sadYJNHDeB6bmJZZXZ0SFSRlAvGYWXLZBoGhU6jXMQdLABuDacNwN/FcrmAzrquvOGuq81tfRPZU+HxCyLmR1dTfnKQw0NjqOwgj2Vit4LR5HQSSKkgbOqiMXZt5d+ho3PJ7CVBIN2zamz8EIlIBvdixJAFyf3QOGg9guTQWqUpQKUpQKUpQKUpQKUpQKVDiMMr2zX07GZfwkXqHk2P0/iSd6guUqnybH6fxJO9Tk2P0/iSd6guUqnybH6fxJO9Tk2P0/iSd6guUqnybH6fxJO9Tk2P0/iSd6guUqnybH6fxJO9VXHwxxhOa7M7qirvXFydSb5voqHc+ZDQT4OZpJZW4RJ8mvpMNXbjqAbIOFiknaKj8JpLYTEa2JjZQfSYZR95FT8mx+n8STvVnbZw2EC7udmAaxtvZQeawIa6tdQCBztBQjP8DR8viOGkcP3tN3RXW1mYTYsCjNGGswGokkNxrbXNw1Pvqfk2P0/iSd6pGtXu9rlKp8mx+n8STvU5Nj9P4kneqsrlKp8mx+n8STvU5Nj9P4kneoLlKp8mx+n8STvU5Nj9P4kneoLlKp8mx+n8STvU5Nj9P4kneoLlKp8mx+n8STvU5Nj9P4kneoLlK8xoAABwGmpJ+88a9UClKUClKUClKUClKUClKUClKUClKUCq0bRyOxGrREpex0JVGIHUdCuo847as14hhVBZVCi7NYC2rEsx9ZJJPnJoPdcxt7G4NpCJkkYx6NJHnUC2tjkYFwLngGtc9d66es/FbEgkfO8KsxsTfgxFrF14MdBxB4DsosXYUUKoUAKAAoXgBbQC3VXulKIUpSgUpSgUpSgUpSgUpSgUpSgUpSg//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46094" name="Picture 14" descr="https://encrypted-tbn3.gstatic.com/images?q=tbn:ANd9GcTcB2B88xpjWc25Y0zcQnO2CYIs6smmAs_uVqa4EOeY6a0WEjyn"/>
          <p:cNvPicPr>
            <a:picLocks noChangeAspect="1" noChangeArrowheads="1"/>
          </p:cNvPicPr>
          <p:nvPr/>
        </p:nvPicPr>
        <p:blipFill>
          <a:blip r:embed="rId2" cstate="print"/>
          <a:srcRect/>
          <a:stretch>
            <a:fillRect/>
          </a:stretch>
        </p:blipFill>
        <p:spPr bwMode="auto">
          <a:xfrm>
            <a:off x="0" y="188640"/>
            <a:ext cx="5158030" cy="4824536"/>
          </a:xfrm>
          <a:prstGeom prst="rect">
            <a:avLst/>
          </a:prstGeom>
          <a:noFill/>
        </p:spPr>
      </p:pic>
      <p:pic>
        <p:nvPicPr>
          <p:cNvPr id="11" name="Picture 2" descr="http://board.raidrush.ws/anhang/21416/BLZFLElaserschneiden.jpg"/>
          <p:cNvPicPr>
            <a:picLocks noChangeAspect="1" noChangeArrowheads="1"/>
          </p:cNvPicPr>
          <p:nvPr/>
        </p:nvPicPr>
        <p:blipFill>
          <a:blip r:embed="rId3" cstate="print"/>
          <a:srcRect/>
          <a:stretch>
            <a:fillRect/>
          </a:stretch>
        </p:blipFill>
        <p:spPr bwMode="auto">
          <a:xfrm>
            <a:off x="5508104" y="3429000"/>
            <a:ext cx="3096344" cy="3096344"/>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0"/>
            <a:ext cx="9144000" cy="6858000"/>
          </a:xfrm>
        </p:spPr>
        <p:txBody>
          <a:bodyPr>
            <a:noAutofit/>
          </a:bodyPr>
          <a:lstStyle/>
          <a:p>
            <a:r>
              <a:rPr lang="el-GR" sz="2200" b="1" dirty="0" smtClean="0"/>
              <a:t>Τα βασικά τμήματα της διάταξης είναι το λέιζερ, ένα οπτικό σύστημα καθοδήγησης-εστίασης της δέσμης και ένα σύστημα ελεγχόμενης μετακίνησης είτε της δέσμης είτε του </a:t>
            </a:r>
            <a:r>
              <a:rPr lang="el-GR" sz="2200" b="1" dirty="0" smtClean="0"/>
              <a:t>υπό επεξεργασία δείγματος. </a:t>
            </a:r>
          </a:p>
          <a:p>
            <a:r>
              <a:rPr lang="el-GR" sz="2200" b="1" dirty="0" smtClean="0"/>
              <a:t>Συστήματα </a:t>
            </a:r>
            <a:r>
              <a:rPr lang="el-GR" sz="2200" b="1" dirty="0" smtClean="0"/>
              <a:t>λέιζερ που χρησιμοποιούνται στην κοπή είναι τα </a:t>
            </a:r>
            <a:r>
              <a:rPr lang="en-US" sz="2200" b="1" dirty="0" smtClean="0"/>
              <a:t>CO</a:t>
            </a:r>
            <a:r>
              <a:rPr lang="el-GR" sz="2200" b="1" baseline="-25000" dirty="0" smtClean="0"/>
              <a:t>2</a:t>
            </a:r>
            <a:r>
              <a:rPr lang="el-GR" sz="2200" b="1" dirty="0" smtClean="0"/>
              <a:t>, </a:t>
            </a:r>
            <a:r>
              <a:rPr lang="en-US" sz="2200" b="1" dirty="0" err="1" smtClean="0"/>
              <a:t>Nd</a:t>
            </a:r>
            <a:r>
              <a:rPr lang="el-GR" sz="2200" b="1" dirty="0" smtClean="0"/>
              <a:t> και λέιζερ διεγερμένων διμερών. Το σύστημα καθοδήγησης της δέσμης αποτελείται από κάτοπτρα υψηλής </a:t>
            </a:r>
            <a:r>
              <a:rPr lang="el-GR" sz="2200" b="1" dirty="0" err="1" smtClean="0"/>
              <a:t>ανακλαστικότητας</a:t>
            </a:r>
            <a:r>
              <a:rPr lang="el-GR" sz="2200" b="1" dirty="0" smtClean="0"/>
              <a:t> ή ειδικά για τα </a:t>
            </a:r>
            <a:r>
              <a:rPr lang="en-US" sz="2200" b="1" dirty="0" err="1" smtClean="0"/>
              <a:t>Nd</a:t>
            </a:r>
            <a:r>
              <a:rPr lang="el-GR" sz="2200" b="1" dirty="0" smtClean="0"/>
              <a:t> λέιζερ μπορεί να είναι οπτική ίνα. Το σύστημα </a:t>
            </a:r>
            <a:r>
              <a:rPr lang="el-GR" sz="2200" b="1" dirty="0" smtClean="0"/>
              <a:t> </a:t>
            </a:r>
            <a:r>
              <a:rPr lang="el-GR" sz="2200" b="1" dirty="0" smtClean="0"/>
              <a:t>εστίασης μπορεί να αποτελείται από διαπερατά ή ανακλαστικά οπτικά. </a:t>
            </a:r>
          </a:p>
          <a:p>
            <a:r>
              <a:rPr lang="el-GR" sz="2200" b="1" dirty="0" smtClean="0"/>
              <a:t>Η </a:t>
            </a:r>
            <a:r>
              <a:rPr lang="el-GR" sz="2200" b="1" dirty="0" smtClean="0"/>
              <a:t>εστιασμένη δέσμη οδηγείται στο υλικό συνήθως ομοαξονικά με κάποιο αέριο. Ανάλογα με το </a:t>
            </a:r>
            <a:r>
              <a:rPr lang="el-GR" sz="2200" b="1" dirty="0" smtClean="0"/>
              <a:t>υλικό, </a:t>
            </a:r>
            <a:r>
              <a:rPr lang="el-GR" sz="2200" b="1" dirty="0" smtClean="0"/>
              <a:t>το λέιζερ υπό χρήση και τη διαδικασία που ακολουθείται, το αέριο μπορεί να λειτουργεί είτε </a:t>
            </a:r>
            <a:r>
              <a:rPr lang="el-GR" sz="2200" b="1" dirty="0" smtClean="0"/>
              <a:t>για </a:t>
            </a:r>
            <a:r>
              <a:rPr lang="el-GR" sz="2200" b="1" dirty="0" smtClean="0"/>
              <a:t>ενίσχυση της διαδικασίας είτε για αδρανοποίηση του υλικού που κόβεται. </a:t>
            </a:r>
            <a:endParaRPr lang="el-GR" sz="2200" b="1" dirty="0" smtClean="0"/>
          </a:p>
          <a:p>
            <a:r>
              <a:rPr lang="el-GR" sz="2200" b="1" dirty="0" smtClean="0"/>
              <a:t>Η </a:t>
            </a:r>
            <a:r>
              <a:rPr lang="el-GR" sz="2200" b="1" dirty="0" smtClean="0"/>
              <a:t>ενίσχυση της διαδικασίας κοπής επιτυγχάνεται είτε με αδρανές είτε με ενεργό αέριο. Στην πρώτη περίπτωση, το αέριο είναι πεπιεσμένος αέρας/αέριο που μέσω της ισχυρής ροής απομακρύνει από το σημείο κοπής το λειωμένο υλικό και τους δημιουργούμενους </a:t>
            </a:r>
            <a:r>
              <a:rPr lang="el-GR" sz="2200" b="1" dirty="0" smtClean="0"/>
              <a:t>ατμούς. Στη </a:t>
            </a:r>
            <a:r>
              <a:rPr lang="el-GR" sz="2200" b="1" dirty="0" smtClean="0"/>
              <a:t>δεύτερη περίπτωση, η οποία εφαρμόζεται σε μεταλλικά </a:t>
            </a:r>
            <a:r>
              <a:rPr lang="el-GR" sz="2200" b="1" dirty="0" smtClean="0"/>
              <a:t>δείγματα, </a:t>
            </a:r>
            <a:r>
              <a:rPr lang="el-GR" sz="2200" b="1" dirty="0" smtClean="0"/>
              <a:t>η χρήση οξυγόνου </a:t>
            </a:r>
            <a:r>
              <a:rPr lang="el-GR" sz="2200" b="1" dirty="0" smtClean="0"/>
              <a:t>ενισχύει την θερμική διαδικασία </a:t>
            </a:r>
            <a:r>
              <a:rPr lang="el-GR" sz="2200" b="1" dirty="0" smtClean="0"/>
              <a:t>και κατ’ επέκταση της ταχύτητας κοπής λόγω της δημιουργούμενης εξώθερμης αντίδρασης. </a:t>
            </a:r>
            <a:endParaRPr lang="el-GR" sz="2200" b="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260648"/>
            <a:ext cx="9144000" cy="6858000"/>
          </a:xfrm>
        </p:spPr>
        <p:txBody>
          <a:bodyPr>
            <a:normAutofit fontScale="70000" lnSpcReduction="20000"/>
          </a:bodyPr>
          <a:lstStyle/>
          <a:p>
            <a:pPr>
              <a:buNone/>
            </a:pPr>
            <a:r>
              <a:rPr lang="el-GR" sz="3300" dirty="0" smtClean="0"/>
              <a:t>	</a:t>
            </a:r>
            <a:r>
              <a:rPr lang="el-GR" sz="3300" b="1" dirty="0" smtClean="0"/>
              <a:t>Ανάλογα </a:t>
            </a:r>
            <a:r>
              <a:rPr lang="el-GR" sz="3300" b="1" dirty="0" smtClean="0"/>
              <a:t>με το υπό κοπή υλικό και το </a:t>
            </a:r>
            <a:r>
              <a:rPr lang="el-GR" sz="3300" b="1" dirty="0" smtClean="0"/>
              <a:t>λέιζερ </a:t>
            </a:r>
            <a:r>
              <a:rPr lang="el-GR" sz="3300" b="1" dirty="0" smtClean="0"/>
              <a:t>υπό χρήση, υπάρχουν διάφοροι μέθοδοι κοπής των </a:t>
            </a:r>
            <a:r>
              <a:rPr lang="el-GR" sz="3300" b="1" dirty="0" smtClean="0"/>
              <a:t>υλικών όπως: </a:t>
            </a:r>
            <a:endParaRPr lang="el-GR" sz="3300" b="1" dirty="0" smtClean="0"/>
          </a:p>
          <a:p>
            <a:r>
              <a:rPr lang="el-GR" sz="3300" b="1" dirty="0" smtClean="0"/>
              <a:t>Κ</a:t>
            </a:r>
            <a:r>
              <a:rPr lang="el-GR" sz="3300" b="1" u="sng" dirty="0" smtClean="0"/>
              <a:t>οπή </a:t>
            </a:r>
            <a:r>
              <a:rPr lang="el-GR" sz="3300" b="1" u="sng" dirty="0" smtClean="0"/>
              <a:t>με εξάτμιση</a:t>
            </a:r>
            <a:r>
              <a:rPr lang="el-GR" sz="3300" b="1" dirty="0" smtClean="0"/>
              <a:t>. Είναι η συνήθης μέθοδος κοπής με παλμικά λέιζερ και για υλικά που δεν λειώνουν όπως ξύλο, άνθρακας και μερικά πλαστικά. Η βασική αρχή αυτής της διαδικασίας είναι ότι η ένταση της εισερχόμενης ακτινοβολίας είναι αρκετή ώστε η επιφάνεια του υλικού να θερμανθεί σε θερμοκρασία μεγαλύτερη από το σημείο βρασμού. Επομένως το υλικό της επιφάνειας </a:t>
            </a:r>
            <a:r>
              <a:rPr lang="el-GR" sz="3300" b="1" dirty="0" smtClean="0"/>
              <a:t>εξατμίζεται</a:t>
            </a:r>
          </a:p>
          <a:p>
            <a:r>
              <a:rPr lang="el-GR" sz="3300" b="1" u="sng" dirty="0" smtClean="0"/>
              <a:t>Κοπή με λιώσιμο και απομάκρυνση</a:t>
            </a:r>
            <a:r>
              <a:rPr lang="el-GR" sz="3300" b="1" dirty="0" smtClean="0"/>
              <a:t>. Η ένταση ακτινοβολίας είναι μικρότερη από αυτή που απαιτείται για να προκληθεί εξάτμιση στο υλικό, η θερμοκρασία αυξάνεται έως το σημείο τήξης του υλικού και το υλικό που λειώνει απομακρύνεται  από την τομή που προκαλεί το λέιζερ (</a:t>
            </a:r>
            <a:r>
              <a:rPr lang="en-US" sz="3300" b="1" dirty="0" smtClean="0"/>
              <a:t>cut </a:t>
            </a:r>
            <a:r>
              <a:rPr lang="en-US" sz="3300" b="1" dirty="0" err="1" smtClean="0"/>
              <a:t>kerf</a:t>
            </a:r>
            <a:r>
              <a:rPr lang="el-GR" sz="3300" b="1" dirty="0" smtClean="0"/>
              <a:t>) με ισχυρή ροή αερίου. </a:t>
            </a:r>
          </a:p>
          <a:p>
            <a:r>
              <a:rPr lang="el-GR" sz="3300" b="1" u="sng" dirty="0" smtClean="0"/>
              <a:t>Κοπή </a:t>
            </a:r>
            <a:r>
              <a:rPr lang="el-GR" sz="3300" b="1" u="sng" dirty="0" smtClean="0"/>
              <a:t>με λιώσιμο, καύση και απομάκρυνση</a:t>
            </a:r>
            <a:r>
              <a:rPr lang="el-GR" sz="3300" b="1" dirty="0" smtClean="0"/>
              <a:t>. Αν το αέριο που χρησιμοποιείται για την απομάκρυνση του λειωμένου υλικού μπορεί να αλληλεπιδράσει εξώθερμα με το υπό κοπή υλικό, μία επιπλέον ποσότητα θερμότητας προστίθεται στην όλη διαδικασία. </a:t>
            </a:r>
            <a:endParaRPr lang="el-GR" sz="3300" b="1" dirty="0" smtClean="0"/>
          </a:p>
          <a:p>
            <a:r>
              <a:rPr lang="el-GR" sz="3300" b="1" u="sng" dirty="0" smtClean="0"/>
              <a:t>Κοπή με θραύση λόγω θερμικής τάσης</a:t>
            </a:r>
            <a:r>
              <a:rPr lang="el-GR" sz="3300" b="1" dirty="0" smtClean="0"/>
              <a:t>. Σ</a:t>
            </a:r>
            <a:r>
              <a:rPr lang="el-GR" sz="3300" b="1" dirty="0" smtClean="0"/>
              <a:t>ε </a:t>
            </a:r>
            <a:r>
              <a:rPr lang="el-GR" sz="3300" b="1" dirty="0" smtClean="0"/>
              <a:t>ένα εύθραυστο υλικό </a:t>
            </a:r>
            <a:r>
              <a:rPr lang="el-GR" sz="3300" b="1" dirty="0" smtClean="0"/>
              <a:t>δημιουργείται ένα </a:t>
            </a:r>
            <a:r>
              <a:rPr lang="el-GR" sz="3300" b="1" dirty="0" smtClean="0"/>
              <a:t>ράγισμα με λέιζερ, </a:t>
            </a:r>
            <a:r>
              <a:rPr lang="el-GR" sz="3300" b="1" dirty="0" smtClean="0"/>
              <a:t>με το </a:t>
            </a:r>
            <a:r>
              <a:rPr lang="el-GR" sz="3300" b="1" dirty="0" smtClean="0"/>
              <a:t>ράγισμα </a:t>
            </a:r>
            <a:r>
              <a:rPr lang="el-GR" sz="3300" b="1" dirty="0" smtClean="0"/>
              <a:t>να κινείται </a:t>
            </a:r>
            <a:r>
              <a:rPr lang="el-GR" sz="3300" b="1" dirty="0" smtClean="0"/>
              <a:t>με τη βοήθεια του λέιζερ σε καθορισμένη </a:t>
            </a:r>
            <a:r>
              <a:rPr lang="el-GR" sz="3300" b="1" dirty="0" smtClean="0"/>
              <a:t>διεύθυνση, οπότε το </a:t>
            </a:r>
            <a:r>
              <a:rPr lang="el-GR" sz="3300" b="1" dirty="0" smtClean="0"/>
              <a:t>υλικό </a:t>
            </a:r>
            <a:r>
              <a:rPr lang="el-GR" sz="3300" b="1" dirty="0" smtClean="0"/>
              <a:t>κόβεται</a:t>
            </a:r>
            <a:r>
              <a:rPr lang="el-GR" b="1" dirty="0" smtClean="0"/>
              <a:t>. </a:t>
            </a:r>
          </a:p>
          <a:p>
            <a:endParaRPr lang="el-GR" b="1" dirty="0" smtClean="0"/>
          </a:p>
          <a:p>
            <a:endParaRPr lang="el-GR" dirty="0"/>
          </a:p>
        </p:txBody>
      </p:sp>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855</TotalTime>
  <Words>2271</Words>
  <Application>Microsoft Office PowerPoint</Application>
  <PresentationFormat>Προβολή στην οθόνη (4:3)</PresentationFormat>
  <Paragraphs>105</Paragraphs>
  <Slides>27</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27</vt:i4>
      </vt:variant>
    </vt:vector>
  </HeadingPairs>
  <TitlesOfParts>
    <vt:vector size="28" baseType="lpstr">
      <vt:lpstr>Θέμα του Office</vt:lpstr>
      <vt:lpstr>Κατεργασία με λέιζερ </vt:lpstr>
      <vt:lpstr>Διαφάνεια 2</vt:lpstr>
      <vt:lpstr>Διαφάνεια 3</vt:lpstr>
      <vt:lpstr>Διαφάνεια 4</vt:lpstr>
      <vt:lpstr>Διαφάνεια 5</vt:lpstr>
      <vt:lpstr>Κοπή με λέιζερ</vt:lpstr>
      <vt:lpstr>Διαφάνεια 7</vt:lpstr>
      <vt:lpstr>Διαφάνεια 8</vt:lpstr>
      <vt:lpstr>Διαφάνεια 9</vt:lpstr>
      <vt:lpstr>Διαφάνεια 10</vt:lpstr>
      <vt:lpstr>Διαφάνεια 11</vt:lpstr>
      <vt:lpstr>Συγκόλληση με λέιζερ</vt:lpstr>
      <vt:lpstr>Διαφάνεια 13</vt:lpstr>
      <vt:lpstr>Διαφάνεια 14</vt:lpstr>
      <vt:lpstr>Διαφάνεια 15</vt:lpstr>
      <vt:lpstr>Διαφάνεια 16</vt:lpstr>
      <vt:lpstr>Διαφάνεια 17</vt:lpstr>
      <vt:lpstr>Διάτρηση με λέιζερ</vt:lpstr>
      <vt:lpstr>Διαφάνεια 19</vt:lpstr>
      <vt:lpstr>Διαφάνεια 20</vt:lpstr>
      <vt:lpstr>ΚΑΤΕΡΓΑΣΙΑ ΕΠΙΦΑΝΕΙΑΣ ΜΕ ΛΕΙΖΕΡ </vt:lpstr>
      <vt:lpstr>Διαφάνεια 22</vt:lpstr>
      <vt:lpstr>Διαφάνεια 23</vt:lpstr>
      <vt:lpstr>Διαφάνεια 24</vt:lpstr>
      <vt:lpstr>Εγγραφή σε επιφάνεια με λέιζερ</vt:lpstr>
      <vt:lpstr>Διαφάνεια 26</vt:lpstr>
      <vt:lpstr>Διαφάνεια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Αισθητήρες οπτικών ινών</dc:title>
  <dc:creator>default</dc:creator>
  <cp:lastModifiedBy>koudoumas</cp:lastModifiedBy>
  <cp:revision>90</cp:revision>
  <dcterms:created xsi:type="dcterms:W3CDTF">2013-03-27T16:29:33Z</dcterms:created>
  <dcterms:modified xsi:type="dcterms:W3CDTF">2014-05-11T15:44:32Z</dcterms:modified>
</cp:coreProperties>
</file>