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theme/themeOverride30.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heme/themeOverride29.xml" ContentType="application/vnd.openxmlformats-officedocument.themeOverr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5" r:id="rId9"/>
    <p:sldId id="293" r:id="rId10"/>
    <p:sldId id="292" r:id="rId11"/>
    <p:sldId id="263" r:id="rId12"/>
    <p:sldId id="264" r:id="rId13"/>
    <p:sldId id="266" r:id="rId14"/>
    <p:sldId id="267" r:id="rId15"/>
    <p:sldId id="268" r:id="rId16"/>
    <p:sldId id="269" r:id="rId17"/>
    <p:sldId id="270" r:id="rId18"/>
    <p:sldId id="271" r:id="rId19"/>
    <p:sldId id="286" r:id="rId20"/>
    <p:sldId id="272" r:id="rId21"/>
    <p:sldId id="273" r:id="rId22"/>
    <p:sldId id="274" r:id="rId23"/>
    <p:sldId id="275" r:id="rId24"/>
    <p:sldId id="276" r:id="rId25"/>
    <p:sldId id="277" r:id="rId26"/>
    <p:sldId id="281" r:id="rId27"/>
    <p:sldId id="278" r:id="rId28"/>
    <p:sldId id="279" r:id="rId29"/>
    <p:sldId id="280" r:id="rId30"/>
    <p:sldId id="282" r:id="rId31"/>
    <p:sldId id="283" r:id="rId32"/>
    <p:sldId id="284" r:id="rId33"/>
    <p:sldId id="289" r:id="rId34"/>
    <p:sldId id="291" r:id="rId35"/>
    <p:sldId id="287" r:id="rId36"/>
    <p:sldId id="285"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50753-FACB-4930-A41E-8BB2085AF4C6}" type="datetimeFigureOut">
              <a:rPr lang="el-GR" smtClean="0"/>
              <a:pPr/>
              <a:t>11/3/2020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26015-CA3A-43BC-AA07-307FB72F4146}" type="slidenum">
              <a:rPr lang="el-GR" smtClean="0"/>
              <a:pPr/>
              <a:t>‹#›</a:t>
            </a:fld>
            <a:endParaRPr lang="el-GR"/>
          </a:p>
        </p:txBody>
      </p:sp>
    </p:spTree>
    <p:extLst>
      <p:ext uri="{BB962C8B-B14F-4D97-AF65-F5344CB8AC3E}">
        <p14:creationId xmlns:p14="http://schemas.microsoft.com/office/powerpoint/2010/main" xmlns="" val="236945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5EBF0C0-96AA-40DC-AE36-9DCB8A312278}" type="slidenum">
              <a:rPr lang="el-GR" smtClean="0"/>
              <a:pPr/>
              <a:t>4</a:t>
            </a:fld>
            <a:endParaRPr lang="el-GR"/>
          </a:p>
        </p:txBody>
      </p:sp>
    </p:spTree>
    <p:extLst>
      <p:ext uri="{BB962C8B-B14F-4D97-AF65-F5344CB8AC3E}">
        <p14:creationId xmlns:p14="http://schemas.microsoft.com/office/powerpoint/2010/main" xmlns="" val="249621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11" name="1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342CEA3-3058-4D43-AE35-B3DA76CB4003}" type="datetimeFigureOut">
              <a:rPr lang="el-GR" smtClean="0"/>
              <a:pPr/>
              <a:t>11/3/2020</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CE%9B%CE%BF%CE%B3%CE%B9%CF%83%CE%BC%CE%B9%CE%BA%CF%8C" TargetMode="External"/><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hyperlink" Target="https://el.wikipedia.org/w/index.php?title=CAN_bus&amp;action=edit&amp;redlink=1" TargetMode="Externa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hemeOverride" Target="../theme/themeOverride25.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Ορθογώνιο 1"/>
          <p:cNvSpPr/>
          <p:nvPr/>
        </p:nvSpPr>
        <p:spPr>
          <a:xfrm>
            <a:off x="539552" y="1556792"/>
            <a:ext cx="8136904" cy="4401205"/>
          </a:xfrm>
          <a:prstGeom prst="rect">
            <a:avLst/>
          </a:prstGeom>
        </p:spPr>
        <p:txBody>
          <a:bodyPr wrap="square">
            <a:spAutoFit/>
          </a:bodyPr>
          <a:lstStyle/>
          <a:p>
            <a:pPr marL="285750" indent="-285750">
              <a:buFont typeface="Arial" panose="020B0604020202020204" pitchFamily="34" charset="0"/>
              <a:buChar char="•"/>
            </a:pPr>
            <a:r>
              <a:rPr lang="el-GR" sz="2000" dirty="0" smtClean="0"/>
              <a:t>Πρωτίστως, η σωστή ηλεκτρονική διαχείριση του κινητήρα οδηγεί στην σωστή εκμετάλλευση της ενέργειας του καυσίμου με αποτέλεσμα την μέγιστη απόδοση.</a:t>
            </a:r>
          </a:p>
          <a:p>
            <a:pPr marL="285750" indent="-285750">
              <a:buFont typeface="Arial" panose="020B0604020202020204" pitchFamily="34" charset="0"/>
              <a:buChar char="•"/>
            </a:pPr>
            <a:r>
              <a:rPr lang="el-GR" sz="2000" dirty="0" smtClean="0"/>
              <a:t>Από τον απλό διανομέα (</a:t>
            </a:r>
            <a:r>
              <a:rPr lang="el-GR" sz="2000" dirty="0" err="1" smtClean="0"/>
              <a:t>Ντιστριμπιτέρ</a:t>
            </a:r>
            <a:r>
              <a:rPr lang="el-GR" sz="2000" dirty="0" smtClean="0"/>
              <a:t>) σε πολύ προχωρημένες τεχνολογίες διαχείρισης δεδομένων </a:t>
            </a:r>
            <a:r>
              <a:rPr lang="en-US" sz="2000" dirty="0" smtClean="0"/>
              <a:t>ECU </a:t>
            </a:r>
            <a:r>
              <a:rPr lang="el-GR" sz="2000" dirty="0" smtClean="0"/>
              <a:t>(</a:t>
            </a:r>
            <a:r>
              <a:rPr lang="en-US" sz="2000" dirty="0" smtClean="0"/>
              <a:t>MAZDA – </a:t>
            </a:r>
            <a:r>
              <a:rPr lang="en-US" sz="2000" dirty="0" err="1" smtClean="0"/>
              <a:t>Skyactive</a:t>
            </a:r>
            <a:r>
              <a:rPr lang="en-US" sz="2000" dirty="0" smtClean="0"/>
              <a:t>)</a:t>
            </a:r>
          </a:p>
          <a:p>
            <a:pPr marL="285750" indent="-285750">
              <a:buFont typeface="Arial" panose="020B0604020202020204" pitchFamily="34" charset="0"/>
              <a:buChar char="•"/>
            </a:pPr>
            <a:r>
              <a:rPr lang="el-GR" sz="2000" dirty="0" smtClean="0"/>
              <a:t>Γραφήματα</a:t>
            </a:r>
            <a:r>
              <a:rPr lang="en-US" sz="2000" dirty="0" smtClean="0"/>
              <a:t> </a:t>
            </a:r>
            <a:r>
              <a:rPr lang="el-GR" sz="2000" dirty="0" smtClean="0"/>
              <a:t>ισχύος ροπής και διαφορετικών προγραμμάτων.</a:t>
            </a:r>
          </a:p>
          <a:p>
            <a:pPr marL="285750" indent="-285750">
              <a:buFont typeface="Arial" panose="020B0604020202020204" pitchFamily="34" charset="0"/>
              <a:buChar char="•"/>
            </a:pPr>
            <a:r>
              <a:rPr lang="el-GR" sz="2000" dirty="0" smtClean="0"/>
              <a:t>Γραμμική απόδοση κινητήρων</a:t>
            </a:r>
            <a:endParaRPr lang="en-US" sz="2000" dirty="0" smtClean="0"/>
          </a:p>
          <a:p>
            <a:pPr marL="285750" indent="-285750">
              <a:buFont typeface="Arial" panose="020B0604020202020204" pitchFamily="34" charset="0"/>
              <a:buChar char="•"/>
            </a:pPr>
            <a:r>
              <a:rPr lang="en-US" sz="2000" dirty="0" smtClean="0"/>
              <a:t>OBD</a:t>
            </a:r>
            <a:endParaRPr lang="el-GR" sz="2000" dirty="0" smtClean="0"/>
          </a:p>
          <a:p>
            <a:pPr marL="285750" indent="-285750">
              <a:buFont typeface="Arial" panose="020B0604020202020204" pitchFamily="34" charset="0"/>
              <a:buChar char="•"/>
            </a:pPr>
            <a:endParaRPr lang="el-GR" sz="2000" dirty="0"/>
          </a:p>
          <a:p>
            <a:pPr marL="285750" lvl="2" indent="-285750">
              <a:buFont typeface="Arial" panose="020B0604020202020204" pitchFamily="34" charset="0"/>
              <a:buChar char="•"/>
            </a:pPr>
            <a:r>
              <a:rPr lang="el-GR" sz="2000" dirty="0"/>
              <a:t>Χαρτογράφηση Κεντρικής </a:t>
            </a:r>
            <a:r>
              <a:rPr lang="el-GR" sz="2000" dirty="0" smtClean="0"/>
              <a:t>Μονάδας Ελέγχου (</a:t>
            </a:r>
            <a:r>
              <a:rPr lang="en-US" sz="2000" dirty="0" smtClean="0"/>
              <a:t>ECU</a:t>
            </a:r>
            <a:r>
              <a:rPr lang="el-GR" sz="2000" dirty="0" smtClean="0"/>
              <a:t>).</a:t>
            </a:r>
          </a:p>
          <a:p>
            <a:pPr marL="285750" lvl="2" indent="-285750">
              <a:buFont typeface="Arial" panose="020B0604020202020204" pitchFamily="34" charset="0"/>
              <a:buChar char="•"/>
            </a:pPr>
            <a:endParaRPr lang="el-GR" sz="2000" dirty="0" smtClean="0"/>
          </a:p>
          <a:p>
            <a:pPr marL="285750" lvl="2" indent="-285750">
              <a:buFont typeface="Arial" panose="020B0604020202020204" pitchFamily="34" charset="0"/>
              <a:buChar char="•"/>
            </a:pPr>
            <a:r>
              <a:rPr lang="el-GR" sz="2000" dirty="0" smtClean="0"/>
              <a:t>Προγράμματα </a:t>
            </a:r>
            <a:r>
              <a:rPr lang="el-GR" sz="2000" dirty="0"/>
              <a:t>λειτουργίας (</a:t>
            </a:r>
            <a:r>
              <a:rPr lang="en-US" sz="2000" dirty="0"/>
              <a:t>eco</a:t>
            </a:r>
            <a:r>
              <a:rPr lang="el-GR" sz="2000" dirty="0"/>
              <a:t>, </a:t>
            </a:r>
            <a:r>
              <a:rPr lang="en-US" sz="2000" dirty="0"/>
              <a:t>Sport</a:t>
            </a:r>
            <a:r>
              <a:rPr lang="el-GR" sz="2000" dirty="0"/>
              <a:t>, </a:t>
            </a:r>
            <a:r>
              <a:rPr lang="el-GR" sz="2000" dirty="0" err="1" smtClean="0"/>
              <a:t>κλπ</a:t>
            </a:r>
            <a:r>
              <a:rPr lang="el-GR" sz="2000" dirty="0" smtClean="0"/>
              <a:t>) που έχουν να </a:t>
            </a:r>
            <a:r>
              <a:rPr lang="el-GR" sz="2000" dirty="0"/>
              <a:t>κάνουν και με την έγκριση τύπου (</a:t>
            </a:r>
            <a:r>
              <a:rPr lang="en-US" sz="2000" dirty="0"/>
              <a:t>CO</a:t>
            </a:r>
            <a:r>
              <a:rPr lang="el-GR" sz="2000" dirty="0"/>
              <a:t>2, </a:t>
            </a:r>
            <a:r>
              <a:rPr lang="en-US" sz="2000" dirty="0"/>
              <a:t>FC</a:t>
            </a:r>
            <a:r>
              <a:rPr lang="el-GR" sz="2000" dirty="0" smtClean="0"/>
              <a:t>).</a:t>
            </a:r>
            <a:endParaRPr lang="el-GR" sz="2000" dirty="0"/>
          </a:p>
        </p:txBody>
      </p:sp>
      <p:sp>
        <p:nvSpPr>
          <p:cNvPr id="3" name="Title 1"/>
          <p:cNvSpPr txBox="1">
            <a:spLocks/>
          </p:cNvSpPr>
          <p:nvPr/>
        </p:nvSpPr>
        <p:spPr>
          <a:xfrm>
            <a:off x="467544" y="345584"/>
            <a:ext cx="8229600" cy="1139200"/>
          </a:xfrm>
          <a:prstGeom prst="rect">
            <a:avLst/>
          </a:prstGeom>
          <a:noFill/>
        </p:spPr>
        <p:txBody>
          <a:bodyPr vert="horz" anchor="b" anchorCtr="0">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600" b="1" dirty="0" smtClean="0">
                <a:solidFill>
                  <a:schemeClr val="accent1">
                    <a:tint val="88000"/>
                    <a:satMod val="150000"/>
                  </a:schemeClr>
                </a:solidFill>
                <a:latin typeface="+mj-lt"/>
                <a:ea typeface="+mj-ea"/>
                <a:cs typeface="+mj-cs"/>
              </a:rPr>
              <a:t>Ηλεκτρονική </a:t>
            </a:r>
            <a:r>
              <a:rPr lang="el-GR" sz="3600" b="1" dirty="0" err="1" smtClean="0">
                <a:solidFill>
                  <a:schemeClr val="accent1">
                    <a:tint val="88000"/>
                    <a:satMod val="150000"/>
                  </a:schemeClr>
                </a:solidFill>
                <a:latin typeface="+mj-lt"/>
                <a:ea typeface="+mj-ea"/>
                <a:cs typeface="+mj-cs"/>
              </a:rPr>
              <a:t>Διαχείρηση</a:t>
            </a:r>
            <a:r>
              <a:rPr lang="el-GR" sz="3600" b="1" dirty="0" smtClean="0">
                <a:solidFill>
                  <a:schemeClr val="accent1">
                    <a:tint val="88000"/>
                    <a:satMod val="150000"/>
                  </a:schemeClr>
                </a:solidFill>
                <a:latin typeface="+mj-lt"/>
                <a:ea typeface="+mj-ea"/>
                <a:cs typeface="+mj-cs"/>
              </a:rPr>
              <a:t> Κινητήρα</a:t>
            </a:r>
            <a:endParaRPr kumimoji="0" lang="el-GR" sz="36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15888"/>
            <a:ext cx="8229600" cy="1143000"/>
          </a:xfrm>
        </p:spPr>
        <p:txBody>
          <a:bodyPr/>
          <a:lstStyle/>
          <a:p>
            <a:pPr eaLnBrk="1" hangingPunct="1">
              <a:defRPr/>
            </a:pPr>
            <a:r>
              <a:rPr lang="el-GR" dirty="0" smtClean="0">
                <a:latin typeface="Calibri" pitchFamily="34" charset="0"/>
              </a:rPr>
              <a:t>Ρύθμιση ισχύος</a:t>
            </a:r>
          </a:p>
        </p:txBody>
      </p:sp>
      <p:sp>
        <p:nvSpPr>
          <p:cNvPr id="55300" name="Rectangle 4"/>
          <p:cNvSpPr>
            <a:spLocks noGrp="1" noChangeArrowheads="1"/>
          </p:cNvSpPr>
          <p:nvPr>
            <p:ph type="body" idx="1"/>
          </p:nvPr>
        </p:nvSpPr>
        <p:spPr>
          <a:xfrm>
            <a:off x="457200" y="1484784"/>
            <a:ext cx="8183880" cy="4187952"/>
          </a:xfrm>
        </p:spPr>
        <p:txBody>
          <a:bodyPr/>
          <a:lstStyle/>
          <a:p>
            <a:pPr eaLnBrk="1" hangingPunct="1">
              <a:lnSpc>
                <a:spcPct val="110000"/>
              </a:lnSpc>
              <a:buSzTx/>
              <a:buFont typeface="Wingdings" panose="05000000000000000000" pitchFamily="2" charset="2"/>
              <a:buChar char="ü"/>
              <a:defRPr/>
            </a:pPr>
            <a:r>
              <a:rPr lang="el-GR" dirty="0" smtClean="0">
                <a:latin typeface="Calibri" pitchFamily="34" charset="0"/>
              </a:rPr>
              <a:t>Βενζινοκινητήρες με </a:t>
            </a:r>
            <a:r>
              <a:rPr lang="el-GR" dirty="0" err="1" smtClean="0">
                <a:latin typeface="Calibri" pitchFamily="34" charset="0"/>
              </a:rPr>
              <a:t>εξαεριωτή</a:t>
            </a:r>
            <a:r>
              <a:rPr lang="el-GR" dirty="0" smtClean="0">
                <a:latin typeface="Calibri" pitchFamily="34" charset="0"/>
              </a:rPr>
              <a:t> ή εγχυτήρες</a:t>
            </a:r>
          </a:p>
          <a:p>
            <a:pPr lvl="1" eaLnBrk="1" hangingPunct="1">
              <a:lnSpc>
                <a:spcPct val="110000"/>
              </a:lnSpc>
              <a:buFont typeface="Wingdings" pitchFamily="2" charset="2"/>
              <a:buChar char="ü"/>
              <a:defRPr/>
            </a:pPr>
            <a:r>
              <a:rPr lang="el-GR" dirty="0" smtClean="0">
                <a:latin typeface="Calibri" pitchFamily="34" charset="0"/>
              </a:rPr>
              <a:t>ποσοτική μέσω δηλαδή της ρύθμισης της ποσότητας μίγματος αέρα/καυσίμου στον </a:t>
            </a:r>
            <a:r>
              <a:rPr lang="el-GR" dirty="0" err="1" smtClean="0">
                <a:latin typeface="Calibri" pitchFamily="34" charset="0"/>
              </a:rPr>
              <a:t>εξαεριωτή</a:t>
            </a:r>
            <a:r>
              <a:rPr lang="el-GR" dirty="0" smtClean="0">
                <a:latin typeface="Calibri" pitchFamily="34" charset="0"/>
              </a:rPr>
              <a:t> ή την εισαγωγή</a:t>
            </a:r>
          </a:p>
          <a:p>
            <a:pPr eaLnBrk="1" hangingPunct="1">
              <a:lnSpc>
                <a:spcPct val="110000"/>
              </a:lnSpc>
              <a:buSzTx/>
              <a:buFont typeface="Wingdings" panose="05000000000000000000" pitchFamily="2" charset="2"/>
              <a:buChar char="ü"/>
              <a:defRPr/>
            </a:pPr>
            <a:r>
              <a:rPr lang="el-GR" dirty="0" smtClean="0">
                <a:latin typeface="Calibri" pitchFamily="34" charset="0"/>
              </a:rPr>
              <a:t>Πετρελαιοκινητήρες ή βενζινοκινητήρες με ψεκασμό</a:t>
            </a:r>
          </a:p>
          <a:p>
            <a:pPr lvl="1" eaLnBrk="1" hangingPunct="1">
              <a:lnSpc>
                <a:spcPct val="110000"/>
              </a:lnSpc>
              <a:buFont typeface="Wingdings" pitchFamily="2" charset="2"/>
              <a:buChar char="ü"/>
              <a:defRPr/>
            </a:pPr>
            <a:r>
              <a:rPr lang="el-GR" dirty="0" smtClean="0">
                <a:latin typeface="Calibri" pitchFamily="34" charset="0"/>
              </a:rPr>
              <a:t>ποιοτική, μέσω δηλαδή της μεταβολής του λόγου ισοδυναμίας φ</a:t>
            </a:r>
            <a:r>
              <a:rPr lang="en-US" dirty="0" smtClean="0">
                <a:latin typeface="Calibri" pitchFamily="34" charset="0"/>
              </a:rPr>
              <a:t>, </a:t>
            </a:r>
            <a:r>
              <a:rPr lang="el-GR" dirty="0" smtClean="0">
                <a:latin typeface="Calibri" pitchFamily="34" charset="0"/>
              </a:rPr>
              <a:t>με μεταβολή της παροχής καυσίμου από την αντλία καυσίμου</a:t>
            </a:r>
          </a:p>
        </p:txBody>
      </p:sp>
    </p:spTree>
    <p:extLst>
      <p:ext uri="{BB962C8B-B14F-4D97-AF65-F5344CB8AC3E}">
        <p14:creationId xmlns:p14="http://schemas.microsoft.com/office/powerpoint/2010/main" xmlns="" val="304412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Ορθογώνιο"/>
          <p:cNvSpPr/>
          <p:nvPr/>
        </p:nvSpPr>
        <p:spPr>
          <a:xfrm>
            <a:off x="423008" y="1412776"/>
            <a:ext cx="8109432" cy="4616648"/>
          </a:xfrm>
          <a:prstGeom prst="rect">
            <a:avLst/>
          </a:prstGeom>
        </p:spPr>
        <p:txBody>
          <a:bodyPr wrap="square">
            <a:spAutoFit/>
          </a:bodyPr>
          <a:lstStyle/>
          <a:p>
            <a:pPr algn="just"/>
            <a:r>
              <a:rPr lang="el-GR" sz="1400" dirty="0" smtClean="0"/>
              <a:t>Οι πρώτες μονάδες ελέγχου για το αυτοκίνητο προορίζονταν αποκλειστικά για τον έλεγχο λειτουργιών του κινητήρα, όπως τον έλεγχο του μείγματος καυσίμου-αέρα και της ανάφλεξης / εκκίνησης.</a:t>
            </a:r>
          </a:p>
          <a:p>
            <a:pPr algn="just"/>
            <a:endParaRPr lang="el-GR" sz="1400" dirty="0" smtClean="0"/>
          </a:p>
          <a:p>
            <a:pPr algn="just"/>
            <a:r>
              <a:rPr lang="el-GR" sz="1400" dirty="0" smtClean="0"/>
              <a:t>Μεταξύ άλλων, σήμερα ελέγχονται πλήθος υποσυστημάτων όπως:</a:t>
            </a:r>
          </a:p>
          <a:p>
            <a:pPr marL="228600" indent="-228600" algn="just">
              <a:buFont typeface="+mj-lt"/>
              <a:buAutoNum type="arabicPeriod"/>
            </a:pPr>
            <a:r>
              <a:rPr lang="el-GR" sz="1400" dirty="0" err="1" smtClean="0"/>
              <a:t>αντι</a:t>
            </a:r>
            <a:r>
              <a:rPr lang="el-GR" sz="1400" dirty="0" smtClean="0"/>
              <a:t>-μπλοκαρίσματος φρένων,</a:t>
            </a:r>
          </a:p>
          <a:p>
            <a:pPr marL="228600" indent="-228600" algn="just">
              <a:buFont typeface="+mj-lt"/>
              <a:buAutoNum type="arabicPeriod"/>
            </a:pPr>
            <a:r>
              <a:rPr lang="el-GR" sz="1400" dirty="0" err="1" smtClean="0"/>
              <a:t>αντι</a:t>
            </a:r>
            <a:r>
              <a:rPr lang="el-GR" sz="1400" dirty="0" smtClean="0"/>
              <a:t>-ολίσθησης,</a:t>
            </a:r>
          </a:p>
          <a:p>
            <a:pPr marL="228600" indent="-228600" algn="just">
              <a:buFont typeface="+mj-lt"/>
              <a:buAutoNum type="arabicPeriod"/>
            </a:pPr>
            <a:r>
              <a:rPr lang="el-GR" sz="1400" dirty="0" smtClean="0"/>
              <a:t>ηλεκτρονικής ευστάθειας,</a:t>
            </a:r>
          </a:p>
          <a:p>
            <a:pPr marL="228600" indent="-228600" algn="just">
              <a:buFont typeface="+mj-lt"/>
              <a:buAutoNum type="arabicPeriod"/>
            </a:pPr>
            <a:r>
              <a:rPr lang="el-GR" sz="1400" dirty="0" smtClean="0"/>
              <a:t>διατήρησης σταθερής ταχύτητας (</a:t>
            </a:r>
            <a:r>
              <a:rPr lang="el-GR" sz="1400" dirty="0" err="1" smtClean="0"/>
              <a:t>cruise</a:t>
            </a:r>
            <a:r>
              <a:rPr lang="el-GR" sz="1400" dirty="0" smtClean="0"/>
              <a:t> </a:t>
            </a:r>
            <a:r>
              <a:rPr lang="el-GR" sz="1400" dirty="0" err="1" smtClean="0"/>
              <a:t>control</a:t>
            </a:r>
            <a:r>
              <a:rPr lang="el-GR" sz="1400" dirty="0" smtClean="0"/>
              <a:t>),</a:t>
            </a:r>
          </a:p>
          <a:p>
            <a:pPr marL="228600" indent="-228600" algn="just">
              <a:buFont typeface="+mj-lt"/>
              <a:buAutoNum type="arabicPeriod"/>
            </a:pPr>
            <a:r>
              <a:rPr lang="el-GR" sz="1400" dirty="0" smtClean="0"/>
              <a:t>ηλεκτρονικής ανάρτησης,</a:t>
            </a:r>
          </a:p>
          <a:p>
            <a:pPr marL="228600" indent="-228600" algn="just">
              <a:buFont typeface="+mj-lt"/>
              <a:buAutoNum type="arabicPeriod"/>
            </a:pPr>
            <a:r>
              <a:rPr lang="el-GR" sz="1400" dirty="0" smtClean="0"/>
              <a:t>4-κίνησης (κίνηση σε όλους τους τροχούς),</a:t>
            </a:r>
          </a:p>
          <a:p>
            <a:pPr marL="228600" indent="-228600" algn="just">
              <a:buFont typeface="+mj-lt"/>
              <a:buAutoNum type="arabicPeriod"/>
            </a:pPr>
            <a:r>
              <a:rPr lang="el-GR" sz="1400" dirty="0" smtClean="0"/>
              <a:t>ηλεκτρονικού κλιματισμού,</a:t>
            </a:r>
          </a:p>
          <a:p>
            <a:pPr marL="228600" indent="-228600" algn="just">
              <a:buFont typeface="+mj-lt"/>
              <a:buAutoNum type="arabicPeriod"/>
            </a:pPr>
            <a:r>
              <a:rPr lang="el-GR" sz="1400" dirty="0" smtClean="0"/>
              <a:t>σταθεροποίησης τάσης εξόδου του </a:t>
            </a:r>
            <a:r>
              <a:rPr lang="el-GR" sz="1400" dirty="0" err="1" smtClean="0"/>
              <a:t>εναλλακτήρα</a:t>
            </a:r>
            <a:r>
              <a:rPr lang="el-GR" sz="1400" dirty="0" smtClean="0"/>
              <a:t>,</a:t>
            </a:r>
          </a:p>
          <a:p>
            <a:pPr marL="228600" indent="-228600" algn="just">
              <a:buFont typeface="+mj-lt"/>
              <a:buAutoNum type="arabicPeriod"/>
            </a:pPr>
            <a:r>
              <a:rPr lang="el-GR" sz="1400" dirty="0" smtClean="0"/>
              <a:t>Φόρτισης μπαταρίας.</a:t>
            </a:r>
          </a:p>
          <a:p>
            <a:pPr marL="228600" indent="-228600" algn="just">
              <a:buFont typeface="+mj-lt"/>
              <a:buAutoNum type="arabicPeriod"/>
            </a:pPr>
            <a:r>
              <a:rPr lang="el-GR" sz="1400" dirty="0" smtClean="0"/>
              <a:t>Κιβώτιο </a:t>
            </a:r>
            <a:r>
              <a:rPr lang="el-GR" sz="1400" dirty="0" err="1" smtClean="0"/>
              <a:t>ταχυτητων</a:t>
            </a:r>
            <a:endParaRPr lang="el-GR" sz="1400" dirty="0" smtClean="0"/>
          </a:p>
          <a:p>
            <a:pPr marL="228600" indent="-228600" algn="just">
              <a:buFont typeface="+mj-lt"/>
              <a:buAutoNum type="arabicPeriod"/>
            </a:pPr>
            <a:r>
              <a:rPr lang="el-GR" sz="1400" dirty="0" smtClean="0"/>
              <a:t>Ηλεκτρικό τιμόνι</a:t>
            </a:r>
          </a:p>
          <a:p>
            <a:pPr marL="228600" indent="-228600" algn="just">
              <a:buFont typeface="+mj-lt"/>
              <a:buAutoNum type="arabicPeriod"/>
            </a:pPr>
            <a:r>
              <a:rPr lang="el-GR" sz="1400" dirty="0" smtClean="0"/>
              <a:t>Ηλεκτρικά παράθυρα, </a:t>
            </a:r>
            <a:r>
              <a:rPr lang="el-GR" sz="1400" dirty="0" err="1" smtClean="0"/>
              <a:t>κλπ</a:t>
            </a:r>
            <a:r>
              <a:rPr lang="el-GR" sz="1400" dirty="0" smtClean="0"/>
              <a:t> </a:t>
            </a:r>
          </a:p>
          <a:p>
            <a:pPr marL="228600" indent="-228600" algn="just">
              <a:buFont typeface="+mj-lt"/>
              <a:buAutoNum type="arabicPeriod"/>
            </a:pPr>
            <a:endParaRPr lang="el-GR" sz="1400" dirty="0" smtClean="0"/>
          </a:p>
          <a:p>
            <a:pPr algn="just"/>
            <a:r>
              <a:rPr lang="el-GR" sz="1400" dirty="0" smtClean="0"/>
              <a:t>Άλλα υποσυστήματα που μπορεί να ελέγχονται από </a:t>
            </a:r>
            <a:r>
              <a:rPr lang="el-GR" sz="1400" dirty="0" err="1" smtClean="0"/>
              <a:t>μικροελεγκτή</a:t>
            </a:r>
            <a:r>
              <a:rPr lang="el-GR" sz="1400" dirty="0" smtClean="0"/>
              <a:t> είναι π.χ. τα φώτα πορείας, ο φωτισμός του χώρου επιβατών, οι υαλοκαθαριστήρες και η αντίσταση θέρμανσης του πίσω τζαμιού.</a:t>
            </a:r>
            <a:endParaRPr lang="el-GR" sz="1400" dirty="0"/>
          </a:p>
        </p:txBody>
      </p:sp>
      <p:sp>
        <p:nvSpPr>
          <p:cNvPr id="3" name="Title 1"/>
          <p:cNvSpPr txBox="1">
            <a:spLocks/>
          </p:cNvSpPr>
          <p:nvPr/>
        </p:nvSpPr>
        <p:spPr>
          <a:xfrm>
            <a:off x="457200" y="332656"/>
            <a:ext cx="8229600" cy="1080120"/>
          </a:xfrm>
          <a:prstGeom prst="rect">
            <a:avLst/>
          </a:prstGeom>
        </p:spPr>
        <p:txBody>
          <a:bodyPr vert="horz" anchor="b">
            <a:normAutofit fontScale="92500" lnSpcReduction="20000"/>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Μονάδα Ελέγχου κινητήρα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Engine Control Unit / 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pic>
        <p:nvPicPr>
          <p:cNvPr id="4" name="Picture 2" descr="https://upload.wikimedia.org/wikipedia/commons/2/27/JECS_GA16DE_ECU.jpg"/>
          <p:cNvPicPr>
            <a:picLocks noChangeAspect="1" noChangeArrowheads="1"/>
          </p:cNvPicPr>
          <p:nvPr/>
        </p:nvPicPr>
        <p:blipFill>
          <a:blip r:embed="rId3" cstate="print"/>
          <a:srcRect/>
          <a:stretch>
            <a:fillRect/>
          </a:stretch>
        </p:blipFill>
        <p:spPr bwMode="auto">
          <a:xfrm>
            <a:off x="5148064" y="2636912"/>
            <a:ext cx="3630990" cy="1906270"/>
          </a:xfrm>
          <a:prstGeom prst="rect">
            <a:avLst/>
          </a:prstGeom>
          <a:noFill/>
        </p:spPr>
      </p:pic>
      <p:sp>
        <p:nvSpPr>
          <p:cNvPr id="5" name="4 - Ορθογώνιο"/>
          <p:cNvSpPr/>
          <p:nvPr/>
        </p:nvSpPr>
        <p:spPr>
          <a:xfrm>
            <a:off x="4355976" y="4577265"/>
            <a:ext cx="4572000" cy="338554"/>
          </a:xfrm>
          <a:prstGeom prst="rect">
            <a:avLst/>
          </a:prstGeom>
        </p:spPr>
        <p:txBody>
          <a:bodyPr>
            <a:spAutoFit/>
          </a:bodyPr>
          <a:lstStyle/>
          <a:p>
            <a:r>
              <a:rPr lang="el-GR" sz="1600" u="sng" dirty="0" smtClean="0">
                <a:solidFill>
                  <a:srgbClr val="00B050"/>
                </a:solidFill>
              </a:rPr>
              <a:t>Εσωτερικό μίας μονάδας ελέγχου </a:t>
            </a:r>
            <a:r>
              <a:rPr lang="el-GR" sz="1600" u="sng" dirty="0" err="1" smtClean="0">
                <a:solidFill>
                  <a:srgbClr val="00B050"/>
                </a:solidFill>
              </a:rPr>
              <a:t>Jetronic</a:t>
            </a:r>
            <a:endParaRPr lang="el-GR" sz="1600" u="sng" dirty="0">
              <a:solidFill>
                <a:srgbClr val="00B05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080120"/>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2" name="Ορθογώνιο 1"/>
          <p:cNvSpPr/>
          <p:nvPr/>
        </p:nvSpPr>
        <p:spPr>
          <a:xfrm>
            <a:off x="899592" y="1844824"/>
            <a:ext cx="7416824" cy="3416320"/>
          </a:xfrm>
          <a:prstGeom prst="rect">
            <a:avLst/>
          </a:prstGeom>
        </p:spPr>
        <p:txBody>
          <a:bodyPr wrap="square">
            <a:spAutoFit/>
          </a:bodyPr>
          <a:lstStyle/>
          <a:p>
            <a:r>
              <a:rPr lang="el-GR" dirty="0" smtClean="0">
                <a:solidFill>
                  <a:srgbClr val="222222"/>
                </a:solidFill>
                <a:latin typeface="Arial" panose="020B0604020202020204" pitchFamily="34" charset="0"/>
              </a:rPr>
              <a:t>Εγκέφαλος αυτοκινήτου </a:t>
            </a:r>
            <a:r>
              <a:rPr lang="el-GR" dirty="0">
                <a:solidFill>
                  <a:srgbClr val="222222"/>
                </a:solidFill>
                <a:latin typeface="Arial" panose="020B0604020202020204" pitchFamily="34" charset="0"/>
              </a:rPr>
              <a:t>δίνει τα απαραίτητα στοιχεία και δεδομένα </a:t>
            </a:r>
            <a:r>
              <a:rPr lang="el-GR" dirty="0" smtClean="0">
                <a:solidFill>
                  <a:srgbClr val="222222"/>
                </a:solidFill>
                <a:latin typeface="Arial" panose="020B0604020202020204" pitchFamily="34" charset="0"/>
              </a:rPr>
              <a:t>για:</a:t>
            </a:r>
          </a:p>
          <a:p>
            <a:endParaRPr lang="el-GR" dirty="0" smtClean="0">
              <a:solidFill>
                <a:srgbClr val="222222"/>
              </a:solidFill>
              <a:latin typeface="Arial" panose="020B0604020202020204" pitchFamily="34" charset="0"/>
            </a:endParaRP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Τύπο </a:t>
            </a:r>
            <a:r>
              <a:rPr lang="el-GR" dirty="0">
                <a:solidFill>
                  <a:srgbClr val="222222"/>
                </a:solidFill>
                <a:latin typeface="Arial" panose="020B0604020202020204" pitchFamily="34" charset="0"/>
              </a:rPr>
              <a:t>του </a:t>
            </a:r>
            <a:r>
              <a:rPr lang="el-GR" dirty="0" smtClean="0">
                <a:solidFill>
                  <a:srgbClr val="222222"/>
                </a:solidFill>
                <a:latin typeface="Arial" panose="020B0604020202020204" pitchFamily="34" charset="0"/>
              </a:rPr>
              <a:t>κινητήρα</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Την </a:t>
            </a:r>
            <a:r>
              <a:rPr lang="el-GR" dirty="0">
                <a:solidFill>
                  <a:srgbClr val="222222"/>
                </a:solidFill>
                <a:latin typeface="Arial" panose="020B0604020202020204" pitchFamily="34" charset="0"/>
              </a:rPr>
              <a:t>κατάστασή </a:t>
            </a:r>
            <a:r>
              <a:rPr lang="el-GR" dirty="0" smtClean="0">
                <a:solidFill>
                  <a:srgbClr val="222222"/>
                </a:solidFill>
                <a:latin typeface="Arial" panose="020B0604020202020204" pitchFamily="34" charset="0"/>
              </a:rPr>
              <a:t>του</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Τυχόν </a:t>
            </a:r>
            <a:r>
              <a:rPr lang="el-GR" dirty="0">
                <a:solidFill>
                  <a:srgbClr val="222222"/>
                </a:solidFill>
                <a:latin typeface="Arial" panose="020B0604020202020204" pitchFamily="34" charset="0"/>
              </a:rPr>
              <a:t>μηχανικές βλάβες στους </a:t>
            </a:r>
            <a:r>
              <a:rPr lang="el-GR" dirty="0" smtClean="0">
                <a:solidFill>
                  <a:srgbClr val="222222"/>
                </a:solidFill>
                <a:latin typeface="Arial" panose="020B0604020202020204" pitchFamily="34" charset="0"/>
              </a:rPr>
              <a:t>στροφάλους</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Βλάβες στα </a:t>
            </a:r>
            <a:r>
              <a:rPr lang="el-GR" dirty="0">
                <a:solidFill>
                  <a:srgbClr val="222222"/>
                </a:solidFill>
                <a:latin typeface="Arial" panose="020B0604020202020204" pitchFamily="34" charset="0"/>
              </a:rPr>
              <a:t>ηλεκτρικά </a:t>
            </a:r>
            <a:r>
              <a:rPr lang="el-GR" dirty="0" smtClean="0">
                <a:solidFill>
                  <a:srgbClr val="222222"/>
                </a:solidFill>
                <a:latin typeface="Arial" panose="020B0604020202020204" pitchFamily="34" charset="0"/>
              </a:rPr>
              <a:t>κυκλώματα.</a:t>
            </a:r>
          </a:p>
          <a:p>
            <a:endParaRPr lang="el-GR" dirty="0" smtClean="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Με </a:t>
            </a:r>
            <a:r>
              <a:rPr lang="el-GR" dirty="0">
                <a:solidFill>
                  <a:srgbClr val="222222"/>
                </a:solidFill>
                <a:latin typeface="Arial" panose="020B0604020202020204" pitchFamily="34" charset="0"/>
              </a:rPr>
              <a:t>αυτό τον τρόπο το συνεργείο μπορεί να διαπιστώσει αν υπάρχουν βλάβες στον μηχανισμό του κινητήρα ή στο σύστημα ηλεκτροδότησής </a:t>
            </a:r>
            <a:r>
              <a:rPr lang="el-GR" dirty="0" smtClean="0">
                <a:solidFill>
                  <a:srgbClr val="222222"/>
                </a:solidFill>
                <a:latin typeface="Arial" panose="020B0604020202020204" pitchFamily="34" charset="0"/>
              </a:rPr>
              <a:t>του.</a:t>
            </a:r>
          </a:p>
          <a:p>
            <a:endParaRPr lang="el-GR" dirty="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Γίνεται καταγραφή και αρχειοθέτηση διαφόρων πληροφοριών. </a:t>
            </a:r>
            <a:endParaRPr lang="el-GR" dirty="0"/>
          </a:p>
        </p:txBody>
      </p:sp>
    </p:spTree>
    <p:extLst>
      <p:ext uri="{BB962C8B-B14F-4D97-AF65-F5344CB8AC3E}">
        <p14:creationId xmlns:p14="http://schemas.microsoft.com/office/powerpoint/2010/main" xmlns="" val="1070671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2"/>
          <p:cNvSpPr/>
          <p:nvPr/>
        </p:nvSpPr>
        <p:spPr>
          <a:xfrm>
            <a:off x="467544" y="1268760"/>
            <a:ext cx="5040560" cy="369332"/>
          </a:xfrm>
          <a:prstGeom prst="rect">
            <a:avLst/>
          </a:prstGeom>
        </p:spPr>
        <p:txBody>
          <a:bodyPr wrap="square">
            <a:spAutoFit/>
          </a:bodyPr>
          <a:lstStyle/>
          <a:p>
            <a:r>
              <a:rPr lang="el-GR" b="1" dirty="0">
                <a:solidFill>
                  <a:srgbClr val="00B050"/>
                </a:solidFill>
                <a:latin typeface="Arial" panose="020B0604020202020204" pitchFamily="34" charset="0"/>
              </a:rPr>
              <a:t>Συμβατικό σύστημα τροφοδοσίας </a:t>
            </a:r>
            <a:r>
              <a:rPr lang="el-GR" b="1" dirty="0" smtClean="0">
                <a:solidFill>
                  <a:srgbClr val="00B050"/>
                </a:solidFill>
                <a:latin typeface="Arial" panose="020B0604020202020204" pitchFamily="34" charset="0"/>
              </a:rPr>
              <a:t>καυσίμου:</a:t>
            </a:r>
            <a:endParaRPr lang="el-GR" b="1" i="0" dirty="0">
              <a:solidFill>
                <a:srgbClr val="00B050"/>
              </a:solidFill>
              <a:effectLst/>
              <a:latin typeface="Arial" panose="020B0604020202020204" pitchFamily="34" charset="0"/>
            </a:endParaRPr>
          </a:p>
        </p:txBody>
      </p:sp>
      <p:sp>
        <p:nvSpPr>
          <p:cNvPr id="4" name="Ορθογώνιο 3"/>
          <p:cNvSpPr/>
          <p:nvPr/>
        </p:nvSpPr>
        <p:spPr>
          <a:xfrm>
            <a:off x="395536" y="1916832"/>
            <a:ext cx="8229600" cy="4247317"/>
          </a:xfrm>
          <a:prstGeom prst="rect">
            <a:avLst/>
          </a:prstGeom>
        </p:spPr>
        <p:txBody>
          <a:bodyPr wrap="square">
            <a:spAutoFit/>
          </a:bodyPr>
          <a:lstStyle/>
          <a:p>
            <a:r>
              <a:rPr lang="el-GR" dirty="0"/>
              <a:t>Οι κυριότεροι </a:t>
            </a:r>
            <a:r>
              <a:rPr lang="el-GR" dirty="0" smtClean="0"/>
              <a:t>λόγοι: </a:t>
            </a:r>
          </a:p>
          <a:p>
            <a:pPr marL="285750" indent="-285750">
              <a:buFont typeface="Arial" panose="020B0604020202020204" pitchFamily="34" charset="0"/>
              <a:buChar char="•"/>
            </a:pPr>
            <a:r>
              <a:rPr lang="el-GR" dirty="0" smtClean="0"/>
              <a:t>η </a:t>
            </a:r>
            <a:r>
              <a:rPr lang="el-GR" dirty="0"/>
              <a:t>ανάγκη συνεχών </a:t>
            </a:r>
            <a:r>
              <a:rPr lang="el-GR" dirty="0" smtClean="0"/>
              <a:t>ρυθμίσεων</a:t>
            </a:r>
          </a:p>
          <a:p>
            <a:pPr marL="285750" indent="-285750">
              <a:buFont typeface="Arial" panose="020B0604020202020204" pitchFamily="34" charset="0"/>
              <a:buChar char="•"/>
            </a:pPr>
            <a:r>
              <a:rPr lang="el-GR" dirty="0" smtClean="0"/>
              <a:t>η </a:t>
            </a:r>
            <a:r>
              <a:rPr lang="el-GR" dirty="0"/>
              <a:t>μεγάλη σπατάλη καυσίμου, η οποία δεν συμβαδίζει με τις διεθνείς προδιαγραφές εκπομπής </a:t>
            </a:r>
            <a:r>
              <a:rPr lang="el-GR" dirty="0" smtClean="0"/>
              <a:t>καυσαερίων.</a:t>
            </a:r>
          </a:p>
          <a:p>
            <a:pPr marL="285750" indent="-285750">
              <a:buFont typeface="Arial" panose="020B0604020202020204" pitchFamily="34" charset="0"/>
              <a:buChar char="•"/>
            </a:pPr>
            <a:r>
              <a:rPr lang="el-GR" dirty="0" smtClean="0"/>
              <a:t>Όταν </a:t>
            </a:r>
            <a:r>
              <a:rPr lang="el-GR" dirty="0"/>
              <a:t>οι νόμοι για την προστασία του περιβάλλοντος απαίτησαν τη συνεργασία του συστήματος τροφοδοσίας με </a:t>
            </a:r>
            <a:r>
              <a:rPr lang="el-GR" dirty="0" smtClean="0"/>
              <a:t>τον καταλύτη, </a:t>
            </a:r>
            <a:r>
              <a:rPr lang="el-GR" dirty="0"/>
              <a:t>τα καρμπιρατέρ θα έπρεπε να φορτωθούν με τα ίδια ηλεκτρονικά συστήματα με αυτά του συστήματος </a:t>
            </a:r>
            <a:r>
              <a:rPr lang="el-GR" dirty="0" smtClean="0"/>
              <a:t>ψεκασμού</a:t>
            </a:r>
          </a:p>
          <a:p>
            <a:pPr marL="285750" indent="-285750">
              <a:buFont typeface="Arial" panose="020B0604020202020204" pitchFamily="34" charset="0"/>
              <a:buChar char="•"/>
            </a:pPr>
            <a:r>
              <a:rPr lang="el-GR" dirty="0" smtClean="0"/>
              <a:t>μαζικοποίηση </a:t>
            </a:r>
            <a:r>
              <a:rPr lang="el-GR" dirty="0"/>
              <a:t>της παραγωγής </a:t>
            </a:r>
            <a:r>
              <a:rPr lang="el-GR" dirty="0" smtClean="0"/>
              <a:t>των </a:t>
            </a:r>
            <a:r>
              <a:rPr lang="el-GR" dirty="0" err="1" smtClean="0"/>
              <a:t>ακροφυσίων</a:t>
            </a:r>
            <a:r>
              <a:rPr lang="el-GR" dirty="0" smtClean="0"/>
              <a:t> </a:t>
            </a:r>
            <a:r>
              <a:rPr lang="el-GR" dirty="0"/>
              <a:t>(</a:t>
            </a:r>
            <a:r>
              <a:rPr lang="el-GR" dirty="0" err="1"/>
              <a:t>μπεκ</a:t>
            </a:r>
            <a:r>
              <a:rPr lang="el-GR" dirty="0"/>
              <a:t>) </a:t>
            </a:r>
            <a:r>
              <a:rPr lang="el-GR" dirty="0" smtClean="0"/>
              <a:t>έριχναν τις τιμές τους.</a:t>
            </a:r>
            <a:endParaRPr lang="el-GR" dirty="0"/>
          </a:p>
          <a:p>
            <a:pPr marL="285750" indent="-285750">
              <a:buFont typeface="Arial" panose="020B0604020202020204" pitchFamily="34" charset="0"/>
              <a:buChar char="•"/>
            </a:pPr>
            <a:r>
              <a:rPr lang="el-GR" dirty="0" smtClean="0"/>
              <a:t>Ακόμα και στις ρυθμίσεις για αλλαγή της απόδοσης των κινητήρων (Οχήματα Αγώνων) η ηλεκτρονική διαχείριση αποδείχθηκε τελικά πιο εύκολη και αποδοτική σε σχέση με την ρύθμιση </a:t>
            </a:r>
            <a:r>
              <a:rPr lang="el-GR" dirty="0" err="1" smtClean="0"/>
              <a:t>εξαεριωτή</a:t>
            </a:r>
            <a:r>
              <a:rPr lang="el-GR" dirty="0" smtClean="0"/>
              <a:t>/διανομέα.</a:t>
            </a:r>
          </a:p>
          <a:p>
            <a:pPr marL="285750" indent="-285750">
              <a:buFont typeface="Arial" panose="020B0604020202020204" pitchFamily="34" charset="0"/>
              <a:buChar char="•"/>
            </a:pPr>
            <a:r>
              <a:rPr lang="el-GR" dirty="0" smtClean="0"/>
              <a:t>Πολλές απαιτήσεις συντήρησης ρυθμίσεων.</a:t>
            </a:r>
            <a:endParaRPr lang="el-GR" dirty="0"/>
          </a:p>
        </p:txBody>
      </p:sp>
    </p:spTree>
    <p:extLst>
      <p:ext uri="{BB962C8B-B14F-4D97-AF65-F5344CB8AC3E}">
        <p14:creationId xmlns:p14="http://schemas.microsoft.com/office/powerpoint/2010/main" xmlns="" val="3187332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2"/>
          <p:cNvSpPr/>
          <p:nvPr/>
        </p:nvSpPr>
        <p:spPr>
          <a:xfrm>
            <a:off x="462274" y="1196752"/>
            <a:ext cx="5261854" cy="369332"/>
          </a:xfrm>
          <a:prstGeom prst="rect">
            <a:avLst/>
          </a:prstGeom>
        </p:spPr>
        <p:txBody>
          <a:bodyPr wrap="square">
            <a:spAutoFit/>
          </a:bodyPr>
          <a:lstStyle/>
          <a:p>
            <a:r>
              <a:rPr lang="el-GR" b="1" dirty="0">
                <a:solidFill>
                  <a:srgbClr val="00B050"/>
                </a:solidFill>
                <a:latin typeface="Arial" panose="020B0604020202020204" pitchFamily="34" charset="0"/>
              </a:rPr>
              <a:t>Ηλεκτρονικό σύστημα τροφοδοσίας καυσίμου</a:t>
            </a:r>
            <a:endParaRPr lang="el-GR" b="1" i="0" dirty="0">
              <a:solidFill>
                <a:srgbClr val="00B050"/>
              </a:solidFill>
              <a:effectLst/>
              <a:latin typeface="Arial" panose="020B0604020202020204" pitchFamily="34" charset="0"/>
            </a:endParaRPr>
          </a:p>
        </p:txBody>
      </p:sp>
      <p:sp>
        <p:nvSpPr>
          <p:cNvPr id="4" name="Ορθογώνιο 3"/>
          <p:cNvSpPr/>
          <p:nvPr/>
        </p:nvSpPr>
        <p:spPr>
          <a:xfrm>
            <a:off x="464024" y="1556792"/>
            <a:ext cx="7996408" cy="1200329"/>
          </a:xfrm>
          <a:prstGeom prst="rect">
            <a:avLst/>
          </a:prstGeom>
        </p:spPr>
        <p:txBody>
          <a:bodyPr wrap="square">
            <a:spAutoFit/>
          </a:bodyPr>
          <a:lstStyle/>
          <a:p>
            <a:r>
              <a:rPr lang="el-GR" dirty="0" smtClean="0">
                <a:solidFill>
                  <a:srgbClr val="222222"/>
                </a:solidFill>
                <a:latin typeface="Arial" panose="020B0604020202020204" pitchFamily="34" charset="0"/>
              </a:rPr>
              <a:t>Από </a:t>
            </a:r>
            <a:r>
              <a:rPr lang="el-GR" dirty="0">
                <a:solidFill>
                  <a:srgbClr val="222222"/>
                </a:solidFill>
                <a:latin typeface="Arial" panose="020B0604020202020204" pitchFamily="34" charset="0"/>
              </a:rPr>
              <a:t>την πρώτη στιγμή της εμφάνισής τους, τα </a:t>
            </a:r>
            <a:r>
              <a:rPr lang="el-GR" dirty="0" smtClean="0">
                <a:solidFill>
                  <a:srgbClr val="222222"/>
                </a:solidFill>
                <a:latin typeface="Arial" panose="020B0604020202020204" pitchFamily="34" charset="0"/>
              </a:rPr>
              <a:t>ψηφιακά/ηλεκτρονικά </a:t>
            </a:r>
            <a:r>
              <a:rPr lang="el-GR" dirty="0">
                <a:solidFill>
                  <a:srgbClr val="222222"/>
                </a:solidFill>
                <a:latin typeface="Arial" panose="020B0604020202020204" pitchFamily="34" charset="0"/>
              </a:rPr>
              <a:t>συστήματα ελέγχου τροφοδοσίας και </a:t>
            </a:r>
            <a:r>
              <a:rPr lang="el-GR" dirty="0" smtClean="0">
                <a:solidFill>
                  <a:srgbClr val="222222"/>
                </a:solidFill>
                <a:latin typeface="Arial" panose="020B0604020202020204" pitchFamily="34" charset="0"/>
              </a:rPr>
              <a:t>ανάφλεξης αποδείχθηκαν αξιόπιστα και </a:t>
            </a:r>
            <a:r>
              <a:rPr lang="el-GR" dirty="0">
                <a:solidFill>
                  <a:srgbClr val="222222"/>
                </a:solidFill>
                <a:latin typeface="Arial" panose="020B0604020202020204" pitchFamily="34" charset="0"/>
              </a:rPr>
              <a:t>ήταν σε θέση να αναλάβουν εξ ολοκλήρου τη διαχείριση του κινητήρα, με μηδενικές απαιτήσεις </a:t>
            </a:r>
            <a:r>
              <a:rPr lang="el-GR" dirty="0" smtClean="0">
                <a:solidFill>
                  <a:srgbClr val="222222"/>
                </a:solidFill>
                <a:latin typeface="Arial" panose="020B0604020202020204" pitchFamily="34" charset="0"/>
              </a:rPr>
              <a:t>συντήρησης.</a:t>
            </a:r>
            <a:endParaRPr lang="el-GR" dirty="0"/>
          </a:p>
        </p:txBody>
      </p:sp>
      <p:sp>
        <p:nvSpPr>
          <p:cNvPr id="5" name="Ορθογώνιο 4"/>
          <p:cNvSpPr/>
          <p:nvPr/>
        </p:nvSpPr>
        <p:spPr>
          <a:xfrm>
            <a:off x="464024" y="2708920"/>
            <a:ext cx="8222776" cy="3693319"/>
          </a:xfrm>
          <a:prstGeom prst="rect">
            <a:avLst/>
          </a:prstGeom>
        </p:spPr>
        <p:txBody>
          <a:bodyPr wrap="square">
            <a:spAutoFit/>
          </a:bodyPr>
          <a:lstStyle/>
          <a:p>
            <a:r>
              <a:rPr lang="el-GR" dirty="0" smtClean="0">
                <a:solidFill>
                  <a:srgbClr val="222222"/>
                </a:solidFill>
                <a:latin typeface="Arial" panose="020B0604020202020204" pitchFamily="34" charset="0"/>
              </a:rPr>
              <a:t>Η λειτουργία υπολογιστικού συστήματος οχήματος απαιτεί:</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Εισαγωγή </a:t>
            </a:r>
            <a:r>
              <a:rPr lang="el-GR" b="1" dirty="0">
                <a:solidFill>
                  <a:srgbClr val="222222"/>
                </a:solidFill>
                <a:latin typeface="Arial" panose="020B0604020202020204" pitchFamily="34" charset="0"/>
              </a:rPr>
              <a:t>δεδομένων</a:t>
            </a:r>
            <a:r>
              <a:rPr lang="el-GR" dirty="0">
                <a:solidFill>
                  <a:srgbClr val="222222"/>
                </a:solidFill>
                <a:latin typeface="Arial" panose="020B0604020202020204" pitchFamily="34" charset="0"/>
              </a:rPr>
              <a:t> και </a:t>
            </a:r>
            <a:r>
              <a:rPr lang="el-GR" dirty="0" smtClean="0">
                <a:solidFill>
                  <a:srgbClr val="222222"/>
                </a:solidFill>
                <a:latin typeface="Arial" panose="020B0604020202020204" pitchFamily="34" charset="0"/>
              </a:rPr>
              <a:t>ύπαρξη </a:t>
            </a:r>
            <a:r>
              <a:rPr lang="el-GR" dirty="0">
                <a:solidFill>
                  <a:srgbClr val="222222"/>
                </a:solidFill>
                <a:latin typeface="Arial" panose="020B0604020202020204" pitchFamily="34" charset="0"/>
              </a:rPr>
              <a:t>των </a:t>
            </a:r>
            <a:r>
              <a:rPr lang="el-GR" b="1" dirty="0">
                <a:solidFill>
                  <a:srgbClr val="222222"/>
                </a:solidFill>
                <a:latin typeface="Arial" panose="020B0604020202020204" pitchFamily="34" charset="0"/>
              </a:rPr>
              <a:t>συναρτήσεων</a:t>
            </a:r>
            <a:r>
              <a:rPr lang="el-GR" dirty="0">
                <a:solidFill>
                  <a:srgbClr val="222222"/>
                </a:solidFill>
                <a:latin typeface="Arial" panose="020B0604020202020204" pitchFamily="34" charset="0"/>
              </a:rPr>
              <a:t> ώστε να εξαχθεί το απαιτούμενο </a:t>
            </a:r>
            <a:r>
              <a:rPr lang="el-GR" dirty="0" smtClean="0">
                <a:solidFill>
                  <a:srgbClr val="222222"/>
                </a:solidFill>
                <a:latin typeface="Arial" panose="020B0604020202020204" pitchFamily="34" charset="0"/>
              </a:rPr>
              <a:t>αποτέλεσμα.</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Τα </a:t>
            </a:r>
            <a:r>
              <a:rPr lang="el-GR" dirty="0">
                <a:solidFill>
                  <a:srgbClr val="222222"/>
                </a:solidFill>
                <a:latin typeface="Arial" panose="020B0604020202020204" pitchFamily="34" charset="0"/>
              </a:rPr>
              <a:t>δεδομένα </a:t>
            </a:r>
            <a:r>
              <a:rPr lang="el-GR" dirty="0" smtClean="0">
                <a:solidFill>
                  <a:srgbClr val="222222"/>
                </a:solidFill>
                <a:latin typeface="Arial" panose="020B0604020202020204" pitchFamily="34" charset="0"/>
              </a:rPr>
              <a:t>παρέχονται από </a:t>
            </a:r>
            <a:r>
              <a:rPr lang="el-GR" dirty="0">
                <a:solidFill>
                  <a:srgbClr val="222222"/>
                </a:solidFill>
                <a:latin typeface="Arial" panose="020B0604020202020204" pitchFamily="34" charset="0"/>
              </a:rPr>
              <a:t>τους </a:t>
            </a:r>
            <a:r>
              <a:rPr lang="el-GR" b="1" dirty="0">
                <a:solidFill>
                  <a:srgbClr val="222222"/>
                </a:solidFill>
                <a:latin typeface="Arial" panose="020B0604020202020204" pitchFamily="34" charset="0"/>
              </a:rPr>
              <a:t>αισθητήρες</a:t>
            </a:r>
            <a:r>
              <a:rPr lang="el-GR" dirty="0">
                <a:solidFill>
                  <a:srgbClr val="222222"/>
                </a:solidFill>
                <a:latin typeface="Arial" panose="020B0604020202020204" pitchFamily="34" charset="0"/>
              </a:rPr>
              <a:t> που είναι τοποθετημένοι </a:t>
            </a:r>
            <a:r>
              <a:rPr lang="el-GR" dirty="0" smtClean="0">
                <a:solidFill>
                  <a:srgbClr val="222222"/>
                </a:solidFill>
                <a:latin typeface="Arial" panose="020B0604020202020204" pitchFamily="34" charset="0"/>
              </a:rPr>
              <a:t>σε διάφορα μέρη του κινητήρα/</a:t>
            </a:r>
            <a:r>
              <a:rPr lang="el-GR" dirty="0" err="1" smtClean="0">
                <a:solidFill>
                  <a:srgbClr val="222222"/>
                </a:solidFill>
                <a:latin typeface="Arial" panose="020B0604020202020204" pitchFamily="34" charset="0"/>
              </a:rPr>
              <a:t>όχηματος</a:t>
            </a:r>
            <a:r>
              <a:rPr lang="el-GR" dirty="0" smtClean="0">
                <a:solidFill>
                  <a:srgbClr val="222222"/>
                </a:solidFill>
                <a:latin typeface="Arial" panose="020B0604020202020204" pitchFamily="34" charset="0"/>
              </a:rPr>
              <a:t>, πχ εισαγωγή/εξαγωγή</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Ενημερώνουν </a:t>
            </a:r>
            <a:r>
              <a:rPr lang="el-GR" dirty="0">
                <a:solidFill>
                  <a:srgbClr val="222222"/>
                </a:solidFill>
                <a:latin typeface="Arial" panose="020B0604020202020204" pitchFamily="34" charset="0"/>
              </a:rPr>
              <a:t>τον εγκέφαλο με δεδομένα </a:t>
            </a:r>
            <a:r>
              <a:rPr lang="el-GR" dirty="0" smtClean="0">
                <a:solidFill>
                  <a:srgbClr val="222222"/>
                </a:solidFill>
                <a:latin typeface="Arial" panose="020B0604020202020204" pitchFamily="34" charset="0"/>
              </a:rPr>
              <a:t>για την </a:t>
            </a:r>
            <a:r>
              <a:rPr lang="el-GR" dirty="0">
                <a:solidFill>
                  <a:srgbClr val="222222"/>
                </a:solidFill>
                <a:latin typeface="Arial" panose="020B0604020202020204" pitchFamily="34" charset="0"/>
              </a:rPr>
              <a:t>κατάσταση του κινητήρα, τις απαιτήσεις του οδηγού </a:t>
            </a:r>
            <a:r>
              <a:rPr lang="el-GR" dirty="0" smtClean="0">
                <a:solidFill>
                  <a:srgbClr val="222222"/>
                </a:solidFill>
                <a:latin typeface="Arial" panose="020B0604020202020204" pitchFamily="34" charset="0"/>
              </a:rPr>
              <a:t>&amp; </a:t>
            </a:r>
            <a:r>
              <a:rPr lang="el-GR" dirty="0">
                <a:solidFill>
                  <a:srgbClr val="222222"/>
                </a:solidFill>
                <a:latin typeface="Arial" panose="020B0604020202020204" pitchFamily="34" charset="0"/>
              </a:rPr>
              <a:t>τις συνθήκες του </a:t>
            </a:r>
            <a:r>
              <a:rPr lang="el-GR" dirty="0" smtClean="0">
                <a:solidFill>
                  <a:srgbClr val="222222"/>
                </a:solidFill>
                <a:latin typeface="Arial" panose="020B0604020202020204" pitchFamily="34" charset="0"/>
              </a:rPr>
              <a:t>περιβάλλοντος.</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Η σταδιακή αύξηση των αισθητήρων, δίνουν όλο και πληρέστερη εικόνα </a:t>
            </a:r>
            <a:r>
              <a:rPr lang="el-GR" dirty="0">
                <a:solidFill>
                  <a:srgbClr val="222222"/>
                </a:solidFill>
                <a:latin typeface="Arial" panose="020B0604020202020204" pitchFamily="34" charset="0"/>
              </a:rPr>
              <a:t>που </a:t>
            </a:r>
            <a:r>
              <a:rPr lang="el-GR" dirty="0" smtClean="0">
                <a:solidFill>
                  <a:srgbClr val="222222"/>
                </a:solidFill>
                <a:latin typeface="Arial" panose="020B0604020202020204" pitchFamily="34" charset="0"/>
              </a:rPr>
              <a:t>στην </a:t>
            </a:r>
            <a:r>
              <a:rPr lang="el-GR" dirty="0">
                <a:solidFill>
                  <a:srgbClr val="222222"/>
                </a:solidFill>
                <a:latin typeface="Arial" panose="020B0604020202020204" pitchFamily="34" charset="0"/>
              </a:rPr>
              <a:t>κεντρική υπολογιστική μονάδα του ώστε να αποφασίσει </a:t>
            </a:r>
            <a:r>
              <a:rPr lang="el-GR" dirty="0" smtClean="0">
                <a:solidFill>
                  <a:srgbClr val="222222"/>
                </a:solidFill>
                <a:latin typeface="Arial" panose="020B0604020202020204" pitchFamily="34" charset="0"/>
              </a:rPr>
              <a:t>σωστά.</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Αν </a:t>
            </a:r>
            <a:r>
              <a:rPr lang="el-GR" dirty="0">
                <a:solidFill>
                  <a:srgbClr val="222222"/>
                </a:solidFill>
                <a:latin typeface="Arial" panose="020B0604020202020204" pitchFamily="34" charset="0"/>
              </a:rPr>
              <a:t>όμως για λόγους οικονομίας ή απλότητας απουσιάζουν κάποιοι αισθητήρες, ο </a:t>
            </a:r>
            <a:r>
              <a:rPr lang="el-GR" dirty="0" err="1">
                <a:solidFill>
                  <a:srgbClr val="222222"/>
                </a:solidFill>
                <a:latin typeface="Arial" panose="020B0604020202020204" pitchFamily="34" charset="0"/>
              </a:rPr>
              <a:t>μικροελεγκτής</a:t>
            </a:r>
            <a:r>
              <a:rPr lang="el-GR" dirty="0">
                <a:solidFill>
                  <a:srgbClr val="222222"/>
                </a:solidFill>
                <a:latin typeface="Arial" panose="020B0604020202020204" pitchFamily="34" charset="0"/>
              </a:rPr>
              <a:t> είναι υποχρεωμένος αλλά και ικανός, στις περισσότερες περιπτώσεις, να προβεί σε εκτιμήσεις </a:t>
            </a:r>
            <a:r>
              <a:rPr lang="el-GR" dirty="0" smtClean="0">
                <a:solidFill>
                  <a:srgbClr val="222222"/>
                </a:solidFill>
                <a:latin typeface="Arial" panose="020B0604020202020204" pitchFamily="34" charset="0"/>
              </a:rPr>
              <a:t>για τις </a:t>
            </a:r>
            <a:r>
              <a:rPr lang="el-GR" dirty="0">
                <a:solidFill>
                  <a:srgbClr val="222222"/>
                </a:solidFill>
                <a:latin typeface="Arial" panose="020B0604020202020204" pitchFamily="34" charset="0"/>
              </a:rPr>
              <a:t>ελλείπουσες πληροφορίες, </a:t>
            </a:r>
            <a:r>
              <a:rPr lang="el-GR" dirty="0" smtClean="0">
                <a:solidFill>
                  <a:srgbClr val="222222"/>
                </a:solidFill>
                <a:latin typeface="Arial" panose="020B0604020202020204" pitchFamily="34" charset="0"/>
              </a:rPr>
              <a:t>βάση κανόνων </a:t>
            </a:r>
            <a:r>
              <a:rPr lang="el-GR" dirty="0">
                <a:solidFill>
                  <a:srgbClr val="222222"/>
                </a:solidFill>
                <a:latin typeface="Arial" panose="020B0604020202020204" pitchFamily="34" charset="0"/>
              </a:rPr>
              <a:t>που περιέχονται στο λογισμικό του.</a:t>
            </a:r>
            <a:endParaRPr lang="el-GR" dirty="0"/>
          </a:p>
        </p:txBody>
      </p:sp>
    </p:spTree>
    <p:extLst>
      <p:ext uri="{BB962C8B-B14F-4D97-AF65-F5344CB8AC3E}">
        <p14:creationId xmlns:p14="http://schemas.microsoft.com/office/powerpoint/2010/main" xmlns="" val="2527023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2"/>
          <p:cNvSpPr/>
          <p:nvPr/>
        </p:nvSpPr>
        <p:spPr>
          <a:xfrm>
            <a:off x="462274" y="1196752"/>
            <a:ext cx="5261854" cy="369332"/>
          </a:xfrm>
          <a:prstGeom prst="rect">
            <a:avLst/>
          </a:prstGeom>
        </p:spPr>
        <p:txBody>
          <a:bodyPr wrap="square">
            <a:spAutoFit/>
          </a:bodyPr>
          <a:lstStyle/>
          <a:p>
            <a:r>
              <a:rPr lang="el-GR" b="1" dirty="0">
                <a:solidFill>
                  <a:srgbClr val="00B050"/>
                </a:solidFill>
                <a:latin typeface="Arial" panose="020B0604020202020204" pitchFamily="34" charset="0"/>
              </a:rPr>
              <a:t>Ηλεκτρονικό σύστημα τροφοδοσίας καυσίμου</a:t>
            </a:r>
            <a:endParaRPr lang="el-GR" b="1" i="0" dirty="0">
              <a:solidFill>
                <a:srgbClr val="00B050"/>
              </a:solidFill>
              <a:effectLst/>
              <a:latin typeface="Arial" panose="020B0604020202020204" pitchFamily="34" charset="0"/>
            </a:endParaRPr>
          </a:p>
        </p:txBody>
      </p:sp>
      <p:sp>
        <p:nvSpPr>
          <p:cNvPr id="6" name="Ορθογώνιο 5"/>
          <p:cNvSpPr/>
          <p:nvPr/>
        </p:nvSpPr>
        <p:spPr>
          <a:xfrm>
            <a:off x="457200" y="1566084"/>
            <a:ext cx="8003232" cy="3416320"/>
          </a:xfrm>
          <a:prstGeom prst="rect">
            <a:avLst/>
          </a:prstGeom>
        </p:spPr>
        <p:txBody>
          <a:bodyPr wrap="square">
            <a:spAutoFit/>
          </a:bodyPr>
          <a:lstStyle/>
          <a:p>
            <a:r>
              <a:rPr lang="el-GR" dirty="0" smtClean="0">
                <a:solidFill>
                  <a:srgbClr val="222222"/>
                </a:solidFill>
                <a:latin typeface="Arial" panose="020B0604020202020204" pitchFamily="34" charset="0"/>
              </a:rPr>
              <a:t>Για να λειτουργήσει ένας εγκέφαλος αυτοκινήτου χρειάζεται έναν ελάχιστο αριθμό αισθητήρων. Αυτός αφορά </a:t>
            </a:r>
            <a:r>
              <a:rPr lang="el-GR" dirty="0">
                <a:solidFill>
                  <a:srgbClr val="222222"/>
                </a:solidFill>
                <a:latin typeface="Arial" panose="020B0604020202020204" pitchFamily="34" charset="0"/>
              </a:rPr>
              <a:t>τις ακόλουθες παραμέτρους</a:t>
            </a:r>
            <a:r>
              <a:rPr lang="el-GR" dirty="0" smtClean="0">
                <a:solidFill>
                  <a:srgbClr val="222222"/>
                </a:solidFill>
                <a:latin typeface="Arial" panose="020B0604020202020204" pitchFamily="34" charset="0"/>
              </a:rPr>
              <a:t>:</a:t>
            </a:r>
          </a:p>
          <a:p>
            <a:endParaRPr lang="el-GR" dirty="0">
              <a:solidFill>
                <a:srgbClr val="222222"/>
              </a:solidFill>
              <a:latin typeface="Arial" panose="020B0604020202020204" pitchFamily="34" charset="0"/>
            </a:endParaRPr>
          </a:p>
          <a:p>
            <a:pPr>
              <a:lnSpc>
                <a:spcPct val="150000"/>
              </a:lnSpc>
              <a:buFont typeface="Arial" panose="020B0604020202020204" pitchFamily="34" charset="0"/>
              <a:buChar char="•"/>
            </a:pPr>
            <a:r>
              <a:rPr lang="el-GR" dirty="0">
                <a:solidFill>
                  <a:srgbClr val="222222"/>
                </a:solidFill>
                <a:latin typeface="Arial" panose="020B0604020202020204" pitchFamily="34" charset="0"/>
              </a:rPr>
              <a:t>Θέση πεταλούδας εισαγωγής.</a:t>
            </a:r>
          </a:p>
          <a:p>
            <a:pPr>
              <a:lnSpc>
                <a:spcPct val="150000"/>
              </a:lnSpc>
              <a:buFont typeface="Arial" panose="020B0604020202020204" pitchFamily="34" charset="0"/>
              <a:buChar char="•"/>
            </a:pPr>
            <a:r>
              <a:rPr lang="el-GR" dirty="0">
                <a:solidFill>
                  <a:srgbClr val="222222"/>
                </a:solidFill>
                <a:latin typeface="Arial" panose="020B0604020202020204" pitchFamily="34" charset="0"/>
              </a:rPr>
              <a:t>Θέση </a:t>
            </a:r>
            <a:r>
              <a:rPr lang="el-GR" dirty="0" smtClean="0">
                <a:solidFill>
                  <a:srgbClr val="222222"/>
                </a:solidFill>
                <a:latin typeface="Arial" panose="020B0604020202020204" pitchFamily="34" charset="0"/>
              </a:rPr>
              <a:t>στροφαλοφόρου και εκκεντροφόρου άξονα.</a:t>
            </a:r>
            <a:endParaRPr lang="el-GR" dirty="0">
              <a:solidFill>
                <a:srgbClr val="222222"/>
              </a:solidFill>
              <a:latin typeface="Arial" panose="020B0604020202020204" pitchFamily="34" charset="0"/>
            </a:endParaRPr>
          </a:p>
          <a:p>
            <a:pPr>
              <a:lnSpc>
                <a:spcPct val="150000"/>
              </a:lnSpc>
              <a:buFont typeface="Arial" panose="020B0604020202020204" pitchFamily="34" charset="0"/>
              <a:buChar char="•"/>
            </a:pPr>
            <a:r>
              <a:rPr lang="el-GR" dirty="0">
                <a:solidFill>
                  <a:srgbClr val="222222"/>
                </a:solidFill>
                <a:latin typeface="Arial" panose="020B0604020202020204" pitchFamily="34" charset="0"/>
              </a:rPr>
              <a:t>Θερμοκρασία ψυκτικού υγρού</a:t>
            </a:r>
            <a:r>
              <a:rPr lang="el-GR" dirty="0" smtClean="0">
                <a:solidFill>
                  <a:srgbClr val="222222"/>
                </a:solidFill>
                <a:latin typeface="Arial" panose="020B0604020202020204" pitchFamily="34" charset="0"/>
              </a:rPr>
              <a:t>.</a:t>
            </a:r>
          </a:p>
          <a:p>
            <a:pPr>
              <a:lnSpc>
                <a:spcPct val="150000"/>
              </a:lnSpc>
              <a:buFont typeface="Arial" panose="020B0604020202020204" pitchFamily="34" charset="0"/>
              <a:buChar char="•"/>
            </a:pPr>
            <a:r>
              <a:rPr lang="el-GR" dirty="0" smtClean="0">
                <a:solidFill>
                  <a:srgbClr val="222222"/>
                </a:solidFill>
                <a:latin typeface="Arial" panose="020B0604020202020204" pitchFamily="34" charset="0"/>
              </a:rPr>
              <a:t>Αισθητήρας Οξυγόνου (λ)</a:t>
            </a:r>
            <a:endParaRPr lang="el-GR" dirty="0">
              <a:solidFill>
                <a:srgbClr val="222222"/>
              </a:solidFill>
              <a:latin typeface="Arial" panose="020B0604020202020204" pitchFamily="34" charset="0"/>
            </a:endParaRPr>
          </a:p>
          <a:p>
            <a:pPr>
              <a:lnSpc>
                <a:spcPct val="150000"/>
              </a:lnSpc>
              <a:buFont typeface="Arial" panose="020B0604020202020204" pitchFamily="34" charset="0"/>
              <a:buChar char="•"/>
            </a:pPr>
            <a:r>
              <a:rPr lang="el-GR" dirty="0" smtClean="0">
                <a:solidFill>
                  <a:srgbClr val="222222"/>
                </a:solidFill>
                <a:latin typeface="Arial" panose="020B0604020202020204" pitchFamily="34" charset="0"/>
              </a:rPr>
              <a:t>Μάζα εισερχόμενου αέρα, </a:t>
            </a:r>
            <a:r>
              <a:rPr lang="el-GR" dirty="0">
                <a:solidFill>
                  <a:srgbClr val="222222"/>
                </a:solidFill>
                <a:latin typeface="Arial" panose="020B0604020202020204" pitchFamily="34" charset="0"/>
              </a:rPr>
              <a:t>στους </a:t>
            </a:r>
            <a:r>
              <a:rPr lang="el-GR" dirty="0" smtClean="0">
                <a:solidFill>
                  <a:srgbClr val="222222"/>
                </a:solidFill>
                <a:latin typeface="Arial" panose="020B0604020202020204" pitchFamily="34" charset="0"/>
              </a:rPr>
              <a:t>κυλίνδρους.</a:t>
            </a:r>
            <a:endParaRPr lang="el-GR" dirty="0">
              <a:solidFill>
                <a:srgbClr val="222222"/>
              </a:solidFill>
              <a:latin typeface="Arial" panose="020B0604020202020204" pitchFamily="34" charset="0"/>
            </a:endParaRPr>
          </a:p>
          <a:p>
            <a:pPr>
              <a:lnSpc>
                <a:spcPct val="150000"/>
              </a:lnSpc>
              <a:buFont typeface="Arial" panose="020B0604020202020204" pitchFamily="34" charset="0"/>
              <a:buChar char="•"/>
            </a:pPr>
            <a:r>
              <a:rPr lang="el-GR" dirty="0" smtClean="0">
                <a:solidFill>
                  <a:srgbClr val="222222"/>
                </a:solidFill>
                <a:latin typeface="Arial" panose="020B0604020202020204" pitchFamily="34" charset="0"/>
              </a:rPr>
              <a:t>Αισθητήρας κρουστικής καύσης</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knock</a:t>
            </a:r>
            <a:r>
              <a:rPr lang="el-GR" dirty="0">
                <a:solidFill>
                  <a:srgbClr val="222222"/>
                </a:solidFill>
                <a:latin typeface="Arial" panose="020B0604020202020204" pitchFamily="34" charset="0"/>
              </a:rPr>
              <a:t> </a:t>
            </a:r>
            <a:r>
              <a:rPr lang="el-GR" dirty="0" err="1">
                <a:solidFill>
                  <a:srgbClr val="222222"/>
                </a:solidFill>
                <a:latin typeface="Arial" panose="020B0604020202020204" pitchFamily="34" charset="0"/>
              </a:rPr>
              <a:t>sensor</a:t>
            </a:r>
            <a:r>
              <a:rPr lang="el-GR" dirty="0">
                <a:solidFill>
                  <a:srgbClr val="222222"/>
                </a:solidFill>
                <a:latin typeface="Arial" panose="020B0604020202020204" pitchFamily="34" charset="0"/>
              </a:rPr>
              <a:t>).</a:t>
            </a:r>
            <a:endParaRPr lang="el-G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xmlns="" val="1475698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Ορθογώνιο 1"/>
          <p:cNvSpPr/>
          <p:nvPr/>
        </p:nvSpPr>
        <p:spPr>
          <a:xfrm>
            <a:off x="539552" y="1476944"/>
            <a:ext cx="8064896" cy="4801314"/>
          </a:xfrm>
          <a:prstGeom prst="rect">
            <a:avLst/>
          </a:prstGeom>
        </p:spPr>
        <p:txBody>
          <a:bodyPr wrap="square">
            <a:spAutoFit/>
          </a:bodyPr>
          <a:lstStyle/>
          <a:p>
            <a:r>
              <a:rPr lang="el-GR" b="1" dirty="0" smtClean="0">
                <a:solidFill>
                  <a:srgbClr val="222222"/>
                </a:solidFill>
                <a:latin typeface="Arial" panose="020B0604020202020204" pitchFamily="34" charset="0"/>
              </a:rPr>
              <a:t>Αισθητήρες</a:t>
            </a:r>
            <a:r>
              <a:rPr lang="el-GR" dirty="0" smtClean="0">
                <a:solidFill>
                  <a:srgbClr val="222222"/>
                </a:solidFill>
                <a:latin typeface="Arial" panose="020B0604020202020204" pitchFamily="34" charset="0"/>
              </a:rPr>
              <a:t>:</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Παρέχουν </a:t>
            </a:r>
            <a:r>
              <a:rPr lang="el-GR" dirty="0">
                <a:solidFill>
                  <a:srgbClr val="222222"/>
                </a:solidFill>
                <a:latin typeface="Arial" panose="020B0604020202020204" pitchFamily="34" charset="0"/>
              </a:rPr>
              <a:t>αναλογική έξοδο (πχ 0 έως 5 </a:t>
            </a:r>
            <a:r>
              <a:rPr lang="el-GR" dirty="0" err="1">
                <a:solidFill>
                  <a:srgbClr val="222222"/>
                </a:solidFill>
                <a:latin typeface="Arial" panose="020B0604020202020204" pitchFamily="34" charset="0"/>
              </a:rPr>
              <a:t>Volt</a:t>
            </a:r>
            <a:r>
              <a:rPr lang="el-GR" dirty="0">
                <a:solidFill>
                  <a:srgbClr val="222222"/>
                </a:solidFill>
                <a:latin typeface="Arial" panose="020B0604020202020204" pitchFamily="34" charset="0"/>
              </a:rPr>
              <a:t>) </a:t>
            </a:r>
            <a:endParaRPr lang="el-GR" dirty="0" smtClean="0">
              <a:solidFill>
                <a:srgbClr val="222222"/>
              </a:solidFill>
              <a:latin typeface="Arial" panose="020B0604020202020204" pitchFamily="34" charset="0"/>
            </a:endParaRP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μεταφράζεται</a:t>
            </a:r>
            <a:r>
              <a:rPr lang="el-GR" dirty="0">
                <a:solidFill>
                  <a:srgbClr val="222222"/>
                </a:solidFill>
                <a:latin typeface="Arial" panose="020B0604020202020204" pitchFamily="34" charset="0"/>
              </a:rPr>
              <a:t>, μέσα στον εγκέφαλο ή πάνω στο αισθητήριο, από ένα μετατροπέα του αναλογικού σήματος σε </a:t>
            </a:r>
            <a:r>
              <a:rPr lang="el-GR" dirty="0" smtClean="0">
                <a:solidFill>
                  <a:srgbClr val="222222"/>
                </a:solidFill>
                <a:latin typeface="Arial" panose="020B0604020202020204" pitchFamily="34" charset="0"/>
              </a:rPr>
              <a:t>ψηφιακό</a:t>
            </a:r>
          </a:p>
          <a:p>
            <a:pPr marL="285750" indent="-285750">
              <a:buFont typeface="Arial" panose="020B0604020202020204" pitchFamily="34" charset="0"/>
              <a:buChar char="•"/>
            </a:pPr>
            <a:r>
              <a:rPr lang="el-GR" dirty="0" smtClean="0">
                <a:solidFill>
                  <a:srgbClr val="222222"/>
                </a:solidFill>
                <a:latin typeface="Arial" panose="020B0604020202020204" pitchFamily="34" charset="0"/>
              </a:rPr>
              <a:t>Χρήση της από </a:t>
            </a:r>
            <a:r>
              <a:rPr lang="el-GR" dirty="0">
                <a:solidFill>
                  <a:srgbClr val="222222"/>
                </a:solidFill>
                <a:latin typeface="Arial" panose="020B0604020202020204" pitchFamily="34" charset="0"/>
              </a:rPr>
              <a:t>τον </a:t>
            </a:r>
            <a:r>
              <a:rPr lang="el-GR" dirty="0" err="1">
                <a:solidFill>
                  <a:srgbClr val="222222"/>
                </a:solidFill>
                <a:latin typeface="Arial" panose="020B0604020202020204" pitchFamily="34" charset="0"/>
              </a:rPr>
              <a:t>μικροελεγκτή</a:t>
            </a:r>
            <a:r>
              <a:rPr lang="el-GR" dirty="0">
                <a:solidFill>
                  <a:srgbClr val="222222"/>
                </a:solidFill>
                <a:latin typeface="Arial" panose="020B0604020202020204" pitchFamily="34" charset="0"/>
              </a:rPr>
              <a:t> της κεντρικής μονάδας.</a:t>
            </a:r>
          </a:p>
          <a:p>
            <a:endParaRPr lang="el-GR" dirty="0" smtClean="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Ο </a:t>
            </a:r>
            <a:r>
              <a:rPr lang="el-GR" b="1" dirty="0">
                <a:solidFill>
                  <a:srgbClr val="222222"/>
                </a:solidFill>
                <a:latin typeface="Arial" panose="020B0604020202020204" pitchFamily="34" charset="0"/>
              </a:rPr>
              <a:t>εγκέφαλος</a:t>
            </a:r>
            <a:r>
              <a:rPr lang="el-GR" dirty="0">
                <a:solidFill>
                  <a:srgbClr val="222222"/>
                </a:solidFill>
                <a:latin typeface="Arial" panose="020B0604020202020204" pitchFamily="34" charset="0"/>
              </a:rPr>
              <a:t> με την σειρά του, αφού επεξεργαστεί όλες τις πληροφορίες που τον αφορούν, δίνει εντολές σε υποσυστήματα όπως αυτό της τροφοδοσίας καυσίμου. Εξαιτίας της ύπαρξης διαφορετικών συστημάτων ψεκασμού αλλά και του τρόπου λειτουργίας του τελευταίου που να ψεκάζει σε σειρά (κάθε </a:t>
            </a:r>
            <a:r>
              <a:rPr lang="el-GR" dirty="0" err="1">
                <a:solidFill>
                  <a:srgbClr val="222222"/>
                </a:solidFill>
                <a:latin typeface="Arial" panose="020B0604020202020204" pitchFamily="34" charset="0"/>
              </a:rPr>
              <a:t>ακροφύσιο</a:t>
            </a:r>
            <a:r>
              <a:rPr lang="el-GR" dirty="0">
                <a:solidFill>
                  <a:srgbClr val="222222"/>
                </a:solidFill>
                <a:latin typeface="Arial" panose="020B0604020202020204" pitchFamily="34" charset="0"/>
              </a:rPr>
              <a:t> προγραμματίζεται) ή παράλληλα (όλα τα </a:t>
            </a:r>
            <a:r>
              <a:rPr lang="el-GR" dirty="0" err="1">
                <a:solidFill>
                  <a:srgbClr val="222222"/>
                </a:solidFill>
                <a:latin typeface="Arial" panose="020B0604020202020204" pitchFamily="34" charset="0"/>
              </a:rPr>
              <a:t>ακροφύσια</a:t>
            </a:r>
            <a:r>
              <a:rPr lang="el-GR" dirty="0">
                <a:solidFill>
                  <a:srgbClr val="222222"/>
                </a:solidFill>
                <a:latin typeface="Arial" panose="020B0604020202020204" pitchFamily="34" charset="0"/>
              </a:rPr>
              <a:t> λειτουργούν ταυτόχρονα</a:t>
            </a:r>
            <a:r>
              <a:rPr lang="el-GR" dirty="0" smtClean="0">
                <a:solidFill>
                  <a:srgbClr val="222222"/>
                </a:solidFill>
                <a:latin typeface="Arial" panose="020B0604020202020204" pitchFamily="34" charset="0"/>
              </a:rPr>
              <a:t>).</a:t>
            </a:r>
          </a:p>
          <a:p>
            <a:r>
              <a:rPr lang="el-GR" dirty="0" smtClean="0">
                <a:solidFill>
                  <a:srgbClr val="222222"/>
                </a:solidFill>
                <a:latin typeface="Arial" panose="020B0604020202020204" pitchFamily="34" charset="0"/>
              </a:rPr>
              <a:t>Οι</a:t>
            </a:r>
            <a:r>
              <a:rPr lang="el-GR" dirty="0">
                <a:solidFill>
                  <a:srgbClr val="222222"/>
                </a:solidFill>
                <a:latin typeface="Arial" panose="020B0604020202020204" pitchFamily="34" charset="0"/>
              </a:rPr>
              <a:t> </a:t>
            </a:r>
            <a:r>
              <a:rPr lang="el-GR" b="1" dirty="0" smtClean="0">
                <a:solidFill>
                  <a:srgbClr val="222222"/>
                </a:solidFill>
                <a:latin typeface="Arial" panose="020B0604020202020204" pitchFamily="34" charset="0"/>
              </a:rPr>
              <a:t>αλγόριθμοι</a:t>
            </a:r>
            <a:r>
              <a:rPr lang="el-GR" dirty="0">
                <a:solidFill>
                  <a:srgbClr val="222222"/>
                </a:solidFill>
                <a:latin typeface="Arial" panose="020B0604020202020204" pitchFamily="34" charset="0"/>
              </a:rPr>
              <a:t> που χρησιμοποιούνται από την </a:t>
            </a:r>
            <a:r>
              <a:rPr lang="el-GR" dirty="0" err="1">
                <a:solidFill>
                  <a:srgbClr val="222222"/>
                </a:solidFill>
                <a:latin typeface="Arial" panose="020B0604020202020204" pitchFamily="34" charset="0"/>
              </a:rPr>
              <a:t>υπομονάδα</a:t>
            </a:r>
            <a:r>
              <a:rPr lang="el-GR" dirty="0">
                <a:solidFill>
                  <a:srgbClr val="222222"/>
                </a:solidFill>
                <a:latin typeface="Arial" panose="020B0604020202020204" pitchFamily="34" charset="0"/>
              </a:rPr>
              <a:t> ηλεκτρονικού ελέγχου του κινητήρα είναι περίπλοκοι. Η λειτουργία του κινητήρα πρέπει να γίνεται με τέτοιο τρόπο ώστε αφενός να ικανοποιεί τις απαιτήσεις της νομοθεσίας για τις εκπομπές καυσαερίων, αφετέρου να ικανοποιεί τους στόχους του κατασκευαστή (αξιοπιστία και επιδόσεις</a:t>
            </a:r>
            <a:r>
              <a:rPr lang="el-GR" dirty="0" smtClean="0">
                <a:solidFill>
                  <a:srgbClr val="222222"/>
                </a:solidFill>
                <a:latin typeface="Arial" panose="020B0604020202020204" pitchFamily="34" charset="0"/>
              </a:rPr>
              <a:t>).</a:t>
            </a:r>
            <a:endParaRPr lang="el-GR" dirty="0">
              <a:solidFill>
                <a:srgbClr val="222222"/>
              </a:solidFill>
              <a:latin typeface="Arial" panose="020B0604020202020204" pitchFamily="34" charset="0"/>
            </a:endParaRPr>
          </a:p>
        </p:txBody>
      </p:sp>
      <p:sp>
        <p:nvSpPr>
          <p:cNvPr id="3"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Ορθογώνιο 3"/>
          <p:cNvSpPr/>
          <p:nvPr/>
        </p:nvSpPr>
        <p:spPr>
          <a:xfrm>
            <a:off x="455253" y="1124744"/>
            <a:ext cx="5261854" cy="369332"/>
          </a:xfrm>
          <a:prstGeom prst="rect">
            <a:avLst/>
          </a:prstGeom>
        </p:spPr>
        <p:txBody>
          <a:bodyPr wrap="square">
            <a:spAutoFit/>
          </a:bodyPr>
          <a:lstStyle/>
          <a:p>
            <a:r>
              <a:rPr lang="el-GR" b="1" dirty="0">
                <a:solidFill>
                  <a:srgbClr val="00B050"/>
                </a:solidFill>
                <a:latin typeface="Arial" panose="020B0604020202020204" pitchFamily="34" charset="0"/>
              </a:rPr>
              <a:t>Ηλεκτρονικό σύστημα τροφοδοσίας καυσίμου</a:t>
            </a:r>
            <a:endParaRPr lang="el-GR" b="1" i="0" dirty="0">
              <a:solidFill>
                <a:srgbClr val="00B050"/>
              </a:solidFill>
              <a:effectLst/>
              <a:latin typeface="Arial" panose="020B0604020202020204" pitchFamily="34" charset="0"/>
            </a:endParaRPr>
          </a:p>
        </p:txBody>
      </p:sp>
    </p:spTree>
    <p:extLst>
      <p:ext uri="{BB962C8B-B14F-4D97-AF65-F5344CB8AC3E}">
        <p14:creationId xmlns:p14="http://schemas.microsoft.com/office/powerpoint/2010/main" xmlns="" val="4259347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Ορθογώνιο 1"/>
          <p:cNvSpPr/>
          <p:nvPr/>
        </p:nvSpPr>
        <p:spPr>
          <a:xfrm>
            <a:off x="539552" y="1700808"/>
            <a:ext cx="8064896" cy="4247317"/>
          </a:xfrm>
          <a:prstGeom prst="rect">
            <a:avLst/>
          </a:prstGeom>
        </p:spPr>
        <p:txBody>
          <a:bodyPr wrap="square">
            <a:spAutoFit/>
          </a:bodyPr>
          <a:lstStyle/>
          <a:p>
            <a:r>
              <a:rPr lang="el-GR" dirty="0" smtClean="0">
                <a:solidFill>
                  <a:srgbClr val="222222"/>
                </a:solidFill>
                <a:latin typeface="Arial" panose="020B0604020202020204" pitchFamily="34" charset="0"/>
              </a:rPr>
              <a:t>Ο </a:t>
            </a:r>
            <a:r>
              <a:rPr lang="el-GR" b="1" dirty="0">
                <a:solidFill>
                  <a:srgbClr val="222222"/>
                </a:solidFill>
                <a:latin typeface="Arial" panose="020B0604020202020204" pitchFamily="34" charset="0"/>
              </a:rPr>
              <a:t>βασικός αλγόριθμος </a:t>
            </a:r>
            <a:r>
              <a:rPr lang="el-GR" dirty="0">
                <a:solidFill>
                  <a:srgbClr val="222222"/>
                </a:solidFill>
                <a:latin typeface="Arial" panose="020B0604020202020204" pitchFamily="34" charset="0"/>
              </a:rPr>
              <a:t>ελέγχου της ποσότητας βενζίνης που πρέπει να ψεκαστεί αποτελείται από μια σειρά πολλαπλασιαζόμενων μεταξύ τους αριθμών, τους οποίους το λογισμικό επιλέγει μέσα από διάφορους πίνακες που ονομάζονται </a:t>
            </a:r>
            <a:r>
              <a:rPr lang="el-GR" dirty="0" smtClean="0">
                <a:solidFill>
                  <a:srgbClr val="222222"/>
                </a:solidFill>
                <a:latin typeface="Arial" panose="020B0604020202020204" pitchFamily="34" charset="0"/>
              </a:rPr>
              <a:t>χάρτες.</a:t>
            </a:r>
            <a:endParaRPr lang="en-US" dirty="0" smtClean="0">
              <a:solidFill>
                <a:srgbClr val="222222"/>
              </a:solidFill>
              <a:latin typeface="Arial" panose="020B0604020202020204" pitchFamily="34" charset="0"/>
            </a:endParaRPr>
          </a:p>
          <a:p>
            <a:endParaRPr lang="en-US" dirty="0" smtClean="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Ο </a:t>
            </a:r>
            <a:r>
              <a:rPr lang="el-GR" dirty="0">
                <a:solidFill>
                  <a:srgbClr val="222222"/>
                </a:solidFill>
                <a:latin typeface="Arial" panose="020B0604020202020204" pitchFamily="34" charset="0"/>
              </a:rPr>
              <a:t>εγκέφαλος θα αποφασίζει, για κάθε στιγμή λειτουργίας, την ποσότητα της βενζίνης που θα εισέλθει στο θάλαμο καύσης, με βάση τα δεδομένα των παραπάνω αισθητήρων. Δηλαδή αυτό που κάνει είναι να καθορίζει την εκάστοτε χρονική διάρκεια του ανοίγματος των </a:t>
            </a:r>
            <a:r>
              <a:rPr lang="el-GR" dirty="0" err="1">
                <a:solidFill>
                  <a:srgbClr val="222222"/>
                </a:solidFill>
                <a:latin typeface="Arial" panose="020B0604020202020204" pitchFamily="34" charset="0"/>
              </a:rPr>
              <a:t>ακροφυσίων</a:t>
            </a:r>
            <a:r>
              <a:rPr lang="el-GR" dirty="0">
                <a:solidFill>
                  <a:srgbClr val="222222"/>
                </a:solidFill>
                <a:latin typeface="Arial" panose="020B0604020202020204" pitchFamily="34" charset="0"/>
              </a:rPr>
              <a:t>.</a:t>
            </a:r>
          </a:p>
          <a:p>
            <a:endParaRPr lang="el-GR" dirty="0" smtClean="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Οι </a:t>
            </a:r>
            <a:r>
              <a:rPr lang="el-GR" dirty="0">
                <a:solidFill>
                  <a:srgbClr val="222222"/>
                </a:solidFill>
                <a:latin typeface="Arial" panose="020B0604020202020204" pitchFamily="34" charset="0"/>
              </a:rPr>
              <a:t>διαθέσιμες τιμές διάρκειας ανοίγματος των </a:t>
            </a:r>
            <a:r>
              <a:rPr lang="el-GR" dirty="0" err="1">
                <a:solidFill>
                  <a:srgbClr val="222222"/>
                </a:solidFill>
                <a:latin typeface="Arial" panose="020B0604020202020204" pitchFamily="34" charset="0"/>
              </a:rPr>
              <a:t>ακροφυσίων</a:t>
            </a:r>
            <a:r>
              <a:rPr lang="el-GR" dirty="0">
                <a:solidFill>
                  <a:srgbClr val="222222"/>
                </a:solidFill>
                <a:latin typeface="Arial" panose="020B0604020202020204" pitchFamily="34" charset="0"/>
              </a:rPr>
              <a:t> σχηματίζουν έναν πίνακα στον οποίο ο εγκέφαλος, γνωρίζοντας τις στροφές και το φορτίο του κινητήρα, ανατρέχει και λαμβάνει την τιμή που αντιστοιχεί για παράδειγμα στις 1000 στροφές ανά λεπτό. Αντίστοιχοι πίνακες υπάρχουν στη μνήμη του για κάθε μια από τις παραμέτρους που ελέγχονται από του αισθητήρες.</a:t>
            </a:r>
            <a:endParaRPr lang="el-GR" b="0" i="0" dirty="0">
              <a:solidFill>
                <a:srgbClr val="222222"/>
              </a:solidFill>
              <a:effectLst/>
              <a:latin typeface="Arial" panose="020B0604020202020204" pitchFamily="34" charset="0"/>
            </a:endParaRPr>
          </a:p>
        </p:txBody>
      </p:sp>
      <p:sp>
        <p:nvSpPr>
          <p:cNvPr id="3"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Ορθογώνιο 3"/>
          <p:cNvSpPr/>
          <p:nvPr/>
        </p:nvSpPr>
        <p:spPr>
          <a:xfrm>
            <a:off x="462274" y="1196752"/>
            <a:ext cx="5261854" cy="369332"/>
          </a:xfrm>
          <a:prstGeom prst="rect">
            <a:avLst/>
          </a:prstGeom>
        </p:spPr>
        <p:txBody>
          <a:bodyPr wrap="square">
            <a:spAutoFit/>
          </a:bodyPr>
          <a:lstStyle/>
          <a:p>
            <a:r>
              <a:rPr lang="el-GR" b="1" dirty="0">
                <a:solidFill>
                  <a:srgbClr val="00B050"/>
                </a:solidFill>
                <a:latin typeface="Arial" panose="020B0604020202020204" pitchFamily="34" charset="0"/>
              </a:rPr>
              <a:t>Ηλεκτρονικό σύστημα τροφοδοσίας καυσίμου</a:t>
            </a:r>
            <a:endParaRPr lang="el-GR" b="1" i="0" dirty="0">
              <a:solidFill>
                <a:srgbClr val="00B050"/>
              </a:solidFill>
              <a:effectLst/>
              <a:latin typeface="Arial" panose="020B0604020202020204" pitchFamily="34" charset="0"/>
            </a:endParaRPr>
          </a:p>
        </p:txBody>
      </p:sp>
    </p:spTree>
    <p:extLst>
      <p:ext uri="{BB962C8B-B14F-4D97-AF65-F5344CB8AC3E}">
        <p14:creationId xmlns:p14="http://schemas.microsoft.com/office/powerpoint/2010/main" xmlns="" val="52972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7826" name="Picture 2" descr="Σχετική εικόνα"/>
          <p:cNvPicPr>
            <a:picLocks noChangeAspect="1" noChangeArrowheads="1"/>
          </p:cNvPicPr>
          <p:nvPr/>
        </p:nvPicPr>
        <p:blipFill>
          <a:blip r:embed="rId3" cstate="print"/>
          <a:srcRect/>
          <a:stretch>
            <a:fillRect/>
          </a:stretch>
        </p:blipFill>
        <p:spPr bwMode="auto">
          <a:xfrm>
            <a:off x="755576" y="3433068"/>
            <a:ext cx="4887536" cy="2840881"/>
          </a:xfrm>
          <a:prstGeom prst="rect">
            <a:avLst/>
          </a:prstGeom>
          <a:noFill/>
        </p:spPr>
      </p:pic>
      <p:sp>
        <p:nvSpPr>
          <p:cNvPr id="3" name="2 - Ορθογώνιο"/>
          <p:cNvSpPr/>
          <p:nvPr/>
        </p:nvSpPr>
        <p:spPr>
          <a:xfrm>
            <a:off x="457200" y="1124744"/>
            <a:ext cx="7956243" cy="2308324"/>
          </a:xfrm>
          <a:prstGeom prst="rect">
            <a:avLst/>
          </a:prstGeom>
        </p:spPr>
        <p:txBody>
          <a:bodyPr wrap="square">
            <a:spAutoFit/>
          </a:bodyPr>
          <a:lstStyle/>
          <a:p>
            <a:r>
              <a:rPr lang="el-GR" sz="1600" dirty="0" smtClean="0"/>
              <a:t>Το σήμα του </a:t>
            </a:r>
            <a:r>
              <a:rPr lang="el-GR" sz="1600" b="1" dirty="0" smtClean="0"/>
              <a:t>αισθητήρα απόλυτης πίεσης</a:t>
            </a:r>
            <a:r>
              <a:rPr lang="el-GR" sz="1600" dirty="0" smtClean="0"/>
              <a:t> (MAP) χρησιμοποιείται για την μέτρηση του φορτίου του κινητήρα  (σε συνάρτηση με τον αριθμό στροφών) και είναι βασικό για τον υπολογισμό της διάρκειας ψεκασμού. </a:t>
            </a:r>
          </a:p>
          <a:p>
            <a:endParaRPr lang="el-GR" sz="1600" dirty="0"/>
          </a:p>
          <a:p>
            <a:r>
              <a:rPr lang="el-GR" sz="1600" dirty="0" smtClean="0"/>
              <a:t>Όταν μεταβάλλεται η πίεση στην πολλαπλή εισαγωγής, η μεμβράνη πάνω στην οποία στηρίζεται το τσιπ κάμπτεται και αλλάζει η αντίστασή του. Επομένως αλλάζει και η τάση που διαβάζει η Μονάδα Ελέγχου Κινητήρα, η οποία μεταφράζει την αλλαγή της τάσης σαν αλλαγή της πίεσης στην πολλαπλή εισαγωγής.</a:t>
            </a:r>
            <a:endParaRPr lang="el-GR" sz="1600" dirty="0"/>
          </a:p>
        </p:txBody>
      </p:sp>
      <p:pic>
        <p:nvPicPr>
          <p:cNvPr id="77828" name="Picture 4" descr="Αποτέλεσμα εικόνας για motec 3d graph"/>
          <p:cNvPicPr>
            <a:picLocks noChangeAspect="1" noChangeArrowheads="1"/>
          </p:cNvPicPr>
          <p:nvPr/>
        </p:nvPicPr>
        <p:blipFill>
          <a:blip r:embed="rId4" cstate="print"/>
          <a:srcRect/>
          <a:stretch>
            <a:fillRect/>
          </a:stretch>
        </p:blipFill>
        <p:spPr bwMode="auto">
          <a:xfrm>
            <a:off x="5868144" y="3455294"/>
            <a:ext cx="2818656" cy="2818656"/>
          </a:xfrm>
          <a:prstGeom prst="rect">
            <a:avLst/>
          </a:prstGeom>
          <a:noFill/>
        </p:spPr>
      </p:pic>
      <p:sp>
        <p:nvSpPr>
          <p:cNvPr id="5"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xmlns="" val="2418467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ÏÎ­Î»ÎµÏÎ¼Î± ÎµÎ¹ÎºÏÎ½Î±Ï Î³Î¹Î± power output of ecu tuning programs"/>
          <p:cNvPicPr>
            <a:picLocks noChangeAspect="1" noChangeArrowheads="1"/>
          </p:cNvPicPr>
          <p:nvPr/>
        </p:nvPicPr>
        <p:blipFill>
          <a:blip r:embed="rId2" cstate="print"/>
          <a:srcRect/>
          <a:stretch>
            <a:fillRect/>
          </a:stretch>
        </p:blipFill>
        <p:spPr bwMode="auto">
          <a:xfrm>
            <a:off x="1331640" y="908720"/>
            <a:ext cx="6156176" cy="54666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648072"/>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Ισχύς και ροπή ΜΕΚ</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323528" y="1556793"/>
            <a:ext cx="5400600" cy="4524315"/>
          </a:xfrm>
          <a:prstGeom prst="rect">
            <a:avLst/>
          </a:prstGeom>
        </p:spPr>
        <p:txBody>
          <a:bodyPr wrap="square">
            <a:spAutoFit/>
          </a:bodyPr>
          <a:lstStyle/>
          <a:p>
            <a:r>
              <a:rPr lang="el-GR" dirty="0" smtClean="0"/>
              <a:t>Από τη δύναμη των αερίων δημιουργείται μία ροπή </a:t>
            </a:r>
            <a:endParaRPr lang="en-US" dirty="0" smtClean="0"/>
          </a:p>
          <a:p>
            <a:endParaRPr lang="el-GR" dirty="0" smtClean="0"/>
          </a:p>
          <a:p>
            <a:endParaRPr lang="en-US" dirty="0" smtClean="0"/>
          </a:p>
          <a:p>
            <a:endParaRPr lang="el-GR" dirty="0" smtClean="0"/>
          </a:p>
          <a:p>
            <a:r>
              <a:rPr lang="el-GR" dirty="0" smtClean="0"/>
              <a:t>η οποία</a:t>
            </a:r>
            <a:r>
              <a:rPr lang="en-US" dirty="0" smtClean="0"/>
              <a:t> </a:t>
            </a:r>
            <a:r>
              <a:rPr lang="el-GR" dirty="0" smtClean="0"/>
              <a:t>μπορεί να είναι θετική (ο κύλινδρος παράγει έργο)</a:t>
            </a:r>
            <a:r>
              <a:rPr lang="en-US" dirty="0" smtClean="0"/>
              <a:t> </a:t>
            </a:r>
            <a:r>
              <a:rPr lang="el-GR" dirty="0" smtClean="0"/>
              <a:t>ή αρνητική (ο κύλινδρος απορροφάει έργο).</a:t>
            </a:r>
          </a:p>
          <a:p>
            <a:endParaRPr lang="el-GR" dirty="0" smtClean="0"/>
          </a:p>
          <a:p>
            <a:r>
              <a:rPr lang="el-GR" dirty="0" smtClean="0"/>
              <a:t>Για </a:t>
            </a:r>
            <a:r>
              <a:rPr lang="el-GR" dirty="0" err="1" smtClean="0"/>
              <a:t>πολυκύλινδρους</a:t>
            </a:r>
            <a:r>
              <a:rPr lang="el-GR" dirty="0" smtClean="0"/>
              <a:t> κινητήρες αναπτύσσεται διαφορετική ροπή σε κάθε κύλινδρο και ως εκ τούτου για κάθε γωνία στροφάλου αντιστοιχεί μία συνισταμένη ροπή περιστροφής του στροφαλοφόρου (κινεί την μηχανή) και μία αντίθετη ροπή ανατροπής του κινητήρα (</a:t>
            </a:r>
            <a:r>
              <a:rPr lang="el-GR" dirty="0" err="1" smtClean="0"/>
              <a:t>έδραση</a:t>
            </a:r>
            <a:r>
              <a:rPr lang="el-GR" dirty="0" smtClean="0"/>
              <a:t> μηχανής).</a:t>
            </a:r>
          </a:p>
        </p:txBody>
      </p:sp>
      <p:pic>
        <p:nvPicPr>
          <p:cNvPr id="104450" name="Picture 2"/>
          <p:cNvPicPr>
            <a:picLocks noChangeAspect="1" noChangeArrowheads="1"/>
          </p:cNvPicPr>
          <p:nvPr/>
        </p:nvPicPr>
        <p:blipFill>
          <a:blip r:embed="rId3" cstate="print"/>
          <a:srcRect/>
          <a:stretch>
            <a:fillRect/>
          </a:stretch>
        </p:blipFill>
        <p:spPr bwMode="auto">
          <a:xfrm>
            <a:off x="1403648" y="1988840"/>
            <a:ext cx="2347461" cy="792088"/>
          </a:xfrm>
          <a:prstGeom prst="rect">
            <a:avLst/>
          </a:prstGeom>
          <a:noFill/>
          <a:ln w="9525">
            <a:noFill/>
            <a:miter lim="800000"/>
            <a:headEnd/>
            <a:tailEnd/>
          </a:ln>
        </p:spPr>
      </p:pic>
      <p:pic>
        <p:nvPicPr>
          <p:cNvPr id="104451" name="Picture 3"/>
          <p:cNvPicPr>
            <a:picLocks noChangeAspect="1" noChangeArrowheads="1"/>
          </p:cNvPicPr>
          <p:nvPr/>
        </p:nvPicPr>
        <p:blipFill>
          <a:blip r:embed="rId4" cstate="print"/>
          <a:srcRect/>
          <a:stretch>
            <a:fillRect/>
          </a:stretch>
        </p:blipFill>
        <p:spPr bwMode="auto">
          <a:xfrm>
            <a:off x="6012160" y="1988840"/>
            <a:ext cx="2304256" cy="3411496"/>
          </a:xfrm>
          <a:prstGeom prst="rect">
            <a:avLst/>
          </a:prstGeom>
          <a:noFill/>
          <a:ln w="9525">
            <a:noFill/>
            <a:miter lim="800000"/>
            <a:headEnd/>
            <a:tailEnd/>
          </a:ln>
        </p:spPr>
      </p:pic>
      <p:sp>
        <p:nvSpPr>
          <p:cNvPr id="9" name="Ορθογώνιο 4"/>
          <p:cNvSpPr/>
          <p:nvPr/>
        </p:nvSpPr>
        <p:spPr>
          <a:xfrm>
            <a:off x="1691680" y="1052736"/>
            <a:ext cx="5482952" cy="400110"/>
          </a:xfrm>
          <a:prstGeom prst="rect">
            <a:avLst/>
          </a:prstGeom>
        </p:spPr>
        <p:txBody>
          <a:bodyPr wrap="square">
            <a:spAutoFit/>
          </a:bodyPr>
          <a:lstStyle/>
          <a:p>
            <a:pPr marR="12090" algn="ctr"/>
            <a:r>
              <a:rPr lang="el-GR" sz="2000" b="1" i="1" dirty="0" smtClean="0">
                <a:solidFill>
                  <a:srgbClr val="00B050"/>
                </a:solidFill>
                <a:latin typeface="Arial" panose="020B0604020202020204" pitchFamily="34" charset="0"/>
              </a:rPr>
              <a:t>Εν αρχή - ΡΟΠΗ:</a:t>
            </a:r>
            <a:endParaRPr lang="el-GR" sz="2000" b="1" i="1" dirty="0">
              <a:solidFill>
                <a:srgbClr val="00B050"/>
              </a:solidFill>
            </a:endParaRPr>
          </a:p>
        </p:txBody>
      </p:sp>
    </p:spTree>
    <p:extLst>
      <p:ext uri="{BB962C8B-B14F-4D97-AF65-F5344CB8AC3E}">
        <p14:creationId xmlns:p14="http://schemas.microsoft.com/office/powerpoint/2010/main" xmlns="" val="2622549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936104"/>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473975" y="1774557"/>
            <a:ext cx="8108310" cy="646331"/>
          </a:xfrm>
          <a:prstGeom prst="rect">
            <a:avLst/>
          </a:prstGeom>
        </p:spPr>
        <p:txBody>
          <a:bodyPr wrap="none">
            <a:spAutoFit/>
          </a:bodyPr>
          <a:lstStyle/>
          <a:p>
            <a:r>
              <a:rPr lang="el-GR" b="1" dirty="0" smtClean="0">
                <a:solidFill>
                  <a:srgbClr val="00B050"/>
                </a:solidFill>
              </a:rPr>
              <a:t>Μνήμες: Αποθήκευση μόνιμων και προσωρινών πληροφοριών</a:t>
            </a:r>
          </a:p>
          <a:p>
            <a:endParaRPr lang="el-GR" b="1" dirty="0" smtClean="0">
              <a:solidFill>
                <a:srgbClr val="00B050"/>
              </a:solidFill>
            </a:endParaRPr>
          </a:p>
        </p:txBody>
      </p:sp>
      <p:sp>
        <p:nvSpPr>
          <p:cNvPr id="2" name="Ορθογώνιο 1"/>
          <p:cNvSpPr/>
          <p:nvPr/>
        </p:nvSpPr>
        <p:spPr>
          <a:xfrm>
            <a:off x="473975" y="2246193"/>
            <a:ext cx="8229600" cy="2862322"/>
          </a:xfrm>
          <a:prstGeom prst="rect">
            <a:avLst/>
          </a:prstGeom>
        </p:spPr>
        <p:txBody>
          <a:bodyPr wrap="square">
            <a:spAutoFit/>
          </a:bodyPr>
          <a:lstStyle/>
          <a:p>
            <a:pPr algn="just">
              <a:buFont typeface="Arial" panose="020B0604020202020204" pitchFamily="34" charset="0"/>
              <a:buChar char="•"/>
            </a:pPr>
            <a:endParaRPr lang="el-GR" i="1" dirty="0" smtClean="0">
              <a:latin typeface="Arial" panose="020B0604020202020204" pitchFamily="34" charset="0"/>
            </a:endParaRPr>
          </a:p>
          <a:p>
            <a:pPr algn="just"/>
            <a:r>
              <a:rPr lang="en-US" i="1" dirty="0" smtClean="0">
                <a:latin typeface="Arial" panose="020B0604020202020204" pitchFamily="34" charset="0"/>
              </a:rPr>
              <a:t>ROM - </a:t>
            </a:r>
            <a:r>
              <a:rPr lang="el-GR" i="1" dirty="0" smtClean="0">
                <a:latin typeface="Arial" panose="020B0604020202020204" pitchFamily="34" charset="0"/>
              </a:rPr>
              <a:t>(</a:t>
            </a:r>
            <a:r>
              <a:rPr lang="el-GR" i="1" dirty="0" err="1" smtClean="0">
                <a:latin typeface="Arial" panose="020B0604020202020204" pitchFamily="34" charset="0"/>
              </a:rPr>
              <a:t>Read</a:t>
            </a:r>
            <a:r>
              <a:rPr lang="el-GR" i="1" dirty="0" smtClean="0">
                <a:latin typeface="Arial" panose="020B0604020202020204" pitchFamily="34" charset="0"/>
              </a:rPr>
              <a:t> </a:t>
            </a:r>
            <a:r>
              <a:rPr lang="el-GR" i="1" dirty="0" err="1">
                <a:latin typeface="Arial" panose="020B0604020202020204" pitchFamily="34" charset="0"/>
              </a:rPr>
              <a:t>Only</a:t>
            </a:r>
            <a:r>
              <a:rPr lang="el-GR" i="1" dirty="0">
                <a:latin typeface="Arial" panose="020B0604020202020204" pitchFamily="34" charset="0"/>
              </a:rPr>
              <a:t> Memory</a:t>
            </a:r>
            <a:r>
              <a:rPr lang="el-GR" i="1" dirty="0" smtClean="0">
                <a:latin typeface="Arial" panose="020B0604020202020204" pitchFamily="34" charset="0"/>
              </a:rPr>
              <a:t>).</a:t>
            </a:r>
            <a:r>
              <a:rPr lang="el-GR" i="1" dirty="0">
                <a:latin typeface="Arial" panose="020B0604020202020204" pitchFamily="34" charset="0"/>
              </a:rPr>
              <a:t> </a:t>
            </a:r>
            <a:r>
              <a:rPr lang="el-GR" i="1" dirty="0" smtClean="0">
                <a:latin typeface="Arial" panose="020B0604020202020204" pitchFamily="34" charset="0"/>
              </a:rPr>
              <a:t>Χρησιμοποιείται </a:t>
            </a:r>
            <a:r>
              <a:rPr lang="el-GR" i="1" dirty="0">
                <a:latin typeface="Arial" panose="020B0604020202020204" pitchFamily="34" charset="0"/>
              </a:rPr>
              <a:t>ως μνήμη προγράμματος</a:t>
            </a:r>
            <a:r>
              <a:rPr lang="el-GR" i="1" dirty="0" smtClean="0">
                <a:latin typeface="Arial" panose="020B0604020202020204" pitchFamily="34" charset="0"/>
              </a:rPr>
              <a:t>.</a:t>
            </a:r>
          </a:p>
          <a:p>
            <a:pPr algn="just">
              <a:buFont typeface="Arial" panose="020B0604020202020204" pitchFamily="34" charset="0"/>
              <a:buChar char="•"/>
            </a:pPr>
            <a:endParaRPr lang="el-GR" i="1" dirty="0">
              <a:latin typeface="Arial" panose="020B0604020202020204" pitchFamily="34" charset="0"/>
            </a:endParaRPr>
          </a:p>
          <a:p>
            <a:pPr algn="just"/>
            <a:r>
              <a:rPr lang="en-US" i="1" dirty="0" smtClean="0">
                <a:latin typeface="Arial" panose="020B0604020202020204" pitchFamily="34" charset="0"/>
              </a:rPr>
              <a:t>RAM - </a:t>
            </a:r>
            <a:r>
              <a:rPr lang="el-GR" i="1" dirty="0" smtClean="0">
                <a:latin typeface="Arial" panose="020B0604020202020204" pitchFamily="34" charset="0"/>
              </a:rPr>
              <a:t>(</a:t>
            </a:r>
            <a:r>
              <a:rPr lang="el-GR" i="1" dirty="0" err="1" smtClean="0">
                <a:latin typeface="Arial" panose="020B0604020202020204" pitchFamily="34" charset="0"/>
              </a:rPr>
              <a:t>Random</a:t>
            </a:r>
            <a:r>
              <a:rPr lang="el-GR" i="1" dirty="0" smtClean="0">
                <a:latin typeface="Arial" panose="020B0604020202020204" pitchFamily="34" charset="0"/>
              </a:rPr>
              <a:t> </a:t>
            </a:r>
            <a:r>
              <a:rPr lang="el-GR" i="1" dirty="0">
                <a:latin typeface="Arial" panose="020B0604020202020204" pitchFamily="34" charset="0"/>
              </a:rPr>
              <a:t>Access Memory</a:t>
            </a:r>
            <a:r>
              <a:rPr lang="el-GR" i="1" dirty="0" smtClean="0">
                <a:latin typeface="Arial" panose="020B0604020202020204" pitchFamily="34" charset="0"/>
              </a:rPr>
              <a:t>). </a:t>
            </a:r>
          </a:p>
          <a:p>
            <a:pPr lvl="1" algn="just">
              <a:buFont typeface="Arial" panose="020B0604020202020204" pitchFamily="34" charset="0"/>
              <a:buChar char="•"/>
            </a:pPr>
            <a:r>
              <a:rPr lang="el-GR" i="1" dirty="0" smtClean="0">
                <a:latin typeface="Arial" panose="020B0604020202020204" pitchFamily="34" charset="0"/>
              </a:rPr>
              <a:t> Η </a:t>
            </a:r>
            <a:r>
              <a:rPr lang="el-GR" i="1" dirty="0">
                <a:latin typeface="Arial" panose="020B0604020202020204" pitchFamily="34" charset="0"/>
              </a:rPr>
              <a:t>RAM, όταν τροφοδοτείται μέσω του διακόπτη </a:t>
            </a:r>
            <a:r>
              <a:rPr lang="el-GR" i="1" dirty="0" smtClean="0">
                <a:latin typeface="Arial" panose="020B0604020202020204" pitchFamily="34" charset="0"/>
              </a:rPr>
              <a:t>αναφλέξεως</a:t>
            </a:r>
          </a:p>
          <a:p>
            <a:pPr lvl="1" algn="just">
              <a:buFont typeface="Arial" panose="020B0604020202020204" pitchFamily="34" charset="0"/>
              <a:buChar char="•"/>
            </a:pPr>
            <a:r>
              <a:rPr lang="el-GR" i="1" dirty="0" smtClean="0">
                <a:latin typeface="Arial" panose="020B0604020202020204" pitchFamily="34" charset="0"/>
              </a:rPr>
              <a:t> Τα δεδομένα χάνονται, </a:t>
            </a:r>
            <a:r>
              <a:rPr lang="el-GR" i="1" dirty="0">
                <a:latin typeface="Arial" panose="020B0604020202020204" pitchFamily="34" charset="0"/>
              </a:rPr>
              <a:t>όταν ο διακόπτης τεθεί στη θέση κλειστό (</a:t>
            </a:r>
            <a:r>
              <a:rPr lang="el-GR" i="1" dirty="0" err="1" smtClean="0">
                <a:latin typeface="Arial" panose="020B0604020202020204" pitchFamily="34" charset="0"/>
              </a:rPr>
              <a:t>off</a:t>
            </a:r>
            <a:r>
              <a:rPr lang="el-GR" i="1" dirty="0" smtClean="0">
                <a:latin typeface="Arial" panose="020B0604020202020204" pitchFamily="34" charset="0"/>
              </a:rPr>
              <a:t>)</a:t>
            </a:r>
          </a:p>
          <a:p>
            <a:pPr lvl="1" algn="just">
              <a:buFont typeface="Arial" panose="020B0604020202020204" pitchFamily="34" charset="0"/>
              <a:buChar char="•"/>
            </a:pPr>
            <a:r>
              <a:rPr lang="el-GR" i="1" dirty="0">
                <a:latin typeface="Arial" panose="020B0604020202020204" pitchFamily="34" charset="0"/>
              </a:rPr>
              <a:t> </a:t>
            </a:r>
            <a:r>
              <a:rPr lang="el-GR" i="1" dirty="0" smtClean="0">
                <a:latin typeface="Arial" panose="020B0604020202020204" pitchFamily="34" charset="0"/>
              </a:rPr>
              <a:t>Μια </a:t>
            </a:r>
            <a:r>
              <a:rPr lang="el-GR" i="1" dirty="0">
                <a:latin typeface="Arial" panose="020B0604020202020204" pitchFamily="34" charset="0"/>
              </a:rPr>
              <a:t>μορφή της RAM είναι η KAM (</a:t>
            </a:r>
            <a:r>
              <a:rPr lang="el-GR" i="1" dirty="0" err="1">
                <a:latin typeface="Arial" panose="020B0604020202020204" pitchFamily="34" charset="0"/>
              </a:rPr>
              <a:t>Keep</a:t>
            </a:r>
            <a:r>
              <a:rPr lang="el-GR" i="1" dirty="0">
                <a:latin typeface="Arial" panose="020B0604020202020204" pitchFamily="34" charset="0"/>
              </a:rPr>
              <a:t> </a:t>
            </a:r>
            <a:r>
              <a:rPr lang="el-GR" i="1" dirty="0" err="1">
                <a:latin typeface="Arial" panose="020B0604020202020204" pitchFamily="34" charset="0"/>
              </a:rPr>
              <a:t>Alive</a:t>
            </a:r>
            <a:r>
              <a:rPr lang="el-GR" i="1" dirty="0">
                <a:latin typeface="Arial" panose="020B0604020202020204" pitchFamily="34" charset="0"/>
              </a:rPr>
              <a:t> </a:t>
            </a:r>
            <a:r>
              <a:rPr lang="el-GR" i="1" dirty="0" smtClean="0">
                <a:latin typeface="Arial" panose="020B0604020202020204" pitchFamily="34" charset="0"/>
              </a:rPr>
              <a:t>Memory) η οποία παίρνει </a:t>
            </a:r>
            <a:r>
              <a:rPr lang="el-GR" i="1" dirty="0">
                <a:latin typeface="Arial" panose="020B0604020202020204" pitchFamily="34" charset="0"/>
              </a:rPr>
              <a:t>ρεύμα από τη μπαταρία, παρακάμπτοντας το διακόπτη </a:t>
            </a:r>
            <a:r>
              <a:rPr lang="el-GR" i="1" dirty="0" smtClean="0">
                <a:latin typeface="Arial" panose="020B0604020202020204" pitchFamily="34" charset="0"/>
              </a:rPr>
              <a:t>ανάφλεξης. Θα </a:t>
            </a:r>
            <a:r>
              <a:rPr lang="el-GR" i="1" dirty="0">
                <a:latin typeface="Arial" panose="020B0604020202020204" pitchFamily="34" charset="0"/>
              </a:rPr>
              <a:t>χάσει τα δεδομένα της μόνο όταν αποσυνδεθεί ή αδειάσει τελείως η μπαταρία</a:t>
            </a:r>
            <a:r>
              <a:rPr lang="el-GR" i="1" dirty="0" smtClean="0">
                <a:latin typeface="Arial" panose="020B0604020202020204" pitchFamily="34" charset="0"/>
              </a:rPr>
              <a:t>.</a:t>
            </a:r>
            <a:endParaRPr lang="el-GR" i="1" dirty="0">
              <a:latin typeface="Arial" panose="020B0604020202020204" pitchFamily="34" charset="0"/>
            </a:endParaRPr>
          </a:p>
        </p:txBody>
      </p:sp>
    </p:spTree>
    <p:extLst>
      <p:ext uri="{BB962C8B-B14F-4D97-AF65-F5344CB8AC3E}">
        <p14:creationId xmlns:p14="http://schemas.microsoft.com/office/powerpoint/2010/main" xmlns="" val="3153449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936104"/>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473975" y="1304853"/>
            <a:ext cx="8108310" cy="646331"/>
          </a:xfrm>
          <a:prstGeom prst="rect">
            <a:avLst/>
          </a:prstGeom>
        </p:spPr>
        <p:txBody>
          <a:bodyPr wrap="none">
            <a:spAutoFit/>
          </a:bodyPr>
          <a:lstStyle/>
          <a:p>
            <a:r>
              <a:rPr lang="el-GR" b="1" dirty="0" smtClean="0">
                <a:solidFill>
                  <a:srgbClr val="00B050"/>
                </a:solidFill>
              </a:rPr>
              <a:t>Μνήμες: Αποθήκευση μόνιμων και προσωρινών πληροφοριών</a:t>
            </a:r>
          </a:p>
          <a:p>
            <a:endParaRPr lang="el-GR" b="1" dirty="0" smtClean="0">
              <a:solidFill>
                <a:srgbClr val="00B050"/>
              </a:solidFill>
            </a:endParaRPr>
          </a:p>
        </p:txBody>
      </p:sp>
      <p:sp>
        <p:nvSpPr>
          <p:cNvPr id="2" name="Ορθογώνιο 1"/>
          <p:cNvSpPr/>
          <p:nvPr/>
        </p:nvSpPr>
        <p:spPr>
          <a:xfrm>
            <a:off x="473975" y="1772816"/>
            <a:ext cx="8229600" cy="4016484"/>
          </a:xfrm>
          <a:prstGeom prst="rect">
            <a:avLst/>
          </a:prstGeom>
        </p:spPr>
        <p:txBody>
          <a:bodyPr wrap="square">
            <a:spAutoFit/>
          </a:bodyPr>
          <a:lstStyle/>
          <a:p>
            <a:pPr algn="just"/>
            <a:r>
              <a:rPr lang="el-GR" sz="1700" i="1" dirty="0" smtClean="0">
                <a:solidFill>
                  <a:srgbClr val="222222"/>
                </a:solidFill>
                <a:latin typeface="Arial" panose="020B0604020202020204" pitchFamily="34" charset="0"/>
              </a:rPr>
              <a:t>PROM </a:t>
            </a:r>
            <a:r>
              <a:rPr lang="el-GR" sz="1700" i="1" dirty="0">
                <a:solidFill>
                  <a:srgbClr val="222222"/>
                </a:solidFill>
                <a:latin typeface="Arial" panose="020B0604020202020204" pitchFamily="34" charset="0"/>
              </a:rPr>
              <a:t>(</a:t>
            </a:r>
            <a:r>
              <a:rPr lang="el-GR" sz="1700" i="1" dirty="0" err="1">
                <a:solidFill>
                  <a:srgbClr val="222222"/>
                </a:solidFill>
                <a:latin typeface="Arial" panose="020B0604020202020204" pitchFamily="34" charset="0"/>
              </a:rPr>
              <a:t>Programmable</a:t>
            </a:r>
            <a:r>
              <a:rPr lang="el-GR" sz="1700" i="1" dirty="0">
                <a:solidFill>
                  <a:srgbClr val="222222"/>
                </a:solidFill>
                <a:latin typeface="Arial" panose="020B0604020202020204" pitchFamily="34" charset="0"/>
              </a:rPr>
              <a:t> ROM)</a:t>
            </a:r>
            <a:r>
              <a:rPr lang="el-GR" sz="1700" dirty="0">
                <a:solidFill>
                  <a:srgbClr val="222222"/>
                </a:solidFill>
                <a:latin typeface="Arial" panose="020B0604020202020204" pitchFamily="34" charset="0"/>
              </a:rPr>
              <a:t> (προγραμματιζόμενη μνήμη μόνο για ανάγνωση</a:t>
            </a:r>
            <a:r>
              <a:rPr lang="el-GR" sz="1700" dirty="0" smtClean="0">
                <a:solidFill>
                  <a:srgbClr val="222222"/>
                </a:solidFill>
                <a:latin typeface="Arial" panose="020B0604020202020204" pitchFamily="34" charset="0"/>
              </a:rPr>
              <a:t>).</a:t>
            </a:r>
          </a:p>
          <a:p>
            <a:pPr lvl="1" algn="just">
              <a:buFont typeface="Arial" panose="020B0604020202020204" pitchFamily="34" charset="0"/>
              <a:buChar char="•"/>
            </a:pPr>
            <a:r>
              <a:rPr lang="el-GR" sz="1700" dirty="0" smtClean="0">
                <a:solidFill>
                  <a:srgbClr val="222222"/>
                </a:solidFill>
                <a:latin typeface="Arial" panose="020B0604020202020204" pitchFamily="34" charset="0"/>
              </a:rPr>
              <a:t>Εκτός </a:t>
            </a:r>
            <a:r>
              <a:rPr lang="el-GR" sz="1700" dirty="0">
                <a:solidFill>
                  <a:srgbClr val="222222"/>
                </a:solidFill>
                <a:latin typeface="Arial" panose="020B0604020202020204" pitchFamily="34" charset="0"/>
              </a:rPr>
              <a:t>από το απαραίτητο βασικό </a:t>
            </a:r>
            <a:r>
              <a:rPr lang="el-GR" sz="1700" dirty="0">
                <a:solidFill>
                  <a:srgbClr val="0B0080"/>
                </a:solidFill>
                <a:latin typeface="Arial" panose="020B0604020202020204" pitchFamily="34" charset="0"/>
                <a:hlinkClick r:id="rId3" tooltip="Λογισμικό"/>
              </a:rPr>
              <a:t>λογισμικό</a:t>
            </a:r>
            <a:r>
              <a:rPr lang="el-GR" sz="1700" dirty="0">
                <a:solidFill>
                  <a:srgbClr val="222222"/>
                </a:solidFill>
                <a:latin typeface="Arial" panose="020B0604020202020204" pitchFamily="34" charset="0"/>
              </a:rPr>
              <a:t>, περιέχει ειδικές πληροφορίες που αφορούν αυτό ακριβώς το αυτοκίνητο στο οποίο είναι τοποθετημένος ο </a:t>
            </a:r>
            <a:r>
              <a:rPr lang="el-GR" sz="1700" dirty="0" smtClean="0">
                <a:solidFill>
                  <a:srgbClr val="222222"/>
                </a:solidFill>
                <a:latin typeface="Arial" panose="020B0604020202020204" pitchFamily="34" charset="0"/>
              </a:rPr>
              <a:t>εγκέφαλος.</a:t>
            </a:r>
          </a:p>
          <a:p>
            <a:pPr lvl="1" algn="just">
              <a:buFont typeface="Arial" panose="020B0604020202020204" pitchFamily="34" charset="0"/>
              <a:buChar char="•"/>
            </a:pPr>
            <a:r>
              <a:rPr lang="el-GR" sz="1700" dirty="0" smtClean="0">
                <a:solidFill>
                  <a:srgbClr val="222222"/>
                </a:solidFill>
                <a:latin typeface="Arial" panose="020B0604020202020204" pitchFamily="34" charset="0"/>
              </a:rPr>
              <a:t>Αυτές </a:t>
            </a:r>
            <a:r>
              <a:rPr lang="el-GR" sz="1700" dirty="0">
                <a:solidFill>
                  <a:srgbClr val="222222"/>
                </a:solidFill>
                <a:latin typeface="Arial" panose="020B0604020202020204" pitchFamily="34" charset="0"/>
              </a:rPr>
              <a:t>οι πληροφορίες μπορεί να χρησιμοποιηθούν πχ για να πληροφορούν τον </a:t>
            </a:r>
            <a:r>
              <a:rPr lang="el-GR" sz="1700" dirty="0" err="1">
                <a:solidFill>
                  <a:srgbClr val="222222"/>
                </a:solidFill>
                <a:latin typeface="Arial" panose="020B0604020202020204" pitchFamily="34" charset="0"/>
              </a:rPr>
              <a:t>μικροελεγκτή</a:t>
            </a:r>
            <a:r>
              <a:rPr lang="el-GR" sz="1700" dirty="0">
                <a:solidFill>
                  <a:srgbClr val="222222"/>
                </a:solidFill>
                <a:latin typeface="Arial" panose="020B0604020202020204" pitchFamily="34" charset="0"/>
              </a:rPr>
              <a:t> για τον ηλεκτρικό εξοπλισμό του συγκεκριμένου αυτοκινήτου. </a:t>
            </a:r>
            <a:endParaRPr lang="el-GR" sz="1700" dirty="0" smtClean="0">
              <a:solidFill>
                <a:srgbClr val="222222"/>
              </a:solidFill>
              <a:latin typeface="Arial" panose="020B0604020202020204" pitchFamily="34" charset="0"/>
            </a:endParaRPr>
          </a:p>
          <a:p>
            <a:pPr lvl="1" algn="just">
              <a:buFont typeface="Arial" panose="020B0604020202020204" pitchFamily="34" charset="0"/>
              <a:buChar char="•"/>
            </a:pPr>
            <a:r>
              <a:rPr lang="el-GR" sz="1700" dirty="0" smtClean="0">
                <a:solidFill>
                  <a:srgbClr val="222222"/>
                </a:solidFill>
                <a:latin typeface="Arial" panose="020B0604020202020204" pitchFamily="34" charset="0"/>
              </a:rPr>
              <a:t>PROM </a:t>
            </a:r>
            <a:r>
              <a:rPr lang="el-GR" sz="1700" dirty="0">
                <a:solidFill>
                  <a:srgbClr val="222222"/>
                </a:solidFill>
                <a:latin typeface="Arial" panose="020B0604020202020204" pitchFamily="34" charset="0"/>
              </a:rPr>
              <a:t>περιέχει το λεγόμενο </a:t>
            </a:r>
            <a:r>
              <a:rPr lang="el-GR" sz="1700" i="1" dirty="0">
                <a:solidFill>
                  <a:srgbClr val="222222"/>
                </a:solidFill>
                <a:latin typeface="Arial" panose="020B0604020202020204" pitchFamily="34" charset="0"/>
              </a:rPr>
              <a:t>χάρτη</a:t>
            </a:r>
            <a:r>
              <a:rPr lang="el-GR" sz="1700" dirty="0">
                <a:solidFill>
                  <a:srgbClr val="222222"/>
                </a:solidFill>
                <a:latin typeface="Arial" panose="020B0604020202020204" pitchFamily="34" charset="0"/>
              </a:rPr>
              <a:t>, δηλαδή τον πίνακα με την επιθυμητή σχέση στροφών κινητήρα - </a:t>
            </a:r>
            <a:r>
              <a:rPr lang="el-GR" sz="1700" dirty="0" err="1">
                <a:solidFill>
                  <a:srgbClr val="222222"/>
                </a:solidFill>
                <a:latin typeface="Arial" panose="020B0604020202020204" pitchFamily="34" charset="0"/>
              </a:rPr>
              <a:t>προπορείας</a:t>
            </a:r>
            <a:r>
              <a:rPr lang="el-GR" sz="1700" dirty="0">
                <a:solidFill>
                  <a:srgbClr val="222222"/>
                </a:solidFill>
                <a:latin typeface="Arial" panose="020B0604020202020204" pitchFamily="34" charset="0"/>
              </a:rPr>
              <a:t> ανάφλεξης (</a:t>
            </a:r>
            <a:r>
              <a:rPr lang="el-GR" sz="1700" dirty="0" err="1">
                <a:solidFill>
                  <a:srgbClr val="222222"/>
                </a:solidFill>
                <a:latin typeface="Arial" panose="020B0604020202020204" pitchFamily="34" charset="0"/>
              </a:rPr>
              <a:t>αβάνς</a:t>
            </a:r>
            <a:r>
              <a:rPr lang="el-GR" sz="1700" dirty="0">
                <a:solidFill>
                  <a:srgbClr val="222222"/>
                </a:solidFill>
                <a:latin typeface="Arial" panose="020B0604020202020204" pitchFamily="34" charset="0"/>
              </a:rPr>
              <a:t>) - ποσότητας </a:t>
            </a:r>
            <a:r>
              <a:rPr lang="el-GR" sz="1700" dirty="0" err="1">
                <a:solidFill>
                  <a:srgbClr val="222222"/>
                </a:solidFill>
                <a:latin typeface="Arial" panose="020B0604020202020204" pitchFamily="34" charset="0"/>
              </a:rPr>
              <a:t>εγχυόμενου</a:t>
            </a:r>
            <a:r>
              <a:rPr lang="el-GR" sz="1700" dirty="0">
                <a:solidFill>
                  <a:srgbClr val="222222"/>
                </a:solidFill>
                <a:latin typeface="Arial" panose="020B0604020202020204" pitchFamily="34" charset="0"/>
              </a:rPr>
              <a:t> </a:t>
            </a:r>
            <a:r>
              <a:rPr lang="el-GR" sz="1700" dirty="0" smtClean="0">
                <a:solidFill>
                  <a:srgbClr val="222222"/>
                </a:solidFill>
                <a:latin typeface="Arial" panose="020B0604020202020204" pitchFamily="34" charset="0"/>
              </a:rPr>
              <a:t>καυσίμου.</a:t>
            </a:r>
          </a:p>
          <a:p>
            <a:pPr lvl="1" algn="just">
              <a:buFont typeface="Arial" panose="020B0604020202020204" pitchFamily="34" charset="0"/>
              <a:buChar char="•"/>
            </a:pPr>
            <a:r>
              <a:rPr lang="el-GR" sz="1700" dirty="0" smtClean="0">
                <a:solidFill>
                  <a:srgbClr val="222222"/>
                </a:solidFill>
                <a:latin typeface="Arial" panose="020B0604020202020204" pitchFamily="34" charset="0"/>
              </a:rPr>
              <a:t>Σε </a:t>
            </a:r>
            <a:r>
              <a:rPr lang="el-GR" sz="1700" dirty="0">
                <a:solidFill>
                  <a:srgbClr val="222222"/>
                </a:solidFill>
                <a:latin typeface="Arial" panose="020B0604020202020204" pitchFamily="34" charset="0"/>
              </a:rPr>
              <a:t>πολλές περιπτώσεις το ηλεκτρονικό κύκλωμα του εγκεφάλου παραμένει το ίδιο σε πολλά μοντέλα του ίδιου κατασκευαστή, διαφοροποιώντας μόνο την PROM. Συχνά, εκείνο το τμήμα της PROM το οποίο δεν αφορά το βασικό λογισμικό συνδέεται σε ειδική υποδοχή, ώστε να μπορεί να τροποποιείται </a:t>
            </a:r>
            <a:r>
              <a:rPr lang="el-GR" sz="1700" dirty="0" smtClean="0">
                <a:solidFill>
                  <a:srgbClr val="222222"/>
                </a:solidFill>
                <a:latin typeface="Arial" panose="020B0604020202020204" pitchFamily="34" charset="0"/>
              </a:rPr>
              <a:t>(Διαφορετικά προγράμματα λειτουργίας πχ. Οικονομικής ή αγωνιστικής οδήγησης).</a:t>
            </a:r>
            <a:endParaRPr lang="el-GR" sz="1700" dirty="0">
              <a:solidFill>
                <a:srgbClr val="222222"/>
              </a:solidFill>
              <a:latin typeface="Arial" panose="020B0604020202020204" pitchFamily="34" charset="0"/>
            </a:endParaRPr>
          </a:p>
        </p:txBody>
      </p:sp>
      <p:pic>
        <p:nvPicPr>
          <p:cNvPr id="5" name="Picture 4" descr="Σχετική εικόνα"/>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112" y="5444018"/>
            <a:ext cx="3118874" cy="11233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2884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936104"/>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473975" y="1412776"/>
            <a:ext cx="8108310" cy="646331"/>
          </a:xfrm>
          <a:prstGeom prst="rect">
            <a:avLst/>
          </a:prstGeom>
        </p:spPr>
        <p:txBody>
          <a:bodyPr wrap="none">
            <a:spAutoFit/>
          </a:bodyPr>
          <a:lstStyle/>
          <a:p>
            <a:r>
              <a:rPr lang="el-GR" b="1" dirty="0" smtClean="0">
                <a:solidFill>
                  <a:srgbClr val="00B050"/>
                </a:solidFill>
              </a:rPr>
              <a:t>Μνήμες: Αποθήκευση μόνιμων και προσωρινών πληροφοριών</a:t>
            </a:r>
          </a:p>
          <a:p>
            <a:endParaRPr lang="el-GR" b="1" dirty="0" smtClean="0">
              <a:solidFill>
                <a:srgbClr val="00B050"/>
              </a:solidFill>
            </a:endParaRPr>
          </a:p>
        </p:txBody>
      </p:sp>
      <p:sp>
        <p:nvSpPr>
          <p:cNvPr id="2" name="Ορθογώνιο 1"/>
          <p:cNvSpPr/>
          <p:nvPr/>
        </p:nvSpPr>
        <p:spPr>
          <a:xfrm>
            <a:off x="473975" y="2708920"/>
            <a:ext cx="8229600" cy="1754326"/>
          </a:xfrm>
          <a:prstGeom prst="rect">
            <a:avLst/>
          </a:prstGeom>
        </p:spPr>
        <p:txBody>
          <a:bodyPr wrap="square">
            <a:spAutoFit/>
          </a:bodyPr>
          <a:lstStyle/>
          <a:p>
            <a:pPr algn="just"/>
            <a:r>
              <a:rPr lang="el-GR" i="1" dirty="0" smtClean="0">
                <a:solidFill>
                  <a:srgbClr val="222222"/>
                </a:solidFill>
                <a:latin typeface="Arial" panose="020B0604020202020204" pitchFamily="34" charset="0"/>
              </a:rPr>
              <a:t>EEPROM </a:t>
            </a:r>
            <a:r>
              <a:rPr lang="el-GR" i="1" dirty="0">
                <a:solidFill>
                  <a:srgbClr val="222222"/>
                </a:solidFill>
                <a:latin typeface="Arial" panose="020B0604020202020204" pitchFamily="34" charset="0"/>
              </a:rPr>
              <a:t>(</a:t>
            </a:r>
            <a:r>
              <a:rPr lang="el-GR" i="1" dirty="0" err="1">
                <a:solidFill>
                  <a:srgbClr val="222222"/>
                </a:solidFill>
                <a:latin typeface="Arial" panose="020B0604020202020204" pitchFamily="34" charset="0"/>
              </a:rPr>
              <a:t>Electrically</a:t>
            </a:r>
            <a:r>
              <a:rPr lang="el-GR" i="1" dirty="0">
                <a:solidFill>
                  <a:srgbClr val="222222"/>
                </a:solidFill>
                <a:latin typeface="Arial" panose="020B0604020202020204" pitchFamily="34" charset="0"/>
              </a:rPr>
              <a:t> </a:t>
            </a:r>
            <a:r>
              <a:rPr lang="el-GR" i="1" dirty="0" err="1">
                <a:solidFill>
                  <a:srgbClr val="222222"/>
                </a:solidFill>
                <a:latin typeface="Arial" panose="020B0604020202020204" pitchFamily="34" charset="0"/>
              </a:rPr>
              <a:t>Erasable</a:t>
            </a:r>
            <a:r>
              <a:rPr lang="el-GR" i="1" dirty="0">
                <a:solidFill>
                  <a:srgbClr val="222222"/>
                </a:solidFill>
                <a:latin typeface="Arial" panose="020B0604020202020204" pitchFamily="34" charset="0"/>
              </a:rPr>
              <a:t> PROM)</a:t>
            </a:r>
            <a:r>
              <a:rPr lang="el-GR" dirty="0">
                <a:solidFill>
                  <a:srgbClr val="222222"/>
                </a:solidFill>
                <a:latin typeface="Arial" panose="020B0604020202020204" pitchFamily="34" charset="0"/>
              </a:rPr>
              <a:t> και NVRAM (Non </a:t>
            </a:r>
            <a:r>
              <a:rPr lang="el-GR" dirty="0" err="1">
                <a:solidFill>
                  <a:srgbClr val="222222"/>
                </a:solidFill>
                <a:latin typeface="Arial" panose="020B0604020202020204" pitchFamily="34" charset="0"/>
              </a:rPr>
              <a:t>Volatile</a:t>
            </a:r>
            <a:r>
              <a:rPr lang="el-GR" dirty="0">
                <a:solidFill>
                  <a:srgbClr val="222222"/>
                </a:solidFill>
                <a:latin typeface="Arial" panose="020B0604020202020204" pitchFamily="34" charset="0"/>
              </a:rPr>
              <a:t> RAM</a:t>
            </a:r>
            <a:r>
              <a:rPr lang="el-GR" dirty="0" smtClean="0">
                <a:solidFill>
                  <a:srgbClr val="222222"/>
                </a:solidFill>
                <a:latin typeface="Arial" panose="020B0604020202020204" pitchFamily="34" charset="0"/>
              </a:rPr>
              <a:t>).</a:t>
            </a:r>
            <a:endParaRPr lang="en-US" dirty="0" smtClean="0">
              <a:solidFill>
                <a:srgbClr val="222222"/>
              </a:solidFill>
              <a:latin typeface="Arial" panose="020B0604020202020204" pitchFamily="34" charset="0"/>
            </a:endParaRPr>
          </a:p>
          <a:p>
            <a:pPr marL="742950" lvl="1" indent="-285750" algn="just">
              <a:buFont typeface="Arial" panose="020B0604020202020204" pitchFamily="34" charset="0"/>
              <a:buChar char="•"/>
            </a:pPr>
            <a:r>
              <a:rPr lang="el-GR" dirty="0" smtClean="0">
                <a:solidFill>
                  <a:srgbClr val="222222"/>
                </a:solidFill>
                <a:latin typeface="Arial" panose="020B0604020202020204" pitchFamily="34" charset="0"/>
              </a:rPr>
              <a:t>Επιτρέπουν </a:t>
            </a:r>
            <a:r>
              <a:rPr lang="el-GR" dirty="0">
                <a:solidFill>
                  <a:srgbClr val="222222"/>
                </a:solidFill>
                <a:latin typeface="Arial" panose="020B0604020202020204" pitchFamily="34" charset="0"/>
              </a:rPr>
              <a:t>την αλλαγή των πληροφοριών που περιέχουν, από τον κεντρικό </a:t>
            </a:r>
            <a:r>
              <a:rPr lang="el-GR" dirty="0" err="1">
                <a:solidFill>
                  <a:srgbClr val="222222"/>
                </a:solidFill>
                <a:latin typeface="Arial" panose="020B0604020202020204" pitchFamily="34" charset="0"/>
              </a:rPr>
              <a:t>μικροελεγκτή</a:t>
            </a:r>
            <a:r>
              <a:rPr lang="el-GR" dirty="0">
                <a:solidFill>
                  <a:srgbClr val="222222"/>
                </a:solidFill>
                <a:latin typeface="Arial" panose="020B0604020202020204" pitchFamily="34" charset="0"/>
              </a:rPr>
              <a:t> και δεν χάνουν τα δεδομένα όταν </a:t>
            </a:r>
            <a:r>
              <a:rPr lang="el-GR" dirty="0" err="1">
                <a:solidFill>
                  <a:srgbClr val="222222"/>
                </a:solidFill>
                <a:latin typeface="Arial" panose="020B0604020202020204" pitchFamily="34" charset="0"/>
              </a:rPr>
              <a:t>απωλεστεί</a:t>
            </a:r>
            <a:r>
              <a:rPr lang="el-GR" dirty="0">
                <a:solidFill>
                  <a:srgbClr val="222222"/>
                </a:solidFill>
                <a:latin typeface="Arial" panose="020B0604020202020204" pitchFamily="34" charset="0"/>
              </a:rPr>
              <a:t> η τροφοδοσία τους. Μερικοί κατασκευαστές χρησιμοποιούν αυτό τον τύπο μνήμης για να αποθηκεύσουν πληροφορίες που αφορούν τα </a:t>
            </a:r>
            <a:r>
              <a:rPr lang="el-GR" dirty="0" err="1">
                <a:solidFill>
                  <a:srgbClr val="222222"/>
                </a:solidFill>
                <a:latin typeface="Arial" panose="020B0604020202020204" pitchFamily="34" charset="0"/>
              </a:rPr>
              <a:t>διανυθέντα</a:t>
            </a:r>
            <a:r>
              <a:rPr lang="el-GR" dirty="0">
                <a:solidFill>
                  <a:srgbClr val="222222"/>
                </a:solidFill>
                <a:latin typeface="Arial" panose="020B0604020202020204" pitchFamily="34" charset="0"/>
              </a:rPr>
              <a:t> χιλιόμετρα, αριθμό κυκλοφορίας κα.</a:t>
            </a:r>
            <a:endParaRPr lang="el-G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xmlns="" val="31414674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936104"/>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623938" y="1434909"/>
            <a:ext cx="7908501" cy="3416320"/>
          </a:xfrm>
          <a:prstGeom prst="rect">
            <a:avLst/>
          </a:prstGeom>
        </p:spPr>
        <p:txBody>
          <a:bodyPr wrap="square">
            <a:spAutoFit/>
          </a:bodyPr>
          <a:lstStyle/>
          <a:p>
            <a:pPr algn="just"/>
            <a:r>
              <a:rPr lang="el-GR" b="1" dirty="0" err="1" smtClean="0">
                <a:solidFill>
                  <a:srgbClr val="00B050"/>
                </a:solidFill>
              </a:rPr>
              <a:t>Μικροελεγκτής</a:t>
            </a:r>
            <a:endParaRPr lang="el-GR" b="1" dirty="0" smtClean="0">
              <a:solidFill>
                <a:srgbClr val="00B050"/>
              </a:solidFill>
            </a:endParaRPr>
          </a:p>
          <a:p>
            <a:pPr algn="just"/>
            <a:endParaRPr lang="el-GR" b="1" dirty="0">
              <a:solidFill>
                <a:srgbClr val="00B050"/>
              </a:solidFill>
            </a:endParaRPr>
          </a:p>
          <a:p>
            <a:pPr algn="just"/>
            <a:r>
              <a:rPr lang="el-GR" dirty="0"/>
              <a:t>Ο εγκέφαλος αποτελείται από ένα ή περισσότερα τυπωμένα κυκλώματα (πλακέτες</a:t>
            </a:r>
            <a:r>
              <a:rPr lang="el-GR" dirty="0" smtClean="0"/>
              <a:t>)</a:t>
            </a:r>
            <a:r>
              <a:rPr lang="en-US" dirty="0" smtClean="0"/>
              <a:t>.</a:t>
            </a:r>
            <a:endParaRPr lang="el-GR" dirty="0" smtClean="0"/>
          </a:p>
          <a:p>
            <a:pPr algn="just"/>
            <a:endParaRPr lang="el-GR" dirty="0" smtClean="0"/>
          </a:p>
          <a:p>
            <a:pPr algn="just"/>
            <a:r>
              <a:rPr lang="el-GR" dirty="0" smtClean="0"/>
              <a:t>Ένας </a:t>
            </a:r>
            <a:r>
              <a:rPr lang="el-GR" dirty="0"/>
              <a:t>κεντρικός </a:t>
            </a:r>
            <a:r>
              <a:rPr lang="el-GR" dirty="0" smtClean="0"/>
              <a:t>μικροεπεξεργαστής, </a:t>
            </a:r>
            <a:r>
              <a:rPr lang="el-GR" dirty="0"/>
              <a:t>υποστηριζόμενος από μνήμες και άλλα περιφερειακά, διαβάζει και ελέγχει, μέσω κατάλληλης εξωτερικής αρτηρίας (</a:t>
            </a:r>
            <a:r>
              <a:rPr lang="el-GR" dirty="0" err="1"/>
              <a:t>bus</a:t>
            </a:r>
            <a:r>
              <a:rPr lang="el-GR" dirty="0"/>
              <a:t>) δεδομένων αλλά και απευθείας σύνδεσης, τα διάφορα υποσυστήματα του </a:t>
            </a:r>
            <a:r>
              <a:rPr lang="el-GR" dirty="0" smtClean="0"/>
              <a:t>αυτοκινήτου.</a:t>
            </a:r>
          </a:p>
          <a:p>
            <a:pPr algn="just"/>
            <a:endParaRPr lang="el-GR" dirty="0"/>
          </a:p>
          <a:p>
            <a:pPr algn="just"/>
            <a:r>
              <a:rPr lang="el-GR" dirty="0" smtClean="0"/>
              <a:t>Στα </a:t>
            </a:r>
            <a:r>
              <a:rPr lang="el-GR" dirty="0"/>
              <a:t>σύγχρονα επιβατικά και φορτηγά οχήματα, το καθιερωμένο εξωτερικό </a:t>
            </a:r>
            <a:r>
              <a:rPr lang="el-GR" dirty="0" err="1"/>
              <a:t>bus</a:t>
            </a:r>
            <a:r>
              <a:rPr lang="el-GR" dirty="0"/>
              <a:t> είναι το </a:t>
            </a:r>
            <a:r>
              <a:rPr lang="el-GR" dirty="0">
                <a:hlinkClick r:id="rId3" tooltip="CAN bus (δεν έχει γραφτεί ακόμα)"/>
              </a:rPr>
              <a:t>CAN</a:t>
            </a:r>
            <a:endParaRPr lang="el-GR" b="1" dirty="0" smtClean="0">
              <a:solidFill>
                <a:srgbClr val="00B050"/>
              </a:solidFill>
            </a:endParaRPr>
          </a:p>
        </p:txBody>
      </p:sp>
    </p:spTree>
    <p:extLst>
      <p:ext uri="{BB962C8B-B14F-4D97-AF65-F5344CB8AC3E}">
        <p14:creationId xmlns:p14="http://schemas.microsoft.com/office/powerpoint/2010/main" xmlns="" val="4087606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170" name="Picture 2" descr="https://www.xenonlights.gr/images/stories/exite_set/diag_canbu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4077072"/>
            <a:ext cx="3225958"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an-Bu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3935" y="4077072"/>
            <a:ext cx="3225959"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57200" y="1228110"/>
            <a:ext cx="1226618" cy="369332"/>
          </a:xfrm>
          <a:prstGeom prst="rect">
            <a:avLst/>
          </a:prstGeom>
        </p:spPr>
        <p:txBody>
          <a:bodyPr wrap="none">
            <a:spAutoFit/>
          </a:bodyPr>
          <a:lstStyle/>
          <a:p>
            <a:r>
              <a:rPr lang="en-US" b="1" dirty="0">
                <a:solidFill>
                  <a:srgbClr val="00B050"/>
                </a:solidFill>
              </a:rPr>
              <a:t>Can Bus</a:t>
            </a:r>
          </a:p>
        </p:txBody>
      </p:sp>
      <p:sp>
        <p:nvSpPr>
          <p:cNvPr id="5" name="Title 1"/>
          <p:cNvSpPr txBox="1">
            <a:spLocks/>
          </p:cNvSpPr>
          <p:nvPr/>
        </p:nvSpPr>
        <p:spPr>
          <a:xfrm>
            <a:off x="457200" y="332656"/>
            <a:ext cx="8229600" cy="895454"/>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2"/>
          <p:cNvSpPr/>
          <p:nvPr/>
        </p:nvSpPr>
        <p:spPr>
          <a:xfrm>
            <a:off x="457200" y="1627114"/>
            <a:ext cx="8229600" cy="2462213"/>
          </a:xfrm>
          <a:prstGeom prst="rect">
            <a:avLst/>
          </a:prstGeom>
        </p:spPr>
        <p:txBody>
          <a:bodyPr wrap="square">
            <a:spAutoFit/>
          </a:bodyPr>
          <a:lstStyle/>
          <a:p>
            <a:r>
              <a:rPr lang="el-GR" sz="1400" dirty="0" smtClean="0">
                <a:solidFill>
                  <a:srgbClr val="222222"/>
                </a:solidFill>
                <a:latin typeface="Arial" panose="020B0604020202020204" pitchFamily="34" charset="0"/>
              </a:rPr>
              <a:t>Σειριακός </a:t>
            </a:r>
            <a:r>
              <a:rPr lang="el-GR" sz="1400" dirty="0">
                <a:solidFill>
                  <a:srgbClr val="222222"/>
                </a:solidFill>
                <a:latin typeface="Arial" panose="020B0604020202020204" pitchFamily="34" charset="0"/>
              </a:rPr>
              <a:t>ψηφιακός τρόπος σύνδεσης του εγκεφάλου με τα υποσυστήματα του αυτοκινήτου, ο οποίος χρησιμοποιεί μόλις 2 </a:t>
            </a:r>
            <a:r>
              <a:rPr lang="el-GR" sz="1400" dirty="0" smtClean="0">
                <a:solidFill>
                  <a:srgbClr val="222222"/>
                </a:solidFill>
                <a:latin typeface="Arial" panose="020B0604020202020204" pitchFamily="34" charset="0"/>
              </a:rPr>
              <a:t>καλώδια στα οποία είναι συνδεδεμένα </a:t>
            </a:r>
            <a:r>
              <a:rPr lang="el-GR" sz="1400" dirty="0">
                <a:solidFill>
                  <a:srgbClr val="222222"/>
                </a:solidFill>
                <a:latin typeface="Arial" panose="020B0604020202020204" pitchFamily="34" charset="0"/>
              </a:rPr>
              <a:t>τα περιφερειακά με σύνδεση συμβατή με CAN </a:t>
            </a:r>
            <a:r>
              <a:rPr lang="el-GR" sz="1400" dirty="0" err="1">
                <a:solidFill>
                  <a:srgbClr val="222222"/>
                </a:solidFill>
                <a:latin typeface="Arial" panose="020B0604020202020204" pitchFamily="34" charset="0"/>
              </a:rPr>
              <a:t>bus</a:t>
            </a:r>
            <a:r>
              <a:rPr lang="el-GR" sz="1400" dirty="0">
                <a:solidFill>
                  <a:srgbClr val="222222"/>
                </a:solidFill>
                <a:latin typeface="Arial" panose="020B0604020202020204" pitchFamily="34" charset="0"/>
              </a:rPr>
              <a:t>, </a:t>
            </a:r>
            <a:r>
              <a:rPr lang="el-GR" sz="1400" dirty="0" smtClean="0">
                <a:solidFill>
                  <a:srgbClr val="222222"/>
                </a:solidFill>
                <a:latin typeface="Arial" panose="020B0604020202020204" pitchFamily="34" charset="0"/>
              </a:rPr>
              <a:t>έξυπνοι </a:t>
            </a:r>
            <a:r>
              <a:rPr lang="el-GR" sz="1400" dirty="0">
                <a:solidFill>
                  <a:srgbClr val="222222"/>
                </a:solidFill>
                <a:latin typeface="Arial" panose="020B0604020202020204" pitchFamily="34" charset="0"/>
              </a:rPr>
              <a:t>αισθητήρες, μονάδα ηλεκτρονικής ανάφλεξης, υποσύστημα ABS, ενσωματωμένος υπολογιστής ταξιδιού, ελεγκτές </a:t>
            </a:r>
            <a:r>
              <a:rPr lang="el-GR" sz="1400" dirty="0" smtClean="0">
                <a:solidFill>
                  <a:srgbClr val="222222"/>
                </a:solidFill>
                <a:latin typeface="Arial" panose="020B0604020202020204" pitchFamily="34" charset="0"/>
              </a:rPr>
              <a:t>φώτων.</a:t>
            </a:r>
          </a:p>
          <a:p>
            <a:endParaRPr lang="el-GR" sz="1400" dirty="0" smtClean="0">
              <a:solidFill>
                <a:srgbClr val="222222"/>
              </a:solidFill>
              <a:latin typeface="Arial" panose="020B0604020202020204" pitchFamily="34" charset="0"/>
            </a:endParaRPr>
          </a:p>
          <a:p>
            <a:r>
              <a:rPr lang="el-GR" sz="1400" dirty="0" smtClean="0">
                <a:solidFill>
                  <a:srgbClr val="222222"/>
                </a:solidFill>
                <a:latin typeface="Arial" panose="020B0604020202020204" pitchFamily="34" charset="0"/>
              </a:rPr>
              <a:t>Εκεί </a:t>
            </a:r>
            <a:r>
              <a:rPr lang="el-GR" sz="1400" dirty="0">
                <a:solidFill>
                  <a:srgbClr val="222222"/>
                </a:solidFill>
                <a:latin typeface="Arial" panose="020B0604020202020204" pitchFamily="34" charset="0"/>
              </a:rPr>
              <a:t>συνδέεται και η διαγνωστική υποδοχή </a:t>
            </a:r>
            <a:r>
              <a:rPr lang="el-GR" sz="1400" dirty="0" smtClean="0">
                <a:solidFill>
                  <a:srgbClr val="222222"/>
                </a:solidFill>
                <a:latin typeface="Arial" panose="020B0604020202020204" pitchFamily="34" charset="0"/>
              </a:rPr>
              <a:t>(Θύρα </a:t>
            </a:r>
            <a:r>
              <a:rPr lang="en-US" sz="1400" dirty="0" smtClean="0">
                <a:solidFill>
                  <a:srgbClr val="222222"/>
                </a:solidFill>
                <a:latin typeface="Arial" panose="020B0604020202020204" pitchFamily="34" charset="0"/>
              </a:rPr>
              <a:t>OBD</a:t>
            </a:r>
            <a:r>
              <a:rPr lang="el-GR" sz="1400" dirty="0" smtClean="0">
                <a:solidFill>
                  <a:srgbClr val="222222"/>
                </a:solidFill>
                <a:latin typeface="Arial" panose="020B0604020202020204" pitchFamily="34" charset="0"/>
              </a:rPr>
              <a:t>),</a:t>
            </a:r>
            <a:endParaRPr lang="en-US" sz="1400" dirty="0" smtClean="0">
              <a:solidFill>
                <a:srgbClr val="222222"/>
              </a:solidFill>
              <a:latin typeface="Arial" panose="020B0604020202020204" pitchFamily="34" charset="0"/>
            </a:endParaRPr>
          </a:p>
          <a:p>
            <a:endParaRPr lang="el-GR" sz="1400" dirty="0">
              <a:solidFill>
                <a:srgbClr val="222222"/>
              </a:solidFill>
              <a:latin typeface="Arial" panose="020B0604020202020204" pitchFamily="34" charset="0"/>
            </a:endParaRPr>
          </a:p>
          <a:p>
            <a:r>
              <a:rPr lang="el-GR" sz="1400" dirty="0" smtClean="0">
                <a:solidFill>
                  <a:srgbClr val="222222"/>
                </a:solidFill>
                <a:latin typeface="Arial" panose="020B0604020202020204" pitchFamily="34" charset="0"/>
              </a:rPr>
              <a:t>Τα αναλογικά </a:t>
            </a:r>
            <a:r>
              <a:rPr lang="el-GR" sz="1400" dirty="0">
                <a:solidFill>
                  <a:srgbClr val="222222"/>
                </a:solidFill>
                <a:latin typeface="Arial" panose="020B0604020202020204" pitchFamily="34" charset="0"/>
              </a:rPr>
              <a:t>περιφερειακά </a:t>
            </a:r>
            <a:r>
              <a:rPr lang="el-GR" sz="1400" dirty="0" smtClean="0">
                <a:solidFill>
                  <a:srgbClr val="222222"/>
                </a:solidFill>
                <a:latin typeface="Arial" panose="020B0604020202020204" pitchFamily="34" charset="0"/>
              </a:rPr>
              <a:t>διαθέτοντας </a:t>
            </a:r>
            <a:r>
              <a:rPr lang="el-GR" sz="1400" dirty="0">
                <a:solidFill>
                  <a:srgbClr val="222222"/>
                </a:solidFill>
                <a:latin typeface="Arial" panose="020B0604020202020204" pitchFamily="34" charset="0"/>
              </a:rPr>
              <a:t>δικό τους μετατροπέα αναλογικού σε ψηφιακό και </a:t>
            </a:r>
            <a:r>
              <a:rPr lang="el-GR" sz="1400" dirty="0" err="1">
                <a:solidFill>
                  <a:srgbClr val="222222"/>
                </a:solidFill>
                <a:latin typeface="Arial" panose="020B0604020202020204" pitchFamily="34" charset="0"/>
              </a:rPr>
              <a:t>μικροελεγκτή</a:t>
            </a:r>
            <a:r>
              <a:rPr lang="el-GR" sz="1400" dirty="0">
                <a:solidFill>
                  <a:srgbClr val="222222"/>
                </a:solidFill>
                <a:latin typeface="Arial" panose="020B0604020202020204" pitchFamily="34" charset="0"/>
              </a:rPr>
              <a:t>, </a:t>
            </a:r>
            <a:r>
              <a:rPr lang="el-GR" sz="1400" dirty="0" smtClean="0">
                <a:solidFill>
                  <a:srgbClr val="222222"/>
                </a:solidFill>
                <a:latin typeface="Arial" panose="020B0604020202020204" pitchFamily="34" charset="0"/>
              </a:rPr>
              <a:t>ώστε </a:t>
            </a:r>
            <a:r>
              <a:rPr lang="el-GR" sz="1400" dirty="0">
                <a:solidFill>
                  <a:srgbClr val="222222"/>
                </a:solidFill>
                <a:latin typeface="Arial" panose="020B0604020202020204" pitchFamily="34" charset="0"/>
              </a:rPr>
              <a:t>οι καλωδιώσεις προς τον εγκέφαλο να είναι καθαρά </a:t>
            </a:r>
            <a:r>
              <a:rPr lang="el-GR" sz="1400" dirty="0" smtClean="0">
                <a:solidFill>
                  <a:srgbClr val="222222"/>
                </a:solidFill>
                <a:latin typeface="Arial" panose="020B0604020202020204" pitchFamily="34" charset="0"/>
              </a:rPr>
              <a:t>ψηφιακές. Έτσι απλοποιείται αισθητά </a:t>
            </a:r>
            <a:r>
              <a:rPr lang="el-GR" sz="1400" dirty="0">
                <a:solidFill>
                  <a:srgbClr val="222222"/>
                </a:solidFill>
                <a:latin typeface="Arial" panose="020B0604020202020204" pitchFamily="34" charset="0"/>
              </a:rPr>
              <a:t>την καλωδίωση δίνοντας ταυτόχρονα δυνατότητα για σύνθετες λειτουργίες, ενώ διευκολύνει τη διάγνωση βλαβών.</a:t>
            </a:r>
            <a:endParaRPr lang="el-GR" sz="1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xmlns="" val="2955813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764786"/>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454735" y="1197698"/>
            <a:ext cx="7861447" cy="369332"/>
          </a:xfrm>
          <a:prstGeom prst="rect">
            <a:avLst/>
          </a:prstGeom>
        </p:spPr>
        <p:txBody>
          <a:bodyPr wrap="none">
            <a:spAutoFit/>
          </a:bodyPr>
          <a:lstStyle/>
          <a:p>
            <a:r>
              <a:rPr lang="en-US" b="1" dirty="0" smtClean="0">
                <a:solidFill>
                  <a:srgbClr val="00B050"/>
                </a:solidFill>
              </a:rPr>
              <a:t>OBD (On Board Diagnostics)</a:t>
            </a:r>
            <a:r>
              <a:rPr lang="el-GR" b="1" dirty="0" smtClean="0">
                <a:solidFill>
                  <a:srgbClr val="00B050"/>
                </a:solidFill>
              </a:rPr>
              <a:t> – Επί του οχήματος Διάγνωση</a:t>
            </a:r>
            <a:endParaRPr lang="en-US" b="1" dirty="0" smtClean="0">
              <a:solidFill>
                <a:srgbClr val="00B050"/>
              </a:solidFill>
            </a:endParaRPr>
          </a:p>
        </p:txBody>
      </p:sp>
      <p:pic>
        <p:nvPicPr>
          <p:cNvPr id="8194" name="Picture 2" descr="Αποτέλεσμα εικόνας για ob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6635" y="1708241"/>
            <a:ext cx="1656909" cy="149235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Αποτέλεσμα εικόνας για obd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7804" y="4238844"/>
            <a:ext cx="2147533" cy="1825403"/>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Αποτέλεσμα εικόνας για obd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9842" y="4149862"/>
            <a:ext cx="1914385" cy="1914385"/>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Αποτέλεσμα εικόνας για obd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77411" y="1777216"/>
            <a:ext cx="1802563" cy="13511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383279" y="4738607"/>
            <a:ext cx="4248472" cy="1754326"/>
          </a:xfrm>
          <a:prstGeom prst="rect">
            <a:avLst/>
          </a:prstGeom>
        </p:spPr>
        <p:txBody>
          <a:bodyPr wrap="square">
            <a:spAutoFit/>
          </a:bodyPr>
          <a:lstStyle/>
          <a:p>
            <a:r>
              <a:rPr lang="el-GR" dirty="0">
                <a:solidFill>
                  <a:srgbClr val="222222"/>
                </a:solidFill>
                <a:latin typeface="Arial" panose="020B0604020202020204" pitchFamily="34" charset="0"/>
              </a:rPr>
              <a:t>Καταλληλότερη </a:t>
            </a:r>
            <a:r>
              <a:rPr lang="el-GR" dirty="0" smtClean="0">
                <a:solidFill>
                  <a:srgbClr val="222222"/>
                </a:solidFill>
                <a:latin typeface="Arial" panose="020B0604020202020204" pitchFamily="34" charset="0"/>
              </a:rPr>
              <a:t>συντήρηση.</a:t>
            </a:r>
          </a:p>
          <a:p>
            <a:r>
              <a:rPr lang="el-GR" dirty="0" smtClean="0">
                <a:solidFill>
                  <a:srgbClr val="222222"/>
                </a:solidFill>
                <a:latin typeface="Arial" panose="020B0604020202020204" pitchFamily="34" charset="0"/>
              </a:rPr>
              <a:t>Προσφέρει </a:t>
            </a:r>
            <a:r>
              <a:rPr lang="el-GR" dirty="0">
                <a:solidFill>
                  <a:srgbClr val="222222"/>
                </a:solidFill>
                <a:latin typeface="Arial" panose="020B0604020202020204" pitchFamily="34" charset="0"/>
              </a:rPr>
              <a:t>τη δυνατότητα </a:t>
            </a:r>
            <a:r>
              <a:rPr lang="el-GR" dirty="0" smtClean="0">
                <a:solidFill>
                  <a:srgbClr val="222222"/>
                </a:solidFill>
                <a:latin typeface="Arial" panose="020B0604020202020204" pitchFamily="34" charset="0"/>
              </a:rPr>
              <a:t>εντοπισμού προβλημάτων, για την έγκαιρη διόρθωσή τους, </a:t>
            </a:r>
            <a:r>
              <a:rPr lang="el-GR" dirty="0">
                <a:solidFill>
                  <a:srgbClr val="222222"/>
                </a:solidFill>
                <a:latin typeface="Arial" panose="020B0604020202020204" pitchFamily="34" charset="0"/>
              </a:rPr>
              <a:t>πριν εκδηλωθούν σοβαρότερα και δαπανηρότερα προβλήματα.</a:t>
            </a:r>
            <a:endParaRPr lang="el-GR" dirty="0"/>
          </a:p>
        </p:txBody>
      </p:sp>
      <p:sp>
        <p:nvSpPr>
          <p:cNvPr id="5" name="Ορθογώνιο 4"/>
          <p:cNvSpPr/>
          <p:nvPr/>
        </p:nvSpPr>
        <p:spPr>
          <a:xfrm>
            <a:off x="412455" y="1599286"/>
            <a:ext cx="4490116" cy="3139321"/>
          </a:xfrm>
          <a:prstGeom prst="rect">
            <a:avLst/>
          </a:prstGeom>
        </p:spPr>
        <p:txBody>
          <a:bodyPr wrap="square">
            <a:spAutoFit/>
          </a:bodyPr>
          <a:lstStyle/>
          <a:p>
            <a:r>
              <a:rPr lang="el-GR" dirty="0" smtClean="0">
                <a:solidFill>
                  <a:srgbClr val="222222"/>
                </a:solidFill>
                <a:latin typeface="Arial" panose="020B0604020202020204" pitchFamily="34" charset="0"/>
              </a:rPr>
              <a:t>Σκοπός με την εφαρμογή του (</a:t>
            </a:r>
            <a:r>
              <a:rPr lang="en-US" dirty="0" smtClean="0">
                <a:solidFill>
                  <a:srgbClr val="222222"/>
                </a:solidFill>
                <a:latin typeface="Arial" panose="020B0604020202020204" pitchFamily="34" charset="0"/>
              </a:rPr>
              <a:t>GM 1981)</a:t>
            </a:r>
            <a:r>
              <a:rPr lang="el-GR" dirty="0" smtClean="0">
                <a:solidFill>
                  <a:srgbClr val="222222"/>
                </a:solidFill>
                <a:latin typeface="Arial" panose="020B0604020202020204" pitchFamily="34" charset="0"/>
              </a:rPr>
              <a:t>:</a:t>
            </a:r>
          </a:p>
          <a:p>
            <a:r>
              <a:rPr lang="en-US" dirty="0" smtClean="0">
                <a:solidFill>
                  <a:srgbClr val="222222"/>
                </a:solidFill>
                <a:latin typeface="Arial" panose="020B0604020202020204" pitchFamily="34" charset="0"/>
              </a:rPr>
              <a:t>1. </a:t>
            </a:r>
            <a:r>
              <a:rPr lang="el-GR" dirty="0" smtClean="0">
                <a:solidFill>
                  <a:srgbClr val="222222"/>
                </a:solidFill>
                <a:latin typeface="Arial" panose="020B0604020202020204" pitchFamily="34" charset="0"/>
              </a:rPr>
              <a:t>Θα </a:t>
            </a:r>
            <a:r>
              <a:rPr lang="el-GR" dirty="0">
                <a:solidFill>
                  <a:srgbClr val="222222"/>
                </a:solidFill>
                <a:latin typeface="Arial" panose="020B0604020202020204" pitchFamily="34" charset="0"/>
              </a:rPr>
              <a:t>άναβε μια προειδοποιητική λυχνία στον πίνακα οργάνων του οχήματος, για να ενημερώσει τον οδηγό ότι υπήρξε ένα πρόβλημα.</a:t>
            </a:r>
          </a:p>
          <a:p>
            <a:r>
              <a:rPr lang="en-US" dirty="0" smtClean="0">
                <a:solidFill>
                  <a:srgbClr val="222222"/>
                </a:solidFill>
                <a:latin typeface="Arial" panose="020B0604020202020204" pitchFamily="34" charset="0"/>
              </a:rPr>
              <a:t>2. N</a:t>
            </a:r>
            <a:r>
              <a:rPr lang="el-GR" dirty="0" smtClean="0">
                <a:solidFill>
                  <a:srgbClr val="222222"/>
                </a:solidFill>
                <a:latin typeface="Arial" panose="020B0604020202020204" pitchFamily="34" charset="0"/>
              </a:rPr>
              <a:t>α </a:t>
            </a:r>
            <a:r>
              <a:rPr lang="el-GR" dirty="0">
                <a:solidFill>
                  <a:srgbClr val="222222"/>
                </a:solidFill>
                <a:latin typeface="Arial" panose="020B0604020202020204" pitchFamily="34" charset="0"/>
              </a:rPr>
              <a:t>δημιουργήσει έναν κώδικα στην κεντρική μονάδα ελέγχου και</a:t>
            </a:r>
          </a:p>
          <a:p>
            <a:r>
              <a:rPr lang="en-US" dirty="0" smtClean="0">
                <a:solidFill>
                  <a:srgbClr val="222222"/>
                </a:solidFill>
                <a:latin typeface="Arial" panose="020B0604020202020204" pitchFamily="34" charset="0"/>
              </a:rPr>
              <a:t>3. N</a:t>
            </a:r>
            <a:r>
              <a:rPr lang="el-GR" dirty="0" smtClean="0">
                <a:solidFill>
                  <a:srgbClr val="222222"/>
                </a:solidFill>
                <a:latin typeface="Arial" panose="020B0604020202020204" pitchFamily="34" charset="0"/>
              </a:rPr>
              <a:t>α </a:t>
            </a:r>
            <a:r>
              <a:rPr lang="el-GR" dirty="0">
                <a:solidFill>
                  <a:srgbClr val="222222"/>
                </a:solidFill>
                <a:latin typeface="Arial" panose="020B0604020202020204" pitchFamily="34" charset="0"/>
              </a:rPr>
              <a:t>καταγράψει τον κώδικα στη μνήμη του υπολογιστή, ώστε να μπορεί να ανακτηθεί αργότερα από έναν τεχνικό, για τη διάγνωση και την επισκευή</a:t>
            </a:r>
            <a:endParaRPr lang="el-GR" b="0" i="0" dirty="0">
              <a:solidFill>
                <a:srgbClr val="222222"/>
              </a:solidFill>
              <a:effectLst/>
              <a:latin typeface="Arial" panose="020B0604020202020204" pitchFamily="34" charset="0"/>
            </a:endParaRPr>
          </a:p>
        </p:txBody>
      </p:sp>
      <p:sp>
        <p:nvSpPr>
          <p:cNvPr id="10" name="3 - Ορθογώνιο"/>
          <p:cNvSpPr/>
          <p:nvPr/>
        </p:nvSpPr>
        <p:spPr>
          <a:xfrm>
            <a:off x="4969279" y="3535053"/>
            <a:ext cx="3203121" cy="369332"/>
          </a:xfrm>
          <a:prstGeom prst="rect">
            <a:avLst/>
          </a:prstGeom>
        </p:spPr>
        <p:txBody>
          <a:bodyPr wrap="none">
            <a:spAutoFit/>
          </a:bodyPr>
          <a:lstStyle/>
          <a:p>
            <a:r>
              <a:rPr lang="el-GR" b="1" dirty="0" smtClean="0">
                <a:solidFill>
                  <a:srgbClr val="00B050"/>
                </a:solidFill>
              </a:rPr>
              <a:t>Σύγχρονος </a:t>
            </a:r>
            <a:r>
              <a:rPr lang="en-US" b="1" dirty="0" smtClean="0">
                <a:solidFill>
                  <a:srgbClr val="00B050"/>
                </a:solidFill>
              </a:rPr>
              <a:t>OBD Reader</a:t>
            </a:r>
          </a:p>
        </p:txBody>
      </p:sp>
    </p:spTree>
    <p:extLst>
      <p:ext uri="{BB962C8B-B14F-4D97-AF65-F5344CB8AC3E}">
        <p14:creationId xmlns:p14="http://schemas.microsoft.com/office/powerpoint/2010/main" xmlns="" val="3948083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a:xfrm>
            <a:off x="457200" y="332656"/>
            <a:ext cx="8229600" cy="1080120"/>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Μέρη Μονάδας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4" name="3 - Ορθογώνιο"/>
          <p:cNvSpPr/>
          <p:nvPr/>
        </p:nvSpPr>
        <p:spPr>
          <a:xfrm>
            <a:off x="827584" y="1628800"/>
            <a:ext cx="3207929" cy="369332"/>
          </a:xfrm>
          <a:prstGeom prst="rect">
            <a:avLst/>
          </a:prstGeom>
        </p:spPr>
        <p:txBody>
          <a:bodyPr wrap="none">
            <a:spAutoFit/>
          </a:bodyPr>
          <a:lstStyle/>
          <a:p>
            <a:r>
              <a:rPr lang="el-GR" b="1" dirty="0" smtClean="0"/>
              <a:t>Κυκλώματα προστασίας</a:t>
            </a:r>
          </a:p>
        </p:txBody>
      </p:sp>
      <p:sp>
        <p:nvSpPr>
          <p:cNvPr id="2" name="Ορθογώνιο 1"/>
          <p:cNvSpPr/>
          <p:nvPr/>
        </p:nvSpPr>
        <p:spPr>
          <a:xfrm>
            <a:off x="647564" y="2348880"/>
            <a:ext cx="7848872" cy="3139321"/>
          </a:xfrm>
          <a:prstGeom prst="rect">
            <a:avLst/>
          </a:prstGeom>
        </p:spPr>
        <p:txBody>
          <a:bodyPr wrap="square">
            <a:spAutoFit/>
          </a:bodyPr>
          <a:lstStyle/>
          <a:p>
            <a:r>
              <a:rPr lang="el-GR" dirty="0">
                <a:solidFill>
                  <a:srgbClr val="222222"/>
                </a:solidFill>
                <a:latin typeface="Arial" panose="020B0604020202020204" pitchFamily="34" charset="0"/>
              </a:rPr>
              <a:t>Ζωτικά για την απρόσκοπτη λειτουργία του οχήματος, αλλά και την ασφάλεια των επιβαινόντων σε αυτό, είναι τα κυκλώματα προστασίας που παρεμβάλλονται μεταξύ του ηλεκτρικού κυκλώματος τροφοδοσίας του αυτοκινήτου και του κυκλώματος τροφοδοσίας του εγκεφάλου το οποίο παίρνει τάση από το πρώτο. </a:t>
            </a:r>
            <a:endParaRPr lang="el-GR" dirty="0" smtClean="0">
              <a:solidFill>
                <a:srgbClr val="222222"/>
              </a:solidFill>
              <a:latin typeface="Arial" panose="020B0604020202020204" pitchFamily="34" charset="0"/>
            </a:endParaRPr>
          </a:p>
          <a:p>
            <a:endParaRPr lang="el-GR" dirty="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Οι </a:t>
            </a:r>
            <a:r>
              <a:rPr lang="el-GR" dirty="0">
                <a:solidFill>
                  <a:srgbClr val="222222"/>
                </a:solidFill>
                <a:latin typeface="Arial" panose="020B0604020202020204" pitchFamily="34" charset="0"/>
              </a:rPr>
              <a:t>ανεπιθύμητες παρεμβολές του ηλεκτρικού συστήματος δεν επηρεάζουν τη λειτουργία της κεντρικής μονάδας </a:t>
            </a:r>
            <a:r>
              <a:rPr lang="el-GR" dirty="0" smtClean="0">
                <a:solidFill>
                  <a:srgbClr val="222222"/>
                </a:solidFill>
                <a:latin typeface="Arial" panose="020B0604020202020204" pitchFamily="34" charset="0"/>
              </a:rPr>
              <a:t>ελέγχου.</a:t>
            </a:r>
          </a:p>
          <a:p>
            <a:endParaRPr lang="el-GR" dirty="0">
              <a:solidFill>
                <a:srgbClr val="222222"/>
              </a:solidFill>
              <a:latin typeface="Arial" panose="020B0604020202020204" pitchFamily="34" charset="0"/>
            </a:endParaRPr>
          </a:p>
          <a:p>
            <a:r>
              <a:rPr lang="el-GR" dirty="0" smtClean="0">
                <a:solidFill>
                  <a:srgbClr val="222222"/>
                </a:solidFill>
                <a:latin typeface="Arial" panose="020B0604020202020204" pitchFamily="34" charset="0"/>
              </a:rPr>
              <a:t>Ανάλογα </a:t>
            </a:r>
            <a:r>
              <a:rPr lang="el-GR" dirty="0">
                <a:solidFill>
                  <a:srgbClr val="222222"/>
                </a:solidFill>
                <a:latin typeface="Arial" panose="020B0604020202020204" pitchFamily="34" charset="0"/>
              </a:rPr>
              <a:t>κυκλώματα προστασίας διαθέτει οποιαδήποτε άλλη είσοδος ή έξοδος του εγκεφάλου</a:t>
            </a:r>
            <a:r>
              <a:rPr lang="el-GR" dirty="0" smtClean="0">
                <a:solidFill>
                  <a:srgbClr val="222222"/>
                </a:solidFill>
                <a:latin typeface="Arial" panose="020B0604020202020204" pitchFamily="34" charset="0"/>
              </a:rPr>
              <a:t>.</a:t>
            </a:r>
            <a:endParaRPr lang="en-US" dirty="0" smtClean="0">
              <a:solidFill>
                <a:srgbClr val="222222"/>
              </a:solidFill>
              <a:latin typeface="Arial" panose="020B0604020202020204" pitchFamily="34" charset="0"/>
            </a:endParaRPr>
          </a:p>
        </p:txBody>
      </p:sp>
    </p:spTree>
    <p:extLst>
      <p:ext uri="{BB962C8B-B14F-4D97-AF65-F5344CB8AC3E}">
        <p14:creationId xmlns:p14="http://schemas.microsoft.com/office/powerpoint/2010/main" xmlns="" val="2549846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764786"/>
          </a:xfrm>
          <a:prstGeom prst="rect">
            <a:avLst/>
          </a:prstGeom>
        </p:spPr>
        <p:txBody>
          <a:bodyPr vert="horz" anchor="b">
            <a:normAutofit/>
          </a:bodyPr>
          <a:lstStyle/>
          <a:p>
            <a:pPr lvl="0" algn="ctr">
              <a:spcBef>
                <a:spcPct val="0"/>
              </a:spcBef>
              <a:defRPr/>
            </a:pP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 – OBD – GSM –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Το</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Μέλλον</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pic>
        <p:nvPicPr>
          <p:cNvPr id="3" name="Picture 4" descr="Î£ÏÎµÏÎ¹ÎºÎ® ÎµÎ¹ÎºÏÎ½Î±"/>
          <p:cNvPicPr>
            <a:picLocks noChangeAspect="1" noChangeArrowheads="1"/>
          </p:cNvPicPr>
          <p:nvPr/>
        </p:nvPicPr>
        <p:blipFill>
          <a:blip r:embed="rId3" cstate="print"/>
          <a:srcRect/>
          <a:stretch>
            <a:fillRect/>
          </a:stretch>
        </p:blipFill>
        <p:spPr bwMode="auto">
          <a:xfrm>
            <a:off x="251520" y="1052736"/>
            <a:ext cx="4830438" cy="2376264"/>
          </a:xfrm>
          <a:prstGeom prst="rect">
            <a:avLst/>
          </a:prstGeom>
          <a:noFill/>
        </p:spPr>
      </p:pic>
      <p:pic>
        <p:nvPicPr>
          <p:cNvPr id="4" name="Picture 6" descr="ÎÏÎ¿ÏÎ­Î»ÎµÏÎ¼Î± ÎµÎ¹ÎºÏÎ½Î±Ï Î³Î¹Î± INTERCONNECTED VEHICLES"/>
          <p:cNvPicPr>
            <a:picLocks noChangeAspect="1" noChangeArrowheads="1"/>
          </p:cNvPicPr>
          <p:nvPr/>
        </p:nvPicPr>
        <p:blipFill>
          <a:blip r:embed="rId4" cstate="print"/>
          <a:srcRect/>
          <a:stretch>
            <a:fillRect/>
          </a:stretch>
        </p:blipFill>
        <p:spPr bwMode="auto">
          <a:xfrm>
            <a:off x="5508104" y="4653136"/>
            <a:ext cx="3181350" cy="1438275"/>
          </a:xfrm>
          <a:prstGeom prst="rect">
            <a:avLst/>
          </a:prstGeom>
          <a:noFill/>
        </p:spPr>
      </p:pic>
      <p:pic>
        <p:nvPicPr>
          <p:cNvPr id="5" name="Picture 14" descr="Î£ÏÎµÏÎ¹ÎºÎ® ÎµÎ¹ÎºÏÎ½Î±"/>
          <p:cNvPicPr>
            <a:picLocks noChangeAspect="1" noChangeArrowheads="1"/>
          </p:cNvPicPr>
          <p:nvPr/>
        </p:nvPicPr>
        <p:blipFill>
          <a:blip r:embed="rId5" cstate="print"/>
          <a:srcRect/>
          <a:stretch>
            <a:fillRect/>
          </a:stretch>
        </p:blipFill>
        <p:spPr bwMode="auto">
          <a:xfrm>
            <a:off x="5111552" y="1052736"/>
            <a:ext cx="4032448" cy="2943282"/>
          </a:xfrm>
          <a:prstGeom prst="rect">
            <a:avLst/>
          </a:prstGeom>
          <a:noFill/>
        </p:spPr>
      </p:pic>
      <p:pic>
        <p:nvPicPr>
          <p:cNvPr id="6" name="Picture 2" descr="ÎÏÎ¿ÏÎ­Î»ÎµÏÎ¼Î± ÎµÎ¹ÎºÏÎ½Î±Ï Î³Î¹Î± INTERCONNECTED VEHICLES"/>
          <p:cNvPicPr>
            <a:picLocks noChangeAspect="1" noChangeArrowheads="1"/>
          </p:cNvPicPr>
          <p:nvPr/>
        </p:nvPicPr>
        <p:blipFill>
          <a:blip r:embed="rId6" cstate="print"/>
          <a:srcRect/>
          <a:stretch>
            <a:fillRect/>
          </a:stretch>
        </p:blipFill>
        <p:spPr bwMode="auto">
          <a:xfrm>
            <a:off x="611560" y="3573016"/>
            <a:ext cx="4032448" cy="234004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12" descr="ÎÏÎ¿ÏÎ­Î»ÎµÏÎ¼Î± ÎµÎ¹ÎºÏÎ½Î±Ï Î³Î¹Î± INTERCONNECTED VEHICLES"/>
          <p:cNvPicPr>
            <a:picLocks noChangeAspect="1" noChangeArrowheads="1"/>
          </p:cNvPicPr>
          <p:nvPr/>
        </p:nvPicPr>
        <p:blipFill>
          <a:blip r:embed="rId3" cstate="print"/>
          <a:srcRect/>
          <a:stretch>
            <a:fillRect/>
          </a:stretch>
        </p:blipFill>
        <p:spPr bwMode="auto">
          <a:xfrm>
            <a:off x="4572000" y="3861048"/>
            <a:ext cx="4080452" cy="2448272"/>
          </a:xfrm>
          <a:prstGeom prst="rect">
            <a:avLst/>
          </a:prstGeom>
          <a:noFill/>
        </p:spPr>
      </p:pic>
      <p:pic>
        <p:nvPicPr>
          <p:cNvPr id="5" name="Picture 8" descr="ÎÏÎ¿ÏÎ­Î»ÎµÏÎ¼Î± ÎµÎ¹ÎºÏÎ½Î±Ï Î³Î¹Î± INTERCONNECTED VEHICLES"/>
          <p:cNvPicPr>
            <a:picLocks noChangeAspect="1" noChangeArrowheads="1"/>
          </p:cNvPicPr>
          <p:nvPr/>
        </p:nvPicPr>
        <p:blipFill>
          <a:blip r:embed="rId4" cstate="print"/>
          <a:srcRect/>
          <a:stretch>
            <a:fillRect/>
          </a:stretch>
        </p:blipFill>
        <p:spPr bwMode="auto">
          <a:xfrm>
            <a:off x="467544" y="1268760"/>
            <a:ext cx="4476518" cy="2520280"/>
          </a:xfrm>
          <a:prstGeom prst="rect">
            <a:avLst/>
          </a:prstGeom>
          <a:noFill/>
        </p:spPr>
      </p:pic>
      <p:pic>
        <p:nvPicPr>
          <p:cNvPr id="7" name="Picture 5" descr="1.jpg"/>
          <p:cNvPicPr>
            <a:picLocks noChangeAspect="1"/>
          </p:cNvPicPr>
          <p:nvPr/>
        </p:nvPicPr>
        <p:blipFill>
          <a:blip r:embed="rId5" cstate="print"/>
          <a:stretch>
            <a:fillRect/>
          </a:stretch>
        </p:blipFill>
        <p:spPr>
          <a:xfrm>
            <a:off x="5292080" y="1196752"/>
            <a:ext cx="3333758" cy="2464082"/>
          </a:xfrm>
          <a:prstGeom prst="rect">
            <a:avLst/>
          </a:prstGeom>
        </p:spPr>
      </p:pic>
      <p:sp>
        <p:nvSpPr>
          <p:cNvPr id="338946" name="AutoShape 2" descr="ÎÏÎ¿ÏÎ­Î»ÎµÏÎ¼Î± ÎµÎ¹ÎºÏÎ½Î±Ï Î³Î¹Î± INTERCONNECTED VEHICLE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Title 1"/>
          <p:cNvSpPr txBox="1">
            <a:spLocks/>
          </p:cNvSpPr>
          <p:nvPr/>
        </p:nvSpPr>
        <p:spPr>
          <a:xfrm>
            <a:off x="457200" y="332656"/>
            <a:ext cx="8229600" cy="764786"/>
          </a:xfrm>
          <a:prstGeom prst="rect">
            <a:avLst/>
          </a:prstGeom>
        </p:spPr>
        <p:txBody>
          <a:bodyPr vert="horz" anchor="b">
            <a:normAutofit/>
          </a:bodyPr>
          <a:lstStyle/>
          <a:p>
            <a:pPr lvl="0" algn="ctr">
              <a:spcBef>
                <a:spcPct val="0"/>
              </a:spcBef>
              <a:defRPr/>
            </a:pP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 – OBD – GSM –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Το</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Μέλλον</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39970" name="AutoShape 2" descr="ÎÏÎ¿ÏÎ­Î»ÎµÏÎ¼Î± ÎµÎ¹ÎºÏÎ½Î±Ï Î³Î¹Î± INTERCONNECTED VEHICLE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9972" name="AutoShape 4" descr="ÎÏÎ¿ÏÎ­Î»ÎµÏÎ¼Î± ÎµÎ¹ÎºÏÎ½Î±Ï Î³Î¹Î± INTERCONNECTED VEHICLE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9974" name="AutoShape 6" descr="Î£ÏÎµÏÎ¹ÎºÎ® ÎµÎ¹ÎºÏÎ½Î±"/>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9976" name="AutoShape 8" descr="https://www.telematicswire.net/wp-content/uploads/2017/11/c-v2x-telematicswir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39977" name="Picture 9" descr="C:\Users\usder\Desktop\c-v2x-telematicswire.jpg"/>
          <p:cNvPicPr>
            <a:picLocks noChangeAspect="1" noChangeArrowheads="1"/>
          </p:cNvPicPr>
          <p:nvPr/>
        </p:nvPicPr>
        <p:blipFill>
          <a:blip r:embed="rId3" cstate="print"/>
          <a:srcRect/>
          <a:stretch>
            <a:fillRect/>
          </a:stretch>
        </p:blipFill>
        <p:spPr bwMode="auto">
          <a:xfrm>
            <a:off x="1691680" y="1556792"/>
            <a:ext cx="6362700" cy="3552825"/>
          </a:xfrm>
          <a:prstGeom prst="rect">
            <a:avLst/>
          </a:prstGeom>
          <a:noFill/>
        </p:spPr>
      </p:pic>
      <p:sp>
        <p:nvSpPr>
          <p:cNvPr id="7" name="Title 1"/>
          <p:cNvSpPr txBox="1">
            <a:spLocks/>
          </p:cNvSpPr>
          <p:nvPr/>
        </p:nvSpPr>
        <p:spPr>
          <a:xfrm>
            <a:off x="457200" y="332656"/>
            <a:ext cx="8229600" cy="764786"/>
          </a:xfrm>
          <a:prstGeom prst="rect">
            <a:avLst/>
          </a:prstGeom>
        </p:spPr>
        <p:txBody>
          <a:bodyPr vert="horz" anchor="b">
            <a:normAutofit/>
          </a:bodyPr>
          <a:lstStyle/>
          <a:p>
            <a:pPr lvl="0" algn="ctr">
              <a:spcBef>
                <a:spcPct val="0"/>
              </a:spcBef>
              <a:defRPr/>
            </a:pP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 – OBD – GSM –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Το</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Μέλλον</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8" name="7 - Ορθογώνιο"/>
          <p:cNvSpPr/>
          <p:nvPr/>
        </p:nvSpPr>
        <p:spPr>
          <a:xfrm>
            <a:off x="395536" y="5877272"/>
            <a:ext cx="8352928" cy="461665"/>
          </a:xfrm>
          <a:prstGeom prst="rect">
            <a:avLst/>
          </a:prstGeom>
        </p:spPr>
        <p:txBody>
          <a:bodyPr wrap="square">
            <a:spAutoFit/>
          </a:bodyPr>
          <a:lstStyle/>
          <a:p>
            <a:r>
              <a:rPr lang="el-GR" sz="800" dirty="0" smtClean="0"/>
              <a:t>Οι εικόνες στις διαφάνειες 23-25 είναι από την ηλεκτρονική διεύθυνση:</a:t>
            </a:r>
          </a:p>
          <a:p>
            <a:r>
              <a:rPr lang="en-US" sz="800" dirty="0" smtClean="0"/>
              <a:t>https://www.google.com/search?q=INTERCONNECTED+VEHICLES&amp;tbm=isch&amp;source=lnms&amp;sa=X&amp;ved=0ahUKEwiixKeonNngAhVNDOwKHZrAAxIQ_AUICigB&amp;biw=1024&amp;bih=657&amp;dpr=1#imgrc=MHH8VMfgMgY4wM:</a:t>
            </a:r>
            <a:endParaRPr lang="el-GR" sz="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Ορθογώνιο"/>
          <p:cNvSpPr/>
          <p:nvPr/>
        </p:nvSpPr>
        <p:spPr>
          <a:xfrm>
            <a:off x="467544" y="1628800"/>
            <a:ext cx="8136904" cy="3416320"/>
          </a:xfrm>
          <a:prstGeom prst="rect">
            <a:avLst/>
          </a:prstGeom>
        </p:spPr>
        <p:txBody>
          <a:bodyPr wrap="square">
            <a:spAutoFit/>
          </a:bodyPr>
          <a:lstStyle/>
          <a:p>
            <a:r>
              <a:rPr lang="el-GR" b="1" dirty="0" smtClean="0"/>
              <a:t>Η ροπή στρέψης </a:t>
            </a:r>
            <a:r>
              <a:rPr lang="el-GR" dirty="0" smtClean="0"/>
              <a:t>επομένως ενός κινητήρα (μέση τιμή του αθροίσματος των επιμέρους ροπών στη διάρκεια του κύκλου) δεν παραμένει σταθερή ούτε για συγκεκριμένο αριθμό στροφών και μεταβάλλεται μέχρι μία μέγιστη τιμή.</a:t>
            </a:r>
          </a:p>
          <a:p>
            <a:endParaRPr lang="el-GR" dirty="0" smtClean="0"/>
          </a:p>
          <a:p>
            <a:r>
              <a:rPr lang="el-GR" dirty="0" smtClean="0"/>
              <a:t>Μπορούμε τότε να χαράξουμε την καμπύλη της μέγιστης ροπής για συγκεκριμένες στροφές χαρακτηριστική καμπύλη.</a:t>
            </a:r>
          </a:p>
          <a:p>
            <a:endParaRPr lang="el-GR" dirty="0" smtClean="0"/>
          </a:p>
          <a:p>
            <a:r>
              <a:rPr lang="el-GR" dirty="0" smtClean="0"/>
              <a:t>Η χαρακτηριστική καμπύλη περιβάλλει την περιοχή λειτουργίας της μηχανής, ορίζοντας την ανώτερη τιμή για συγκεκριμένο αριθμό στροφών. Για το λόγο αυτό η καμπύλη ονομάζεται </a:t>
            </a:r>
            <a:r>
              <a:rPr lang="el-GR" i="1" dirty="0" smtClean="0"/>
              <a:t>περιβάλλουσα κινητήρα.</a:t>
            </a:r>
            <a:endParaRPr lang="el-GR" dirty="0"/>
          </a:p>
        </p:txBody>
      </p:sp>
      <p:sp>
        <p:nvSpPr>
          <p:cNvPr id="5" name="Title 1"/>
          <p:cNvSpPr txBox="1">
            <a:spLocks/>
          </p:cNvSpPr>
          <p:nvPr/>
        </p:nvSpPr>
        <p:spPr>
          <a:xfrm>
            <a:off x="457200" y="332656"/>
            <a:ext cx="8229600" cy="648072"/>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Ισχύς και ροπή ΜΕΚ</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1187624" y="2780928"/>
            <a:ext cx="6858000" cy="3676650"/>
          </a:xfrm>
          <a:prstGeom prst="rect">
            <a:avLst/>
          </a:prstGeom>
          <a:noFill/>
          <a:ln w="9525">
            <a:noFill/>
            <a:miter lim="800000"/>
            <a:headEnd/>
            <a:tailEnd/>
          </a:ln>
        </p:spPr>
      </p:pic>
      <p:sp>
        <p:nvSpPr>
          <p:cNvPr id="78851" name="Rectangle 3"/>
          <p:cNvSpPr>
            <a:spLocks noChangeArrowheads="1"/>
          </p:cNvSpPr>
          <p:nvPr/>
        </p:nvSpPr>
        <p:spPr bwMode="auto">
          <a:xfrm>
            <a:off x="1331640" y="1196752"/>
            <a:ext cx="6768752" cy="1569660"/>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ΗΛΕΚΤΡΟΝΙΚΗ ΜΟΝΑΔΑ ΕΛΕΓΧΟΥ</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ΑΙΣΘΗΤΗΡΑΣ ΘΕΣΗΣ ΣΤΡΟΦΑΛΟΦΟΡΟΥΑΞΟΝΑ</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ΑΙΣΘΗΤΗΡΑΣ "λ"</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ΠΟΛΛΑΠΛΑΣΙΑΣΤΗΣ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ΔΙΑΝΟΜΕΑΣ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ΕΓΧΥΤΗΡΑΣ ( ΜΠΕΚ )</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ΡΥΘΜΙΣΤΗΣ ΠΙΕΣΗΣ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ΑΙΣΘΗΤΗΡΑΣ ΘΕΣΗΣ ΠΕΤΑΛΟΥΔΑΣ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ΒΑΛΒΙΔΑ ΣΥΜΠΛΗΡΩΜΑΤΙΚΟΥ ΑΕΡΑ</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ΜΕΤΡΗΤΗΣ ΟΓΚΟΥ ΑΕΡΑ ΕΙΣΑΓΩΓΗΣ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ΦΙΛΤΡΟ ΒΕΝΖΙΝΗΣ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ΑΝΤΛΙΑ ΒΕΝΖΙΝΗΣ</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01638" algn="l"/>
              </a:tabLst>
            </a:pP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ΟΔΟΝΤΩΤΟΣ ΤΡΟΧΟΣ ΣΤΡΟΦΑΛΟΦΟΡΟΥ ΑΞΟΝΑ</a:t>
            </a: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1"/>
          <p:cNvSpPr txBox="1">
            <a:spLocks/>
          </p:cNvSpPr>
          <p:nvPr/>
        </p:nvSpPr>
        <p:spPr>
          <a:xfrm>
            <a:off x="457200" y="332656"/>
            <a:ext cx="8229600" cy="648072"/>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l-GR" sz="4000" b="1" dirty="0" err="1"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Motronic</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8130" name="Picture 2" descr="image003"/>
          <p:cNvPicPr>
            <a:picLocks noChangeAspect="1" noChangeArrowheads="1"/>
          </p:cNvPicPr>
          <p:nvPr/>
        </p:nvPicPr>
        <p:blipFill>
          <a:blip r:embed="rId3" cstate="print"/>
          <a:srcRect/>
          <a:stretch>
            <a:fillRect/>
          </a:stretch>
        </p:blipFill>
        <p:spPr bwMode="auto">
          <a:xfrm>
            <a:off x="5220072" y="2551395"/>
            <a:ext cx="3114675" cy="2971800"/>
          </a:xfrm>
          <a:prstGeom prst="rect">
            <a:avLst/>
          </a:prstGeom>
          <a:noFill/>
          <a:ln w="9525">
            <a:noFill/>
            <a:miter lim="800000"/>
            <a:headEnd/>
            <a:tailEnd/>
          </a:ln>
        </p:spPr>
      </p:pic>
      <p:sp>
        <p:nvSpPr>
          <p:cNvPr id="48131" name="Rectangle 3"/>
          <p:cNvSpPr>
            <a:spLocks noChangeArrowheads="1"/>
          </p:cNvSpPr>
          <p:nvPr/>
        </p:nvSpPr>
        <p:spPr bwMode="auto">
          <a:xfrm>
            <a:off x="457200" y="2636912"/>
            <a:ext cx="39239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119813" algn="l"/>
              </a:tabLst>
            </a:pPr>
            <a:r>
              <a:rPr kumimoji="0" lang="en-US" sz="1600" b="0" i="1" u="none" strike="noStrike" cap="none" normalizeH="0" baseline="0" dirty="0" smtClean="0">
                <a:ln>
                  <a:noFill/>
                </a:ln>
                <a:solidFill>
                  <a:schemeClr val="tx1"/>
                </a:solidFill>
                <a:effectLst/>
                <a:ea typeface="Times New Roman" pitchFamily="18" charset="0"/>
                <a:cs typeface="Tahoma" pitchFamily="34" charset="0"/>
              </a:rPr>
              <a:t>1. </a:t>
            </a:r>
            <a:r>
              <a:rPr kumimoji="0" lang="el-GR" sz="1600" b="0" i="1" u="none" strike="noStrike" cap="none" normalizeH="0" baseline="0" dirty="0" err="1" smtClean="0">
                <a:ln>
                  <a:noFill/>
                </a:ln>
                <a:solidFill>
                  <a:schemeClr val="tx1"/>
                </a:solidFill>
                <a:effectLst/>
                <a:ea typeface="Times New Roman" pitchFamily="18" charset="0"/>
                <a:cs typeface="Tahoma" pitchFamily="34" charset="0"/>
              </a:rPr>
              <a:t>Mόνιμος</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 μαγνήτης</a:t>
            </a:r>
            <a:br>
              <a:rPr kumimoji="0" lang="el-GR" sz="1600" b="0" i="1" u="none" strike="noStrike" cap="none" normalizeH="0" baseline="0" dirty="0" smtClean="0">
                <a:ln>
                  <a:noFill/>
                </a:ln>
                <a:solidFill>
                  <a:schemeClr val="tx1"/>
                </a:solidFill>
                <a:effectLst/>
                <a:ea typeface="Times New Roman" pitchFamily="18" charset="0"/>
                <a:cs typeface="Tahoma" pitchFamily="34" charset="0"/>
              </a:rPr>
            </a:br>
            <a:r>
              <a:rPr kumimoji="0" lang="el-GR" sz="1600" b="0" i="1" u="none" strike="noStrike" cap="none" normalizeH="0" baseline="0" dirty="0" smtClean="0">
                <a:ln>
                  <a:noFill/>
                </a:ln>
                <a:solidFill>
                  <a:schemeClr val="tx1"/>
                </a:solidFill>
                <a:effectLst/>
                <a:ea typeface="Times New Roman" pitchFamily="18" charset="0"/>
                <a:cs typeface="Tahoma" pitchFamily="34" charset="0"/>
              </a:rPr>
              <a:t>2</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Κέλυφος αισθητήρα</a:t>
            </a:r>
            <a:br>
              <a:rPr kumimoji="0" lang="el-GR" sz="1600" b="0" i="1" u="none" strike="noStrike" cap="none" normalizeH="0" baseline="0" dirty="0" smtClean="0">
                <a:ln>
                  <a:noFill/>
                </a:ln>
                <a:solidFill>
                  <a:schemeClr val="tx1"/>
                </a:solidFill>
                <a:effectLst/>
                <a:ea typeface="Times New Roman" pitchFamily="18" charset="0"/>
                <a:cs typeface="Tahoma" pitchFamily="34" charset="0"/>
              </a:rPr>
            </a:br>
            <a:r>
              <a:rPr kumimoji="0" lang="el-GR" sz="1600" b="0" i="1" u="none" strike="noStrike" cap="none" normalizeH="0" baseline="0" dirty="0" smtClean="0">
                <a:ln>
                  <a:noFill/>
                </a:ln>
                <a:solidFill>
                  <a:schemeClr val="tx1"/>
                </a:solidFill>
                <a:effectLst/>
                <a:ea typeface="Times New Roman" pitchFamily="18" charset="0"/>
                <a:cs typeface="Tahoma" pitchFamily="34" charset="0"/>
              </a:rPr>
              <a:t>3</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Στήριξη του αισθητήρα</a:t>
            </a:r>
            <a:br>
              <a:rPr kumimoji="0" lang="el-GR" sz="1600" b="0" i="1" u="none" strike="noStrike" cap="none" normalizeH="0" baseline="0" dirty="0" smtClean="0">
                <a:ln>
                  <a:noFill/>
                </a:ln>
                <a:solidFill>
                  <a:schemeClr val="tx1"/>
                </a:solidFill>
                <a:effectLst/>
                <a:ea typeface="Times New Roman" pitchFamily="18" charset="0"/>
                <a:cs typeface="Tahoma" pitchFamily="34" charset="0"/>
              </a:rPr>
            </a:br>
            <a:r>
              <a:rPr kumimoji="0" lang="el-GR" sz="1600" b="0" i="1" u="none" strike="noStrike" cap="none" normalizeH="0" baseline="0" dirty="0" smtClean="0">
                <a:ln>
                  <a:noFill/>
                </a:ln>
                <a:solidFill>
                  <a:schemeClr val="tx1"/>
                </a:solidFill>
                <a:effectLst/>
                <a:ea typeface="Times New Roman" pitchFamily="18" charset="0"/>
                <a:cs typeface="Tahoma" pitchFamily="34" charset="0"/>
              </a:rPr>
              <a:t>4</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a:t>
            </a:r>
            <a:r>
              <a:rPr kumimoji="0" lang="en-US" sz="1600" b="0" i="1" u="none" strike="noStrike" cap="none" normalizeH="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Πυρήνας από μαλακό σίδηρο</a:t>
            </a:r>
            <a:br>
              <a:rPr kumimoji="0" lang="el-GR" sz="1600" b="0" i="1" u="none" strike="noStrike" cap="none" normalizeH="0" baseline="0" dirty="0" smtClean="0">
                <a:ln>
                  <a:noFill/>
                </a:ln>
                <a:solidFill>
                  <a:schemeClr val="tx1"/>
                </a:solidFill>
                <a:effectLst/>
                <a:ea typeface="Times New Roman" pitchFamily="18" charset="0"/>
                <a:cs typeface="Tahoma" pitchFamily="34" charset="0"/>
              </a:rPr>
            </a:br>
            <a:r>
              <a:rPr kumimoji="0" lang="el-GR" sz="1600" b="0" i="1" u="none" strike="noStrike" cap="none" normalizeH="0" baseline="0" dirty="0" smtClean="0">
                <a:ln>
                  <a:noFill/>
                </a:ln>
                <a:solidFill>
                  <a:schemeClr val="tx1"/>
                </a:solidFill>
                <a:effectLst/>
                <a:ea typeface="Times New Roman" pitchFamily="18" charset="0"/>
                <a:cs typeface="Tahoma" pitchFamily="34" charset="0"/>
              </a:rPr>
              <a:t>5 </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Πηνίο</a:t>
            </a:r>
            <a:br>
              <a:rPr kumimoji="0" lang="el-GR" sz="1600" b="0" i="1" u="none" strike="noStrike" cap="none" normalizeH="0" baseline="0" dirty="0" smtClean="0">
                <a:ln>
                  <a:noFill/>
                </a:ln>
                <a:solidFill>
                  <a:schemeClr val="tx1"/>
                </a:solidFill>
                <a:effectLst/>
                <a:ea typeface="Times New Roman" pitchFamily="18" charset="0"/>
                <a:cs typeface="Tahoma" pitchFamily="34" charset="0"/>
              </a:rPr>
            </a:br>
            <a:r>
              <a:rPr kumimoji="0" lang="el-GR" sz="1600" b="0" i="1" u="none" strike="noStrike" cap="none" normalizeH="0" baseline="0" dirty="0" smtClean="0">
                <a:ln>
                  <a:noFill/>
                </a:ln>
                <a:solidFill>
                  <a:schemeClr val="tx1"/>
                </a:solidFill>
                <a:effectLst/>
                <a:ea typeface="Times New Roman" pitchFamily="18" charset="0"/>
                <a:cs typeface="Tahoma" pitchFamily="34" charset="0"/>
              </a:rPr>
              <a:t>6</a:t>
            </a:r>
            <a:r>
              <a:rPr lang="en-US" sz="1600" i="1" dirty="0" smtClean="0">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Διάκενο (0,5 -1,5 mm)</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119813" algn="l"/>
              </a:tabLst>
            </a:pPr>
            <a:r>
              <a:rPr kumimoji="0" lang="el-GR" sz="1600" b="0" i="1" u="none" strike="noStrike" cap="none" normalizeH="0" baseline="0" dirty="0" smtClean="0">
                <a:ln>
                  <a:noFill/>
                </a:ln>
                <a:solidFill>
                  <a:schemeClr val="tx1"/>
                </a:solidFill>
                <a:effectLst/>
                <a:ea typeface="Times New Roman" pitchFamily="18" charset="0"/>
                <a:cs typeface="Tahoma" pitchFamily="34" charset="0"/>
              </a:rPr>
              <a:t>7</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a:t>
            </a:r>
            <a:r>
              <a:rPr kumimoji="0" lang="en-US" sz="1600" b="0" i="1" u="none" strike="noStrike" cap="none" normalizeH="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Μαγνητικές γραμμές του μαγνητικού πεδίου</a:t>
            </a:r>
            <a:endParaRPr kumimoji="0" lang="el-G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119813" algn="l"/>
              </a:tabLst>
            </a:pPr>
            <a:r>
              <a:rPr kumimoji="0" lang="el-GR" sz="1600" b="0" i="1" u="none" strike="noStrike" cap="none" normalizeH="0" baseline="0" dirty="0" smtClean="0">
                <a:ln>
                  <a:noFill/>
                </a:ln>
                <a:solidFill>
                  <a:schemeClr val="tx1"/>
                </a:solidFill>
                <a:effectLst/>
                <a:ea typeface="Times New Roman" pitchFamily="18" charset="0"/>
                <a:cs typeface="Tahoma" pitchFamily="34" charset="0"/>
              </a:rPr>
              <a:t>8</a:t>
            </a:r>
            <a:r>
              <a:rPr kumimoji="0" lang="en-US" sz="1600" b="0" i="1" u="none" strike="noStrike" cap="none" normalizeH="0" baseline="0" dirty="0" smtClean="0">
                <a:ln>
                  <a:noFill/>
                </a:ln>
                <a:solidFill>
                  <a:schemeClr val="tx1"/>
                </a:solidFill>
                <a:effectLst/>
                <a:ea typeface="Times New Roman" pitchFamily="18" charset="0"/>
                <a:cs typeface="Tahoma" pitchFamily="34" charset="0"/>
              </a:rPr>
              <a:t>.</a:t>
            </a:r>
            <a:r>
              <a:rPr kumimoji="0" lang="en-US" sz="1600" b="0" i="1" u="none" strike="noStrike" cap="none" normalizeH="0" dirty="0" smtClean="0">
                <a:ln>
                  <a:noFill/>
                </a:ln>
                <a:solidFill>
                  <a:schemeClr val="tx1"/>
                </a:solidFill>
                <a:effectLst/>
                <a:ea typeface="Times New Roman" pitchFamily="18" charset="0"/>
                <a:cs typeface="Tahoma" pitchFamily="34" charset="0"/>
              </a:rPr>
              <a:t> </a:t>
            </a:r>
            <a:r>
              <a:rPr kumimoji="0" lang="el-GR" sz="1600" b="0" i="1" u="none" strike="noStrike" cap="none" normalizeH="0" baseline="0" dirty="0" smtClean="0">
                <a:ln>
                  <a:noFill/>
                </a:ln>
                <a:solidFill>
                  <a:schemeClr val="tx1"/>
                </a:solidFill>
                <a:effectLst/>
                <a:ea typeface="Times New Roman" pitchFamily="18" charset="0"/>
                <a:cs typeface="Tahoma" pitchFamily="34" charset="0"/>
              </a:rPr>
              <a:t>Οδοντωτός τροχός με σημείο αναφοράς</a:t>
            </a:r>
          </a:p>
          <a:p>
            <a:pPr marL="0" marR="0" lvl="0" indent="0" algn="l" defTabSz="914400" rtl="0" eaLnBrk="0" fontAlgn="base" latinLnBrk="0" hangingPunct="0">
              <a:lnSpc>
                <a:spcPct val="100000"/>
              </a:lnSpc>
              <a:spcBef>
                <a:spcPct val="0"/>
              </a:spcBef>
              <a:spcAft>
                <a:spcPct val="0"/>
              </a:spcAft>
              <a:buClrTx/>
              <a:buSzTx/>
              <a:buFontTx/>
              <a:buNone/>
              <a:tabLst>
                <a:tab pos="6119813" algn="l"/>
              </a:tabLst>
            </a:pPr>
            <a:r>
              <a:rPr kumimoji="0" lang="el-GR" sz="1600" b="0" i="1" u="none" strike="noStrike" cap="none" normalizeH="0" baseline="0" dirty="0" smtClean="0">
                <a:ln>
                  <a:noFill/>
                </a:ln>
                <a:solidFill>
                  <a:schemeClr val="tx1"/>
                </a:solidFill>
                <a:effectLst/>
                <a:ea typeface="Times New Roman" pitchFamily="18" charset="0"/>
                <a:cs typeface="Tahoma" pitchFamily="34" charset="0"/>
              </a:rPr>
              <a:t>(κενό δύο δοντιών)</a:t>
            </a:r>
            <a:r>
              <a:rPr kumimoji="0" lang="el-GR" sz="1600" b="0" i="0" u="none" strike="noStrike" cap="none" normalizeH="0" baseline="0" dirty="0" smtClean="0">
                <a:ln>
                  <a:noFill/>
                </a:ln>
                <a:solidFill>
                  <a:schemeClr val="tx1"/>
                </a:solidFill>
                <a:effectLst/>
                <a:cs typeface="Arial" pitchFamily="34" charset="0"/>
              </a:rPr>
              <a:t> </a:t>
            </a:r>
          </a:p>
        </p:txBody>
      </p:sp>
      <p:sp>
        <p:nvSpPr>
          <p:cNvPr id="4" name="3 - Ορθογώνιο"/>
          <p:cNvSpPr/>
          <p:nvPr/>
        </p:nvSpPr>
        <p:spPr>
          <a:xfrm>
            <a:off x="467544" y="1412776"/>
            <a:ext cx="4572000" cy="646331"/>
          </a:xfrm>
          <a:prstGeom prst="rect">
            <a:avLst/>
          </a:prstGeom>
        </p:spPr>
        <p:txBody>
          <a:bodyPr>
            <a:spAutoFit/>
          </a:bodyPr>
          <a:lstStyle/>
          <a:p>
            <a:r>
              <a:rPr lang="el-GR" i="1" dirty="0" smtClean="0">
                <a:solidFill>
                  <a:srgbClr val="00B050"/>
                </a:solidFill>
              </a:rPr>
              <a:t>Επαγωγικός Αισθητήρας αριθμού στροφών και Α.Ν.Σ.</a:t>
            </a:r>
            <a:endParaRPr lang="el-GR" dirty="0">
              <a:solidFill>
                <a:srgbClr val="00B050"/>
              </a:solidFill>
            </a:endParaRPr>
          </a:p>
        </p:txBody>
      </p:sp>
      <p:sp>
        <p:nvSpPr>
          <p:cNvPr id="6" name="Title 1"/>
          <p:cNvSpPr txBox="1">
            <a:spLocks/>
          </p:cNvSpPr>
          <p:nvPr/>
        </p:nvSpPr>
        <p:spPr>
          <a:xfrm>
            <a:off x="457200" y="332656"/>
            <a:ext cx="8229600" cy="792088"/>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Παράδειγμα αισθητήρα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1080120"/>
          </a:xfrm>
          <a:prstGeom prst="rect">
            <a:avLst/>
          </a:prstGeom>
        </p:spPr>
        <p:txBody>
          <a:bodyPr vert="horz" anchor="b">
            <a:normAutofit fontScale="92500" lnSpcReduction="20000"/>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Ηλεκτρονική ενεργοποίηση πεταλούδας γκαζιού</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pic>
        <p:nvPicPr>
          <p:cNvPr id="3" name="Εικόνα 2"/>
          <p:cNvPicPr>
            <a:picLocks noChangeAspect="1"/>
          </p:cNvPicPr>
          <p:nvPr/>
        </p:nvPicPr>
        <p:blipFill>
          <a:blip r:embed="rId3" cstate="print"/>
          <a:stretch>
            <a:fillRect/>
          </a:stretch>
        </p:blipFill>
        <p:spPr>
          <a:xfrm>
            <a:off x="971600" y="1700808"/>
            <a:ext cx="6767219" cy="3055283"/>
          </a:xfrm>
          <a:prstGeom prst="rect">
            <a:avLst/>
          </a:prstGeom>
        </p:spPr>
      </p:pic>
      <p:sp>
        <p:nvSpPr>
          <p:cNvPr id="4" name="3 - Ορθογώνιο"/>
          <p:cNvSpPr/>
          <p:nvPr/>
        </p:nvSpPr>
        <p:spPr>
          <a:xfrm>
            <a:off x="970045" y="4869160"/>
            <a:ext cx="6768773" cy="369332"/>
          </a:xfrm>
          <a:prstGeom prst="rect">
            <a:avLst/>
          </a:prstGeom>
        </p:spPr>
        <p:txBody>
          <a:bodyPr wrap="square">
            <a:spAutoFit/>
          </a:bodyPr>
          <a:lstStyle/>
          <a:p>
            <a:pPr algn="just"/>
            <a:r>
              <a:rPr lang="el-GR" i="1" dirty="0" smtClean="0">
                <a:solidFill>
                  <a:srgbClr val="00B050"/>
                </a:solidFill>
              </a:rPr>
              <a:t>Μηχανική ενεργοποίηση            Ηλεκτρική ενεργοποίηση</a:t>
            </a:r>
            <a:endParaRPr lang="el-GR" dirty="0">
              <a:solidFill>
                <a:srgbClr val="00B050"/>
              </a:solidFill>
            </a:endParaRPr>
          </a:p>
        </p:txBody>
      </p:sp>
    </p:spTree>
    <p:extLst>
      <p:ext uri="{BB962C8B-B14F-4D97-AF65-F5344CB8AC3E}">
        <p14:creationId xmlns:p14="http://schemas.microsoft.com/office/powerpoint/2010/main" xmlns="" val="3860765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5888"/>
            <a:ext cx="8229600" cy="1143000"/>
          </a:xfrm>
        </p:spPr>
        <p:txBody>
          <a:bodyPr/>
          <a:lstStyle/>
          <a:p>
            <a:pPr eaLnBrk="1" hangingPunct="1">
              <a:defRPr/>
            </a:pPr>
            <a:r>
              <a:rPr lang="el-GR" dirty="0" smtClean="0">
                <a:latin typeface="Calibri" pitchFamily="34" charset="0"/>
              </a:rPr>
              <a:t>Διάκριση μιγμάτων – Έλεγχος από </a:t>
            </a:r>
            <a:r>
              <a:rPr lang="en-US" dirty="0" smtClean="0">
                <a:latin typeface="Calibri" pitchFamily="34" charset="0"/>
              </a:rPr>
              <a:t>ECU</a:t>
            </a:r>
            <a:endParaRPr lang="el-GR" dirty="0" smtClean="0">
              <a:latin typeface="Calibri" pitchFamily="34" charset="0"/>
            </a:endParaRPr>
          </a:p>
        </p:txBody>
      </p:sp>
      <p:sp>
        <p:nvSpPr>
          <p:cNvPr id="54276" name="Rectangle 4"/>
          <p:cNvSpPr>
            <a:spLocks noGrp="1" noChangeArrowheads="1"/>
          </p:cNvSpPr>
          <p:nvPr>
            <p:ph type="body" idx="1"/>
          </p:nvPr>
        </p:nvSpPr>
        <p:spPr>
          <a:xfrm>
            <a:off x="527357" y="1772816"/>
            <a:ext cx="8183880" cy="4187952"/>
          </a:xfrm>
        </p:spPr>
        <p:txBody>
          <a:bodyPr/>
          <a:lstStyle/>
          <a:p>
            <a:pPr eaLnBrk="1" hangingPunct="1">
              <a:lnSpc>
                <a:spcPct val="110000"/>
              </a:lnSpc>
              <a:buSzTx/>
              <a:buFont typeface="Wingdings" panose="05000000000000000000" pitchFamily="2" charset="2"/>
              <a:buChar char="ü"/>
              <a:defRPr/>
            </a:pPr>
            <a:r>
              <a:rPr lang="el-GR" dirty="0" smtClean="0">
                <a:latin typeface="Calibri" pitchFamily="34" charset="0"/>
              </a:rPr>
              <a:t>Φτωχά μίγματα</a:t>
            </a:r>
          </a:p>
          <a:p>
            <a:pPr lvl="1" eaLnBrk="1" hangingPunct="1">
              <a:lnSpc>
                <a:spcPct val="110000"/>
              </a:lnSpc>
              <a:buFont typeface="Wingdings" pitchFamily="2" charset="2"/>
              <a:buChar char="ü"/>
              <a:defRPr/>
            </a:pPr>
            <a:r>
              <a:rPr lang="el-GR" dirty="0" smtClean="0">
                <a:latin typeface="Calibri" pitchFamily="34" charset="0"/>
              </a:rPr>
              <a:t>εκείνα στα οποία ισχύει φ&lt;1 ή λ&gt;1 (περίσσεια οξυγόνου)</a:t>
            </a:r>
          </a:p>
          <a:p>
            <a:pPr eaLnBrk="1" hangingPunct="1">
              <a:lnSpc>
                <a:spcPct val="110000"/>
              </a:lnSpc>
              <a:buSzTx/>
              <a:buFont typeface="Wingdings" panose="05000000000000000000" pitchFamily="2" charset="2"/>
              <a:buChar char="ü"/>
              <a:defRPr/>
            </a:pPr>
            <a:r>
              <a:rPr lang="el-GR" dirty="0" smtClean="0">
                <a:latin typeface="Calibri" pitchFamily="34" charset="0"/>
              </a:rPr>
              <a:t>Πλούσια μίγματα</a:t>
            </a:r>
          </a:p>
          <a:p>
            <a:pPr lvl="1" eaLnBrk="1" hangingPunct="1">
              <a:lnSpc>
                <a:spcPct val="110000"/>
              </a:lnSpc>
              <a:buFont typeface="Wingdings" pitchFamily="2" charset="2"/>
              <a:buChar char="ü"/>
              <a:defRPr/>
            </a:pPr>
            <a:r>
              <a:rPr lang="el-GR" dirty="0" smtClean="0">
                <a:latin typeface="Calibri" pitchFamily="34" charset="0"/>
              </a:rPr>
              <a:t>εκείνα στα οποία ισχύει φ&gt;1 ή λ&lt;1 (περίσσεια καυσίμου)</a:t>
            </a:r>
          </a:p>
          <a:p>
            <a:pPr eaLnBrk="1" hangingPunct="1">
              <a:lnSpc>
                <a:spcPct val="110000"/>
              </a:lnSpc>
              <a:buSzTx/>
              <a:buFont typeface="Wingdings" panose="05000000000000000000" pitchFamily="2" charset="2"/>
              <a:buChar char="ü"/>
              <a:defRPr/>
            </a:pPr>
            <a:r>
              <a:rPr lang="el-GR" dirty="0" err="1" smtClean="0">
                <a:latin typeface="Calibri" pitchFamily="34" charset="0"/>
              </a:rPr>
              <a:t>Στοιχειομετρικά</a:t>
            </a:r>
            <a:r>
              <a:rPr lang="el-GR" dirty="0" smtClean="0">
                <a:latin typeface="Calibri" pitchFamily="34" charset="0"/>
              </a:rPr>
              <a:t> μίγματα</a:t>
            </a:r>
          </a:p>
          <a:p>
            <a:pPr lvl="1" eaLnBrk="1" hangingPunct="1">
              <a:lnSpc>
                <a:spcPct val="110000"/>
              </a:lnSpc>
              <a:buFont typeface="Wingdings" pitchFamily="2" charset="2"/>
              <a:buChar char="ü"/>
              <a:defRPr/>
            </a:pPr>
            <a:r>
              <a:rPr lang="el-GR" dirty="0" smtClean="0">
                <a:latin typeface="Calibri" pitchFamily="34" charset="0"/>
              </a:rPr>
              <a:t>εκείνα στα οποία ισχύει φ=λ=1.</a:t>
            </a:r>
          </a:p>
        </p:txBody>
      </p:sp>
    </p:spTree>
    <p:extLst>
      <p:ext uri="{BB962C8B-B14F-4D97-AF65-F5344CB8AC3E}">
        <p14:creationId xmlns:p14="http://schemas.microsoft.com/office/powerpoint/2010/main" xmlns="" val="232993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88640"/>
            <a:ext cx="8352928" cy="1656184"/>
          </a:xfrm>
          <a:prstGeom prst="rect">
            <a:avLst/>
          </a:prstGeom>
        </p:spPr>
        <p:txBody>
          <a:bodyPr vert="horz" anchor="b">
            <a:normAutofit lnSpcReduction="10000"/>
          </a:bodyPr>
          <a:lstStyle/>
          <a:p>
            <a:pPr>
              <a:spcBef>
                <a:spcPct val="0"/>
              </a:spcBef>
              <a:defRPr/>
            </a:pPr>
            <a:r>
              <a:rPr lang="el-GR" sz="3600" b="1" dirty="0" smtClean="0">
                <a:solidFill>
                  <a:srgbClr val="F07F09">
                    <a:tint val="88000"/>
                    <a:satMod val="150000"/>
                  </a:srgbClr>
                </a:solidFill>
                <a:effectLst>
                  <a:outerShdw blurRad="53975" dist="22860" dir="5400000" algn="tl" rotWithShape="0">
                    <a:srgbClr val="000000">
                      <a:alpha val="55000"/>
                    </a:srgbClr>
                  </a:outerShdw>
                </a:effectLst>
              </a:rPr>
              <a:t>Καταγραφή πραγματικών δεδομένων κίνησης για την Εκπόνηση Κύκλων Οδήγησης</a:t>
            </a:r>
          </a:p>
        </p:txBody>
      </p:sp>
      <p:pic>
        <p:nvPicPr>
          <p:cNvPr id="164866" name="Picture 2"/>
          <p:cNvPicPr>
            <a:picLocks noChangeAspect="1" noChangeArrowheads="1"/>
          </p:cNvPicPr>
          <p:nvPr/>
        </p:nvPicPr>
        <p:blipFill>
          <a:blip r:embed="rId2" cstate="print"/>
          <a:srcRect/>
          <a:stretch>
            <a:fillRect/>
          </a:stretch>
        </p:blipFill>
        <p:spPr bwMode="auto">
          <a:xfrm>
            <a:off x="323528" y="3229107"/>
            <a:ext cx="2016224" cy="1233940"/>
          </a:xfrm>
          <a:prstGeom prst="rect">
            <a:avLst/>
          </a:prstGeom>
          <a:noFill/>
          <a:ln w="9525">
            <a:noFill/>
            <a:miter lim="800000"/>
            <a:headEnd/>
            <a:tailEnd/>
          </a:ln>
        </p:spPr>
      </p:pic>
      <p:pic>
        <p:nvPicPr>
          <p:cNvPr id="164867" name="Picture 3"/>
          <p:cNvPicPr>
            <a:picLocks noChangeAspect="1" noChangeArrowheads="1"/>
          </p:cNvPicPr>
          <p:nvPr/>
        </p:nvPicPr>
        <p:blipFill>
          <a:blip r:embed="rId3" cstate="print"/>
          <a:srcRect/>
          <a:stretch>
            <a:fillRect/>
          </a:stretch>
        </p:blipFill>
        <p:spPr bwMode="auto">
          <a:xfrm>
            <a:off x="3059832" y="2132856"/>
            <a:ext cx="1902848" cy="3384376"/>
          </a:xfrm>
          <a:prstGeom prst="rect">
            <a:avLst/>
          </a:prstGeom>
          <a:noFill/>
          <a:ln w="9525">
            <a:noFill/>
            <a:miter lim="800000"/>
            <a:headEnd/>
            <a:tailEnd/>
          </a:ln>
        </p:spPr>
      </p:pic>
      <p:pic>
        <p:nvPicPr>
          <p:cNvPr id="164868" name="Picture 4"/>
          <p:cNvPicPr>
            <a:picLocks noChangeAspect="1" noChangeArrowheads="1"/>
          </p:cNvPicPr>
          <p:nvPr/>
        </p:nvPicPr>
        <p:blipFill>
          <a:blip r:embed="rId4" cstate="print"/>
          <a:srcRect/>
          <a:stretch>
            <a:fillRect/>
          </a:stretch>
        </p:blipFill>
        <p:spPr bwMode="auto">
          <a:xfrm>
            <a:off x="5508104" y="2276872"/>
            <a:ext cx="3257550" cy="3124200"/>
          </a:xfrm>
          <a:prstGeom prst="rect">
            <a:avLst/>
          </a:prstGeom>
          <a:noFill/>
          <a:ln w="9525">
            <a:noFill/>
            <a:miter lim="800000"/>
            <a:headEnd/>
            <a:tailEnd/>
          </a:ln>
        </p:spPr>
      </p:pic>
      <p:sp>
        <p:nvSpPr>
          <p:cNvPr id="6" name="5 - Σταυρός"/>
          <p:cNvSpPr/>
          <p:nvPr/>
        </p:nvSpPr>
        <p:spPr>
          <a:xfrm>
            <a:off x="2483768" y="3573016"/>
            <a:ext cx="504056" cy="504056"/>
          </a:xfrm>
          <a:prstGeom prst="plus">
            <a:avLst>
              <a:gd name="adj" fmla="val 38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Ίσο"/>
          <p:cNvSpPr/>
          <p:nvPr/>
        </p:nvSpPr>
        <p:spPr>
          <a:xfrm>
            <a:off x="4932040" y="3501008"/>
            <a:ext cx="648072" cy="72008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ÎÏÎ¿ÏÎ­Î»ÎµÏÎ¼Î± ÎµÎ¹ÎºÏÎ½Î±Ï Î³Î¹Î± power output of different ecu programs"/>
          <p:cNvPicPr>
            <a:picLocks noChangeAspect="1" noChangeArrowheads="1"/>
          </p:cNvPicPr>
          <p:nvPr/>
        </p:nvPicPr>
        <p:blipFill>
          <a:blip r:embed="rId2" cstate="print"/>
          <a:srcRect/>
          <a:stretch>
            <a:fillRect/>
          </a:stretch>
        </p:blipFill>
        <p:spPr bwMode="auto">
          <a:xfrm>
            <a:off x="409736" y="476672"/>
            <a:ext cx="8267896" cy="590465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stretch>
            <a:fillRect/>
          </a:stretch>
        </p:blipFill>
        <p:spPr>
          <a:xfrm>
            <a:off x="1571921" y="1340768"/>
            <a:ext cx="6000158" cy="4540119"/>
          </a:xfrm>
          <a:prstGeom prst="rect">
            <a:avLst/>
          </a:prstGeom>
        </p:spPr>
      </p:pic>
      <p:sp>
        <p:nvSpPr>
          <p:cNvPr id="6" name="Title 1"/>
          <p:cNvSpPr txBox="1">
            <a:spLocks/>
          </p:cNvSpPr>
          <p:nvPr/>
        </p:nvSpPr>
        <p:spPr>
          <a:xfrm>
            <a:off x="457200" y="332656"/>
            <a:ext cx="8229600" cy="878220"/>
          </a:xfrm>
          <a:prstGeom prst="rect">
            <a:avLst/>
          </a:prstGeom>
        </p:spPr>
        <p:txBody>
          <a:bodyPr vert="horz" anchor="b">
            <a:normAutofit fontScale="77500" lnSpcReduction="20000"/>
          </a:bodyPr>
          <a:lstStyle/>
          <a:p>
            <a:pPr lvl="0" algn="ctr">
              <a:spcBef>
                <a:spcPct val="0"/>
              </a:spcBef>
              <a:defRPr/>
            </a:pP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ECU</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Can bus</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RIMAC</a:t>
            </a: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 </a:t>
            </a:r>
            <a:r>
              <a:rPr lang="en-US"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Larger role in EVs</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xmlns="" val="2451452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3 - Ορθογώνιο"/>
          <p:cNvSpPr/>
          <p:nvPr/>
        </p:nvSpPr>
        <p:spPr>
          <a:xfrm>
            <a:off x="395536" y="1556792"/>
            <a:ext cx="8352928" cy="1754326"/>
          </a:xfrm>
          <a:prstGeom prst="rect">
            <a:avLst/>
          </a:prstGeom>
        </p:spPr>
        <p:txBody>
          <a:bodyPr wrap="square">
            <a:spAutoFit/>
          </a:bodyPr>
          <a:lstStyle/>
          <a:p>
            <a:r>
              <a:rPr lang="el-GR" dirty="0" smtClean="0"/>
              <a:t>Η λειτουργία του κινητήρα χαρακτηρίζεται από τις στροφές λειτουργίας και την ροπή που αποδίδει. Το σημείο αυτό (</a:t>
            </a:r>
            <a:r>
              <a:rPr lang="el-GR" dirty="0" err="1" smtClean="0"/>
              <a:t>x=στροφές</a:t>
            </a:r>
            <a:r>
              <a:rPr lang="el-GR" dirty="0" smtClean="0"/>
              <a:t>, </a:t>
            </a:r>
            <a:r>
              <a:rPr lang="el-GR" dirty="0" err="1" smtClean="0"/>
              <a:t>y=ροπή</a:t>
            </a:r>
            <a:r>
              <a:rPr lang="el-GR" dirty="0" smtClean="0"/>
              <a:t>) αποτελεί το </a:t>
            </a:r>
            <a:r>
              <a:rPr lang="el-GR" i="1" dirty="0" smtClean="0"/>
              <a:t>σημείο λειτουργίας. </a:t>
            </a:r>
            <a:r>
              <a:rPr lang="el-GR" dirty="0" smtClean="0"/>
              <a:t>Η τιμή της ροπής στο σημείο λειτουργίας ονομάζεται και </a:t>
            </a:r>
            <a:r>
              <a:rPr lang="el-GR" i="1" dirty="0" err="1" smtClean="0"/>
              <a:t>φορτίο.Είναι</a:t>
            </a:r>
            <a:r>
              <a:rPr lang="el-GR" i="1" dirty="0" smtClean="0"/>
              <a:t> τότε προφα</a:t>
            </a:r>
            <a:r>
              <a:rPr lang="el-GR" dirty="0" smtClean="0"/>
              <a:t>νές ότι τα σημεία πάνω στην περιβάλλουσα αποτελούν και το μέγιστο φορτίο για δεδομένο αριθμό στροφών.</a:t>
            </a:r>
            <a:endParaRPr lang="el-GR" dirty="0"/>
          </a:p>
        </p:txBody>
      </p:sp>
      <p:sp>
        <p:nvSpPr>
          <p:cNvPr id="5" name="4 - Ορθογώνιο"/>
          <p:cNvSpPr/>
          <p:nvPr/>
        </p:nvSpPr>
        <p:spPr>
          <a:xfrm>
            <a:off x="323528" y="3284984"/>
            <a:ext cx="4572000" cy="646331"/>
          </a:xfrm>
          <a:prstGeom prst="rect">
            <a:avLst/>
          </a:prstGeom>
        </p:spPr>
        <p:txBody>
          <a:bodyPr>
            <a:spAutoFit/>
          </a:bodyPr>
          <a:lstStyle/>
          <a:p>
            <a:endParaRPr lang="el-GR" dirty="0" smtClean="0"/>
          </a:p>
          <a:p>
            <a:r>
              <a:rPr lang="el-GR" dirty="0" smtClean="0"/>
              <a:t>Δύο είναι τα χαρακτηριστικά σημεία:</a:t>
            </a:r>
            <a:endParaRPr lang="el-GR" dirty="0"/>
          </a:p>
        </p:txBody>
      </p:sp>
      <p:sp>
        <p:nvSpPr>
          <p:cNvPr id="6" name="5 - Ορθογώνιο"/>
          <p:cNvSpPr/>
          <p:nvPr/>
        </p:nvSpPr>
        <p:spPr>
          <a:xfrm>
            <a:off x="323528" y="4221088"/>
            <a:ext cx="4572000" cy="1200329"/>
          </a:xfrm>
          <a:prstGeom prst="rect">
            <a:avLst/>
          </a:prstGeom>
        </p:spPr>
        <p:txBody>
          <a:bodyPr>
            <a:spAutoFit/>
          </a:bodyPr>
          <a:lstStyle/>
          <a:p>
            <a:endParaRPr lang="el-GR" dirty="0" smtClean="0"/>
          </a:p>
          <a:p>
            <a:r>
              <a:rPr lang="el-GR" dirty="0" smtClean="0"/>
              <a:t>-το σημείο της μέγιστης ροπής Α</a:t>
            </a:r>
          </a:p>
          <a:p>
            <a:r>
              <a:rPr lang="el-GR" dirty="0" smtClean="0"/>
              <a:t>-η τιμή της μέγιστης ροπής στις </a:t>
            </a:r>
          </a:p>
          <a:p>
            <a:r>
              <a:rPr lang="el-GR" dirty="0" smtClean="0"/>
              <a:t>μέγιστες στροφές Β</a:t>
            </a:r>
            <a:endParaRPr lang="el-GR" dirty="0"/>
          </a:p>
        </p:txBody>
      </p:sp>
      <p:pic>
        <p:nvPicPr>
          <p:cNvPr id="105474" name="Picture 2"/>
          <p:cNvPicPr>
            <a:picLocks noChangeAspect="1" noChangeArrowheads="1"/>
          </p:cNvPicPr>
          <p:nvPr/>
        </p:nvPicPr>
        <p:blipFill>
          <a:blip r:embed="rId4" cstate="print"/>
          <a:srcRect/>
          <a:stretch>
            <a:fillRect/>
          </a:stretch>
        </p:blipFill>
        <p:spPr bwMode="auto">
          <a:xfrm>
            <a:off x="4499992" y="3861048"/>
            <a:ext cx="4237804" cy="2520280"/>
          </a:xfrm>
          <a:prstGeom prst="rect">
            <a:avLst/>
          </a:prstGeom>
          <a:noFill/>
          <a:ln w="9525">
            <a:noFill/>
            <a:miter lim="800000"/>
            <a:headEnd/>
            <a:tailEnd/>
          </a:ln>
        </p:spPr>
      </p:pic>
      <p:sp>
        <p:nvSpPr>
          <p:cNvPr id="8" name="Title 1"/>
          <p:cNvSpPr txBox="1">
            <a:spLocks/>
          </p:cNvSpPr>
          <p:nvPr/>
        </p:nvSpPr>
        <p:spPr>
          <a:xfrm>
            <a:off x="457200" y="332656"/>
            <a:ext cx="8229600" cy="648072"/>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Ισχύς και ροπή ΜΕΚ</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648072"/>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Ισχύς και ροπή ΜΕΚ</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4"/>
          <p:cNvSpPr/>
          <p:nvPr/>
        </p:nvSpPr>
        <p:spPr>
          <a:xfrm>
            <a:off x="1691680" y="1052736"/>
            <a:ext cx="5482952" cy="400110"/>
          </a:xfrm>
          <a:prstGeom prst="rect">
            <a:avLst/>
          </a:prstGeom>
        </p:spPr>
        <p:txBody>
          <a:bodyPr wrap="square">
            <a:spAutoFit/>
          </a:bodyPr>
          <a:lstStyle/>
          <a:p>
            <a:pPr marR="12090" algn="ctr"/>
            <a:r>
              <a:rPr lang="el-GR" sz="2000" b="1" i="1" dirty="0" smtClean="0">
                <a:solidFill>
                  <a:srgbClr val="00B050"/>
                </a:solidFill>
                <a:latin typeface="Arial" panose="020B0604020202020204" pitchFamily="34" charset="0"/>
              </a:rPr>
              <a:t>Εν τέλει - ΙΣΧΥΣ:</a:t>
            </a:r>
            <a:endParaRPr lang="el-GR" sz="2000" b="1" i="1" dirty="0">
              <a:solidFill>
                <a:srgbClr val="00B050"/>
              </a:solidFill>
            </a:endParaRPr>
          </a:p>
        </p:txBody>
      </p:sp>
      <p:sp>
        <p:nvSpPr>
          <p:cNvPr id="4" name="3 - Ορθογώνιο"/>
          <p:cNvSpPr/>
          <p:nvPr/>
        </p:nvSpPr>
        <p:spPr>
          <a:xfrm>
            <a:off x="467544" y="1484784"/>
            <a:ext cx="8208912" cy="646331"/>
          </a:xfrm>
          <a:prstGeom prst="rect">
            <a:avLst/>
          </a:prstGeom>
        </p:spPr>
        <p:txBody>
          <a:bodyPr wrap="square">
            <a:spAutoFit/>
          </a:bodyPr>
          <a:lstStyle/>
          <a:p>
            <a:r>
              <a:rPr lang="el-GR" dirty="0" smtClean="0"/>
              <a:t>Το γινόμενο της ροπής επί τη γωνιακή ταχύτητα μας δίνουν την ισχύ του κινητήρα, η οποία μπορεί να αξιοποιηθεί στην κινούμενη διάταξη.</a:t>
            </a:r>
            <a:endParaRPr lang="el-GR" dirty="0"/>
          </a:p>
        </p:txBody>
      </p:sp>
      <p:pic>
        <p:nvPicPr>
          <p:cNvPr id="106498" name="Picture 2"/>
          <p:cNvPicPr>
            <a:picLocks noChangeAspect="1" noChangeArrowheads="1"/>
          </p:cNvPicPr>
          <p:nvPr/>
        </p:nvPicPr>
        <p:blipFill>
          <a:blip r:embed="rId3" cstate="print"/>
          <a:srcRect/>
          <a:stretch>
            <a:fillRect/>
          </a:stretch>
        </p:blipFill>
        <p:spPr bwMode="auto">
          <a:xfrm>
            <a:off x="2915816" y="2204864"/>
            <a:ext cx="3130783" cy="864096"/>
          </a:xfrm>
          <a:prstGeom prst="rect">
            <a:avLst/>
          </a:prstGeom>
          <a:noFill/>
          <a:ln w="9525">
            <a:noFill/>
            <a:miter lim="800000"/>
            <a:headEnd/>
            <a:tailEnd/>
          </a:ln>
        </p:spPr>
      </p:pic>
      <p:sp>
        <p:nvSpPr>
          <p:cNvPr id="6" name="5 - Ορθογώνιο"/>
          <p:cNvSpPr/>
          <p:nvPr/>
        </p:nvSpPr>
        <p:spPr>
          <a:xfrm>
            <a:off x="395536" y="2852936"/>
            <a:ext cx="8208912" cy="3416320"/>
          </a:xfrm>
          <a:prstGeom prst="rect">
            <a:avLst/>
          </a:prstGeom>
        </p:spPr>
        <p:txBody>
          <a:bodyPr wrap="square">
            <a:spAutoFit/>
          </a:bodyPr>
          <a:lstStyle/>
          <a:p>
            <a:r>
              <a:rPr lang="el-GR" dirty="0" smtClean="0"/>
              <a:t>Η ισχύς μπορεί να εκφραστεί συναρτήσει του αριθμού στροφών. Λόγω του ότι </a:t>
            </a:r>
            <a:r>
              <a:rPr lang="el-GR" i="1" dirty="0" smtClean="0"/>
              <a:t>ω = 2 . π . </a:t>
            </a:r>
            <a:r>
              <a:rPr lang="en-US" i="1" dirty="0" smtClean="0"/>
              <a:t>n</a:t>
            </a:r>
            <a:r>
              <a:rPr lang="el-GR" dirty="0" smtClean="0"/>
              <a:t>, έχουμε:</a:t>
            </a:r>
          </a:p>
          <a:p>
            <a:endParaRPr lang="el-GR" dirty="0" smtClean="0"/>
          </a:p>
          <a:p>
            <a:r>
              <a:rPr lang="el-GR" sz="2400" i="1" dirty="0" smtClean="0">
                <a:latin typeface="Times New Roman" pitchFamily="18" charset="0"/>
                <a:cs typeface="Times New Roman" pitchFamily="18" charset="0"/>
              </a:rPr>
              <a:t>Ν = 2 . π . </a:t>
            </a:r>
            <a:r>
              <a:rPr lang="en-US" sz="2400" i="1" dirty="0" smtClean="0">
                <a:latin typeface="Times New Roman" pitchFamily="18" charset="0"/>
                <a:cs typeface="Times New Roman" pitchFamily="18" charset="0"/>
              </a:rPr>
              <a:t>n</a:t>
            </a:r>
            <a:r>
              <a:rPr lang="el-GR" sz="2400" i="1" dirty="0" smtClean="0">
                <a:latin typeface="Times New Roman" pitchFamily="18" charset="0"/>
                <a:cs typeface="Times New Roman" pitchFamily="18" charset="0"/>
              </a:rPr>
              <a:t> . Μ,</a:t>
            </a:r>
          </a:p>
          <a:p>
            <a:endParaRPr lang="el-GR" sz="2400" i="1" dirty="0" smtClean="0">
              <a:latin typeface="Times New Roman" pitchFamily="18" charset="0"/>
              <a:cs typeface="Times New Roman" pitchFamily="18" charset="0"/>
            </a:endParaRPr>
          </a:p>
          <a:p>
            <a:r>
              <a:rPr lang="el-GR" dirty="0" smtClean="0"/>
              <a:t>Όπου:</a:t>
            </a:r>
            <a:r>
              <a:rPr lang="el-GR" sz="2400" i="1" dirty="0" smtClean="0">
                <a:latin typeface="Times New Roman" pitchFamily="18" charset="0"/>
                <a:cs typeface="Times New Roman" pitchFamily="18" charset="0"/>
              </a:rPr>
              <a:t> </a:t>
            </a:r>
          </a:p>
          <a:p>
            <a:endParaRPr lang="el-GR" dirty="0" smtClean="0"/>
          </a:p>
          <a:p>
            <a:r>
              <a:rPr lang="en-US" sz="2400" i="1" dirty="0" smtClean="0">
                <a:latin typeface="Times New Roman" pitchFamily="18" charset="0"/>
                <a:cs typeface="Times New Roman" pitchFamily="18" charset="0"/>
              </a:rPr>
              <a:t>n</a:t>
            </a:r>
            <a:r>
              <a:rPr lang="en-US" dirty="0" smtClean="0"/>
              <a:t> </a:t>
            </a:r>
            <a:r>
              <a:rPr lang="el-GR" dirty="0" smtClean="0"/>
              <a:t>οι στροφές του κινητήρα/λεπτό</a:t>
            </a:r>
          </a:p>
          <a:p>
            <a:r>
              <a:rPr lang="en-US" sz="2400" i="1" dirty="0" smtClean="0">
                <a:latin typeface="Times New Roman" pitchFamily="18" charset="0"/>
                <a:cs typeface="Times New Roman" pitchFamily="18" charset="0"/>
              </a:rPr>
              <a:t>M</a:t>
            </a:r>
            <a:r>
              <a:rPr lang="en-US" dirty="0" smtClean="0"/>
              <a:t> </a:t>
            </a:r>
            <a:r>
              <a:rPr lang="el-GR" dirty="0" smtClean="0"/>
              <a:t>ροπή σε </a:t>
            </a:r>
            <a:r>
              <a:rPr lang="en-US" sz="2400" i="1" dirty="0" err="1" smtClean="0">
                <a:latin typeface="Times New Roman" pitchFamily="18" charset="0"/>
                <a:cs typeface="Times New Roman" pitchFamily="18" charset="0"/>
              </a:rPr>
              <a:t>Ntm</a:t>
            </a:r>
            <a:endParaRPr lang="en-US" sz="2400" i="1" dirty="0" smtClean="0">
              <a:latin typeface="Times New Roman" pitchFamily="18" charset="0"/>
              <a:cs typeface="Times New Roman" pitchFamily="18" charset="0"/>
            </a:endParaRPr>
          </a:p>
          <a:p>
            <a:r>
              <a:rPr lang="el-GR" sz="2400" i="1" dirty="0" smtClean="0">
                <a:latin typeface="Times New Roman" pitchFamily="18" charset="0"/>
                <a:cs typeface="Times New Roman" pitchFamily="18" charset="0"/>
              </a:rPr>
              <a:t>Ν</a:t>
            </a:r>
            <a:r>
              <a:rPr lang="el-GR" dirty="0" smtClean="0"/>
              <a:t> η ισχύς σε </a:t>
            </a:r>
            <a:r>
              <a:rPr lang="en-US" sz="2400" i="1" dirty="0" smtClean="0">
                <a:latin typeface="Times New Roman" pitchFamily="18" charset="0"/>
                <a:cs typeface="Times New Roman" pitchFamily="18" charset="0"/>
              </a:rPr>
              <a:t>kW</a:t>
            </a:r>
            <a:endParaRPr lang="el-GR" sz="2400" i="1" dirty="0">
              <a:latin typeface="Times New Roman" pitchFamily="18" charset="0"/>
              <a:cs typeface="Times New Roman" pitchFamily="18" charset="0"/>
            </a:endParaRPr>
          </a:p>
        </p:txBody>
      </p:sp>
      <p:pic>
        <p:nvPicPr>
          <p:cNvPr id="106499" name="Picture 3"/>
          <p:cNvPicPr>
            <a:picLocks noChangeAspect="1" noChangeArrowheads="1"/>
          </p:cNvPicPr>
          <p:nvPr/>
        </p:nvPicPr>
        <p:blipFill>
          <a:blip r:embed="rId4" cstate="print"/>
          <a:srcRect/>
          <a:stretch>
            <a:fillRect/>
          </a:stretch>
        </p:blipFill>
        <p:spPr bwMode="auto">
          <a:xfrm>
            <a:off x="4283968" y="3573016"/>
            <a:ext cx="4493146" cy="265253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1224136"/>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Διάγραμμα Ισχύος και ροπής</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pic>
        <p:nvPicPr>
          <p:cNvPr id="54274" name="Picture 2" descr="Αποτέλεσμα εικόνας για torque diagram eng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556792"/>
            <a:ext cx="3482539" cy="47837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457200" y="2868106"/>
            <a:ext cx="4572000" cy="830997"/>
          </a:xfrm>
          <a:prstGeom prst="rect">
            <a:avLst/>
          </a:prstGeom>
        </p:spPr>
        <p:txBody>
          <a:bodyPr>
            <a:spAutoFit/>
          </a:bodyPr>
          <a:lstStyle/>
          <a:p>
            <a:endParaRPr lang="el-GR" sz="1200" dirty="0">
              <a:solidFill>
                <a:srgbClr val="000000"/>
              </a:solidFill>
              <a:latin typeface="Arial" panose="020B0604020202020204" pitchFamily="34" charset="0"/>
            </a:endParaRPr>
          </a:p>
          <a:p>
            <a:pPr marR="12090"/>
            <a:r>
              <a:rPr lang="el-GR" dirty="0" smtClean="0">
                <a:latin typeface="Arial" panose="020B0604020202020204" pitchFamily="34" charset="0"/>
              </a:rPr>
              <a:t>Σύγχρονης τεχνολογίας </a:t>
            </a:r>
            <a:r>
              <a:rPr lang="el-GR" dirty="0" err="1" smtClean="0">
                <a:latin typeface="Arial" panose="020B0604020202020204" pitchFamily="34" charset="0"/>
              </a:rPr>
              <a:t>υπερτροφοδοτούμενος</a:t>
            </a:r>
            <a:r>
              <a:rPr lang="el-GR" dirty="0" smtClean="0">
                <a:latin typeface="Arial" panose="020B0604020202020204" pitchFamily="34" charset="0"/>
              </a:rPr>
              <a:t> κινητήρας</a:t>
            </a:r>
            <a:endParaRPr lang="el-GR" dirty="0"/>
          </a:p>
        </p:txBody>
      </p:sp>
      <p:sp>
        <p:nvSpPr>
          <p:cNvPr id="6" name="Ορθογώνιο 2"/>
          <p:cNvSpPr/>
          <p:nvPr/>
        </p:nvSpPr>
        <p:spPr>
          <a:xfrm>
            <a:off x="467544" y="4149080"/>
            <a:ext cx="4572000" cy="1107996"/>
          </a:xfrm>
          <a:prstGeom prst="rect">
            <a:avLst/>
          </a:prstGeom>
        </p:spPr>
        <p:txBody>
          <a:bodyPr>
            <a:spAutoFit/>
          </a:bodyPr>
          <a:lstStyle/>
          <a:p>
            <a:endParaRPr lang="el-GR" sz="1200" dirty="0">
              <a:solidFill>
                <a:srgbClr val="000000"/>
              </a:solidFill>
              <a:latin typeface="Arial" panose="020B0604020202020204" pitchFamily="34" charset="0"/>
            </a:endParaRPr>
          </a:p>
          <a:p>
            <a:pPr marR="12090"/>
            <a:r>
              <a:rPr lang="el-GR" dirty="0" smtClean="0">
                <a:latin typeface="Arial" panose="020B0604020202020204" pitchFamily="34" charset="0"/>
              </a:rPr>
              <a:t>Στο τέλος: Σύγχρονες </a:t>
            </a:r>
            <a:r>
              <a:rPr lang="el-GR" dirty="0" err="1" smtClean="0">
                <a:latin typeface="Arial" panose="020B0604020202020204" pitchFamily="34" charset="0"/>
              </a:rPr>
              <a:t>Καμπλύλες</a:t>
            </a:r>
            <a:r>
              <a:rPr lang="el-GR" dirty="0" smtClean="0">
                <a:latin typeface="Arial" panose="020B0604020202020204" pitchFamily="34" charset="0"/>
              </a:rPr>
              <a:t> ροπής με επίπεδη μέγιστη απόδοση σε μεγάλο εύρος στροφών. Παραδείγματα. </a:t>
            </a:r>
            <a:endParaRPr lang="el-GR" dirty="0"/>
          </a:p>
        </p:txBody>
      </p:sp>
    </p:spTree>
    <p:extLst>
      <p:ext uri="{BB962C8B-B14F-4D97-AF65-F5344CB8AC3E}">
        <p14:creationId xmlns:p14="http://schemas.microsoft.com/office/powerpoint/2010/main" xmlns="" val="3163601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1224136"/>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Διάγραμμα Ισχύος και ροπής</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5" name="Ορθογώνιο 4"/>
          <p:cNvSpPr/>
          <p:nvPr/>
        </p:nvSpPr>
        <p:spPr>
          <a:xfrm>
            <a:off x="457200" y="2143921"/>
            <a:ext cx="3610744" cy="830997"/>
          </a:xfrm>
          <a:prstGeom prst="rect">
            <a:avLst/>
          </a:prstGeom>
        </p:spPr>
        <p:txBody>
          <a:bodyPr wrap="square">
            <a:spAutoFit/>
          </a:bodyPr>
          <a:lstStyle/>
          <a:p>
            <a:endParaRPr lang="el-GR" sz="1200" dirty="0">
              <a:solidFill>
                <a:srgbClr val="000000"/>
              </a:solidFill>
              <a:latin typeface="Arial" panose="020B0604020202020204" pitchFamily="34" charset="0"/>
            </a:endParaRPr>
          </a:p>
          <a:p>
            <a:pPr marR="12090"/>
            <a:r>
              <a:rPr lang="el-GR" dirty="0">
                <a:latin typeface="Arial" panose="020B0604020202020204" pitchFamily="34" charset="0"/>
              </a:rPr>
              <a:t>Δ</a:t>
            </a:r>
            <a:r>
              <a:rPr lang="el-GR" dirty="0" smtClean="0">
                <a:latin typeface="Arial" panose="020B0604020202020204" pitchFamily="34" charset="0"/>
              </a:rPr>
              <a:t>ιάγραμμα ροπής και ισχύος ενός τυπικού ηλεκτρικού κινητήρα</a:t>
            </a:r>
            <a:endParaRPr lang="el-GR" dirty="0"/>
          </a:p>
        </p:txBody>
      </p:sp>
      <p:sp>
        <p:nvSpPr>
          <p:cNvPr id="7" name="Ορθογώνιο 6"/>
          <p:cNvSpPr/>
          <p:nvPr/>
        </p:nvSpPr>
        <p:spPr>
          <a:xfrm>
            <a:off x="457200" y="4649751"/>
            <a:ext cx="3610744" cy="1107996"/>
          </a:xfrm>
          <a:prstGeom prst="rect">
            <a:avLst/>
          </a:prstGeom>
        </p:spPr>
        <p:txBody>
          <a:bodyPr wrap="square">
            <a:spAutoFit/>
          </a:bodyPr>
          <a:lstStyle/>
          <a:p>
            <a:endParaRPr lang="el-GR" sz="1200" dirty="0">
              <a:solidFill>
                <a:srgbClr val="000000"/>
              </a:solidFill>
              <a:latin typeface="Arial" panose="020B0604020202020204" pitchFamily="34" charset="0"/>
            </a:endParaRPr>
          </a:p>
          <a:p>
            <a:pPr marR="12090"/>
            <a:r>
              <a:rPr lang="el-GR" dirty="0" smtClean="0">
                <a:latin typeface="Arial" panose="020B0604020202020204" pitchFamily="34" charset="0"/>
              </a:rPr>
              <a:t>Σύγκριση ροπής τυπικού ηλεκτρικού κινητήρα και κινητήρα </a:t>
            </a:r>
            <a:r>
              <a:rPr lang="en-US" dirty="0" smtClean="0">
                <a:latin typeface="Arial" panose="020B0604020202020204" pitchFamily="34" charset="0"/>
              </a:rPr>
              <a:t>diesel</a:t>
            </a:r>
            <a:endParaRPr lang="el-GR" dirty="0"/>
          </a:p>
        </p:txBody>
      </p:sp>
      <p:pic>
        <p:nvPicPr>
          <p:cNvPr id="3" name="Εικόνα 2"/>
          <p:cNvPicPr>
            <a:picLocks noChangeAspect="1"/>
          </p:cNvPicPr>
          <p:nvPr/>
        </p:nvPicPr>
        <p:blipFill>
          <a:blip r:embed="rId3" cstate="print"/>
          <a:stretch>
            <a:fillRect/>
          </a:stretch>
        </p:blipFill>
        <p:spPr>
          <a:xfrm>
            <a:off x="4667251" y="1556791"/>
            <a:ext cx="4008760" cy="2313123"/>
          </a:xfrm>
          <a:prstGeom prst="rect">
            <a:avLst/>
          </a:prstGeom>
        </p:spPr>
      </p:pic>
      <p:pic>
        <p:nvPicPr>
          <p:cNvPr id="4" name="Εικόνα 3"/>
          <p:cNvPicPr>
            <a:picLocks noChangeAspect="1"/>
          </p:cNvPicPr>
          <p:nvPr/>
        </p:nvPicPr>
        <p:blipFill>
          <a:blip r:embed="rId4" cstate="print"/>
          <a:stretch>
            <a:fillRect/>
          </a:stretch>
        </p:blipFill>
        <p:spPr>
          <a:xfrm>
            <a:off x="4644008" y="4005064"/>
            <a:ext cx="4019550" cy="2266950"/>
          </a:xfrm>
          <a:prstGeom prst="rect">
            <a:avLst/>
          </a:prstGeom>
        </p:spPr>
      </p:pic>
    </p:spTree>
    <p:extLst>
      <p:ext uri="{BB962C8B-B14F-4D97-AF65-F5344CB8AC3E}">
        <p14:creationId xmlns:p14="http://schemas.microsoft.com/office/powerpoint/2010/main" xmlns="" val="4160548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txBox="1">
            <a:spLocks/>
          </p:cNvSpPr>
          <p:nvPr/>
        </p:nvSpPr>
        <p:spPr>
          <a:xfrm>
            <a:off x="457200" y="332656"/>
            <a:ext cx="8229600" cy="1080120"/>
          </a:xfrm>
          <a:prstGeom prst="rect">
            <a:avLst/>
          </a:prstGeom>
        </p:spPr>
        <p:txBody>
          <a:bodyPr vert="horz" anchor="b">
            <a:normAutofit/>
          </a:bodyPr>
          <a:lstStyle/>
          <a:p>
            <a:pPr lvl="0" algn="ctr">
              <a:spcBef>
                <a:spcPct val="0"/>
              </a:spcBef>
              <a:defRPr/>
            </a:pPr>
            <a:r>
              <a:rPr lang="el-GR" altLang="el-GR" sz="4000" b="1" dirty="0" smtClean="0">
                <a:solidFill>
                  <a:schemeClr val="accent1">
                    <a:tint val="88000"/>
                    <a:satMod val="150000"/>
                  </a:schemeClr>
                </a:solidFill>
                <a:effectLst>
                  <a:outerShdw blurRad="53975" dist="22860" dir="5400000" algn="tl" rotWithShape="0">
                    <a:srgbClr val="000000">
                      <a:alpha val="55000"/>
                    </a:srgbClr>
                  </a:outerShdw>
                </a:effectLst>
                <a:latin typeface="Arial" panose="020B0604020202020204" pitchFamily="34" charset="0"/>
                <a:ea typeface="+mj-ea"/>
                <a:cs typeface="+mj-cs"/>
              </a:rPr>
              <a:t>Έλεγχος Κινητήρα</a:t>
            </a:r>
            <a:endParaRPr kumimoji="0" lang="el-GR" altLang="el-GR"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Arial" panose="020B0604020202020204" pitchFamily="34" charset="0"/>
              <a:ea typeface="+mj-ea"/>
              <a:cs typeface="+mj-cs"/>
            </a:endParaRPr>
          </a:p>
        </p:txBody>
      </p:sp>
      <p:sp>
        <p:nvSpPr>
          <p:cNvPr id="3" name="Ορθογώνιο 2"/>
          <p:cNvSpPr/>
          <p:nvPr/>
        </p:nvSpPr>
        <p:spPr>
          <a:xfrm>
            <a:off x="457200" y="1412776"/>
            <a:ext cx="4572000" cy="646331"/>
          </a:xfrm>
          <a:prstGeom prst="rect">
            <a:avLst/>
          </a:prstGeom>
        </p:spPr>
        <p:txBody>
          <a:bodyPr>
            <a:spAutoFit/>
          </a:bodyPr>
          <a:lstStyle/>
          <a:p>
            <a:r>
              <a:rPr lang="el-GR" b="1" dirty="0">
                <a:solidFill>
                  <a:srgbClr val="00B050"/>
                </a:solidFill>
                <a:latin typeface="Arial" panose="020B0604020202020204" pitchFamily="34" charset="0"/>
              </a:rPr>
              <a:t>Συμβατικό σύστημα τροφοδοσίας </a:t>
            </a:r>
            <a:r>
              <a:rPr lang="el-GR" b="1" dirty="0" smtClean="0">
                <a:solidFill>
                  <a:srgbClr val="00B050"/>
                </a:solidFill>
                <a:latin typeface="Arial" panose="020B0604020202020204" pitchFamily="34" charset="0"/>
              </a:rPr>
              <a:t>καυσίμου:</a:t>
            </a:r>
            <a:endParaRPr lang="el-GR" b="1" i="0" dirty="0">
              <a:solidFill>
                <a:srgbClr val="00B050"/>
              </a:solidFill>
              <a:effectLst/>
              <a:latin typeface="Arial" panose="020B0604020202020204" pitchFamily="34" charset="0"/>
            </a:endParaRPr>
          </a:p>
        </p:txBody>
      </p:sp>
      <p:sp>
        <p:nvSpPr>
          <p:cNvPr id="4" name="Ορθογώνιο 3"/>
          <p:cNvSpPr/>
          <p:nvPr/>
        </p:nvSpPr>
        <p:spPr>
          <a:xfrm>
            <a:off x="457200" y="2200796"/>
            <a:ext cx="8229600" cy="2585323"/>
          </a:xfrm>
          <a:prstGeom prst="rect">
            <a:avLst/>
          </a:prstGeom>
        </p:spPr>
        <p:txBody>
          <a:bodyPr wrap="square">
            <a:spAutoFit/>
          </a:bodyPr>
          <a:lstStyle/>
          <a:p>
            <a:r>
              <a:rPr lang="el-GR" dirty="0" smtClean="0">
                <a:solidFill>
                  <a:srgbClr val="222222"/>
                </a:solidFill>
                <a:latin typeface="Arial" panose="020B0604020202020204" pitchFamily="34" charset="0"/>
              </a:rPr>
              <a:t>Συνδυασμός Εξαερωτήρα (καρμπυρατέρ) + Διανομέας (</a:t>
            </a:r>
            <a:r>
              <a:rPr lang="el-GR" dirty="0" err="1" smtClean="0">
                <a:solidFill>
                  <a:srgbClr val="222222"/>
                </a:solidFill>
                <a:latin typeface="Arial" panose="020B0604020202020204" pitchFamily="34" charset="0"/>
              </a:rPr>
              <a:t>Ντιστριμπιτέρ</a:t>
            </a:r>
            <a:r>
              <a:rPr lang="el-GR" dirty="0" smtClean="0">
                <a:solidFill>
                  <a:srgbClr val="222222"/>
                </a:solidFill>
                <a:latin typeface="Arial" panose="020B0604020202020204" pitchFamily="34" charset="0"/>
              </a:rPr>
              <a:t>) </a:t>
            </a:r>
          </a:p>
          <a:p>
            <a:endParaRPr lang="el-GR" dirty="0" smtClean="0">
              <a:solidFill>
                <a:srgbClr val="222222"/>
              </a:solidFill>
              <a:latin typeface="Arial" panose="020B0604020202020204" pitchFamily="34" charset="0"/>
            </a:endParaRPr>
          </a:p>
          <a:p>
            <a:pPr marL="342900" indent="-342900">
              <a:buFont typeface="Arial" panose="020B0604020202020204" pitchFamily="34" charset="0"/>
              <a:buChar char="•"/>
            </a:pPr>
            <a:r>
              <a:rPr lang="el-GR" dirty="0" smtClean="0">
                <a:solidFill>
                  <a:srgbClr val="222222"/>
                </a:solidFill>
                <a:latin typeface="Arial" panose="020B0604020202020204" pitchFamily="34" charset="0"/>
              </a:rPr>
              <a:t>Χρησιμοποιούνταν για πάνω από ένα αιώνα στους βενζινοκινητήρες</a:t>
            </a:r>
          </a:p>
          <a:p>
            <a:pPr marL="342900" indent="-342900">
              <a:buFont typeface="Arial" panose="020B0604020202020204" pitchFamily="34" charset="0"/>
              <a:buChar char="•"/>
            </a:pPr>
            <a:r>
              <a:rPr lang="el-GR" dirty="0" smtClean="0">
                <a:solidFill>
                  <a:srgbClr val="222222"/>
                </a:solidFill>
                <a:latin typeface="Arial" panose="020B0604020202020204" pitchFamily="34" charset="0"/>
              </a:rPr>
              <a:t>Τα ηλεκτρονικά συστήματα ελέγχου εμφανίστηκαν και διαδόθηκαν κυρίως την δεκαετία του 1980, παραγκωνίζοντας τα σε </a:t>
            </a:r>
            <a:r>
              <a:rPr lang="el-GR" dirty="0">
                <a:solidFill>
                  <a:srgbClr val="222222"/>
                </a:solidFill>
                <a:latin typeface="Arial" panose="020B0604020202020204" pitchFamily="34" charset="0"/>
              </a:rPr>
              <a:t>σύντομο χρονικό </a:t>
            </a:r>
            <a:r>
              <a:rPr lang="el-GR" dirty="0" smtClean="0">
                <a:solidFill>
                  <a:srgbClr val="222222"/>
                </a:solidFill>
                <a:latin typeface="Arial" panose="020B0604020202020204" pitchFamily="34" charset="0"/>
              </a:rPr>
              <a:t>διάστημα.</a:t>
            </a:r>
          </a:p>
          <a:p>
            <a:pPr marL="342900" indent="-342900">
              <a:buFont typeface="Arial" panose="020B0604020202020204" pitchFamily="34" charset="0"/>
              <a:buChar char="•"/>
            </a:pPr>
            <a:r>
              <a:rPr lang="el-GR" dirty="0" smtClean="0">
                <a:solidFill>
                  <a:srgbClr val="222222"/>
                </a:solidFill>
                <a:latin typeface="Arial" panose="020B0604020202020204" pitchFamily="34" charset="0"/>
              </a:rPr>
              <a:t>Σταδιακά τα </a:t>
            </a:r>
            <a:r>
              <a:rPr lang="el-GR" dirty="0">
                <a:solidFill>
                  <a:srgbClr val="222222"/>
                </a:solidFill>
                <a:latin typeface="Arial" panose="020B0604020202020204" pitchFamily="34" charset="0"/>
              </a:rPr>
              <a:t>μηχανικά συστήματα αντικαθίστανται από ισχυρά ολοκληρωμένα κυκλώματα (αρχικά αναλογικά και έπειτα ψηφιακά) τα οποία αναλαμβάνουν τον έλεγχο της λειτουργίας του </a:t>
            </a:r>
            <a:r>
              <a:rPr lang="el-GR" dirty="0" smtClean="0">
                <a:solidFill>
                  <a:srgbClr val="222222"/>
                </a:solidFill>
                <a:latin typeface="Arial" panose="020B0604020202020204" pitchFamily="34" charset="0"/>
              </a:rPr>
              <a:t>κινητήρα</a:t>
            </a:r>
            <a:r>
              <a:rPr lang="el-GR" dirty="0">
                <a:solidFill>
                  <a:srgbClr val="222222"/>
                </a:solidFill>
                <a:latin typeface="Arial" panose="020B0604020202020204" pitchFamily="34" charset="0"/>
              </a:rPr>
              <a:t> </a:t>
            </a:r>
            <a:r>
              <a:rPr lang="el-GR" dirty="0" smtClean="0">
                <a:solidFill>
                  <a:srgbClr val="222222"/>
                </a:solidFill>
                <a:latin typeface="Arial" panose="020B0604020202020204" pitchFamily="34" charset="0"/>
              </a:rPr>
              <a:t>σε όλα τα είδη κινητήρων.</a:t>
            </a:r>
            <a:endParaRPr lang="el-GR" dirty="0"/>
          </a:p>
        </p:txBody>
      </p:sp>
    </p:spTree>
    <p:extLst>
      <p:ext uri="{BB962C8B-B14F-4D97-AF65-F5344CB8AC3E}">
        <p14:creationId xmlns:p14="http://schemas.microsoft.com/office/powerpoint/2010/main" xmlns="" val="2885304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467544" y="0"/>
            <a:ext cx="8229600" cy="1295400"/>
          </a:xfrm>
        </p:spPr>
        <p:txBody>
          <a:bodyPr/>
          <a:lstStyle/>
          <a:p>
            <a:pPr eaLnBrk="1" hangingPunct="1"/>
            <a:r>
              <a:rPr lang="el-GR" sz="3200" dirty="0" smtClean="0">
                <a:latin typeface="Arial" charset="0"/>
              </a:rPr>
              <a:t>ΑΡΧΑΙΟ ΣΥΣΤΗΜΑ ΑΝΑΦΛΕΞΗΣ</a:t>
            </a:r>
            <a:r>
              <a:rPr lang="en-US" sz="3200" dirty="0" smtClean="0">
                <a:latin typeface="Arial" charset="0"/>
              </a:rPr>
              <a:t> </a:t>
            </a:r>
            <a:r>
              <a:rPr lang="el-GR" sz="3200" dirty="0" smtClean="0">
                <a:latin typeface="Arial" charset="0"/>
              </a:rPr>
              <a:t>–</a:t>
            </a:r>
            <a:r>
              <a:rPr lang="en-US" sz="3200" dirty="0" smtClean="0">
                <a:latin typeface="Arial" charset="0"/>
              </a:rPr>
              <a:t> </a:t>
            </a:r>
            <a:r>
              <a:rPr lang="el-GR" sz="3200" dirty="0" smtClean="0">
                <a:latin typeface="Arial" charset="0"/>
              </a:rPr>
              <a:t>ΚΥΡΙΑ ΕΞΑΡΤΗΜΑΤΑ</a:t>
            </a:r>
          </a:p>
        </p:txBody>
      </p:sp>
      <p:sp>
        <p:nvSpPr>
          <p:cNvPr id="3075" name="TextBox 10"/>
          <p:cNvSpPr txBox="1">
            <a:spLocks noChangeArrowheads="1"/>
          </p:cNvSpPr>
          <p:nvPr/>
        </p:nvSpPr>
        <p:spPr bwMode="auto">
          <a:xfrm>
            <a:off x="808856" y="2052736"/>
            <a:ext cx="2539008" cy="3392488"/>
          </a:xfrm>
          <a:prstGeom prst="rect">
            <a:avLst/>
          </a:prstGeom>
          <a:noFill/>
          <a:ln w="9525">
            <a:noFill/>
            <a:miter lim="800000"/>
            <a:headEnd/>
            <a:tailEnd/>
          </a:ln>
        </p:spPr>
        <p:txBody>
          <a:bodyPr wrap="square">
            <a:spAutoFit/>
          </a:bodyPr>
          <a:lstStyle/>
          <a:p>
            <a:pPr marL="342900" indent="-342900">
              <a:lnSpc>
                <a:spcPct val="150000"/>
              </a:lnSpc>
              <a:buFontTx/>
              <a:buAutoNum type="arabicPeriod"/>
            </a:pPr>
            <a:r>
              <a:rPr lang="el-GR" sz="1600" dirty="0">
                <a:solidFill>
                  <a:srgbClr val="FF0000"/>
                </a:solidFill>
              </a:rPr>
              <a:t>Πολλαπλασιαστής</a:t>
            </a:r>
          </a:p>
          <a:p>
            <a:pPr marL="342900" indent="-342900">
              <a:lnSpc>
                <a:spcPct val="150000"/>
              </a:lnSpc>
              <a:buFontTx/>
              <a:buAutoNum type="arabicPeriod"/>
            </a:pPr>
            <a:r>
              <a:rPr lang="el-GR" sz="1600" dirty="0">
                <a:solidFill>
                  <a:srgbClr val="FF0000"/>
                </a:solidFill>
              </a:rPr>
              <a:t>Διανομέας</a:t>
            </a:r>
          </a:p>
          <a:p>
            <a:pPr marL="342900" indent="-342900">
              <a:lnSpc>
                <a:spcPct val="150000"/>
              </a:lnSpc>
              <a:buFontTx/>
              <a:buAutoNum type="arabicPeriod"/>
            </a:pPr>
            <a:r>
              <a:rPr lang="el-GR" sz="1600" dirty="0">
                <a:solidFill>
                  <a:srgbClr val="FF0000"/>
                </a:solidFill>
              </a:rPr>
              <a:t>Διακόπτης (Πλατίνες)</a:t>
            </a:r>
          </a:p>
          <a:p>
            <a:pPr marL="342900" indent="-342900">
              <a:lnSpc>
                <a:spcPct val="150000"/>
              </a:lnSpc>
              <a:buFontTx/>
              <a:buAutoNum type="arabicPeriod"/>
            </a:pPr>
            <a:r>
              <a:rPr lang="el-GR" sz="1600" dirty="0">
                <a:solidFill>
                  <a:srgbClr val="FF0000"/>
                </a:solidFill>
              </a:rPr>
              <a:t>Πυκνωτής</a:t>
            </a:r>
          </a:p>
          <a:p>
            <a:pPr marL="342900" indent="-342900">
              <a:lnSpc>
                <a:spcPct val="150000"/>
              </a:lnSpc>
              <a:buFontTx/>
              <a:buAutoNum type="arabicPeriod"/>
            </a:pPr>
            <a:r>
              <a:rPr lang="el-GR" sz="1600" dirty="0">
                <a:solidFill>
                  <a:srgbClr val="FF0000"/>
                </a:solidFill>
              </a:rPr>
              <a:t>Σπινθηριστές</a:t>
            </a:r>
          </a:p>
          <a:p>
            <a:pPr marL="342900" indent="-342900">
              <a:lnSpc>
                <a:spcPct val="150000"/>
              </a:lnSpc>
              <a:buFontTx/>
              <a:buAutoNum type="arabicPeriod"/>
            </a:pPr>
            <a:r>
              <a:rPr lang="el-GR" sz="1600" dirty="0">
                <a:solidFill>
                  <a:srgbClr val="FF0000"/>
                </a:solidFill>
              </a:rPr>
              <a:t>Διακόπτης Μπαταρίας</a:t>
            </a:r>
          </a:p>
          <a:p>
            <a:pPr marL="342900" indent="-342900">
              <a:lnSpc>
                <a:spcPct val="150000"/>
              </a:lnSpc>
              <a:buFontTx/>
              <a:buAutoNum type="arabicPeriod"/>
            </a:pPr>
            <a:r>
              <a:rPr lang="el-GR" sz="1600" dirty="0">
                <a:solidFill>
                  <a:srgbClr val="FF0000"/>
                </a:solidFill>
              </a:rPr>
              <a:t>Μπαταρία</a:t>
            </a:r>
          </a:p>
        </p:txBody>
      </p:sp>
      <p:pic>
        <p:nvPicPr>
          <p:cNvPr id="3076" name="Picture 5" descr="450px-Car_ignition_system_svg"/>
          <p:cNvPicPr>
            <a:picLocks noChangeAspect="1" noChangeArrowheads="1"/>
          </p:cNvPicPr>
          <p:nvPr/>
        </p:nvPicPr>
        <p:blipFill>
          <a:blip r:embed="rId2" cstate="print"/>
          <a:srcRect/>
          <a:stretch>
            <a:fillRect/>
          </a:stretch>
        </p:blipFill>
        <p:spPr bwMode="auto">
          <a:xfrm>
            <a:off x="3964632" y="2217191"/>
            <a:ext cx="4286250" cy="3829050"/>
          </a:xfrm>
          <a:prstGeom prst="rect">
            <a:avLst/>
          </a:prstGeom>
          <a:noFill/>
          <a:ln w="9525">
            <a:noFill/>
            <a:miter lim="800000"/>
            <a:headEnd/>
            <a:tailEnd/>
          </a:ln>
        </p:spPr>
      </p:pic>
      <p:sp>
        <p:nvSpPr>
          <p:cNvPr id="3077" name="Text Box 6"/>
          <p:cNvSpPr txBox="1">
            <a:spLocks noChangeArrowheads="1"/>
          </p:cNvSpPr>
          <p:nvPr/>
        </p:nvSpPr>
        <p:spPr bwMode="auto">
          <a:xfrm>
            <a:off x="3736032" y="3360191"/>
            <a:ext cx="914400" cy="366713"/>
          </a:xfrm>
          <a:prstGeom prst="rect">
            <a:avLst/>
          </a:prstGeom>
          <a:noFill/>
          <a:ln w="9525">
            <a:noFill/>
            <a:miter lim="800000"/>
            <a:headEnd/>
            <a:tailEnd/>
          </a:ln>
        </p:spPr>
        <p:txBody>
          <a:bodyPr>
            <a:spAutoFit/>
          </a:bodyPr>
          <a:lstStyle/>
          <a:p>
            <a:pPr>
              <a:spcBef>
                <a:spcPct val="50000"/>
              </a:spcBef>
            </a:pPr>
            <a:endParaRPr lang="el-GR"/>
          </a:p>
        </p:txBody>
      </p:sp>
      <p:sp>
        <p:nvSpPr>
          <p:cNvPr id="3078" name="Text Box 7"/>
          <p:cNvSpPr txBox="1">
            <a:spLocks noChangeArrowheads="1"/>
          </p:cNvSpPr>
          <p:nvPr/>
        </p:nvSpPr>
        <p:spPr bwMode="auto">
          <a:xfrm>
            <a:off x="4269432" y="3360191"/>
            <a:ext cx="296863" cy="336550"/>
          </a:xfrm>
          <a:prstGeom prst="rect">
            <a:avLst/>
          </a:prstGeom>
          <a:solidFill>
            <a:schemeClr val="bg1"/>
          </a:solidFill>
          <a:ln w="9525">
            <a:noFill/>
            <a:miter lim="800000"/>
            <a:headEnd/>
            <a:tailEnd/>
          </a:ln>
        </p:spPr>
        <p:txBody>
          <a:bodyPr wrap="none">
            <a:spAutoFit/>
          </a:bodyPr>
          <a:lstStyle/>
          <a:p>
            <a:r>
              <a:rPr lang="el-GR" sz="1600" dirty="0"/>
              <a:t>5</a:t>
            </a:r>
          </a:p>
        </p:txBody>
      </p:sp>
      <p:sp>
        <p:nvSpPr>
          <p:cNvPr id="3079" name="Rectangle 8"/>
          <p:cNvSpPr>
            <a:spLocks noChangeArrowheads="1"/>
          </p:cNvSpPr>
          <p:nvPr/>
        </p:nvSpPr>
        <p:spPr bwMode="auto">
          <a:xfrm>
            <a:off x="3964632" y="4045991"/>
            <a:ext cx="533400" cy="304800"/>
          </a:xfrm>
          <a:prstGeom prst="rect">
            <a:avLst/>
          </a:prstGeom>
          <a:solidFill>
            <a:schemeClr val="bg1"/>
          </a:solidFill>
          <a:ln w="9525">
            <a:noFill/>
            <a:miter lim="800000"/>
            <a:headEnd/>
            <a:tailEnd/>
          </a:ln>
        </p:spPr>
        <p:txBody>
          <a:bodyPr wrap="none" anchor="ctr"/>
          <a:lstStyle/>
          <a:p>
            <a:endParaRPr lang="el-GR"/>
          </a:p>
        </p:txBody>
      </p:sp>
      <p:sp>
        <p:nvSpPr>
          <p:cNvPr id="3080" name="Rectangle 9"/>
          <p:cNvSpPr>
            <a:spLocks noChangeArrowheads="1"/>
          </p:cNvSpPr>
          <p:nvPr/>
        </p:nvSpPr>
        <p:spPr bwMode="auto">
          <a:xfrm>
            <a:off x="4040832" y="3360191"/>
            <a:ext cx="228600" cy="457200"/>
          </a:xfrm>
          <a:prstGeom prst="rect">
            <a:avLst/>
          </a:prstGeom>
          <a:solidFill>
            <a:schemeClr val="bg1"/>
          </a:solidFill>
          <a:ln w="9525">
            <a:noFill/>
            <a:miter lim="800000"/>
            <a:headEnd/>
            <a:tailEnd/>
          </a:ln>
        </p:spPr>
        <p:txBody>
          <a:bodyPr wrap="none" anchor="ctr"/>
          <a:lstStyle/>
          <a:p>
            <a:endParaRPr lang="el-GR"/>
          </a:p>
        </p:txBody>
      </p:sp>
      <p:sp>
        <p:nvSpPr>
          <p:cNvPr id="3081" name="Text Box 10"/>
          <p:cNvSpPr txBox="1">
            <a:spLocks noChangeArrowheads="1"/>
          </p:cNvSpPr>
          <p:nvPr/>
        </p:nvSpPr>
        <p:spPr bwMode="auto">
          <a:xfrm>
            <a:off x="7546032" y="3283991"/>
            <a:ext cx="762000" cy="366713"/>
          </a:xfrm>
          <a:prstGeom prst="rect">
            <a:avLst/>
          </a:prstGeom>
          <a:solidFill>
            <a:schemeClr val="bg1"/>
          </a:solidFill>
          <a:ln w="9525">
            <a:noFill/>
            <a:miter lim="800000"/>
            <a:headEnd/>
            <a:tailEnd/>
          </a:ln>
        </p:spPr>
        <p:txBody>
          <a:bodyPr>
            <a:spAutoFit/>
          </a:bodyPr>
          <a:lstStyle/>
          <a:p>
            <a:pPr>
              <a:spcBef>
                <a:spcPct val="50000"/>
              </a:spcBef>
            </a:pPr>
            <a:r>
              <a:rPr lang="el-GR"/>
              <a:t>2</a:t>
            </a:r>
          </a:p>
        </p:txBody>
      </p:sp>
      <p:sp>
        <p:nvSpPr>
          <p:cNvPr id="3082" name="Text Box 12"/>
          <p:cNvSpPr txBox="1">
            <a:spLocks noChangeArrowheads="1"/>
          </p:cNvSpPr>
          <p:nvPr/>
        </p:nvSpPr>
        <p:spPr bwMode="auto">
          <a:xfrm>
            <a:off x="7850832" y="5188991"/>
            <a:ext cx="609600" cy="366713"/>
          </a:xfrm>
          <a:prstGeom prst="rect">
            <a:avLst/>
          </a:prstGeom>
          <a:solidFill>
            <a:schemeClr val="bg1"/>
          </a:solidFill>
          <a:ln w="9525">
            <a:noFill/>
            <a:miter lim="800000"/>
            <a:headEnd/>
            <a:tailEnd/>
          </a:ln>
        </p:spPr>
        <p:txBody>
          <a:bodyPr>
            <a:spAutoFit/>
          </a:bodyPr>
          <a:lstStyle/>
          <a:p>
            <a:pPr>
              <a:spcBef>
                <a:spcPct val="50000"/>
              </a:spcBef>
            </a:pPr>
            <a:r>
              <a:rPr lang="el-GR"/>
              <a:t>3</a:t>
            </a:r>
          </a:p>
        </p:txBody>
      </p:sp>
      <p:sp>
        <p:nvSpPr>
          <p:cNvPr id="3083" name="Oval 14"/>
          <p:cNvSpPr>
            <a:spLocks noChangeArrowheads="1"/>
          </p:cNvSpPr>
          <p:nvPr/>
        </p:nvSpPr>
        <p:spPr bwMode="auto">
          <a:xfrm>
            <a:off x="7622232" y="5265191"/>
            <a:ext cx="304800" cy="304800"/>
          </a:xfrm>
          <a:prstGeom prst="ellipse">
            <a:avLst/>
          </a:prstGeom>
          <a:solidFill>
            <a:schemeClr val="bg1"/>
          </a:solidFill>
          <a:ln w="9525">
            <a:noFill/>
            <a:round/>
            <a:headEnd/>
            <a:tailEnd/>
          </a:ln>
        </p:spPr>
        <p:txBody>
          <a:bodyPr wrap="none" anchor="ctr"/>
          <a:lstStyle/>
          <a:p>
            <a:endParaRPr lang="el-GR"/>
          </a:p>
        </p:txBody>
      </p:sp>
      <p:sp>
        <p:nvSpPr>
          <p:cNvPr id="3084" name="Text Box 15"/>
          <p:cNvSpPr txBox="1">
            <a:spLocks noChangeArrowheads="1"/>
          </p:cNvSpPr>
          <p:nvPr/>
        </p:nvSpPr>
        <p:spPr bwMode="auto">
          <a:xfrm>
            <a:off x="6860232" y="5798591"/>
            <a:ext cx="838200" cy="366713"/>
          </a:xfrm>
          <a:prstGeom prst="rect">
            <a:avLst/>
          </a:prstGeom>
          <a:solidFill>
            <a:schemeClr val="bg1"/>
          </a:solidFill>
          <a:ln w="9525">
            <a:noFill/>
            <a:miter lim="800000"/>
            <a:headEnd/>
            <a:tailEnd/>
          </a:ln>
        </p:spPr>
        <p:txBody>
          <a:bodyPr>
            <a:spAutoFit/>
          </a:bodyPr>
          <a:lstStyle/>
          <a:p>
            <a:pPr>
              <a:spcBef>
                <a:spcPct val="50000"/>
              </a:spcBef>
            </a:pPr>
            <a:r>
              <a:rPr lang="el-GR"/>
              <a:t>4</a:t>
            </a:r>
          </a:p>
        </p:txBody>
      </p:sp>
      <p:sp>
        <p:nvSpPr>
          <p:cNvPr id="3085" name="Text Box 16"/>
          <p:cNvSpPr txBox="1">
            <a:spLocks noChangeArrowheads="1"/>
          </p:cNvSpPr>
          <p:nvPr/>
        </p:nvSpPr>
        <p:spPr bwMode="auto">
          <a:xfrm>
            <a:off x="5793432" y="5798591"/>
            <a:ext cx="838200" cy="366713"/>
          </a:xfrm>
          <a:prstGeom prst="rect">
            <a:avLst/>
          </a:prstGeom>
          <a:solidFill>
            <a:schemeClr val="bg1"/>
          </a:solidFill>
          <a:ln w="9525">
            <a:noFill/>
            <a:miter lim="800000"/>
            <a:headEnd/>
            <a:tailEnd/>
          </a:ln>
        </p:spPr>
        <p:txBody>
          <a:bodyPr>
            <a:spAutoFit/>
          </a:bodyPr>
          <a:lstStyle/>
          <a:p>
            <a:pPr>
              <a:spcBef>
                <a:spcPct val="50000"/>
              </a:spcBef>
            </a:pPr>
            <a:r>
              <a:rPr lang="el-GR"/>
              <a:t>1</a:t>
            </a:r>
          </a:p>
        </p:txBody>
      </p:sp>
      <p:sp>
        <p:nvSpPr>
          <p:cNvPr id="3086" name="Text Box 17"/>
          <p:cNvSpPr txBox="1">
            <a:spLocks noChangeArrowheads="1"/>
          </p:cNvSpPr>
          <p:nvPr/>
        </p:nvSpPr>
        <p:spPr bwMode="auto">
          <a:xfrm>
            <a:off x="4193232" y="4350791"/>
            <a:ext cx="838200" cy="366713"/>
          </a:xfrm>
          <a:prstGeom prst="rect">
            <a:avLst/>
          </a:prstGeom>
          <a:solidFill>
            <a:schemeClr val="bg1"/>
          </a:solidFill>
          <a:ln w="9525">
            <a:noFill/>
            <a:miter lim="800000"/>
            <a:headEnd/>
            <a:tailEnd/>
          </a:ln>
        </p:spPr>
        <p:txBody>
          <a:bodyPr>
            <a:spAutoFit/>
          </a:bodyPr>
          <a:lstStyle/>
          <a:p>
            <a:pPr>
              <a:spcBef>
                <a:spcPct val="50000"/>
              </a:spcBef>
            </a:pPr>
            <a:r>
              <a:rPr lang="el-GR"/>
              <a:t>        6</a:t>
            </a:r>
          </a:p>
        </p:txBody>
      </p:sp>
      <p:sp>
        <p:nvSpPr>
          <p:cNvPr id="3087" name="Text Box 18"/>
          <p:cNvSpPr txBox="1">
            <a:spLocks noChangeArrowheads="1"/>
          </p:cNvSpPr>
          <p:nvPr/>
        </p:nvSpPr>
        <p:spPr bwMode="auto">
          <a:xfrm>
            <a:off x="3707904" y="5733256"/>
            <a:ext cx="953616" cy="369332"/>
          </a:xfrm>
          <a:prstGeom prst="rect">
            <a:avLst/>
          </a:prstGeom>
          <a:solidFill>
            <a:schemeClr val="bg1"/>
          </a:solidFill>
          <a:ln w="9525">
            <a:noFill/>
            <a:miter lim="800000"/>
            <a:headEnd/>
            <a:tailEnd/>
          </a:ln>
        </p:spPr>
        <p:txBody>
          <a:bodyPr wrap="square">
            <a:spAutoFit/>
          </a:bodyPr>
          <a:lstStyle/>
          <a:p>
            <a:pPr>
              <a:spcBef>
                <a:spcPct val="50000"/>
              </a:spcBef>
            </a:pPr>
            <a:r>
              <a:rPr lang="el-GR" dirty="0" smtClean="0"/>
              <a:t>       </a:t>
            </a:r>
            <a:r>
              <a:rPr lang="el-GR" dirty="0"/>
              <a:t>7</a:t>
            </a:r>
          </a:p>
        </p:txBody>
      </p:sp>
      <p:sp>
        <p:nvSpPr>
          <p:cNvPr id="3088" name="Oval 19"/>
          <p:cNvSpPr>
            <a:spLocks noChangeArrowheads="1"/>
          </p:cNvSpPr>
          <p:nvPr/>
        </p:nvSpPr>
        <p:spPr bwMode="auto">
          <a:xfrm>
            <a:off x="4574232" y="5798591"/>
            <a:ext cx="152400" cy="228600"/>
          </a:xfrm>
          <a:prstGeom prst="ellipse">
            <a:avLst/>
          </a:prstGeom>
          <a:solidFill>
            <a:schemeClr val="bg1"/>
          </a:solidFill>
          <a:ln w="9525">
            <a:noFill/>
            <a:round/>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0.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1.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2.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3.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4.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5.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6.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7.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8.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9.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0.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1.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2.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3.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4.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5.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6.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7.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8.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9.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0.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9.xml><?xml version="1.0" encoding="utf-8"?>
<a:themeOverride xmlns:a="http://schemas.openxmlformats.org/drawingml/2006/main">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290</TotalTime>
  <Words>1895</Words>
  <Application>Microsoft Office PowerPoint</Application>
  <PresentationFormat>Προβολή στην οθόνη (4:3)</PresentationFormat>
  <Paragraphs>248</Paragraphs>
  <Slides>36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Άποψη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ΑΡΧΑΙΟ ΣΥΣΤΗΜΑ ΑΝΑΦΛΕΞΗΣ – ΚΥΡΙΑ ΕΞΑΡΤΗΜΑΤΑ</vt:lpstr>
      <vt:lpstr>Ρύθμιση ισχύος</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Διάκριση μιγμάτων – Έλεγχος από ECU</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usder</dc:creator>
  <cp:lastModifiedBy>usder</cp:lastModifiedBy>
  <cp:revision>18</cp:revision>
  <dcterms:created xsi:type="dcterms:W3CDTF">2019-02-26T10:04:09Z</dcterms:created>
  <dcterms:modified xsi:type="dcterms:W3CDTF">2020-03-11T07:50:36Z</dcterms:modified>
</cp:coreProperties>
</file>