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42" r:id="rId2"/>
  </p:sldMasterIdLst>
  <p:sldIdLst>
    <p:sldId id="256" r:id="rId3"/>
    <p:sldId id="257" r:id="rId4"/>
    <p:sldId id="258" r:id="rId5"/>
    <p:sldId id="265" r:id="rId6"/>
    <p:sldId id="266" r:id="rId7"/>
    <p:sldId id="267" r:id="rId8"/>
    <p:sldId id="274" r:id="rId9"/>
    <p:sldId id="262" r:id="rId10"/>
    <p:sldId id="263" r:id="rId11"/>
    <p:sldId id="269" r:id="rId12"/>
    <p:sldId id="271" r:id="rId13"/>
    <p:sldId id="270" r:id="rId14"/>
    <p:sldId id="277" r:id="rId15"/>
    <p:sldId id="268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2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254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43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5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2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3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32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03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21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747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028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24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4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85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29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260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542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740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46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0234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6BA58B3-000B-44C3-9F84-E0FF319D795B}" type="datetimeFigureOut">
              <a:rPr lang="el-GR" smtClean="0"/>
              <a:t>16/3/2021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0828AA-7F43-4574-AA47-14E372825AD9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8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16/3/2021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el-GR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9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ynamometer#/media/File:TitanTestStand_Rev2011.jp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409251"/>
          </a:xfrm>
        </p:spPr>
        <p:txBody>
          <a:bodyPr/>
          <a:lstStyle/>
          <a:p>
            <a:r>
              <a:rPr lang="el-GR" dirty="0" smtClean="0">
                <a:solidFill>
                  <a:srgbClr val="ED9513"/>
                </a:solidFill>
              </a:rPr>
              <a:t>Υπολογισμός Ισχύος/Ροπής</a:t>
            </a:r>
            <a:endParaRPr lang="el-GR" dirty="0">
              <a:solidFill>
                <a:srgbClr val="ED9513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61845"/>
          </a:xfrm>
        </p:spPr>
        <p:txBody>
          <a:bodyPr>
            <a:normAutofit/>
          </a:bodyPr>
          <a:lstStyle/>
          <a:p>
            <a:r>
              <a:rPr lang="el-GR" dirty="0"/>
              <a:t>Διαδικασία Μέτρησης Ισχύος και Ροπής στο δυναμόμετρο (πάγκου και </a:t>
            </a:r>
            <a:r>
              <a:rPr lang="el-GR" dirty="0" smtClean="0"/>
              <a:t>σασί)</a:t>
            </a:r>
          </a:p>
          <a:p>
            <a:r>
              <a:rPr lang="el-GR" dirty="0" smtClean="0"/>
              <a:t>Εναλλακτικός </a:t>
            </a:r>
            <a:r>
              <a:rPr lang="el-GR" dirty="0"/>
              <a:t>Τρόπος Διεξαγωγής στο δρόμο και Υπολογισμοί με </a:t>
            </a:r>
            <a:r>
              <a:rPr lang="el-GR" dirty="0" smtClean="0"/>
              <a:t>έτοιμα </a:t>
            </a:r>
            <a:r>
              <a:rPr lang="el-GR" dirty="0"/>
              <a:t>δεδομένα σε </a:t>
            </a:r>
            <a:r>
              <a:rPr lang="el-GR" dirty="0" smtClean="0"/>
              <a:t>EXCEL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9350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20461" y="1451482"/>
            <a:ext cx="10019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Σταθερή κατάσταση (</a:t>
            </a:r>
            <a:r>
              <a:rPr lang="en-US" b="1" dirty="0" smtClean="0"/>
              <a:t>steady state)</a:t>
            </a:r>
            <a:r>
              <a:rPr lang="el-GR" b="1" dirty="0" smtClean="0"/>
              <a:t>:</a:t>
            </a:r>
          </a:p>
          <a:p>
            <a:r>
              <a:rPr lang="el-GR" dirty="0" smtClean="0"/>
              <a:t>Σταθερές στροφές κινητήρα με εναλλαγές απορρόφησης φορτίου από το δυναμόμετρο.</a:t>
            </a:r>
          </a:p>
          <a:p>
            <a:r>
              <a:rPr lang="el-GR" dirty="0" smtClean="0"/>
              <a:t>Πραγματοποιείται με δυναμόμετρα φρένου ή </a:t>
            </a:r>
            <a:r>
              <a:rPr lang="en-US" dirty="0" smtClean="0"/>
              <a:t>AC, DC </a:t>
            </a:r>
            <a:r>
              <a:rPr lang="el-GR" dirty="0" smtClean="0"/>
              <a:t>ρεύματος</a:t>
            </a:r>
            <a:r>
              <a:rPr lang="en-US" dirty="0" smtClean="0"/>
              <a:t>.</a:t>
            </a:r>
          </a:p>
          <a:p>
            <a:r>
              <a:rPr lang="el-GR" dirty="0" smtClean="0"/>
              <a:t>Παράδειγμα εφαρμογής σε μέτρηση εκπομπών/κατανάλωσης σε διάφορα φορτία με διαφορετικά καύσιμα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8219" y="0"/>
            <a:ext cx="10964248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Διαδικασίες μέτρησης σε δυναμόμετρο</a:t>
            </a:r>
            <a:endParaRPr lang="en-US" altLang="el-GR" sz="40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50" y="3205808"/>
            <a:ext cx="5407092" cy="33546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409" y="3205808"/>
            <a:ext cx="5479058" cy="335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0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20461" y="1511404"/>
            <a:ext cx="55507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Δοκιμή Σάρωσης (</a:t>
            </a:r>
            <a:r>
              <a:rPr lang="en-US" b="1" dirty="0" smtClean="0"/>
              <a:t>Sweep test</a:t>
            </a:r>
            <a:r>
              <a:rPr lang="el-GR" b="1" dirty="0" smtClean="0"/>
              <a:t>)</a:t>
            </a:r>
            <a:r>
              <a:rPr lang="en-US" b="1" dirty="0" smtClean="0"/>
              <a:t>:</a:t>
            </a:r>
            <a:endParaRPr lang="el-GR" b="1" dirty="0" smtClean="0"/>
          </a:p>
          <a:p>
            <a:endParaRPr lang="el-G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Ο </a:t>
            </a:r>
            <a:r>
              <a:rPr lang="el-GR" dirty="0"/>
              <a:t>κινητήρας δοκιμάζεται υπό φορτίο (δηλ. Αδράνεια ή φόρτιση φρένων), αλλά επιτρέπεται να </a:t>
            </a:r>
            <a:r>
              <a:rPr lang="el-GR" dirty="0" smtClean="0"/>
              <a:t>ανεβάζει στροφές (RPM), </a:t>
            </a:r>
            <a:r>
              <a:rPr lang="el-GR" dirty="0"/>
              <a:t>με συνεχή τρόπο, από ένα καθορισμένο </a:t>
            </a:r>
            <a:r>
              <a:rPr lang="el-GR" dirty="0" smtClean="0"/>
              <a:t>χαμηλό αρχικό σε </a:t>
            </a:r>
            <a:r>
              <a:rPr lang="el-GR" dirty="0"/>
              <a:t>ένα καθορισμένο </a:t>
            </a:r>
            <a:r>
              <a:rPr lang="el-GR" dirty="0" smtClean="0"/>
              <a:t>υψηλό</a:t>
            </a:r>
            <a:r>
              <a:rPr lang="en-US" dirty="0" smtClean="0"/>
              <a:t> </a:t>
            </a:r>
            <a:r>
              <a:rPr lang="el-GR" dirty="0" smtClean="0"/>
              <a:t>τελικό ρυθμό περιστροφής (Συνηθίζεται πλέον ο «Κόφτης Στροφών».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Αυτές </a:t>
            </a:r>
            <a:r>
              <a:rPr lang="el-GR" dirty="0"/>
              <a:t>οι δοκιμές μπορούν να γίνουν με αδράνεια ή δυναμόμετρα φρένων</a:t>
            </a:r>
            <a:r>
              <a:rPr lang="el-G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 αυτή τη διαδικασία μετριέται η ισχύς και ροπή «στον τροχό».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8219" y="0"/>
            <a:ext cx="10964248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Διαδικασίες μέτρησης σε δυναμόμετρο</a:t>
            </a:r>
            <a:endParaRPr lang="en-US" altLang="el-GR" sz="40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610" y="1893194"/>
            <a:ext cx="4566857" cy="304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53919" y="1241167"/>
            <a:ext cx="49068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Transient test</a:t>
            </a:r>
            <a:r>
              <a:rPr lang="el-GR" b="1" dirty="0" smtClean="0"/>
              <a:t> (μεταβατική δοκιμή)</a:t>
            </a:r>
            <a:r>
              <a:rPr lang="en-US" b="1" dirty="0" smtClean="0"/>
              <a:t>:</a:t>
            </a:r>
            <a:endParaRPr lang="el-GR" b="1" dirty="0" smtClean="0"/>
          </a:p>
          <a:p>
            <a:endParaRPr lang="el-G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Συνήθως πραγματοποιείται με δυναμόμετρα Ρεύματος (</a:t>
            </a:r>
            <a:r>
              <a:rPr lang="en-US" dirty="0" smtClean="0"/>
              <a:t>AC </a:t>
            </a:r>
            <a:r>
              <a:rPr lang="el-GR" dirty="0" smtClean="0"/>
              <a:t>ή</a:t>
            </a:r>
            <a:r>
              <a:rPr lang="en-US" dirty="0" smtClean="0"/>
              <a:t> DC</a:t>
            </a:r>
            <a:r>
              <a:rPr lang="el-GR" dirty="0" smtClean="0"/>
              <a:t>). Φορτίο και ταχύτητα αλλάζουν ανάλογα με τις ανάγκες του Κύκλου Δοκιμής.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Χρήση αυτής της διαδικασίας σε εφαρμογή </a:t>
            </a:r>
            <a:r>
              <a:rPr lang="el-GR" dirty="0" err="1" smtClean="0"/>
              <a:t>δυναμομέτρου</a:t>
            </a:r>
            <a:r>
              <a:rPr lang="el-GR" dirty="0" smtClean="0"/>
              <a:t> Σασί Κύκλων Οδήγησης για </a:t>
            </a:r>
            <a:r>
              <a:rPr lang="el-GR" dirty="0" err="1" smtClean="0"/>
              <a:t>Εγκριση</a:t>
            </a:r>
            <a:r>
              <a:rPr lang="el-GR" dirty="0" smtClean="0"/>
              <a:t> τύπου κλπ.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Π.χ. </a:t>
            </a:r>
            <a:r>
              <a:rPr lang="en-US" dirty="0" smtClean="0"/>
              <a:t>(WLTP </a:t>
            </a:r>
            <a:r>
              <a:rPr lang="en-US" dirty="0"/>
              <a:t>for EURO6 emission test)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8219" y="0"/>
            <a:ext cx="10964248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Διαδικασίες μέτρησης σε δυναμόμετρο</a:t>
            </a:r>
            <a:endParaRPr lang="en-US" altLang="el-GR" sz="40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898" y="1241167"/>
            <a:ext cx="3323809" cy="248571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633" y="4309552"/>
            <a:ext cx="2644306" cy="191800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803" y="4451423"/>
            <a:ext cx="3171664" cy="1776132"/>
          </a:xfrm>
          <a:prstGeom prst="rect">
            <a:avLst/>
          </a:prstGeom>
        </p:spPr>
      </p:pic>
      <p:sp>
        <p:nvSpPr>
          <p:cNvPr id="8" name="Συν 7"/>
          <p:cNvSpPr/>
          <p:nvPr/>
        </p:nvSpPr>
        <p:spPr>
          <a:xfrm>
            <a:off x="8022238" y="3629845"/>
            <a:ext cx="837128" cy="77674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749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98490" y="334851"/>
            <a:ext cx="10024056" cy="131567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l-GR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Αρχή λειτουργίας των </a:t>
            </a:r>
            <a:r>
              <a:rPr lang="el-GR" sz="4000" b="1" dirty="0" err="1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δυναμομέτρων</a:t>
            </a:r>
            <a:r>
              <a:rPr lang="el-GR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 απορρόφησης - Υπολογισμοί</a:t>
            </a:r>
            <a:endParaRPr lang="en-US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798490" y="1781860"/>
            <a:ext cx="10651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Στα περισσότερα δυναμόμετρα η ισχύς</a:t>
            </a:r>
            <a:r>
              <a:rPr lang="en-US" dirty="0" smtClean="0"/>
              <a:t> </a:t>
            </a:r>
            <a:r>
              <a:rPr lang="en-US" dirty="0"/>
              <a:t>(P) </a:t>
            </a:r>
            <a:r>
              <a:rPr lang="el-GR" dirty="0" smtClean="0"/>
              <a:t>δεν μετριέται απευθείας αλλά</a:t>
            </a:r>
            <a:r>
              <a:rPr lang="en-US" dirty="0" smtClean="0"/>
              <a:t>, </a:t>
            </a:r>
            <a:r>
              <a:rPr lang="el-GR" dirty="0" smtClean="0"/>
              <a:t>υπολογίζεται από την ροπή</a:t>
            </a:r>
            <a:r>
              <a:rPr lang="en-US" dirty="0" smtClean="0"/>
              <a:t> </a:t>
            </a:r>
            <a:r>
              <a:rPr lang="en-US" dirty="0"/>
              <a:t>(τ) </a:t>
            </a:r>
            <a:r>
              <a:rPr lang="el-GR" dirty="0" smtClean="0"/>
              <a:t>και την γωνιακή ταχύτητα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ω) </a:t>
            </a:r>
            <a:r>
              <a:rPr lang="el-GR" dirty="0" smtClean="0"/>
              <a:t>ή τη δύναμη</a:t>
            </a:r>
            <a:r>
              <a:rPr lang="en-US" dirty="0" smtClean="0"/>
              <a:t> (</a:t>
            </a:r>
            <a:r>
              <a:rPr lang="en-US" dirty="0"/>
              <a:t>F) </a:t>
            </a:r>
            <a:r>
              <a:rPr lang="el-GR" dirty="0" smtClean="0"/>
              <a:t>και την γραμμική ταχύτητα</a:t>
            </a:r>
            <a:r>
              <a:rPr lang="en-US" dirty="0" smtClean="0"/>
              <a:t> (</a:t>
            </a:r>
            <a:r>
              <a:rPr lang="el-GR" dirty="0" smtClean="0"/>
              <a:t>υ</a:t>
            </a:r>
            <a:r>
              <a:rPr lang="en-US" dirty="0" smtClean="0"/>
              <a:t>):</a:t>
            </a:r>
            <a:endParaRPr lang="en-US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0" y="2836528"/>
            <a:ext cx="1524334" cy="47001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79" y="3554424"/>
            <a:ext cx="1625956" cy="444609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2717441" y="2705190"/>
            <a:ext cx="35030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P </a:t>
            </a:r>
            <a:r>
              <a:rPr lang="el-GR" sz="2000" i="1" dirty="0" smtClean="0"/>
              <a:t>σε </a:t>
            </a:r>
            <a:r>
              <a:rPr lang="en-US" sz="2000" i="1" dirty="0" smtClean="0"/>
              <a:t>Watt</a:t>
            </a:r>
          </a:p>
          <a:p>
            <a:r>
              <a:rPr lang="el-GR" sz="2000" i="1" dirty="0" smtClean="0"/>
              <a:t>τ σε </a:t>
            </a:r>
            <a:r>
              <a:rPr lang="en-US" sz="2000" i="1" dirty="0" smtClean="0"/>
              <a:t>Nm</a:t>
            </a:r>
          </a:p>
          <a:p>
            <a:r>
              <a:rPr lang="el-GR" sz="2000" i="1" dirty="0"/>
              <a:t>ω</a:t>
            </a:r>
            <a:r>
              <a:rPr lang="el-GR" sz="2000" i="1" dirty="0" smtClean="0"/>
              <a:t> σε </a:t>
            </a:r>
            <a:r>
              <a:rPr lang="en-US" sz="2000" i="1" dirty="0" smtClean="0"/>
              <a:t>rad/s</a:t>
            </a:r>
          </a:p>
          <a:p>
            <a:r>
              <a:rPr lang="en-US" sz="2000" i="1" dirty="0" smtClean="0"/>
              <a:t>F </a:t>
            </a:r>
            <a:r>
              <a:rPr lang="el-GR" sz="2000" i="1" dirty="0" smtClean="0"/>
              <a:t>σε Ν και</a:t>
            </a:r>
          </a:p>
          <a:p>
            <a:r>
              <a:rPr lang="el-GR" sz="2000" i="1" dirty="0"/>
              <a:t>υ</a:t>
            </a:r>
            <a:r>
              <a:rPr lang="el-GR" sz="2000" i="1" dirty="0" smtClean="0"/>
              <a:t> σε </a:t>
            </a:r>
            <a:r>
              <a:rPr lang="en-US" sz="2000" i="1" dirty="0" smtClean="0"/>
              <a:t>m/s</a:t>
            </a:r>
            <a:endParaRPr lang="en-US" sz="2000" i="1" dirty="0"/>
          </a:p>
        </p:txBody>
      </p:sp>
      <p:sp>
        <p:nvSpPr>
          <p:cNvPr id="15" name="Ορθογώνιο 14"/>
          <p:cNvSpPr/>
          <p:nvPr/>
        </p:nvSpPr>
        <p:spPr>
          <a:xfrm>
            <a:off x="798490" y="4656393"/>
            <a:ext cx="106513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/>
              <a:t>Λόγω της χρήσης των στροφών ανά λεπτό και την έκφραση σε </a:t>
            </a:r>
            <a:r>
              <a:rPr lang="en-US" sz="2000" i="1" dirty="0" smtClean="0"/>
              <a:t>kW </a:t>
            </a:r>
            <a:r>
              <a:rPr lang="el-GR" sz="2000" i="1" dirty="0" smtClean="0"/>
              <a:t>η σχέση γίνεται:</a:t>
            </a:r>
          </a:p>
          <a:p>
            <a:endParaRPr lang="el-GR" sz="2000" i="1" dirty="0"/>
          </a:p>
          <a:p>
            <a:endParaRPr lang="en-US" sz="2000" i="1"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175" y="4993766"/>
            <a:ext cx="2794612" cy="8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1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8218" y="502276"/>
            <a:ext cx="10964248" cy="12241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Υπολογισμοί ισχύος – ροπής – ενναλακτική μέθοδος </a:t>
            </a:r>
            <a:r>
              <a:rPr lang="en-US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“RACELOGIC”</a:t>
            </a:r>
            <a:r>
              <a:rPr lang="el-GR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 στο δρόμο!</a:t>
            </a:r>
            <a:endParaRPr lang="el-GR" altLang="el-GR" sz="4000" b="1" dirty="0"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48218" y="1726413"/>
            <a:ext cx="108740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i="1" dirty="0" smtClean="0"/>
              <a:t>Για τον υπολογισμό της ισχύος σε </a:t>
            </a:r>
            <a:r>
              <a:rPr lang="en-US" sz="2000" i="1" dirty="0" smtClean="0"/>
              <a:t>kW</a:t>
            </a:r>
            <a:r>
              <a:rPr lang="el-GR" sz="2000" i="1" dirty="0" smtClean="0"/>
              <a:t> και της ροπής σε </a:t>
            </a:r>
            <a:r>
              <a:rPr lang="en-US" sz="2000" i="1" dirty="0" smtClean="0"/>
              <a:t>Nm </a:t>
            </a:r>
            <a:r>
              <a:rPr lang="el-GR" sz="2000" i="1" dirty="0" smtClean="0"/>
              <a:t>χρειαζόμαστε τις παρακάτω σχέσεις που περιγράφονται στις δύο επόμενες διαφάνειες.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i="1" dirty="0" smtClean="0"/>
              <a:t>Με τις σχέσεις αυτές υπολογίζουμε στιγμιαίες τιμές. Άρα για να χαράξουμε τις καμπύλες ισχύος και ροπής χρειάζονται μια σειρά τιμών.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i="1" dirty="0" smtClean="0"/>
              <a:t>Όπως και στα δυναμόμετρα αδράνειας (σασί) το όχημα μπαίνει σε λειτουργία και καταγράφεται η αύξηση στην ταχύτητα του (και επομένως και η μεταβολή της επιτάχυνσης του) και των στροφών λειτουργίας του κινητήρα με συγκεκριμένη σχέση στο κιβώτιο. Η διαφορά με το δυναμόμετρο είναι ότι στην συγκεκριμένη περίπτωση η διαδικασία αυτή γίνεται στο δρόμο.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000" i="1" dirty="0" smtClean="0"/>
              <a:t>Το αρχείο πρέπει να έχει μια σειρά τιμών με χρονικό διάστημα μεταξύ των καταγραφών τουλάχιστον ενός δευτερολέπτου. Αυτό θα χρησιμοποιηθεί για τους υπολογισμούς.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i="1" dirty="0" smtClean="0"/>
              <a:t>TIP</a:t>
            </a:r>
            <a:r>
              <a:rPr lang="el-GR" sz="2000" i="1" dirty="0" smtClean="0"/>
              <a:t>: Πρέπει ο δρόμος να είναι επίπεδος, άδειος από οχήματα και με καλή άσφαλτο!</a:t>
            </a:r>
          </a:p>
        </p:txBody>
      </p:sp>
    </p:spTree>
    <p:extLst>
      <p:ext uri="{BB962C8B-B14F-4D97-AF65-F5344CB8AC3E}">
        <p14:creationId xmlns:p14="http://schemas.microsoft.com/office/powerpoint/2010/main" val="314328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8218" y="502276"/>
            <a:ext cx="10964248" cy="12241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Υπολογισμοί ισχύος – ροπής – ενναλακτική μέθοδος </a:t>
            </a:r>
            <a:r>
              <a:rPr kumimoji="0" lang="en-US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“RACELOGIC”</a:t>
            </a:r>
            <a:r>
              <a:rPr kumimoji="0" lang="el-GR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στο δρόμο!</a:t>
            </a:r>
            <a:endParaRPr kumimoji="0" lang="el-GR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48218" y="1976846"/>
            <a:ext cx="1087409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Για τον υπολογισμό της </a:t>
            </a: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ισχύος σε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kW</a:t>
            </a:r>
            <a:r>
              <a:rPr kumimoji="0" lang="el-GR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l-GR" sz="2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πρέπει να γνωρίζουμε τα εξής:</a:t>
            </a:r>
            <a:endParaRPr kumimoji="0" lang="en-US" sz="2000" b="0" i="1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i="1" dirty="0" smtClean="0">
                <a:solidFill>
                  <a:srgbClr val="FF0000"/>
                </a:solidFill>
                <a:latin typeface="Verdana"/>
              </a:rPr>
              <a:t>Βάρος Οχήματος (συνολικό):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i="1" dirty="0" smtClean="0">
                <a:solidFill>
                  <a:srgbClr val="FF0000"/>
                </a:solidFill>
                <a:latin typeface="Verdana"/>
              </a:rPr>
              <a:t>Στιγμιαία Ταχύτητα Οχήματος: </a:t>
            </a:r>
            <a:r>
              <a:rPr lang="el-GR" sz="2000" i="1" dirty="0" smtClean="0">
                <a:solidFill>
                  <a:prstClr val="black"/>
                </a:solidFill>
                <a:latin typeface="Verdana"/>
              </a:rPr>
              <a:t>Ο υπολογισμός της καμπύλης ισχύος χρειάζεται καταγραφή της ταχύτητας του οχήματος με συγκεκριμένη σχέση στο κιβώτιο με 100% φορτίο στον κινητήρα (τέρμα πατημένο </a:t>
            </a:r>
            <a:r>
              <a:rPr lang="el-GR" sz="2000" i="1" dirty="0" err="1" smtClean="0">
                <a:solidFill>
                  <a:prstClr val="black"/>
                </a:solidFill>
                <a:latin typeface="Verdana"/>
              </a:rPr>
              <a:t>πετάλ</a:t>
            </a:r>
            <a:r>
              <a:rPr lang="el-GR" sz="2000" i="1" dirty="0" smtClean="0">
                <a:solidFill>
                  <a:prstClr val="black"/>
                </a:solidFill>
                <a:latin typeface="Verdana"/>
              </a:rPr>
              <a:t> επιτάχυνσης) και τις αντίστοιχες στροφές κινητήρα (έως τον κόφτη στροφών).</a:t>
            </a:r>
            <a:endParaRPr lang="en-US" sz="2000" i="1" dirty="0" smtClean="0">
              <a:solidFill>
                <a:prstClr val="black"/>
              </a:solidFill>
              <a:latin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i="1" dirty="0" smtClean="0">
                <a:solidFill>
                  <a:srgbClr val="FF0000"/>
                </a:solidFill>
                <a:latin typeface="Verdana"/>
              </a:rPr>
              <a:t>Στιγμιαία Επιτάχυνση του οχήματος:</a:t>
            </a:r>
            <a:r>
              <a:rPr lang="el-GR" sz="2000" i="1" dirty="0" smtClean="0">
                <a:solidFill>
                  <a:prstClr val="black"/>
                </a:solidFill>
                <a:latin typeface="Verdana"/>
              </a:rPr>
              <a:t> Προκύπτει από την αλλαγή (αύξηση) της ταχύτητας του οχήματος όταν αυτή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i="1" dirty="0" smtClean="0">
                <a:solidFill>
                  <a:prstClr val="black"/>
                </a:solidFill>
                <a:latin typeface="Verdana"/>
              </a:rPr>
              <a:t>Συντελεστής διόρθωσης: Λόγω της μέτρησης στο δρόμο η εταιρεία </a:t>
            </a:r>
            <a:r>
              <a:rPr lang="en-US" sz="2000" i="1" dirty="0" smtClean="0">
                <a:solidFill>
                  <a:prstClr val="black"/>
                </a:solidFill>
                <a:latin typeface="Verdana"/>
              </a:rPr>
              <a:t>RACELOGIC </a:t>
            </a:r>
            <a:r>
              <a:rPr lang="el-GR" sz="2000" i="1" dirty="0" smtClean="0">
                <a:solidFill>
                  <a:prstClr val="black"/>
                </a:solidFill>
                <a:latin typeface="Verdana"/>
              </a:rPr>
              <a:t>κατέληξε στον συντελεστή διόρθωσης: 0,0031107.</a:t>
            </a:r>
            <a:endParaRPr lang="en-US" sz="2000" i="1" dirty="0" smtClean="0">
              <a:solidFill>
                <a:prstClr val="black"/>
              </a:solidFill>
              <a:latin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i="1" dirty="0" smtClean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947605" y="5865080"/>
            <a:ext cx="10574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Πηγή </a:t>
            </a:r>
            <a:r>
              <a:rPr lang="el-GR" sz="1200" noProof="0" dirty="0" smtClean="0">
                <a:solidFill>
                  <a:prstClr val="black"/>
                </a:solidFill>
                <a:latin typeface="Verdana"/>
              </a:rPr>
              <a:t>για τους υπολογισμούς μέσω </a:t>
            </a:r>
            <a:r>
              <a:rPr lang="en-US" sz="1200" noProof="0" dirty="0" err="1" smtClean="0">
                <a:solidFill>
                  <a:prstClr val="black"/>
                </a:solidFill>
                <a:latin typeface="Verdana"/>
              </a:rPr>
              <a:t>Racelogic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  <a:endParaRPr kumimoji="0" lang="el-G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://racelogic.support/02VBOX_Motorsport/01General_Information/Knowledge_Base/Power%2C_Torque_and_RPM_Calculations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67" y="5143249"/>
            <a:ext cx="10370195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8218" y="502276"/>
            <a:ext cx="10964248" cy="1224136"/>
          </a:xfrm>
          <a:prstGeom prst="rect">
            <a:avLst/>
          </a:prstGeom>
        </p:spPr>
        <p:txBody>
          <a:bodyPr vert="horz" anchor="b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Υπολογισμοί ισχύος – ροπής – ενναλακτική μέθοδος </a:t>
            </a:r>
            <a:r>
              <a:rPr kumimoji="0" lang="en-US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“RACELOGIC”</a:t>
            </a:r>
            <a:r>
              <a:rPr kumimoji="0" lang="el-GR" alt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στο δρόμο!</a:t>
            </a:r>
            <a:endParaRPr kumimoji="0" lang="el-GR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07F09">
                  <a:tint val="88000"/>
                  <a:satMod val="150000"/>
                </a:srgb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48218" y="1976846"/>
            <a:ext cx="108740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Για τον υπολογισμό της </a:t>
            </a:r>
            <a:r>
              <a:rPr kumimoji="0" lang="el-GR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ροπής σε 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Nm</a:t>
            </a:r>
            <a:r>
              <a:rPr kumimoji="0" lang="en-US" sz="2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</a:t>
            </a:r>
            <a:r>
              <a:rPr kumimoji="0" lang="el-GR" sz="2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πρέπει να γνωρίζουμε τα εξής: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i="1" dirty="0">
              <a:solidFill>
                <a:prstClr val="black"/>
              </a:solidFill>
              <a:latin typeface="Verdan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Την </a:t>
            </a:r>
            <a:r>
              <a:rPr kumimoji="0" lang="el-GR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υπολογισμένη στιγμιαία τιμή της ισχύος</a:t>
            </a:r>
            <a:endParaRPr kumimoji="0" lang="el-GR" sz="2000" b="0" i="1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000" i="1" dirty="0" smtClean="0">
                <a:solidFill>
                  <a:prstClr val="black"/>
                </a:solidFill>
                <a:latin typeface="Verdana"/>
              </a:rPr>
              <a:t>Τις </a:t>
            </a:r>
            <a:r>
              <a:rPr lang="el-GR" sz="2000" i="1" dirty="0" smtClean="0">
                <a:solidFill>
                  <a:srgbClr val="FF0000"/>
                </a:solidFill>
                <a:latin typeface="Verdana"/>
              </a:rPr>
              <a:t>στροφές κινητήρα </a:t>
            </a:r>
            <a:r>
              <a:rPr lang="el-GR" sz="2000" i="1" dirty="0" smtClean="0">
                <a:solidFill>
                  <a:prstClr val="black"/>
                </a:solidFill>
                <a:latin typeface="Verdana"/>
              </a:rPr>
              <a:t>στις αντίστοιχες τιμές ισχύος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0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Τον συντελεστή μετατροπής</a:t>
            </a:r>
            <a:r>
              <a:rPr kumimoji="0" lang="el-GR" sz="2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 9549</a:t>
            </a:r>
            <a:endParaRPr kumimoji="0" lang="en-US" sz="2000" b="0" i="1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630" y="4360818"/>
            <a:ext cx="7265992" cy="60975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947605" y="5865080"/>
            <a:ext cx="10574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Πηγή </a:t>
            </a:r>
            <a:r>
              <a:rPr lang="el-GR" sz="1200" noProof="0" dirty="0" smtClean="0">
                <a:solidFill>
                  <a:prstClr val="black"/>
                </a:solidFill>
                <a:latin typeface="Verdana"/>
              </a:rPr>
              <a:t>για τους υπολογισμούς μέσω </a:t>
            </a:r>
            <a:r>
              <a:rPr lang="en-US" sz="1200" noProof="0" dirty="0" err="1" smtClean="0">
                <a:solidFill>
                  <a:prstClr val="black"/>
                </a:solidFill>
                <a:latin typeface="Verdana"/>
              </a:rPr>
              <a:t>Racelogic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</a:t>
            </a:r>
            <a:endParaRPr kumimoji="0" lang="el-G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https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://racelogic.support/02VBOX_Motorsport/01General_Information/Knowledge_Base/Power%2C_Torque_and_RPM_Calculations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694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8218" y="502276"/>
            <a:ext cx="10964248" cy="1224136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Υπολογισμοί ισχύος – ροπής – ενναλακτική μέθοδος </a:t>
            </a:r>
            <a:r>
              <a:rPr lang="en-US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“RACELOGIC”</a:t>
            </a:r>
            <a:r>
              <a:rPr lang="el-GR" altLang="el-GR" sz="4000" b="1" dirty="0" smtClean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 στο δρόμο!</a:t>
            </a:r>
          </a:p>
          <a:p>
            <a:pPr algn="ctr">
              <a:spcBef>
                <a:spcPct val="0"/>
              </a:spcBef>
              <a:defRPr/>
            </a:pPr>
            <a:r>
              <a:rPr lang="el-GR" altLang="el-GR" sz="4000" b="1" u="sng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ΑΣΚΗΣΗ:</a:t>
            </a:r>
            <a:endParaRPr lang="el-GR" altLang="el-GR" sz="4000" b="1" u="sng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648218" y="1726413"/>
            <a:ext cx="1087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1200" i="1" dirty="0" smtClean="0"/>
              <a:t>Το αρχείο </a:t>
            </a:r>
            <a:r>
              <a:rPr lang="en-US" sz="1200" i="1" dirty="0" smtClean="0"/>
              <a:t>excel </a:t>
            </a:r>
            <a:r>
              <a:rPr lang="el-GR" sz="1200" i="1" dirty="0" smtClean="0"/>
              <a:t>(αναρτημένο στο </a:t>
            </a:r>
            <a:r>
              <a:rPr lang="en-US" sz="1200" i="1" dirty="0" err="1" smtClean="0"/>
              <a:t>eclass</a:t>
            </a:r>
            <a:r>
              <a:rPr lang="en-US" sz="1200" i="1" dirty="0" smtClean="0"/>
              <a:t>) </a:t>
            </a:r>
            <a:r>
              <a:rPr lang="el-GR" sz="1200" i="1" dirty="0" smtClean="0"/>
              <a:t>περιέχει στήλες με όλες τις χρήσιμες τιμές προκειμένου να υπολογίσετε τις</a:t>
            </a:r>
            <a:r>
              <a:rPr lang="en-US" sz="1200" i="1" dirty="0" smtClean="0"/>
              <a:t> </a:t>
            </a:r>
            <a:r>
              <a:rPr lang="el-GR" sz="1200" i="1" dirty="0" smtClean="0"/>
              <a:t>στιγμιαίες τιμές στις στήλες με την Ισχύ και τη Ροπή χρησιμοποιώντας τις προηγούμενες σχέσεις και να φτιάξετε τα αντίστοιχα διαγράμματα. Ο καθένας από εσάς θα κάνει τους υπολογισμούς Χρησιμοποιώντας το ΑΜ του, απλά πληκτρολογώντας το στο ειδικό κελί του αρχείου </a:t>
            </a:r>
            <a:r>
              <a:rPr lang="en-US" sz="1200" i="1" dirty="0" smtClean="0"/>
              <a:t>excel</a:t>
            </a:r>
            <a:r>
              <a:rPr lang="el-GR" sz="1200" i="1" dirty="0" smtClean="0"/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16" y="2372744"/>
            <a:ext cx="10455451" cy="3944667"/>
          </a:xfrm>
          <a:prstGeom prst="rect">
            <a:avLst/>
          </a:prstGeom>
        </p:spPr>
      </p:pic>
      <p:sp>
        <p:nvSpPr>
          <p:cNvPr id="6" name="Δεξί βέλος 5"/>
          <p:cNvSpPr/>
          <p:nvPr/>
        </p:nvSpPr>
        <p:spPr>
          <a:xfrm rot="18389165">
            <a:off x="8725988" y="3291840"/>
            <a:ext cx="1079863" cy="330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97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2428" y="457592"/>
            <a:ext cx="5863613" cy="10992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>
                <a:solidFill>
                  <a:srgbClr val="F07F09">
                    <a:tint val="88000"/>
                    <a:satMod val="150000"/>
                  </a:srgb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</a:rPr>
              <a:t>Διάγραμμα Ισχύος και ροπής</a:t>
            </a:r>
          </a:p>
        </p:txBody>
      </p:sp>
      <p:pic>
        <p:nvPicPr>
          <p:cNvPr id="54274" name="Picture 2" descr="Αποτέλεσμα εικόνας για torque diagram en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287" y="695459"/>
            <a:ext cx="4118966" cy="56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238234" y="2416423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l-G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2090"/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</a:rPr>
              <a:t>Σύγχρονης τεχνολογίας </a:t>
            </a:r>
            <a:r>
              <a:rPr lang="el-GR" dirty="0" err="1">
                <a:solidFill>
                  <a:prstClr val="black"/>
                </a:solidFill>
                <a:latin typeface="Arial" panose="020B0604020202020204" pitchFamily="34" charset="0"/>
              </a:rPr>
              <a:t>υπερτροφοδοτούμενος</a:t>
            </a:r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</a:rPr>
              <a:t>κινητήρας</a:t>
            </a:r>
          </a:p>
          <a:p>
            <a:pPr marR="12090"/>
            <a:endParaRPr lang="el-GR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R="12090"/>
            <a: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</a:rPr>
              <a:t>Καμπύλες </a:t>
            </a:r>
            <a:r>
              <a:rPr lang="el-GR" dirty="0">
                <a:solidFill>
                  <a:prstClr val="black"/>
                </a:solidFill>
                <a:latin typeface="Arial" panose="020B0604020202020204" pitchFamily="34" charset="0"/>
              </a:rPr>
              <a:t>ροπής με επίπεδη μέγιστη απόδοση σε μεγάλο εύρος στροφών</a:t>
            </a:r>
            <a: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R="12090"/>
            <a:endParaRPr lang="el-GR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R="12090"/>
            <a:r>
              <a:rPr lang="el-GR" dirty="0" smtClean="0">
                <a:solidFill>
                  <a:prstClr val="black"/>
                </a:solidFill>
                <a:latin typeface="Arial" panose="020B0604020202020204" pitchFamily="34" charset="0"/>
              </a:rPr>
              <a:t>Ομαλή απόδοση ισχύος </a:t>
            </a:r>
            <a:endParaRPr lang="el-GR" dirty="0">
              <a:solidFill>
                <a:prstClr val="black"/>
              </a:solidFill>
            </a:endParaRPr>
          </a:p>
          <a:p>
            <a:pPr marR="12090"/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977" y="10818"/>
            <a:ext cx="8229600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Διάγραμμα Ισχύος και ροπής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156551" y="3038916"/>
            <a:ext cx="3610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12090"/>
            <a:r>
              <a:rPr lang="el-GR" dirty="0">
                <a:latin typeface="Arial" panose="020B0604020202020204" pitchFamily="34" charset="0"/>
              </a:rPr>
              <a:t>Διάγραμμα ροπής και ισχύος ενός τυπικού ηλεκτρικού κινητήρα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1944" y="1830901"/>
            <a:ext cx="5627267" cy="32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56196" y="1224136"/>
            <a:ext cx="8057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Το δυναμόμετρο είναι μία συσκευή που δίνει τη δυνατότητα μέτρησης της δύναμης, της ροπής ή της ισχύος.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Η ισχύς που παράγεται από έναν κινητήρα, τροχούς οχήματος ή οποιαδήποτε περιστρεφόμενη διάταξη μπορεί να υπολογισθεί μετρώντας ταυτόχρονα την ροπή και την ταχύτητα περιστροφής.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Εκτός από τον υπολογισμό ροπής και ισχύος, τα δυναμόμετρα χρησιμοποιούνται και άλλους σκοπούς: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Αξιολόγηση εκπομπών ρύπων είτε με δυναμόμετρα </a:t>
            </a:r>
            <a:r>
              <a:rPr lang="el-GR" smtClean="0"/>
              <a:t>πάγκου/κινητήρα ή ΣΑΣΙ</a:t>
            </a:r>
            <a:endParaRPr lang="el-G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Εφαρμογή Κύκλων Οδήγησης σε δυναμόμετρα </a:t>
            </a:r>
            <a:r>
              <a:rPr lang="el-GR" dirty="0" err="1" smtClean="0"/>
              <a:t>σασι</a:t>
            </a:r>
            <a:r>
              <a:rPr lang="en-US" dirty="0" smtClean="0"/>
              <a:t> (</a:t>
            </a:r>
            <a:r>
              <a:rPr lang="el-GR" dirty="0" smtClean="0"/>
              <a:t>προσομοίωση οδήγησης στον δρόμο) για την μέτρηση εκπομπών και κατανάλωσης</a:t>
            </a:r>
            <a:r>
              <a:rPr lang="en-US" dirty="0" smtClean="0"/>
              <a:t> (WLTP for EURO6 emission test)</a:t>
            </a:r>
            <a:r>
              <a:rPr lang="el-GR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Χρήση ως πλατφόρμα δοκιμών για την εξέλιξη της τεχνολογίας των κινητήρων (διάφορα εξαρτήματα, Βαθμονόμηση διαχείρισης κινητήρα, ποιότητα καύσης, τριβολογία,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8219" y="0"/>
            <a:ext cx="10964248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Δυναμόμετρο – Ορισμός</a:t>
            </a:r>
            <a:endParaRPr lang="el-GR" altLang="el-GR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https://upload.wikimedia.org/wikipedia/commons/thumb/0/0f/Hydraulic_dynamometer_%28Rankin_Kennedy%2C_Modern_Engines%2C_Vol_VI%29.jpg/290px-Hydraulic_dynamometer_%28Rankin_Kennedy%2C_Modern_Engines%2C_Vol_VI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358" y="1649726"/>
            <a:ext cx="3120988" cy="23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614096" y="4023675"/>
            <a:ext cx="3105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222222"/>
                </a:solidFill>
                <a:latin typeface="Arial" panose="020B0604020202020204" pitchFamily="34" charset="0"/>
              </a:rPr>
              <a:t>Παλαιό υδραυλικό δυναμόμετρο για την μέτρηση της ροπής με τη χρήση βαρών ισορροπίας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902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48219" y="2129844"/>
            <a:ext cx="50056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Δυναμόμετρο κινητήρα/πάγκου</a:t>
            </a:r>
          </a:p>
          <a:p>
            <a:endParaRPr lang="en-US" b="1" dirty="0" smtClean="0"/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rgbClr val="212121"/>
                </a:solidFill>
                <a:latin typeface="inherit"/>
              </a:rPr>
              <a:t>Μέτρηση της ισχύος και της ροπής απευθείας </a:t>
            </a:r>
            <a:r>
              <a:rPr lang="el-GR" altLang="el-GR" dirty="0">
                <a:solidFill>
                  <a:srgbClr val="212121"/>
                </a:solidFill>
                <a:latin typeface="inherit"/>
              </a:rPr>
              <a:t>από τον στροφαλοφόρο (ή το σφόνδυλο) του κινητήρα, όταν αφαιρεθεί ο κινητήρας από το </a:t>
            </a:r>
            <a:r>
              <a:rPr lang="el-GR" altLang="el-GR" dirty="0" smtClean="0">
                <a:solidFill>
                  <a:srgbClr val="212121"/>
                </a:solidFill>
                <a:latin typeface="inherit"/>
              </a:rPr>
              <a:t>όχημα.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altLang="el-GR" dirty="0" smtClean="0">
                <a:solidFill>
                  <a:srgbClr val="212121"/>
                </a:solidFill>
                <a:latin typeface="inherit"/>
              </a:rPr>
              <a:t>Δεν λαμβάνεται </a:t>
            </a:r>
            <a:r>
              <a:rPr lang="el-GR" altLang="el-GR" dirty="0">
                <a:solidFill>
                  <a:srgbClr val="212121"/>
                </a:solidFill>
                <a:latin typeface="inherit"/>
              </a:rPr>
              <a:t>υπόψη </a:t>
            </a:r>
            <a:r>
              <a:rPr lang="el-GR" altLang="el-GR" dirty="0" smtClean="0">
                <a:solidFill>
                  <a:srgbClr val="212121"/>
                </a:solidFill>
                <a:latin typeface="inherit"/>
              </a:rPr>
              <a:t>οι απώλειες </a:t>
            </a:r>
            <a:r>
              <a:rPr lang="el-GR" altLang="el-GR" dirty="0">
                <a:solidFill>
                  <a:srgbClr val="212121"/>
                </a:solidFill>
                <a:latin typeface="inherit"/>
              </a:rPr>
              <a:t>ισχύος στο σύστημα μετάδοσης κίνησης, όπως το κιβώτιο ταχυτήτων, το </a:t>
            </a:r>
            <a:r>
              <a:rPr lang="el-GR" altLang="el-GR" dirty="0" smtClean="0">
                <a:solidFill>
                  <a:srgbClr val="212121"/>
                </a:solidFill>
                <a:latin typeface="inherit"/>
              </a:rPr>
              <a:t>διαφορικό και το υπόλοιπο σύστημα μετάδοσης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8219" y="0"/>
            <a:ext cx="10964248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Δυναμόμετρο – Είδη</a:t>
            </a:r>
            <a:endParaRPr lang="el-GR" altLang="el-GR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546" y="2129844"/>
            <a:ext cx="5625921" cy="4219441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5986546" y="5949175"/>
            <a:ext cx="5005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https://en.wikipedia.org/wiki/Dynamometer#/media/File:TitanTestStand_Rev2011.jpg</a:t>
            </a: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4041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48219" y="1882714"/>
            <a:ext cx="5005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/>
              <a:t>Δυναμόμετρο ΣΑΣΙ</a:t>
            </a:r>
          </a:p>
          <a:p>
            <a:endParaRPr lang="el-GR" b="1" dirty="0"/>
          </a:p>
          <a:p>
            <a:r>
              <a:rPr lang="el-GR" dirty="0" smtClean="0"/>
              <a:t>Ισχύς και ροπή που αποδίδεται στους τροχούς και διαφέρει από τα αντίστοιχα μεγέθη αν αυτά μετρηθούν σε δυναμόμετρο κινητήρα έως και 20%.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8219" y="0"/>
            <a:ext cx="10964248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Δυναμόμετρο – Είδη</a:t>
            </a:r>
            <a:endParaRPr lang="el-GR" altLang="el-GR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490" y="2910625"/>
            <a:ext cx="5051977" cy="33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2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469955" y="394399"/>
            <a:ext cx="5174815" cy="70788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l-GR" altLang="el-GR" sz="4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Δυναμόμετρο – Είδη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1116167" y="1231073"/>
            <a:ext cx="988238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altLang="el-GR" dirty="0">
                <a:solidFill>
                  <a:srgbClr val="212121"/>
                </a:solidFill>
                <a:latin typeface="inherit"/>
              </a:rPr>
              <a:t>Τα δυναμόμετρα </a:t>
            </a:r>
            <a:r>
              <a:rPr lang="el-GR" altLang="el-GR" dirty="0" smtClean="0">
                <a:solidFill>
                  <a:srgbClr val="212121"/>
                </a:solidFill>
                <a:latin typeface="inherit"/>
              </a:rPr>
              <a:t>ταξινομούνται και </a:t>
            </a:r>
            <a:r>
              <a:rPr lang="el-GR" altLang="el-GR" dirty="0">
                <a:solidFill>
                  <a:srgbClr val="212121"/>
                </a:solidFill>
                <a:latin typeface="inherit"/>
              </a:rPr>
              <a:t>ανάλογα </a:t>
            </a:r>
            <a:r>
              <a:rPr lang="el-GR" altLang="el-GR" dirty="0" smtClean="0">
                <a:solidFill>
                  <a:srgbClr val="212121"/>
                </a:solidFill>
                <a:latin typeface="inherit"/>
              </a:rPr>
              <a:t>τον </a:t>
            </a:r>
            <a:r>
              <a:rPr lang="el-GR" altLang="el-GR" dirty="0">
                <a:solidFill>
                  <a:srgbClr val="212121"/>
                </a:solidFill>
                <a:latin typeface="inherit"/>
              </a:rPr>
              <a:t>τύπο της μονάδας απορρόφησης ή του </a:t>
            </a:r>
            <a:r>
              <a:rPr lang="el-GR" altLang="el-GR" dirty="0" smtClean="0">
                <a:solidFill>
                  <a:srgbClr val="212121"/>
                </a:solidFill>
                <a:latin typeface="inherit"/>
              </a:rPr>
              <a:t>οδηγού </a:t>
            </a:r>
            <a:r>
              <a:rPr lang="el-GR" altLang="el-GR" dirty="0">
                <a:solidFill>
                  <a:srgbClr val="212121"/>
                </a:solidFill>
                <a:latin typeface="inherit"/>
              </a:rPr>
              <a:t>που χρησιμοποιούν. </a:t>
            </a:r>
            <a:endParaRPr lang="el-GR" altLang="el-GR" dirty="0" smtClean="0">
              <a:solidFill>
                <a:srgbClr val="212121"/>
              </a:solidFill>
              <a:latin typeface="inherit"/>
            </a:endParaRPr>
          </a:p>
          <a:p>
            <a:pPr lvl="0"/>
            <a:endParaRPr lang="en-US" dirty="0"/>
          </a:p>
          <a:p>
            <a:r>
              <a:rPr lang="el-GR" dirty="0" smtClean="0"/>
              <a:t>Τύποι μονάδων απορρόφησης ενέργειας:</a:t>
            </a:r>
          </a:p>
          <a:p>
            <a:endParaRPr lang="en-US" dirty="0"/>
          </a:p>
          <a:p>
            <a:r>
              <a:rPr lang="en-US" dirty="0"/>
              <a:t>Eddy </a:t>
            </a:r>
            <a:r>
              <a:rPr lang="en-US" dirty="0" smtClean="0"/>
              <a:t>current</a:t>
            </a:r>
            <a:endParaRPr lang="en-US" dirty="0"/>
          </a:p>
          <a:p>
            <a:r>
              <a:rPr lang="el-GR" dirty="0" smtClean="0"/>
              <a:t>Μαγνητικής Σκόνης</a:t>
            </a:r>
            <a:endParaRPr lang="en-US" dirty="0"/>
          </a:p>
          <a:p>
            <a:r>
              <a:rPr lang="el-GR" dirty="0" smtClean="0"/>
              <a:t>Υστέρησης</a:t>
            </a:r>
            <a:r>
              <a:rPr lang="en-US" dirty="0" smtClean="0"/>
              <a:t> </a:t>
            </a:r>
            <a:r>
              <a:rPr lang="el-GR" dirty="0" smtClean="0"/>
              <a:t>(Με πέδηση)</a:t>
            </a:r>
            <a:endParaRPr lang="en-US" dirty="0"/>
          </a:p>
          <a:p>
            <a:r>
              <a:rPr lang="el-GR" dirty="0" smtClean="0"/>
              <a:t>Ηλεκτρικό </a:t>
            </a:r>
            <a:r>
              <a:rPr lang="en-US" dirty="0" smtClean="0"/>
              <a:t>(</a:t>
            </a:r>
            <a:r>
              <a:rPr lang="el-GR" dirty="0" smtClean="0"/>
              <a:t>Ηλεκτρικό μοτέρ για κίνηση και γεννήτρια για απορρόφηση</a:t>
            </a:r>
            <a:r>
              <a:rPr lang="en-US" dirty="0" smtClean="0"/>
              <a:t>)</a:t>
            </a:r>
            <a:endParaRPr lang="en-US" dirty="0"/>
          </a:p>
          <a:p>
            <a:r>
              <a:rPr lang="el-GR" dirty="0" smtClean="0"/>
              <a:t>Ανεμιστήρα (Πέδησης)</a:t>
            </a:r>
            <a:endParaRPr lang="en-US" dirty="0"/>
          </a:p>
          <a:p>
            <a:r>
              <a:rPr lang="el-GR" dirty="0" smtClean="0"/>
              <a:t>Υδραυλικό (Πέδησης)</a:t>
            </a:r>
            <a:endParaRPr lang="en-US" dirty="0"/>
          </a:p>
          <a:p>
            <a:r>
              <a:rPr lang="el-GR" dirty="0" smtClean="0"/>
              <a:t>Εξαναγκασμένης λίπανσης με δίσκους τριβής</a:t>
            </a:r>
            <a:endParaRPr lang="en-US" dirty="0"/>
          </a:p>
          <a:p>
            <a:r>
              <a:rPr lang="el-GR" dirty="0" smtClean="0"/>
              <a:t>Νερού</a:t>
            </a:r>
            <a:endParaRPr lang="en-US" dirty="0"/>
          </a:p>
          <a:p>
            <a:r>
              <a:rPr lang="el-GR" dirty="0" smtClean="0"/>
              <a:t>Συνδυαστικό Δυναμόμετρο (Συνδυασμός ενός </a:t>
            </a:r>
            <a:r>
              <a:rPr lang="el-GR" dirty="0" err="1" smtClean="0"/>
              <a:t>δυναμομέτρου</a:t>
            </a:r>
            <a:r>
              <a:rPr lang="el-GR" dirty="0" smtClean="0"/>
              <a:t> </a:t>
            </a:r>
            <a:r>
              <a:rPr lang="el-GR" dirty="0" err="1" smtClean="0"/>
              <a:t>απόρρόφησης</a:t>
            </a:r>
            <a:r>
              <a:rPr lang="el-GR" dirty="0" smtClean="0"/>
              <a:t> και ενός με ηλεκτρικό κινητήρα)</a:t>
            </a:r>
            <a:endParaRPr lang="el-G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8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20462" y="1678829"/>
            <a:ext cx="1001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</a:rPr>
              <a:t>ΝΕΡΟΥ – ΕΝΤΟΣ ΕΡΓΑΣΤΗΡΙΟΥ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8219" y="0"/>
            <a:ext cx="10964248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Μετρώντας την Ισχύ (Δυναμόμετρα Πάγκου)</a:t>
            </a:r>
            <a:endParaRPr lang="el-GR" altLang="el-GR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462" y="1987201"/>
            <a:ext cx="5577115" cy="418283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19" y="204816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57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20462" y="1678829"/>
            <a:ext cx="1001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solidFill>
                  <a:srgbClr val="000000"/>
                </a:solidFill>
                <a:latin typeface="Arial" panose="020B0604020202020204" pitchFamily="34" charset="0"/>
              </a:rPr>
              <a:t>ΓΕΝΝΗΤΡΙΑ – ΕΝΤΟΣ ΕΡΓΑΣΤΗΡΙΟΥ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8219" y="0"/>
            <a:ext cx="10964248" cy="122413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altLang="el-GR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Μετρώντας την Ισχύ (Δυναμόμετρα Πάγκου)</a:t>
            </a:r>
            <a:endParaRPr lang="el-GR" altLang="el-GR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218" y="2048161"/>
            <a:ext cx="58102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52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700</TotalTime>
  <Words>1047</Words>
  <Application>Microsoft Office PowerPoint</Application>
  <PresentationFormat>Ευρεία οθόνη</PresentationFormat>
  <Paragraphs>102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inherit</vt:lpstr>
      <vt:lpstr>Verdana</vt:lpstr>
      <vt:lpstr>Wingdings 2</vt:lpstr>
      <vt:lpstr>Ανασκόπηση</vt:lpstr>
      <vt:lpstr>Άποψη</vt:lpstr>
      <vt:lpstr>Υπολογισμός Ισχύος/Ροπής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Υπολογισμός Ισχύος/Ροπής</dc:title>
  <dc:creator>VT</dc:creator>
  <cp:lastModifiedBy>Laptop</cp:lastModifiedBy>
  <cp:revision>66</cp:revision>
  <dcterms:created xsi:type="dcterms:W3CDTF">2019-04-08T10:14:26Z</dcterms:created>
  <dcterms:modified xsi:type="dcterms:W3CDTF">2021-03-16T14:08:19Z</dcterms:modified>
</cp:coreProperties>
</file>