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5" r:id="rId1"/>
  </p:sldMasterIdLst>
  <p:notesMasterIdLst>
    <p:notesMasterId r:id="rId17"/>
  </p:notesMasterIdLst>
  <p:sldIdLst>
    <p:sldId id="256" r:id="rId2"/>
    <p:sldId id="260" r:id="rId3"/>
    <p:sldId id="261" r:id="rId4"/>
    <p:sldId id="268" r:id="rId5"/>
    <p:sldId id="262" r:id="rId6"/>
    <p:sldId id="263" r:id="rId7"/>
    <p:sldId id="266" r:id="rId8"/>
    <p:sldId id="264" r:id="rId9"/>
    <p:sldId id="265" r:id="rId10"/>
    <p:sldId id="267" r:id="rId11"/>
    <p:sldId id="269" r:id="rId12"/>
    <p:sldId id="270" r:id="rId13"/>
    <p:sldId id="271" r:id="rId14"/>
    <p:sldId id="272" r:id="rId15"/>
    <p:sldId id="25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29" autoAdjust="0"/>
    <p:restoredTop sz="95915"/>
  </p:normalViewPr>
  <p:slideViewPr>
    <p:cSldViewPr snapToGrid="0">
      <p:cViewPr varScale="1">
        <p:scale>
          <a:sx n="65" d="100"/>
          <a:sy n="65" d="100"/>
        </p:scale>
        <p:origin x="5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FD8620-40F9-0B4D-9214-5C815BBE30D8}" type="datetimeFigureOut">
              <a:rPr lang="en-US" smtClean="0"/>
              <a:t>3/19/2017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F7245-05D5-A041-88E8-7D08FAAD9E48}" type="slidenum">
              <a:rPr lang="en-US" smtClean="0"/>
              <a:t>‹#›</a:t>
            </a:fld>
            <a:endParaRPr lang="en-US"/>
          </a:p>
        </p:txBody>
      </p:sp>
    </p:spTree>
    <p:extLst>
      <p:ext uri="{BB962C8B-B14F-4D97-AF65-F5344CB8AC3E}">
        <p14:creationId xmlns:p14="http://schemas.microsoft.com/office/powerpoint/2010/main" val="924075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BF7245-05D5-A041-88E8-7D08FAAD9E48}" type="slidenum">
              <a:rPr lang="en-US" smtClean="0"/>
              <a:t>1</a:t>
            </a:fld>
            <a:endParaRPr lang="en-US"/>
          </a:p>
        </p:txBody>
      </p:sp>
    </p:spTree>
    <p:extLst>
      <p:ext uri="{BB962C8B-B14F-4D97-AF65-F5344CB8AC3E}">
        <p14:creationId xmlns:p14="http://schemas.microsoft.com/office/powerpoint/2010/main" val="33447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7518A74-9C4E-44BD-B5E1-D04566CCE484}" type="datetime1">
              <a:rPr lang="el-GR" smtClean="0"/>
              <a:t>19/3/2017</a:t>
            </a:fld>
            <a:endParaRPr lang="en-US" dirty="0"/>
          </a:p>
        </p:txBody>
      </p:sp>
      <p:sp>
        <p:nvSpPr>
          <p:cNvPr id="5" name="Footer Placeholder 4"/>
          <p:cNvSpPr>
            <a:spLocks noGrp="1"/>
          </p:cNvSpPr>
          <p:nvPr>
            <p:ph type="ftr" sz="quarter" idx="11"/>
          </p:nvPr>
        </p:nvSpPr>
        <p:spPr/>
        <p:txBody>
          <a:bodyPr/>
          <a:lstStyle/>
          <a:p>
            <a:r>
              <a:rPr lang="en-US" smtClean="0"/>
              <a:t>Yannis Nikoloudakis @ Pasiphae Lab 2016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302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58991D-C7E2-4BC4-BC1C-4664C3D747EC}" type="datetime1">
              <a:rPr lang="el-GR" smtClean="0"/>
              <a:t>19/3/2017</a:t>
            </a:fld>
            <a:endParaRPr lang="en-US" dirty="0"/>
          </a:p>
        </p:txBody>
      </p:sp>
      <p:sp>
        <p:nvSpPr>
          <p:cNvPr id="5" name="Footer Placeholder 4"/>
          <p:cNvSpPr>
            <a:spLocks noGrp="1"/>
          </p:cNvSpPr>
          <p:nvPr>
            <p:ph type="ftr" sz="quarter" idx="11"/>
          </p:nvPr>
        </p:nvSpPr>
        <p:spPr/>
        <p:txBody>
          <a:bodyPr/>
          <a:lstStyle/>
          <a:p>
            <a:r>
              <a:rPr lang="en-US" smtClean="0"/>
              <a:t>Yannis Nikoloudakis @ Pasiphae Lab 2016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3455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375884-93B1-4446-A05B-7C999F49EC80}" type="datetime1">
              <a:rPr lang="el-GR" smtClean="0"/>
              <a:t>19/3/2017</a:t>
            </a:fld>
            <a:endParaRPr lang="en-US" dirty="0"/>
          </a:p>
        </p:txBody>
      </p:sp>
      <p:sp>
        <p:nvSpPr>
          <p:cNvPr id="5" name="Footer Placeholder 4"/>
          <p:cNvSpPr>
            <a:spLocks noGrp="1"/>
          </p:cNvSpPr>
          <p:nvPr>
            <p:ph type="ftr" sz="quarter" idx="11"/>
          </p:nvPr>
        </p:nvSpPr>
        <p:spPr/>
        <p:txBody>
          <a:bodyPr/>
          <a:lstStyle/>
          <a:p>
            <a:r>
              <a:rPr lang="en-US" smtClean="0"/>
              <a:t>Yannis Nikoloudakis @ Pasiphae Lab 2016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53054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74EB213-C4EB-4A6B-AA44-E9E20C4A81DE}" type="datetime1">
              <a:rPr lang="el-GR" smtClean="0"/>
              <a:t>19/3/2017</a:t>
            </a:fld>
            <a:endParaRPr lang="en-US" dirty="0"/>
          </a:p>
        </p:txBody>
      </p:sp>
      <p:sp>
        <p:nvSpPr>
          <p:cNvPr id="5" name="Footer Placeholder 4"/>
          <p:cNvSpPr>
            <a:spLocks noGrp="1"/>
          </p:cNvSpPr>
          <p:nvPr>
            <p:ph type="ftr" sz="quarter" idx="11"/>
          </p:nvPr>
        </p:nvSpPr>
        <p:spPr/>
        <p:txBody>
          <a:bodyPr/>
          <a:lstStyle/>
          <a:p>
            <a:r>
              <a:rPr lang="en-US" smtClean="0"/>
              <a:t>Yannis Nikoloudakis @ Pasiphae Lab 2016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9888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9DA32EE-B629-4906-A883-49C0A746FC55}" type="datetime1">
              <a:rPr lang="el-GR" smtClean="0"/>
              <a:t>19/3/2017</a:t>
            </a:fld>
            <a:endParaRPr lang="en-US" dirty="0"/>
          </a:p>
        </p:txBody>
      </p:sp>
      <p:sp>
        <p:nvSpPr>
          <p:cNvPr id="5" name="Footer Placeholder 4"/>
          <p:cNvSpPr>
            <a:spLocks noGrp="1"/>
          </p:cNvSpPr>
          <p:nvPr>
            <p:ph type="ftr" sz="quarter" idx="11"/>
          </p:nvPr>
        </p:nvSpPr>
        <p:spPr/>
        <p:txBody>
          <a:bodyPr/>
          <a:lstStyle/>
          <a:p>
            <a:r>
              <a:rPr lang="en-US" smtClean="0"/>
              <a:t>Yannis Nikoloudakis @ Pasiphae Lab 2016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5743649"/>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9DA32EE-B629-4906-A883-49C0A746FC55}" type="datetime1">
              <a:rPr lang="el-GR" smtClean="0"/>
              <a:t>19/3/2017</a:t>
            </a:fld>
            <a:endParaRPr lang="en-US" dirty="0"/>
          </a:p>
        </p:txBody>
      </p:sp>
      <p:sp>
        <p:nvSpPr>
          <p:cNvPr id="5" name="Footer Placeholder 4"/>
          <p:cNvSpPr>
            <a:spLocks noGrp="1"/>
          </p:cNvSpPr>
          <p:nvPr>
            <p:ph type="ftr" sz="quarter" idx="11"/>
          </p:nvPr>
        </p:nvSpPr>
        <p:spPr/>
        <p:txBody>
          <a:bodyPr/>
          <a:lstStyle/>
          <a:p>
            <a:r>
              <a:rPr lang="en-US" smtClean="0"/>
              <a:t>Yannis Nikoloudakis @ Pasiphae Lab 2016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1227507"/>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8C8A8A-3EAB-4067-9D15-AA8DC5EBDDCD}" type="datetime1">
              <a:rPr lang="el-GR" smtClean="0"/>
              <a:t>19/3/2017</a:t>
            </a:fld>
            <a:endParaRPr lang="en-US" dirty="0"/>
          </a:p>
        </p:txBody>
      </p:sp>
      <p:sp>
        <p:nvSpPr>
          <p:cNvPr id="5" name="Footer Placeholder 4"/>
          <p:cNvSpPr>
            <a:spLocks noGrp="1"/>
          </p:cNvSpPr>
          <p:nvPr>
            <p:ph type="ftr" sz="quarter" idx="11"/>
          </p:nvPr>
        </p:nvSpPr>
        <p:spPr/>
        <p:txBody>
          <a:bodyPr/>
          <a:lstStyle/>
          <a:p>
            <a:r>
              <a:rPr lang="en-US" smtClean="0"/>
              <a:t>Yannis Nikoloudakis @ Pasiphae Lab 2016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9254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7B8EA0-F14A-4889-9FF1-C7E6F5042608}" type="datetime1">
              <a:rPr lang="el-GR" smtClean="0"/>
              <a:t>19/3/2017</a:t>
            </a:fld>
            <a:endParaRPr lang="en-US" dirty="0"/>
          </a:p>
        </p:txBody>
      </p:sp>
      <p:sp>
        <p:nvSpPr>
          <p:cNvPr id="5" name="Footer Placeholder 4"/>
          <p:cNvSpPr>
            <a:spLocks noGrp="1"/>
          </p:cNvSpPr>
          <p:nvPr>
            <p:ph type="ftr" sz="quarter" idx="11"/>
          </p:nvPr>
        </p:nvSpPr>
        <p:spPr/>
        <p:txBody>
          <a:bodyPr/>
          <a:lstStyle/>
          <a:p>
            <a:r>
              <a:rPr lang="en-US" smtClean="0"/>
              <a:t>Yannis Nikoloudakis @ Pasiphae Lab 2016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583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50A4C7-090E-4A71-86A9-53621728C8FB}" type="datetime1">
              <a:rPr lang="el-GR" smtClean="0"/>
              <a:t>19/3/2017</a:t>
            </a:fld>
            <a:endParaRPr lang="en-US" dirty="0"/>
          </a:p>
        </p:txBody>
      </p:sp>
      <p:sp>
        <p:nvSpPr>
          <p:cNvPr id="5" name="Footer Placeholder 4"/>
          <p:cNvSpPr>
            <a:spLocks noGrp="1"/>
          </p:cNvSpPr>
          <p:nvPr>
            <p:ph type="ftr" sz="quarter" idx="11"/>
          </p:nvPr>
        </p:nvSpPr>
        <p:spPr/>
        <p:txBody>
          <a:bodyPr/>
          <a:lstStyle/>
          <a:p>
            <a:r>
              <a:rPr lang="en-US" smtClean="0"/>
              <a:t>Yannis Nikoloudakis @ Pasiphae Lab 2016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887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6819D14-7BA9-4A1F-89F7-4BCBE9EB8FAA}" type="datetime1">
              <a:rPr lang="el-GR" smtClean="0"/>
              <a:t>19/3/2017</a:t>
            </a:fld>
            <a:endParaRPr lang="en-US" dirty="0"/>
          </a:p>
        </p:txBody>
      </p:sp>
      <p:sp>
        <p:nvSpPr>
          <p:cNvPr id="5" name="Footer Placeholder 4"/>
          <p:cNvSpPr>
            <a:spLocks noGrp="1"/>
          </p:cNvSpPr>
          <p:nvPr>
            <p:ph type="ftr" sz="quarter" idx="11"/>
          </p:nvPr>
        </p:nvSpPr>
        <p:spPr/>
        <p:txBody>
          <a:bodyPr/>
          <a:lstStyle/>
          <a:p>
            <a:r>
              <a:rPr lang="en-US" smtClean="0"/>
              <a:t>Yannis Nikoloudakis @ Pasiphae Lab 2016</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676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24759AC-8202-4225-8E71-A07CB02CBD7B}" type="datetime1">
              <a:rPr lang="el-GR" smtClean="0"/>
              <a:t>19/3/2017</a:t>
            </a:fld>
            <a:endParaRPr lang="en-US" dirty="0"/>
          </a:p>
        </p:txBody>
      </p:sp>
      <p:sp>
        <p:nvSpPr>
          <p:cNvPr id="6" name="Footer Placeholder 5"/>
          <p:cNvSpPr>
            <a:spLocks noGrp="1"/>
          </p:cNvSpPr>
          <p:nvPr>
            <p:ph type="ftr" sz="quarter" idx="11"/>
          </p:nvPr>
        </p:nvSpPr>
        <p:spPr/>
        <p:txBody>
          <a:bodyPr/>
          <a:lstStyle/>
          <a:p>
            <a:r>
              <a:rPr lang="en-US" smtClean="0"/>
              <a:t>Yannis Nikoloudakis @ Pasiphae Lab 2016</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05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54EC32-3A9A-4A35-8E54-2588157204AA}" type="datetime1">
              <a:rPr lang="el-GR" smtClean="0"/>
              <a:t>19/3/2017</a:t>
            </a:fld>
            <a:endParaRPr lang="en-US" dirty="0"/>
          </a:p>
        </p:txBody>
      </p:sp>
      <p:sp>
        <p:nvSpPr>
          <p:cNvPr id="8" name="Footer Placeholder 7"/>
          <p:cNvSpPr>
            <a:spLocks noGrp="1"/>
          </p:cNvSpPr>
          <p:nvPr>
            <p:ph type="ftr" sz="quarter" idx="11"/>
          </p:nvPr>
        </p:nvSpPr>
        <p:spPr/>
        <p:txBody>
          <a:bodyPr/>
          <a:lstStyle/>
          <a:p>
            <a:r>
              <a:rPr lang="en-US" smtClean="0"/>
              <a:t>Yannis Nikoloudakis @ Pasiphae Lab 2016</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774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04B23E4-23C6-477A-99F0-A29635BE82DE}" type="datetime1">
              <a:rPr lang="el-GR" smtClean="0"/>
              <a:t>19/3/2017</a:t>
            </a:fld>
            <a:endParaRPr lang="en-US" dirty="0"/>
          </a:p>
        </p:txBody>
      </p:sp>
      <p:sp>
        <p:nvSpPr>
          <p:cNvPr id="4" name="Footer Placeholder 3"/>
          <p:cNvSpPr>
            <a:spLocks noGrp="1"/>
          </p:cNvSpPr>
          <p:nvPr>
            <p:ph type="ftr" sz="quarter" idx="11"/>
          </p:nvPr>
        </p:nvSpPr>
        <p:spPr/>
        <p:txBody>
          <a:bodyPr/>
          <a:lstStyle/>
          <a:p>
            <a:r>
              <a:rPr lang="en-US" smtClean="0"/>
              <a:t>Yannis Nikoloudakis @ Pasiphae Lab 2016</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156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D38191-422F-47DD-8058-F350E2EE603C}" type="datetime1">
              <a:rPr lang="el-GR" smtClean="0"/>
              <a:t>19/3/2017</a:t>
            </a:fld>
            <a:endParaRPr lang="en-US" dirty="0"/>
          </a:p>
        </p:txBody>
      </p:sp>
      <p:sp>
        <p:nvSpPr>
          <p:cNvPr id="3" name="Footer Placeholder 2"/>
          <p:cNvSpPr>
            <a:spLocks noGrp="1"/>
          </p:cNvSpPr>
          <p:nvPr>
            <p:ph type="ftr" sz="quarter" idx="11"/>
          </p:nvPr>
        </p:nvSpPr>
        <p:spPr/>
        <p:txBody>
          <a:bodyPr/>
          <a:lstStyle/>
          <a:p>
            <a:r>
              <a:rPr lang="en-US" smtClean="0"/>
              <a:t>Yannis Nikoloudakis @ Pasiphae Lab 2016</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393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DF0A6C-0203-47E6-BFFE-E45476C55520}" type="datetime1">
              <a:rPr lang="el-GR" smtClean="0"/>
              <a:t>19/3/2017</a:t>
            </a:fld>
            <a:endParaRPr lang="en-US" dirty="0"/>
          </a:p>
        </p:txBody>
      </p:sp>
      <p:sp>
        <p:nvSpPr>
          <p:cNvPr id="6" name="Footer Placeholder 5"/>
          <p:cNvSpPr>
            <a:spLocks noGrp="1"/>
          </p:cNvSpPr>
          <p:nvPr>
            <p:ph type="ftr" sz="quarter" idx="11"/>
          </p:nvPr>
        </p:nvSpPr>
        <p:spPr/>
        <p:txBody>
          <a:bodyPr/>
          <a:lstStyle/>
          <a:p>
            <a:r>
              <a:rPr lang="en-US" smtClean="0"/>
              <a:t>Yannis Nikoloudakis @ Pasiphae Lab 2016</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871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70895B7-3291-49C6-9759-50BE1654277E}" type="datetime1">
              <a:rPr lang="el-GR" smtClean="0"/>
              <a:t>19/3/2017</a:t>
            </a:fld>
            <a:endParaRPr lang="en-US" dirty="0"/>
          </a:p>
        </p:txBody>
      </p:sp>
      <p:sp>
        <p:nvSpPr>
          <p:cNvPr id="6" name="Footer Placeholder 5"/>
          <p:cNvSpPr>
            <a:spLocks noGrp="1"/>
          </p:cNvSpPr>
          <p:nvPr>
            <p:ph type="ftr" sz="quarter" idx="11"/>
          </p:nvPr>
        </p:nvSpPr>
        <p:spPr/>
        <p:txBody>
          <a:bodyPr/>
          <a:lstStyle/>
          <a:p>
            <a:r>
              <a:rPr lang="de-DE" smtClean="0"/>
              <a:t>Yannis Nikoloudakis @ Pasiphae Lab 2016</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722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DA32EE-B629-4906-A883-49C0A746FC55}" type="datetime1">
              <a:rPr lang="el-GR" smtClean="0"/>
              <a:t>19/3/2017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Yannis Nikoloudakis @ Pasiphae Lab 2016</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101529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Δίκτυα Υπολογιστών Ι</a:t>
            </a:r>
            <a:endParaRPr lang="en-US" dirty="0"/>
          </a:p>
        </p:txBody>
      </p:sp>
      <p:sp>
        <p:nvSpPr>
          <p:cNvPr id="3" name="Subtitle 2"/>
          <p:cNvSpPr>
            <a:spLocks noGrp="1"/>
          </p:cNvSpPr>
          <p:nvPr>
            <p:ph type="subTitle" idx="1"/>
          </p:nvPr>
        </p:nvSpPr>
        <p:spPr>
          <a:xfrm>
            <a:off x="1154954" y="4777380"/>
            <a:ext cx="9060762" cy="1308788"/>
          </a:xfrm>
        </p:spPr>
        <p:txBody>
          <a:bodyPr>
            <a:normAutofit/>
          </a:bodyPr>
          <a:lstStyle/>
          <a:p>
            <a:pPr algn="r"/>
            <a:r>
              <a:rPr lang="el-GR" sz="2800" b="1" cap="none" dirty="0">
                <a:solidFill>
                  <a:schemeClr val="tx1"/>
                </a:solidFill>
              </a:rPr>
              <a:t>Δρ. </a:t>
            </a:r>
            <a:r>
              <a:rPr lang="el-GR" sz="2800" b="1" cap="none" dirty="0" smtClean="0">
                <a:solidFill>
                  <a:schemeClr val="tx1"/>
                </a:solidFill>
              </a:rPr>
              <a:t>Ευάγγελος Μαρκάκης</a:t>
            </a:r>
          </a:p>
        </p:txBody>
      </p:sp>
    </p:spTree>
    <p:extLst>
      <p:ext uri="{BB962C8B-B14F-4D97-AF65-F5344CB8AC3E}">
        <p14:creationId xmlns:p14="http://schemas.microsoft.com/office/powerpoint/2010/main" val="2291545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 Address</a:t>
            </a:r>
          </a:p>
        </p:txBody>
      </p:sp>
      <p:sp>
        <p:nvSpPr>
          <p:cNvPr id="3" name="Content Placeholder 2"/>
          <p:cNvSpPr>
            <a:spLocks noGrp="1"/>
          </p:cNvSpPr>
          <p:nvPr>
            <p:ph idx="1"/>
          </p:nvPr>
        </p:nvSpPr>
        <p:spPr>
          <a:xfrm>
            <a:off x="646111" y="1300564"/>
            <a:ext cx="8946541" cy="4195481"/>
          </a:xfrm>
        </p:spPr>
        <p:txBody>
          <a:bodyPr/>
          <a:lstStyle/>
          <a:p>
            <a:r>
              <a:rPr lang="el-GR" dirty="0"/>
              <a:t>Η MAC </a:t>
            </a:r>
            <a:r>
              <a:rPr lang="el-GR" dirty="0" err="1"/>
              <a:t>Address</a:t>
            </a:r>
            <a:r>
              <a:rPr lang="el-GR" dirty="0"/>
              <a:t> ή αλλιώς </a:t>
            </a:r>
            <a:r>
              <a:rPr lang="el-GR" dirty="0" err="1"/>
              <a:t>Hardware</a:t>
            </a:r>
            <a:r>
              <a:rPr lang="el-GR" dirty="0"/>
              <a:t> </a:t>
            </a:r>
            <a:r>
              <a:rPr lang="el-GR" dirty="0" err="1"/>
              <a:t>Address</a:t>
            </a:r>
            <a:r>
              <a:rPr lang="el-GR" dirty="0"/>
              <a:t> είναι ένας 48-bit (πλέον 64-bit) αριθμός ο οποίος για κάθε κάρτα δικτύου είναι μοναδικός. Είναι κάτι σαν το </a:t>
            </a:r>
            <a:r>
              <a:rPr lang="el-GR" dirty="0" err="1"/>
              <a:t>serial</a:t>
            </a:r>
            <a:r>
              <a:rPr lang="el-GR" dirty="0"/>
              <a:t> </a:t>
            </a:r>
            <a:r>
              <a:rPr lang="el-GR" dirty="0" err="1"/>
              <a:t>number</a:t>
            </a:r>
            <a:r>
              <a:rPr lang="el-GR" dirty="0"/>
              <a:t> της κάρτας.</a:t>
            </a:r>
          </a:p>
          <a:p>
            <a:r>
              <a:rPr lang="el-GR" dirty="0"/>
              <a:t>Οι αριθμοί αυτοί είναι μοναδικοί σε ολόκληρο τον κόσμο και ορίζονται από τον κάθε κατασκευαστή καρτών και συσκευών δικτύων. H MAC </a:t>
            </a:r>
            <a:r>
              <a:rPr lang="el-GR" dirty="0" err="1"/>
              <a:t>Address</a:t>
            </a:r>
            <a:r>
              <a:rPr lang="el-GR" dirty="0"/>
              <a:t> αποθηκεύεται στην συσκευή από τον ίδιο τον κατασκευαστή της και δεν μπορεί να αλλάξει ποτέ. </a:t>
            </a:r>
          </a:p>
          <a:p>
            <a:r>
              <a:rPr lang="el-GR" dirty="0"/>
              <a:t>Ο ρόλος της MAC </a:t>
            </a:r>
            <a:r>
              <a:rPr lang="el-GR" dirty="0" err="1"/>
              <a:t>address</a:t>
            </a:r>
            <a:r>
              <a:rPr lang="el-GR" dirty="0"/>
              <a:t> είναι η αναγνώριση του κάθε υπολογιστή με μονοσήμαντο τρόπο σε ένα δίκτυο σε φυσικό επίπεδο (</a:t>
            </a:r>
            <a:r>
              <a:rPr lang="el-GR" dirty="0" err="1"/>
              <a:t>physical</a:t>
            </a:r>
            <a:r>
              <a:rPr lang="el-GR" dirty="0"/>
              <a:t> </a:t>
            </a:r>
            <a:r>
              <a:rPr lang="el-GR" dirty="0" err="1"/>
              <a:t>layer</a:t>
            </a:r>
            <a:r>
              <a:rPr lang="el-GR" dirty="0"/>
              <a:t> - TCP/IP </a:t>
            </a:r>
            <a:r>
              <a:rPr lang="el-GR" dirty="0" err="1"/>
              <a:t>Layer</a:t>
            </a:r>
            <a:r>
              <a:rPr lang="el-GR" dirty="0"/>
              <a:t> 2). </a:t>
            </a:r>
          </a:p>
          <a:p>
            <a:endParaRPr lang="en-US" dirty="0"/>
          </a:p>
        </p:txBody>
      </p:sp>
      <p:pic>
        <p:nvPicPr>
          <p:cNvPr id="6" name="Shape 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0251" y="4451168"/>
            <a:ext cx="4733416" cy="208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701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Διεύθυνση </a:t>
            </a:r>
            <a:r>
              <a:rPr lang="en-US" dirty="0"/>
              <a:t>IP</a:t>
            </a:r>
            <a:r>
              <a:rPr lang="el-GR" dirty="0"/>
              <a:t> </a:t>
            </a:r>
            <a:endParaRPr lang="en-US" dirty="0"/>
          </a:p>
        </p:txBody>
      </p:sp>
      <p:sp>
        <p:nvSpPr>
          <p:cNvPr id="3" name="Content Placeholder 2"/>
          <p:cNvSpPr>
            <a:spLocks noGrp="1"/>
          </p:cNvSpPr>
          <p:nvPr>
            <p:ph idx="1"/>
          </p:nvPr>
        </p:nvSpPr>
        <p:spPr>
          <a:xfrm>
            <a:off x="646111" y="1323713"/>
            <a:ext cx="10500309" cy="5331730"/>
          </a:xfrm>
        </p:spPr>
        <p:txBody>
          <a:bodyPr>
            <a:normAutofit/>
          </a:bodyPr>
          <a:lstStyle/>
          <a:p>
            <a:r>
              <a:rPr lang="el-GR" dirty="0"/>
              <a:t>Κάθε δικτυακή συσκευή(</a:t>
            </a:r>
            <a:r>
              <a:rPr lang="en-US" dirty="0"/>
              <a:t>PC, cell-phone, raspberry, printer)</a:t>
            </a:r>
            <a:r>
              <a:rPr lang="el-GR" dirty="0"/>
              <a:t> σε δίκτυο, έχει μια διεύθυνση ΙΡ μοναδική για το συγκεκριμένο δίκτυο.</a:t>
            </a:r>
          </a:p>
          <a:p>
            <a:endParaRPr lang="el-GR" dirty="0"/>
          </a:p>
          <a:p>
            <a:r>
              <a:rPr lang="en-US" dirty="0"/>
              <a:t>IPv4 (Internet Protocol Version 4)</a:t>
            </a:r>
          </a:p>
          <a:p>
            <a:pPr lvl="1"/>
            <a:r>
              <a:rPr lang="el-GR" dirty="0"/>
              <a:t>Κάθε διεύθυνση IPv4 αποτελείται από τέσσερις ομάδες αριθμών </a:t>
            </a:r>
            <a:r>
              <a:rPr lang="el-GR" b="1" dirty="0"/>
              <a:t>XXX.XXX.XXX.XXX </a:t>
            </a:r>
            <a:r>
              <a:rPr lang="en-US" b="1" dirty="0"/>
              <a:t> </a:t>
            </a:r>
            <a:r>
              <a:rPr lang="el-GR" b="1" dirty="0"/>
              <a:t>(32-bits), </a:t>
            </a:r>
            <a:r>
              <a:rPr lang="el-GR" dirty="0"/>
              <a:t>με την κάθε ομάδα να μπορεί να έχει μια τιμή από 0 μέχρι 255 ή, μιλώντας σε </a:t>
            </a:r>
            <a:r>
              <a:rPr lang="el-GR" dirty="0" err="1"/>
              <a:t>bit</a:t>
            </a:r>
            <a:r>
              <a:rPr lang="el-GR" dirty="0"/>
              <a:t>, από 00000000 έως 11111111. Θεωρητικά, με αυτή τη μορφή, όλες οι διαφορετικές διευθύνσεις που θα μπορούσαν να παραχθούν, από τη 0.0.0.0 μέχρι τη 255.255.255.255 θα ήταν κάτι λιγότερο από 4.3 δισεκατομμύρια (2^32).</a:t>
            </a:r>
          </a:p>
          <a:p>
            <a:r>
              <a:rPr lang="el-GR" dirty="0"/>
              <a:t>IPv6 </a:t>
            </a:r>
            <a:r>
              <a:rPr lang="en-US" dirty="0"/>
              <a:t>(</a:t>
            </a:r>
            <a:r>
              <a:rPr lang="el-GR" dirty="0"/>
              <a:t>Internet </a:t>
            </a:r>
            <a:r>
              <a:rPr lang="en-US" dirty="0"/>
              <a:t>Protocol Version</a:t>
            </a:r>
            <a:r>
              <a:rPr lang="el-GR" dirty="0"/>
              <a:t> 6</a:t>
            </a:r>
            <a:r>
              <a:rPr lang="en-US" dirty="0"/>
              <a:t>)</a:t>
            </a:r>
          </a:p>
          <a:p>
            <a:pPr lvl="1"/>
            <a:r>
              <a:rPr lang="el-GR" dirty="0"/>
              <a:t>Για να αντιμετωπιστεί η εξάντληση των διευθύνσεων IPv4, έχει αναπτυχθεί μία νέα έκδοση του πρωτοκόλλου IP, με την ονομασία IPv6. Είναι της μορφής </a:t>
            </a:r>
            <a:r>
              <a:rPr lang="el-GR" b="1" dirty="0"/>
              <a:t>2001:0db8:85a3:0042:1000:8a2e:0370:7334 (128-bits), </a:t>
            </a:r>
            <a:r>
              <a:rPr lang="el-GR" dirty="0"/>
              <a:t>και μπορούν με αυτή να παραχθούν πάνω από 3.4*10^38 διαφορετικές διευθύνσεις (2^128).</a:t>
            </a:r>
          </a:p>
          <a:p>
            <a:pPr lvl="1"/>
            <a:endParaRPr lang="en-US" dirty="0"/>
          </a:p>
        </p:txBody>
      </p:sp>
    </p:spTree>
    <p:extLst>
      <p:ext uri="{BB962C8B-B14F-4D97-AF65-F5344CB8AC3E}">
        <p14:creationId xmlns:p14="http://schemas.microsoft.com/office/powerpoint/2010/main" val="302902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Επίπεδα Δικτύου</a:t>
            </a:r>
            <a:endParaRPr lang="en-US" dirty="0"/>
          </a:p>
        </p:txBody>
      </p:sp>
      <p:sp>
        <p:nvSpPr>
          <p:cNvPr id="3" name="Footer Placeholder 2"/>
          <p:cNvSpPr>
            <a:spLocks noGrp="1"/>
          </p:cNvSpPr>
          <p:nvPr>
            <p:ph type="ftr" sz="quarter" idx="11"/>
          </p:nvPr>
        </p:nvSpPr>
        <p:spPr/>
        <p:txBody>
          <a:bodyPr/>
          <a:lstStyle/>
          <a:p>
            <a:r>
              <a:rPr lang="en-US"/>
              <a:t>Yannis Nikoloudakis @ Pasiphae Lab 2016</a:t>
            </a:r>
            <a:endParaRPr lang="en-US" dirty="0"/>
          </a:p>
        </p:txBody>
      </p:sp>
      <p:pic>
        <p:nvPicPr>
          <p:cNvPr id="5" name="Picture 4"/>
          <p:cNvPicPr>
            <a:picLocks noChangeAspect="1"/>
          </p:cNvPicPr>
          <p:nvPr/>
        </p:nvPicPr>
        <p:blipFill>
          <a:blip r:embed="rId2"/>
          <a:stretch>
            <a:fillRect/>
          </a:stretch>
        </p:blipFill>
        <p:spPr>
          <a:xfrm>
            <a:off x="646111" y="1277797"/>
            <a:ext cx="9088198" cy="5407478"/>
          </a:xfrm>
          <a:prstGeom prst="rect">
            <a:avLst/>
          </a:prstGeom>
          <a:solidFill>
            <a:schemeClr val="tx1"/>
          </a:solidFill>
        </p:spPr>
      </p:pic>
    </p:spTree>
    <p:extLst>
      <p:ext uri="{BB962C8B-B14F-4D97-AF65-F5344CB8AC3E}">
        <p14:creationId xmlns:p14="http://schemas.microsoft.com/office/powerpoint/2010/main" val="1920488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Βασικό Δίκτυο</a:t>
            </a:r>
            <a:endParaRPr lang="en-US" dirty="0"/>
          </a:p>
        </p:txBody>
      </p:sp>
      <p:pic>
        <p:nvPicPr>
          <p:cNvPr id="4" name="Shape 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799" y="1152983"/>
            <a:ext cx="7218363" cy="5424612"/>
          </a:xfrm>
          <a:prstGeom prst="rect">
            <a:avLst/>
          </a:prstGeom>
          <a:solidFill>
            <a:schemeClr val="tx1"/>
          </a:solidFill>
          <a:ln>
            <a:noFill/>
          </a:ln>
        </p:spPr>
      </p:pic>
    </p:spTree>
    <p:extLst>
      <p:ext uri="{BB962C8B-B14F-4D97-AF65-F5344CB8AC3E}">
        <p14:creationId xmlns:p14="http://schemas.microsoft.com/office/powerpoint/2010/main" val="454478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Επίπεδα Δικτύου ανά Συσκευή</a:t>
            </a:r>
            <a:endParaRPr lang="en-US" dirty="0"/>
          </a:p>
        </p:txBody>
      </p:sp>
      <p:sp>
        <p:nvSpPr>
          <p:cNvPr id="3" name="Footer Placeholder 2"/>
          <p:cNvSpPr>
            <a:spLocks noGrp="1"/>
          </p:cNvSpPr>
          <p:nvPr>
            <p:ph type="ftr" sz="quarter" idx="11"/>
          </p:nvPr>
        </p:nvSpPr>
        <p:spPr/>
        <p:txBody>
          <a:bodyPr/>
          <a:lstStyle/>
          <a:p>
            <a:r>
              <a:rPr lang="en-US"/>
              <a:t>Yannis Nikoloudakis @ Pasiphae Lab 2016</a:t>
            </a:r>
            <a:endParaRPr lang="en-US" dirty="0"/>
          </a:p>
        </p:txBody>
      </p:sp>
      <p:pic>
        <p:nvPicPr>
          <p:cNvPr id="5" name="Shape 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95" y="1367296"/>
            <a:ext cx="11927227" cy="5004930"/>
          </a:xfrm>
          <a:prstGeom prst="rect">
            <a:avLst/>
          </a:prstGeom>
          <a:solidFill>
            <a:schemeClr val="tx1"/>
          </a:solidFill>
          <a:ln>
            <a:noFill/>
          </a:ln>
        </p:spPr>
      </p:pic>
    </p:spTree>
    <p:extLst>
      <p:ext uri="{BB962C8B-B14F-4D97-AF65-F5344CB8AC3E}">
        <p14:creationId xmlns:p14="http://schemas.microsoft.com/office/powerpoint/2010/main" val="1979991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Απορίες </a:t>
            </a:r>
            <a:endParaRPr lang="en-US" dirty="0"/>
          </a:p>
        </p:txBody>
      </p:sp>
      <p:pic>
        <p:nvPicPr>
          <p:cNvPr id="4" name="Content Placeholder 3" descr="questions"/>
          <p:cNvPicPr>
            <a:picLocks noGrp="1" noChangeAspect="1"/>
          </p:cNvPicPr>
          <p:nvPr>
            <p:ph idx="1"/>
          </p:nvPr>
        </p:nvPicPr>
        <p:blipFill>
          <a:blip r:embed="rId2"/>
          <a:stretch>
            <a:fillRect/>
          </a:stretch>
        </p:blipFill>
        <p:spPr>
          <a:xfrm>
            <a:off x="2401887" y="1689100"/>
            <a:ext cx="7277365" cy="4366419"/>
          </a:xfrm>
        </p:spPr>
      </p:pic>
    </p:spTree>
    <p:extLst>
      <p:ext uri="{BB962C8B-B14F-4D97-AF65-F5344CB8AC3E}">
        <p14:creationId xmlns:p14="http://schemas.microsoft.com/office/powerpoint/2010/main" val="44861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είναι Δίκτυο Υπολογιστών</a:t>
            </a:r>
            <a:r>
              <a:rPr lang="is-IS" dirty="0"/>
              <a:t>…</a:t>
            </a:r>
            <a:endParaRPr lang="en-US" dirty="0"/>
          </a:p>
        </p:txBody>
      </p:sp>
      <p:sp>
        <p:nvSpPr>
          <p:cNvPr id="3" name="Content Placeholder 2"/>
          <p:cNvSpPr>
            <a:spLocks noGrp="1"/>
          </p:cNvSpPr>
          <p:nvPr>
            <p:ph idx="1"/>
          </p:nvPr>
        </p:nvSpPr>
        <p:spPr>
          <a:xfrm>
            <a:off x="1104293" y="1370012"/>
            <a:ext cx="8946541" cy="4195481"/>
          </a:xfrm>
        </p:spPr>
        <p:txBody>
          <a:bodyPr/>
          <a:lstStyle/>
          <a:p>
            <a:r>
              <a:rPr lang="el-GR" dirty="0"/>
              <a:t>Δίκτυο επικοινωνίας δεδομένων</a:t>
            </a:r>
          </a:p>
          <a:p>
            <a:pPr lvl="1"/>
            <a:r>
              <a:rPr lang="el-GR" dirty="0"/>
              <a:t>Δύο ή περισσότερους Υπολογιστές / Περιφερειακές συσκευές</a:t>
            </a:r>
          </a:p>
          <a:p>
            <a:pPr lvl="1"/>
            <a:r>
              <a:rPr lang="el-GR" dirty="0"/>
              <a:t>Με χρήση διαφόρων τύπων καλωδίων (</a:t>
            </a:r>
            <a:r>
              <a:rPr lang="en-US" dirty="0"/>
              <a:t>Coaxial, UTP, Fiber Optic)</a:t>
            </a:r>
          </a:p>
          <a:p>
            <a:pPr lvl="1"/>
            <a:r>
              <a:rPr lang="el-GR" dirty="0"/>
              <a:t>Μέσο επικοινωνίας (χαλκός, φως, αέρας, ήχος κλπ.)</a:t>
            </a:r>
          </a:p>
          <a:p>
            <a:pPr lvl="1"/>
            <a:r>
              <a:rPr lang="el-GR" dirty="0"/>
              <a:t>Κάρτα δικτύου</a:t>
            </a:r>
          </a:p>
          <a:p>
            <a:endParaRPr lang="en-US" dirty="0"/>
          </a:p>
        </p:txBody>
      </p:sp>
      <p:pic>
        <p:nvPicPr>
          <p:cNvPr id="4" name="Picture 3"/>
          <p:cNvPicPr>
            <a:picLocks noChangeAspect="1"/>
          </p:cNvPicPr>
          <p:nvPr/>
        </p:nvPicPr>
        <p:blipFill>
          <a:blip r:embed="rId2"/>
          <a:stretch>
            <a:fillRect/>
          </a:stretch>
        </p:blipFill>
        <p:spPr>
          <a:xfrm>
            <a:off x="524719" y="3727048"/>
            <a:ext cx="2880944" cy="1746572"/>
          </a:xfrm>
          <a:prstGeom prst="rect">
            <a:avLst/>
          </a:prstGeom>
        </p:spPr>
      </p:pic>
      <p:pic>
        <p:nvPicPr>
          <p:cNvPr id="5" name="Picture 4"/>
          <p:cNvPicPr>
            <a:picLocks noChangeAspect="1"/>
          </p:cNvPicPr>
          <p:nvPr/>
        </p:nvPicPr>
        <p:blipFill>
          <a:blip r:embed="rId3"/>
          <a:stretch>
            <a:fillRect/>
          </a:stretch>
        </p:blipFill>
        <p:spPr>
          <a:xfrm>
            <a:off x="3616124" y="4150658"/>
            <a:ext cx="2449010" cy="2449010"/>
          </a:xfrm>
          <a:prstGeom prst="rect">
            <a:avLst/>
          </a:prstGeom>
        </p:spPr>
      </p:pic>
      <p:pic>
        <p:nvPicPr>
          <p:cNvPr id="6" name="Picture 5"/>
          <p:cNvPicPr>
            <a:picLocks noChangeAspect="1"/>
          </p:cNvPicPr>
          <p:nvPr/>
        </p:nvPicPr>
        <p:blipFill>
          <a:blip r:embed="rId4"/>
          <a:stretch>
            <a:fillRect/>
          </a:stretch>
        </p:blipFill>
        <p:spPr>
          <a:xfrm>
            <a:off x="6643727" y="3621911"/>
            <a:ext cx="2509134" cy="2509134"/>
          </a:xfrm>
          <a:prstGeom prst="rect">
            <a:avLst/>
          </a:prstGeom>
        </p:spPr>
      </p:pic>
    </p:spTree>
    <p:extLst>
      <p:ext uri="{BB962C8B-B14F-4D97-AF65-F5344CB8AC3E}">
        <p14:creationId xmlns:p14="http://schemas.microsoft.com/office/powerpoint/2010/main" val="1569027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Ορισμός</a:t>
            </a:r>
            <a:r>
              <a:rPr lang="is-IS" dirty="0"/>
              <a:t>…</a:t>
            </a:r>
            <a:endParaRPr lang="en-US" dirty="0"/>
          </a:p>
        </p:txBody>
      </p:sp>
      <p:sp>
        <p:nvSpPr>
          <p:cNvPr id="3" name="Content Placeholder 2"/>
          <p:cNvSpPr>
            <a:spLocks noGrp="1"/>
          </p:cNvSpPr>
          <p:nvPr>
            <p:ph idx="1"/>
          </p:nvPr>
        </p:nvSpPr>
        <p:spPr/>
        <p:txBody>
          <a:bodyPr>
            <a:normAutofit/>
          </a:bodyPr>
          <a:lstStyle/>
          <a:p>
            <a:r>
              <a:rPr lang="el-GR" sz="3200" dirty="0"/>
              <a:t>Δύο ή περισσότεροι υπολογιστές, θεωρούνται συνδεδεμένοι σε δίκτυο, όταν μπορούν να ανταλλάσσουν πληροφορίες μεταξύ τους.</a:t>
            </a:r>
            <a:endParaRPr lang="en-US" sz="3200" dirty="0"/>
          </a:p>
        </p:txBody>
      </p:sp>
    </p:spTree>
    <p:extLst>
      <p:ext uri="{BB962C8B-B14F-4D97-AF65-F5344CB8AC3E}">
        <p14:creationId xmlns:p14="http://schemas.microsoft.com/office/powerpoint/2010/main" val="986697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Χρειάζεται</a:t>
            </a:r>
            <a:r>
              <a:rPr lang="is-IS" dirty="0"/>
              <a:t>…</a:t>
            </a:r>
            <a:r>
              <a:rPr lang="el-GR" dirty="0"/>
              <a:t>.</a:t>
            </a:r>
            <a:endParaRPr lang="en-US" dirty="0"/>
          </a:p>
        </p:txBody>
      </p:sp>
      <p:sp>
        <p:nvSpPr>
          <p:cNvPr id="3" name="Content Placeholder 2"/>
          <p:cNvSpPr>
            <a:spLocks noGrp="1"/>
          </p:cNvSpPr>
          <p:nvPr>
            <p:ph idx="1"/>
          </p:nvPr>
        </p:nvSpPr>
        <p:spPr/>
        <p:txBody>
          <a:bodyPr/>
          <a:lstStyle/>
          <a:p>
            <a:r>
              <a:rPr lang="el-GR" dirty="0"/>
              <a:t>Κάρτα Δικτύου</a:t>
            </a:r>
            <a:endParaRPr lang="en-US" dirty="0"/>
          </a:p>
          <a:p>
            <a:endParaRPr lang="en-US" dirty="0"/>
          </a:p>
          <a:p>
            <a:endParaRPr lang="en-US" dirty="0"/>
          </a:p>
          <a:p>
            <a:endParaRPr lang="en-US" dirty="0"/>
          </a:p>
          <a:p>
            <a:r>
              <a:rPr lang="el-GR" dirty="0"/>
              <a:t>Μέσο</a:t>
            </a:r>
          </a:p>
          <a:p>
            <a:endParaRPr lang="el-GR" dirty="0"/>
          </a:p>
          <a:p>
            <a:endParaRPr lang="en-US" dirty="0"/>
          </a:p>
        </p:txBody>
      </p:sp>
      <p:pic>
        <p:nvPicPr>
          <p:cNvPr id="4" name="Picture 3"/>
          <p:cNvPicPr>
            <a:picLocks noChangeAspect="1"/>
          </p:cNvPicPr>
          <p:nvPr/>
        </p:nvPicPr>
        <p:blipFill>
          <a:blip r:embed="rId2"/>
          <a:stretch>
            <a:fillRect/>
          </a:stretch>
        </p:blipFill>
        <p:spPr>
          <a:xfrm>
            <a:off x="3883238" y="1443317"/>
            <a:ext cx="2930466" cy="1775862"/>
          </a:xfrm>
          <a:prstGeom prst="rect">
            <a:avLst/>
          </a:prstGeom>
        </p:spPr>
      </p:pic>
      <p:pic>
        <p:nvPicPr>
          <p:cNvPr id="5" name="Picture 4"/>
          <p:cNvPicPr>
            <a:picLocks noChangeAspect="1"/>
          </p:cNvPicPr>
          <p:nvPr/>
        </p:nvPicPr>
        <p:blipFill>
          <a:blip r:embed="rId3"/>
          <a:stretch>
            <a:fillRect/>
          </a:stretch>
        </p:blipFill>
        <p:spPr>
          <a:xfrm>
            <a:off x="6813704" y="1443317"/>
            <a:ext cx="2826963" cy="1775862"/>
          </a:xfrm>
          <a:prstGeom prst="rect">
            <a:avLst/>
          </a:prstGeom>
        </p:spPr>
      </p:pic>
      <p:pic>
        <p:nvPicPr>
          <p:cNvPr id="6" name="Picture 5"/>
          <p:cNvPicPr>
            <a:picLocks noChangeAspect="1"/>
          </p:cNvPicPr>
          <p:nvPr/>
        </p:nvPicPr>
        <p:blipFill>
          <a:blip r:embed="rId4"/>
          <a:stretch>
            <a:fillRect/>
          </a:stretch>
        </p:blipFill>
        <p:spPr>
          <a:xfrm>
            <a:off x="9640667" y="1443316"/>
            <a:ext cx="2438078" cy="1775863"/>
          </a:xfrm>
          <a:prstGeom prst="rect">
            <a:avLst/>
          </a:prstGeom>
        </p:spPr>
      </p:pic>
      <p:pic>
        <p:nvPicPr>
          <p:cNvPr id="7" name="Picture 6"/>
          <p:cNvPicPr>
            <a:picLocks noChangeAspect="1"/>
          </p:cNvPicPr>
          <p:nvPr/>
        </p:nvPicPr>
        <p:blipFill>
          <a:blip r:embed="rId5"/>
          <a:stretch>
            <a:fillRect/>
          </a:stretch>
        </p:blipFill>
        <p:spPr>
          <a:xfrm>
            <a:off x="2861960" y="3418849"/>
            <a:ext cx="5365225" cy="3228890"/>
          </a:xfrm>
          <a:prstGeom prst="rect">
            <a:avLst/>
          </a:prstGeom>
        </p:spPr>
      </p:pic>
    </p:spTree>
    <p:extLst>
      <p:ext uri="{BB962C8B-B14F-4D97-AF65-F5344CB8AC3E}">
        <p14:creationId xmlns:p14="http://schemas.microsoft.com/office/powerpoint/2010/main" val="1785896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Τοπολογίες</a:t>
            </a:r>
            <a:r>
              <a:rPr lang="is-IS" dirty="0"/>
              <a:t>…</a:t>
            </a:r>
            <a:endParaRPr lang="en-US" dirty="0"/>
          </a:p>
        </p:txBody>
      </p:sp>
      <p:pic>
        <p:nvPicPr>
          <p:cNvPr id="4" name="Picture 3"/>
          <p:cNvPicPr>
            <a:picLocks noChangeAspect="1"/>
          </p:cNvPicPr>
          <p:nvPr/>
        </p:nvPicPr>
        <p:blipFill>
          <a:blip r:embed="rId2"/>
          <a:stretch>
            <a:fillRect/>
          </a:stretch>
        </p:blipFill>
        <p:spPr>
          <a:xfrm>
            <a:off x="2133459" y="1529198"/>
            <a:ext cx="6705761" cy="5034576"/>
          </a:xfrm>
          <a:prstGeom prst="rect">
            <a:avLst/>
          </a:prstGeom>
        </p:spPr>
      </p:pic>
    </p:spTree>
    <p:extLst>
      <p:ext uri="{BB962C8B-B14F-4D97-AF65-F5344CB8AC3E}">
        <p14:creationId xmlns:p14="http://schemas.microsoft.com/office/powerpoint/2010/main" val="1631253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Κατηγορίες</a:t>
            </a:r>
            <a:r>
              <a:rPr lang="is-IS" dirty="0"/>
              <a:t>…</a:t>
            </a:r>
            <a:endParaRPr lang="en-US" dirty="0"/>
          </a:p>
        </p:txBody>
      </p:sp>
      <p:pic>
        <p:nvPicPr>
          <p:cNvPr id="4" name="Picture 3"/>
          <p:cNvPicPr>
            <a:picLocks noChangeAspect="1"/>
          </p:cNvPicPr>
          <p:nvPr/>
        </p:nvPicPr>
        <p:blipFill rotWithShape="1">
          <a:blip r:embed="rId2"/>
          <a:srcRect t="15589" b="-15594"/>
          <a:stretch/>
        </p:blipFill>
        <p:spPr>
          <a:xfrm>
            <a:off x="1524000" y="1187999"/>
            <a:ext cx="9144000" cy="6570113"/>
          </a:xfrm>
          <a:prstGeom prst="rect">
            <a:avLst/>
          </a:prstGeom>
        </p:spPr>
      </p:pic>
    </p:spTree>
    <p:extLst>
      <p:ext uri="{BB962C8B-B14F-4D97-AF65-F5344CB8AC3E}">
        <p14:creationId xmlns:p14="http://schemas.microsoft.com/office/powerpoint/2010/main" val="1514567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a:t>
            </a:r>
            <a:r>
              <a:rPr lang="el-GR" dirty="0"/>
              <a:t>Κατηγορίες</a:t>
            </a:r>
            <a:r>
              <a:rPr lang="is-IS" dirty="0"/>
              <a:t>…</a:t>
            </a:r>
            <a:endParaRPr lang="en-US" dirty="0"/>
          </a:p>
        </p:txBody>
      </p:sp>
      <p:sp>
        <p:nvSpPr>
          <p:cNvPr id="3" name="Footer Placeholder 2"/>
          <p:cNvSpPr>
            <a:spLocks noGrp="1"/>
          </p:cNvSpPr>
          <p:nvPr>
            <p:ph type="ftr" sz="quarter" idx="11"/>
          </p:nvPr>
        </p:nvSpPr>
        <p:spPr/>
        <p:txBody>
          <a:bodyPr/>
          <a:lstStyle/>
          <a:p>
            <a:r>
              <a:rPr lang="en-US"/>
              <a:t>Yannis Nikoloudakis @ Pasiphae Lab 2016</a:t>
            </a:r>
            <a:endParaRPr lang="en-US" dirty="0"/>
          </a:p>
        </p:txBody>
      </p:sp>
      <p:pic>
        <p:nvPicPr>
          <p:cNvPr id="4" name="Picture 3"/>
          <p:cNvPicPr>
            <a:picLocks noChangeAspect="1"/>
          </p:cNvPicPr>
          <p:nvPr/>
        </p:nvPicPr>
        <p:blipFill>
          <a:blip r:embed="rId2"/>
          <a:stretch>
            <a:fillRect/>
          </a:stretch>
        </p:blipFill>
        <p:spPr>
          <a:xfrm>
            <a:off x="350134" y="1152983"/>
            <a:ext cx="4943037" cy="2909731"/>
          </a:xfrm>
          <a:prstGeom prst="rect">
            <a:avLst/>
          </a:prstGeom>
        </p:spPr>
      </p:pic>
      <p:pic>
        <p:nvPicPr>
          <p:cNvPr id="5" name="Picture 4"/>
          <p:cNvPicPr>
            <a:picLocks noChangeAspect="1"/>
          </p:cNvPicPr>
          <p:nvPr/>
        </p:nvPicPr>
        <p:blipFill>
          <a:blip r:embed="rId3"/>
          <a:stretch>
            <a:fillRect/>
          </a:stretch>
        </p:blipFill>
        <p:spPr>
          <a:xfrm>
            <a:off x="6045526" y="2607848"/>
            <a:ext cx="5390262" cy="3878359"/>
          </a:xfrm>
          <a:prstGeom prst="rect">
            <a:avLst/>
          </a:prstGeom>
        </p:spPr>
      </p:pic>
    </p:spTree>
    <p:extLst>
      <p:ext uri="{BB962C8B-B14F-4D97-AF65-F5344CB8AC3E}">
        <p14:creationId xmlns:p14="http://schemas.microsoft.com/office/powerpoint/2010/main" val="16024989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Σύγκριση</a:t>
            </a:r>
            <a:r>
              <a:rPr lang="is-IS" dirty="0"/>
              <a:t>…</a:t>
            </a:r>
            <a:endParaRPr lang="en-US" dirty="0"/>
          </a:p>
        </p:txBody>
      </p:sp>
      <p:pic>
        <p:nvPicPr>
          <p:cNvPr id="4" name="Picture 3"/>
          <p:cNvPicPr>
            <a:picLocks noChangeAspect="1"/>
          </p:cNvPicPr>
          <p:nvPr/>
        </p:nvPicPr>
        <p:blipFill>
          <a:blip r:embed="rId2"/>
          <a:stretch>
            <a:fillRect/>
          </a:stretch>
        </p:blipFill>
        <p:spPr>
          <a:xfrm>
            <a:off x="2814638" y="1152983"/>
            <a:ext cx="7443787" cy="5437307"/>
          </a:xfrm>
          <a:prstGeom prst="rect">
            <a:avLst/>
          </a:prstGeom>
        </p:spPr>
      </p:pic>
    </p:spTree>
    <p:extLst>
      <p:ext uri="{BB962C8B-B14F-4D97-AF65-F5344CB8AC3E}">
        <p14:creationId xmlns:p14="http://schemas.microsoft.com/office/powerpoint/2010/main" val="2004009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Σύνδεση με καλώδιο </a:t>
            </a:r>
            <a:r>
              <a:rPr lang="en-US" dirty="0"/>
              <a:t>UTP</a:t>
            </a:r>
          </a:p>
        </p:txBody>
      </p:sp>
      <p:pic>
        <p:nvPicPr>
          <p:cNvPr id="4" name="Shape 7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440" y="1705397"/>
            <a:ext cx="6691038" cy="4195762"/>
          </a:xfrm>
          <a:prstGeom prst="rect">
            <a:avLst/>
          </a:prstGeom>
          <a:solidFill>
            <a:schemeClr val="tx1"/>
          </a:solidFill>
          <a:ln>
            <a:noFill/>
          </a:ln>
        </p:spPr>
      </p:pic>
      <p:sp>
        <p:nvSpPr>
          <p:cNvPr id="3" name="Footer Placeholder 2"/>
          <p:cNvSpPr>
            <a:spLocks noGrp="1"/>
          </p:cNvSpPr>
          <p:nvPr>
            <p:ph type="ftr" sz="quarter" idx="11"/>
          </p:nvPr>
        </p:nvSpPr>
        <p:spPr/>
        <p:txBody>
          <a:bodyPr/>
          <a:lstStyle/>
          <a:p>
            <a:r>
              <a:rPr lang="en-US"/>
              <a:t>Yannis Nikoloudakis @ Pasiphae Lab 2016</a:t>
            </a:r>
            <a:endParaRPr lang="en-US" dirty="0"/>
          </a:p>
        </p:txBody>
      </p:sp>
      <p:sp>
        <p:nvSpPr>
          <p:cNvPr id="6" name="Content Placeholder 2"/>
          <p:cNvSpPr txBox="1">
            <a:spLocks/>
          </p:cNvSpPr>
          <p:nvPr/>
        </p:nvSpPr>
        <p:spPr>
          <a:xfrm>
            <a:off x="6762478" y="1705678"/>
            <a:ext cx="5042845" cy="49371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l-GR" sz="2400" dirty="0"/>
              <a:t>Δύο </a:t>
            </a:r>
            <a:r>
              <a:rPr lang="el-GR" sz="2400" dirty="0" err="1"/>
              <a:t>χρωματοκώδικες</a:t>
            </a:r>
            <a:endParaRPr lang="el-GR" sz="2400" dirty="0"/>
          </a:p>
          <a:p>
            <a:pPr lvl="1"/>
            <a:r>
              <a:rPr lang="el-GR" sz="2200" dirty="0"/>
              <a:t>568 Α</a:t>
            </a:r>
          </a:p>
          <a:p>
            <a:pPr lvl="1"/>
            <a:r>
              <a:rPr lang="el-GR" sz="2200" dirty="0"/>
              <a:t>568 Β</a:t>
            </a:r>
          </a:p>
          <a:p>
            <a:r>
              <a:rPr lang="en-US" sz="2400" dirty="0"/>
              <a:t>Straight</a:t>
            </a:r>
          </a:p>
          <a:p>
            <a:pPr lvl="1"/>
            <a:r>
              <a:rPr lang="el-GR" sz="2000" dirty="0"/>
              <a:t>Τερματικά διαφορετικού τύπου (</a:t>
            </a:r>
            <a:r>
              <a:rPr lang="en-US" sz="2000" dirty="0"/>
              <a:t>PC-&gt;Switch, PC-&gt;Router)</a:t>
            </a:r>
          </a:p>
          <a:p>
            <a:r>
              <a:rPr lang="en-US" sz="2400" dirty="0"/>
              <a:t>Cross</a:t>
            </a:r>
          </a:p>
          <a:p>
            <a:pPr lvl="1"/>
            <a:r>
              <a:rPr lang="el-GR" sz="2000" dirty="0"/>
              <a:t>Τερματικά ίδιου τύπου (</a:t>
            </a:r>
            <a:r>
              <a:rPr lang="en-US" sz="2000" dirty="0"/>
              <a:t>PC-&gt;PC, Switch-&gt;Switch, Router-&gt;Router)</a:t>
            </a:r>
          </a:p>
        </p:txBody>
      </p:sp>
      <p:sp>
        <p:nvSpPr>
          <p:cNvPr id="7" name="TextBox 6"/>
          <p:cNvSpPr txBox="1"/>
          <p:nvPr/>
        </p:nvSpPr>
        <p:spPr>
          <a:xfrm>
            <a:off x="868101" y="6273478"/>
            <a:ext cx="4823756" cy="369332"/>
          </a:xfrm>
          <a:prstGeom prst="rect">
            <a:avLst/>
          </a:prstGeom>
          <a:noFill/>
        </p:spPr>
        <p:txBody>
          <a:bodyPr wrap="none" rtlCol="0">
            <a:spAutoFit/>
          </a:bodyPr>
          <a:lstStyle/>
          <a:p>
            <a:r>
              <a:rPr lang="en-US" dirty="0"/>
              <a:t>https://</a:t>
            </a:r>
            <a:r>
              <a:rPr lang="en-US" dirty="0" err="1"/>
              <a:t>en.wikipedia.org</a:t>
            </a:r>
            <a:r>
              <a:rPr lang="en-US" dirty="0"/>
              <a:t>/wiki/</a:t>
            </a:r>
            <a:r>
              <a:rPr lang="en-US" dirty="0" err="1"/>
              <a:t>Twisted_pair</a:t>
            </a:r>
            <a:endParaRPr lang="en-US" dirty="0"/>
          </a:p>
        </p:txBody>
      </p:sp>
    </p:spTree>
    <p:extLst>
      <p:ext uri="{BB962C8B-B14F-4D97-AF65-F5344CB8AC3E}">
        <p14:creationId xmlns:p14="http://schemas.microsoft.com/office/powerpoint/2010/main" val="1593821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198</TotalTime>
  <Words>418</Words>
  <Application>Microsoft Office PowerPoint</Application>
  <PresentationFormat>Widescreen</PresentationFormat>
  <Paragraphs>49</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Trebuchet MS</vt:lpstr>
      <vt:lpstr>Wingdings 3</vt:lpstr>
      <vt:lpstr>Facet</vt:lpstr>
      <vt:lpstr>Δίκτυα Υπολογιστών Ι</vt:lpstr>
      <vt:lpstr>Τι είναι Δίκτυο Υπολογιστών…</vt:lpstr>
      <vt:lpstr>Ορισμός…</vt:lpstr>
      <vt:lpstr>Τι Χρειάζεται….</vt:lpstr>
      <vt:lpstr>Τοπολογίες…</vt:lpstr>
      <vt:lpstr>Κατηγορίες…</vt:lpstr>
      <vt:lpstr>…Κατηγορίες…</vt:lpstr>
      <vt:lpstr>Σύγκριση…</vt:lpstr>
      <vt:lpstr>Σύνδεση με καλώδιο UTP</vt:lpstr>
      <vt:lpstr>MAC Address</vt:lpstr>
      <vt:lpstr>Διεύθυνση IP </vt:lpstr>
      <vt:lpstr>Επίπεδα Δικτύου</vt:lpstr>
      <vt:lpstr>Βασικό Δίκτυο</vt:lpstr>
      <vt:lpstr>Επίπεδα Δικτύου ανά Συσκευή</vt:lpstr>
      <vt:lpstr>Απορίες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Δίκτυα Υπολογιστών Ι</dc:title>
  <dc:creator>ΝΙΚΟΛΟΥΔΑΚΗΣ ΙΩΑΝΝΗΣ</dc:creator>
  <cp:lastModifiedBy>Evangelos M.</cp:lastModifiedBy>
  <cp:revision>21</cp:revision>
  <dcterms:created xsi:type="dcterms:W3CDTF">2016-02-24T08:43:44Z</dcterms:created>
  <dcterms:modified xsi:type="dcterms:W3CDTF">2017-03-19T14:48:50Z</dcterms:modified>
</cp:coreProperties>
</file>