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9" r:id="rId3"/>
    <p:sldId id="271" r:id="rId4"/>
    <p:sldId id="275" r:id="rId5"/>
    <p:sldId id="272" r:id="rId6"/>
    <p:sldId id="273" r:id="rId7"/>
    <p:sldId id="276" r:id="rId8"/>
    <p:sldId id="274" r:id="rId9"/>
    <p:sldId id="277" r:id="rId10"/>
    <p:sldId id="278" r:id="rId11"/>
    <p:sldId id="279" r:id="rId12"/>
    <p:sldId id="270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5322-7EAD-4A7B-8069-F03A0B09C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747EA-589D-4708-AAD1-FAA929ED9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281F-2295-4E2A-AFFF-10D14DC7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1865D-8ACD-494E-BADC-702C8D82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EA374-4068-46CB-B72E-F905DC57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93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B9765-6D82-431B-B544-5F6B6F2D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1B98B-53E8-4A52-B0CE-05E1F1E6F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F5F94-057F-4C9A-9CDA-7574ADA5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F192B-8187-41D0-BA16-0C496C5F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DFE08-4CB3-4B3F-882A-22EC8A52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06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E19D8-54C0-4671-A9E5-5CD5D65A6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57D65-D8E3-4383-AAB7-18D088ABB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56BE6-2D97-4A8C-A80A-8D547BCB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5862-8AEE-4B11-B343-EE64259A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B74D-0424-4AB7-BEE6-4AFB86DE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69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9F8F-7DF8-40D5-8CBC-22911F43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A5626-0CD0-4944-8390-24E1D0B6A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6C9D3-1F40-4D3F-992B-06DC91C3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CC6C4-3F53-41EA-8FD2-3A3C5F00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0461-7A89-42DA-AA90-8F033CDF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51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E28D-98AB-4D9A-86E7-42A99A93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4B696-0006-4927-A200-70064E0A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0DBB7-4769-4DB7-BCB0-CC9F3506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5D764-DA59-4B35-A1A0-D1248473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B5CE3-6B14-42D8-88CD-1C937FCE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69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7C4C-CF56-4634-8E06-F3EE511D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8F2E-602A-4285-8663-F9F9E5DCB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BEB43-B76B-4FD8-AB2C-A5A2F9E64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A76C1-8337-4E46-A498-9654B5F8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77D29-E98A-4142-9340-CA37CF0F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195F1-1C71-407F-A5A5-C60AC9BE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0255-39EA-45BD-8504-F53093B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A05BE-E684-4A9D-86B6-8A5A08773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705AC-F692-494B-94B3-8E792431F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E2DC7-BE1B-45A6-B67F-147CF81B0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4C8C0-4D81-4C06-A69D-5C0CF028F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0F362-9B80-4365-BDC5-47DD74FF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F0379-4560-47D1-A43A-57797E93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047A9-8AB7-4AB8-8340-460487FB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71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9A8D-2F6C-4C78-8D9C-EA2C51B9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A211-EE62-4D44-8BB2-236676D0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22638-9082-4707-A3EC-A9886BC3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9455D-6020-498B-86B8-8298CAFEE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98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75C2C-C632-4FEA-82FD-DB899349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8F8AC-09FC-475C-B331-7A278CA0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ED781-F8A5-423D-9E52-57AFA3FD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38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31C5-55FF-4C43-944F-7F48BF32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F37B4-7AFF-4621-8977-FEE2B78C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5FEF7-C52D-487D-87C7-988F70A69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AAA96-F9C6-47E6-9C34-A9E9AD76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9457F-2054-4790-85D8-6E8E7358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E7B0E-FC29-4F11-8733-254A236F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15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B36C-A4F8-49AB-996B-163AE33F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59D4A-EE7D-4EEB-8AFB-03B9A238B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E3A4D-2FB9-4D63-A1F3-E487BF57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E02CE-E7B1-4937-9D36-85515A1B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D47A5-18E4-4924-8827-86F36F63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843F0-BE47-4AE2-A078-668498CA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87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2518-0B2D-43AC-A713-BA61A36B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27C66-2FD6-4B4F-BE3A-547280278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D737-8A06-4C76-90F5-5DCDECCFB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F475-7E8B-48C1-A98B-560C92C51E82}" type="datetimeFigureOut">
              <a:rPr lang="el-GR" smtClean="0"/>
              <a:t>19/2/2019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474F1-C0BA-44E3-BE4E-846CEA3E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95E73-46CE-4ADC-8407-261FD6F88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45C0-602F-4DB9-99C2-68F0D8131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8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2434"/>
            <a:ext cx="9144000" cy="1593131"/>
          </a:xfrm>
          <a:solidFill>
            <a:schemeClr val="bg1"/>
          </a:solidFill>
        </p:spPr>
        <p:txBody>
          <a:bodyPr anchor="ctr"/>
          <a:lstStyle/>
          <a:p>
            <a:r>
              <a:rPr lang="el-GR" b="1" dirty="0">
                <a:latin typeface="Bahnschrift" panose="020B0502040204020203" pitchFamily="34" charset="0"/>
              </a:rPr>
              <a:t>   ΜΙΚΡΟΗΛΕΚΤΡΟΝΙΚΗ</a:t>
            </a:r>
            <a:br>
              <a:rPr lang="el-GR" b="1" dirty="0">
                <a:latin typeface="Bahnschrift" panose="020B0502040204020203" pitchFamily="34" charset="0"/>
              </a:rPr>
            </a:br>
            <a:r>
              <a:rPr lang="el-GR" sz="2400" dirty="0">
                <a:latin typeface="Bahnschrift" panose="020B0502040204020203" pitchFamily="34" charset="0"/>
              </a:rPr>
              <a:t>(2019) </a:t>
            </a:r>
            <a:endParaRPr lang="el-G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3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latin typeface="Bahnschrift" panose="020B0502040204020203" pitchFamily="34" charset="0"/>
              </a:rPr>
              <a:t>	ΤΡΑΝΖΙΣΤΟΡ</a:t>
            </a:r>
            <a:endParaRPr lang="el-GR" sz="2800" dirty="0"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31986-3586-49C0-A534-2BF654FD8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49" y="1620515"/>
            <a:ext cx="9357649" cy="52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Bahnschrift" panose="020B0502040204020203" pitchFamily="34" charset="0"/>
              </a:rPr>
              <a:t>	</a:t>
            </a:r>
            <a:r>
              <a:rPr lang="el-GR" sz="2800" b="1" dirty="0">
                <a:latin typeface="Bahnschrift" panose="020B0502040204020203" pitchFamily="34" charset="0"/>
              </a:rPr>
              <a:t>ΤΡΑΝΖΙΣΤΟΡ</a:t>
            </a:r>
            <a:endParaRPr lang="el-GR" sz="3600" dirty="0">
              <a:latin typeface="Bahnschrif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755AFC-EB35-40FA-8AFF-A08B803A43AD}"/>
              </a:ext>
            </a:extLst>
          </p:cNvPr>
          <p:cNvSpPr txBox="1">
            <a:spLocks/>
          </p:cNvSpPr>
          <p:nvPr/>
        </p:nvSpPr>
        <p:spPr>
          <a:xfrm>
            <a:off x="395536" y="1988840"/>
            <a:ext cx="8496944" cy="44644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Bahnschrift" panose="020B0502040204020203" pitchFamily="34" charset="0"/>
              </a:rPr>
              <a:t>Εξάρτημα με τρεις (ή περισσότερους) ακροδέκτες το οποίο μπορεί να ελεγχεί με εφαρμογή τάσης ή έντασης (ενεργό)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800" dirty="0">
              <a:latin typeface="Bahnschrift" panose="020B0502040204020203" pitchFamily="34" charset="0"/>
            </a:endParaRPr>
          </a:p>
          <a:p>
            <a:pPr algn="l"/>
            <a:endParaRPr lang="el-GR" sz="1800" dirty="0"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Bahnschrift" panose="020B0502040204020203" pitchFamily="34" charset="0"/>
              </a:rPr>
              <a:t>Χρησιμοποιούνται ως: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800" dirty="0"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Ενισχυτές σήματος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dirty="0"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Διακόπτες (αφήνουν, ή όχι, το ρεύμα να περάσει)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800" dirty="0"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800" dirty="0"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Bahnschrift" panose="020B0502040204020203" pitchFamily="34" charset="0"/>
            </a:endParaRPr>
          </a:p>
          <a:p>
            <a:pPr lvl="1"/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1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AAF35D-8DA4-4F87-891C-716234694B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Bahnschrift" panose="020B0502040204020203" pitchFamily="34" charset="0"/>
              </a:rPr>
              <a:t>	</a:t>
            </a:r>
            <a:r>
              <a:rPr lang="el-GR" sz="2800" b="1" dirty="0">
                <a:latin typeface="Bahnschrift" panose="020B0502040204020203" pitchFamily="34" charset="0"/>
              </a:rPr>
              <a:t>ΠΕΡΙΕΧΟΜΕΝΑ</a:t>
            </a:r>
            <a:endParaRPr lang="el-GR" sz="36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1200EE-8464-4A13-A7DD-36A294865CD0}"/>
              </a:ext>
            </a:extLst>
          </p:cNvPr>
          <p:cNvSpPr txBox="1">
            <a:spLocks/>
          </p:cNvSpPr>
          <p:nvPr/>
        </p:nvSpPr>
        <p:spPr>
          <a:xfrm>
            <a:off x="395536" y="1988840"/>
            <a:ext cx="8352928" cy="44644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l-GR" sz="2800" dirty="0">
              <a:latin typeface="Bahnschrift" panose="020B0502040204020203" pitchFamily="34" charset="0"/>
            </a:endParaRPr>
          </a:p>
          <a:p>
            <a:pPr algn="l"/>
            <a:r>
              <a:rPr lang="el-GR" sz="2400" b="1" dirty="0">
                <a:latin typeface="Bahnschrift" panose="020B0502040204020203" pitchFamily="34" charset="0"/>
              </a:rPr>
              <a:t>	1. Εξοπλισμός εργαστηρίου (όργανα)</a:t>
            </a:r>
          </a:p>
          <a:p>
            <a:pPr algn="l"/>
            <a:endParaRPr lang="el-GR" sz="2000" dirty="0">
              <a:latin typeface="Bahnschrift" panose="020B0502040204020203" pitchFamily="34" charset="0"/>
            </a:endParaRPr>
          </a:p>
          <a:p>
            <a:pPr algn="l"/>
            <a:r>
              <a:rPr lang="el-GR" sz="2400" dirty="0">
                <a:latin typeface="Bahnschrift" panose="020B0502040204020203" pitchFamily="34" charset="0"/>
              </a:rPr>
              <a:t>	</a:t>
            </a:r>
            <a:r>
              <a:rPr lang="el-GR" sz="3200" dirty="0">
                <a:latin typeface="Bahnschrift" panose="020B0502040204020203" pitchFamily="34" charset="0"/>
              </a:rPr>
              <a:t>	</a:t>
            </a:r>
            <a:r>
              <a:rPr lang="en-US" sz="2000" dirty="0" err="1">
                <a:latin typeface="Bahnschrift" panose="020B0502040204020203" pitchFamily="34" charset="0"/>
              </a:rPr>
              <a:t>i</a:t>
            </a:r>
            <a:r>
              <a:rPr lang="en-US" sz="2000" dirty="0">
                <a:latin typeface="Bahnschrift" panose="020B0502040204020203" pitchFamily="34" charset="0"/>
              </a:rPr>
              <a:t>.</a:t>
            </a:r>
            <a:r>
              <a:rPr lang="el-GR" sz="2000" dirty="0">
                <a:latin typeface="Bahnschrift" panose="020B0502040204020203" pitchFamily="34" charset="0"/>
              </a:rPr>
              <a:t>	Πολύμετρο</a:t>
            </a:r>
          </a:p>
          <a:p>
            <a:pPr algn="l"/>
            <a:endParaRPr lang="el-GR" sz="2000" dirty="0">
              <a:latin typeface="Bahnschrift" panose="020B0502040204020203" pitchFamily="34" charset="0"/>
            </a:endParaRPr>
          </a:p>
          <a:p>
            <a:pPr algn="l"/>
            <a:r>
              <a:rPr lang="el-GR" sz="2000" dirty="0">
                <a:latin typeface="Bahnschrift" panose="020B0502040204020203" pitchFamily="34" charset="0"/>
              </a:rPr>
              <a:t>		</a:t>
            </a:r>
            <a:r>
              <a:rPr lang="en-US" sz="2000" dirty="0">
                <a:latin typeface="Bahnschrift" panose="020B0502040204020203" pitchFamily="34" charset="0"/>
              </a:rPr>
              <a:t>ii. </a:t>
            </a:r>
            <a:r>
              <a:rPr lang="el-GR" sz="2000" dirty="0">
                <a:latin typeface="Bahnschrift" panose="020B0502040204020203" pitchFamily="34" charset="0"/>
              </a:rPr>
              <a:t>	Παλμογράφος</a:t>
            </a:r>
          </a:p>
          <a:p>
            <a:pPr algn="l"/>
            <a:endParaRPr lang="el-GR" sz="2000" dirty="0">
              <a:latin typeface="Bahnschrift" panose="020B0502040204020203" pitchFamily="34" charset="0"/>
            </a:endParaRPr>
          </a:p>
          <a:p>
            <a:pPr algn="l"/>
            <a:r>
              <a:rPr lang="el-GR" sz="2000" dirty="0">
                <a:latin typeface="Bahnschrift" panose="020B0502040204020203" pitchFamily="34" charset="0"/>
              </a:rPr>
              <a:t>		</a:t>
            </a:r>
            <a:r>
              <a:rPr lang="en-US" sz="2000" dirty="0">
                <a:latin typeface="Bahnschrift" panose="020B0502040204020203" pitchFamily="34" charset="0"/>
              </a:rPr>
              <a:t>iii. </a:t>
            </a:r>
            <a:r>
              <a:rPr lang="el-GR" sz="2000" dirty="0">
                <a:latin typeface="Bahnschrift" panose="020B0502040204020203" pitchFamily="34" charset="0"/>
              </a:rPr>
              <a:t>	Γεννήτρια συχνοτήτων</a:t>
            </a:r>
          </a:p>
          <a:p>
            <a:pPr algn="l"/>
            <a:endParaRPr lang="el-GR" sz="2000" dirty="0">
              <a:latin typeface="Bahnschrift" panose="020B0502040204020203" pitchFamily="34" charset="0"/>
            </a:endParaRPr>
          </a:p>
          <a:p>
            <a:pPr algn="l"/>
            <a:r>
              <a:rPr lang="el-GR" sz="2000" dirty="0">
                <a:latin typeface="Bahnschrift" panose="020B0502040204020203" pitchFamily="34" charset="0"/>
              </a:rPr>
              <a:t>		</a:t>
            </a:r>
            <a:r>
              <a:rPr lang="en-US" sz="2000" dirty="0">
                <a:latin typeface="Bahnschrift" panose="020B0502040204020203" pitchFamily="34" charset="0"/>
              </a:rPr>
              <a:t>iv. </a:t>
            </a:r>
            <a:r>
              <a:rPr lang="el-GR" sz="2000" dirty="0">
                <a:latin typeface="Bahnschrift" panose="020B0502040204020203" pitchFamily="34" charset="0"/>
              </a:rPr>
              <a:t>	Τροφοδοτικό</a:t>
            </a:r>
          </a:p>
          <a:p>
            <a:pPr algn="l"/>
            <a:endParaRPr lang="en-US" sz="2000" dirty="0">
              <a:latin typeface="Bahnschrift" panose="020B0502040204020203" pitchFamily="34" charset="0"/>
            </a:endParaRPr>
          </a:p>
          <a:p>
            <a:pPr algn="l"/>
            <a:r>
              <a:rPr lang="en-US" sz="2000" dirty="0">
                <a:latin typeface="Bahnschrift" panose="020B0502040204020203" pitchFamily="34" charset="0"/>
              </a:rPr>
              <a:t>		v. </a:t>
            </a:r>
            <a:r>
              <a:rPr lang="el-GR" sz="2000" dirty="0">
                <a:latin typeface="Bahnschrift" panose="020B0502040204020203" pitchFamily="34" charset="0"/>
              </a:rPr>
              <a:t>	Ράστερ (</a:t>
            </a:r>
            <a:r>
              <a:rPr lang="en-US" sz="2000" dirty="0">
                <a:latin typeface="Bahnschrift" panose="020B0502040204020203" pitchFamily="34" charset="0"/>
              </a:rPr>
              <a:t>breadboard)</a:t>
            </a:r>
            <a:endParaRPr lang="el-GR" sz="2000" dirty="0">
              <a:latin typeface="Bahnschrift" panose="020B0502040204020203" pitchFamily="34" charset="0"/>
            </a:endParaRPr>
          </a:p>
          <a:p>
            <a:pPr algn="l"/>
            <a:endParaRPr lang="el-GR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1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CF7C6-A992-496D-B16B-18441A432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879"/>
            <a:ext cx="9144000" cy="609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latin typeface="Bahnschrift" panose="020B0502040204020203" pitchFamily="34" charset="0"/>
              </a:rPr>
              <a:t>	ΠΟΛΥΜΕΤΡΟ</a:t>
            </a:r>
            <a:endParaRPr lang="el-GR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3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DF809-0747-4D14-93C1-E0B1533CE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291"/>
            <a:ext cx="9144000" cy="609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latin typeface="Bahnschrift" panose="020B0502040204020203" pitchFamily="34" charset="0"/>
              </a:rPr>
              <a:t>	ΠΑΛΜΟΓΡΑΦΟΣ</a:t>
            </a:r>
            <a:endParaRPr lang="el-GR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8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E6248-B53D-4563-9B8F-6784D3AF0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609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latin typeface="Bahnschrift" panose="020B0502040204020203" pitchFamily="34" charset="0"/>
              </a:rPr>
              <a:t>	ΓΕΝΝΗΤΡΙΑ ΣΥΧΝΟΤΗΤΩΝ</a:t>
            </a:r>
            <a:endParaRPr lang="el-GR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8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9C7364-F168-4624-833B-5D085E95D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609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latin typeface="Bahnschrift" panose="020B0502040204020203" pitchFamily="34" charset="0"/>
              </a:rPr>
              <a:t>	ΤΡΟΦΟΔΟΤΙΚΟ</a:t>
            </a:r>
            <a:endParaRPr lang="el-GR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FCCCF-1BBF-437A-B57A-F933DF593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609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latin typeface="Bahnschrift" panose="020B0502040204020203" pitchFamily="34" charset="0"/>
              </a:rPr>
              <a:t>	ΡΑΣΤΕΡ (</a:t>
            </a:r>
            <a:r>
              <a:rPr lang="en-US" sz="2800" b="1" dirty="0">
                <a:latin typeface="Bahnschrift" panose="020B0502040204020203" pitchFamily="34" charset="0"/>
              </a:rPr>
              <a:t>BREADBOARD)</a:t>
            </a:r>
            <a:endParaRPr lang="el-GR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0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FCCCF-1BBF-437A-B57A-F933DF593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609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latin typeface="Bahnschrift" panose="020B0502040204020203" pitchFamily="34" charset="0"/>
              </a:rPr>
              <a:t>	ΡΑΣΤΕΡ (</a:t>
            </a:r>
            <a:r>
              <a:rPr lang="en-US" sz="2800" b="1" dirty="0">
                <a:latin typeface="Bahnschrift" panose="020B0502040204020203" pitchFamily="34" charset="0"/>
              </a:rPr>
              <a:t>BREADBOARD)</a:t>
            </a:r>
            <a:endParaRPr lang="el-GR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2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latin typeface="Bahnschrift" panose="020B0502040204020203" pitchFamily="34" charset="0"/>
              </a:rPr>
              <a:t>	ΧΑΡΑΚΤΗΡΙΣΤΙΚΑ ΗΜΙΤΟΝΙΚΗΣ (</a:t>
            </a:r>
            <a:r>
              <a:rPr lang="en-US" sz="2800" b="1" dirty="0">
                <a:latin typeface="Bahnschrift" panose="020B0502040204020203" pitchFamily="34" charset="0"/>
              </a:rPr>
              <a:t>AC) </a:t>
            </a:r>
            <a:r>
              <a:rPr lang="el-GR" sz="2800" b="1" dirty="0">
                <a:latin typeface="Bahnschrift" panose="020B0502040204020203" pitchFamily="34" charset="0"/>
              </a:rPr>
              <a:t>	ΚΥΜΑΤΟΜΟΡΦΗΣ</a:t>
            </a:r>
            <a:endParaRPr lang="el-GR" sz="2800" dirty="0">
              <a:latin typeface="Bahnschrif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EE677-9D55-4E98-8DB0-087E0F7B6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1897103"/>
            <a:ext cx="7271792" cy="45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6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AAF35D-8DA4-4F87-891C-716234694B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Bahnschrift" panose="020B0502040204020203" pitchFamily="34" charset="0"/>
              </a:rPr>
              <a:t>	</a:t>
            </a:r>
            <a:r>
              <a:rPr lang="el-GR" sz="2800" b="1" dirty="0">
                <a:latin typeface="Bahnschrift" panose="020B0502040204020203" pitchFamily="34" charset="0"/>
              </a:rPr>
              <a:t>ΠΕΡΙΕΧΟΜΕΝΑ</a:t>
            </a:r>
            <a:endParaRPr lang="el-GR" sz="36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1200EE-8464-4A13-A7DD-36A294865CD0}"/>
              </a:ext>
            </a:extLst>
          </p:cNvPr>
          <p:cNvSpPr txBox="1">
            <a:spLocks/>
          </p:cNvSpPr>
          <p:nvPr/>
        </p:nvSpPr>
        <p:spPr>
          <a:xfrm>
            <a:off x="395536" y="1988840"/>
            <a:ext cx="8352928" cy="44644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l-GR" sz="2800" dirty="0">
              <a:latin typeface="Bahnschrift" panose="020B0502040204020203" pitchFamily="34" charset="0"/>
            </a:endParaRPr>
          </a:p>
          <a:p>
            <a:pPr algn="l"/>
            <a:r>
              <a:rPr lang="el-GR" sz="2400" b="1" dirty="0">
                <a:latin typeface="Bahnschrift" panose="020B0502040204020203" pitchFamily="34" charset="0"/>
              </a:rPr>
              <a:t>	1. Εξοπλισμός εργαστηρίου (εξαρτήματα)</a:t>
            </a:r>
          </a:p>
          <a:p>
            <a:pPr algn="l"/>
            <a:endParaRPr lang="el-GR" sz="2000" dirty="0">
              <a:latin typeface="Bahnschrift" panose="020B0502040204020203" pitchFamily="34" charset="0"/>
            </a:endParaRPr>
          </a:p>
          <a:p>
            <a:pPr algn="l"/>
            <a:r>
              <a:rPr lang="el-GR" sz="2400" dirty="0">
                <a:latin typeface="Bahnschrift" panose="020B0502040204020203" pitchFamily="34" charset="0"/>
              </a:rPr>
              <a:t>	</a:t>
            </a:r>
            <a:r>
              <a:rPr lang="el-GR" sz="3200" dirty="0">
                <a:latin typeface="Bahnschrift" panose="020B0502040204020203" pitchFamily="34" charset="0"/>
              </a:rPr>
              <a:t>	</a:t>
            </a:r>
            <a:r>
              <a:rPr lang="en-US" sz="2000" dirty="0" err="1">
                <a:latin typeface="Bahnschrift" panose="020B0502040204020203" pitchFamily="34" charset="0"/>
              </a:rPr>
              <a:t>i</a:t>
            </a:r>
            <a:r>
              <a:rPr lang="en-US" sz="2000" dirty="0">
                <a:latin typeface="Bahnschrift" panose="020B0502040204020203" pitchFamily="34" charset="0"/>
              </a:rPr>
              <a:t>.</a:t>
            </a:r>
            <a:r>
              <a:rPr lang="el-GR" sz="2000" dirty="0">
                <a:latin typeface="Bahnschrift" panose="020B0502040204020203" pitchFamily="34" charset="0"/>
              </a:rPr>
              <a:t>	Αντιστάσεις</a:t>
            </a:r>
          </a:p>
          <a:p>
            <a:pPr algn="l"/>
            <a:endParaRPr lang="el-GR" sz="2000" dirty="0">
              <a:latin typeface="Bahnschrift" panose="020B0502040204020203" pitchFamily="34" charset="0"/>
            </a:endParaRPr>
          </a:p>
          <a:p>
            <a:pPr algn="l"/>
            <a:r>
              <a:rPr lang="el-GR" sz="2000" dirty="0">
                <a:latin typeface="Bahnschrift" panose="020B0502040204020203" pitchFamily="34" charset="0"/>
              </a:rPr>
              <a:t>		</a:t>
            </a:r>
            <a:r>
              <a:rPr lang="en-US" sz="2000" dirty="0">
                <a:latin typeface="Bahnschrift" panose="020B0502040204020203" pitchFamily="34" charset="0"/>
              </a:rPr>
              <a:t>ii. </a:t>
            </a:r>
            <a:r>
              <a:rPr lang="el-GR" sz="2000" dirty="0">
                <a:latin typeface="Bahnschrift" panose="020B0502040204020203" pitchFamily="34" charset="0"/>
              </a:rPr>
              <a:t>	Πυκνωτές</a:t>
            </a:r>
          </a:p>
          <a:p>
            <a:pPr algn="l"/>
            <a:endParaRPr lang="el-GR" sz="2000" dirty="0">
              <a:latin typeface="Bahnschrift" panose="020B0502040204020203" pitchFamily="34" charset="0"/>
            </a:endParaRPr>
          </a:p>
          <a:p>
            <a:pPr algn="l"/>
            <a:r>
              <a:rPr lang="el-GR" sz="2000" dirty="0">
                <a:latin typeface="Bahnschrift" panose="020B0502040204020203" pitchFamily="34" charset="0"/>
              </a:rPr>
              <a:t>		</a:t>
            </a:r>
            <a:r>
              <a:rPr lang="en-US" sz="2000" dirty="0">
                <a:latin typeface="Bahnschrift" panose="020B0502040204020203" pitchFamily="34" charset="0"/>
              </a:rPr>
              <a:t>iii. </a:t>
            </a:r>
            <a:r>
              <a:rPr lang="el-GR" sz="2000" dirty="0">
                <a:latin typeface="Bahnschrift" panose="020B0502040204020203" pitchFamily="34" charset="0"/>
              </a:rPr>
              <a:t>	Δίοδοι</a:t>
            </a:r>
          </a:p>
          <a:p>
            <a:pPr algn="l"/>
            <a:endParaRPr lang="el-GR" sz="2000" dirty="0">
              <a:latin typeface="Bahnschrift" panose="020B0502040204020203" pitchFamily="34" charset="0"/>
            </a:endParaRPr>
          </a:p>
          <a:p>
            <a:pPr algn="l"/>
            <a:r>
              <a:rPr lang="el-GR" sz="2000" dirty="0">
                <a:latin typeface="Bahnschrift" panose="020B0502040204020203" pitchFamily="34" charset="0"/>
              </a:rPr>
              <a:t>		</a:t>
            </a:r>
            <a:r>
              <a:rPr lang="en-US" sz="2000" dirty="0">
                <a:latin typeface="Bahnschrift" panose="020B0502040204020203" pitchFamily="34" charset="0"/>
              </a:rPr>
              <a:t>iv. </a:t>
            </a:r>
            <a:r>
              <a:rPr lang="el-GR" sz="2000" dirty="0">
                <a:latin typeface="Bahnschrift" panose="020B0502040204020203" pitchFamily="34" charset="0"/>
              </a:rPr>
              <a:t>	Τρανζίστορ</a:t>
            </a:r>
          </a:p>
        </p:txBody>
      </p:sp>
    </p:spTree>
    <p:extLst>
      <p:ext uri="{BB962C8B-B14F-4D97-AF65-F5344CB8AC3E}">
        <p14:creationId xmlns:p14="http://schemas.microsoft.com/office/powerpoint/2010/main" val="100634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85EC9-915C-4B07-87C3-AEF19AA94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Bahnschrift" panose="020B0502040204020203" pitchFamily="34" charset="0"/>
              </a:rPr>
              <a:t>	</a:t>
            </a:r>
            <a:r>
              <a:rPr lang="el-GR" sz="2800" b="1" dirty="0">
                <a:latin typeface="Bahnschrift" panose="020B0502040204020203" pitchFamily="34" charset="0"/>
              </a:rPr>
              <a:t>ΑΝΤΙΣΤΑΣΕΙΣ</a:t>
            </a:r>
            <a:endParaRPr lang="el-GR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Bahnschrift" panose="020B0502040204020203" pitchFamily="34" charset="0"/>
              </a:rPr>
              <a:t>	</a:t>
            </a:r>
            <a:r>
              <a:rPr lang="el-GR" sz="2800" b="1" dirty="0">
                <a:latin typeface="Bahnschrift" panose="020B0502040204020203" pitchFamily="34" charset="0"/>
              </a:rPr>
              <a:t>ΑΝΤΙΣΤΑΣΕΙΣ</a:t>
            </a:r>
            <a:endParaRPr lang="el-GR" sz="3600" dirty="0">
              <a:latin typeface="Bahnschrif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755AFC-EB35-40FA-8AFF-A08B803A43AD}"/>
              </a:ext>
            </a:extLst>
          </p:cNvPr>
          <p:cNvSpPr txBox="1">
            <a:spLocks/>
          </p:cNvSpPr>
          <p:nvPr/>
        </p:nvSpPr>
        <p:spPr>
          <a:xfrm>
            <a:off x="395536" y="1988840"/>
            <a:ext cx="8496944" cy="44644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l-GR" sz="1800" dirty="0">
              <a:latin typeface="Bahnschrift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Bahnschrift" panose="020B0502040204020203" pitchFamily="34" charset="0"/>
              </a:rPr>
              <a:t>Μετρι</a:t>
            </a:r>
            <a:r>
              <a:rPr lang="en-US" sz="1800" dirty="0">
                <a:latin typeface="Bahnschrift" panose="020B0502040204020203" pitchFamily="34" charset="0"/>
              </a:rPr>
              <a:t>o</a:t>
            </a:r>
            <a:r>
              <a:rPr lang="el-GR" sz="1800" dirty="0">
                <a:latin typeface="Bahnschrift" panose="020B0502040204020203" pitchFamily="34" charset="0"/>
              </a:rPr>
              <a:t>ύνται σε ωμ (</a:t>
            </a:r>
            <a:r>
              <a:rPr lang="en-US" sz="1800" dirty="0">
                <a:latin typeface="Bahnschrift" panose="020B0502040204020203" pitchFamily="34" charset="0"/>
              </a:rPr>
              <a:t>ohm) </a:t>
            </a:r>
            <a:r>
              <a:rPr lang="el-GR" sz="1800" dirty="0">
                <a:latin typeface="Bahnschrift" panose="020B0502040204020203" pitchFamily="34" charset="0"/>
              </a:rPr>
              <a:t>και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l-GR" sz="1800" dirty="0">
                <a:latin typeface="Bahnschrift" panose="020B0502040204020203" pitchFamily="34" charset="0"/>
              </a:rPr>
              <a:t>συμβολίζονται με «Ω».</a:t>
            </a:r>
            <a:endParaRPr lang="en-US" sz="1800" dirty="0">
              <a:latin typeface="Bahnschrift" panose="020B0502040204020203" pitchFamily="34" charset="0"/>
            </a:endParaRPr>
          </a:p>
          <a:p>
            <a:pPr algn="l"/>
            <a:endParaRPr lang="el-GR" sz="1800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Κοινά πολλαπλάσια: </a:t>
            </a:r>
            <a:r>
              <a:rPr lang="en-US" dirty="0">
                <a:latin typeface="Bahnschrift" panose="020B0502040204020203" pitchFamily="34" charset="0"/>
              </a:rPr>
              <a:t>kilo-ohm</a:t>
            </a:r>
            <a:r>
              <a:rPr lang="el-GR" dirty="0">
                <a:latin typeface="Bahnschrift" panose="020B0502040204020203" pitchFamily="34" charset="0"/>
              </a:rPr>
              <a:t> (ΚΩ)</a:t>
            </a:r>
            <a:r>
              <a:rPr lang="en-US" dirty="0">
                <a:latin typeface="Bahnschrift" panose="020B0502040204020203" pitchFamily="34" charset="0"/>
              </a:rPr>
              <a:t>, mega-ohm</a:t>
            </a:r>
            <a:r>
              <a:rPr lang="el-GR" dirty="0">
                <a:latin typeface="Bahnschrift" panose="020B0502040204020203" pitchFamily="34" charset="0"/>
              </a:rPr>
              <a:t> (ΜΩ)</a:t>
            </a:r>
            <a:r>
              <a:rPr lang="en-US" dirty="0">
                <a:latin typeface="Bahnschrift" panose="020B0502040204020203" pitchFamily="34" charset="0"/>
              </a:rPr>
              <a:t>, giga-ohm</a:t>
            </a:r>
            <a:r>
              <a:rPr lang="el-GR" dirty="0">
                <a:latin typeface="Bahnschrift" panose="020B0502040204020203" pitchFamily="34" charset="0"/>
              </a:rPr>
              <a:t> (</a:t>
            </a:r>
            <a:r>
              <a:rPr lang="en-US" dirty="0">
                <a:latin typeface="Bahnschrift" panose="020B0502040204020203" pitchFamily="34" charset="0"/>
              </a:rPr>
              <a:t>G</a:t>
            </a:r>
            <a:r>
              <a:rPr lang="el-GR" dirty="0">
                <a:latin typeface="Bahnschrift" panose="020B0502040204020203" pitchFamily="34" charset="0"/>
              </a:rPr>
              <a:t>Ω)</a:t>
            </a:r>
            <a:endParaRPr lang="en-US" dirty="0">
              <a:latin typeface="Bahnschrift" panose="020B0502040204020203" pitchFamily="34" charset="0"/>
            </a:endParaRPr>
          </a:p>
          <a:p>
            <a:pPr lvl="1"/>
            <a:endParaRPr lang="el-GR" dirty="0">
              <a:latin typeface="Bahnschrift" panose="020B0502040204020203" pitchFamily="34" charset="0"/>
            </a:endParaRPr>
          </a:p>
          <a:p>
            <a:pPr algn="l"/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Bahnschrift" panose="020B0502040204020203" pitchFamily="34" charset="0"/>
              </a:rPr>
              <a:t>Χρησιμοποιούνται για:</a:t>
            </a: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Μείωση έντασης ρεύματος</a:t>
            </a:r>
            <a:br>
              <a:rPr lang="el-GR" dirty="0">
                <a:latin typeface="Bahnschrift" panose="020B0502040204020203" pitchFamily="34" charset="0"/>
              </a:rPr>
            </a:b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Ρύθμιση πλάτους σήματος</a:t>
            </a:r>
            <a:br>
              <a:rPr lang="el-GR" dirty="0">
                <a:latin typeface="Bahnschrift" panose="020B0502040204020203" pitchFamily="34" charset="0"/>
              </a:rPr>
            </a:b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Διαίρεση τάσεων</a:t>
            </a:r>
            <a:br>
              <a:rPr lang="el-GR" dirty="0">
                <a:latin typeface="Bahnschrift" panose="020B0502040204020203" pitchFamily="34" charset="0"/>
              </a:rPr>
            </a:b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Bahnschrift" panose="020B0502040204020203" pitchFamily="34" charset="0"/>
              </a:rPr>
              <a:t>Biasing </a:t>
            </a:r>
            <a:r>
              <a:rPr lang="el-GR" dirty="0">
                <a:latin typeface="Bahnschrift" panose="020B0502040204020203" pitchFamily="34" charset="0"/>
              </a:rPr>
              <a:t>(πόλωση) ενεργών εξαρτημάτων, π.χ. τρανζίστορ</a:t>
            </a:r>
            <a:endParaRPr lang="en-US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Bahnschrift" panose="020B0502040204020203" pitchFamily="34" charset="0"/>
            </a:endParaRPr>
          </a:p>
          <a:p>
            <a:pPr lvl="1"/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5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68C90-AF6F-4AB7-A433-DBE3494DD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0142"/>
            <a:ext cx="5046867" cy="66074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Bahnschrift" panose="020B0502040204020203" pitchFamily="34" charset="0"/>
              </a:rPr>
              <a:t>	</a:t>
            </a:r>
            <a:r>
              <a:rPr lang="el-GR" sz="2800" b="1" dirty="0">
                <a:latin typeface="Bahnschrift" panose="020B0502040204020203" pitchFamily="34" charset="0"/>
              </a:rPr>
              <a:t>ΑΝΤΙΣΤΑΣΕΙΣ (Χρωματικός Κώδικας)</a:t>
            </a:r>
            <a:endParaRPr lang="el-GR" sz="2800" dirty="0"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09BB8-0D4D-4ECD-A29E-F53BDD634B10}"/>
              </a:ext>
            </a:extLst>
          </p:cNvPr>
          <p:cNvSpPr txBox="1"/>
          <p:nvPr/>
        </p:nvSpPr>
        <p:spPr>
          <a:xfrm>
            <a:off x="5648064" y="1960840"/>
            <a:ext cx="30243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Η πρώτη λωρίδα είναι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πράσινη</a:t>
            </a:r>
            <a:r>
              <a:rPr lang="el-GR" dirty="0">
                <a:latin typeface="Bahnschrift" panose="020B0502040204020203" pitchFamily="34" charset="0"/>
              </a:rPr>
              <a:t>, που αντιστοιχεί σε τιμή «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5</a:t>
            </a:r>
            <a:r>
              <a:rPr lang="el-GR" dirty="0">
                <a:latin typeface="Bahnschrift" panose="020B0502040204020203" pitchFamily="34" charset="0"/>
              </a:rPr>
              <a:t>».</a:t>
            </a:r>
          </a:p>
          <a:p>
            <a:pPr algn="just"/>
            <a:endParaRPr lang="el-GR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Η δεύτερη λωρίδα είναι </a:t>
            </a:r>
            <a:r>
              <a:rPr lang="el-GR" b="1" dirty="0">
                <a:solidFill>
                  <a:srgbClr val="002060"/>
                </a:solidFill>
                <a:latin typeface="Bahnschrift" panose="020B0502040204020203" pitchFamily="34" charset="0"/>
              </a:rPr>
              <a:t>μπλε</a:t>
            </a:r>
            <a:r>
              <a:rPr lang="el-GR" dirty="0">
                <a:latin typeface="Bahnschrift" panose="020B0502040204020203" pitchFamily="34" charset="0"/>
              </a:rPr>
              <a:t>, που αντιστοιχεί σε τιμή «</a:t>
            </a:r>
            <a:r>
              <a:rPr lang="el-GR" b="1" dirty="0">
                <a:solidFill>
                  <a:srgbClr val="002060"/>
                </a:solidFill>
                <a:latin typeface="Bahnschrift" panose="020B0502040204020203" pitchFamily="34" charset="0"/>
              </a:rPr>
              <a:t>6</a:t>
            </a:r>
            <a:r>
              <a:rPr lang="el-GR" dirty="0">
                <a:latin typeface="Bahnschrift" panose="020B0502040204020203" pitchFamily="34" charset="0"/>
              </a:rPr>
              <a:t>».</a:t>
            </a:r>
          </a:p>
          <a:p>
            <a:pPr algn="just"/>
            <a:endParaRPr lang="el-GR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Η τρίτη λωρίδα είναι </a:t>
            </a:r>
            <a:r>
              <a:rPr lang="el-GR" b="1" dirty="0">
                <a:solidFill>
                  <a:srgbClr val="FF0000"/>
                </a:solidFill>
                <a:latin typeface="Bahnschrift" panose="020B0502040204020203" pitchFamily="34" charset="0"/>
              </a:rPr>
              <a:t>κόκκινη</a:t>
            </a:r>
            <a:r>
              <a:rPr lang="el-GR" dirty="0">
                <a:latin typeface="Bahnschrift" panose="020B0502040204020203" pitchFamily="34" charset="0"/>
              </a:rPr>
              <a:t>, που μας δίνει πολλαπλασιαστή «</a:t>
            </a:r>
            <a:r>
              <a:rPr lang="el-GR" b="1" dirty="0">
                <a:solidFill>
                  <a:srgbClr val="FF0000"/>
                </a:solidFill>
                <a:latin typeface="Bahnschrift" panose="020B0502040204020203" pitchFamily="34" charset="0"/>
              </a:rPr>
              <a:t>100</a:t>
            </a:r>
            <a:r>
              <a:rPr lang="el-GR" dirty="0">
                <a:latin typeface="Bahnschrift" panose="020B0502040204020203" pitchFamily="34" charset="0"/>
              </a:rPr>
              <a:t>».</a:t>
            </a:r>
          </a:p>
          <a:p>
            <a:pPr algn="just"/>
            <a:endParaRPr lang="el-GR" dirty="0">
              <a:latin typeface="Bahnschrift" panose="020B0502040204020203" pitchFamily="34" charset="0"/>
            </a:endParaRPr>
          </a:p>
          <a:p>
            <a:pPr algn="just"/>
            <a:r>
              <a:rPr lang="el-GR" b="1" dirty="0">
                <a:latin typeface="Bahnschrift" panose="020B0502040204020203" pitchFamily="34" charset="0"/>
              </a:rPr>
              <a:t>Συνεπώς, η αντίσταση είναι:</a:t>
            </a:r>
          </a:p>
          <a:p>
            <a:pPr algn="just"/>
            <a:endParaRPr lang="el-GR" dirty="0">
              <a:latin typeface="Bahnschrift" panose="020B0502040204020203" pitchFamily="34" charset="0"/>
            </a:endParaRPr>
          </a:p>
          <a:p>
            <a:pPr algn="just"/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5</a:t>
            </a:r>
            <a:r>
              <a:rPr lang="el-GR" sz="2800" b="1" dirty="0">
                <a:solidFill>
                  <a:srgbClr val="002060"/>
                </a:solidFill>
                <a:latin typeface="Bahnschrift" panose="020B0502040204020203" pitchFamily="34" charset="0"/>
              </a:rPr>
              <a:t>6</a:t>
            </a:r>
            <a:r>
              <a:rPr lang="el-GR" sz="2800" b="1" dirty="0">
                <a:latin typeface="Bahnschrift" panose="020B0502040204020203" pitchFamily="34" charset="0"/>
              </a:rPr>
              <a:t>*</a:t>
            </a:r>
            <a:r>
              <a:rPr lang="el-GR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100 </a:t>
            </a:r>
            <a:r>
              <a:rPr lang="el-GR" sz="2800" b="1" dirty="0">
                <a:latin typeface="Bahnschrift" panose="020B0502040204020203" pitchFamily="34" charset="0"/>
              </a:rPr>
              <a:t>= 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5</a:t>
            </a:r>
            <a:r>
              <a:rPr lang="el-GR" sz="2800" b="1" dirty="0">
                <a:solidFill>
                  <a:srgbClr val="002060"/>
                </a:solidFill>
                <a:latin typeface="Bahnschrift" panose="020B0502040204020203" pitchFamily="34" charset="0"/>
              </a:rPr>
              <a:t>6</a:t>
            </a:r>
            <a:r>
              <a:rPr lang="el-GR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00 </a:t>
            </a:r>
            <a:r>
              <a:rPr lang="el-GR" sz="2800" b="1" dirty="0">
                <a:latin typeface="Bahnschrift" panose="020B0502040204020203" pitchFamily="34" charset="0"/>
              </a:rPr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288740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BC7ED-EE33-4A59-BB06-91907A2B3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952"/>
            <a:ext cx="9144000" cy="60990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latin typeface="Bahnschrift" panose="020B0502040204020203" pitchFamily="34" charset="0"/>
              </a:rPr>
              <a:t>	ΠΥΚΝΩΤΕΣ</a:t>
            </a:r>
            <a:endParaRPr lang="el-GR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7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Bahnschrift" panose="020B0502040204020203" pitchFamily="34" charset="0"/>
              </a:rPr>
              <a:t>	</a:t>
            </a:r>
            <a:r>
              <a:rPr lang="el-GR" sz="2800" b="1" dirty="0">
                <a:latin typeface="Bahnschrift" panose="020B0502040204020203" pitchFamily="34" charset="0"/>
              </a:rPr>
              <a:t>ΠΥΚΝΩΤΕΣ</a:t>
            </a:r>
            <a:endParaRPr lang="el-GR" sz="3600" dirty="0">
              <a:latin typeface="Bahnschrif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755AFC-EB35-40FA-8AFF-A08B803A43AD}"/>
              </a:ext>
            </a:extLst>
          </p:cNvPr>
          <p:cNvSpPr txBox="1">
            <a:spLocks/>
          </p:cNvSpPr>
          <p:nvPr/>
        </p:nvSpPr>
        <p:spPr>
          <a:xfrm>
            <a:off x="395536" y="1988840"/>
            <a:ext cx="8496944" cy="44644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Bahnschrift" panose="020B0502040204020203" pitchFamily="34" charset="0"/>
              </a:rPr>
              <a:t>Πρακτικά, αποθηκεύουν ενέργεια, όπως (περίπου) μία μπαταρία.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800" dirty="0">
              <a:latin typeface="Bahnschrift" panose="020B0502040204020203" pitchFamily="34" charset="0"/>
            </a:endParaRPr>
          </a:p>
          <a:p>
            <a:pPr algn="l"/>
            <a:endParaRPr lang="el-GR" sz="1800" dirty="0">
              <a:latin typeface="Bahnschrift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Bahnschrift" panose="020B0502040204020203" pitchFamily="34" charset="0"/>
              </a:rPr>
              <a:t>Μετρι</a:t>
            </a:r>
            <a:r>
              <a:rPr lang="en-US" sz="1800" dirty="0">
                <a:latin typeface="Bahnschrift" panose="020B0502040204020203" pitchFamily="34" charset="0"/>
              </a:rPr>
              <a:t>o</a:t>
            </a:r>
            <a:r>
              <a:rPr lang="el-GR" sz="1800" dirty="0">
                <a:latin typeface="Bahnschrift" panose="020B0502040204020203" pitchFamily="34" charset="0"/>
              </a:rPr>
              <a:t>ύνται σε φαράντ (</a:t>
            </a:r>
            <a:r>
              <a:rPr lang="en-US" sz="1800" dirty="0">
                <a:latin typeface="Bahnschrift" panose="020B0502040204020203" pitchFamily="34" charset="0"/>
              </a:rPr>
              <a:t>farad) </a:t>
            </a:r>
            <a:r>
              <a:rPr lang="el-GR" sz="1800" dirty="0">
                <a:latin typeface="Bahnschrift" panose="020B0502040204020203" pitchFamily="34" charset="0"/>
              </a:rPr>
              <a:t>και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l-GR" sz="1800" dirty="0">
                <a:latin typeface="Bahnschrift" panose="020B0502040204020203" pitchFamily="34" charset="0"/>
              </a:rPr>
              <a:t>συμβολίζονται με «</a:t>
            </a:r>
            <a:r>
              <a:rPr lang="en-US" sz="1800" dirty="0">
                <a:latin typeface="Bahnschrift" panose="020B0502040204020203" pitchFamily="34" charset="0"/>
              </a:rPr>
              <a:t>F</a:t>
            </a:r>
            <a:r>
              <a:rPr lang="el-GR" sz="1800" dirty="0">
                <a:latin typeface="Bahnschrift" panose="020B0502040204020203" pitchFamily="34" charset="0"/>
              </a:rPr>
              <a:t>».</a:t>
            </a:r>
            <a:endParaRPr lang="en-US" sz="1800" dirty="0">
              <a:latin typeface="Bahnschrift" panose="020B0502040204020203" pitchFamily="34" charset="0"/>
            </a:endParaRPr>
          </a:p>
          <a:p>
            <a:pPr algn="l"/>
            <a:endParaRPr lang="el-GR" sz="1800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Επειδή το </a:t>
            </a:r>
            <a:r>
              <a:rPr lang="en-US" dirty="0">
                <a:latin typeface="Bahnschrift" panose="020B0502040204020203" pitchFamily="34" charset="0"/>
              </a:rPr>
              <a:t>farad </a:t>
            </a:r>
            <a:r>
              <a:rPr lang="el-GR" dirty="0">
                <a:latin typeface="Bahnschrift" panose="020B0502040204020203" pitchFamily="34" charset="0"/>
              </a:rPr>
              <a:t>είναι μεγάλη μονάδα, συνήθως χρησιμοποιούνται υποδιαιρέσεις (π.χ. </a:t>
            </a:r>
            <a:r>
              <a:rPr lang="en-US" dirty="0">
                <a:latin typeface="Bahnschrift" panose="020B0502040204020203" pitchFamily="34" charset="0"/>
              </a:rPr>
              <a:t>milli-farad, micro-farad, nano-farad, pico-farad, </a:t>
            </a:r>
            <a:r>
              <a:rPr lang="el-GR" dirty="0">
                <a:latin typeface="Bahnschrift" panose="020B0502040204020203" pitchFamily="34" charset="0"/>
              </a:rPr>
              <a:t>κλπ).</a:t>
            </a:r>
            <a:endParaRPr lang="en-US" dirty="0">
              <a:latin typeface="Bahnschrift" panose="020B0502040204020203" pitchFamily="34" charset="0"/>
            </a:endParaRPr>
          </a:p>
          <a:p>
            <a:pPr lvl="1"/>
            <a:endParaRPr lang="el-GR" dirty="0">
              <a:latin typeface="Bahnschrift" panose="020B0502040204020203" pitchFamily="34" charset="0"/>
            </a:endParaRPr>
          </a:p>
          <a:p>
            <a:pPr algn="l"/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Bahnschrift" panose="020B0502040204020203" pitchFamily="34" charset="0"/>
              </a:rPr>
              <a:t>Χρησιμοποιούνται για:</a:t>
            </a: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Αποθήκευση ενέργειας</a:t>
            </a:r>
            <a:br>
              <a:rPr lang="el-GR" dirty="0">
                <a:latin typeface="Bahnschrift" panose="020B0502040204020203" pitchFamily="34" charset="0"/>
              </a:rPr>
            </a:b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Απομόνωση θορύβου</a:t>
            </a:r>
            <a:br>
              <a:rPr lang="el-GR" dirty="0">
                <a:latin typeface="Bahnschrift" panose="020B0502040204020203" pitchFamily="34" charset="0"/>
              </a:rPr>
            </a:b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Φίλτρανση</a:t>
            </a:r>
            <a:endParaRPr lang="en-US" dirty="0">
              <a:latin typeface="Bahnschrift" panose="020B0502040204020203" pitchFamily="34" charset="0"/>
            </a:endParaRPr>
          </a:p>
          <a:p>
            <a:pPr lvl="1"/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4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FA8D9D-C60B-4F1A-86D1-9C57EE246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" y="0"/>
            <a:ext cx="9141769" cy="91417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39F3B8-0EE3-413A-B1E6-02258ABCD62D}"/>
              </a:ext>
            </a:extLst>
          </p:cNvPr>
          <p:cNvSpPr/>
          <p:nvPr/>
        </p:nvSpPr>
        <p:spPr>
          <a:xfrm>
            <a:off x="5580112" y="623731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latin typeface="Bahnschrift" panose="020B0502040204020203" pitchFamily="34" charset="0"/>
              </a:rPr>
              <a:t>	ΔΙΟΔΟΙ</a:t>
            </a:r>
            <a:endParaRPr lang="el-GR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2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678A0D-BEBD-47A0-8600-F9D95F99A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Bahnschrift" panose="020B0502040204020203" pitchFamily="34" charset="0"/>
              </a:rPr>
              <a:t>	</a:t>
            </a:r>
            <a:r>
              <a:rPr lang="el-GR" sz="2800" b="1" dirty="0">
                <a:latin typeface="Bahnschrift" panose="020B0502040204020203" pitchFamily="34" charset="0"/>
              </a:rPr>
              <a:t>ΔΙΟΔΟΙ</a:t>
            </a:r>
            <a:endParaRPr lang="el-GR" sz="3600" dirty="0">
              <a:latin typeface="Bahnschrif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755AFC-EB35-40FA-8AFF-A08B803A43AD}"/>
              </a:ext>
            </a:extLst>
          </p:cNvPr>
          <p:cNvSpPr txBox="1">
            <a:spLocks/>
          </p:cNvSpPr>
          <p:nvPr/>
        </p:nvSpPr>
        <p:spPr>
          <a:xfrm>
            <a:off x="395536" y="1988840"/>
            <a:ext cx="8496944" cy="44644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Bahnschrift" panose="020B0502040204020203" pitchFamily="34" charset="0"/>
              </a:rPr>
              <a:t>Επιτρέπουν στο ρεύμα να περάσει προς μία μόνο κατεύθυνση</a:t>
            </a:r>
          </a:p>
          <a:p>
            <a:pPr algn="l"/>
            <a:endParaRPr lang="el-GR" sz="1800" dirty="0">
              <a:latin typeface="Bahnschrift" panose="020B0502040204020203" pitchFamily="34" charset="0"/>
            </a:endParaRPr>
          </a:p>
          <a:p>
            <a:pPr algn="l"/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Bahnschrift" panose="020B0502040204020203" pitchFamily="34" charset="0"/>
              </a:rPr>
              <a:t>Χρησιμοποιούνται για:</a:t>
            </a: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Μετατροπή εναλλασόμενου ρεύματος σε συνεχές</a:t>
            </a:r>
            <a:br>
              <a:rPr lang="el-GR" dirty="0">
                <a:latin typeface="Bahnschrift" panose="020B0502040204020203" pitchFamily="34" charset="0"/>
              </a:rPr>
            </a:b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Προστασία κυκλωμάτων</a:t>
            </a:r>
            <a:br>
              <a:rPr lang="el-GR" dirty="0">
                <a:latin typeface="Bahnschrift" panose="020B0502040204020203" pitchFamily="34" charset="0"/>
              </a:rPr>
            </a:b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Λογικές πύλες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dirty="0">
              <a:latin typeface="Bahnschrif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latin typeface="Bahnschrift" panose="020B0502040204020203" pitchFamily="34" charset="0"/>
              </a:rPr>
              <a:t>Μετρήσεις θερμοκρασίας</a:t>
            </a:r>
            <a:endParaRPr lang="en-US" dirty="0">
              <a:latin typeface="Bahnschrift" panose="020B0502040204020203" pitchFamily="34" charset="0"/>
            </a:endParaRPr>
          </a:p>
          <a:p>
            <a:pPr lvl="1"/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4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200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Bahnschrift</vt:lpstr>
      <vt:lpstr>Calibri</vt:lpstr>
      <vt:lpstr>Calibri Light</vt:lpstr>
      <vt:lpstr>Office Theme</vt:lpstr>
      <vt:lpstr>   ΜΙΚΡΟΗΛΕΚΤΡΟΝΙΚΗ (2019)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Μικροηλεκτρονική</dc:title>
  <dc:creator>Tipota</dc:creator>
  <cp:lastModifiedBy>Spyros Rallis</cp:lastModifiedBy>
  <cp:revision>29</cp:revision>
  <dcterms:created xsi:type="dcterms:W3CDTF">2015-03-04T19:50:00Z</dcterms:created>
  <dcterms:modified xsi:type="dcterms:W3CDTF">2019-02-19T22:37:32Z</dcterms:modified>
</cp:coreProperties>
</file>