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37"/>
  </p:notesMasterIdLst>
  <p:sldIdLst>
    <p:sldId id="256" r:id="rId2"/>
    <p:sldId id="258" r:id="rId3"/>
    <p:sldId id="259" r:id="rId4"/>
    <p:sldId id="260" r:id="rId5"/>
    <p:sldId id="261" r:id="rId6"/>
    <p:sldId id="262" r:id="rId7"/>
    <p:sldId id="263" r:id="rId8"/>
    <p:sldId id="264" r:id="rId9"/>
    <p:sldId id="266" r:id="rId10"/>
    <p:sldId id="265" r:id="rId11"/>
    <p:sldId id="267" r:id="rId12"/>
    <p:sldId id="268" r:id="rId13"/>
    <p:sldId id="269" r:id="rId14"/>
    <p:sldId id="270" r:id="rId15"/>
    <p:sldId id="275" r:id="rId16"/>
    <p:sldId id="271" r:id="rId17"/>
    <p:sldId id="273" r:id="rId18"/>
    <p:sldId id="274" r:id="rId19"/>
    <p:sldId id="276" r:id="rId20"/>
    <p:sldId id="277" r:id="rId21"/>
    <p:sldId id="278" r:id="rId22"/>
    <p:sldId id="279" r:id="rId23"/>
    <p:sldId id="280" r:id="rId24"/>
    <p:sldId id="281" r:id="rId25"/>
    <p:sldId id="282" r:id="rId26"/>
    <p:sldId id="283" r:id="rId27"/>
    <p:sldId id="284" r:id="rId28"/>
    <p:sldId id="286" r:id="rId29"/>
    <p:sldId id="285" r:id="rId30"/>
    <p:sldId id="287" r:id="rId31"/>
    <p:sldId id="288" r:id="rId32"/>
    <p:sldId id="289" r:id="rId33"/>
    <p:sldId id="291" r:id="rId34"/>
    <p:sldId id="292" r:id="rId35"/>
    <p:sldId id="290" r:id="rId3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741A"/>
    <a:srgbClr val="689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38" autoAdjust="0"/>
    <p:restoredTop sz="94660"/>
  </p:normalViewPr>
  <p:slideViewPr>
    <p:cSldViewPr>
      <p:cViewPr varScale="1">
        <p:scale>
          <a:sx n="100" d="100"/>
          <a:sy n="100" d="100"/>
        </p:scale>
        <p:origin x="-24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CE77BA-665A-495D-AA51-4D2581E386F9}" type="datetimeFigureOut">
              <a:rPr lang="el-GR" smtClean="0"/>
              <a:t>5/6/2015</a:t>
            </a:fld>
            <a:endParaRPr lang="el-GR"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28B2FC-CCAA-4030-9DAA-DA5529293561}" type="slidenum">
              <a:rPr lang="el-GR" smtClean="0"/>
              <a:t>‹#›</a:t>
            </a:fld>
            <a:endParaRPr lang="el-GR" dirty="0"/>
          </a:p>
        </p:txBody>
      </p:sp>
    </p:spTree>
    <p:extLst>
      <p:ext uri="{BB962C8B-B14F-4D97-AF65-F5344CB8AC3E}">
        <p14:creationId xmlns:p14="http://schemas.microsoft.com/office/powerpoint/2010/main" val="245280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B328B2FC-CCAA-4030-9DAA-DA5529293561}" type="slidenum">
              <a:rPr lang="el-GR" smtClean="0"/>
              <a:t>13</a:t>
            </a:fld>
            <a:endParaRPr lang="el-GR" dirty="0"/>
          </a:p>
        </p:txBody>
      </p:sp>
    </p:spTree>
    <p:extLst>
      <p:ext uri="{BB962C8B-B14F-4D97-AF65-F5344CB8AC3E}">
        <p14:creationId xmlns:p14="http://schemas.microsoft.com/office/powerpoint/2010/main" val="2457650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2489D6AC-47AA-4DF1-A2DE-297EFFBD5667}" type="datetimeFigureOut">
              <a:rPr lang="el-GR" smtClean="0"/>
              <a:t>5/6/2015</a:t>
            </a:fld>
            <a:endParaRPr lang="el-GR" dirty="0"/>
          </a:p>
        </p:txBody>
      </p:sp>
      <p:sp>
        <p:nvSpPr>
          <p:cNvPr id="8" name="Slide Number Placeholder 7"/>
          <p:cNvSpPr>
            <a:spLocks noGrp="1"/>
          </p:cNvSpPr>
          <p:nvPr>
            <p:ph type="sldNum" sz="quarter" idx="11"/>
          </p:nvPr>
        </p:nvSpPr>
        <p:spPr/>
        <p:txBody>
          <a:bodyPr/>
          <a:lstStyle/>
          <a:p>
            <a:fld id="{B6A9F334-D1C4-4E8F-8A9A-51E86BFB1ABC}" type="slidenum">
              <a:rPr lang="el-GR" smtClean="0"/>
              <a:t>‹#›</a:t>
            </a:fld>
            <a:endParaRPr lang="el-GR" dirty="0"/>
          </a:p>
        </p:txBody>
      </p:sp>
      <p:sp>
        <p:nvSpPr>
          <p:cNvPr id="9" name="Footer Placeholder 8"/>
          <p:cNvSpPr>
            <a:spLocks noGrp="1"/>
          </p:cNvSpPr>
          <p:nvPr>
            <p:ph type="ftr" sz="quarter" idx="12"/>
          </p:nvPr>
        </p:nvSpPr>
        <p:spPr/>
        <p:txBody>
          <a:bodyPr/>
          <a:lstStyle/>
          <a:p>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89D6AC-47AA-4DF1-A2DE-297EFFBD5667}" type="datetimeFigureOut">
              <a:rPr lang="el-GR" smtClean="0"/>
              <a:t>5/6/2015</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B6A9F334-D1C4-4E8F-8A9A-51E86BFB1ABC}" type="slidenum">
              <a:rPr lang="el-GR" smtClean="0"/>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89D6AC-47AA-4DF1-A2DE-297EFFBD5667}" type="datetimeFigureOut">
              <a:rPr lang="el-GR" smtClean="0"/>
              <a:t>5/6/2015</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B6A9F334-D1C4-4E8F-8A9A-51E86BFB1ABC}" type="slidenum">
              <a:rPr lang="el-GR" smtClean="0"/>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2489D6AC-47AA-4DF1-A2DE-297EFFBD5667}" type="datetimeFigureOut">
              <a:rPr lang="el-GR" smtClean="0"/>
              <a:t>5/6/2015</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B6A9F334-D1C4-4E8F-8A9A-51E86BFB1ABC}" type="slidenum">
              <a:rPr lang="el-GR" smtClean="0"/>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89D6AC-47AA-4DF1-A2DE-297EFFBD5667}" type="datetimeFigureOut">
              <a:rPr lang="el-GR" smtClean="0"/>
              <a:t>5/6/2015</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B6A9F334-D1C4-4E8F-8A9A-51E86BFB1ABC}" type="slidenum">
              <a:rPr lang="el-GR" smtClean="0"/>
              <a:t>‹#›</a:t>
            </a:fld>
            <a:endParaRPr lang="el-GR" dirty="0"/>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2489D6AC-47AA-4DF1-A2DE-297EFFBD5667}" type="datetimeFigureOut">
              <a:rPr lang="el-GR" smtClean="0"/>
              <a:t>5/6/2015</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B6A9F334-D1C4-4E8F-8A9A-51E86BFB1ABC}" type="slidenum">
              <a:rPr lang="el-GR" smtClean="0"/>
              <a:t>‹#›</a:t>
            </a:fld>
            <a:endParaRPr lang="el-GR" dirty="0"/>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2489D6AC-47AA-4DF1-A2DE-297EFFBD5667}" type="datetimeFigureOut">
              <a:rPr lang="el-GR" smtClean="0"/>
              <a:t>5/6/2015</a:t>
            </a:fld>
            <a:endParaRPr lang="el-GR" dirty="0"/>
          </a:p>
        </p:txBody>
      </p:sp>
      <p:sp>
        <p:nvSpPr>
          <p:cNvPr id="8" name="Footer Placeholder 7"/>
          <p:cNvSpPr>
            <a:spLocks noGrp="1"/>
          </p:cNvSpPr>
          <p:nvPr>
            <p:ph type="ftr" sz="quarter" idx="11"/>
          </p:nvPr>
        </p:nvSpPr>
        <p:spPr/>
        <p:txBody>
          <a:bodyPr/>
          <a:lstStyle/>
          <a:p>
            <a:endParaRPr lang="el-GR" dirty="0"/>
          </a:p>
        </p:txBody>
      </p:sp>
      <p:sp>
        <p:nvSpPr>
          <p:cNvPr id="9" name="Slide Number Placeholder 8"/>
          <p:cNvSpPr>
            <a:spLocks noGrp="1"/>
          </p:cNvSpPr>
          <p:nvPr>
            <p:ph type="sldNum" sz="quarter" idx="12"/>
          </p:nvPr>
        </p:nvSpPr>
        <p:spPr/>
        <p:txBody>
          <a:bodyPr/>
          <a:lstStyle/>
          <a:p>
            <a:fld id="{B6A9F334-D1C4-4E8F-8A9A-51E86BFB1ABC}" type="slidenum">
              <a:rPr lang="el-GR" smtClean="0"/>
              <a:t>‹#›</a:t>
            </a:fld>
            <a:endParaRPr lang="el-GR" dirty="0"/>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489D6AC-47AA-4DF1-A2DE-297EFFBD5667}" type="datetimeFigureOut">
              <a:rPr lang="el-GR" smtClean="0"/>
              <a:t>5/6/2015</a:t>
            </a:fld>
            <a:endParaRPr lang="el-GR" dirty="0"/>
          </a:p>
        </p:txBody>
      </p:sp>
      <p:sp>
        <p:nvSpPr>
          <p:cNvPr id="4" name="Footer Placeholder 3"/>
          <p:cNvSpPr>
            <a:spLocks noGrp="1"/>
          </p:cNvSpPr>
          <p:nvPr>
            <p:ph type="ftr" sz="quarter" idx="11"/>
          </p:nvPr>
        </p:nvSpPr>
        <p:spPr/>
        <p:txBody>
          <a:bodyPr/>
          <a:lstStyle/>
          <a:p>
            <a:endParaRPr lang="el-GR" dirty="0"/>
          </a:p>
        </p:txBody>
      </p:sp>
      <p:sp>
        <p:nvSpPr>
          <p:cNvPr id="5" name="Slide Number Placeholder 4"/>
          <p:cNvSpPr>
            <a:spLocks noGrp="1"/>
          </p:cNvSpPr>
          <p:nvPr>
            <p:ph type="sldNum" sz="quarter" idx="12"/>
          </p:nvPr>
        </p:nvSpPr>
        <p:spPr/>
        <p:txBody>
          <a:bodyPr/>
          <a:lstStyle/>
          <a:p>
            <a:fld id="{B6A9F334-D1C4-4E8F-8A9A-51E86BFB1ABC}" type="slidenum">
              <a:rPr lang="el-GR" smtClean="0"/>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89D6AC-47AA-4DF1-A2DE-297EFFBD5667}" type="datetimeFigureOut">
              <a:rPr lang="el-GR" smtClean="0"/>
              <a:t>5/6/2015</a:t>
            </a:fld>
            <a:endParaRPr lang="el-GR" dirty="0"/>
          </a:p>
        </p:txBody>
      </p:sp>
      <p:sp>
        <p:nvSpPr>
          <p:cNvPr id="3" name="Footer Placeholder 2"/>
          <p:cNvSpPr>
            <a:spLocks noGrp="1"/>
          </p:cNvSpPr>
          <p:nvPr>
            <p:ph type="ftr" sz="quarter" idx="11"/>
          </p:nvPr>
        </p:nvSpPr>
        <p:spPr/>
        <p:txBody>
          <a:bodyPr/>
          <a:lstStyle/>
          <a:p>
            <a:endParaRPr lang="el-GR" dirty="0"/>
          </a:p>
        </p:txBody>
      </p:sp>
      <p:sp>
        <p:nvSpPr>
          <p:cNvPr id="4" name="Slide Number Placeholder 3"/>
          <p:cNvSpPr>
            <a:spLocks noGrp="1"/>
          </p:cNvSpPr>
          <p:nvPr>
            <p:ph type="sldNum" sz="quarter" idx="12"/>
          </p:nvPr>
        </p:nvSpPr>
        <p:spPr/>
        <p:txBody>
          <a:bodyPr/>
          <a:lstStyle/>
          <a:p>
            <a:fld id="{B6A9F334-D1C4-4E8F-8A9A-51E86BFB1ABC}" type="slidenum">
              <a:rPr lang="el-GR" smtClean="0"/>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89D6AC-47AA-4DF1-A2DE-297EFFBD5667}" type="datetimeFigureOut">
              <a:rPr lang="el-GR" smtClean="0"/>
              <a:t>5/6/2015</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B6A9F334-D1C4-4E8F-8A9A-51E86BFB1ABC}" type="slidenum">
              <a:rPr lang="el-GR" smtClean="0"/>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89D6AC-47AA-4DF1-A2DE-297EFFBD5667}" type="datetimeFigureOut">
              <a:rPr lang="el-GR" smtClean="0"/>
              <a:t>5/6/2015</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B6A9F334-D1C4-4E8F-8A9A-51E86BFB1ABC}" type="slidenum">
              <a:rPr lang="el-GR" smtClean="0"/>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2489D6AC-47AA-4DF1-A2DE-297EFFBD5667}" type="datetimeFigureOut">
              <a:rPr lang="el-GR" smtClean="0"/>
              <a:t>5/6/2015</a:t>
            </a:fld>
            <a:endParaRPr lang="el-GR"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l-GR"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6A9F334-D1C4-4E8F-8A9A-51E86BFB1ABC}" type="slidenum">
              <a:rPr lang="el-GR" smtClean="0"/>
              <a:t>‹#›</a:t>
            </a:fld>
            <a:endParaRPr lang="el-GR" dirty="0"/>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www.chipsetc.com/integrated-circuit-package-types.html" TargetMode="External"/><Relationship Id="rId3" Type="http://schemas.openxmlformats.org/officeDocument/2006/relationships/hyperlink" Target="http://en.wikipedia.org/wiki/Solder_mask" TargetMode="External"/><Relationship Id="rId7" Type="http://schemas.openxmlformats.org/officeDocument/2006/relationships/hyperlink" Target="http://users.auth.gr/paloura/%CE%A6%CE%A9%CE%A4%CE%9F%CE%9B%CE%99%CE%98%CE%9F%CE%93%CE%A1%CE%91%CE%A6%CE%99%CE%914b.pdf" TargetMode="External"/><Relationship Id="rId2" Type="http://schemas.openxmlformats.org/officeDocument/2006/relationships/hyperlink" Target="http://users.sch.gr/stfotoglou/joomla25/index.php/constructions/--projects-41/91-pcb-toner-transfer-method" TargetMode="External"/><Relationship Id="rId1" Type="http://schemas.openxmlformats.org/officeDocument/2006/relationships/slideLayout" Target="../slideLayouts/slideLayout2.xml"/><Relationship Id="rId6" Type="http://schemas.openxmlformats.org/officeDocument/2006/relationships/hyperlink" Target="https://www.youtube.com/watch?v=MRyVscfXBss" TargetMode="External"/><Relationship Id="rId5" Type="http://schemas.openxmlformats.org/officeDocument/2006/relationships/hyperlink" Target="http://www.materialsviews.com/miniaturization-by-dint-of-a-novel-etching-process/" TargetMode="External"/><Relationship Id="rId4" Type="http://schemas.openxmlformats.org/officeDocument/2006/relationships/hyperlink" Target="file:///C:\Users\Tipota\Downloads\&#206;&#148;&#206;&#185;&#206;&#177;&#206;&#180;&#206;&#185;&#206;&#186;&#206;&#177;&#207;&#131;&#206;&#175;&#206;&#177;%20&#207;&#128;&#206;&#187;&#206;&#177;&#206;&#186;&#206;&#173;&#207;&#132;&#206;&#177;&#207;&#130;.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88640"/>
            <a:ext cx="7772400" cy="4248472"/>
          </a:xfrm>
        </p:spPr>
        <p:txBody>
          <a:bodyPr>
            <a:normAutofit fontScale="90000"/>
          </a:bodyPr>
          <a:lstStyle/>
          <a:p>
            <a:r>
              <a:rPr lang="el-GR" sz="7200" dirty="0" smtClean="0">
                <a:solidFill>
                  <a:schemeClr val="accent5">
                    <a:lumMod val="75000"/>
                  </a:schemeClr>
                </a:solidFill>
                <a:latin typeface="+mj-lt"/>
              </a:rPr>
              <a:t>Κατασκευή ολοκληρωμένων κυκλωμάτων</a:t>
            </a:r>
            <a:r>
              <a:rPr lang="en-US" sz="7200" dirty="0">
                <a:solidFill>
                  <a:schemeClr val="accent5">
                    <a:lumMod val="75000"/>
                  </a:schemeClr>
                </a:solidFill>
                <a:latin typeface="+mj-lt"/>
              </a:rPr>
              <a:t/>
            </a:r>
            <a:br>
              <a:rPr lang="en-US" sz="7200" dirty="0">
                <a:solidFill>
                  <a:schemeClr val="accent5">
                    <a:lumMod val="75000"/>
                  </a:schemeClr>
                </a:solidFill>
                <a:latin typeface="+mj-lt"/>
              </a:rPr>
            </a:br>
            <a:r>
              <a:rPr lang="en-US" sz="7200" i="1" dirty="0" smtClean="0">
                <a:solidFill>
                  <a:srgbClr val="689020"/>
                </a:solidFill>
                <a:latin typeface="+mj-lt"/>
              </a:rPr>
              <a:t>PCB</a:t>
            </a:r>
            <a:r>
              <a:rPr lang="en-US" sz="7200" dirty="0" smtClean="0">
                <a:solidFill>
                  <a:srgbClr val="689020"/>
                </a:solidFill>
                <a:latin typeface="+mj-lt"/>
              </a:rPr>
              <a:t> </a:t>
            </a:r>
            <a:r>
              <a:rPr lang="en-US" sz="7200" dirty="0" smtClean="0">
                <a:solidFill>
                  <a:srgbClr val="54741A"/>
                </a:solidFill>
                <a:latin typeface="+mj-lt"/>
              </a:rPr>
              <a:t>&amp;</a:t>
            </a:r>
            <a:r>
              <a:rPr lang="en-US" sz="7200" dirty="0">
                <a:solidFill>
                  <a:srgbClr val="689020"/>
                </a:solidFill>
                <a:latin typeface="+mj-lt"/>
              </a:rPr>
              <a:t> </a:t>
            </a:r>
            <a:r>
              <a:rPr lang="en-US" sz="7200" i="1" dirty="0" smtClean="0">
                <a:solidFill>
                  <a:srgbClr val="689020"/>
                </a:solidFill>
                <a:effectLst>
                  <a:outerShdw blurRad="38100" dist="38100" dir="2700000" algn="tl">
                    <a:srgbClr val="000000">
                      <a:alpha val="43137"/>
                    </a:srgbClr>
                  </a:outerShdw>
                </a:effectLst>
                <a:latin typeface="+mj-lt"/>
              </a:rPr>
              <a:t>VLSI</a:t>
            </a:r>
            <a:endParaRPr lang="el-GR" sz="7200" i="1" dirty="0">
              <a:solidFill>
                <a:srgbClr val="689020"/>
              </a:solidFill>
              <a:effectLst>
                <a:outerShdw blurRad="38100" dist="38100" dir="2700000" algn="tl">
                  <a:srgbClr val="000000">
                    <a:alpha val="43137"/>
                  </a:srgbClr>
                </a:outerShdw>
              </a:effectLst>
              <a:latin typeface="+mj-lt"/>
            </a:endParaRPr>
          </a:p>
        </p:txBody>
      </p:sp>
      <p:sp>
        <p:nvSpPr>
          <p:cNvPr id="3" name="Subtitle 2"/>
          <p:cNvSpPr>
            <a:spLocks noGrp="1"/>
          </p:cNvSpPr>
          <p:nvPr>
            <p:ph type="subTitle" idx="1"/>
          </p:nvPr>
        </p:nvSpPr>
        <p:spPr/>
        <p:txBody>
          <a:bodyPr/>
          <a:lstStyle/>
          <a:p>
            <a:r>
              <a:rPr lang="el-GR" b="1" dirty="0" smtClean="0">
                <a:effectLst>
                  <a:outerShdw blurRad="38100" dist="38100" dir="2700000" algn="tl">
                    <a:srgbClr val="000000">
                      <a:alpha val="43137"/>
                    </a:srgbClr>
                  </a:outerShdw>
                </a:effectLst>
              </a:rPr>
              <a:t>Μικροηλεκτρονική 2015</a:t>
            </a:r>
          </a:p>
          <a:p>
            <a:endParaRPr lang="el-GR" b="1" dirty="0" smtClean="0">
              <a:effectLst>
                <a:outerShdw blurRad="38100" dist="38100" dir="2700000" algn="tl">
                  <a:srgbClr val="000000">
                    <a:alpha val="43137"/>
                  </a:srgbClr>
                </a:outerShdw>
              </a:effectLst>
            </a:endParaRPr>
          </a:p>
          <a:p>
            <a:r>
              <a:rPr lang="el-GR" sz="1600" dirty="0" smtClean="0"/>
              <a:t>Επιμέλεια </a:t>
            </a:r>
            <a:r>
              <a:rPr lang="en-US" sz="1600" dirty="0" smtClean="0"/>
              <a:t>:</a:t>
            </a:r>
            <a:r>
              <a:rPr lang="el-GR" sz="1600" dirty="0" smtClean="0"/>
              <a:t> Δέσποινα Αθανασάκη</a:t>
            </a:r>
            <a:endParaRPr lang="el-GR" sz="1600" dirty="0"/>
          </a:p>
        </p:txBody>
      </p:sp>
    </p:spTree>
    <p:extLst>
      <p:ext uri="{BB962C8B-B14F-4D97-AF65-F5344CB8AC3E}">
        <p14:creationId xmlns:p14="http://schemas.microsoft.com/office/powerpoint/2010/main" val="12539466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062"/>
          <a:stretch/>
        </p:blipFill>
        <p:spPr bwMode="auto">
          <a:xfrm>
            <a:off x="413758" y="1844824"/>
            <a:ext cx="8364102"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title"/>
          </p:nvPr>
        </p:nvSpPr>
        <p:spPr>
          <a:xfrm>
            <a:off x="468610" y="116632"/>
            <a:ext cx="8229600" cy="1368152"/>
          </a:xfrm>
        </p:spPr>
        <p:txBody>
          <a:bodyPr/>
          <a:lstStyle/>
          <a:p>
            <a:pPr>
              <a:lnSpc>
                <a:spcPct val="100000"/>
              </a:lnSpc>
              <a:spcAft>
                <a:spcPts val="200"/>
              </a:spcAft>
            </a:pPr>
            <a:r>
              <a:rPr lang="el-GR" sz="4800" dirty="0" smtClean="0">
                <a:solidFill>
                  <a:srgbClr val="54741A"/>
                </a:solidFill>
                <a:effectLst/>
                <a:latin typeface="Arial" pitchFamily="34" charset="0"/>
                <a:cs typeface="Arial" pitchFamily="34" charset="0"/>
              </a:rPr>
              <a:t>ΣΧΕΔΙΑΣΜΟΣ</a:t>
            </a:r>
            <a:r>
              <a:rPr lang="en-US" sz="4800" dirty="0" smtClean="0">
                <a:solidFill>
                  <a:srgbClr val="54741A"/>
                </a:solidFill>
                <a:effectLst/>
                <a:latin typeface="Arial" pitchFamily="34" charset="0"/>
                <a:cs typeface="Arial" pitchFamily="34" charset="0"/>
              </a:rPr>
              <a:t/>
            </a:r>
            <a:br>
              <a:rPr lang="en-US" sz="4800" dirty="0" smtClean="0">
                <a:solidFill>
                  <a:srgbClr val="54741A"/>
                </a:solidFill>
                <a:effectLst/>
                <a:latin typeface="Arial" pitchFamily="34" charset="0"/>
                <a:cs typeface="Arial" pitchFamily="34" charset="0"/>
              </a:rPr>
            </a:br>
            <a:r>
              <a:rPr lang="en-US" sz="2400" dirty="0" smtClean="0">
                <a:solidFill>
                  <a:schemeClr val="tx1"/>
                </a:solidFill>
                <a:effectLst/>
                <a:latin typeface="Arial" pitchFamily="34" charset="0"/>
                <a:cs typeface="Arial" pitchFamily="34" charset="0"/>
              </a:rPr>
              <a:t>3.</a:t>
            </a:r>
            <a:r>
              <a:rPr lang="el-GR" sz="2400" dirty="0" smtClean="0">
                <a:solidFill>
                  <a:schemeClr val="tx1"/>
                </a:solidFill>
                <a:latin typeface="Arial" pitchFamily="34" charset="0"/>
                <a:cs typeface="Arial" pitchFamily="34" charset="0"/>
              </a:rPr>
              <a:t> </a:t>
            </a:r>
            <a:r>
              <a:rPr lang="el-GR" sz="2400" dirty="0">
                <a:solidFill>
                  <a:schemeClr val="tx1"/>
                </a:solidFill>
                <a:latin typeface="Arial" pitchFamily="34" charset="0"/>
                <a:cs typeface="Arial" pitchFamily="34" charset="0"/>
              </a:rPr>
              <a:t>Σχεδίαση του </a:t>
            </a:r>
            <a:r>
              <a:rPr lang="el-GR" sz="2400" dirty="0" smtClean="0">
                <a:solidFill>
                  <a:schemeClr val="tx1"/>
                </a:solidFill>
                <a:latin typeface="Arial" pitchFamily="34" charset="0"/>
                <a:cs typeface="Arial" pitchFamily="34" charset="0"/>
              </a:rPr>
              <a:t>pcb</a:t>
            </a:r>
            <a:endParaRPr lang="el-GR" sz="24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297896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405"/>
          <a:stretch/>
        </p:blipFill>
        <p:spPr>
          <a:xfrm>
            <a:off x="430532" y="1772816"/>
            <a:ext cx="8516105" cy="4577032"/>
          </a:xfrm>
          <a:prstGeom prst="rect">
            <a:avLst/>
          </a:prstGeom>
        </p:spPr>
      </p:pic>
      <p:sp>
        <p:nvSpPr>
          <p:cNvPr id="4" name="Title 1"/>
          <p:cNvSpPr>
            <a:spLocks noGrp="1"/>
          </p:cNvSpPr>
          <p:nvPr>
            <p:ph type="title"/>
          </p:nvPr>
        </p:nvSpPr>
        <p:spPr>
          <a:xfrm>
            <a:off x="468610" y="116632"/>
            <a:ext cx="8229600" cy="1368152"/>
          </a:xfrm>
        </p:spPr>
        <p:txBody>
          <a:bodyPr/>
          <a:lstStyle/>
          <a:p>
            <a:pPr>
              <a:lnSpc>
                <a:spcPct val="100000"/>
              </a:lnSpc>
              <a:spcAft>
                <a:spcPts val="200"/>
              </a:spcAft>
            </a:pPr>
            <a:r>
              <a:rPr lang="el-GR" sz="4800" dirty="0" smtClean="0">
                <a:solidFill>
                  <a:srgbClr val="54741A"/>
                </a:solidFill>
                <a:effectLst/>
                <a:latin typeface="Arial" pitchFamily="34" charset="0"/>
                <a:cs typeface="Arial" pitchFamily="34" charset="0"/>
              </a:rPr>
              <a:t>ΣΧΕΔΙΑΣΜΟΣ</a:t>
            </a:r>
            <a:r>
              <a:rPr lang="en-US" sz="4800" dirty="0" smtClean="0">
                <a:solidFill>
                  <a:srgbClr val="54741A"/>
                </a:solidFill>
                <a:effectLst/>
                <a:latin typeface="Arial" pitchFamily="34" charset="0"/>
                <a:cs typeface="Arial" pitchFamily="34" charset="0"/>
              </a:rPr>
              <a:t/>
            </a:r>
            <a:br>
              <a:rPr lang="en-US" sz="4800" dirty="0" smtClean="0">
                <a:solidFill>
                  <a:srgbClr val="54741A"/>
                </a:solidFill>
                <a:effectLst/>
                <a:latin typeface="Arial" pitchFamily="34" charset="0"/>
                <a:cs typeface="Arial" pitchFamily="34" charset="0"/>
              </a:rPr>
            </a:br>
            <a:r>
              <a:rPr lang="el-GR" sz="2400" dirty="0" smtClean="0">
                <a:solidFill>
                  <a:schemeClr val="tx1"/>
                </a:solidFill>
                <a:effectLst/>
                <a:latin typeface="Arial" pitchFamily="34" charset="0"/>
                <a:cs typeface="Arial" pitchFamily="34" charset="0"/>
              </a:rPr>
              <a:t>4</a:t>
            </a:r>
            <a:r>
              <a:rPr lang="en-US" sz="2400" dirty="0" smtClean="0">
                <a:solidFill>
                  <a:schemeClr val="tx1"/>
                </a:solidFill>
                <a:effectLst/>
                <a:latin typeface="Arial" pitchFamily="34" charset="0"/>
                <a:cs typeface="Arial" pitchFamily="34" charset="0"/>
              </a:rPr>
              <a:t>.</a:t>
            </a:r>
            <a:r>
              <a:rPr lang="el-GR" sz="2400" dirty="0" smtClean="0">
                <a:solidFill>
                  <a:schemeClr val="tx1"/>
                </a:solidFill>
                <a:latin typeface="Arial" pitchFamily="34" charset="0"/>
                <a:cs typeface="Arial" pitchFamily="34" charset="0"/>
              </a:rPr>
              <a:t> Τελικό κύκλωμα</a:t>
            </a:r>
            <a:endParaRPr lang="el-GR" sz="24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7361999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08112"/>
          </a:xfrm>
        </p:spPr>
        <p:txBody>
          <a:bodyPr/>
          <a:lstStyle/>
          <a:p>
            <a:r>
              <a:rPr lang="el-GR" dirty="0">
                <a:solidFill>
                  <a:srgbClr val="54741A"/>
                </a:solidFill>
                <a:effectLst/>
                <a:latin typeface="Arial" pitchFamily="34" charset="0"/>
                <a:cs typeface="Arial" pitchFamily="34" charset="0"/>
              </a:rPr>
              <a:t>ΕΚΤΥΠΩΣΗ</a:t>
            </a:r>
          </a:p>
        </p:txBody>
      </p:sp>
      <p:sp>
        <p:nvSpPr>
          <p:cNvPr id="3" name="Content Placeholder 2"/>
          <p:cNvSpPr>
            <a:spLocks noGrp="1"/>
          </p:cNvSpPr>
          <p:nvPr>
            <p:ph idx="1"/>
          </p:nvPr>
        </p:nvSpPr>
        <p:spPr>
          <a:xfrm>
            <a:off x="395536" y="1196752"/>
            <a:ext cx="8568952" cy="5069160"/>
          </a:xfrm>
        </p:spPr>
        <p:txBody>
          <a:bodyPr>
            <a:normAutofit/>
          </a:bodyPr>
          <a:lstStyle/>
          <a:p>
            <a:r>
              <a:rPr lang="el-GR" sz="1800" dirty="0">
                <a:solidFill>
                  <a:schemeClr val="tx1"/>
                </a:solidFill>
                <a:latin typeface="Arial" pitchFamily="34" charset="0"/>
                <a:cs typeface="Arial" pitchFamily="34" charset="0"/>
              </a:rPr>
              <a:t>Η </a:t>
            </a:r>
            <a:r>
              <a:rPr lang="el-GR" sz="1800" b="1" dirty="0">
                <a:solidFill>
                  <a:schemeClr val="tx1"/>
                </a:solidFill>
                <a:latin typeface="Arial" pitchFamily="34" charset="0"/>
                <a:cs typeface="Arial" pitchFamily="34" charset="0"/>
              </a:rPr>
              <a:t>ε</a:t>
            </a:r>
            <a:r>
              <a:rPr lang="el-GR" sz="1800" b="1" dirty="0" smtClean="0">
                <a:solidFill>
                  <a:schemeClr val="tx1"/>
                </a:solidFill>
                <a:latin typeface="Arial" pitchFamily="34" charset="0"/>
                <a:cs typeface="Arial" pitchFamily="34" charset="0"/>
              </a:rPr>
              <a:t>κτύπωση </a:t>
            </a:r>
            <a:r>
              <a:rPr lang="el-GR" sz="1800" b="1" dirty="0">
                <a:solidFill>
                  <a:schemeClr val="tx1"/>
                </a:solidFill>
                <a:latin typeface="Arial" pitchFamily="34" charset="0"/>
                <a:cs typeface="Arial" pitchFamily="34" charset="0"/>
              </a:rPr>
              <a:t>ηλεκτρονικών κυκλωμάτων</a:t>
            </a:r>
            <a:r>
              <a:rPr lang="el-GR" sz="1800" dirty="0">
                <a:solidFill>
                  <a:schemeClr val="tx1"/>
                </a:solidFill>
                <a:latin typeface="Arial" pitchFamily="34" charset="0"/>
                <a:cs typeface="Arial" pitchFamily="34" charset="0"/>
              </a:rPr>
              <a:t> είναι η διαδικασία </a:t>
            </a:r>
            <a:r>
              <a:rPr lang="el-GR" sz="1800" dirty="0" smtClean="0">
                <a:solidFill>
                  <a:schemeClr val="tx1"/>
                </a:solidFill>
                <a:latin typeface="Arial" pitchFamily="34" charset="0"/>
                <a:cs typeface="Arial" pitchFamily="34" charset="0"/>
              </a:rPr>
              <a:t>απεικόνισης τους πάνω στο χάλκινη πλευρά της πλακέτας.</a:t>
            </a:r>
            <a:endParaRPr lang="el-GR" sz="800" dirty="0" smtClean="0">
              <a:solidFill>
                <a:schemeClr val="tx1"/>
              </a:solidFill>
              <a:latin typeface="Arial" pitchFamily="34" charset="0"/>
              <a:cs typeface="Arial" pitchFamily="34" charset="0"/>
            </a:endParaRPr>
          </a:p>
          <a:p>
            <a:pPr marL="0" indent="0">
              <a:buNone/>
            </a:pPr>
            <a:endParaRPr lang="el-GR" sz="800" dirty="0" smtClean="0">
              <a:solidFill>
                <a:schemeClr val="tx1"/>
              </a:solidFill>
              <a:latin typeface="Arial" pitchFamily="34" charset="0"/>
              <a:cs typeface="Arial" pitchFamily="34" charset="0"/>
            </a:endParaRPr>
          </a:p>
          <a:p>
            <a:r>
              <a:rPr lang="el-GR" sz="1800" b="1" dirty="0" smtClean="0">
                <a:solidFill>
                  <a:schemeClr val="tx1"/>
                </a:solidFill>
                <a:latin typeface="Arial" pitchFamily="34" charset="0"/>
                <a:cs typeface="Arial" pitchFamily="34" charset="0"/>
              </a:rPr>
              <a:t>Τρόποι εκτύπωσης</a:t>
            </a:r>
            <a:r>
              <a:rPr lang="en-US" sz="1800" dirty="0" smtClean="0">
                <a:solidFill>
                  <a:schemeClr val="tx1"/>
                </a:solidFill>
                <a:latin typeface="Arial" pitchFamily="34" charset="0"/>
                <a:cs typeface="Arial" pitchFamily="34" charset="0"/>
              </a:rPr>
              <a:t>:</a:t>
            </a:r>
            <a:endParaRPr lang="el-GR" sz="1800" dirty="0" smtClean="0">
              <a:solidFill>
                <a:schemeClr val="tx1"/>
              </a:solidFill>
              <a:latin typeface="Arial" pitchFamily="34" charset="0"/>
              <a:cs typeface="Arial" pitchFamily="34" charset="0"/>
            </a:endParaRPr>
          </a:p>
          <a:p>
            <a:pPr>
              <a:buAutoNum type="arabicPeriod"/>
            </a:pPr>
            <a:r>
              <a:rPr lang="el-GR" sz="18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Χρήση </a:t>
            </a:r>
            <a:r>
              <a:rPr lang="en-US" sz="18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CNC machines</a:t>
            </a:r>
            <a:r>
              <a:rPr lang="en-US" sz="1800" dirty="0" smtClean="0">
                <a:solidFill>
                  <a:schemeClr val="tx1"/>
                </a:solidFill>
                <a:latin typeface="Arial" pitchFamily="34" charset="0"/>
                <a:cs typeface="Arial" pitchFamily="34" charset="0"/>
              </a:rPr>
              <a:t>, </a:t>
            </a:r>
            <a:r>
              <a:rPr lang="el-GR" sz="1800" dirty="0" smtClean="0">
                <a:solidFill>
                  <a:schemeClr val="tx1"/>
                </a:solidFill>
                <a:latin typeface="Arial" pitchFamily="34" charset="0"/>
                <a:cs typeface="Arial" pitchFamily="34" charset="0"/>
              </a:rPr>
              <a:t>οι οποίες σχεδιάζουν το κύκλωμα απευθείας στο</a:t>
            </a:r>
          </a:p>
          <a:p>
            <a:pPr marL="0" indent="0">
              <a:buNone/>
            </a:pPr>
            <a:r>
              <a:rPr lang="el-GR" sz="1800" dirty="0">
                <a:solidFill>
                  <a:schemeClr val="tx1"/>
                </a:solidFill>
                <a:latin typeface="Arial" pitchFamily="34" charset="0"/>
                <a:cs typeface="Arial" pitchFamily="34" charset="0"/>
              </a:rPr>
              <a:t> </a:t>
            </a:r>
            <a:r>
              <a:rPr lang="el-GR" sz="1800" dirty="0" smtClean="0">
                <a:solidFill>
                  <a:schemeClr val="tx1"/>
                </a:solidFill>
                <a:latin typeface="Arial" pitchFamily="34" charset="0"/>
                <a:cs typeface="Arial" pitchFamily="34" charset="0"/>
              </a:rPr>
              <a:t>    υπόστρωμα</a:t>
            </a:r>
            <a:endParaRPr lang="en-US" sz="1800" dirty="0" smtClean="0">
              <a:solidFill>
                <a:schemeClr val="tx1"/>
              </a:solidFill>
              <a:latin typeface="Arial" pitchFamily="34" charset="0"/>
              <a:cs typeface="Arial" pitchFamily="34" charset="0"/>
            </a:endParaRPr>
          </a:p>
          <a:p>
            <a:pPr>
              <a:buAutoNum type="arabicPeriod" startAt="2"/>
            </a:pPr>
            <a:r>
              <a:rPr lang="el-GR" sz="1800" dirty="0" smtClean="0">
                <a:solidFill>
                  <a:srgbClr val="252525"/>
                </a:solidFill>
                <a:effectLst>
                  <a:outerShdw blurRad="38100" dist="38100" dir="2700000" algn="tl">
                    <a:srgbClr val="000000">
                      <a:alpha val="43137"/>
                    </a:srgbClr>
                  </a:outerShdw>
                </a:effectLst>
                <a:latin typeface="Arial" pitchFamily="34" charset="0"/>
                <a:cs typeface="Arial" pitchFamily="34" charset="0"/>
              </a:rPr>
              <a:t>Σε διαφάνεια &amp; </a:t>
            </a:r>
            <a:r>
              <a:rPr lang="el-GR" sz="1800" i="1" dirty="0" smtClean="0">
                <a:solidFill>
                  <a:srgbClr val="252525"/>
                </a:solidFill>
                <a:effectLst>
                  <a:outerShdw blurRad="38100" dist="38100" dir="2700000" algn="tl">
                    <a:srgbClr val="000000">
                      <a:alpha val="43137"/>
                    </a:srgbClr>
                  </a:outerShdw>
                </a:effectLst>
                <a:latin typeface="Arial" pitchFamily="34" charset="0"/>
                <a:cs typeface="Arial" pitchFamily="34" charset="0"/>
              </a:rPr>
              <a:t>έκθεση σε ακτινοβολία</a:t>
            </a:r>
            <a:r>
              <a:rPr lang="en-US" sz="1800" dirty="0" smtClean="0">
                <a:solidFill>
                  <a:srgbClr val="252525"/>
                </a:solidFill>
                <a:latin typeface="Arial" pitchFamily="34" charset="0"/>
                <a:cs typeface="Arial" pitchFamily="34" charset="0"/>
              </a:rPr>
              <a:t>,</a:t>
            </a:r>
            <a:r>
              <a:rPr lang="el-GR" sz="1800" dirty="0" smtClean="0">
                <a:solidFill>
                  <a:srgbClr val="252525"/>
                </a:solidFill>
                <a:latin typeface="Arial" pitchFamily="34" charset="0"/>
                <a:cs typeface="Arial" pitchFamily="34" charset="0"/>
              </a:rPr>
              <a:t> </a:t>
            </a:r>
            <a:r>
              <a:rPr lang="el-GR" sz="1800" dirty="0">
                <a:solidFill>
                  <a:srgbClr val="252525"/>
                </a:solidFill>
                <a:latin typeface="Arial" pitchFamily="34" charset="0"/>
                <a:cs typeface="Arial" pitchFamily="34" charset="0"/>
              </a:rPr>
              <a:t>χρησιμοποιεί </a:t>
            </a:r>
            <a:r>
              <a:rPr lang="el-GR" sz="1800" dirty="0" smtClean="0">
                <a:solidFill>
                  <a:srgbClr val="252525"/>
                </a:solidFill>
                <a:latin typeface="Arial" pitchFamily="34" charset="0"/>
                <a:cs typeface="Arial" pitchFamily="34" charset="0"/>
              </a:rPr>
              <a:t>φως</a:t>
            </a:r>
            <a:r>
              <a:rPr lang="en-US" sz="1800" dirty="0" smtClean="0">
                <a:solidFill>
                  <a:srgbClr val="252525"/>
                </a:solidFill>
                <a:latin typeface="Arial" pitchFamily="34" charset="0"/>
                <a:cs typeface="Arial" pitchFamily="34" charset="0"/>
              </a:rPr>
              <a:t> </a:t>
            </a:r>
            <a:r>
              <a:rPr lang="en-US" sz="1400" dirty="0" smtClean="0">
                <a:solidFill>
                  <a:srgbClr val="54741A"/>
                </a:solidFill>
                <a:latin typeface="Arial" pitchFamily="34" charset="0"/>
                <a:cs typeface="Arial" pitchFamily="34" charset="0"/>
              </a:rPr>
              <a:t>(</a:t>
            </a:r>
            <a:r>
              <a:rPr lang="el-GR" sz="1400" dirty="0" smtClean="0">
                <a:solidFill>
                  <a:srgbClr val="54741A"/>
                </a:solidFill>
                <a:latin typeface="Arial" pitchFamily="34" charset="0"/>
                <a:cs typeface="Arial" pitchFamily="34" charset="0"/>
              </a:rPr>
              <a:t>ακτίνες </a:t>
            </a:r>
            <a:r>
              <a:rPr lang="el-GR" sz="1400" dirty="0">
                <a:solidFill>
                  <a:srgbClr val="54741A"/>
                </a:solidFill>
                <a:latin typeface="Arial" pitchFamily="34" charset="0"/>
                <a:cs typeface="Arial" pitchFamily="34" charset="0"/>
              </a:rPr>
              <a:t>Χ, </a:t>
            </a:r>
            <a:r>
              <a:rPr lang="el-GR" sz="1400" dirty="0" smtClean="0">
                <a:solidFill>
                  <a:srgbClr val="54741A"/>
                </a:solidFill>
                <a:latin typeface="Arial" pitchFamily="34" charset="0"/>
                <a:cs typeface="Arial" pitchFamily="34" charset="0"/>
              </a:rPr>
              <a:t>XUV </a:t>
            </a:r>
            <a:r>
              <a:rPr lang="el-GR" sz="1400" dirty="0">
                <a:solidFill>
                  <a:srgbClr val="54741A"/>
                </a:solidFill>
                <a:latin typeface="Arial" pitchFamily="34" charset="0"/>
                <a:cs typeface="Arial" pitchFamily="34" charset="0"/>
              </a:rPr>
              <a:t>και extreme </a:t>
            </a:r>
            <a:endParaRPr lang="el-GR" sz="1400" dirty="0" smtClean="0">
              <a:solidFill>
                <a:srgbClr val="54741A"/>
              </a:solidFill>
              <a:latin typeface="Arial" pitchFamily="34" charset="0"/>
              <a:cs typeface="Arial" pitchFamily="34" charset="0"/>
            </a:endParaRPr>
          </a:p>
          <a:p>
            <a:pPr marL="0" indent="0">
              <a:buNone/>
            </a:pPr>
            <a:r>
              <a:rPr lang="el-GR" sz="1400" dirty="0" smtClean="0">
                <a:solidFill>
                  <a:srgbClr val="54741A"/>
                </a:solidFill>
                <a:latin typeface="Arial" pitchFamily="34" charset="0"/>
                <a:cs typeface="Arial" pitchFamily="34" charset="0"/>
              </a:rPr>
              <a:t>         UV </a:t>
            </a:r>
            <a:r>
              <a:rPr lang="el-GR" sz="1400" dirty="0">
                <a:solidFill>
                  <a:srgbClr val="54741A"/>
                </a:solidFill>
                <a:latin typeface="Arial" pitchFamily="34" charset="0"/>
                <a:cs typeface="Arial" pitchFamily="34" charset="0"/>
              </a:rPr>
              <a:t>(EUV</a:t>
            </a:r>
            <a:r>
              <a:rPr lang="el-GR" sz="1400" dirty="0" smtClean="0">
                <a:solidFill>
                  <a:srgbClr val="54741A"/>
                </a:solidFill>
                <a:latin typeface="Arial" pitchFamily="34" charset="0"/>
                <a:cs typeface="Arial" pitchFamily="34" charset="0"/>
              </a:rPr>
              <a:t>)</a:t>
            </a:r>
            <a:r>
              <a:rPr lang="en-US" sz="1400" dirty="0" smtClean="0">
                <a:solidFill>
                  <a:srgbClr val="54741A"/>
                </a:solidFill>
                <a:latin typeface="Arial" pitchFamily="34" charset="0"/>
                <a:cs typeface="Arial" pitchFamily="34" charset="0"/>
              </a:rPr>
              <a:t>)</a:t>
            </a:r>
            <a:r>
              <a:rPr lang="el-GR" sz="1400" dirty="0" smtClean="0">
                <a:solidFill>
                  <a:srgbClr val="54741A"/>
                </a:solidFill>
                <a:latin typeface="Arial" pitchFamily="34" charset="0"/>
                <a:cs typeface="Arial" pitchFamily="34" charset="0"/>
              </a:rPr>
              <a:t> </a:t>
            </a:r>
            <a:r>
              <a:rPr lang="el-GR" sz="1800" dirty="0" smtClean="0">
                <a:solidFill>
                  <a:srgbClr val="252525"/>
                </a:solidFill>
                <a:latin typeface="Arial" pitchFamily="34" charset="0"/>
                <a:cs typeface="Arial" pitchFamily="34" charset="0"/>
              </a:rPr>
              <a:t>για την </a:t>
            </a:r>
            <a:r>
              <a:rPr lang="el-GR" sz="1800" dirty="0">
                <a:solidFill>
                  <a:srgbClr val="252525"/>
                </a:solidFill>
                <a:latin typeface="Arial" pitchFamily="34" charset="0"/>
                <a:cs typeface="Arial" pitchFamily="34" charset="0"/>
              </a:rPr>
              <a:t>μεταφορά του ειδώλου </a:t>
            </a:r>
            <a:r>
              <a:rPr lang="el-GR" sz="1800" dirty="0" smtClean="0">
                <a:solidFill>
                  <a:srgbClr val="252525"/>
                </a:solidFill>
                <a:latin typeface="Arial" pitchFamily="34" charset="0"/>
                <a:cs typeface="Arial" pitchFamily="34" charset="0"/>
              </a:rPr>
              <a:t>στο </a:t>
            </a:r>
            <a:r>
              <a:rPr lang="el-GR" sz="1800" dirty="0">
                <a:solidFill>
                  <a:srgbClr val="252525"/>
                </a:solidFill>
                <a:latin typeface="Arial" pitchFamily="34" charset="0"/>
                <a:cs typeface="Arial" pitchFamily="34" charset="0"/>
              </a:rPr>
              <a:t>υπόστρωμα </a:t>
            </a:r>
            <a:r>
              <a:rPr lang="el-GR" sz="1800" dirty="0" smtClean="0">
                <a:solidFill>
                  <a:srgbClr val="252525"/>
                </a:solidFill>
                <a:latin typeface="Arial" pitchFamily="34" charset="0"/>
                <a:cs typeface="Arial" pitchFamily="34" charset="0"/>
              </a:rPr>
              <a:t>του ημιαγωγού. </a:t>
            </a:r>
            <a:r>
              <a:rPr lang="en-US" sz="1800" dirty="0" smtClean="0">
                <a:solidFill>
                  <a:srgbClr val="252525"/>
                </a:solidFill>
                <a:latin typeface="Arial" pitchFamily="34" charset="0"/>
                <a:cs typeface="Arial" pitchFamily="34" charset="0"/>
              </a:rPr>
              <a:t> </a:t>
            </a:r>
            <a:endParaRPr lang="el-GR" sz="1800" dirty="0" smtClean="0">
              <a:solidFill>
                <a:srgbClr val="252525"/>
              </a:solidFill>
              <a:latin typeface="Arial" pitchFamily="34" charset="0"/>
              <a:cs typeface="Arial" pitchFamily="34" charset="0"/>
            </a:endParaRPr>
          </a:p>
          <a:p>
            <a:pPr marL="0" indent="0">
              <a:buNone/>
            </a:pPr>
            <a:r>
              <a:rPr lang="el-GR" sz="1800" dirty="0" smtClean="0">
                <a:solidFill>
                  <a:schemeClr val="tx1"/>
                </a:solidFill>
                <a:latin typeface="Arial" pitchFamily="34" charset="0"/>
                <a:cs typeface="Arial" pitchFamily="34" charset="0"/>
              </a:rPr>
              <a:t>3.  Τύπωση του κυκλώματος σε γυαλιστερό χαρτι (μέθοδος σιδερώματος)</a:t>
            </a:r>
          </a:p>
          <a:p>
            <a:pPr>
              <a:buAutoNum type="arabicPeriod" startAt="4"/>
            </a:pPr>
            <a:r>
              <a:rPr lang="el-GR" sz="1800" dirty="0" smtClean="0">
                <a:solidFill>
                  <a:schemeClr val="tx1"/>
                </a:solidFill>
                <a:latin typeface="Arial" pitchFamily="34" charset="0"/>
                <a:cs typeface="Arial" pitchFamily="34" charset="0"/>
              </a:rPr>
              <a:t>Μέθοδος μαρκαδόρου (για </a:t>
            </a:r>
            <a:r>
              <a:rPr lang="en-US" sz="1800" dirty="0" smtClean="0">
                <a:solidFill>
                  <a:schemeClr val="tx1"/>
                </a:solidFill>
                <a:latin typeface="Arial" pitchFamily="34" charset="0"/>
                <a:cs typeface="Arial" pitchFamily="34" charset="0"/>
              </a:rPr>
              <a:t>homemade </a:t>
            </a:r>
            <a:r>
              <a:rPr lang="el-GR" sz="1800" dirty="0" smtClean="0">
                <a:solidFill>
                  <a:schemeClr val="tx1"/>
                </a:solidFill>
                <a:latin typeface="Arial" pitchFamily="34" charset="0"/>
                <a:cs typeface="Arial" pitchFamily="34" charset="0"/>
              </a:rPr>
              <a:t>κυκλώματα)</a:t>
            </a:r>
          </a:p>
          <a:p>
            <a:pPr marL="0" indent="0">
              <a:buNone/>
            </a:pPr>
            <a:endParaRPr lang="el-GR" sz="1800" dirty="0">
              <a:solidFill>
                <a:schemeClr val="tx1"/>
              </a:solidFill>
              <a:latin typeface="Arial"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4301881"/>
            <a:ext cx="2829036" cy="197003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045" t="18153" r="16754" b="9757"/>
          <a:stretch/>
        </p:blipFill>
        <p:spPr>
          <a:xfrm>
            <a:off x="5148064" y="4316546"/>
            <a:ext cx="2747785" cy="2057643"/>
          </a:xfrm>
          <a:prstGeom prst="rect">
            <a:avLst/>
          </a:prstGeom>
        </p:spPr>
      </p:pic>
    </p:spTree>
    <p:extLst>
      <p:ext uri="{BB962C8B-B14F-4D97-AF65-F5344CB8AC3E}">
        <p14:creationId xmlns:p14="http://schemas.microsoft.com/office/powerpoint/2010/main" val="5132964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8610" y="116632"/>
            <a:ext cx="8229600" cy="1368152"/>
          </a:xfrm>
        </p:spPr>
        <p:txBody>
          <a:bodyPr/>
          <a:lstStyle/>
          <a:p>
            <a:pPr>
              <a:lnSpc>
                <a:spcPct val="100000"/>
              </a:lnSpc>
              <a:spcAft>
                <a:spcPts val="200"/>
              </a:spcAft>
            </a:pPr>
            <a:r>
              <a:rPr lang="el-GR" sz="4800" dirty="0">
                <a:solidFill>
                  <a:srgbClr val="54741A"/>
                </a:solidFill>
                <a:effectLst/>
                <a:latin typeface="Arial" pitchFamily="34" charset="0"/>
                <a:cs typeface="Arial" pitchFamily="34" charset="0"/>
              </a:rPr>
              <a:t>ΕΚΤΥΠΩΣΗ</a:t>
            </a:r>
            <a:r>
              <a:rPr lang="en-US" sz="4800" dirty="0" smtClean="0">
                <a:solidFill>
                  <a:srgbClr val="54741A"/>
                </a:solidFill>
                <a:effectLst/>
                <a:latin typeface="Arial" pitchFamily="34" charset="0"/>
                <a:cs typeface="Arial" pitchFamily="34" charset="0"/>
              </a:rPr>
              <a:t/>
            </a:r>
            <a:br>
              <a:rPr lang="en-US" sz="4800" dirty="0" smtClean="0">
                <a:solidFill>
                  <a:srgbClr val="54741A"/>
                </a:solidFill>
                <a:effectLst/>
                <a:latin typeface="Arial" pitchFamily="34" charset="0"/>
                <a:cs typeface="Arial" pitchFamily="34" charset="0"/>
              </a:rPr>
            </a:br>
            <a:r>
              <a:rPr lang="el-GR" sz="2400" dirty="0">
                <a:solidFill>
                  <a:schemeClr val="tx1"/>
                </a:solidFill>
                <a:effectLst/>
                <a:latin typeface="Arial" pitchFamily="34" charset="0"/>
                <a:cs typeface="Arial" pitchFamily="34" charset="0"/>
              </a:rPr>
              <a:t>1</a:t>
            </a:r>
            <a:r>
              <a:rPr lang="en-US" sz="2400" dirty="0" smtClean="0">
                <a:solidFill>
                  <a:schemeClr val="tx1"/>
                </a:solidFill>
                <a:effectLst/>
                <a:latin typeface="Arial" pitchFamily="34" charset="0"/>
                <a:cs typeface="Arial" pitchFamily="34" charset="0"/>
              </a:rPr>
              <a:t>.</a:t>
            </a:r>
            <a:r>
              <a:rPr lang="el-GR" sz="2400" dirty="0" smtClean="0">
                <a:solidFill>
                  <a:schemeClr val="tx1"/>
                </a:solidFill>
                <a:latin typeface="Arial" pitchFamily="34" charset="0"/>
                <a:cs typeface="Arial" pitchFamily="34" charset="0"/>
              </a:rPr>
              <a:t> </a:t>
            </a:r>
            <a:r>
              <a:rPr lang="en-US" sz="2400" dirty="0" smtClean="0">
                <a:solidFill>
                  <a:schemeClr val="tx1"/>
                </a:solidFill>
                <a:latin typeface="Arial" pitchFamily="34" charset="0"/>
                <a:cs typeface="Arial" pitchFamily="34" charset="0"/>
              </a:rPr>
              <a:t>CNC </a:t>
            </a:r>
            <a:r>
              <a:rPr lang="en-US" sz="2400" dirty="0">
                <a:solidFill>
                  <a:schemeClr val="tx1"/>
                </a:solidFill>
                <a:latin typeface="Arial" pitchFamily="34" charset="0"/>
                <a:cs typeface="Arial" pitchFamily="34" charset="0"/>
              </a:rPr>
              <a:t>machines</a:t>
            </a:r>
            <a:endParaRPr lang="el-GR" sz="2400" dirty="0">
              <a:solidFill>
                <a:schemeClr val="tx1"/>
              </a:solidFill>
              <a:latin typeface="Arial" pitchFamily="34" charset="0"/>
              <a:cs typeface="Arial"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6848"/>
          <a:stretch/>
        </p:blipFill>
        <p:spPr>
          <a:xfrm>
            <a:off x="1079937" y="2132856"/>
            <a:ext cx="6945918" cy="205877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4933"/>
          <a:stretch/>
        </p:blipFill>
        <p:spPr>
          <a:xfrm>
            <a:off x="1079937" y="4365104"/>
            <a:ext cx="6945918" cy="2094961"/>
          </a:xfrm>
          <a:prstGeom prst="rect">
            <a:avLst/>
          </a:prstGeom>
        </p:spPr>
      </p:pic>
      <p:sp>
        <p:nvSpPr>
          <p:cNvPr id="6" name="Rectangle 5"/>
          <p:cNvSpPr/>
          <p:nvPr/>
        </p:nvSpPr>
        <p:spPr>
          <a:xfrm>
            <a:off x="1259632" y="1556792"/>
            <a:ext cx="7587270" cy="646331"/>
          </a:xfrm>
          <a:prstGeom prst="rect">
            <a:avLst/>
          </a:prstGeom>
        </p:spPr>
        <p:txBody>
          <a:bodyPr wrap="none">
            <a:spAutoFit/>
          </a:bodyPr>
          <a:lstStyle/>
          <a:p>
            <a:r>
              <a:rPr lang="el-GR" dirty="0" smtClean="0">
                <a:latin typeface="Arial" pitchFamily="34" charset="0"/>
                <a:cs typeface="Arial" pitchFamily="34" charset="0"/>
              </a:rPr>
              <a:t>Διαβάζοντας το κύκλωμα από το πρόγραμμα σχεδίασης, το εκτυπώνουν </a:t>
            </a:r>
          </a:p>
          <a:p>
            <a:r>
              <a:rPr lang="el-GR" dirty="0">
                <a:latin typeface="Arial" pitchFamily="34" charset="0"/>
                <a:cs typeface="Arial" pitchFamily="34" charset="0"/>
              </a:rPr>
              <a:t>σ</a:t>
            </a:r>
            <a:r>
              <a:rPr lang="el-GR" dirty="0" smtClean="0">
                <a:latin typeface="Arial" pitchFamily="34" charset="0"/>
                <a:cs typeface="Arial" pitchFamily="34" charset="0"/>
              </a:rPr>
              <a:t>το υπόστρωμα.</a:t>
            </a:r>
            <a:endParaRPr lang="el-GR" dirty="0"/>
          </a:p>
        </p:txBody>
      </p:sp>
    </p:spTree>
    <p:extLst>
      <p:ext uri="{BB962C8B-B14F-4D97-AF65-F5344CB8AC3E}">
        <p14:creationId xmlns:p14="http://schemas.microsoft.com/office/powerpoint/2010/main" val="5967739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8610" y="116632"/>
            <a:ext cx="8229600" cy="1368152"/>
          </a:xfrm>
        </p:spPr>
        <p:txBody>
          <a:bodyPr/>
          <a:lstStyle/>
          <a:p>
            <a:pPr>
              <a:lnSpc>
                <a:spcPct val="100000"/>
              </a:lnSpc>
              <a:spcAft>
                <a:spcPts val="200"/>
              </a:spcAft>
            </a:pPr>
            <a:r>
              <a:rPr lang="el-GR" sz="4800" dirty="0">
                <a:solidFill>
                  <a:srgbClr val="54741A"/>
                </a:solidFill>
                <a:effectLst/>
                <a:latin typeface="Arial" pitchFamily="34" charset="0"/>
                <a:cs typeface="Arial" pitchFamily="34" charset="0"/>
              </a:rPr>
              <a:t>ΕΚΤΥΠΩΣΗ</a:t>
            </a:r>
            <a:r>
              <a:rPr lang="en-US" sz="4800" dirty="0" smtClean="0">
                <a:solidFill>
                  <a:srgbClr val="54741A"/>
                </a:solidFill>
                <a:effectLst/>
                <a:latin typeface="Arial" pitchFamily="34" charset="0"/>
                <a:cs typeface="Arial" pitchFamily="34" charset="0"/>
              </a:rPr>
              <a:t/>
            </a:r>
            <a:br>
              <a:rPr lang="en-US" sz="4800" dirty="0" smtClean="0">
                <a:solidFill>
                  <a:srgbClr val="54741A"/>
                </a:solidFill>
                <a:effectLst/>
                <a:latin typeface="Arial" pitchFamily="34" charset="0"/>
                <a:cs typeface="Arial" pitchFamily="34" charset="0"/>
              </a:rPr>
            </a:br>
            <a:r>
              <a:rPr lang="el-GR" sz="2400" dirty="0">
                <a:solidFill>
                  <a:schemeClr val="tx1"/>
                </a:solidFill>
                <a:effectLst/>
                <a:latin typeface="Arial" pitchFamily="34" charset="0"/>
                <a:cs typeface="Arial" pitchFamily="34" charset="0"/>
              </a:rPr>
              <a:t>1</a:t>
            </a:r>
            <a:r>
              <a:rPr lang="en-US" sz="2400" dirty="0" smtClean="0">
                <a:solidFill>
                  <a:schemeClr val="tx1"/>
                </a:solidFill>
                <a:effectLst/>
                <a:latin typeface="Arial" pitchFamily="34" charset="0"/>
                <a:cs typeface="Arial" pitchFamily="34" charset="0"/>
              </a:rPr>
              <a:t>.</a:t>
            </a:r>
            <a:r>
              <a:rPr lang="el-GR" sz="2400" dirty="0" smtClean="0">
                <a:solidFill>
                  <a:schemeClr val="tx1"/>
                </a:solidFill>
                <a:latin typeface="Arial" pitchFamily="34" charset="0"/>
                <a:cs typeface="Arial" pitchFamily="34" charset="0"/>
              </a:rPr>
              <a:t> </a:t>
            </a:r>
            <a:r>
              <a:rPr lang="en-US" sz="2400" dirty="0" smtClean="0">
                <a:solidFill>
                  <a:schemeClr val="tx1"/>
                </a:solidFill>
                <a:latin typeface="Arial" pitchFamily="34" charset="0"/>
                <a:cs typeface="Arial" pitchFamily="34" charset="0"/>
              </a:rPr>
              <a:t>CNC </a:t>
            </a:r>
            <a:r>
              <a:rPr lang="en-US" sz="2400" dirty="0">
                <a:solidFill>
                  <a:schemeClr val="tx1"/>
                </a:solidFill>
                <a:latin typeface="Arial" pitchFamily="34" charset="0"/>
                <a:cs typeface="Arial" pitchFamily="34" charset="0"/>
              </a:rPr>
              <a:t>machines</a:t>
            </a:r>
            <a:endParaRPr lang="el-GR" sz="2400" dirty="0">
              <a:solidFill>
                <a:schemeClr val="tx1"/>
              </a:solidFill>
              <a:latin typeface="Arial" pitchFamily="34" charset="0"/>
              <a:cs typeface="Arial"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872" y="3933056"/>
            <a:ext cx="4255987" cy="243608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05" y="1628800"/>
            <a:ext cx="5328592" cy="2998078"/>
          </a:xfrm>
          <a:prstGeom prst="rect">
            <a:avLst/>
          </a:prstGeom>
        </p:spPr>
      </p:pic>
      <p:sp>
        <p:nvSpPr>
          <p:cNvPr id="7" name="Rectangle 6"/>
          <p:cNvSpPr/>
          <p:nvPr/>
        </p:nvSpPr>
        <p:spPr>
          <a:xfrm>
            <a:off x="6297976" y="2222873"/>
            <a:ext cx="2522496" cy="646331"/>
          </a:xfrm>
          <a:prstGeom prst="rect">
            <a:avLst/>
          </a:prstGeom>
        </p:spPr>
        <p:txBody>
          <a:bodyPr wrap="square">
            <a:spAutoFit/>
          </a:bodyPr>
          <a:lstStyle/>
          <a:p>
            <a:r>
              <a:rPr lang="el-GR" dirty="0" smtClean="0">
                <a:latin typeface="Arial" pitchFamily="34" charset="0"/>
                <a:cs typeface="Arial" pitchFamily="34" charset="0"/>
              </a:rPr>
              <a:t>Αντί μελάνι χρησιμοποιούν χαλκό</a:t>
            </a:r>
            <a:endParaRPr lang="el-GR" dirty="0"/>
          </a:p>
        </p:txBody>
      </p:sp>
      <p:sp>
        <p:nvSpPr>
          <p:cNvPr id="8" name="Rectangle 7"/>
          <p:cNvSpPr/>
          <p:nvPr/>
        </p:nvSpPr>
        <p:spPr>
          <a:xfrm>
            <a:off x="651321" y="4966432"/>
            <a:ext cx="2768551" cy="646331"/>
          </a:xfrm>
          <a:prstGeom prst="rect">
            <a:avLst/>
          </a:prstGeom>
        </p:spPr>
        <p:txBody>
          <a:bodyPr wrap="square">
            <a:spAutoFit/>
          </a:bodyPr>
          <a:lstStyle/>
          <a:p>
            <a:r>
              <a:rPr lang="el-GR" dirty="0" smtClean="0">
                <a:latin typeface="Arial" pitchFamily="34" charset="0"/>
                <a:cs typeface="Arial" pitchFamily="34" charset="0"/>
              </a:rPr>
              <a:t>Κάποια </a:t>
            </a:r>
            <a:r>
              <a:rPr lang="en-US" dirty="0" smtClean="0">
                <a:latin typeface="Arial" pitchFamily="34" charset="0"/>
                <a:cs typeface="Arial" pitchFamily="34" charset="0"/>
              </a:rPr>
              <a:t>CNC</a:t>
            </a:r>
            <a:r>
              <a:rPr lang="el-GR" dirty="0" smtClean="0">
                <a:latin typeface="Arial" pitchFamily="34" charset="0"/>
                <a:cs typeface="Arial" pitchFamily="34" charset="0"/>
              </a:rPr>
              <a:t> χαράσσουν αντί να εκτυπώνουν</a:t>
            </a:r>
            <a:endParaRPr lang="el-GR" dirty="0"/>
          </a:p>
        </p:txBody>
      </p:sp>
    </p:spTree>
    <p:extLst>
      <p:ext uri="{BB962C8B-B14F-4D97-AF65-F5344CB8AC3E}">
        <p14:creationId xmlns:p14="http://schemas.microsoft.com/office/powerpoint/2010/main" val="6097607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8610" y="116632"/>
            <a:ext cx="8229600" cy="1368152"/>
          </a:xfrm>
        </p:spPr>
        <p:txBody>
          <a:bodyPr/>
          <a:lstStyle/>
          <a:p>
            <a:pPr>
              <a:lnSpc>
                <a:spcPct val="100000"/>
              </a:lnSpc>
              <a:spcAft>
                <a:spcPts val="200"/>
              </a:spcAft>
            </a:pPr>
            <a:r>
              <a:rPr lang="el-GR" sz="4800" dirty="0">
                <a:solidFill>
                  <a:srgbClr val="54741A"/>
                </a:solidFill>
                <a:effectLst/>
                <a:latin typeface="Arial" pitchFamily="34" charset="0"/>
                <a:cs typeface="Arial" pitchFamily="34" charset="0"/>
              </a:rPr>
              <a:t>ΕΚΤΥΠΩΣΗ</a:t>
            </a:r>
            <a:r>
              <a:rPr lang="en-US" sz="4800" dirty="0" smtClean="0">
                <a:solidFill>
                  <a:srgbClr val="54741A"/>
                </a:solidFill>
                <a:effectLst/>
                <a:latin typeface="Arial" pitchFamily="34" charset="0"/>
                <a:cs typeface="Arial" pitchFamily="34" charset="0"/>
              </a:rPr>
              <a:t/>
            </a:r>
            <a:br>
              <a:rPr lang="en-US" sz="4800" dirty="0" smtClean="0">
                <a:solidFill>
                  <a:srgbClr val="54741A"/>
                </a:solidFill>
                <a:effectLst/>
                <a:latin typeface="Arial" pitchFamily="34" charset="0"/>
                <a:cs typeface="Arial" pitchFamily="34" charset="0"/>
              </a:rPr>
            </a:br>
            <a:r>
              <a:rPr lang="el-GR" sz="2400" dirty="0" smtClean="0">
                <a:solidFill>
                  <a:schemeClr val="tx1"/>
                </a:solidFill>
                <a:effectLst/>
                <a:latin typeface="Arial" pitchFamily="34" charset="0"/>
                <a:cs typeface="Arial" pitchFamily="34" charset="0"/>
              </a:rPr>
              <a:t>2</a:t>
            </a:r>
            <a:r>
              <a:rPr lang="en-US" sz="2400" dirty="0" smtClean="0">
                <a:solidFill>
                  <a:schemeClr val="tx1"/>
                </a:solidFill>
                <a:effectLst/>
                <a:latin typeface="Arial" pitchFamily="34" charset="0"/>
                <a:cs typeface="Arial" pitchFamily="34" charset="0"/>
              </a:rPr>
              <a:t>.</a:t>
            </a:r>
            <a:r>
              <a:rPr lang="el-GR" sz="2400" dirty="0">
                <a:solidFill>
                  <a:schemeClr val="tx1"/>
                </a:solidFill>
                <a:latin typeface="Arial" pitchFamily="34" charset="0"/>
                <a:cs typeface="Arial" pitchFamily="34" charset="0"/>
              </a:rPr>
              <a:t> </a:t>
            </a:r>
            <a:r>
              <a:rPr lang="el-GR" sz="2400" dirty="0" smtClean="0">
                <a:solidFill>
                  <a:schemeClr val="tx1"/>
                </a:solidFill>
                <a:latin typeface="Arial" pitchFamily="34" charset="0"/>
                <a:cs typeface="Arial" pitchFamily="34" charset="0"/>
              </a:rPr>
              <a:t>Σε </a:t>
            </a:r>
            <a:r>
              <a:rPr lang="el-GR" sz="2400" dirty="0">
                <a:solidFill>
                  <a:schemeClr val="tx1"/>
                </a:solidFill>
                <a:latin typeface="Arial" pitchFamily="34" charset="0"/>
                <a:cs typeface="Arial" pitchFamily="34" charset="0"/>
              </a:rPr>
              <a:t>διαφάνεια </a:t>
            </a:r>
            <a:r>
              <a:rPr lang="el-GR" sz="2400" dirty="0" smtClean="0">
                <a:solidFill>
                  <a:schemeClr val="tx1"/>
                </a:solidFill>
                <a:latin typeface="Arial" pitchFamily="34" charset="0"/>
                <a:cs typeface="Arial" pitchFamily="34" charset="0"/>
              </a:rPr>
              <a:t>&amp; έκθεση </a:t>
            </a:r>
            <a:r>
              <a:rPr lang="el-GR" sz="2400" dirty="0">
                <a:solidFill>
                  <a:schemeClr val="tx1"/>
                </a:solidFill>
                <a:latin typeface="Arial" pitchFamily="34" charset="0"/>
                <a:cs typeface="Arial" pitchFamily="34" charset="0"/>
              </a:rPr>
              <a:t>σε </a:t>
            </a:r>
            <a:r>
              <a:rPr lang="el-GR" sz="2400" dirty="0" smtClean="0">
                <a:solidFill>
                  <a:schemeClr val="tx1"/>
                </a:solidFill>
                <a:latin typeface="Arial" pitchFamily="34" charset="0"/>
                <a:cs typeface="Arial" pitchFamily="34" charset="0"/>
              </a:rPr>
              <a:t>ακτινοβολία</a:t>
            </a:r>
            <a:endParaRPr lang="el-GR" sz="2400" dirty="0">
              <a:solidFill>
                <a:schemeClr val="tx1"/>
              </a:solidFill>
              <a:latin typeface="Arial" pitchFamily="34" charset="0"/>
              <a:cs typeface="Arial"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607669"/>
            <a:ext cx="2952328" cy="221424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3933056"/>
            <a:ext cx="2952328" cy="2527931"/>
          </a:xfrm>
          <a:prstGeom prst="rect">
            <a:avLst/>
          </a:prstGeom>
        </p:spPr>
      </p:pic>
      <p:sp>
        <p:nvSpPr>
          <p:cNvPr id="9" name="Rectangle 8"/>
          <p:cNvSpPr/>
          <p:nvPr/>
        </p:nvSpPr>
        <p:spPr>
          <a:xfrm>
            <a:off x="3851920" y="1607669"/>
            <a:ext cx="4572000" cy="923330"/>
          </a:xfrm>
          <a:prstGeom prst="rect">
            <a:avLst/>
          </a:prstGeom>
        </p:spPr>
        <p:txBody>
          <a:bodyPr>
            <a:spAutoFit/>
          </a:bodyPr>
          <a:lstStyle/>
          <a:p>
            <a:pPr marL="285750" indent="-285750">
              <a:buFont typeface="Arial" pitchFamily="34" charset="0"/>
              <a:buChar char="•"/>
            </a:pPr>
            <a:r>
              <a:rPr lang="el-GR" dirty="0">
                <a:latin typeface="Arial" pitchFamily="34" charset="0"/>
                <a:cs typeface="Arial" pitchFamily="34" charset="0"/>
              </a:rPr>
              <a:t>Με δύο τζάμια (μπρος - πίσω) και με τη βοήθεια συνδετήρων πιέζουμε την διαφάνεια πάνω στη πλακέτα. </a:t>
            </a:r>
          </a:p>
        </p:txBody>
      </p:sp>
      <p:sp>
        <p:nvSpPr>
          <p:cNvPr id="10" name="Rectangle 9"/>
          <p:cNvSpPr/>
          <p:nvPr/>
        </p:nvSpPr>
        <p:spPr>
          <a:xfrm>
            <a:off x="3866997" y="2762344"/>
            <a:ext cx="5688632" cy="1477328"/>
          </a:xfrm>
          <a:prstGeom prst="rect">
            <a:avLst/>
          </a:prstGeom>
        </p:spPr>
        <p:txBody>
          <a:bodyPr wrap="square">
            <a:spAutoFit/>
          </a:bodyPr>
          <a:lstStyle/>
          <a:p>
            <a:pPr marL="285750" indent="-285750">
              <a:buFont typeface="Arial" pitchFamily="34" charset="0"/>
              <a:buChar char="•"/>
            </a:pPr>
            <a:r>
              <a:rPr lang="el-GR" dirty="0">
                <a:latin typeface="Arial" pitchFamily="34" charset="0"/>
                <a:cs typeface="Arial" pitchFamily="34" charset="0"/>
              </a:rPr>
              <a:t>Έκθεση σε </a:t>
            </a:r>
            <a:r>
              <a:rPr lang="el-GR" dirty="0">
                <a:effectLst>
                  <a:outerShdw blurRad="38100" dist="38100" dir="2700000" algn="tl">
                    <a:srgbClr val="000000">
                      <a:alpha val="43137"/>
                    </a:srgbClr>
                  </a:outerShdw>
                </a:effectLst>
                <a:latin typeface="Arial" pitchFamily="34" charset="0"/>
                <a:cs typeface="Arial" pitchFamily="34" charset="0"/>
              </a:rPr>
              <a:t>υπεριώδη </a:t>
            </a:r>
            <a:r>
              <a:rPr lang="el-GR" dirty="0" smtClean="0">
                <a:effectLst>
                  <a:outerShdw blurRad="38100" dist="38100" dir="2700000" algn="tl">
                    <a:srgbClr val="000000">
                      <a:alpha val="43137"/>
                    </a:srgbClr>
                  </a:outerShdw>
                </a:effectLst>
                <a:latin typeface="Arial" pitchFamily="34" charset="0"/>
                <a:cs typeface="Arial" pitchFamily="34" charset="0"/>
              </a:rPr>
              <a:t>ακτινοβολία</a:t>
            </a:r>
          </a:p>
          <a:p>
            <a:r>
              <a:rPr lang="el-GR" dirty="0" smtClean="0">
                <a:latin typeface="Arial" pitchFamily="34" charset="0"/>
                <a:cs typeface="Arial" pitchFamily="34" charset="0"/>
              </a:rPr>
              <a:t>-Λάμπα sylvania </a:t>
            </a:r>
            <a:r>
              <a:rPr lang="el-GR" dirty="0">
                <a:latin typeface="Arial" pitchFamily="34" charset="0"/>
                <a:cs typeface="Arial" pitchFamily="34" charset="0"/>
              </a:rPr>
              <a:t>G8T5 </a:t>
            </a:r>
            <a:r>
              <a:rPr lang="el-GR" dirty="0" smtClean="0">
                <a:latin typeface="Arial" pitchFamily="34" charset="0"/>
                <a:cs typeface="Arial" pitchFamily="34" charset="0"/>
              </a:rPr>
              <a:t>(4:30 </a:t>
            </a:r>
            <a:r>
              <a:rPr lang="el-GR" dirty="0">
                <a:latin typeface="Arial" pitchFamily="34" charset="0"/>
                <a:cs typeface="Arial" pitchFamily="34" charset="0"/>
              </a:rPr>
              <a:t>με 5 </a:t>
            </a:r>
            <a:r>
              <a:rPr lang="el-GR" dirty="0" smtClean="0">
                <a:latin typeface="Arial" pitchFamily="34" charset="0"/>
                <a:cs typeface="Arial" pitchFamily="34" charset="0"/>
              </a:rPr>
              <a:t>ώρες)</a:t>
            </a:r>
          </a:p>
          <a:p>
            <a:r>
              <a:rPr lang="el-GR" dirty="0" smtClean="0">
                <a:latin typeface="Arial" pitchFamily="34" charset="0"/>
                <a:cs typeface="Arial" pitchFamily="34" charset="0"/>
              </a:rPr>
              <a:t>-Λάμπα </a:t>
            </a:r>
            <a:r>
              <a:rPr lang="el-GR" dirty="0">
                <a:latin typeface="Arial" pitchFamily="34" charset="0"/>
                <a:cs typeface="Arial" pitchFamily="34" charset="0"/>
              </a:rPr>
              <a:t>μικτού φωτισμού 200W η οποία </a:t>
            </a:r>
            <a:r>
              <a:rPr lang="el-GR" dirty="0" smtClean="0">
                <a:latin typeface="Arial" pitchFamily="34" charset="0"/>
                <a:cs typeface="Arial" pitchFamily="34" charset="0"/>
              </a:rPr>
              <a:t>παράγει</a:t>
            </a:r>
          </a:p>
          <a:p>
            <a:r>
              <a:rPr lang="el-GR" dirty="0" smtClean="0">
                <a:latin typeface="Arial" pitchFamily="34" charset="0"/>
                <a:cs typeface="Arial" pitchFamily="34" charset="0"/>
              </a:rPr>
              <a:t>  λευκό </a:t>
            </a:r>
            <a:r>
              <a:rPr lang="el-GR" dirty="0">
                <a:latin typeface="Arial" pitchFamily="34" charset="0"/>
                <a:cs typeface="Arial" pitchFamily="34" charset="0"/>
              </a:rPr>
              <a:t>φως </a:t>
            </a:r>
            <a:r>
              <a:rPr lang="el-GR" dirty="0" smtClean="0">
                <a:latin typeface="Arial" pitchFamily="34" charset="0"/>
                <a:cs typeface="Arial" pitchFamily="34" charset="0"/>
              </a:rPr>
              <a:t>αλλά </a:t>
            </a:r>
            <a:r>
              <a:rPr lang="el-GR" dirty="0">
                <a:latin typeface="Arial" pitchFamily="34" charset="0"/>
                <a:cs typeface="Arial" pitchFamily="34" charset="0"/>
              </a:rPr>
              <a:t>και μεγάλα </a:t>
            </a:r>
            <a:r>
              <a:rPr lang="el-GR" dirty="0" smtClean="0">
                <a:latin typeface="Arial" pitchFamily="34" charset="0"/>
                <a:cs typeface="Arial" pitchFamily="34" charset="0"/>
              </a:rPr>
              <a:t>ποσοστά υπεριώδους</a:t>
            </a:r>
          </a:p>
          <a:p>
            <a:r>
              <a:rPr lang="el-GR" dirty="0">
                <a:latin typeface="Arial" pitchFamily="34" charset="0"/>
                <a:cs typeface="Arial" pitchFamily="34" charset="0"/>
              </a:rPr>
              <a:t> </a:t>
            </a:r>
            <a:r>
              <a:rPr lang="el-GR" dirty="0" smtClean="0">
                <a:latin typeface="Arial" pitchFamily="34" charset="0"/>
                <a:cs typeface="Arial" pitchFamily="34" charset="0"/>
              </a:rPr>
              <a:t> </a:t>
            </a:r>
            <a:r>
              <a:rPr lang="el-GR" dirty="0">
                <a:latin typeface="Arial" pitchFamily="34" charset="0"/>
                <a:cs typeface="Arial" pitchFamily="34" charset="0"/>
              </a:rPr>
              <a:t>ακτινοβολίας</a:t>
            </a:r>
            <a:r>
              <a:rPr lang="el-GR" dirty="0" smtClean="0">
                <a:latin typeface="Arial" pitchFamily="34" charset="0"/>
                <a:cs typeface="Arial" pitchFamily="34" charset="0"/>
              </a:rPr>
              <a:t>. 5’-10’</a:t>
            </a:r>
            <a:endParaRPr lang="el-GR" dirty="0">
              <a:latin typeface="Arial" pitchFamily="34" charset="0"/>
              <a:cs typeface="Arial" pitchFamily="34" charset="0"/>
            </a:endParaRPr>
          </a:p>
        </p:txBody>
      </p:sp>
      <p:sp>
        <p:nvSpPr>
          <p:cNvPr id="11" name="Rectangle 10"/>
          <p:cNvSpPr/>
          <p:nvPr/>
        </p:nvSpPr>
        <p:spPr>
          <a:xfrm>
            <a:off x="3866997" y="4437112"/>
            <a:ext cx="4716016" cy="1754326"/>
          </a:xfrm>
          <a:prstGeom prst="rect">
            <a:avLst/>
          </a:prstGeom>
        </p:spPr>
        <p:txBody>
          <a:bodyPr wrap="square">
            <a:spAutoFit/>
          </a:bodyPr>
          <a:lstStyle/>
          <a:p>
            <a:pPr marL="285750" indent="-285750">
              <a:buFont typeface="Arial" pitchFamily="34" charset="0"/>
              <a:buChar char="•"/>
            </a:pPr>
            <a:r>
              <a:rPr lang="el-GR" dirty="0">
                <a:latin typeface="Arial" pitchFamily="34" charset="0"/>
                <a:cs typeface="Arial" pitchFamily="34" charset="0"/>
              </a:rPr>
              <a:t>(5 ml) με tuboflo (άνυδρο υδροξείδιο του νατρίου ή καυστική σόδα). </a:t>
            </a:r>
            <a:r>
              <a:rPr lang="el-GR" dirty="0" smtClean="0">
                <a:latin typeface="Arial" pitchFamily="34" charset="0"/>
                <a:cs typeface="Arial" pitchFamily="34" charset="0"/>
              </a:rPr>
              <a:t>2 </a:t>
            </a:r>
            <a:r>
              <a:rPr lang="el-GR" dirty="0">
                <a:latin typeface="Arial" pitchFamily="34" charset="0"/>
                <a:cs typeface="Arial" pitchFamily="34" charset="0"/>
              </a:rPr>
              <a:t>- 5 λεπτά θα έχει εμφανιστεί το τυπωμένο πάνω στην πλακέτα. </a:t>
            </a:r>
            <a:endParaRPr lang="el-GR" dirty="0" smtClean="0">
              <a:latin typeface="Arial" pitchFamily="34" charset="0"/>
              <a:cs typeface="Arial" pitchFamily="34" charset="0"/>
            </a:endParaRPr>
          </a:p>
          <a:p>
            <a:pPr marL="285750" indent="-285750">
              <a:buFont typeface="Arial" pitchFamily="34" charset="0"/>
              <a:buChar char="•"/>
            </a:pPr>
            <a:r>
              <a:rPr lang="el-GR" dirty="0" smtClean="0">
                <a:latin typeface="Arial" pitchFamily="34" charset="0"/>
                <a:cs typeface="Arial" pitchFamily="34" charset="0"/>
              </a:rPr>
              <a:t>Βγάζουμε </a:t>
            </a:r>
            <a:r>
              <a:rPr lang="el-GR" dirty="0">
                <a:latin typeface="Arial" pitchFamily="34" charset="0"/>
                <a:cs typeface="Arial" pitchFamily="34" charset="0"/>
              </a:rPr>
              <a:t>την πλακέτα από το διάλυμα και τη ξεπλένουμε με άφθονο νερό. </a:t>
            </a:r>
          </a:p>
        </p:txBody>
      </p:sp>
    </p:spTree>
    <p:extLst>
      <p:ext uri="{BB962C8B-B14F-4D97-AF65-F5344CB8AC3E}">
        <p14:creationId xmlns:p14="http://schemas.microsoft.com/office/powerpoint/2010/main" val="4242141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8610" y="116632"/>
            <a:ext cx="8229600" cy="1368152"/>
          </a:xfrm>
        </p:spPr>
        <p:txBody>
          <a:bodyPr/>
          <a:lstStyle/>
          <a:p>
            <a:pPr>
              <a:lnSpc>
                <a:spcPct val="100000"/>
              </a:lnSpc>
              <a:spcAft>
                <a:spcPts val="200"/>
              </a:spcAft>
            </a:pPr>
            <a:r>
              <a:rPr lang="el-GR" sz="4800" dirty="0">
                <a:solidFill>
                  <a:srgbClr val="54741A"/>
                </a:solidFill>
                <a:effectLst/>
                <a:latin typeface="Arial" pitchFamily="34" charset="0"/>
                <a:cs typeface="Arial" pitchFamily="34" charset="0"/>
              </a:rPr>
              <a:t>ΕΚΤΥΠΩΣΗ</a:t>
            </a:r>
            <a:r>
              <a:rPr lang="en-US" sz="4800" dirty="0" smtClean="0">
                <a:solidFill>
                  <a:srgbClr val="54741A"/>
                </a:solidFill>
                <a:effectLst/>
                <a:latin typeface="Arial" pitchFamily="34" charset="0"/>
                <a:cs typeface="Arial" pitchFamily="34" charset="0"/>
              </a:rPr>
              <a:t/>
            </a:r>
            <a:br>
              <a:rPr lang="en-US" sz="4800" dirty="0" smtClean="0">
                <a:solidFill>
                  <a:srgbClr val="54741A"/>
                </a:solidFill>
                <a:effectLst/>
                <a:latin typeface="Arial" pitchFamily="34" charset="0"/>
                <a:cs typeface="Arial" pitchFamily="34" charset="0"/>
              </a:rPr>
            </a:br>
            <a:r>
              <a:rPr lang="el-GR" sz="2400" dirty="0" smtClean="0">
                <a:solidFill>
                  <a:schemeClr val="tx1"/>
                </a:solidFill>
                <a:effectLst/>
                <a:latin typeface="Arial" pitchFamily="34" charset="0"/>
                <a:cs typeface="Arial" pitchFamily="34" charset="0"/>
              </a:rPr>
              <a:t>3</a:t>
            </a:r>
            <a:r>
              <a:rPr lang="en-US" sz="2400" dirty="0" smtClean="0">
                <a:solidFill>
                  <a:schemeClr val="tx1"/>
                </a:solidFill>
                <a:effectLst/>
                <a:latin typeface="Arial" pitchFamily="34" charset="0"/>
                <a:cs typeface="Arial" pitchFamily="34" charset="0"/>
              </a:rPr>
              <a:t>.</a:t>
            </a:r>
            <a:r>
              <a:rPr lang="el-GR" sz="2400" dirty="0" smtClean="0">
                <a:solidFill>
                  <a:schemeClr val="tx1"/>
                </a:solidFill>
                <a:latin typeface="Arial" pitchFamily="34" charset="0"/>
                <a:cs typeface="Arial" pitchFamily="34" charset="0"/>
              </a:rPr>
              <a:t> σε γυαλιστερό χαρτί </a:t>
            </a:r>
            <a:r>
              <a:rPr lang="el-GR" sz="1800" i="1" dirty="0">
                <a:solidFill>
                  <a:schemeClr val="tx1"/>
                </a:solidFill>
                <a:latin typeface="Arial" pitchFamily="34" charset="0"/>
                <a:cs typeface="Arial" pitchFamily="34" charset="0"/>
              </a:rPr>
              <a:t> </a:t>
            </a:r>
            <a:r>
              <a:rPr lang="el-GR" sz="2400" dirty="0">
                <a:solidFill>
                  <a:schemeClr val="tx1"/>
                </a:solidFill>
                <a:latin typeface="Arial" pitchFamily="34" charset="0"/>
                <a:cs typeface="Arial" pitchFamily="34" charset="0"/>
              </a:rPr>
              <a:t>ή </a:t>
            </a:r>
            <a:r>
              <a:rPr lang="el-GR" sz="2400" i="1" dirty="0" smtClean="0">
                <a:solidFill>
                  <a:schemeClr val="tx1"/>
                </a:solidFill>
                <a:latin typeface="Arial" pitchFamily="34" charset="0"/>
                <a:cs typeface="Arial" pitchFamily="34" charset="0"/>
              </a:rPr>
              <a:t>ρυζόχαρτο </a:t>
            </a:r>
            <a:endParaRPr lang="el-GR" sz="2400" dirty="0">
              <a:solidFill>
                <a:schemeClr val="tx1"/>
              </a:solidFill>
              <a:latin typeface="Arial" pitchFamily="34" charset="0"/>
              <a:cs typeface="Arial"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6929" y="1696048"/>
            <a:ext cx="5989794" cy="4492346"/>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8256" t="10716" r="15039" b="17120"/>
          <a:stretch/>
        </p:blipFill>
        <p:spPr>
          <a:xfrm>
            <a:off x="539552" y="2284053"/>
            <a:ext cx="2890757" cy="2160240"/>
          </a:xfrm>
          <a:prstGeom prst="rect">
            <a:avLst/>
          </a:prstGeom>
        </p:spPr>
      </p:pic>
    </p:spTree>
    <p:extLst>
      <p:ext uri="{BB962C8B-B14F-4D97-AF65-F5344CB8AC3E}">
        <p14:creationId xmlns:p14="http://schemas.microsoft.com/office/powerpoint/2010/main" val="42151284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6191"/>
          <a:stretch/>
        </p:blipFill>
        <p:spPr>
          <a:xfrm>
            <a:off x="4499992" y="1628800"/>
            <a:ext cx="3976388" cy="1870817"/>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3775" b="11351"/>
          <a:stretch/>
        </p:blipFill>
        <p:spPr>
          <a:xfrm>
            <a:off x="251520" y="1628800"/>
            <a:ext cx="3976388" cy="186871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46768" b="8085"/>
          <a:stretch/>
        </p:blipFill>
        <p:spPr>
          <a:xfrm>
            <a:off x="206746" y="3717032"/>
            <a:ext cx="4065936" cy="1864312"/>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4302" t="5712" b="3965"/>
          <a:stretch/>
        </p:blipFill>
        <p:spPr>
          <a:xfrm>
            <a:off x="4507137" y="3717031"/>
            <a:ext cx="3386801" cy="2131707"/>
          </a:xfrm>
          <a:prstGeom prst="rect">
            <a:avLst/>
          </a:prstGeom>
        </p:spPr>
      </p:pic>
      <p:sp>
        <p:nvSpPr>
          <p:cNvPr id="2" name="Rectangle 1"/>
          <p:cNvSpPr/>
          <p:nvPr/>
        </p:nvSpPr>
        <p:spPr>
          <a:xfrm>
            <a:off x="1171118" y="6030000"/>
            <a:ext cx="6984776" cy="400110"/>
          </a:xfrm>
          <a:prstGeom prst="rect">
            <a:avLst/>
          </a:prstGeom>
        </p:spPr>
        <p:txBody>
          <a:bodyPr wrap="square">
            <a:spAutoFit/>
          </a:bodyPr>
          <a:lstStyle/>
          <a:p>
            <a:r>
              <a:rPr lang="el-GR" sz="2000" dirty="0">
                <a:latin typeface="Arial" pitchFamily="34" charset="0"/>
                <a:cs typeface="Arial" pitchFamily="34" charset="0"/>
              </a:rPr>
              <a:t>μικροδιορθώσεις με ανεξίτηλο </a:t>
            </a:r>
            <a:r>
              <a:rPr lang="el-GR" sz="2000" dirty="0" smtClean="0">
                <a:latin typeface="Arial" pitchFamily="34" charset="0"/>
                <a:cs typeface="Arial" pitchFamily="34" charset="0"/>
              </a:rPr>
              <a:t>μαρκαδόρο και κοπίδι</a:t>
            </a:r>
            <a:endParaRPr lang="el-GR" sz="2000" dirty="0">
              <a:latin typeface="Arial" pitchFamily="34" charset="0"/>
              <a:cs typeface="Arial" pitchFamily="34" charset="0"/>
            </a:endParaRPr>
          </a:p>
        </p:txBody>
      </p:sp>
      <p:sp>
        <p:nvSpPr>
          <p:cNvPr id="9" name="Title 1"/>
          <p:cNvSpPr>
            <a:spLocks noGrp="1"/>
          </p:cNvSpPr>
          <p:nvPr>
            <p:ph type="title"/>
          </p:nvPr>
        </p:nvSpPr>
        <p:spPr>
          <a:xfrm>
            <a:off x="457200" y="0"/>
            <a:ext cx="8229600" cy="1412776"/>
          </a:xfrm>
        </p:spPr>
        <p:txBody>
          <a:bodyPr/>
          <a:lstStyle/>
          <a:p>
            <a:pPr>
              <a:lnSpc>
                <a:spcPct val="100000"/>
              </a:lnSpc>
              <a:spcAft>
                <a:spcPts val="200"/>
              </a:spcAft>
            </a:pPr>
            <a:r>
              <a:rPr lang="el-GR" sz="4800" dirty="0">
                <a:solidFill>
                  <a:srgbClr val="54741A"/>
                </a:solidFill>
                <a:effectLst/>
                <a:latin typeface="Arial" pitchFamily="34" charset="0"/>
                <a:cs typeface="Arial" pitchFamily="34" charset="0"/>
              </a:rPr>
              <a:t>ΕΚΤΥΠΩΣΗ</a:t>
            </a:r>
            <a:r>
              <a:rPr lang="en-US" sz="4800" dirty="0" smtClean="0">
                <a:solidFill>
                  <a:srgbClr val="54741A"/>
                </a:solidFill>
                <a:effectLst/>
                <a:latin typeface="Arial" pitchFamily="34" charset="0"/>
                <a:cs typeface="Arial" pitchFamily="34" charset="0"/>
              </a:rPr>
              <a:t/>
            </a:r>
            <a:br>
              <a:rPr lang="en-US" sz="4800" dirty="0" smtClean="0">
                <a:solidFill>
                  <a:srgbClr val="54741A"/>
                </a:solidFill>
                <a:effectLst/>
                <a:latin typeface="Arial" pitchFamily="34" charset="0"/>
                <a:cs typeface="Arial" pitchFamily="34" charset="0"/>
              </a:rPr>
            </a:br>
            <a:r>
              <a:rPr lang="el-GR" sz="2400" dirty="0" smtClean="0">
                <a:solidFill>
                  <a:schemeClr val="tx1"/>
                </a:solidFill>
                <a:effectLst/>
                <a:latin typeface="Arial" pitchFamily="34" charset="0"/>
                <a:cs typeface="Arial" pitchFamily="34" charset="0"/>
              </a:rPr>
              <a:t>3</a:t>
            </a:r>
            <a:r>
              <a:rPr lang="en-US" sz="2400" dirty="0" smtClean="0">
                <a:solidFill>
                  <a:schemeClr val="tx1"/>
                </a:solidFill>
                <a:effectLst/>
                <a:latin typeface="Arial" pitchFamily="34" charset="0"/>
                <a:cs typeface="Arial" pitchFamily="34" charset="0"/>
              </a:rPr>
              <a:t>.</a:t>
            </a:r>
            <a:r>
              <a:rPr lang="el-GR" sz="2400" dirty="0" smtClean="0">
                <a:solidFill>
                  <a:schemeClr val="tx1"/>
                </a:solidFill>
                <a:latin typeface="Arial" pitchFamily="34" charset="0"/>
                <a:cs typeface="Arial" pitchFamily="34" charset="0"/>
              </a:rPr>
              <a:t> γυαλιστερό χαρτί &amp; Σιδέρωμα</a:t>
            </a:r>
            <a:endParaRPr lang="el-GR" sz="24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1143660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3532" y="1766471"/>
            <a:ext cx="5637336" cy="707886"/>
          </a:xfrm>
          <a:prstGeom prst="rect">
            <a:avLst/>
          </a:prstGeom>
        </p:spPr>
        <p:txBody>
          <a:bodyPr wrap="square">
            <a:spAutoFit/>
          </a:bodyPr>
          <a:lstStyle/>
          <a:p>
            <a:r>
              <a:rPr lang="el-GR" sz="2000" dirty="0" smtClean="0">
                <a:latin typeface="Arial" pitchFamily="34" charset="0"/>
                <a:cs typeface="Arial" pitchFamily="34" charset="0"/>
              </a:rPr>
              <a:t>Σχεδιασμός εξ’ ολοκλήρου στο χέρι με ανεξίτηλο μαρκαδόρο    </a:t>
            </a:r>
            <a:r>
              <a:rPr lang="el-GR" sz="1400" dirty="0" smtClean="0">
                <a:latin typeface="Arial" pitchFamily="34" charset="0"/>
                <a:cs typeface="Arial" pitchFamily="34" charset="0"/>
              </a:rPr>
              <a:t>(για μικρά κυκλώματα)</a:t>
            </a:r>
            <a:endParaRPr lang="el-GR" sz="1400" dirty="0">
              <a:latin typeface="Arial" pitchFamily="34" charset="0"/>
              <a:cs typeface="Arial" pitchFamily="34" charset="0"/>
            </a:endParaRPr>
          </a:p>
        </p:txBody>
      </p:sp>
      <p:sp>
        <p:nvSpPr>
          <p:cNvPr id="9" name="Title 1"/>
          <p:cNvSpPr>
            <a:spLocks noGrp="1"/>
          </p:cNvSpPr>
          <p:nvPr>
            <p:ph type="title"/>
          </p:nvPr>
        </p:nvSpPr>
        <p:spPr/>
        <p:txBody>
          <a:bodyPr/>
          <a:lstStyle/>
          <a:p>
            <a:pPr>
              <a:lnSpc>
                <a:spcPct val="100000"/>
              </a:lnSpc>
              <a:spcAft>
                <a:spcPts val="200"/>
              </a:spcAft>
            </a:pPr>
            <a:r>
              <a:rPr lang="el-GR" sz="4800" dirty="0">
                <a:solidFill>
                  <a:srgbClr val="54741A"/>
                </a:solidFill>
                <a:effectLst/>
                <a:latin typeface="Arial" pitchFamily="34" charset="0"/>
                <a:cs typeface="Arial" pitchFamily="34" charset="0"/>
              </a:rPr>
              <a:t>ΕΚΤΥΠΩΣΗ</a:t>
            </a:r>
            <a:r>
              <a:rPr lang="en-US" sz="4800" dirty="0" smtClean="0">
                <a:solidFill>
                  <a:srgbClr val="54741A"/>
                </a:solidFill>
                <a:effectLst/>
                <a:latin typeface="Arial" pitchFamily="34" charset="0"/>
                <a:cs typeface="Arial" pitchFamily="34" charset="0"/>
              </a:rPr>
              <a:t/>
            </a:r>
            <a:br>
              <a:rPr lang="en-US" sz="4800" dirty="0" smtClean="0">
                <a:solidFill>
                  <a:srgbClr val="54741A"/>
                </a:solidFill>
                <a:effectLst/>
                <a:latin typeface="Arial" pitchFamily="34" charset="0"/>
                <a:cs typeface="Arial" pitchFamily="34" charset="0"/>
              </a:rPr>
            </a:br>
            <a:r>
              <a:rPr lang="el-GR" sz="2400" dirty="0" smtClean="0">
                <a:solidFill>
                  <a:schemeClr val="tx1"/>
                </a:solidFill>
                <a:effectLst/>
                <a:latin typeface="Arial" pitchFamily="34" charset="0"/>
                <a:cs typeface="Arial" pitchFamily="34" charset="0"/>
              </a:rPr>
              <a:t>4. Μέθοδος </a:t>
            </a:r>
            <a:r>
              <a:rPr lang="el-GR" sz="2400" dirty="0">
                <a:solidFill>
                  <a:schemeClr val="tx1"/>
                </a:solidFill>
                <a:effectLst/>
                <a:latin typeface="Arial" pitchFamily="34" charset="0"/>
                <a:cs typeface="Arial" pitchFamily="34" charset="0"/>
              </a:rPr>
              <a:t>μαρκαδόρου </a:t>
            </a:r>
            <a:endParaRPr lang="el-GR" sz="2400" dirty="0">
              <a:solidFill>
                <a:schemeClr val="tx1"/>
              </a:solidFill>
              <a:latin typeface="Arial" pitchFamily="34" charset="0"/>
              <a:cs typeface="Arial"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1821" t="35855"/>
          <a:stretch/>
        </p:blipFill>
        <p:spPr>
          <a:xfrm>
            <a:off x="179512" y="1885651"/>
            <a:ext cx="3327153" cy="2047405"/>
          </a:xfrm>
          <a:prstGeom prst="rect">
            <a:avLst/>
          </a:prstGeom>
        </p:spPr>
      </p:pic>
      <p:sp>
        <p:nvSpPr>
          <p:cNvPr id="4" name="Rectangle 3"/>
          <p:cNvSpPr/>
          <p:nvPr/>
        </p:nvSpPr>
        <p:spPr>
          <a:xfrm>
            <a:off x="395536" y="4221088"/>
            <a:ext cx="3888432" cy="646331"/>
          </a:xfrm>
          <a:prstGeom prst="rect">
            <a:avLst/>
          </a:prstGeom>
        </p:spPr>
        <p:txBody>
          <a:bodyPr wrap="square">
            <a:spAutoFit/>
          </a:bodyPr>
          <a:lstStyle/>
          <a:p>
            <a:r>
              <a:rPr lang="el-GR" b="1" dirty="0" smtClean="0">
                <a:latin typeface="Arial" pitchFamily="34" charset="0"/>
                <a:cs typeface="Arial" pitchFamily="34" charset="0"/>
              </a:rPr>
              <a:t>Μπορείτε να το φτιάξετε μόνοι σας στο σπίτι</a:t>
            </a:r>
            <a:r>
              <a:rPr lang="en-US" b="1" dirty="0" smtClean="0">
                <a:latin typeface="Arial" pitchFamily="34" charset="0"/>
                <a:cs typeface="Arial" pitchFamily="34" charset="0"/>
              </a:rPr>
              <a:t>;</a:t>
            </a:r>
            <a:endParaRPr lang="el-GR" b="1" dirty="0">
              <a:latin typeface="Arial" pitchFamily="34" charset="0"/>
              <a:cs typeface="Arial"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134" t="16808" r="34776" b="21927"/>
          <a:stretch/>
        </p:blipFill>
        <p:spPr>
          <a:xfrm>
            <a:off x="4572000" y="2655750"/>
            <a:ext cx="3600400" cy="1997386"/>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135" t="16808" r="34925" b="22192"/>
          <a:stretch/>
        </p:blipFill>
        <p:spPr>
          <a:xfrm>
            <a:off x="4572000" y="4747844"/>
            <a:ext cx="3600400" cy="1993524"/>
          </a:xfrm>
          <a:prstGeom prst="rect">
            <a:avLst/>
          </a:prstGeom>
        </p:spPr>
      </p:pic>
    </p:spTree>
    <p:extLst>
      <p:ext uri="{BB962C8B-B14F-4D97-AF65-F5344CB8AC3E}">
        <p14:creationId xmlns:p14="http://schemas.microsoft.com/office/powerpoint/2010/main" val="13978746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418438"/>
            <a:ext cx="8568952" cy="1015663"/>
          </a:xfrm>
          <a:prstGeom prst="rect">
            <a:avLst/>
          </a:prstGeom>
        </p:spPr>
        <p:txBody>
          <a:bodyPr wrap="square">
            <a:spAutoFit/>
          </a:bodyPr>
          <a:lstStyle/>
          <a:p>
            <a:r>
              <a:rPr lang="en-US" sz="2000" b="1" dirty="0" smtClean="0">
                <a:latin typeface="Arial" pitchFamily="34" charset="0"/>
                <a:cs typeface="Arial" pitchFamily="34" charset="0"/>
              </a:rPr>
              <a:t>Etching</a:t>
            </a:r>
            <a:r>
              <a:rPr lang="en-US" sz="2000" dirty="0" smtClean="0">
                <a:latin typeface="Arial" pitchFamily="34" charset="0"/>
                <a:cs typeface="Arial" pitchFamily="34" charset="0"/>
              </a:rPr>
              <a:t> </a:t>
            </a:r>
            <a:r>
              <a:rPr lang="el-GR" sz="2000" dirty="0" smtClean="0">
                <a:latin typeface="Arial" pitchFamily="34" charset="0"/>
                <a:cs typeface="Arial" pitchFamily="34" charset="0"/>
              </a:rPr>
              <a:t>είναι </a:t>
            </a:r>
            <a:r>
              <a:rPr lang="el-GR" sz="2000" dirty="0">
                <a:latin typeface="Arial" pitchFamily="34" charset="0"/>
                <a:cs typeface="Arial" pitchFamily="34" charset="0"/>
              </a:rPr>
              <a:t>παραδοσιακά η διαδικασία </a:t>
            </a:r>
            <a:r>
              <a:rPr lang="el-GR" sz="2000" dirty="0" smtClean="0">
                <a:latin typeface="Arial" pitchFamily="34" charset="0"/>
                <a:cs typeface="Arial" pitchFamily="34" charset="0"/>
              </a:rPr>
              <a:t>αφαίρεσης απροστάτευτων τμημάτων μια </a:t>
            </a:r>
            <a:r>
              <a:rPr lang="el-GR" sz="2000" dirty="0">
                <a:latin typeface="Arial" pitchFamily="34" charset="0"/>
                <a:cs typeface="Arial" pitchFamily="34" charset="0"/>
              </a:rPr>
              <a:t>μεταλλικής επιφάνειας </a:t>
            </a:r>
            <a:r>
              <a:rPr lang="el-GR" sz="2000" dirty="0" smtClean="0">
                <a:latin typeface="Arial" pitchFamily="34" charset="0"/>
                <a:cs typeface="Arial" pitchFamily="34" charset="0"/>
              </a:rPr>
              <a:t>ώστε να δημιουργηθεί </a:t>
            </a:r>
            <a:r>
              <a:rPr lang="el-GR" sz="2000" dirty="0">
                <a:latin typeface="Arial" pitchFamily="34" charset="0"/>
                <a:cs typeface="Arial" pitchFamily="34" charset="0"/>
              </a:rPr>
              <a:t>ένα σχέδιο </a:t>
            </a:r>
            <a:r>
              <a:rPr lang="el-GR" sz="2000" dirty="0" smtClean="0">
                <a:latin typeface="Arial" pitchFamily="34" charset="0"/>
                <a:cs typeface="Arial" pitchFamily="34" charset="0"/>
              </a:rPr>
              <a:t>(</a:t>
            </a:r>
            <a:r>
              <a:rPr lang="el-GR" sz="2000" dirty="0">
                <a:effectLst>
                  <a:outerShdw blurRad="38100" dist="38100" dir="2700000" algn="tl">
                    <a:srgbClr val="000000">
                      <a:alpha val="43137"/>
                    </a:srgbClr>
                  </a:outerShdw>
                </a:effectLst>
                <a:latin typeface="Arial" pitchFamily="34" charset="0"/>
                <a:cs typeface="Arial" pitchFamily="34" charset="0"/>
              </a:rPr>
              <a:t>ανάγλυφο</a:t>
            </a:r>
            <a:r>
              <a:rPr lang="el-GR" sz="2000" dirty="0">
                <a:latin typeface="Arial" pitchFamily="34" charset="0"/>
                <a:cs typeface="Arial" pitchFamily="34" charset="0"/>
              </a:rPr>
              <a:t>) στο </a:t>
            </a:r>
            <a:r>
              <a:rPr lang="el-GR" sz="2000" dirty="0" smtClean="0">
                <a:latin typeface="Arial" pitchFamily="34" charset="0"/>
                <a:cs typeface="Arial" pitchFamily="34" charset="0"/>
              </a:rPr>
              <a:t>μέταλλο, </a:t>
            </a:r>
            <a:r>
              <a:rPr lang="el-GR" sz="2000" dirty="0">
                <a:latin typeface="Arial" pitchFamily="34" charset="0"/>
                <a:cs typeface="Arial" pitchFamily="34" charset="0"/>
              </a:rPr>
              <a:t>χρησιμοποιώντας ισχυρό οξύ ή διαβρωτικά</a:t>
            </a:r>
            <a:r>
              <a:rPr lang="el-GR" sz="2000" dirty="0" smtClean="0">
                <a:latin typeface="Arial" pitchFamily="34" charset="0"/>
                <a:cs typeface="Arial" pitchFamily="34" charset="0"/>
              </a:rPr>
              <a:t>. </a:t>
            </a:r>
            <a:endParaRPr lang="el-GR" sz="1400" dirty="0">
              <a:latin typeface="Arial" pitchFamily="34" charset="0"/>
              <a:cs typeface="Arial" pitchFamily="34" charset="0"/>
            </a:endParaRPr>
          </a:p>
        </p:txBody>
      </p:sp>
      <p:sp>
        <p:nvSpPr>
          <p:cNvPr id="9" name="Title 1"/>
          <p:cNvSpPr>
            <a:spLocks noGrp="1"/>
          </p:cNvSpPr>
          <p:nvPr>
            <p:ph type="title"/>
          </p:nvPr>
        </p:nvSpPr>
        <p:spPr>
          <a:xfrm>
            <a:off x="457200" y="260648"/>
            <a:ext cx="8229600" cy="1224136"/>
          </a:xfrm>
        </p:spPr>
        <p:txBody>
          <a:bodyPr/>
          <a:lstStyle/>
          <a:p>
            <a:pPr marL="457200" indent="-457200">
              <a:lnSpc>
                <a:spcPct val="200000"/>
              </a:lnSpc>
            </a:pPr>
            <a:r>
              <a:rPr lang="el-GR" sz="4800" dirty="0">
                <a:solidFill>
                  <a:srgbClr val="54741A"/>
                </a:solidFill>
                <a:effectLst/>
                <a:latin typeface="+mj-lt"/>
              </a:rPr>
              <a:t>ΑΠΟΧΑΛΚΩΣΗ (</a:t>
            </a:r>
            <a:r>
              <a:rPr lang="en-US" sz="4800" dirty="0">
                <a:solidFill>
                  <a:srgbClr val="54741A"/>
                </a:solidFill>
                <a:effectLst/>
                <a:latin typeface="+mj-lt"/>
              </a:rPr>
              <a:t>ETCHING)</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239" t="15688" r="54776" b="28299"/>
          <a:stretch/>
        </p:blipFill>
        <p:spPr>
          <a:xfrm>
            <a:off x="521965" y="2598245"/>
            <a:ext cx="3046860" cy="2054892"/>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3219" t="16219" r="55861" b="32282"/>
          <a:stretch/>
        </p:blipFill>
        <p:spPr>
          <a:xfrm>
            <a:off x="3923928" y="2620109"/>
            <a:ext cx="1076586" cy="1005582"/>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2585" t="29209" r="57425" b="35032"/>
          <a:stretch/>
        </p:blipFill>
        <p:spPr>
          <a:xfrm>
            <a:off x="3923928" y="3714367"/>
            <a:ext cx="1053961" cy="1060059"/>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1784" t="14946" r="13340" b="12219"/>
          <a:stretch/>
        </p:blipFill>
        <p:spPr>
          <a:xfrm>
            <a:off x="5371492" y="2598245"/>
            <a:ext cx="2944924" cy="2054892"/>
          </a:xfrm>
          <a:prstGeom prst="rect">
            <a:avLst/>
          </a:prstGeom>
        </p:spPr>
      </p:pic>
      <p:sp>
        <p:nvSpPr>
          <p:cNvPr id="12" name="Rectangle 11"/>
          <p:cNvSpPr/>
          <p:nvPr/>
        </p:nvSpPr>
        <p:spPr>
          <a:xfrm>
            <a:off x="323528" y="5155530"/>
            <a:ext cx="1080120" cy="369332"/>
          </a:xfrm>
          <a:prstGeom prst="rect">
            <a:avLst/>
          </a:prstGeom>
        </p:spPr>
        <p:txBody>
          <a:bodyPr wrap="square">
            <a:spAutoFit/>
          </a:bodyPr>
          <a:lstStyle/>
          <a:p>
            <a:r>
              <a:rPr lang="el-GR" b="1" dirty="0" smtClean="0">
                <a:latin typeface="Arial" pitchFamily="34" charset="0"/>
                <a:cs typeface="Arial" pitchFamily="34" charset="0"/>
              </a:rPr>
              <a:t>45’-50’</a:t>
            </a:r>
            <a:endParaRPr lang="el-GR" b="1" dirty="0"/>
          </a:p>
        </p:txBody>
      </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3863" t="6348" r="4590" b="6455"/>
          <a:stretch/>
        </p:blipFill>
        <p:spPr>
          <a:xfrm>
            <a:off x="1403648" y="4854486"/>
            <a:ext cx="3250656" cy="1864120"/>
          </a:xfrm>
          <a:prstGeom prst="rect">
            <a:avLst/>
          </a:prstGeom>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10298" t="24980" r="43135" b="31218"/>
          <a:stretch/>
        </p:blipFill>
        <p:spPr>
          <a:xfrm>
            <a:off x="4964893" y="4842388"/>
            <a:ext cx="3444091" cy="1821394"/>
          </a:xfrm>
          <a:prstGeom prst="rect">
            <a:avLst/>
          </a:prstGeom>
        </p:spPr>
      </p:pic>
    </p:spTree>
    <p:extLst>
      <p:ext uri="{BB962C8B-B14F-4D97-AF65-F5344CB8AC3E}">
        <p14:creationId xmlns:p14="http://schemas.microsoft.com/office/powerpoint/2010/main" val="31428338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2776"/>
          </a:xfrm>
        </p:spPr>
        <p:txBody>
          <a:bodyPr/>
          <a:lstStyle/>
          <a:p>
            <a:r>
              <a:rPr lang="el-GR" dirty="0">
                <a:solidFill>
                  <a:srgbClr val="54741A"/>
                </a:solidFill>
                <a:latin typeface="+mj-lt"/>
              </a:rPr>
              <a:t>Ε</a:t>
            </a:r>
            <a:r>
              <a:rPr lang="el-GR" dirty="0" smtClean="0">
                <a:solidFill>
                  <a:srgbClr val="54741A"/>
                </a:solidFill>
                <a:latin typeface="+mj-lt"/>
              </a:rPr>
              <a:t>ισαγωγή</a:t>
            </a:r>
            <a:endParaRPr lang="el-GR" dirty="0">
              <a:solidFill>
                <a:srgbClr val="54741A"/>
              </a:solidFill>
              <a:latin typeface="+mj-lt"/>
            </a:endParaRPr>
          </a:p>
        </p:txBody>
      </p:sp>
      <p:sp>
        <p:nvSpPr>
          <p:cNvPr id="3" name="Content Placeholder 2"/>
          <p:cNvSpPr>
            <a:spLocks noGrp="1"/>
          </p:cNvSpPr>
          <p:nvPr>
            <p:ph idx="1"/>
          </p:nvPr>
        </p:nvSpPr>
        <p:spPr/>
        <p:txBody>
          <a:bodyPr>
            <a:normAutofit fontScale="92500" lnSpcReduction="10000"/>
          </a:bodyPr>
          <a:lstStyle/>
          <a:p>
            <a:r>
              <a:rPr lang="el-GR" dirty="0">
                <a:solidFill>
                  <a:schemeClr val="tx1"/>
                </a:solidFill>
                <a:latin typeface="Arial" pitchFamily="34" charset="0"/>
                <a:cs typeface="Arial" pitchFamily="34" charset="0"/>
              </a:rPr>
              <a:t>Κατασκευή πλακέτας </a:t>
            </a:r>
            <a:r>
              <a:rPr lang="el-GR" dirty="0" smtClean="0">
                <a:solidFill>
                  <a:schemeClr val="tx1"/>
                </a:solidFill>
                <a:latin typeface="Arial" pitchFamily="34" charset="0"/>
                <a:cs typeface="Arial" pitchFamily="34" charset="0"/>
              </a:rPr>
              <a:t>κυκλώματος </a:t>
            </a:r>
            <a:r>
              <a:rPr lang="en-US" dirty="0">
                <a:solidFill>
                  <a:schemeClr val="tx1"/>
                </a:solidFill>
                <a:latin typeface="Arial" pitchFamily="34" charset="0"/>
                <a:cs typeface="Arial" pitchFamily="34" charset="0"/>
              </a:rPr>
              <a:t>(</a:t>
            </a:r>
            <a:r>
              <a:rPr lang="en-US" dirty="0">
                <a:solidFill>
                  <a:schemeClr val="tx1"/>
                </a:solidFill>
                <a:effectLst>
                  <a:outerShdw blurRad="38100" dist="38100" dir="2700000" algn="tl">
                    <a:srgbClr val="000000">
                      <a:alpha val="43137"/>
                    </a:srgbClr>
                  </a:outerShdw>
                </a:effectLst>
                <a:latin typeface="Arial" pitchFamily="34" charset="0"/>
                <a:cs typeface="Arial" pitchFamily="34" charset="0"/>
              </a:rPr>
              <a:t>PCB</a:t>
            </a:r>
            <a:r>
              <a:rPr lang="en-US" dirty="0" smtClean="0">
                <a:solidFill>
                  <a:schemeClr val="tx1"/>
                </a:solidFill>
                <a:latin typeface="Arial" pitchFamily="34" charset="0"/>
                <a:cs typeface="Arial" pitchFamily="34" charset="0"/>
              </a:rPr>
              <a:t>)</a:t>
            </a:r>
            <a:r>
              <a:rPr lang="el-GR" dirty="0" smtClean="0">
                <a:solidFill>
                  <a:schemeClr val="tx1"/>
                </a:solidFill>
                <a:latin typeface="Arial" pitchFamily="34" charset="0"/>
                <a:cs typeface="Arial" pitchFamily="34" charset="0"/>
              </a:rPr>
              <a:t> με χρήση διάφορων μεθόδων</a:t>
            </a:r>
            <a:r>
              <a:rPr lang="en-US" dirty="0" smtClean="0">
                <a:solidFill>
                  <a:schemeClr val="tx1"/>
                </a:solidFill>
                <a:latin typeface="Arial" pitchFamily="34" charset="0"/>
                <a:cs typeface="Arial" pitchFamily="34" charset="0"/>
              </a:rPr>
              <a:t>: </a:t>
            </a:r>
            <a:endParaRPr lang="el-GR" dirty="0" smtClean="0">
              <a:solidFill>
                <a:schemeClr val="tx1"/>
              </a:solidFill>
              <a:latin typeface="Arial" pitchFamily="34" charset="0"/>
              <a:cs typeface="Arial" pitchFamily="34" charset="0"/>
            </a:endParaRPr>
          </a:p>
          <a:p>
            <a:pPr marL="0" indent="0">
              <a:buNone/>
            </a:pPr>
            <a:r>
              <a:rPr lang="el-GR" dirty="0" smtClean="0">
                <a:solidFill>
                  <a:schemeClr val="tx1"/>
                </a:solidFill>
                <a:latin typeface="Arial" pitchFamily="34" charset="0"/>
                <a:cs typeface="Arial" pitchFamily="34" charset="0"/>
              </a:rPr>
              <a:t>                       </a:t>
            </a:r>
            <a:r>
              <a:rPr lang="en-US" dirty="0" smtClean="0">
                <a:solidFill>
                  <a:schemeClr val="tx1"/>
                </a:solidFill>
                <a:latin typeface="Arial" pitchFamily="34" charset="0"/>
                <a:cs typeface="Arial" pitchFamily="34" charset="0"/>
              </a:rPr>
              <a:t>-</a:t>
            </a:r>
            <a:r>
              <a:rPr lang="el-GR" dirty="0" smtClean="0">
                <a:solidFill>
                  <a:schemeClr val="tx1"/>
                </a:solidFill>
                <a:latin typeface="Arial" pitchFamily="34" charset="0"/>
                <a:cs typeface="Arial" pitchFamily="34" charset="0"/>
              </a:rPr>
              <a:t>χρήση μηχανών </a:t>
            </a:r>
            <a:r>
              <a:rPr lang="en-US" dirty="0" smtClean="0">
                <a:solidFill>
                  <a:schemeClr val="tx1"/>
                </a:solidFill>
                <a:effectLst>
                  <a:outerShdw blurRad="38100" dist="38100" dir="2700000" algn="tl">
                    <a:srgbClr val="000000">
                      <a:alpha val="43137"/>
                    </a:srgbClr>
                  </a:outerShdw>
                </a:effectLst>
                <a:latin typeface="Arial" pitchFamily="34" charset="0"/>
                <a:cs typeface="Arial" pitchFamily="34" charset="0"/>
              </a:rPr>
              <a:t>CNC</a:t>
            </a:r>
          </a:p>
          <a:p>
            <a:pPr marL="0" indent="0">
              <a:buNone/>
            </a:pPr>
            <a:r>
              <a:rPr lang="en-US" dirty="0">
                <a:solidFill>
                  <a:schemeClr val="tx1"/>
                </a:solidFill>
                <a:latin typeface="Arial" pitchFamily="34" charset="0"/>
                <a:cs typeface="Arial" pitchFamily="34" charset="0"/>
              </a:rPr>
              <a:t> </a:t>
            </a:r>
            <a:r>
              <a:rPr lang="en-US" dirty="0" smtClean="0">
                <a:solidFill>
                  <a:schemeClr val="tx1"/>
                </a:solidFill>
                <a:latin typeface="Arial" pitchFamily="34" charset="0"/>
                <a:cs typeface="Arial" pitchFamily="34" charset="0"/>
              </a:rPr>
              <a:t>                      - </a:t>
            </a:r>
            <a:r>
              <a:rPr lang="el-GR" dirty="0" smtClean="0">
                <a:solidFill>
                  <a:schemeClr val="tx1"/>
                </a:solidFill>
                <a:latin typeface="Arial" pitchFamily="34" charset="0"/>
                <a:cs typeface="Arial" pitchFamily="34" charset="0"/>
              </a:rPr>
              <a:t>μέθοδο</a:t>
            </a:r>
            <a:r>
              <a:rPr lang="el-GR" dirty="0">
                <a:solidFill>
                  <a:schemeClr val="tx1"/>
                </a:solidFill>
                <a:latin typeface="Arial" pitchFamily="34" charset="0"/>
                <a:cs typeface="Arial" pitchFamily="34" charset="0"/>
              </a:rPr>
              <a:t>ι</a:t>
            </a:r>
            <a:r>
              <a:rPr lang="el-GR" dirty="0" smtClean="0">
                <a:solidFill>
                  <a:schemeClr val="tx1"/>
                </a:solidFill>
                <a:latin typeface="Arial" pitchFamily="34" charset="0"/>
                <a:cs typeface="Arial" pitchFamily="34" charset="0"/>
              </a:rPr>
              <a:t> εκτύπωσης</a:t>
            </a:r>
          </a:p>
          <a:p>
            <a:pPr marL="0" indent="0">
              <a:buNone/>
            </a:pPr>
            <a:r>
              <a:rPr lang="el-GR" dirty="0">
                <a:solidFill>
                  <a:schemeClr val="tx1"/>
                </a:solidFill>
                <a:latin typeface="Arial" pitchFamily="34" charset="0"/>
                <a:cs typeface="Arial" pitchFamily="34" charset="0"/>
              </a:rPr>
              <a:t> </a:t>
            </a:r>
            <a:r>
              <a:rPr lang="el-GR" dirty="0" smtClean="0">
                <a:solidFill>
                  <a:schemeClr val="tx1"/>
                </a:solidFill>
                <a:latin typeface="Arial" pitchFamily="34" charset="0"/>
                <a:cs typeface="Arial" pitchFamily="34" charset="0"/>
              </a:rPr>
              <a:t>                      - μέθοδος μαρκαδόρου </a:t>
            </a:r>
            <a:endParaRPr lang="en-US" dirty="0" smtClean="0">
              <a:solidFill>
                <a:schemeClr val="tx1"/>
              </a:solidFill>
              <a:latin typeface="Arial" pitchFamily="34" charset="0"/>
              <a:cs typeface="Arial" pitchFamily="34" charset="0"/>
            </a:endParaRPr>
          </a:p>
          <a:p>
            <a:pPr marL="0" indent="0">
              <a:buNone/>
            </a:pPr>
            <a:endParaRPr lang="en-US" dirty="0" smtClean="0">
              <a:solidFill>
                <a:schemeClr val="tx1"/>
              </a:solidFill>
              <a:latin typeface="Arial" pitchFamily="34" charset="0"/>
              <a:cs typeface="Arial" pitchFamily="34" charset="0"/>
            </a:endParaRPr>
          </a:p>
          <a:p>
            <a:pPr lvl="1"/>
            <a:r>
              <a:rPr lang="en-US" dirty="0">
                <a:solidFill>
                  <a:schemeClr val="tx1"/>
                </a:solidFill>
                <a:latin typeface="Arial" pitchFamily="34" charset="0"/>
                <a:cs typeface="Arial" pitchFamily="34" charset="0"/>
              </a:rPr>
              <a:t>https://www.youtube.com/watch?v=StWRgUEIQqI</a:t>
            </a:r>
            <a:endParaRPr lang="el-GR" dirty="0" smtClean="0">
              <a:solidFill>
                <a:schemeClr val="tx1"/>
              </a:solidFill>
              <a:latin typeface="Arial" pitchFamily="34" charset="0"/>
              <a:cs typeface="Arial" pitchFamily="34" charset="0"/>
            </a:endParaRPr>
          </a:p>
          <a:p>
            <a:pPr marL="0" indent="0">
              <a:buNone/>
            </a:pPr>
            <a:endParaRPr lang="el-GR" dirty="0" smtClean="0">
              <a:solidFill>
                <a:schemeClr val="tx1"/>
              </a:solidFill>
              <a:latin typeface="Arial" pitchFamily="34" charset="0"/>
              <a:cs typeface="Arial" pitchFamily="34" charset="0"/>
            </a:endParaRPr>
          </a:p>
          <a:p>
            <a:r>
              <a:rPr lang="el-GR" dirty="0" smtClean="0">
                <a:solidFill>
                  <a:schemeClr val="tx1"/>
                </a:solidFill>
                <a:latin typeface="Arial" pitchFamily="34" charset="0"/>
                <a:cs typeface="Arial" pitchFamily="34" charset="0"/>
              </a:rPr>
              <a:t>Τεχνολογία </a:t>
            </a:r>
            <a:r>
              <a:rPr lang="en-US"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VLSI</a:t>
            </a:r>
            <a:r>
              <a:rPr lang="en-US" dirty="0" smtClean="0">
                <a:solidFill>
                  <a:schemeClr val="tx1"/>
                </a:solidFill>
                <a:latin typeface="Arial" pitchFamily="34" charset="0"/>
                <a:cs typeface="Arial" pitchFamily="34" charset="0"/>
              </a:rPr>
              <a:t> (very large-scale integrated circuit)</a:t>
            </a:r>
          </a:p>
          <a:p>
            <a:pPr marL="0" indent="0">
              <a:buNone/>
            </a:pPr>
            <a:r>
              <a:rPr lang="en-US" dirty="0" smtClean="0">
                <a:solidFill>
                  <a:schemeClr val="tx1"/>
                </a:solidFill>
                <a:latin typeface="Arial" pitchFamily="34" charset="0"/>
                <a:cs typeface="Arial" pitchFamily="34" charset="0"/>
              </a:rPr>
              <a:t>     </a:t>
            </a:r>
            <a:r>
              <a:rPr lang="el-GR" dirty="0" smtClean="0">
                <a:solidFill>
                  <a:schemeClr val="tx1"/>
                </a:solidFill>
                <a:latin typeface="Arial" pitchFamily="34" charset="0"/>
                <a:cs typeface="Arial" pitchFamily="34" charset="0"/>
              </a:rPr>
              <a:t>είναι </a:t>
            </a:r>
            <a:r>
              <a:rPr lang="el-GR" dirty="0">
                <a:solidFill>
                  <a:schemeClr val="tx1"/>
                </a:solidFill>
                <a:latin typeface="Arial" pitchFamily="34" charset="0"/>
                <a:cs typeface="Arial" pitchFamily="34" charset="0"/>
              </a:rPr>
              <a:t>η διαδικασία της δημιουργίας </a:t>
            </a:r>
            <a:r>
              <a:rPr lang="el-GR" dirty="0" smtClean="0">
                <a:solidFill>
                  <a:schemeClr val="tx1"/>
                </a:solidFill>
                <a:latin typeface="Arial" pitchFamily="34" charset="0"/>
                <a:cs typeface="Arial" pitchFamily="34" charset="0"/>
              </a:rPr>
              <a:t>ενός</a:t>
            </a:r>
            <a:r>
              <a:rPr lang="en-US" dirty="0" smtClean="0">
                <a:solidFill>
                  <a:schemeClr val="tx1"/>
                </a:solidFill>
                <a:latin typeface="Arial" pitchFamily="34" charset="0"/>
                <a:cs typeface="Arial" pitchFamily="34" charset="0"/>
              </a:rPr>
              <a:t> </a:t>
            </a:r>
            <a:r>
              <a:rPr lang="el-GR" dirty="0" smtClean="0">
                <a:solidFill>
                  <a:schemeClr val="tx1"/>
                </a:solidFill>
                <a:latin typeface="Arial" pitchFamily="34" charset="0"/>
                <a:cs typeface="Arial" pitchFamily="34" charset="0"/>
              </a:rPr>
              <a:t>ολοκληρωμένου</a:t>
            </a:r>
            <a:endParaRPr lang="en-US" dirty="0" smtClean="0">
              <a:solidFill>
                <a:schemeClr val="tx1"/>
              </a:solidFill>
              <a:latin typeface="Arial" pitchFamily="34" charset="0"/>
              <a:cs typeface="Arial" pitchFamily="34" charset="0"/>
            </a:endParaRPr>
          </a:p>
          <a:p>
            <a:pPr marL="0" indent="0">
              <a:buNone/>
            </a:pPr>
            <a:r>
              <a:rPr lang="en-US" dirty="0">
                <a:solidFill>
                  <a:schemeClr val="tx1"/>
                </a:solidFill>
                <a:latin typeface="Arial" pitchFamily="34" charset="0"/>
                <a:cs typeface="Arial" pitchFamily="34" charset="0"/>
              </a:rPr>
              <a:t> </a:t>
            </a:r>
            <a:r>
              <a:rPr lang="en-US" dirty="0" smtClean="0">
                <a:solidFill>
                  <a:schemeClr val="tx1"/>
                </a:solidFill>
                <a:latin typeface="Arial" pitchFamily="34" charset="0"/>
                <a:cs typeface="Arial" pitchFamily="34" charset="0"/>
              </a:rPr>
              <a:t>  </a:t>
            </a:r>
            <a:r>
              <a:rPr lang="el-GR" dirty="0" smtClean="0">
                <a:solidFill>
                  <a:schemeClr val="tx1"/>
                </a:solidFill>
                <a:latin typeface="Arial" pitchFamily="34" charset="0"/>
                <a:cs typeface="Arial" pitchFamily="34" charset="0"/>
              </a:rPr>
              <a:t> </a:t>
            </a:r>
            <a:r>
              <a:rPr lang="en-US" dirty="0" smtClean="0">
                <a:solidFill>
                  <a:schemeClr val="tx1"/>
                </a:solidFill>
                <a:latin typeface="Arial" pitchFamily="34" charset="0"/>
                <a:cs typeface="Arial" pitchFamily="34" charset="0"/>
              </a:rPr>
              <a:t> </a:t>
            </a:r>
            <a:r>
              <a:rPr lang="el-GR" dirty="0" smtClean="0">
                <a:solidFill>
                  <a:schemeClr val="tx1"/>
                </a:solidFill>
                <a:latin typeface="Arial" pitchFamily="34" charset="0"/>
                <a:cs typeface="Arial" pitchFamily="34" charset="0"/>
              </a:rPr>
              <a:t>κυκλώματος </a:t>
            </a:r>
            <a:r>
              <a:rPr lang="el-GR" dirty="0">
                <a:solidFill>
                  <a:schemeClr val="tx1"/>
                </a:solidFill>
                <a:latin typeface="Arial" pitchFamily="34" charset="0"/>
                <a:cs typeface="Arial" pitchFamily="34" charset="0"/>
              </a:rPr>
              <a:t>(IC), </a:t>
            </a:r>
            <a:r>
              <a:rPr lang="el-GR" dirty="0" smtClean="0">
                <a:solidFill>
                  <a:schemeClr val="tx1"/>
                </a:solidFill>
                <a:latin typeface="Arial" pitchFamily="34" charset="0"/>
                <a:cs typeface="Arial" pitchFamily="34" charset="0"/>
              </a:rPr>
              <a:t>συνδυάζοντας</a:t>
            </a:r>
            <a:r>
              <a:rPr lang="en-US" dirty="0" smtClean="0">
                <a:solidFill>
                  <a:schemeClr val="tx1"/>
                </a:solidFill>
                <a:latin typeface="Arial" pitchFamily="34" charset="0"/>
                <a:cs typeface="Arial" pitchFamily="34" charset="0"/>
              </a:rPr>
              <a:t> </a:t>
            </a:r>
            <a:r>
              <a:rPr lang="el-GR" dirty="0" smtClean="0">
                <a:solidFill>
                  <a:schemeClr val="tx1"/>
                </a:solidFill>
                <a:latin typeface="Arial" pitchFamily="34" charset="0"/>
                <a:cs typeface="Arial" pitchFamily="34" charset="0"/>
              </a:rPr>
              <a:t>πολλά </a:t>
            </a:r>
            <a:r>
              <a:rPr lang="en-US" dirty="0" smtClean="0">
                <a:solidFill>
                  <a:schemeClr val="tx1"/>
                </a:solidFill>
                <a:latin typeface="Arial" pitchFamily="34" charset="0"/>
                <a:cs typeface="Arial" pitchFamily="34" charset="0"/>
              </a:rPr>
              <a:t>transistors </a:t>
            </a:r>
            <a:r>
              <a:rPr lang="el-GR" dirty="0" smtClean="0">
                <a:solidFill>
                  <a:schemeClr val="tx1"/>
                </a:solidFill>
                <a:latin typeface="Arial" pitchFamily="34" charset="0"/>
                <a:cs typeface="Arial" pitchFamily="34" charset="0"/>
              </a:rPr>
              <a:t>σε </a:t>
            </a:r>
            <a:r>
              <a:rPr lang="el-GR" dirty="0">
                <a:solidFill>
                  <a:schemeClr val="tx1"/>
                </a:solidFill>
                <a:latin typeface="Arial" pitchFamily="34" charset="0"/>
                <a:cs typeface="Arial" pitchFamily="34" charset="0"/>
              </a:rPr>
              <a:t>ένα </a:t>
            </a:r>
            <a:r>
              <a:rPr lang="en-US" dirty="0" smtClean="0">
                <a:solidFill>
                  <a:schemeClr val="tx1"/>
                </a:solidFill>
                <a:latin typeface="Arial" pitchFamily="34" charset="0"/>
                <a:cs typeface="Arial" pitchFamily="34" charset="0"/>
              </a:rPr>
              <a:t> </a:t>
            </a:r>
          </a:p>
          <a:p>
            <a:pPr marL="0" indent="0">
              <a:buNone/>
            </a:pPr>
            <a:r>
              <a:rPr lang="en-US" dirty="0">
                <a:solidFill>
                  <a:schemeClr val="tx1"/>
                </a:solidFill>
                <a:latin typeface="Arial" pitchFamily="34" charset="0"/>
                <a:cs typeface="Arial" pitchFamily="34" charset="0"/>
              </a:rPr>
              <a:t> </a:t>
            </a:r>
            <a:r>
              <a:rPr lang="en-US" dirty="0" smtClean="0">
                <a:solidFill>
                  <a:schemeClr val="tx1"/>
                </a:solidFill>
                <a:latin typeface="Arial" pitchFamily="34" charset="0"/>
                <a:cs typeface="Arial" pitchFamily="34" charset="0"/>
              </a:rPr>
              <a:t>    </a:t>
            </a:r>
            <a:r>
              <a:rPr lang="el-GR" dirty="0" smtClean="0">
                <a:solidFill>
                  <a:schemeClr val="tx1"/>
                </a:solidFill>
                <a:latin typeface="Arial" pitchFamily="34" charset="0"/>
                <a:cs typeface="Arial" pitchFamily="34" charset="0"/>
              </a:rPr>
              <a:t>ενιαίο </a:t>
            </a:r>
            <a:r>
              <a:rPr lang="en-US" dirty="0" smtClean="0">
                <a:solidFill>
                  <a:schemeClr val="tx1"/>
                </a:solidFill>
                <a:latin typeface="Arial" pitchFamily="34" charset="0"/>
                <a:cs typeface="Arial" pitchFamily="34" charset="0"/>
              </a:rPr>
              <a:t>chip</a:t>
            </a:r>
            <a:r>
              <a:rPr lang="el-GR" dirty="0" smtClean="0">
                <a:solidFill>
                  <a:schemeClr val="tx1"/>
                </a:solidFill>
                <a:latin typeface="Arial" pitchFamily="34" charset="0"/>
                <a:cs typeface="Arial" pitchFamily="34" charset="0"/>
              </a:rPr>
              <a:t> (πχ </a:t>
            </a:r>
            <a:r>
              <a:rPr lang="en-US" dirty="0" smtClean="0">
                <a:solidFill>
                  <a:schemeClr val="tx1"/>
                </a:solidFill>
                <a:latin typeface="Arial" pitchFamily="34" charset="0"/>
                <a:cs typeface="Arial" pitchFamily="34" charset="0"/>
              </a:rPr>
              <a:t>microprocessors</a:t>
            </a:r>
            <a:r>
              <a:rPr lang="en-US" dirty="0" smtClean="0">
                <a:solidFill>
                  <a:schemeClr val="tx1"/>
                </a:solidFill>
                <a:latin typeface="Arial" pitchFamily="34" charset="0"/>
                <a:cs typeface="Arial" pitchFamily="34" charset="0"/>
              </a:rPr>
              <a:t>)</a:t>
            </a:r>
            <a:endParaRPr lang="el-GR" dirty="0" smtClean="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4921787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60648"/>
            <a:ext cx="8229600" cy="1224136"/>
          </a:xfrm>
        </p:spPr>
        <p:txBody>
          <a:bodyPr/>
          <a:lstStyle/>
          <a:p>
            <a:pPr marL="457200" indent="-457200" algn="l">
              <a:lnSpc>
                <a:spcPct val="100000"/>
              </a:lnSpc>
              <a:spcAft>
                <a:spcPts val="200"/>
              </a:spcAft>
            </a:pPr>
            <a:r>
              <a:rPr lang="el-GR" sz="4800" dirty="0">
                <a:solidFill>
                  <a:srgbClr val="54741A"/>
                </a:solidFill>
                <a:effectLst/>
                <a:latin typeface="+mj-lt"/>
              </a:rPr>
              <a:t>ΑΠΟΧΑΛΚΩΣΗ (</a:t>
            </a:r>
            <a:r>
              <a:rPr lang="en-US" sz="4800" dirty="0" smtClean="0">
                <a:solidFill>
                  <a:srgbClr val="54741A"/>
                </a:solidFill>
                <a:effectLst/>
                <a:latin typeface="+mj-lt"/>
              </a:rPr>
              <a:t>ETCHING)</a:t>
            </a:r>
            <a:r>
              <a:rPr lang="el-GR" sz="4800" dirty="0">
                <a:solidFill>
                  <a:srgbClr val="54741A"/>
                </a:solidFill>
                <a:effectLst/>
                <a:latin typeface="+mj-lt"/>
              </a:rPr>
              <a:t/>
            </a:r>
            <a:br>
              <a:rPr lang="el-GR" sz="4800" dirty="0">
                <a:solidFill>
                  <a:srgbClr val="54741A"/>
                </a:solidFill>
                <a:effectLst/>
                <a:latin typeface="+mj-lt"/>
              </a:rPr>
            </a:br>
            <a:r>
              <a:rPr lang="el-GR" sz="800" dirty="0" smtClean="0">
                <a:solidFill>
                  <a:srgbClr val="54741A"/>
                </a:solidFill>
                <a:effectLst/>
                <a:latin typeface="+mj-lt"/>
              </a:rPr>
              <a:t>                                                                                      </a:t>
            </a:r>
            <a:r>
              <a:rPr lang="el-GR" sz="2400" dirty="0" smtClean="0">
                <a:solidFill>
                  <a:prstClr val="black"/>
                </a:solidFill>
                <a:effectLst/>
                <a:latin typeface="Arial" pitchFamily="34" charset="0"/>
                <a:cs typeface="Arial" pitchFamily="34" charset="0"/>
              </a:rPr>
              <a:t>Στη βιομηχανία</a:t>
            </a:r>
            <a:endParaRPr lang="en-US" sz="4800" dirty="0">
              <a:solidFill>
                <a:srgbClr val="54741A"/>
              </a:solidFill>
              <a:effectLst/>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1772816"/>
            <a:ext cx="2436986" cy="182774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772816"/>
            <a:ext cx="3581451" cy="252028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068859" y="3212976"/>
            <a:ext cx="2396848" cy="1839036"/>
          </a:xfrm>
          <a:prstGeom prst="rect">
            <a:avLst/>
          </a:prstGeom>
        </p:spPr>
      </p:pic>
      <p:sp>
        <p:nvSpPr>
          <p:cNvPr id="11" name="Rectangle 10"/>
          <p:cNvSpPr/>
          <p:nvPr/>
        </p:nvSpPr>
        <p:spPr>
          <a:xfrm>
            <a:off x="683568" y="4353046"/>
            <a:ext cx="5184576" cy="1107996"/>
          </a:xfrm>
          <a:prstGeom prst="rect">
            <a:avLst/>
          </a:prstGeom>
        </p:spPr>
        <p:txBody>
          <a:bodyPr wrap="square">
            <a:spAutoFit/>
          </a:bodyPr>
          <a:lstStyle/>
          <a:p>
            <a:r>
              <a:rPr lang="el-GR" b="1" dirty="0" smtClean="0">
                <a:latin typeface="Arial" pitchFamily="34" charset="0"/>
                <a:cs typeface="Arial" pitchFamily="34" charset="0"/>
              </a:rPr>
              <a:t>Αντικατάσταση του Η2Ο2 </a:t>
            </a:r>
            <a:r>
              <a:rPr lang="el-GR" sz="1600" dirty="0" smtClean="0">
                <a:latin typeface="Arial" pitchFamily="34" charset="0"/>
                <a:cs typeface="Arial" pitchFamily="34" charset="0"/>
              </a:rPr>
              <a:t>(πολύ </a:t>
            </a:r>
            <a:r>
              <a:rPr lang="el-GR" sz="1600" dirty="0">
                <a:latin typeface="Arial" pitchFamily="34" charset="0"/>
                <a:cs typeface="Arial" pitchFamily="34" charset="0"/>
              </a:rPr>
              <a:t>ισχυρό μέσο οξειδώσεως </a:t>
            </a:r>
            <a:r>
              <a:rPr lang="el-GR" sz="1600" dirty="0" smtClean="0">
                <a:latin typeface="Arial" pitchFamily="34" charset="0"/>
                <a:cs typeface="Arial" pitchFamily="34" charset="0"/>
              </a:rPr>
              <a:t>το οποίο </a:t>
            </a:r>
            <a:r>
              <a:rPr lang="el-GR" sz="1600" dirty="0">
                <a:latin typeface="Arial" pitchFamily="34" charset="0"/>
                <a:cs typeface="Arial" pitchFamily="34" charset="0"/>
              </a:rPr>
              <a:t>αυξάνει τον κίνδυνο πυρκαγιάς και μπορεί να προκαλέσει σοβαρή βλάβη στα μάτια </a:t>
            </a:r>
            <a:r>
              <a:rPr lang="el-GR" sz="1600" dirty="0" smtClean="0">
                <a:latin typeface="Arial" pitchFamily="34" charset="0"/>
                <a:cs typeface="Arial" pitchFamily="34" charset="0"/>
              </a:rPr>
              <a:t>στο </a:t>
            </a:r>
            <a:r>
              <a:rPr lang="el-GR" sz="1600" dirty="0">
                <a:latin typeface="Arial" pitchFamily="34" charset="0"/>
                <a:cs typeface="Arial" pitchFamily="34" charset="0"/>
              </a:rPr>
              <a:t>δέρμα-τοξικό</a:t>
            </a:r>
            <a:r>
              <a:rPr lang="el-GR" sz="1600" dirty="0" smtClean="0">
                <a:latin typeface="Arial" pitchFamily="34" charset="0"/>
                <a:cs typeface="Arial" pitchFamily="34" charset="0"/>
              </a:rPr>
              <a:t>.)</a:t>
            </a:r>
            <a:endParaRPr lang="el-GR" sz="1600" dirty="0">
              <a:latin typeface="Arial" pitchFamily="34" charset="0"/>
              <a:cs typeface="Arial" pitchFamily="34" charset="0"/>
            </a:endParaRPr>
          </a:p>
        </p:txBody>
      </p:sp>
      <p:sp>
        <p:nvSpPr>
          <p:cNvPr id="13" name="Rectangle 12"/>
          <p:cNvSpPr/>
          <p:nvPr/>
        </p:nvSpPr>
        <p:spPr>
          <a:xfrm>
            <a:off x="683568" y="5373216"/>
            <a:ext cx="8064896" cy="1107996"/>
          </a:xfrm>
          <a:prstGeom prst="rect">
            <a:avLst/>
          </a:prstGeom>
        </p:spPr>
        <p:txBody>
          <a:bodyPr wrap="square">
            <a:spAutoFit/>
          </a:bodyPr>
          <a:lstStyle/>
          <a:p>
            <a:r>
              <a:rPr lang="el-GR" b="1" dirty="0">
                <a:latin typeface="Arial" pitchFamily="34" charset="0"/>
                <a:cs typeface="Arial" pitchFamily="34" charset="0"/>
              </a:rPr>
              <a:t>από</a:t>
            </a:r>
            <a:r>
              <a:rPr lang="el-GR" dirty="0">
                <a:latin typeface="Arial" pitchFamily="34" charset="0"/>
                <a:cs typeface="Arial" pitchFamily="34" charset="0"/>
              </a:rPr>
              <a:t> </a:t>
            </a:r>
            <a:r>
              <a:rPr lang="el-GR" b="1" dirty="0" smtClean="0">
                <a:latin typeface="Arial" pitchFamily="34" charset="0"/>
                <a:cs typeface="Arial" pitchFamily="34" charset="0"/>
              </a:rPr>
              <a:t>όζον </a:t>
            </a:r>
            <a:r>
              <a:rPr lang="el-GR" b="1" dirty="0">
                <a:latin typeface="Arial" pitchFamily="34" charset="0"/>
                <a:cs typeface="Arial" pitchFamily="34" charset="0"/>
              </a:rPr>
              <a:t>(Ο3</a:t>
            </a:r>
            <a:r>
              <a:rPr lang="el-GR" dirty="0">
                <a:latin typeface="Arial" pitchFamily="34" charset="0"/>
                <a:cs typeface="Arial" pitchFamily="34" charset="0"/>
              </a:rPr>
              <a:t>), </a:t>
            </a:r>
            <a:r>
              <a:rPr lang="el-GR" sz="1600" dirty="0">
                <a:latin typeface="Arial" pitchFamily="34" charset="0"/>
                <a:cs typeface="Arial" pitchFamily="34" charset="0"/>
              </a:rPr>
              <a:t>που παράγεται "επί τόπου’’ από τον περιβάλλοντα αέρα, χρησιμοποιώντας μια γεννήτρια. Εισάγεται στον κύκλο παραγωγής απευθείας. Περίσσεια όζοντος μετατρέπεται σε οξυγόνο σε έναν καταλυτικό μετατροπέα και στη συνέχεια απορρίπτονται πίσω στον αέρα.</a:t>
            </a:r>
          </a:p>
        </p:txBody>
      </p:sp>
    </p:spTree>
    <p:extLst>
      <p:ext uri="{BB962C8B-B14F-4D97-AF65-F5344CB8AC3E}">
        <p14:creationId xmlns:p14="http://schemas.microsoft.com/office/powerpoint/2010/main" val="28662606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51520" y="260648"/>
            <a:ext cx="8784976" cy="1080120"/>
          </a:xfrm>
        </p:spPr>
        <p:txBody>
          <a:bodyPr/>
          <a:lstStyle/>
          <a:p>
            <a:pPr marL="457200" indent="-457200" algn="l">
              <a:lnSpc>
                <a:spcPct val="100000"/>
              </a:lnSpc>
              <a:spcAft>
                <a:spcPts val="200"/>
              </a:spcAft>
            </a:pPr>
            <a:r>
              <a:rPr lang="el-GR" sz="4800" dirty="0">
                <a:solidFill>
                  <a:srgbClr val="54741A"/>
                </a:solidFill>
                <a:effectLst/>
                <a:latin typeface="+mj-lt"/>
              </a:rPr>
              <a:t>ΕΦΑΡΜΟΓΗ </a:t>
            </a:r>
            <a:r>
              <a:rPr lang="en-US" sz="4800" dirty="0">
                <a:solidFill>
                  <a:srgbClr val="54741A"/>
                </a:solidFill>
                <a:effectLst/>
                <a:latin typeface="+mj-lt"/>
              </a:rPr>
              <a:t>FILM </a:t>
            </a:r>
            <a:r>
              <a:rPr lang="el-GR" sz="4800" dirty="0" smtClean="0">
                <a:solidFill>
                  <a:srgbClr val="54741A"/>
                </a:solidFill>
                <a:effectLst/>
                <a:latin typeface="+mj-lt"/>
              </a:rPr>
              <a:t> </a:t>
            </a:r>
            <a:r>
              <a:rPr lang="en-US" sz="4800" dirty="0" smtClean="0">
                <a:solidFill>
                  <a:srgbClr val="54741A"/>
                </a:solidFill>
                <a:effectLst/>
                <a:latin typeface="+mj-lt"/>
              </a:rPr>
              <a:t>(</a:t>
            </a:r>
            <a:r>
              <a:rPr lang="en-US" sz="4800" dirty="0">
                <a:solidFill>
                  <a:srgbClr val="54741A"/>
                </a:solidFill>
                <a:effectLst/>
                <a:latin typeface="+mj-lt"/>
              </a:rPr>
              <a:t>MASKING</a:t>
            </a:r>
            <a:r>
              <a:rPr lang="en-US" sz="4800" dirty="0" smtClean="0">
                <a:solidFill>
                  <a:srgbClr val="54741A"/>
                </a:solidFill>
                <a:effectLst/>
                <a:latin typeface="+mj-lt"/>
              </a:rPr>
              <a:t>)</a:t>
            </a:r>
            <a:endParaRPr lang="en-US" sz="4800" dirty="0">
              <a:solidFill>
                <a:srgbClr val="54741A"/>
              </a:solidFill>
              <a:effectLst/>
              <a:latin typeface="+mj-lt"/>
            </a:endParaRPr>
          </a:p>
        </p:txBody>
      </p:sp>
      <p:sp>
        <p:nvSpPr>
          <p:cNvPr id="13" name="Rectangle 12"/>
          <p:cNvSpPr/>
          <p:nvPr/>
        </p:nvSpPr>
        <p:spPr>
          <a:xfrm>
            <a:off x="611560" y="1412776"/>
            <a:ext cx="8064896" cy="1200329"/>
          </a:xfrm>
          <a:prstGeom prst="rect">
            <a:avLst/>
          </a:prstGeom>
        </p:spPr>
        <p:txBody>
          <a:bodyPr wrap="square">
            <a:spAutoFit/>
          </a:bodyPr>
          <a:lstStyle/>
          <a:p>
            <a:r>
              <a:rPr lang="en-US" b="1" dirty="0">
                <a:latin typeface="Arial" pitchFamily="34" charset="0"/>
                <a:cs typeface="Arial" pitchFamily="34" charset="0"/>
              </a:rPr>
              <a:t>Solder mask </a:t>
            </a:r>
            <a:r>
              <a:rPr lang="el-GR" dirty="0" smtClean="0">
                <a:latin typeface="Arial" pitchFamily="34" charset="0"/>
                <a:cs typeface="Arial" pitchFamily="34" charset="0"/>
              </a:rPr>
              <a:t>ή</a:t>
            </a:r>
            <a:r>
              <a:rPr lang="en-US" b="1" dirty="0" smtClean="0">
                <a:latin typeface="Arial" pitchFamily="34" charset="0"/>
                <a:cs typeface="Arial" pitchFamily="34" charset="0"/>
              </a:rPr>
              <a:t> </a:t>
            </a:r>
            <a:r>
              <a:rPr lang="en-US" b="1" dirty="0">
                <a:latin typeface="Arial" pitchFamily="34" charset="0"/>
                <a:cs typeface="Arial" pitchFamily="34" charset="0"/>
              </a:rPr>
              <a:t>solder stop mask </a:t>
            </a:r>
            <a:r>
              <a:rPr lang="el-GR" dirty="0" smtClean="0">
                <a:latin typeface="Arial" pitchFamily="34" charset="0"/>
                <a:cs typeface="Arial" pitchFamily="34" charset="0"/>
              </a:rPr>
              <a:t>ή</a:t>
            </a:r>
            <a:r>
              <a:rPr lang="en-US" b="1" dirty="0" smtClean="0">
                <a:latin typeface="Arial" pitchFamily="34" charset="0"/>
                <a:cs typeface="Arial" pitchFamily="34" charset="0"/>
              </a:rPr>
              <a:t> </a:t>
            </a:r>
            <a:r>
              <a:rPr lang="en-US" b="1" dirty="0">
                <a:latin typeface="Arial" pitchFamily="34" charset="0"/>
                <a:cs typeface="Arial" pitchFamily="34" charset="0"/>
              </a:rPr>
              <a:t>solder resist </a:t>
            </a:r>
            <a:r>
              <a:rPr lang="el-GR" dirty="0">
                <a:latin typeface="Arial" pitchFamily="34" charset="0"/>
                <a:cs typeface="Arial" pitchFamily="34" charset="0"/>
              </a:rPr>
              <a:t>είναι ένα λεπτό </a:t>
            </a:r>
            <a:r>
              <a:rPr lang="el-GR" dirty="0" smtClean="0">
                <a:latin typeface="Arial" pitchFamily="34" charset="0"/>
                <a:cs typeface="Arial" pitchFamily="34" charset="0"/>
              </a:rPr>
              <a:t>στρώμα πολυμερούς</a:t>
            </a:r>
            <a:r>
              <a:rPr lang="en-US" dirty="0" smtClean="0">
                <a:latin typeface="Arial" pitchFamily="34" charset="0"/>
                <a:cs typeface="Arial" pitchFamily="34" charset="0"/>
              </a:rPr>
              <a:t> (film)</a:t>
            </a:r>
            <a:r>
              <a:rPr lang="el-GR" dirty="0" smtClean="0">
                <a:latin typeface="Arial" pitchFamily="34" charset="0"/>
                <a:cs typeface="Arial" pitchFamily="34" charset="0"/>
              </a:rPr>
              <a:t> </a:t>
            </a:r>
            <a:r>
              <a:rPr lang="el-GR" dirty="0">
                <a:latin typeface="Arial" pitchFamily="34" charset="0"/>
                <a:cs typeface="Arial" pitchFamily="34" charset="0"/>
              </a:rPr>
              <a:t>που εφαρμόζεται συνήθως στα </a:t>
            </a:r>
            <a:r>
              <a:rPr lang="en-US" dirty="0" smtClean="0">
                <a:effectLst>
                  <a:outerShdw blurRad="38100" dist="38100" dir="2700000" algn="tl">
                    <a:srgbClr val="000000">
                      <a:alpha val="43137"/>
                    </a:srgbClr>
                  </a:outerShdw>
                </a:effectLst>
                <a:latin typeface="Arial" pitchFamily="34" charset="0"/>
                <a:cs typeface="Arial" pitchFamily="34" charset="0"/>
              </a:rPr>
              <a:t>traces </a:t>
            </a:r>
            <a:r>
              <a:rPr lang="el-GR" dirty="0" smtClean="0">
                <a:latin typeface="Arial" pitchFamily="34" charset="0"/>
                <a:cs typeface="Arial" pitchFamily="34" charset="0"/>
              </a:rPr>
              <a:t>του </a:t>
            </a:r>
            <a:r>
              <a:rPr lang="el-GR" dirty="0">
                <a:latin typeface="Arial" pitchFamily="34" charset="0"/>
                <a:cs typeface="Arial" pitchFamily="34" charset="0"/>
              </a:rPr>
              <a:t>χαλκού ενός τυπωμένου κυκλώματος (PCB) για </a:t>
            </a:r>
            <a:r>
              <a:rPr lang="el-GR" dirty="0" smtClean="0">
                <a:latin typeface="Arial" pitchFamily="34" charset="0"/>
                <a:cs typeface="Arial" pitchFamily="34" charset="0"/>
              </a:rPr>
              <a:t>προστασία από οξείδωση </a:t>
            </a:r>
            <a:r>
              <a:rPr lang="el-GR" dirty="0">
                <a:latin typeface="Arial" pitchFamily="34" charset="0"/>
                <a:cs typeface="Arial" pitchFamily="34" charset="0"/>
              </a:rPr>
              <a:t>και για </a:t>
            </a:r>
            <a:r>
              <a:rPr lang="el-GR" dirty="0" smtClean="0">
                <a:latin typeface="Arial" pitchFamily="34" charset="0"/>
                <a:cs typeface="Arial" pitchFamily="34" charset="0"/>
              </a:rPr>
              <a:t>πρόληψη δημιουργίας γεφυρών στα στενά </a:t>
            </a:r>
            <a:r>
              <a:rPr lang="el-GR" dirty="0">
                <a:latin typeface="Arial" pitchFamily="34" charset="0"/>
                <a:cs typeface="Arial" pitchFamily="34" charset="0"/>
              </a:rPr>
              <a:t>διαστήματα μεταξύ </a:t>
            </a:r>
            <a:r>
              <a:rPr lang="el-GR" dirty="0" smtClean="0">
                <a:latin typeface="Arial" pitchFamily="34" charset="0"/>
                <a:cs typeface="Arial" pitchFamily="34" charset="0"/>
              </a:rPr>
              <a:t>των </a:t>
            </a:r>
            <a:r>
              <a:rPr lang="en-US" dirty="0" smtClean="0">
                <a:latin typeface="Arial" pitchFamily="34" charset="0"/>
                <a:cs typeface="Arial" pitchFamily="34" charset="0"/>
              </a:rPr>
              <a:t>traces</a:t>
            </a:r>
            <a:endParaRPr lang="el-GR" sz="1600" dirty="0">
              <a:latin typeface="Arial" pitchFamily="34"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0935" y="2769687"/>
            <a:ext cx="2958075" cy="2218556"/>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2886" b="13084"/>
          <a:stretch/>
        </p:blipFill>
        <p:spPr>
          <a:xfrm>
            <a:off x="827584" y="2769687"/>
            <a:ext cx="4572000" cy="253848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4912302"/>
            <a:ext cx="2619375" cy="1743075"/>
          </a:xfrm>
          <a:prstGeom prst="rect">
            <a:avLst/>
          </a:prstGeom>
        </p:spPr>
      </p:pic>
    </p:spTree>
    <p:extLst>
      <p:ext uri="{BB962C8B-B14F-4D97-AF65-F5344CB8AC3E}">
        <p14:creationId xmlns:p14="http://schemas.microsoft.com/office/powerpoint/2010/main" val="19394802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51520" y="260648"/>
            <a:ext cx="8567490" cy="1080120"/>
          </a:xfrm>
        </p:spPr>
        <p:txBody>
          <a:bodyPr/>
          <a:lstStyle/>
          <a:p>
            <a:pPr marL="457200" indent="-457200">
              <a:lnSpc>
                <a:spcPct val="100000"/>
              </a:lnSpc>
              <a:spcAft>
                <a:spcPts val="200"/>
              </a:spcAft>
            </a:pPr>
            <a:r>
              <a:rPr lang="el-GR" sz="4800" dirty="0">
                <a:solidFill>
                  <a:srgbClr val="54741A"/>
                </a:solidFill>
                <a:effectLst/>
                <a:latin typeface="+mj-lt"/>
              </a:rPr>
              <a:t>ΤΡΥΠΗΜΑ </a:t>
            </a:r>
          </a:p>
        </p:txBody>
      </p:sp>
      <p:sp>
        <p:nvSpPr>
          <p:cNvPr id="13" name="Rectangle 12"/>
          <p:cNvSpPr/>
          <p:nvPr/>
        </p:nvSpPr>
        <p:spPr>
          <a:xfrm>
            <a:off x="611560" y="1412776"/>
            <a:ext cx="8064896" cy="369332"/>
          </a:xfrm>
          <a:prstGeom prst="rect">
            <a:avLst/>
          </a:prstGeom>
        </p:spPr>
        <p:txBody>
          <a:bodyPr wrap="square">
            <a:spAutoFit/>
          </a:bodyPr>
          <a:lstStyle/>
          <a:p>
            <a:r>
              <a:rPr lang="el-GR" dirty="0">
                <a:latin typeface="Arial" pitchFamily="34" charset="0"/>
                <a:cs typeface="Arial" pitchFamily="34" charset="0"/>
              </a:rPr>
              <a:t> </a:t>
            </a:r>
            <a:r>
              <a:rPr lang="el-GR" dirty="0" smtClean="0">
                <a:latin typeface="Arial" pitchFamily="34" charset="0"/>
                <a:cs typeface="Arial" pitchFamily="34" charset="0"/>
              </a:rPr>
              <a:t>Οι τρύπες ανο</a:t>
            </a:r>
            <a:r>
              <a:rPr lang="el-GR" dirty="0">
                <a:latin typeface="Arial" pitchFamily="34" charset="0"/>
                <a:cs typeface="Arial" pitchFamily="34" charset="0"/>
              </a:rPr>
              <a:t>ί</a:t>
            </a:r>
            <a:r>
              <a:rPr lang="el-GR" dirty="0" smtClean="0">
                <a:latin typeface="Arial" pitchFamily="34" charset="0"/>
                <a:cs typeface="Arial" pitchFamily="34" charset="0"/>
              </a:rPr>
              <a:t>γονται από </a:t>
            </a:r>
            <a:r>
              <a:rPr lang="el-GR" dirty="0">
                <a:latin typeface="Arial" pitchFamily="34" charset="0"/>
                <a:cs typeface="Arial" pitchFamily="34" charset="0"/>
              </a:rPr>
              <a:t>έ</a:t>
            </a:r>
            <a:r>
              <a:rPr lang="el-GR" dirty="0" smtClean="0">
                <a:latin typeface="Arial" pitchFamily="34" charset="0"/>
                <a:cs typeface="Arial" pitchFamily="34" charset="0"/>
              </a:rPr>
              <a:t>να τρυπάνι (</a:t>
            </a:r>
            <a:r>
              <a:rPr lang="en-US" dirty="0" smtClean="0">
                <a:latin typeface="Arial" pitchFamily="34" charset="0"/>
                <a:cs typeface="Arial" pitchFamily="34" charset="0"/>
              </a:rPr>
              <a:t>CNC)</a:t>
            </a:r>
            <a:endParaRPr lang="el-GR" sz="1600" dirty="0">
              <a:latin typeface="Arial" pitchFamily="34" charset="0"/>
              <a:cs typeface="Arial"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1828071"/>
            <a:ext cx="3785388" cy="261028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846953"/>
            <a:ext cx="3600400" cy="2591405"/>
          </a:xfrm>
          <a:prstGeom prst="rect">
            <a:avLst/>
          </a:prstGeom>
        </p:spPr>
      </p:pic>
      <p:sp>
        <p:nvSpPr>
          <p:cNvPr id="10" name="Rectangle 9"/>
          <p:cNvSpPr/>
          <p:nvPr/>
        </p:nvSpPr>
        <p:spPr>
          <a:xfrm>
            <a:off x="755576" y="4581128"/>
            <a:ext cx="8064896" cy="2000548"/>
          </a:xfrm>
          <a:prstGeom prst="rect">
            <a:avLst/>
          </a:prstGeom>
        </p:spPr>
        <p:txBody>
          <a:bodyPr wrap="square">
            <a:spAutoFit/>
          </a:bodyPr>
          <a:lstStyle/>
          <a:p>
            <a:r>
              <a:rPr lang="el-GR" dirty="0">
                <a:latin typeface="Arial" pitchFamily="34" charset="0"/>
                <a:cs typeface="Arial" pitchFamily="34" charset="0"/>
              </a:rPr>
              <a:t> </a:t>
            </a:r>
            <a:r>
              <a:rPr lang="el-GR" b="1" dirty="0" smtClean="0">
                <a:latin typeface="Arial" pitchFamily="34" charset="0"/>
                <a:cs typeface="Arial" pitchFamily="34" charset="0"/>
              </a:rPr>
              <a:t>Μειονεκτήματα</a:t>
            </a:r>
            <a:r>
              <a:rPr lang="en-US" b="1" dirty="0" smtClean="0">
                <a:latin typeface="Arial" pitchFamily="34" charset="0"/>
                <a:cs typeface="Arial" pitchFamily="34" charset="0"/>
              </a:rPr>
              <a:t>:</a:t>
            </a:r>
            <a:endParaRPr lang="el-GR" b="1" dirty="0" smtClean="0">
              <a:latin typeface="Arial" pitchFamily="34" charset="0"/>
              <a:cs typeface="Arial" pitchFamily="34" charset="0"/>
            </a:endParaRPr>
          </a:p>
          <a:p>
            <a:pPr marL="285750" indent="-285750">
              <a:buFont typeface="Arial" pitchFamily="34" charset="0"/>
              <a:buChar char="•"/>
            </a:pPr>
            <a:r>
              <a:rPr lang="el-GR" dirty="0" smtClean="0">
                <a:latin typeface="Arial" pitchFamily="34" charset="0"/>
                <a:cs typeface="Arial" pitchFamily="34" charset="0"/>
              </a:rPr>
              <a:t>Οι πλακέτες υποστρώματος</a:t>
            </a:r>
            <a:r>
              <a:rPr lang="en-US" dirty="0" smtClean="0">
                <a:latin typeface="Arial" pitchFamily="34" charset="0"/>
                <a:cs typeface="Arial" pitchFamily="34" charset="0"/>
              </a:rPr>
              <a:t> </a:t>
            </a:r>
            <a:r>
              <a:rPr lang="el-GR" dirty="0" smtClean="0">
                <a:latin typeface="Arial" pitchFamily="34" charset="0"/>
                <a:cs typeface="Arial" pitchFamily="34" charset="0"/>
              </a:rPr>
              <a:t>τύπου </a:t>
            </a:r>
            <a:r>
              <a:rPr lang="en-US" dirty="0" smtClean="0">
                <a:latin typeface="Arial" pitchFamily="34" charset="0"/>
                <a:cs typeface="Arial" pitchFamily="34" charset="0"/>
              </a:rPr>
              <a:t>FR4</a:t>
            </a:r>
            <a:r>
              <a:rPr lang="el-GR" dirty="0" smtClean="0">
                <a:latin typeface="Arial" pitchFamily="34" charset="0"/>
                <a:cs typeface="Arial" pitchFamily="34" charset="0"/>
              </a:rPr>
              <a:t> καταστρέφουν τις κεφαλές των τρυπανιών</a:t>
            </a:r>
            <a:r>
              <a:rPr lang="en-US" dirty="0" smtClean="0">
                <a:latin typeface="Arial" pitchFamily="34" charset="0"/>
                <a:cs typeface="Arial" pitchFamily="34" charset="0"/>
              </a:rPr>
              <a:t> </a:t>
            </a:r>
            <a:r>
              <a:rPr lang="el-GR" dirty="0" smtClean="0">
                <a:latin typeface="Arial" pitchFamily="34" charset="0"/>
                <a:cs typeface="Arial" pitchFamily="34" charset="0"/>
              </a:rPr>
              <a:t> (τρυπάνια καρβιδίου) </a:t>
            </a:r>
          </a:p>
          <a:p>
            <a:pPr marL="285750" indent="-285750">
              <a:buFont typeface="Arial" pitchFamily="34" charset="0"/>
              <a:buChar char="•"/>
            </a:pPr>
            <a:r>
              <a:rPr lang="el-GR" dirty="0" smtClean="0">
                <a:latin typeface="Arial" pitchFamily="34" charset="0"/>
                <a:cs typeface="Arial" pitchFamily="34" charset="0"/>
              </a:rPr>
              <a:t>Η σκόνη από το </a:t>
            </a:r>
            <a:r>
              <a:rPr lang="en-US" dirty="0" smtClean="0">
                <a:latin typeface="Arial" pitchFamily="34" charset="0"/>
                <a:cs typeface="Arial" pitchFamily="34" charset="0"/>
              </a:rPr>
              <a:t>fiberglass </a:t>
            </a:r>
            <a:r>
              <a:rPr lang="el-GR" dirty="0" smtClean="0">
                <a:latin typeface="Arial" pitchFamily="34" charset="0"/>
                <a:cs typeface="Arial" pitchFamily="34" charset="0"/>
              </a:rPr>
              <a:t>κατά το τρύπημα είναι πολύ τοξική</a:t>
            </a:r>
          </a:p>
          <a:p>
            <a:endParaRPr lang="el-GR" dirty="0" smtClean="0">
              <a:latin typeface="Arial" pitchFamily="34" charset="0"/>
              <a:cs typeface="Arial" pitchFamily="34" charset="0"/>
            </a:endParaRPr>
          </a:p>
          <a:p>
            <a:r>
              <a:rPr lang="el-GR" dirty="0" smtClean="0">
                <a:latin typeface="Arial" pitchFamily="34" charset="0"/>
                <a:cs typeface="Arial" pitchFamily="34" charset="0"/>
              </a:rPr>
              <a:t>Οι πλακέτες αυτού του τύπου έχουν εγκαταλειφθεί</a:t>
            </a:r>
          </a:p>
          <a:p>
            <a:endParaRPr lang="el-GR" sz="1600" dirty="0">
              <a:latin typeface="Arial" pitchFamily="34" charset="0"/>
              <a:cs typeface="Arial" pitchFamily="34" charset="0"/>
            </a:endParaRPr>
          </a:p>
        </p:txBody>
      </p:sp>
    </p:spTree>
    <p:extLst>
      <p:ext uri="{BB962C8B-B14F-4D97-AF65-F5344CB8AC3E}">
        <p14:creationId xmlns:p14="http://schemas.microsoft.com/office/powerpoint/2010/main" val="3133159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51520" y="332656"/>
            <a:ext cx="8567490" cy="1080120"/>
          </a:xfrm>
        </p:spPr>
        <p:txBody>
          <a:bodyPr/>
          <a:lstStyle/>
          <a:p>
            <a:pPr marL="457200" indent="-457200">
              <a:lnSpc>
                <a:spcPct val="100000"/>
              </a:lnSpc>
              <a:spcAft>
                <a:spcPts val="200"/>
              </a:spcAft>
            </a:pPr>
            <a:r>
              <a:rPr lang="el-GR" sz="4800" dirty="0">
                <a:solidFill>
                  <a:srgbClr val="54741A"/>
                </a:solidFill>
                <a:effectLst/>
                <a:latin typeface="+mj-lt"/>
              </a:rPr>
              <a:t>ΤΟΠΟΘΕΤΗΣΗ </a:t>
            </a:r>
            <a:r>
              <a:rPr lang="el-GR" sz="4800" dirty="0" smtClean="0">
                <a:solidFill>
                  <a:srgbClr val="54741A"/>
                </a:solidFill>
                <a:effectLst/>
                <a:latin typeface="+mj-lt"/>
              </a:rPr>
              <a:t>ΣΤΟΙΧΕΙΩΝ</a:t>
            </a:r>
            <a:br>
              <a:rPr lang="el-GR" sz="4800" dirty="0" smtClean="0">
                <a:solidFill>
                  <a:srgbClr val="54741A"/>
                </a:solidFill>
                <a:effectLst/>
                <a:latin typeface="+mj-lt"/>
              </a:rPr>
            </a:br>
            <a:r>
              <a:rPr lang="el-GR" sz="2400" dirty="0" smtClean="0">
                <a:solidFill>
                  <a:schemeClr val="tx1"/>
                </a:solidFill>
                <a:effectLst/>
                <a:latin typeface="Arial" pitchFamily="34" charset="0"/>
                <a:cs typeface="Arial" pitchFamily="34" charset="0"/>
              </a:rPr>
              <a:t>με εξαρτήματα επιφανειακής στήριξης</a:t>
            </a:r>
            <a:endParaRPr lang="el-GR" sz="4800" dirty="0">
              <a:solidFill>
                <a:schemeClr val="tx1"/>
              </a:solidFill>
              <a:effectLst/>
              <a:latin typeface="Arial" pitchFamily="34" charset="0"/>
              <a:cs typeface="Arial" pitchFamily="34" charset="0"/>
            </a:endParaRPr>
          </a:p>
        </p:txBody>
      </p:sp>
      <p:sp>
        <p:nvSpPr>
          <p:cNvPr id="13" name="Rectangle 12"/>
          <p:cNvSpPr/>
          <p:nvPr/>
        </p:nvSpPr>
        <p:spPr>
          <a:xfrm>
            <a:off x="611560" y="1412776"/>
            <a:ext cx="8064896" cy="923330"/>
          </a:xfrm>
          <a:prstGeom prst="rect">
            <a:avLst/>
          </a:prstGeom>
        </p:spPr>
        <p:txBody>
          <a:bodyPr wrap="square">
            <a:spAutoFit/>
          </a:bodyPr>
          <a:lstStyle/>
          <a:p>
            <a:r>
              <a:rPr lang="el-GR" dirty="0" smtClean="0">
                <a:latin typeface="Arial" pitchFamily="34" charset="0"/>
                <a:cs typeface="Arial" pitchFamily="34" charset="0"/>
              </a:rPr>
              <a:t> Όταν ετοιμαστεί η πλακέτα εφαρμόζεται καλάι σε μορφή πάστας</a:t>
            </a:r>
          </a:p>
          <a:p>
            <a:r>
              <a:rPr lang="el-GR" dirty="0" smtClean="0">
                <a:latin typeface="Arial" pitchFamily="34" charset="0"/>
                <a:cs typeface="Arial" pitchFamily="34" charset="0"/>
              </a:rPr>
              <a:t>Στη συνέχεια τα εξαρτήματα τοποθετούνται στη θέση τους με μηχανή τύπου </a:t>
            </a:r>
            <a:r>
              <a:rPr lang="en-US" dirty="0" smtClean="0">
                <a:latin typeface="Arial" pitchFamily="34" charset="0"/>
                <a:cs typeface="Arial" pitchFamily="34" charset="0"/>
              </a:rPr>
              <a:t>CNC (pick and place</a:t>
            </a:r>
            <a:r>
              <a:rPr lang="el-GR" dirty="0" smtClean="0">
                <a:latin typeface="Arial" pitchFamily="34" charset="0"/>
                <a:cs typeface="Arial" pitchFamily="34" charset="0"/>
              </a:rPr>
              <a:t> </a:t>
            </a:r>
            <a:r>
              <a:rPr lang="en-US" dirty="0" smtClean="0">
                <a:latin typeface="Arial" pitchFamily="34" charset="0"/>
                <a:cs typeface="Arial" pitchFamily="34" charset="0"/>
              </a:rPr>
              <a:t>method)</a:t>
            </a:r>
            <a:endParaRPr lang="el-GR" dirty="0">
              <a:latin typeface="Arial" pitchFamily="34" charset="0"/>
              <a:cs typeface="Arial" pitchFamily="34" charset="0"/>
            </a:endParaRPr>
          </a:p>
        </p:txBody>
      </p:sp>
      <p:sp>
        <p:nvSpPr>
          <p:cNvPr id="10" name="Rectangle 9"/>
          <p:cNvSpPr/>
          <p:nvPr/>
        </p:nvSpPr>
        <p:spPr>
          <a:xfrm>
            <a:off x="827584" y="5006786"/>
            <a:ext cx="8064896" cy="1446550"/>
          </a:xfrm>
          <a:prstGeom prst="rect">
            <a:avLst/>
          </a:prstGeom>
        </p:spPr>
        <p:txBody>
          <a:bodyPr wrap="square">
            <a:spAutoFit/>
          </a:bodyPr>
          <a:lstStyle/>
          <a:p>
            <a:r>
              <a:rPr lang="el-GR" dirty="0">
                <a:latin typeface="Arial" pitchFamily="34" charset="0"/>
                <a:cs typeface="Arial" pitchFamily="34" charset="0"/>
              </a:rPr>
              <a:t> </a:t>
            </a:r>
            <a:r>
              <a:rPr lang="el-GR" b="1" dirty="0" smtClean="0">
                <a:latin typeface="Arial" pitchFamily="34" charset="0"/>
                <a:cs typeface="Arial" pitchFamily="34" charset="0"/>
              </a:rPr>
              <a:t>Πλεονεκτήματα</a:t>
            </a:r>
            <a:r>
              <a:rPr lang="en-US" b="1" dirty="0" smtClean="0">
                <a:latin typeface="Arial" pitchFamily="34" charset="0"/>
                <a:cs typeface="Arial" pitchFamily="34" charset="0"/>
              </a:rPr>
              <a:t>:</a:t>
            </a:r>
            <a:endParaRPr lang="el-GR" b="1" dirty="0" smtClean="0">
              <a:latin typeface="Arial" pitchFamily="34" charset="0"/>
              <a:cs typeface="Arial" pitchFamily="34" charset="0"/>
            </a:endParaRPr>
          </a:p>
          <a:p>
            <a:pPr marL="285750" indent="-285750">
              <a:buFont typeface="Arial" pitchFamily="34" charset="0"/>
              <a:buChar char="•"/>
            </a:pPr>
            <a:r>
              <a:rPr lang="el-GR" dirty="0" smtClean="0">
                <a:latin typeface="Arial" pitchFamily="34" charset="0"/>
                <a:cs typeface="Arial" pitchFamily="34" charset="0"/>
              </a:rPr>
              <a:t>Ελάχιστος χρόνος κατασκευής</a:t>
            </a:r>
          </a:p>
          <a:p>
            <a:pPr marL="285750" indent="-285750">
              <a:buFont typeface="Arial" pitchFamily="34" charset="0"/>
              <a:buChar char="•"/>
            </a:pPr>
            <a:r>
              <a:rPr lang="el-GR" dirty="0" smtClean="0">
                <a:latin typeface="Arial" pitchFamily="34" charset="0"/>
                <a:cs typeface="Arial" pitchFamily="34" charset="0"/>
              </a:rPr>
              <a:t>Τα </a:t>
            </a:r>
            <a:r>
              <a:rPr lang="en-US" dirty="0" smtClean="0">
                <a:latin typeface="Arial" pitchFamily="34" charset="0"/>
                <a:cs typeface="Arial" pitchFamily="34" charset="0"/>
              </a:rPr>
              <a:t>SMD</a:t>
            </a:r>
            <a:r>
              <a:rPr lang="el-GR" dirty="0" smtClean="0">
                <a:latin typeface="Arial" pitchFamily="34" charset="0"/>
                <a:cs typeface="Arial" pitchFamily="34" charset="0"/>
              </a:rPr>
              <a:t> </a:t>
            </a:r>
            <a:r>
              <a:rPr lang="el-GR" sz="1600" i="1" dirty="0" smtClean="0">
                <a:latin typeface="Arial" pitchFamily="34" charset="0"/>
                <a:cs typeface="Arial" pitchFamily="34" charset="0"/>
              </a:rPr>
              <a:t>(</a:t>
            </a:r>
            <a:r>
              <a:rPr lang="en-US" sz="1600" i="1" dirty="0">
                <a:latin typeface="Arial" pitchFamily="34" charset="0"/>
                <a:cs typeface="Arial" pitchFamily="34" charset="0"/>
              </a:rPr>
              <a:t>Surface-mount </a:t>
            </a:r>
            <a:r>
              <a:rPr lang="en-US" sz="1600" i="1" dirty="0" smtClean="0">
                <a:latin typeface="Arial" pitchFamily="34" charset="0"/>
                <a:cs typeface="Arial" pitchFamily="34" charset="0"/>
              </a:rPr>
              <a:t>technology</a:t>
            </a:r>
            <a:r>
              <a:rPr lang="el-GR" sz="1600" i="1" dirty="0" smtClean="0">
                <a:latin typeface="Arial" pitchFamily="34" charset="0"/>
                <a:cs typeface="Arial" pitchFamily="34" charset="0"/>
              </a:rPr>
              <a:t>)</a:t>
            </a:r>
            <a:r>
              <a:rPr lang="en-US" sz="1600" i="1" dirty="0" smtClean="0">
                <a:latin typeface="Arial" pitchFamily="34" charset="0"/>
                <a:cs typeface="Arial" pitchFamily="34" charset="0"/>
              </a:rPr>
              <a:t> </a:t>
            </a:r>
            <a:r>
              <a:rPr lang="el-GR" dirty="0" smtClean="0">
                <a:latin typeface="Arial" pitchFamily="34" charset="0"/>
                <a:cs typeface="Arial" pitchFamily="34" charset="0"/>
              </a:rPr>
              <a:t>είναι φιλικά σε αυτοματοποιημένους τρόπους κατασκευής</a:t>
            </a:r>
          </a:p>
          <a:p>
            <a:endParaRPr lang="el-GR" sz="1600" dirty="0">
              <a:latin typeface="Arial" pitchFamily="34" charset="0"/>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2328912"/>
            <a:ext cx="3934120" cy="261225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2328912"/>
            <a:ext cx="4221828" cy="2612256"/>
          </a:xfrm>
          <a:prstGeom prst="rect">
            <a:avLst/>
          </a:prstGeom>
        </p:spPr>
      </p:pic>
    </p:spTree>
    <p:extLst>
      <p:ext uri="{BB962C8B-B14F-4D97-AF65-F5344CB8AC3E}">
        <p14:creationId xmlns:p14="http://schemas.microsoft.com/office/powerpoint/2010/main" val="27003208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9512" y="332656"/>
            <a:ext cx="8639498" cy="1080120"/>
          </a:xfrm>
        </p:spPr>
        <p:txBody>
          <a:bodyPr/>
          <a:lstStyle/>
          <a:p>
            <a:pPr marL="457200" indent="-457200">
              <a:lnSpc>
                <a:spcPct val="100000"/>
              </a:lnSpc>
              <a:spcAft>
                <a:spcPts val="200"/>
              </a:spcAft>
            </a:pPr>
            <a:r>
              <a:rPr lang="el-GR" sz="4800" dirty="0">
                <a:solidFill>
                  <a:srgbClr val="54741A"/>
                </a:solidFill>
                <a:effectLst/>
                <a:latin typeface="+mj-lt"/>
              </a:rPr>
              <a:t>ΤΟΠΟΘΕΤΗΣΗ </a:t>
            </a:r>
            <a:r>
              <a:rPr lang="el-GR" sz="4800" dirty="0" smtClean="0">
                <a:solidFill>
                  <a:srgbClr val="54741A"/>
                </a:solidFill>
                <a:effectLst/>
                <a:latin typeface="+mj-lt"/>
              </a:rPr>
              <a:t>ΣΤΟΙΧΕΙΩΝ</a:t>
            </a:r>
            <a:r>
              <a:rPr lang="en-US" sz="4800" dirty="0" smtClean="0">
                <a:solidFill>
                  <a:srgbClr val="54741A"/>
                </a:solidFill>
                <a:effectLst/>
                <a:latin typeface="+mj-lt"/>
              </a:rPr>
              <a:t/>
            </a:r>
            <a:br>
              <a:rPr lang="en-US" sz="4800" dirty="0" smtClean="0">
                <a:solidFill>
                  <a:srgbClr val="54741A"/>
                </a:solidFill>
                <a:effectLst/>
                <a:latin typeface="+mj-lt"/>
              </a:rPr>
            </a:br>
            <a:r>
              <a:rPr lang="el-GR" sz="2400" dirty="0" smtClean="0">
                <a:solidFill>
                  <a:schemeClr val="tx1"/>
                </a:solidFill>
                <a:effectLst/>
                <a:latin typeface="Arial" pitchFamily="34" charset="0"/>
                <a:cs typeface="Arial" pitchFamily="34" charset="0"/>
              </a:rPr>
              <a:t>με εξαρτήματα επιφανειακής στήριξης (</a:t>
            </a:r>
            <a:r>
              <a:rPr lang="en-US" sz="2400" dirty="0" smtClean="0">
                <a:solidFill>
                  <a:schemeClr val="tx1"/>
                </a:solidFill>
                <a:effectLst/>
                <a:latin typeface="Arial" pitchFamily="34" charset="0"/>
                <a:cs typeface="Arial" pitchFamily="34" charset="0"/>
              </a:rPr>
              <a:t>homemade version)</a:t>
            </a:r>
            <a:endParaRPr lang="el-GR" sz="4800" dirty="0">
              <a:solidFill>
                <a:schemeClr val="tx1"/>
              </a:solidFill>
              <a:effectLst/>
              <a:latin typeface="Arial" pitchFamily="34" charset="0"/>
              <a:cs typeface="Arial" pitchFamily="34" charset="0"/>
            </a:endParaRPr>
          </a:p>
        </p:txBody>
      </p:sp>
      <p:sp>
        <p:nvSpPr>
          <p:cNvPr id="13" name="Rectangle 12"/>
          <p:cNvSpPr/>
          <p:nvPr/>
        </p:nvSpPr>
        <p:spPr>
          <a:xfrm>
            <a:off x="543859" y="1590335"/>
            <a:ext cx="5363157" cy="1200329"/>
          </a:xfrm>
          <a:prstGeom prst="rect">
            <a:avLst/>
          </a:prstGeom>
        </p:spPr>
        <p:txBody>
          <a:bodyPr wrap="square">
            <a:spAutoFit/>
          </a:bodyPr>
          <a:lstStyle/>
          <a:p>
            <a:r>
              <a:rPr lang="el-GR" dirty="0" smtClean="0">
                <a:latin typeface="Arial" pitchFamily="34" charset="0"/>
                <a:cs typeface="Arial" pitchFamily="34" charset="0"/>
              </a:rPr>
              <a:t> Τοποθετούμε καλάι σε όλα τα </a:t>
            </a:r>
            <a:r>
              <a:rPr lang="en-US" dirty="0" smtClean="0">
                <a:latin typeface="Arial" pitchFamily="34" charset="0"/>
                <a:cs typeface="Arial" pitchFamily="34" charset="0"/>
              </a:rPr>
              <a:t>traces </a:t>
            </a:r>
            <a:r>
              <a:rPr lang="el-GR" dirty="0" smtClean="0">
                <a:latin typeface="Arial" pitchFamily="34" charset="0"/>
                <a:cs typeface="Arial" pitchFamily="34" charset="0"/>
              </a:rPr>
              <a:t>και κολλάμε </a:t>
            </a:r>
            <a:r>
              <a:rPr lang="en-US" dirty="0" smtClean="0">
                <a:latin typeface="Arial" pitchFamily="34" charset="0"/>
                <a:cs typeface="Arial" pitchFamily="34" charset="0"/>
              </a:rPr>
              <a:t>:</a:t>
            </a:r>
          </a:p>
          <a:p>
            <a:r>
              <a:rPr lang="en-US" dirty="0" smtClean="0">
                <a:latin typeface="Arial" pitchFamily="34" charset="0"/>
                <a:cs typeface="Arial" pitchFamily="34" charset="0"/>
              </a:rPr>
              <a:t>1 socket USB</a:t>
            </a:r>
          </a:p>
          <a:p>
            <a:r>
              <a:rPr lang="en-US" dirty="0" smtClean="0">
                <a:latin typeface="Arial" pitchFamily="34" charset="0"/>
                <a:cs typeface="Arial" pitchFamily="34" charset="0"/>
              </a:rPr>
              <a:t>2 </a:t>
            </a:r>
            <a:r>
              <a:rPr lang="el-GR" dirty="0" smtClean="0">
                <a:latin typeface="Arial" pitchFamily="34" charset="0"/>
                <a:cs typeface="Arial" pitchFamily="34" charset="0"/>
              </a:rPr>
              <a:t>ποτενσιόμετρα </a:t>
            </a:r>
          </a:p>
          <a:p>
            <a:r>
              <a:rPr lang="el-GR" dirty="0" smtClean="0">
                <a:latin typeface="Arial" pitchFamily="34" charset="0"/>
                <a:cs typeface="Arial" pitchFamily="34" charset="0"/>
              </a:rPr>
              <a:t>1 καλώδιο</a:t>
            </a:r>
            <a:endParaRPr lang="el-GR" dirty="0">
              <a:latin typeface="Arial" pitchFamily="34" charset="0"/>
              <a:cs typeface="Arial" pitchFamily="34" charset="0"/>
            </a:endParaRPr>
          </a:p>
        </p:txBody>
      </p:sp>
      <p:sp>
        <p:nvSpPr>
          <p:cNvPr id="10" name="Rectangle 9"/>
          <p:cNvSpPr/>
          <p:nvPr/>
        </p:nvSpPr>
        <p:spPr>
          <a:xfrm>
            <a:off x="251520" y="2996952"/>
            <a:ext cx="2592288" cy="1846659"/>
          </a:xfrm>
          <a:prstGeom prst="rect">
            <a:avLst/>
          </a:prstGeom>
        </p:spPr>
        <p:txBody>
          <a:bodyPr wrap="square">
            <a:spAutoFit/>
          </a:bodyPr>
          <a:lstStyle/>
          <a:p>
            <a:r>
              <a:rPr lang="el-GR" dirty="0">
                <a:latin typeface="Arial" pitchFamily="34" charset="0"/>
                <a:cs typeface="Arial" pitchFamily="34" charset="0"/>
              </a:rPr>
              <a:t> </a:t>
            </a:r>
            <a:r>
              <a:rPr lang="el-GR" sz="1600" dirty="0" smtClean="0">
                <a:latin typeface="Arial" pitchFamily="34" charset="0"/>
                <a:cs typeface="Arial" pitchFamily="34" charset="0"/>
              </a:rPr>
              <a:t>Κάθε </a:t>
            </a:r>
            <a:r>
              <a:rPr lang="el-GR" sz="1600" dirty="0">
                <a:latin typeface="Arial" pitchFamily="34" charset="0"/>
                <a:cs typeface="Arial" pitchFamily="34" charset="0"/>
              </a:rPr>
              <a:t>φορτιστής μέσα του έχει δύο ζεύγη αντιστάσεων που σχηματίζουν </a:t>
            </a:r>
            <a:r>
              <a:rPr lang="el-GR" sz="1600" dirty="0">
                <a:solidFill>
                  <a:schemeClr val="tx2"/>
                </a:solidFill>
                <a:latin typeface="Arial" pitchFamily="34" charset="0"/>
                <a:cs typeface="Arial" pitchFamily="34" charset="0"/>
              </a:rPr>
              <a:t>δύο διαιρέτες </a:t>
            </a:r>
            <a:r>
              <a:rPr lang="el-GR" sz="1600" dirty="0" smtClean="0">
                <a:latin typeface="Arial" pitchFamily="34" charset="0"/>
                <a:cs typeface="Arial" pitchFamily="34" charset="0"/>
              </a:rPr>
              <a:t>τάσης οι οποίοι </a:t>
            </a:r>
            <a:r>
              <a:rPr lang="el-GR" sz="1600" dirty="0">
                <a:latin typeface="Arial" pitchFamily="34" charset="0"/>
                <a:cs typeface="Arial" pitchFamily="34" charset="0"/>
              </a:rPr>
              <a:t>είναι συνδεδεμένοι στα μεσαία </a:t>
            </a:r>
            <a:r>
              <a:rPr lang="en-US" sz="1600" dirty="0" smtClean="0">
                <a:latin typeface="Arial" pitchFamily="34" charset="0"/>
                <a:cs typeface="Arial" pitchFamily="34" charset="0"/>
              </a:rPr>
              <a:t>pin</a:t>
            </a:r>
            <a:r>
              <a:rPr lang="el-GR" sz="1600" dirty="0" smtClean="0">
                <a:latin typeface="Arial" pitchFamily="34" charset="0"/>
                <a:cs typeface="Arial" pitchFamily="34" charset="0"/>
              </a:rPr>
              <a:t> </a:t>
            </a:r>
            <a:r>
              <a:rPr lang="el-GR" sz="1600" dirty="0">
                <a:latin typeface="Arial" pitchFamily="34" charset="0"/>
                <a:cs typeface="Arial" pitchFamily="34" charset="0"/>
              </a:rPr>
              <a:t>του USB, τα Data+ </a:t>
            </a:r>
            <a:r>
              <a:rPr lang="el-GR" sz="1600" dirty="0" smtClean="0">
                <a:latin typeface="Arial" pitchFamily="34" charset="0"/>
                <a:cs typeface="Arial" pitchFamily="34" charset="0"/>
              </a:rPr>
              <a:t>και</a:t>
            </a:r>
            <a:endParaRPr lang="el-GR" sz="1600" dirty="0">
              <a:latin typeface="Arial" pitchFamily="34" charset="0"/>
              <a:cs typeface="Arial"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686" t="15157" r="34627" b="22723"/>
          <a:stretch/>
        </p:blipFill>
        <p:spPr>
          <a:xfrm>
            <a:off x="3061254" y="1890131"/>
            <a:ext cx="5007162" cy="2789705"/>
          </a:xfrm>
          <a:prstGeom prst="rect">
            <a:avLst/>
          </a:prstGeom>
        </p:spPr>
      </p:pic>
      <p:sp>
        <p:nvSpPr>
          <p:cNvPr id="3" name="Rectangle 2"/>
          <p:cNvSpPr/>
          <p:nvPr/>
        </p:nvSpPr>
        <p:spPr>
          <a:xfrm>
            <a:off x="251520" y="4725144"/>
            <a:ext cx="8640960" cy="1846659"/>
          </a:xfrm>
          <a:prstGeom prst="rect">
            <a:avLst/>
          </a:prstGeom>
        </p:spPr>
        <p:txBody>
          <a:bodyPr wrap="square">
            <a:spAutoFit/>
          </a:bodyPr>
          <a:lstStyle/>
          <a:p>
            <a:r>
              <a:rPr lang="el-GR" sz="1600" dirty="0">
                <a:latin typeface="Arial" pitchFamily="34" charset="0"/>
                <a:cs typeface="Arial" pitchFamily="34" charset="0"/>
              </a:rPr>
              <a:t>Data- και θέτουν την τάση στο κάθε pin σε μία προκαθορισμένη τιμή </a:t>
            </a:r>
            <a:r>
              <a:rPr lang="en-US" sz="1600" dirty="0" smtClean="0">
                <a:latin typeface="Arial" pitchFamily="34" charset="0"/>
                <a:cs typeface="Arial" pitchFamily="34" charset="0"/>
              </a:rPr>
              <a:t>(0-</a:t>
            </a:r>
            <a:r>
              <a:rPr lang="el-GR" sz="1600" dirty="0" smtClean="0">
                <a:latin typeface="Arial" pitchFamily="34" charset="0"/>
                <a:cs typeface="Arial" pitchFamily="34" charset="0"/>
              </a:rPr>
              <a:t>5 Volt</a:t>
            </a:r>
            <a:r>
              <a:rPr lang="en-US" sz="1600" dirty="0" smtClean="0">
                <a:latin typeface="Arial" pitchFamily="34" charset="0"/>
                <a:cs typeface="Arial" pitchFamily="34" charset="0"/>
              </a:rPr>
              <a:t>)</a:t>
            </a:r>
            <a:r>
              <a:rPr lang="el-GR" sz="1600" dirty="0" smtClean="0">
                <a:latin typeface="Arial" pitchFamily="34" charset="0"/>
                <a:cs typeface="Arial" pitchFamily="34" charset="0"/>
              </a:rPr>
              <a:t>.</a:t>
            </a:r>
            <a:endParaRPr lang="en-US" sz="1600" dirty="0" smtClean="0">
              <a:latin typeface="Arial" pitchFamily="34" charset="0"/>
              <a:cs typeface="Arial" pitchFamily="34" charset="0"/>
            </a:endParaRPr>
          </a:p>
          <a:p>
            <a:r>
              <a:rPr lang="el-GR" sz="1600" dirty="0">
                <a:latin typeface="Arial" pitchFamily="34" charset="0"/>
                <a:cs typeface="Arial" pitchFamily="34" charset="0"/>
              </a:rPr>
              <a:t>Το κινητό </a:t>
            </a:r>
            <a:r>
              <a:rPr lang="el-GR" sz="1600" dirty="0" smtClean="0">
                <a:latin typeface="Arial" pitchFamily="34" charset="0"/>
                <a:cs typeface="Arial" pitchFamily="34" charset="0"/>
              </a:rPr>
              <a:t>“</a:t>
            </a:r>
            <a:r>
              <a:rPr lang="el-GR" sz="1600" dirty="0">
                <a:latin typeface="Arial" pitchFamily="34" charset="0"/>
                <a:cs typeface="Arial" pitchFamily="34" charset="0"/>
              </a:rPr>
              <a:t>διαβάζει” αυτές τις τάσεις </a:t>
            </a:r>
            <a:r>
              <a:rPr lang="el-GR" sz="1600" dirty="0" smtClean="0">
                <a:latin typeface="Arial" pitchFamily="34" charset="0"/>
                <a:cs typeface="Arial" pitchFamily="34" charset="0"/>
              </a:rPr>
              <a:t> αν είναι </a:t>
            </a:r>
            <a:r>
              <a:rPr lang="el-GR" sz="1600" dirty="0">
                <a:latin typeface="Arial" pitchFamily="34" charset="0"/>
                <a:cs typeface="Arial" pitchFamily="34" charset="0"/>
              </a:rPr>
              <a:t>διαφορετικές </a:t>
            </a:r>
            <a:r>
              <a:rPr lang="el-GR" sz="1600" dirty="0" smtClean="0">
                <a:latin typeface="Arial" pitchFamily="34" charset="0"/>
                <a:cs typeface="Arial" pitchFamily="34" charset="0"/>
              </a:rPr>
              <a:t>από </a:t>
            </a:r>
            <a:r>
              <a:rPr lang="el-GR" sz="1600" dirty="0">
                <a:latin typeface="Arial" pitchFamily="34" charset="0"/>
                <a:cs typeface="Arial" pitchFamily="34" charset="0"/>
              </a:rPr>
              <a:t>αυτές που </a:t>
            </a:r>
            <a:r>
              <a:rPr lang="el-GR" sz="1600" dirty="0" smtClean="0">
                <a:latin typeface="Arial" pitchFamily="34" charset="0"/>
                <a:cs typeface="Arial" pitchFamily="34" charset="0"/>
              </a:rPr>
              <a:t>περιμένει</a:t>
            </a:r>
            <a:r>
              <a:rPr lang="en-US" sz="1600" dirty="0" smtClean="0">
                <a:latin typeface="Arial" pitchFamily="34" charset="0"/>
                <a:cs typeface="Arial" pitchFamily="34" charset="0"/>
              </a:rPr>
              <a:t>, </a:t>
            </a:r>
            <a:r>
              <a:rPr lang="el-GR" sz="1600" dirty="0" smtClean="0">
                <a:latin typeface="Arial" pitchFamily="34" charset="0"/>
                <a:cs typeface="Arial" pitchFamily="34" charset="0"/>
              </a:rPr>
              <a:t>φορτίζει </a:t>
            </a:r>
            <a:r>
              <a:rPr lang="el-GR" sz="1600" dirty="0">
                <a:latin typeface="Arial" pitchFamily="34" charset="0"/>
                <a:cs typeface="Arial" pitchFamily="34" charset="0"/>
              </a:rPr>
              <a:t>σε αργό ρυθμό</a:t>
            </a:r>
            <a:r>
              <a:rPr lang="el-GR" sz="1600" dirty="0" smtClean="0">
                <a:latin typeface="Arial" pitchFamily="34" charset="0"/>
                <a:cs typeface="Arial" pitchFamily="34" charset="0"/>
              </a:rPr>
              <a:t>.</a:t>
            </a:r>
            <a:endParaRPr lang="en-US" sz="1600" dirty="0" smtClean="0">
              <a:latin typeface="Arial" pitchFamily="34" charset="0"/>
              <a:cs typeface="Arial" pitchFamily="34" charset="0"/>
            </a:endParaRPr>
          </a:p>
          <a:p>
            <a:r>
              <a:rPr lang="el-GR" sz="1600" dirty="0">
                <a:latin typeface="Arial" pitchFamily="34" charset="0"/>
                <a:cs typeface="Arial" pitchFamily="34" charset="0"/>
              </a:rPr>
              <a:t>Το κύκλωμα </a:t>
            </a:r>
            <a:r>
              <a:rPr lang="el-GR" sz="1600" dirty="0" smtClean="0">
                <a:latin typeface="Arial" pitchFamily="34" charset="0"/>
                <a:cs typeface="Arial" pitchFamily="34" charset="0"/>
              </a:rPr>
              <a:t>μπαίνει </a:t>
            </a:r>
            <a:r>
              <a:rPr lang="el-GR" sz="1600" dirty="0">
                <a:latin typeface="Arial" pitchFamily="34" charset="0"/>
                <a:cs typeface="Arial" pitchFamily="34" charset="0"/>
              </a:rPr>
              <a:t>ανάμεσα στο φορτιστή και το κινητό. Με τα δύο ποτενσιόμετρα μπορούμε να ρυθμίσουμε την τάση στα Data </a:t>
            </a:r>
            <a:r>
              <a:rPr lang="en-US" sz="1600" dirty="0" smtClean="0">
                <a:latin typeface="Arial" pitchFamily="34" charset="0"/>
                <a:cs typeface="Arial" pitchFamily="34" charset="0"/>
              </a:rPr>
              <a:t>pin</a:t>
            </a:r>
            <a:r>
              <a:rPr lang="el-GR" sz="1600" dirty="0" smtClean="0">
                <a:latin typeface="Arial" pitchFamily="34" charset="0"/>
                <a:cs typeface="Arial" pitchFamily="34" charset="0"/>
              </a:rPr>
              <a:t> </a:t>
            </a:r>
            <a:r>
              <a:rPr lang="el-GR" sz="1600" dirty="0">
                <a:latin typeface="Arial" pitchFamily="34" charset="0"/>
                <a:cs typeface="Arial" pitchFamily="34" charset="0"/>
              </a:rPr>
              <a:t>σε όποια τιμή θέλουμε. </a:t>
            </a:r>
            <a:endParaRPr lang="en-US" sz="1600" dirty="0" smtClean="0">
              <a:latin typeface="Arial" pitchFamily="34" charset="0"/>
              <a:cs typeface="Arial" pitchFamily="34" charset="0"/>
            </a:endParaRPr>
          </a:p>
          <a:p>
            <a:endParaRPr lang="en-US" sz="400" dirty="0" smtClean="0">
              <a:latin typeface="Arial" pitchFamily="34" charset="0"/>
              <a:cs typeface="Arial" pitchFamily="34" charset="0"/>
            </a:endParaRPr>
          </a:p>
          <a:p>
            <a:endParaRPr lang="en-US" sz="200" dirty="0" smtClean="0">
              <a:latin typeface="Arial" pitchFamily="34" charset="0"/>
              <a:cs typeface="Arial" pitchFamily="34" charset="0"/>
            </a:endParaRPr>
          </a:p>
          <a:p>
            <a:r>
              <a:rPr lang="el-GR" sz="1400" i="1" dirty="0" smtClean="0">
                <a:latin typeface="Arial" pitchFamily="34" charset="0"/>
                <a:cs typeface="Arial" pitchFamily="34" charset="0"/>
              </a:rPr>
              <a:t>Ενδεικτικά</a:t>
            </a:r>
            <a:r>
              <a:rPr lang="en-US" sz="1400" i="1" dirty="0" smtClean="0">
                <a:latin typeface="Arial" pitchFamily="34" charset="0"/>
                <a:cs typeface="Arial" pitchFamily="34" charset="0"/>
              </a:rPr>
              <a:t>:</a:t>
            </a:r>
            <a:r>
              <a:rPr lang="el-GR" sz="1400" i="1" dirty="0" smtClean="0">
                <a:latin typeface="Arial" pitchFamily="34" charset="0"/>
                <a:cs typeface="Arial" pitchFamily="34" charset="0"/>
              </a:rPr>
              <a:t> Apple φορτιστής 1 </a:t>
            </a:r>
            <a:r>
              <a:rPr lang="el-GR" sz="1400" i="1" dirty="0">
                <a:latin typeface="Arial" pitchFamily="34" charset="0"/>
                <a:cs typeface="Arial" pitchFamily="34" charset="0"/>
              </a:rPr>
              <a:t>Ampere </a:t>
            </a:r>
            <a:r>
              <a:rPr lang="en-US" sz="1400" i="1" dirty="0" smtClean="0">
                <a:latin typeface="Arial" pitchFamily="34" charset="0"/>
                <a:cs typeface="Arial" pitchFamily="34" charset="0"/>
              </a:rPr>
              <a:t>(</a:t>
            </a:r>
            <a:r>
              <a:rPr lang="el-GR" sz="1400" i="1" dirty="0" smtClean="0">
                <a:latin typeface="Arial" pitchFamily="34" charset="0"/>
                <a:cs typeface="Arial" pitchFamily="34" charset="0"/>
              </a:rPr>
              <a:t>2 </a:t>
            </a:r>
            <a:r>
              <a:rPr lang="el-GR" sz="1400" i="1" dirty="0">
                <a:latin typeface="Arial" pitchFamily="34" charset="0"/>
                <a:cs typeface="Arial" pitchFamily="34" charset="0"/>
              </a:rPr>
              <a:t>Volt στο D+ και 2.7 στο </a:t>
            </a:r>
            <a:r>
              <a:rPr lang="el-GR" sz="1400" i="1" dirty="0" smtClean="0">
                <a:latin typeface="Arial" pitchFamily="34" charset="0"/>
                <a:cs typeface="Arial" pitchFamily="34" charset="0"/>
              </a:rPr>
              <a:t>D-</a:t>
            </a:r>
            <a:r>
              <a:rPr lang="en-US" sz="1400" i="1" dirty="0" smtClean="0">
                <a:latin typeface="Arial" pitchFamily="34" charset="0"/>
                <a:cs typeface="Arial" pitchFamily="34" charset="0"/>
              </a:rPr>
              <a:t>)</a:t>
            </a:r>
            <a:r>
              <a:rPr lang="el-GR" sz="1400" i="1" dirty="0" smtClean="0">
                <a:latin typeface="Arial" pitchFamily="34" charset="0"/>
                <a:cs typeface="Arial" pitchFamily="34" charset="0"/>
              </a:rPr>
              <a:t> </a:t>
            </a:r>
            <a:r>
              <a:rPr lang="el-GR" sz="1400" i="1" dirty="0">
                <a:latin typeface="Arial" pitchFamily="34" charset="0"/>
                <a:cs typeface="Arial" pitchFamily="34" charset="0"/>
              </a:rPr>
              <a:t>και </a:t>
            </a:r>
            <a:r>
              <a:rPr lang="el-GR" sz="1400" i="1" dirty="0" smtClean="0">
                <a:latin typeface="Arial" pitchFamily="34" charset="0"/>
                <a:cs typeface="Arial" pitchFamily="34" charset="0"/>
              </a:rPr>
              <a:t>φορτιστή </a:t>
            </a:r>
            <a:r>
              <a:rPr lang="el-GR" sz="1400" i="1" dirty="0">
                <a:latin typeface="Arial" pitchFamily="34" charset="0"/>
                <a:cs typeface="Arial" pitchFamily="34" charset="0"/>
              </a:rPr>
              <a:t>των 2 Ampere </a:t>
            </a:r>
            <a:r>
              <a:rPr lang="el-GR" sz="1400" i="1" dirty="0" smtClean="0">
                <a:latin typeface="Arial" pitchFamily="34" charset="0"/>
                <a:cs typeface="Arial" pitchFamily="34" charset="0"/>
              </a:rPr>
              <a:t>για ipad</a:t>
            </a:r>
          </a:p>
          <a:p>
            <a:r>
              <a:rPr lang="el-GR" sz="1400" i="1" dirty="0">
                <a:latin typeface="Arial" pitchFamily="34" charset="0"/>
                <a:cs typeface="Arial" pitchFamily="34" charset="0"/>
              </a:rPr>
              <a:t> </a:t>
            </a:r>
            <a:r>
              <a:rPr lang="el-GR" sz="1400" i="1" dirty="0" smtClean="0">
                <a:latin typeface="Arial" pitchFamily="34" charset="0"/>
                <a:cs typeface="Arial" pitchFamily="34" charset="0"/>
              </a:rPr>
              <a:t>               </a:t>
            </a:r>
            <a:r>
              <a:rPr lang="en-US" sz="1400" i="1" dirty="0" smtClean="0">
                <a:latin typeface="Arial" pitchFamily="34" charset="0"/>
                <a:cs typeface="Arial" pitchFamily="34" charset="0"/>
              </a:rPr>
              <a:t> (</a:t>
            </a:r>
            <a:r>
              <a:rPr lang="el-GR" sz="1400" i="1" dirty="0" smtClean="0">
                <a:latin typeface="Arial" pitchFamily="34" charset="0"/>
                <a:cs typeface="Arial" pitchFamily="34" charset="0"/>
              </a:rPr>
              <a:t>2.7 </a:t>
            </a:r>
            <a:r>
              <a:rPr lang="el-GR" sz="1400" i="1" dirty="0">
                <a:latin typeface="Arial" pitchFamily="34" charset="0"/>
                <a:cs typeface="Arial" pitchFamily="34" charset="0"/>
              </a:rPr>
              <a:t>στο D+ και 2 Volt στο </a:t>
            </a:r>
            <a:r>
              <a:rPr lang="el-GR" sz="1400" i="1" dirty="0" smtClean="0">
                <a:latin typeface="Arial" pitchFamily="34" charset="0"/>
                <a:cs typeface="Arial" pitchFamily="34" charset="0"/>
              </a:rPr>
              <a:t>D-</a:t>
            </a:r>
            <a:r>
              <a:rPr lang="en-US" sz="1400" i="1" dirty="0" smtClean="0">
                <a:latin typeface="Arial" pitchFamily="34" charset="0"/>
                <a:cs typeface="Arial" pitchFamily="34" charset="0"/>
              </a:rPr>
              <a:t>)</a:t>
            </a:r>
            <a:endParaRPr lang="el-GR" sz="1400" i="1" dirty="0">
              <a:latin typeface="Arial" pitchFamily="34" charset="0"/>
              <a:cs typeface="Arial" pitchFamily="34" charset="0"/>
            </a:endParaRPr>
          </a:p>
        </p:txBody>
      </p:sp>
    </p:spTree>
    <p:extLst>
      <p:ext uri="{BB962C8B-B14F-4D97-AF65-F5344CB8AC3E}">
        <p14:creationId xmlns:p14="http://schemas.microsoft.com/office/powerpoint/2010/main" val="19800165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9512" y="332656"/>
            <a:ext cx="8639498" cy="1080120"/>
          </a:xfrm>
        </p:spPr>
        <p:txBody>
          <a:bodyPr/>
          <a:lstStyle/>
          <a:p>
            <a:pPr marL="457200" indent="-457200">
              <a:lnSpc>
                <a:spcPct val="100000"/>
              </a:lnSpc>
              <a:spcAft>
                <a:spcPts val="200"/>
              </a:spcAft>
            </a:pPr>
            <a:r>
              <a:rPr lang="el-GR" sz="4800" dirty="0" smtClean="0">
                <a:solidFill>
                  <a:srgbClr val="54741A"/>
                </a:solidFill>
                <a:effectLst/>
                <a:latin typeface="+mj-lt"/>
              </a:rPr>
              <a:t>ΤΕΛΙΚΟ ΚΥΚΛΩΜΑ</a:t>
            </a:r>
            <a:endParaRPr lang="el-GR" sz="4800" dirty="0">
              <a:solidFill>
                <a:schemeClr val="tx1"/>
              </a:solidFill>
              <a:effectLst/>
              <a:latin typeface="Arial"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533" y="1916832"/>
            <a:ext cx="4128459" cy="309634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3140968"/>
            <a:ext cx="4149560" cy="2736304"/>
          </a:xfrm>
          <a:prstGeom prst="rect">
            <a:avLst/>
          </a:prstGeom>
        </p:spPr>
      </p:pic>
    </p:spTree>
    <p:extLst>
      <p:ext uri="{BB962C8B-B14F-4D97-AF65-F5344CB8AC3E}">
        <p14:creationId xmlns:p14="http://schemas.microsoft.com/office/powerpoint/2010/main" val="28573323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1600200"/>
          </a:xfrm>
        </p:spPr>
        <p:txBody>
          <a:bodyPr/>
          <a:lstStyle/>
          <a:p>
            <a:r>
              <a:rPr lang="en-US" dirty="0" smtClean="0">
                <a:solidFill>
                  <a:srgbClr val="54741A"/>
                </a:solidFill>
                <a:latin typeface="+mj-lt"/>
              </a:rPr>
              <a:t>VLSI </a:t>
            </a:r>
            <a:r>
              <a:rPr lang="en-US" sz="2400" dirty="0" smtClean="0">
                <a:solidFill>
                  <a:srgbClr val="54741A"/>
                </a:solidFill>
                <a:latin typeface="+mj-lt"/>
              </a:rPr>
              <a:t>(very large-scale integrated circuit)</a:t>
            </a:r>
            <a:br>
              <a:rPr lang="en-US" sz="2400" dirty="0" smtClean="0">
                <a:solidFill>
                  <a:srgbClr val="54741A"/>
                </a:solidFill>
                <a:latin typeface="+mj-lt"/>
              </a:rPr>
            </a:br>
            <a:endParaRPr lang="el-GR" sz="2400" dirty="0">
              <a:solidFill>
                <a:srgbClr val="54741A"/>
              </a:solidFill>
              <a:latin typeface="+mj-lt"/>
            </a:endParaRPr>
          </a:p>
        </p:txBody>
      </p:sp>
      <p:sp>
        <p:nvSpPr>
          <p:cNvPr id="3" name="Content Placeholder 2"/>
          <p:cNvSpPr>
            <a:spLocks noGrp="1"/>
          </p:cNvSpPr>
          <p:nvPr>
            <p:ph idx="1"/>
          </p:nvPr>
        </p:nvSpPr>
        <p:spPr>
          <a:xfrm>
            <a:off x="645234" y="1844824"/>
            <a:ext cx="3816424" cy="1728192"/>
          </a:xfrm>
        </p:spPr>
        <p:txBody>
          <a:bodyPr>
            <a:normAutofit/>
          </a:bodyPr>
          <a:lstStyle/>
          <a:p>
            <a:pPr marL="0" indent="0">
              <a:buNone/>
            </a:pPr>
            <a:r>
              <a:rPr lang="el-GR" sz="1800" dirty="0" smtClean="0">
                <a:solidFill>
                  <a:schemeClr val="tx1"/>
                </a:solidFill>
                <a:latin typeface="Arial" pitchFamily="34" charset="0"/>
                <a:cs typeface="Arial" pitchFamily="34" charset="0"/>
              </a:rPr>
              <a:t>Η διαδικασία </a:t>
            </a:r>
            <a:r>
              <a:rPr lang="el-GR" sz="1800" dirty="0">
                <a:solidFill>
                  <a:schemeClr val="tx1"/>
                </a:solidFill>
                <a:latin typeface="Arial" pitchFamily="34" charset="0"/>
                <a:cs typeface="Arial" pitchFamily="34" charset="0"/>
              </a:rPr>
              <a:t>της δημιουργίας </a:t>
            </a:r>
            <a:r>
              <a:rPr lang="el-GR" sz="1800" dirty="0" smtClean="0">
                <a:solidFill>
                  <a:schemeClr val="tx1"/>
                </a:solidFill>
                <a:latin typeface="Arial" pitchFamily="34" charset="0"/>
                <a:cs typeface="Arial" pitchFamily="34" charset="0"/>
              </a:rPr>
              <a:t>ενός ολοκληρωμένου κυκλώματος </a:t>
            </a:r>
            <a:r>
              <a:rPr lang="el-GR" sz="1800" dirty="0">
                <a:solidFill>
                  <a:schemeClr val="tx1"/>
                </a:solidFill>
                <a:latin typeface="Arial" pitchFamily="34" charset="0"/>
                <a:cs typeface="Arial" pitchFamily="34" charset="0"/>
              </a:rPr>
              <a:t>(IC), συνδυάζοντας </a:t>
            </a:r>
            <a:r>
              <a:rPr lang="el-GR" sz="1800" dirty="0" smtClean="0">
                <a:solidFill>
                  <a:schemeClr val="tx1"/>
                </a:solidFill>
                <a:latin typeface="Arial" pitchFamily="34" charset="0"/>
                <a:cs typeface="Arial" pitchFamily="34" charset="0"/>
              </a:rPr>
              <a:t>πολλά </a:t>
            </a:r>
            <a:r>
              <a:rPr lang="en-US" sz="1800" dirty="0">
                <a:solidFill>
                  <a:schemeClr val="tx1"/>
                </a:solidFill>
                <a:latin typeface="Arial" pitchFamily="34" charset="0"/>
                <a:cs typeface="Arial" pitchFamily="34" charset="0"/>
              </a:rPr>
              <a:t>transistors </a:t>
            </a:r>
            <a:r>
              <a:rPr lang="el-GR" sz="1800" dirty="0">
                <a:solidFill>
                  <a:schemeClr val="tx1"/>
                </a:solidFill>
                <a:latin typeface="Arial" pitchFamily="34" charset="0"/>
                <a:cs typeface="Arial" pitchFamily="34" charset="0"/>
              </a:rPr>
              <a:t>σε ένα ενιαίο </a:t>
            </a:r>
            <a:r>
              <a:rPr lang="en-US" sz="1800" dirty="0">
                <a:solidFill>
                  <a:schemeClr val="tx1"/>
                </a:solidFill>
                <a:latin typeface="Arial" pitchFamily="34" charset="0"/>
                <a:cs typeface="Arial" pitchFamily="34" charset="0"/>
              </a:rPr>
              <a:t>chip</a:t>
            </a:r>
            <a:endParaRPr lang="el-GR" sz="1800" dirty="0"/>
          </a:p>
        </p:txBody>
      </p:sp>
      <p:sp>
        <p:nvSpPr>
          <p:cNvPr id="5" name="Rectangle 4"/>
          <p:cNvSpPr/>
          <p:nvPr/>
        </p:nvSpPr>
        <p:spPr>
          <a:xfrm>
            <a:off x="1403648" y="3687875"/>
            <a:ext cx="2520280" cy="923330"/>
          </a:xfrm>
          <a:prstGeom prst="rect">
            <a:avLst/>
          </a:prstGeom>
        </p:spPr>
        <p:txBody>
          <a:bodyPr wrap="square">
            <a:spAutoFit/>
          </a:bodyPr>
          <a:lstStyle/>
          <a:p>
            <a:r>
              <a:rPr lang="en-US" dirty="0">
                <a:latin typeface="Arial" pitchFamily="34" charset="0"/>
                <a:cs typeface="Arial" pitchFamily="34" charset="0"/>
              </a:rPr>
              <a:t>A typical IC design cycle involves several steps:</a:t>
            </a:r>
            <a:endParaRPr lang="el-GR" dirty="0">
              <a:latin typeface="Arial" pitchFamily="34" charset="0"/>
              <a:cs typeface="Arial" pitchFamily="34" charset="0"/>
            </a:endParaRPr>
          </a:p>
        </p:txBody>
      </p:sp>
      <p:sp>
        <p:nvSpPr>
          <p:cNvPr id="6" name="Right Arrow 5"/>
          <p:cNvSpPr/>
          <p:nvPr/>
        </p:nvSpPr>
        <p:spPr>
          <a:xfrm>
            <a:off x="4018292" y="3687875"/>
            <a:ext cx="504056" cy="49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0469" y="1340768"/>
            <a:ext cx="3203899" cy="5184576"/>
          </a:xfrm>
          <a:prstGeom prst="rect">
            <a:avLst/>
          </a:prstGeom>
        </p:spPr>
      </p:pic>
    </p:spTree>
    <p:extLst>
      <p:ext uri="{BB962C8B-B14F-4D97-AF65-F5344CB8AC3E}">
        <p14:creationId xmlns:p14="http://schemas.microsoft.com/office/powerpoint/2010/main" val="20228992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1152128"/>
          </a:xfrm>
        </p:spPr>
        <p:txBody>
          <a:bodyPr/>
          <a:lstStyle/>
          <a:p>
            <a:r>
              <a:rPr lang="en-US" dirty="0">
                <a:solidFill>
                  <a:srgbClr val="54741A"/>
                </a:solidFill>
                <a:latin typeface="+mj-lt"/>
              </a:rPr>
              <a:t>Wafer fabrication</a:t>
            </a:r>
            <a:endParaRPr lang="el-GR" sz="2400" dirty="0">
              <a:solidFill>
                <a:srgbClr val="54741A"/>
              </a:solidFill>
              <a:latin typeface="+mj-lt"/>
            </a:endParaRPr>
          </a:p>
        </p:txBody>
      </p:sp>
      <p:sp>
        <p:nvSpPr>
          <p:cNvPr id="3" name="Content Placeholder 2"/>
          <p:cNvSpPr>
            <a:spLocks noGrp="1"/>
          </p:cNvSpPr>
          <p:nvPr>
            <p:ph idx="1"/>
          </p:nvPr>
        </p:nvSpPr>
        <p:spPr>
          <a:xfrm>
            <a:off x="467544" y="1484784"/>
            <a:ext cx="8229600" cy="4320480"/>
          </a:xfrm>
        </p:spPr>
        <p:txBody>
          <a:bodyPr>
            <a:normAutofit/>
          </a:bodyPr>
          <a:lstStyle/>
          <a:p>
            <a:r>
              <a:rPr lang="el-GR" sz="1800" dirty="0" smtClean="0">
                <a:solidFill>
                  <a:schemeClr val="tx1"/>
                </a:solidFill>
                <a:latin typeface="Arial" pitchFamily="34" charset="0"/>
                <a:cs typeface="Arial" pitchFamily="34" charset="0"/>
              </a:rPr>
              <a:t>Είναι </a:t>
            </a:r>
            <a:r>
              <a:rPr lang="el-GR" sz="1800" dirty="0">
                <a:solidFill>
                  <a:schemeClr val="tx1"/>
                </a:solidFill>
                <a:latin typeface="Arial" pitchFamily="34" charset="0"/>
                <a:cs typeface="Arial" pitchFamily="34" charset="0"/>
              </a:rPr>
              <a:t>μια διαδικασία που αποτελείται από </a:t>
            </a:r>
            <a:r>
              <a:rPr lang="el-GR" sz="1800" dirty="0" smtClean="0">
                <a:solidFill>
                  <a:schemeClr val="tx1"/>
                </a:solidFill>
                <a:latin typeface="Arial" pitchFamily="34" charset="0"/>
                <a:cs typeface="Arial" pitchFamily="34" charset="0"/>
              </a:rPr>
              <a:t>επαναλαμβανόμενες </a:t>
            </a:r>
            <a:r>
              <a:rPr lang="el-GR" sz="1800" dirty="0">
                <a:solidFill>
                  <a:schemeClr val="tx1"/>
                </a:solidFill>
                <a:latin typeface="Arial" pitchFamily="34" charset="0"/>
                <a:cs typeface="Arial" pitchFamily="34" charset="0"/>
              </a:rPr>
              <a:t>διαδοχικές διαδικασίες για την παραγωγή </a:t>
            </a:r>
            <a:r>
              <a:rPr lang="el-GR" sz="1800" dirty="0" smtClean="0">
                <a:solidFill>
                  <a:schemeClr val="tx1"/>
                </a:solidFill>
                <a:latin typeface="Arial" pitchFamily="34" charset="0"/>
                <a:cs typeface="Arial" pitchFamily="34" charset="0"/>
              </a:rPr>
              <a:t>ενός πλήρους ηλεκτρικού κυκλώματος. </a:t>
            </a:r>
            <a:r>
              <a:rPr lang="el-GR" sz="1600" i="1" dirty="0" smtClean="0">
                <a:solidFill>
                  <a:schemeClr val="tx1">
                    <a:lumMod val="65000"/>
                    <a:lumOff val="35000"/>
                  </a:schemeClr>
                </a:solidFill>
                <a:latin typeface="Arial" pitchFamily="34" charset="0"/>
                <a:cs typeface="Arial" pitchFamily="34" charset="0"/>
              </a:rPr>
              <a:t>Ενισχυτές ραδιοσυχνοτήτων </a:t>
            </a:r>
            <a:r>
              <a:rPr lang="el-GR" sz="1600" i="1" dirty="0">
                <a:solidFill>
                  <a:schemeClr val="tx1">
                    <a:lumMod val="65000"/>
                    <a:lumOff val="35000"/>
                  </a:schemeClr>
                </a:solidFill>
                <a:latin typeface="Arial" pitchFamily="34" charset="0"/>
                <a:cs typeface="Arial" pitchFamily="34" charset="0"/>
              </a:rPr>
              <a:t>(RF</a:t>
            </a:r>
            <a:r>
              <a:rPr lang="el-GR" sz="1600" i="1" dirty="0" smtClean="0">
                <a:solidFill>
                  <a:schemeClr val="tx1">
                    <a:lumMod val="65000"/>
                    <a:lumOff val="35000"/>
                  </a:schemeClr>
                </a:solidFill>
                <a:latin typeface="Arial" pitchFamily="34" charset="0"/>
                <a:cs typeface="Arial" pitchFamily="34" charset="0"/>
              </a:rPr>
              <a:t>), </a:t>
            </a:r>
            <a:r>
              <a:rPr lang="el-GR" sz="1600" i="1" dirty="0">
                <a:solidFill>
                  <a:schemeClr val="tx1">
                    <a:lumMod val="65000"/>
                    <a:lumOff val="35000"/>
                  </a:schemeClr>
                </a:solidFill>
                <a:latin typeface="Arial" pitchFamily="34" charset="0"/>
                <a:cs typeface="Arial" pitchFamily="34" charset="0"/>
              </a:rPr>
              <a:t>λυχνίες LED, οπτικά εξαρτήματα ηλεκτρονικών </a:t>
            </a:r>
            <a:r>
              <a:rPr lang="el-GR" sz="1600" i="1" dirty="0" smtClean="0">
                <a:solidFill>
                  <a:schemeClr val="tx1">
                    <a:lumMod val="65000"/>
                    <a:lumOff val="35000"/>
                  </a:schemeClr>
                </a:solidFill>
                <a:latin typeface="Arial" pitchFamily="34" charset="0"/>
                <a:cs typeface="Arial" pitchFamily="34" charset="0"/>
              </a:rPr>
              <a:t>υπολογιστών</a:t>
            </a:r>
            <a:r>
              <a:rPr lang="el-GR" sz="1600" i="1" dirty="0">
                <a:solidFill>
                  <a:schemeClr val="tx1">
                    <a:lumMod val="65000"/>
                    <a:lumOff val="35000"/>
                  </a:schemeClr>
                </a:solidFill>
                <a:latin typeface="Arial" pitchFamily="34" charset="0"/>
                <a:cs typeface="Arial" pitchFamily="34" charset="0"/>
              </a:rPr>
              <a:t>, και επεξεργαστές για υπολογιστές. </a:t>
            </a:r>
            <a:endParaRPr lang="el-GR" sz="1600" i="1" dirty="0" smtClean="0">
              <a:solidFill>
                <a:schemeClr val="tx1">
                  <a:lumMod val="65000"/>
                  <a:lumOff val="35000"/>
                </a:schemeClr>
              </a:solidFill>
              <a:latin typeface="Arial" pitchFamily="34" charset="0"/>
              <a:cs typeface="Arial" pitchFamily="34" charset="0"/>
            </a:endParaRPr>
          </a:p>
          <a:p>
            <a:r>
              <a:rPr lang="el-GR" sz="1800" dirty="0" smtClean="0">
                <a:solidFill>
                  <a:schemeClr val="tx1"/>
                </a:solidFill>
                <a:latin typeface="Arial" pitchFamily="34" charset="0"/>
                <a:cs typeface="Arial" pitchFamily="34" charset="0"/>
              </a:rPr>
              <a:t>Πυρίτιο σε μορφή κρυσταλλικών ράβδων (</a:t>
            </a:r>
            <a:r>
              <a:rPr lang="en-US" sz="1800" dirty="0" smtClean="0">
                <a:solidFill>
                  <a:schemeClr val="tx1"/>
                </a:solidFill>
                <a:latin typeface="Arial" pitchFamily="34" charset="0"/>
                <a:cs typeface="Arial" pitchFamily="34" charset="0"/>
              </a:rPr>
              <a:t>d:10-30 cm, L: 1-2m) </a:t>
            </a:r>
            <a:r>
              <a:rPr lang="el-GR" sz="1800" dirty="0" smtClean="0">
                <a:solidFill>
                  <a:schemeClr val="tx1"/>
                </a:solidFill>
                <a:latin typeface="Arial" pitchFamily="34" charset="0"/>
                <a:cs typeface="Arial" pitchFamily="34" charset="0"/>
              </a:rPr>
              <a:t>τα οποία τεμαχίζονται σε δισκίδια (</a:t>
            </a:r>
            <a:r>
              <a:rPr lang="en-US" sz="1800" dirty="0" smtClean="0">
                <a:solidFill>
                  <a:schemeClr val="tx1"/>
                </a:solidFill>
                <a:latin typeface="Arial" pitchFamily="34" charset="0"/>
                <a:cs typeface="Arial" pitchFamily="34" charset="0"/>
              </a:rPr>
              <a:t>w: 400-600 </a:t>
            </a:r>
            <a:r>
              <a:rPr lang="el-GR" sz="1800" dirty="0" smtClean="0">
                <a:solidFill>
                  <a:schemeClr val="tx1"/>
                </a:solidFill>
                <a:latin typeface="Arial" pitchFamily="34" charset="0"/>
                <a:cs typeface="Arial" pitchFamily="34" charset="0"/>
              </a:rPr>
              <a:t>μ</a:t>
            </a:r>
            <a:r>
              <a:rPr lang="en-US" sz="1800" dirty="0" smtClean="0">
                <a:solidFill>
                  <a:schemeClr val="tx1"/>
                </a:solidFill>
                <a:latin typeface="Arial" pitchFamily="34" charset="0"/>
                <a:cs typeface="Arial" pitchFamily="34" charset="0"/>
              </a:rPr>
              <a:t>m)</a:t>
            </a:r>
          </a:p>
          <a:p>
            <a:r>
              <a:rPr lang="el-GR" sz="1800" dirty="0" smtClean="0">
                <a:solidFill>
                  <a:schemeClr val="tx1"/>
                </a:solidFill>
                <a:latin typeface="Arial" pitchFamily="34" charset="0"/>
                <a:cs typeface="Arial" pitchFamily="34" charset="0"/>
              </a:rPr>
              <a:t>Προστίθενται ελεγχόμενες ποσότητες προσμείξεων (</a:t>
            </a:r>
            <a:r>
              <a:rPr lang="en-US" sz="1800" dirty="0" smtClean="0">
                <a:solidFill>
                  <a:schemeClr val="tx1"/>
                </a:solidFill>
                <a:latin typeface="Arial" pitchFamily="34" charset="0"/>
                <a:cs typeface="Arial" pitchFamily="34" charset="0"/>
              </a:rPr>
              <a:t>doping), </a:t>
            </a:r>
            <a:r>
              <a:rPr lang="el-GR" sz="1800" dirty="0" smtClean="0">
                <a:solidFill>
                  <a:schemeClr val="tx1"/>
                </a:solidFill>
                <a:latin typeface="Arial" pitchFamily="34" charset="0"/>
                <a:cs typeface="Arial" pitchFamily="34" charset="0"/>
              </a:rPr>
              <a:t>, ώστε να μεταβληθούν οι ηλεκτρικές ιδιότητες του πυριτίου (ειδική αντίσταση) και να δημιουργηθούν τα διαφορετικά στοιχεία (δίοδοι, τρανζίστορ, αντιστάσεις σε μορφή ολοκληρωμένου κυκλώματος)</a:t>
            </a:r>
          </a:p>
          <a:p>
            <a:r>
              <a:rPr lang="el-GR" sz="1800" dirty="0" smtClean="0">
                <a:solidFill>
                  <a:schemeClr val="tx1"/>
                </a:solidFill>
                <a:latin typeface="Arial" pitchFamily="34" charset="0"/>
                <a:cs typeface="Arial" pitchFamily="34" charset="0"/>
              </a:rPr>
              <a:t>Οπές </a:t>
            </a:r>
            <a:r>
              <a:rPr lang="el-GR" sz="1800" b="1" dirty="0" smtClean="0">
                <a:solidFill>
                  <a:srgbClr val="FF0000"/>
                </a:solidFill>
                <a:latin typeface="Arial" pitchFamily="34" charset="0"/>
                <a:cs typeface="Arial" pitchFamily="34" charset="0"/>
              </a:rPr>
              <a:t>+</a:t>
            </a:r>
            <a:r>
              <a:rPr lang="el-GR" sz="1800" dirty="0" smtClean="0">
                <a:solidFill>
                  <a:schemeClr val="tx1"/>
                </a:solidFill>
                <a:latin typeface="Arial" pitchFamily="34" charset="0"/>
                <a:cs typeface="Arial" pitchFamily="34" charset="0"/>
              </a:rPr>
              <a:t> (</a:t>
            </a:r>
            <a:r>
              <a:rPr lang="en-US" sz="1800" dirty="0" smtClean="0">
                <a:solidFill>
                  <a:schemeClr val="tx1"/>
                </a:solidFill>
                <a:latin typeface="Arial" pitchFamily="34" charset="0"/>
                <a:cs typeface="Arial" pitchFamily="34" charset="0"/>
              </a:rPr>
              <a:t>p-type) </a:t>
            </a:r>
            <a:r>
              <a:rPr lang="el-GR" sz="1800" dirty="0" smtClean="0">
                <a:solidFill>
                  <a:schemeClr val="tx1"/>
                </a:solidFill>
                <a:latin typeface="Arial" pitchFamily="34" charset="0"/>
                <a:cs typeface="Arial" pitchFamily="34" charset="0"/>
              </a:rPr>
              <a:t>ή ηλεκτρόνια </a:t>
            </a:r>
            <a:r>
              <a:rPr lang="el-GR" sz="1800" b="1" dirty="0" smtClean="0">
                <a:solidFill>
                  <a:srgbClr val="0070C0"/>
                </a:solidFill>
                <a:latin typeface="Arial" pitchFamily="34" charset="0"/>
                <a:cs typeface="Arial" pitchFamily="34" charset="0"/>
              </a:rPr>
              <a:t>- </a:t>
            </a:r>
            <a:r>
              <a:rPr lang="el-GR" sz="1800" dirty="0" smtClean="0">
                <a:solidFill>
                  <a:schemeClr val="tx1"/>
                </a:solidFill>
                <a:latin typeface="Arial" pitchFamily="34" charset="0"/>
                <a:cs typeface="Arial" pitchFamily="34" charset="0"/>
              </a:rPr>
              <a:t>( </a:t>
            </a:r>
            <a:r>
              <a:rPr lang="en-US" sz="1800" dirty="0" smtClean="0">
                <a:solidFill>
                  <a:schemeClr val="tx1"/>
                </a:solidFill>
                <a:latin typeface="Arial" pitchFamily="34" charset="0"/>
                <a:cs typeface="Arial" pitchFamily="34" charset="0"/>
              </a:rPr>
              <a:t>n-type) </a:t>
            </a:r>
            <a:r>
              <a:rPr lang="el-GR" sz="1800" dirty="0" smtClean="0">
                <a:solidFill>
                  <a:schemeClr val="tx1"/>
                </a:solidFill>
                <a:latin typeface="Arial" pitchFamily="34" charset="0"/>
                <a:cs typeface="Arial" pitchFamily="34" charset="0"/>
              </a:rPr>
              <a:t>υπεύθυνα για την αγωγή του </a:t>
            </a:r>
            <a:r>
              <a:rPr lang="en-US" sz="1800" dirty="0" smtClean="0">
                <a:solidFill>
                  <a:schemeClr val="tx1"/>
                </a:solidFill>
                <a:latin typeface="Arial" pitchFamily="34" charset="0"/>
                <a:cs typeface="Arial" pitchFamily="34" charset="0"/>
              </a:rPr>
              <a:t>wafer</a:t>
            </a:r>
          </a:p>
          <a:p>
            <a:endParaRPr lang="en-US" sz="1800" dirty="0" smtClean="0">
              <a:solidFill>
                <a:schemeClr val="tx1"/>
              </a:solidFill>
              <a:latin typeface="Arial" pitchFamily="34" charset="0"/>
              <a:cs typeface="Arial" pitchFamily="34" charset="0"/>
            </a:endParaRPr>
          </a:p>
          <a:p>
            <a:endParaRPr lang="el-GR" sz="1600" dirty="0">
              <a:solidFill>
                <a:schemeClr val="tx1"/>
              </a:solidFill>
              <a:latin typeface="Arial" pitchFamily="34" charset="0"/>
              <a:cs typeface="Arial"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7078" y="4662661"/>
            <a:ext cx="2343150" cy="183832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8206" y="4725144"/>
            <a:ext cx="2466975" cy="1847850"/>
          </a:xfrm>
          <a:prstGeom prst="rect">
            <a:avLst/>
          </a:prstGeom>
        </p:spPr>
      </p:pic>
    </p:spTree>
    <p:extLst>
      <p:ext uri="{BB962C8B-B14F-4D97-AF65-F5344CB8AC3E}">
        <p14:creationId xmlns:p14="http://schemas.microsoft.com/office/powerpoint/2010/main" val="1437635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1152128"/>
          </a:xfrm>
        </p:spPr>
        <p:txBody>
          <a:bodyPr/>
          <a:lstStyle/>
          <a:p>
            <a:r>
              <a:rPr lang="el-GR" dirty="0" smtClean="0">
                <a:solidFill>
                  <a:srgbClr val="54741A"/>
                </a:solidFill>
                <a:latin typeface="+mj-lt"/>
              </a:rPr>
              <a:t>Οξείδωση</a:t>
            </a:r>
            <a:r>
              <a:rPr lang="en-US" sz="4000" dirty="0" smtClean="0">
                <a:solidFill>
                  <a:srgbClr val="54741A"/>
                </a:solidFill>
                <a:latin typeface="+mj-lt"/>
              </a:rPr>
              <a:t>(oxidation)</a:t>
            </a:r>
            <a:endParaRPr lang="el-GR" sz="4000" dirty="0">
              <a:solidFill>
                <a:srgbClr val="54741A"/>
              </a:solidFill>
              <a:latin typeface="+mj-lt"/>
            </a:endParaRPr>
          </a:p>
        </p:txBody>
      </p:sp>
      <p:sp>
        <p:nvSpPr>
          <p:cNvPr id="3" name="Content Placeholder 2"/>
          <p:cNvSpPr>
            <a:spLocks noGrp="1"/>
          </p:cNvSpPr>
          <p:nvPr>
            <p:ph idx="1"/>
          </p:nvPr>
        </p:nvSpPr>
        <p:spPr>
          <a:xfrm>
            <a:off x="612316" y="1412776"/>
            <a:ext cx="8229600" cy="4320480"/>
          </a:xfrm>
        </p:spPr>
        <p:txBody>
          <a:bodyPr>
            <a:normAutofit/>
          </a:bodyPr>
          <a:lstStyle/>
          <a:p>
            <a:r>
              <a:rPr lang="el-GR" sz="1800" dirty="0" smtClean="0">
                <a:solidFill>
                  <a:schemeClr val="tx1"/>
                </a:solidFill>
                <a:latin typeface="Arial" pitchFamily="34" charset="0"/>
                <a:cs typeface="Arial" pitchFamily="34" charset="0"/>
              </a:rPr>
              <a:t>Χημική αντίδραση με οξυγόνο ώστε να σχηματιστεί διοξείδιο του πυριτίου (</a:t>
            </a:r>
            <a:r>
              <a:rPr lang="en-US" sz="1800" dirty="0" smtClean="0">
                <a:solidFill>
                  <a:schemeClr val="tx1"/>
                </a:solidFill>
                <a:latin typeface="Arial" pitchFamily="34" charset="0"/>
                <a:cs typeface="Arial" pitchFamily="34" charset="0"/>
              </a:rPr>
              <a:t>SiO2)</a:t>
            </a:r>
            <a:endParaRPr lang="el-GR" sz="1800" dirty="0" smtClean="0">
              <a:solidFill>
                <a:schemeClr val="tx1"/>
              </a:solidFill>
              <a:latin typeface="Arial" pitchFamily="34" charset="0"/>
              <a:cs typeface="Arial" pitchFamily="34" charset="0"/>
            </a:endParaRPr>
          </a:p>
          <a:p>
            <a:r>
              <a:rPr lang="el-GR" sz="1800" dirty="0" smtClean="0">
                <a:solidFill>
                  <a:schemeClr val="tx1"/>
                </a:solidFill>
                <a:latin typeface="Arial" pitchFamily="34" charset="0"/>
                <a:cs typeface="Arial" pitchFamily="34" charset="0"/>
              </a:rPr>
              <a:t>Λειτουργεί σαν μάσκα προστασίας από ρύπους, επιτρέποντα  μόνο την εισαγωγή των νοθευτών όπου δεν είναι καλυμμένο το </a:t>
            </a:r>
            <a:r>
              <a:rPr lang="en-US" sz="1800" dirty="0" smtClean="0">
                <a:solidFill>
                  <a:schemeClr val="tx1"/>
                </a:solidFill>
                <a:latin typeface="Arial" pitchFamily="34" charset="0"/>
                <a:cs typeface="Arial" pitchFamily="34" charset="0"/>
              </a:rPr>
              <a:t>wafer </a:t>
            </a:r>
            <a:r>
              <a:rPr lang="el-GR" sz="1800" dirty="0" smtClean="0">
                <a:solidFill>
                  <a:schemeClr val="tx1"/>
                </a:solidFill>
                <a:latin typeface="Arial" pitchFamily="34" charset="0"/>
                <a:cs typeface="Arial" pitchFamily="34" charset="0"/>
              </a:rPr>
              <a:t>με </a:t>
            </a:r>
            <a:r>
              <a:rPr lang="en-US" sz="1800" dirty="0" smtClean="0">
                <a:solidFill>
                  <a:schemeClr val="tx1"/>
                </a:solidFill>
                <a:latin typeface="Arial" pitchFamily="34" charset="0"/>
                <a:cs typeface="Arial" pitchFamily="34" charset="0"/>
              </a:rPr>
              <a:t>Si02</a:t>
            </a:r>
          </a:p>
          <a:p>
            <a:r>
              <a:rPr lang="el-GR" sz="1800" dirty="0" smtClean="0">
                <a:solidFill>
                  <a:schemeClr val="tx1"/>
                </a:solidFill>
                <a:latin typeface="Arial" pitchFamily="34" charset="0"/>
                <a:cs typeface="Arial" pitchFamily="34" charset="0"/>
              </a:rPr>
              <a:t>Σχηματίζει ένα λεπτό στρώμα</a:t>
            </a:r>
            <a:r>
              <a:rPr lang="en-US" sz="1800" dirty="0" smtClean="0">
                <a:solidFill>
                  <a:schemeClr val="tx1"/>
                </a:solidFill>
                <a:latin typeface="Arial" pitchFamily="34" charset="0"/>
                <a:cs typeface="Arial" pitchFamily="34" charset="0"/>
              </a:rPr>
              <a:t> </a:t>
            </a:r>
            <a:r>
              <a:rPr lang="el-GR" sz="1800" dirty="0" smtClean="0">
                <a:solidFill>
                  <a:schemeClr val="tx1"/>
                </a:solidFill>
                <a:latin typeface="Arial" pitchFamily="34" charset="0"/>
                <a:cs typeface="Arial" pitchFamily="34" charset="0"/>
              </a:rPr>
              <a:t>(</a:t>
            </a:r>
            <a:r>
              <a:rPr lang="en-US" sz="1800" dirty="0" smtClean="0">
                <a:solidFill>
                  <a:schemeClr val="tx1"/>
                </a:solidFill>
                <a:latin typeface="Arial" pitchFamily="34" charset="0"/>
                <a:cs typeface="Arial" pitchFamily="34" charset="0"/>
              </a:rPr>
              <a:t>film) </a:t>
            </a:r>
            <a:r>
              <a:rPr lang="el-GR" sz="1800" dirty="0" smtClean="0">
                <a:solidFill>
                  <a:schemeClr val="tx1"/>
                </a:solidFill>
                <a:latin typeface="Arial" pitchFamily="34" charset="0"/>
                <a:cs typeface="Arial" pitchFamily="34" charset="0"/>
              </a:rPr>
              <a:t>με εξαιρετικά ανακλαστική επιφάνεια</a:t>
            </a:r>
            <a:endParaRPr lang="en-US" sz="1800" dirty="0" smtClean="0">
              <a:solidFill>
                <a:schemeClr val="tx1"/>
              </a:solidFill>
              <a:latin typeface="Arial" pitchFamily="34" charset="0"/>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691" y="3356992"/>
            <a:ext cx="4198664" cy="2791544"/>
          </a:xfrm>
          <a:prstGeom prst="rect">
            <a:avLst/>
          </a:prstGeom>
        </p:spPr>
      </p:pic>
    </p:spTree>
    <p:extLst>
      <p:ext uri="{BB962C8B-B14F-4D97-AF65-F5344CB8AC3E}">
        <p14:creationId xmlns:p14="http://schemas.microsoft.com/office/powerpoint/2010/main" val="22267893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1152128"/>
          </a:xfrm>
        </p:spPr>
        <p:txBody>
          <a:bodyPr/>
          <a:lstStyle/>
          <a:p>
            <a:r>
              <a:rPr lang="el-GR" dirty="0">
                <a:solidFill>
                  <a:srgbClr val="54741A"/>
                </a:solidFill>
                <a:latin typeface="+mj-lt"/>
              </a:rPr>
              <a:t>Διάχυση(</a:t>
            </a:r>
            <a:r>
              <a:rPr lang="en-US" dirty="0">
                <a:solidFill>
                  <a:srgbClr val="54741A"/>
                </a:solidFill>
                <a:latin typeface="+mj-lt"/>
              </a:rPr>
              <a:t>diffusion)</a:t>
            </a:r>
            <a:endParaRPr lang="el-GR" sz="4000" dirty="0">
              <a:solidFill>
                <a:srgbClr val="54741A"/>
              </a:solidFill>
              <a:latin typeface="+mj-lt"/>
            </a:endParaRPr>
          </a:p>
        </p:txBody>
      </p:sp>
      <p:sp>
        <p:nvSpPr>
          <p:cNvPr id="3" name="Content Placeholder 2"/>
          <p:cNvSpPr>
            <a:spLocks noGrp="1"/>
          </p:cNvSpPr>
          <p:nvPr>
            <p:ph idx="1"/>
          </p:nvPr>
        </p:nvSpPr>
        <p:spPr>
          <a:xfrm>
            <a:off x="612316" y="1412776"/>
            <a:ext cx="8229600" cy="4320480"/>
          </a:xfrm>
        </p:spPr>
        <p:txBody>
          <a:bodyPr>
            <a:normAutofit/>
          </a:bodyPr>
          <a:lstStyle/>
          <a:p>
            <a:r>
              <a:rPr lang="el-GR" sz="1800" dirty="0" smtClean="0">
                <a:solidFill>
                  <a:schemeClr val="tx1"/>
                </a:solidFill>
                <a:latin typeface="Arial" pitchFamily="34" charset="0"/>
                <a:cs typeface="Arial" pitchFamily="34" charset="0"/>
              </a:rPr>
              <a:t>Διαδικασία κατά την οποία τα άτομα κινούνται μέσα στο κρυσταλλικό πλέγμα του ημιαγωγού από περιοχή υψηλής συγκέντρωσης σε χαμηλής)</a:t>
            </a:r>
          </a:p>
          <a:p>
            <a:r>
              <a:rPr lang="el-GR" sz="1800" dirty="0" smtClean="0">
                <a:solidFill>
                  <a:schemeClr val="tx1"/>
                </a:solidFill>
                <a:latin typeface="Arial" pitchFamily="34" charset="0"/>
                <a:cs typeface="Arial" pitchFamily="34" charset="0"/>
              </a:rPr>
              <a:t>Χρησιμοποιείται ως μέθοδος για την εισαγωγή ξένων ατόμων (αλλαγή ειδικής αντίσταση)</a:t>
            </a:r>
          </a:p>
          <a:p>
            <a:r>
              <a:rPr lang="el-GR" sz="1800" dirty="0" smtClean="0">
                <a:solidFill>
                  <a:schemeClr val="tx1"/>
                </a:solidFill>
                <a:latin typeface="Arial" pitchFamily="34" charset="0"/>
                <a:cs typeface="Arial" pitchFamily="34" charset="0"/>
              </a:rPr>
              <a:t>Βόριο (</a:t>
            </a:r>
            <a:r>
              <a:rPr lang="en-US" sz="1800" dirty="0" smtClean="0">
                <a:solidFill>
                  <a:schemeClr val="tx1"/>
                </a:solidFill>
                <a:latin typeface="Arial" pitchFamily="34" charset="0"/>
                <a:cs typeface="Arial" pitchFamily="34" charset="0"/>
              </a:rPr>
              <a:t>p-type)</a:t>
            </a:r>
            <a:endParaRPr lang="el-GR" sz="1800" dirty="0" smtClean="0">
              <a:solidFill>
                <a:schemeClr val="tx1"/>
              </a:solidFill>
              <a:latin typeface="Arial" pitchFamily="34" charset="0"/>
              <a:cs typeface="Arial" pitchFamily="34" charset="0"/>
            </a:endParaRPr>
          </a:p>
          <a:p>
            <a:r>
              <a:rPr lang="el-GR" sz="1800" dirty="0" smtClean="0">
                <a:solidFill>
                  <a:schemeClr val="tx1"/>
                </a:solidFill>
                <a:latin typeface="Arial" pitchFamily="34" charset="0"/>
                <a:cs typeface="Arial" pitchFamily="34" charset="0"/>
              </a:rPr>
              <a:t>Φώσφορος</a:t>
            </a:r>
            <a:r>
              <a:rPr lang="en-US" sz="1800" dirty="0" smtClean="0">
                <a:solidFill>
                  <a:schemeClr val="tx1"/>
                </a:solidFill>
                <a:latin typeface="Arial" pitchFamily="34" charset="0"/>
                <a:cs typeface="Arial" pitchFamily="34" charset="0"/>
              </a:rPr>
              <a:t>, </a:t>
            </a:r>
            <a:r>
              <a:rPr lang="el-GR" sz="1800" dirty="0" smtClean="0">
                <a:solidFill>
                  <a:schemeClr val="tx1"/>
                </a:solidFill>
                <a:latin typeface="Arial" pitchFamily="34" charset="0"/>
                <a:cs typeface="Arial" pitchFamily="34" charset="0"/>
              </a:rPr>
              <a:t>αρσενικό</a:t>
            </a:r>
            <a:r>
              <a:rPr lang="en-US" sz="1800" dirty="0" smtClean="0">
                <a:solidFill>
                  <a:schemeClr val="tx1"/>
                </a:solidFill>
                <a:latin typeface="Arial" pitchFamily="34" charset="0"/>
                <a:cs typeface="Arial" pitchFamily="34" charset="0"/>
              </a:rPr>
              <a:t> (p-type)</a:t>
            </a:r>
            <a:endParaRPr lang="el-GR" sz="1800" dirty="0" smtClean="0">
              <a:solidFill>
                <a:schemeClr val="tx1"/>
              </a:solidFill>
              <a:latin typeface="Arial" pitchFamily="34" charset="0"/>
              <a:cs typeface="Arial" pitchFamily="34" charset="0"/>
            </a:endParaRPr>
          </a:p>
          <a:p>
            <a:pPr marL="0" indent="0">
              <a:buNone/>
            </a:pPr>
            <a:r>
              <a:rPr lang="el-GR" sz="1800" dirty="0" smtClean="0">
                <a:solidFill>
                  <a:schemeClr val="tx1"/>
                </a:solidFill>
                <a:latin typeface="Arial" pitchFamily="34" charset="0"/>
                <a:cs typeface="Arial" pitchFamily="34" charset="0"/>
              </a:rPr>
              <a:t>Πχ. Διαχέοντας βόριο</a:t>
            </a:r>
            <a:r>
              <a:rPr lang="en-US" sz="1800" dirty="0" smtClean="0">
                <a:solidFill>
                  <a:schemeClr val="tx1"/>
                </a:solidFill>
                <a:latin typeface="Arial" pitchFamily="34" charset="0"/>
                <a:cs typeface="Arial" pitchFamily="34" charset="0"/>
              </a:rPr>
              <a:t> </a:t>
            </a:r>
            <a:r>
              <a:rPr lang="el-GR" sz="1800" dirty="0" smtClean="0">
                <a:solidFill>
                  <a:schemeClr val="tx1"/>
                </a:solidFill>
                <a:latin typeface="Arial" pitchFamily="34" charset="0"/>
                <a:cs typeface="Arial" pitchFamily="34" charset="0"/>
              </a:rPr>
              <a:t>σε υπόστρωμα </a:t>
            </a:r>
            <a:r>
              <a:rPr lang="en-US" sz="1800" dirty="0" smtClean="0">
                <a:solidFill>
                  <a:schemeClr val="tx1"/>
                </a:solidFill>
                <a:latin typeface="Arial" pitchFamily="34" charset="0"/>
                <a:cs typeface="Arial" pitchFamily="34" charset="0"/>
              </a:rPr>
              <a:t>n-type </a:t>
            </a:r>
            <a:r>
              <a:rPr lang="el-GR" sz="1800" dirty="0" smtClean="0">
                <a:solidFill>
                  <a:schemeClr val="tx1"/>
                </a:solidFill>
                <a:latin typeface="Arial" pitchFamily="34" charset="0"/>
                <a:cs typeface="Arial" pitchFamily="34" charset="0"/>
              </a:rPr>
              <a:t>φτιάχνουμε δίοδο </a:t>
            </a:r>
            <a:r>
              <a:rPr lang="en-US" sz="1800" dirty="0" smtClean="0">
                <a:solidFill>
                  <a:schemeClr val="tx1"/>
                </a:solidFill>
                <a:latin typeface="Arial" pitchFamily="34" charset="0"/>
                <a:cs typeface="Arial" pitchFamily="34" charset="0"/>
              </a:rPr>
              <a:t>np</a:t>
            </a:r>
            <a:endParaRPr lang="el-GR" sz="1800" dirty="0" smtClean="0">
              <a:solidFill>
                <a:schemeClr val="tx1"/>
              </a:solidFill>
              <a:latin typeface="Arial" pitchFamily="34" charset="0"/>
              <a:cs typeface="Arial" pitchFamily="34" charset="0"/>
            </a:endParaRPr>
          </a:p>
          <a:p>
            <a:endParaRPr lang="el-GR" sz="1600" dirty="0" smtClean="0">
              <a:solidFill>
                <a:schemeClr val="tx1">
                  <a:lumMod val="65000"/>
                  <a:lumOff val="35000"/>
                </a:schemeClr>
              </a:solidFill>
              <a:latin typeface="Arial" pitchFamily="34" charset="0"/>
              <a:cs typeface="Arial" pitchFamily="34" charset="0"/>
            </a:endParaRPr>
          </a:p>
          <a:p>
            <a:endParaRPr lang="el-GR" sz="1600" dirty="0">
              <a:solidFill>
                <a:schemeClr val="tx1"/>
              </a:solidFill>
              <a:latin typeface="Arial" pitchFamily="34" charset="0"/>
              <a:cs typeface="Arial"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3861048"/>
            <a:ext cx="3810000" cy="2724150"/>
          </a:xfrm>
          <a:prstGeom prst="rect">
            <a:avLst/>
          </a:prstGeom>
        </p:spPr>
      </p:pic>
    </p:spTree>
    <p:extLst>
      <p:ext uri="{BB962C8B-B14F-4D97-AF65-F5344CB8AC3E}">
        <p14:creationId xmlns:p14="http://schemas.microsoft.com/office/powerpoint/2010/main" val="3545036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224136"/>
          </a:xfrm>
        </p:spPr>
        <p:txBody>
          <a:bodyPr/>
          <a:lstStyle/>
          <a:p>
            <a:r>
              <a:rPr lang="el-GR" dirty="0" smtClean="0">
                <a:solidFill>
                  <a:srgbClr val="54741A"/>
                </a:solidFill>
                <a:latin typeface="+mj-lt"/>
              </a:rPr>
              <a:t>Πλακέτες</a:t>
            </a:r>
            <a:endParaRPr lang="el-GR" dirty="0">
              <a:solidFill>
                <a:srgbClr val="54741A"/>
              </a:solidFill>
              <a:latin typeface="+mj-lt"/>
            </a:endParaRPr>
          </a:p>
        </p:txBody>
      </p:sp>
      <p:sp>
        <p:nvSpPr>
          <p:cNvPr id="3" name="Content Placeholder 2"/>
          <p:cNvSpPr>
            <a:spLocks noGrp="1"/>
          </p:cNvSpPr>
          <p:nvPr>
            <p:ph idx="1"/>
          </p:nvPr>
        </p:nvSpPr>
        <p:spPr>
          <a:xfrm>
            <a:off x="179512" y="1658516"/>
            <a:ext cx="5770984" cy="1972816"/>
          </a:xfrm>
        </p:spPr>
        <p:txBody>
          <a:bodyPr>
            <a:normAutofit/>
          </a:bodyPr>
          <a:lstStyle/>
          <a:p>
            <a:r>
              <a:rPr lang="el-GR" sz="1800" dirty="0" smtClean="0">
                <a:solidFill>
                  <a:schemeClr val="tx1"/>
                </a:solidFill>
                <a:latin typeface="Arial" pitchFamily="34" charset="0"/>
                <a:cs typeface="Arial" pitchFamily="34" charset="0"/>
              </a:rPr>
              <a:t>Μονής όψης</a:t>
            </a:r>
            <a:r>
              <a:rPr lang="en-US" sz="1800" dirty="0" smtClean="0">
                <a:solidFill>
                  <a:schemeClr val="tx1"/>
                </a:solidFill>
                <a:latin typeface="Arial" pitchFamily="34" charset="0"/>
                <a:cs typeface="Arial" pitchFamily="34" charset="0"/>
              </a:rPr>
              <a:t> -&gt;:</a:t>
            </a:r>
            <a:r>
              <a:rPr lang="el-GR" sz="1800" dirty="0" smtClean="0">
                <a:solidFill>
                  <a:schemeClr val="tx1"/>
                </a:solidFill>
                <a:latin typeface="Arial" pitchFamily="34" charset="0"/>
                <a:cs typeface="Arial" pitchFamily="34" charset="0"/>
              </a:rPr>
              <a:t>όλες οι τροχιές του χαλκού είναι από την μία πλευρά </a:t>
            </a:r>
          </a:p>
          <a:p>
            <a:endParaRPr lang="el-GR" sz="1800" dirty="0">
              <a:solidFill>
                <a:schemeClr val="tx1"/>
              </a:solidFill>
              <a:latin typeface="Arial" pitchFamily="34" charset="0"/>
              <a:cs typeface="Arial" pitchFamily="34" charset="0"/>
            </a:endParaRPr>
          </a:p>
          <a:p>
            <a:r>
              <a:rPr lang="el-GR" sz="1800" dirty="0" smtClean="0">
                <a:solidFill>
                  <a:schemeClr val="tx1"/>
                </a:solidFill>
                <a:latin typeface="Arial" pitchFamily="34" charset="0"/>
                <a:cs typeface="Arial" pitchFamily="34" charset="0"/>
              </a:rPr>
              <a:t>Διπλής όψης-&gt; έχει τροχιές χαλκού και στις δύο πλευρές της</a:t>
            </a:r>
          </a:p>
        </p:txBody>
      </p:sp>
      <p:sp>
        <p:nvSpPr>
          <p:cNvPr id="5" name="Rectangle 4"/>
          <p:cNvSpPr/>
          <p:nvPr/>
        </p:nvSpPr>
        <p:spPr>
          <a:xfrm>
            <a:off x="1187624" y="3631332"/>
            <a:ext cx="4248472" cy="2431435"/>
          </a:xfrm>
          <a:prstGeom prst="rect">
            <a:avLst/>
          </a:prstGeom>
        </p:spPr>
        <p:txBody>
          <a:bodyPr wrap="square">
            <a:spAutoFit/>
          </a:bodyPr>
          <a:lstStyle/>
          <a:p>
            <a:r>
              <a:rPr lang="el-GR" b="1" i="0" dirty="0" smtClean="0">
                <a:solidFill>
                  <a:srgbClr val="333333"/>
                </a:solidFill>
                <a:effectLst/>
                <a:latin typeface="arial"/>
              </a:rPr>
              <a:t>Εφαρμογές</a:t>
            </a:r>
            <a:endParaRPr lang="el-GR" b="0" i="0" dirty="0" smtClean="0">
              <a:solidFill>
                <a:srgbClr val="333333"/>
              </a:solidFill>
              <a:effectLst/>
              <a:latin typeface="arial"/>
            </a:endParaRPr>
          </a:p>
          <a:p>
            <a:r>
              <a:rPr lang="el-GR" sz="800" b="0" i="0" dirty="0" smtClean="0">
                <a:solidFill>
                  <a:srgbClr val="333333"/>
                </a:solidFill>
                <a:effectLst/>
                <a:latin typeface="arial"/>
              </a:rPr>
              <a:t> </a:t>
            </a:r>
          </a:p>
          <a:p>
            <a:r>
              <a:rPr lang="el-GR" b="0" i="0" dirty="0" smtClean="0">
                <a:solidFill>
                  <a:srgbClr val="333333"/>
                </a:solidFill>
                <a:effectLst/>
                <a:latin typeface="arial"/>
              </a:rPr>
              <a:t>-Παροχές ηλεκτρικού ρεύματος</a:t>
            </a:r>
          </a:p>
          <a:p>
            <a:r>
              <a:rPr lang="el-GR" b="0" i="0" dirty="0" smtClean="0">
                <a:solidFill>
                  <a:srgbClr val="333333"/>
                </a:solidFill>
                <a:effectLst/>
                <a:latin typeface="arial"/>
              </a:rPr>
              <a:t>-Υπολογιστές / Σκληροί δίσκοι</a:t>
            </a:r>
            <a:br>
              <a:rPr lang="el-GR" b="0" i="0" dirty="0" smtClean="0">
                <a:solidFill>
                  <a:srgbClr val="333333"/>
                </a:solidFill>
                <a:effectLst/>
                <a:latin typeface="arial"/>
              </a:rPr>
            </a:br>
            <a:r>
              <a:rPr lang="el-GR" b="0" i="0" dirty="0" smtClean="0">
                <a:solidFill>
                  <a:srgbClr val="333333"/>
                </a:solidFill>
                <a:effectLst/>
                <a:latin typeface="arial"/>
              </a:rPr>
              <a:t>-Εκτυπωτές</a:t>
            </a:r>
          </a:p>
          <a:p>
            <a:r>
              <a:rPr lang="el-GR" b="0" i="0" dirty="0" smtClean="0">
                <a:solidFill>
                  <a:srgbClr val="333333"/>
                </a:solidFill>
                <a:effectLst/>
                <a:latin typeface="arial"/>
              </a:rPr>
              <a:t>-Συστήματα καμερών</a:t>
            </a:r>
            <a:br>
              <a:rPr lang="el-GR" b="0" i="0" dirty="0" smtClean="0">
                <a:solidFill>
                  <a:srgbClr val="333333"/>
                </a:solidFill>
                <a:effectLst/>
                <a:latin typeface="arial"/>
              </a:rPr>
            </a:br>
            <a:r>
              <a:rPr lang="el-GR" b="0" i="0" dirty="0" smtClean="0">
                <a:solidFill>
                  <a:srgbClr val="333333"/>
                </a:solidFill>
                <a:effectLst/>
                <a:latin typeface="arial"/>
              </a:rPr>
              <a:t>-Κυκλώματα</a:t>
            </a:r>
            <a:r>
              <a:rPr lang="el-GR" dirty="0" smtClean="0">
                <a:solidFill>
                  <a:srgbClr val="333333"/>
                </a:solidFill>
                <a:latin typeface="arial"/>
              </a:rPr>
              <a:t> </a:t>
            </a:r>
            <a:r>
              <a:rPr lang="el-GR" b="0" i="0" dirty="0" smtClean="0">
                <a:solidFill>
                  <a:srgbClr val="333333"/>
                </a:solidFill>
                <a:effectLst/>
                <a:latin typeface="arial"/>
              </a:rPr>
              <a:t>αισθητήρων / Ενισχυτές</a:t>
            </a:r>
            <a:br>
              <a:rPr lang="el-GR" b="0" i="0" dirty="0" smtClean="0">
                <a:solidFill>
                  <a:srgbClr val="333333"/>
                </a:solidFill>
                <a:effectLst/>
                <a:latin typeface="arial"/>
              </a:rPr>
            </a:br>
            <a:r>
              <a:rPr lang="el-GR" b="0" i="0" dirty="0" smtClean="0">
                <a:solidFill>
                  <a:srgbClr val="333333"/>
                </a:solidFill>
                <a:effectLst/>
                <a:latin typeface="arial"/>
              </a:rPr>
              <a:t>-Τηλεφωνικά συστήματα</a:t>
            </a:r>
          </a:p>
          <a:p>
            <a:r>
              <a:rPr lang="el-GR" dirty="0" smtClean="0">
                <a:solidFill>
                  <a:srgbClr val="333333"/>
                </a:solidFill>
                <a:latin typeface="arial"/>
              </a:rPr>
              <a:t>κ.α.</a:t>
            </a:r>
            <a:endParaRPr lang="el-GR" b="0" i="0" dirty="0">
              <a:solidFill>
                <a:srgbClr val="333333"/>
              </a:solidFill>
              <a:effectLst/>
              <a:latin typeface="aria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112" y="2204864"/>
            <a:ext cx="3094249" cy="2852936"/>
          </a:xfrm>
          <a:prstGeom prst="rect">
            <a:avLst/>
          </a:prstGeom>
        </p:spPr>
      </p:pic>
    </p:spTree>
    <p:extLst>
      <p:ext uri="{BB962C8B-B14F-4D97-AF65-F5344CB8AC3E}">
        <p14:creationId xmlns:p14="http://schemas.microsoft.com/office/powerpoint/2010/main" val="11684956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32656"/>
            <a:ext cx="9145016" cy="1152128"/>
          </a:xfrm>
        </p:spPr>
        <p:txBody>
          <a:bodyPr/>
          <a:lstStyle/>
          <a:p>
            <a:pPr algn="l"/>
            <a:r>
              <a:rPr lang="el-GR" dirty="0" smtClean="0">
                <a:solidFill>
                  <a:srgbClr val="54741A"/>
                </a:solidFill>
                <a:latin typeface="+mj-lt"/>
              </a:rPr>
              <a:t>Εμφύτευση Ιόντων</a:t>
            </a:r>
            <a:r>
              <a:rPr lang="en-US" dirty="0" smtClean="0">
                <a:solidFill>
                  <a:srgbClr val="54741A"/>
                </a:solidFill>
                <a:latin typeface="+mj-lt"/>
              </a:rPr>
              <a:t> </a:t>
            </a:r>
            <a:r>
              <a:rPr lang="el-GR" sz="2400" dirty="0" smtClean="0">
                <a:solidFill>
                  <a:srgbClr val="54741A"/>
                </a:solidFill>
                <a:latin typeface="+mj-lt"/>
              </a:rPr>
              <a:t>(</a:t>
            </a:r>
            <a:r>
              <a:rPr lang="en-US" sz="2400" dirty="0" smtClean="0">
                <a:solidFill>
                  <a:srgbClr val="54741A"/>
                </a:solidFill>
                <a:latin typeface="+mj-lt"/>
              </a:rPr>
              <a:t>Ion implantation)</a:t>
            </a:r>
            <a:endParaRPr lang="el-GR" sz="2400" dirty="0">
              <a:solidFill>
                <a:srgbClr val="54741A"/>
              </a:solidFill>
              <a:latin typeface="+mj-lt"/>
            </a:endParaRPr>
          </a:p>
        </p:txBody>
      </p:sp>
      <p:sp>
        <p:nvSpPr>
          <p:cNvPr id="3" name="Content Placeholder 2"/>
          <p:cNvSpPr>
            <a:spLocks noGrp="1"/>
          </p:cNvSpPr>
          <p:nvPr>
            <p:ph idx="1"/>
          </p:nvPr>
        </p:nvSpPr>
        <p:spPr>
          <a:xfrm>
            <a:off x="608102" y="1628800"/>
            <a:ext cx="8229600" cy="1656184"/>
          </a:xfrm>
        </p:spPr>
        <p:txBody>
          <a:bodyPr>
            <a:normAutofit/>
          </a:bodyPr>
          <a:lstStyle/>
          <a:p>
            <a:r>
              <a:rPr lang="el-GR" sz="1800" dirty="0" smtClean="0">
                <a:solidFill>
                  <a:schemeClr val="tx1"/>
                </a:solidFill>
                <a:latin typeface="Arial" pitchFamily="34" charset="0"/>
                <a:cs typeface="Arial" pitchFamily="34" charset="0"/>
              </a:rPr>
              <a:t>Μέθοδος για την εισαγωγή ατόμων νοθευτών στο κρυσταλλικό πλέγμα του ημιαγωγού</a:t>
            </a:r>
          </a:p>
          <a:p>
            <a:r>
              <a:rPr lang="el-GR" sz="1800" dirty="0" smtClean="0">
                <a:solidFill>
                  <a:schemeClr val="tx1"/>
                </a:solidFill>
                <a:latin typeface="Arial" pitchFamily="34" charset="0"/>
                <a:cs typeface="Arial" pitchFamily="34" charset="0"/>
              </a:rPr>
              <a:t>Με χρήση ηλεκτρικού πεδίου πέφτουν τα ιόντα πάνω στην επιφάνεια του ημιαγωγού</a:t>
            </a:r>
          </a:p>
          <a:p>
            <a:r>
              <a:rPr lang="el-GR" sz="1800" dirty="0" smtClean="0">
                <a:solidFill>
                  <a:schemeClr val="tx1"/>
                </a:solidFill>
                <a:latin typeface="Arial" pitchFamily="34" charset="0"/>
                <a:cs typeface="Arial" pitchFamily="34" charset="0"/>
              </a:rPr>
              <a:t>Μεγαλύτερη ακρίβεια νόθευσης αλλά πολύ ακριβή μέθοδος </a:t>
            </a:r>
          </a:p>
          <a:p>
            <a:endParaRPr lang="el-GR" sz="1600" dirty="0" smtClean="0">
              <a:solidFill>
                <a:schemeClr val="tx1">
                  <a:lumMod val="65000"/>
                  <a:lumOff val="35000"/>
                </a:schemeClr>
              </a:solidFill>
              <a:latin typeface="Arial" pitchFamily="34" charset="0"/>
              <a:cs typeface="Arial" pitchFamily="34" charset="0"/>
            </a:endParaRPr>
          </a:p>
          <a:p>
            <a:endParaRPr lang="el-GR" sz="1600" dirty="0">
              <a:solidFill>
                <a:schemeClr val="tx1"/>
              </a:solidFill>
              <a:latin typeface="Arial" pitchFamily="34" charset="0"/>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3356992"/>
            <a:ext cx="5143428" cy="2880320"/>
          </a:xfrm>
          <a:prstGeom prst="rect">
            <a:avLst/>
          </a:prstGeom>
        </p:spPr>
      </p:pic>
    </p:spTree>
    <p:extLst>
      <p:ext uri="{BB962C8B-B14F-4D97-AF65-F5344CB8AC3E}">
        <p14:creationId xmlns:p14="http://schemas.microsoft.com/office/powerpoint/2010/main" val="34201975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32656"/>
            <a:ext cx="9145016" cy="1152128"/>
          </a:xfrm>
        </p:spPr>
        <p:txBody>
          <a:bodyPr/>
          <a:lstStyle/>
          <a:p>
            <a:pPr algn="l"/>
            <a:r>
              <a:rPr lang="el-GR" sz="3600" dirty="0" smtClean="0">
                <a:solidFill>
                  <a:srgbClr val="54741A"/>
                </a:solidFill>
                <a:latin typeface="+mj-lt"/>
              </a:rPr>
              <a:t>Χημική εναπόθεση με χρήση Εξαέρωσης</a:t>
            </a:r>
            <a:endParaRPr lang="el-GR" sz="3600" dirty="0">
              <a:solidFill>
                <a:srgbClr val="54741A"/>
              </a:solidFill>
              <a:latin typeface="+mj-lt"/>
            </a:endParaRPr>
          </a:p>
        </p:txBody>
      </p:sp>
      <p:sp>
        <p:nvSpPr>
          <p:cNvPr id="3" name="Content Placeholder 2"/>
          <p:cNvSpPr>
            <a:spLocks noGrp="1"/>
          </p:cNvSpPr>
          <p:nvPr>
            <p:ph idx="1"/>
          </p:nvPr>
        </p:nvSpPr>
        <p:spPr>
          <a:xfrm>
            <a:off x="608102" y="1628800"/>
            <a:ext cx="8229600" cy="1656184"/>
          </a:xfrm>
        </p:spPr>
        <p:txBody>
          <a:bodyPr>
            <a:normAutofit/>
          </a:bodyPr>
          <a:lstStyle/>
          <a:p>
            <a:r>
              <a:rPr lang="el-GR" sz="1800" dirty="0" smtClean="0">
                <a:solidFill>
                  <a:schemeClr val="tx1"/>
                </a:solidFill>
                <a:latin typeface="Arial" pitchFamily="34" charset="0"/>
                <a:cs typeface="Arial" pitchFamily="34" charset="0"/>
              </a:rPr>
              <a:t>Διαδικασία κατά την οποία αέρια ή υδρατμοί αντιδρούν χημικά, προκαλώντας σχηματισμό στερεών πάνω στο υπόστρωμα</a:t>
            </a:r>
          </a:p>
          <a:p>
            <a:r>
              <a:rPr lang="el-GR" sz="1800" dirty="0" smtClean="0">
                <a:solidFill>
                  <a:schemeClr val="tx1"/>
                </a:solidFill>
                <a:latin typeface="Arial" pitchFamily="34" charset="0"/>
                <a:cs typeface="Arial" pitchFamily="34" charset="0"/>
              </a:rPr>
              <a:t>Τ (500 – 1000 ο </a:t>
            </a:r>
            <a:r>
              <a:rPr lang="en-US" sz="1800" dirty="0" smtClean="0">
                <a:solidFill>
                  <a:schemeClr val="tx1"/>
                </a:solidFill>
                <a:latin typeface="Arial" pitchFamily="34" charset="0"/>
                <a:cs typeface="Arial" pitchFamily="34" charset="0"/>
              </a:rPr>
              <a:t>C)</a:t>
            </a:r>
            <a:endParaRPr lang="el-GR" sz="1600" dirty="0" smtClean="0">
              <a:solidFill>
                <a:schemeClr val="tx1">
                  <a:lumMod val="65000"/>
                  <a:lumOff val="35000"/>
                </a:schemeClr>
              </a:solidFill>
              <a:latin typeface="Arial" pitchFamily="34" charset="0"/>
              <a:cs typeface="Arial" pitchFamily="34" charset="0"/>
            </a:endParaRPr>
          </a:p>
          <a:p>
            <a:endParaRPr lang="el-GR" sz="1600" dirty="0">
              <a:solidFill>
                <a:schemeClr val="tx1"/>
              </a:solidFill>
              <a:latin typeface="Arial" pitchFamily="34" charset="0"/>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2780928"/>
            <a:ext cx="5297284" cy="3384376"/>
          </a:xfrm>
          <a:prstGeom prst="rect">
            <a:avLst/>
          </a:prstGeom>
        </p:spPr>
      </p:pic>
    </p:spTree>
    <p:extLst>
      <p:ext uri="{BB962C8B-B14F-4D97-AF65-F5344CB8AC3E}">
        <p14:creationId xmlns:p14="http://schemas.microsoft.com/office/powerpoint/2010/main" val="39231274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32656"/>
            <a:ext cx="9145016" cy="1152128"/>
          </a:xfrm>
        </p:spPr>
        <p:txBody>
          <a:bodyPr/>
          <a:lstStyle/>
          <a:p>
            <a:r>
              <a:rPr lang="el-GR" dirty="0" smtClean="0">
                <a:solidFill>
                  <a:srgbClr val="54741A"/>
                </a:solidFill>
                <a:latin typeface="+mj-lt"/>
              </a:rPr>
              <a:t>Επιμετάλλωση </a:t>
            </a:r>
            <a:endParaRPr lang="el-GR" dirty="0">
              <a:solidFill>
                <a:srgbClr val="54741A"/>
              </a:solidFill>
              <a:latin typeface="+mj-lt"/>
            </a:endParaRPr>
          </a:p>
        </p:txBody>
      </p:sp>
      <p:sp>
        <p:nvSpPr>
          <p:cNvPr id="3" name="Content Placeholder 2"/>
          <p:cNvSpPr>
            <a:spLocks noGrp="1"/>
          </p:cNvSpPr>
          <p:nvPr>
            <p:ph idx="1"/>
          </p:nvPr>
        </p:nvSpPr>
        <p:spPr>
          <a:xfrm>
            <a:off x="608102" y="1628800"/>
            <a:ext cx="8229600" cy="2304256"/>
          </a:xfrm>
        </p:spPr>
        <p:txBody>
          <a:bodyPr>
            <a:normAutofit/>
          </a:bodyPr>
          <a:lstStyle/>
          <a:p>
            <a:r>
              <a:rPr lang="el-GR" sz="1800" dirty="0" smtClean="0">
                <a:solidFill>
                  <a:schemeClr val="tx1"/>
                </a:solidFill>
                <a:latin typeface="Arial" pitchFamily="34" charset="0"/>
                <a:cs typeface="Arial" pitchFamily="34" charset="0"/>
              </a:rPr>
              <a:t>Στόχος της επιμετάλλωσης είναι η διασύνδεση των στοιχείων για τον σχηματισμό του τελικού ολοκληρωμένου κυκλώματος (τρανζίστορ, πυκνωτές κ.α.)</a:t>
            </a:r>
          </a:p>
          <a:p>
            <a:r>
              <a:rPr lang="el-GR" sz="1800" dirty="0" smtClean="0">
                <a:solidFill>
                  <a:schemeClr val="tx1"/>
                </a:solidFill>
                <a:latin typeface="Arial" pitchFamily="34" charset="0"/>
                <a:cs typeface="Arial" pitchFamily="34" charset="0"/>
              </a:rPr>
              <a:t>Τεχνική </a:t>
            </a:r>
            <a:r>
              <a:rPr lang="en-US" sz="18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Sputtering</a:t>
            </a:r>
            <a:endParaRPr lang="el-GR" sz="1800"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endParaRPr lang="el-GR" sz="1800" dirty="0" smtClean="0">
              <a:solidFill>
                <a:schemeClr val="tx1"/>
              </a:solidFill>
              <a:latin typeface="Arial" pitchFamily="34" charset="0"/>
              <a:cs typeface="Arial" pitchFamily="34" charset="0"/>
            </a:endParaRPr>
          </a:p>
          <a:p>
            <a:pPr>
              <a:buFont typeface="+mj-lt"/>
              <a:buAutoNum type="alphaLcParenR"/>
            </a:pPr>
            <a:r>
              <a:rPr lang="el-GR" sz="1800" dirty="0" smtClean="0">
                <a:solidFill>
                  <a:schemeClr val="tx1"/>
                </a:solidFill>
                <a:latin typeface="Arial" pitchFamily="34" charset="0"/>
                <a:cs typeface="Arial" pitchFamily="34" charset="0"/>
              </a:rPr>
              <a:t>Εναπόθεση μετάλλου σε όλη την επιφάνεια του πυριτίου</a:t>
            </a:r>
          </a:p>
          <a:p>
            <a:pPr>
              <a:buFont typeface="+mj-lt"/>
              <a:buAutoNum type="alphaLcParenR"/>
            </a:pPr>
            <a:r>
              <a:rPr lang="el-GR" sz="1800" dirty="0" smtClean="0">
                <a:solidFill>
                  <a:schemeClr val="tx1"/>
                </a:solidFill>
                <a:latin typeface="Arial" pitchFamily="34" charset="0"/>
                <a:cs typeface="Arial" pitchFamily="34" charset="0"/>
              </a:rPr>
              <a:t>Χάραξη το επιθυμητό μοτίβο &lt;&lt;διασυνδέσεων&gt;&gt;</a:t>
            </a:r>
          </a:p>
          <a:p>
            <a:pPr marL="0" indent="0">
              <a:buNone/>
            </a:pPr>
            <a:endParaRPr lang="el-GR" sz="1800" dirty="0" smtClean="0">
              <a:solidFill>
                <a:schemeClr val="tx1"/>
              </a:solidFill>
              <a:latin typeface="Arial" pitchFamily="34" charset="0"/>
              <a:cs typeface="Arial" pitchFamily="34" charset="0"/>
            </a:endParaRPr>
          </a:p>
          <a:p>
            <a:pPr marL="0" indent="0">
              <a:buNone/>
            </a:pPr>
            <a:endParaRPr lang="el-GR" sz="1800" dirty="0" smtClean="0">
              <a:solidFill>
                <a:schemeClr val="tx1"/>
              </a:solidFill>
              <a:latin typeface="Arial" pitchFamily="34" charset="0"/>
              <a:cs typeface="Arial" pitchFamily="34" charset="0"/>
            </a:endParaRPr>
          </a:p>
          <a:p>
            <a:endParaRPr lang="el-GR" sz="1600" dirty="0">
              <a:solidFill>
                <a:schemeClr val="tx1"/>
              </a:solidFill>
              <a:latin typeface="Arial" pitchFamily="34" charset="0"/>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166" y="4077072"/>
            <a:ext cx="2747555" cy="2376264"/>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873" t="2722" r="3930" b="16940"/>
          <a:stretch/>
        </p:blipFill>
        <p:spPr>
          <a:xfrm>
            <a:off x="3923928" y="3861048"/>
            <a:ext cx="3727027" cy="2459330"/>
          </a:xfrm>
          <a:prstGeom prst="rect">
            <a:avLst/>
          </a:prstGeom>
        </p:spPr>
      </p:pic>
    </p:spTree>
    <p:extLst>
      <p:ext uri="{BB962C8B-B14F-4D97-AF65-F5344CB8AC3E}">
        <p14:creationId xmlns:p14="http://schemas.microsoft.com/office/powerpoint/2010/main" val="16947900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32656"/>
            <a:ext cx="9145016" cy="1152128"/>
          </a:xfrm>
        </p:spPr>
        <p:txBody>
          <a:bodyPr/>
          <a:lstStyle/>
          <a:p>
            <a:r>
              <a:rPr lang="el-GR" dirty="0" smtClean="0">
                <a:solidFill>
                  <a:srgbClr val="54741A"/>
                </a:solidFill>
                <a:latin typeface="+mj-lt"/>
              </a:rPr>
              <a:t>Φωτολιθογραφία</a:t>
            </a:r>
            <a:endParaRPr lang="el-GR" dirty="0">
              <a:solidFill>
                <a:srgbClr val="54741A"/>
              </a:solidFill>
              <a:latin typeface="+mj-lt"/>
            </a:endParaRPr>
          </a:p>
        </p:txBody>
      </p:sp>
      <p:sp>
        <p:nvSpPr>
          <p:cNvPr id="3" name="Content Placeholder 2"/>
          <p:cNvSpPr>
            <a:spLocks noGrp="1"/>
          </p:cNvSpPr>
          <p:nvPr>
            <p:ph idx="1"/>
          </p:nvPr>
        </p:nvSpPr>
        <p:spPr>
          <a:xfrm>
            <a:off x="608102" y="1628800"/>
            <a:ext cx="8229600" cy="576064"/>
          </a:xfrm>
        </p:spPr>
        <p:txBody>
          <a:bodyPr>
            <a:normAutofit/>
          </a:bodyPr>
          <a:lstStyle/>
          <a:p>
            <a:r>
              <a:rPr lang="el-GR" sz="1800" dirty="0" smtClean="0">
                <a:solidFill>
                  <a:schemeClr val="tx1"/>
                </a:solidFill>
                <a:latin typeface="Arial" pitchFamily="34" charset="0"/>
                <a:cs typeface="Arial" pitchFamily="34" charset="0"/>
              </a:rPr>
              <a:t>Καθορίζει την γεωμετρία των στοιχείων ενός ολοκληρωμένου κυκλώματος</a:t>
            </a:r>
          </a:p>
          <a:p>
            <a:pPr marL="0" indent="0">
              <a:buNone/>
            </a:pPr>
            <a:endParaRPr lang="el-GR" sz="1800" dirty="0" smtClean="0">
              <a:solidFill>
                <a:schemeClr val="tx1"/>
              </a:solidFill>
              <a:latin typeface="Arial" pitchFamily="34" charset="0"/>
              <a:cs typeface="Arial" pitchFamily="34" charset="0"/>
            </a:endParaRPr>
          </a:p>
          <a:p>
            <a:pPr marL="0" indent="0">
              <a:buNone/>
            </a:pPr>
            <a:endParaRPr lang="el-GR" sz="1800" dirty="0" smtClean="0">
              <a:solidFill>
                <a:schemeClr val="tx1"/>
              </a:solidFill>
              <a:latin typeface="Arial" pitchFamily="34" charset="0"/>
              <a:cs typeface="Arial" pitchFamily="34" charset="0"/>
            </a:endParaRPr>
          </a:p>
          <a:p>
            <a:endParaRPr lang="el-GR" sz="1600" dirty="0">
              <a:solidFill>
                <a:schemeClr val="tx1"/>
              </a:solidFill>
              <a:latin typeface="Arial" pitchFamily="34" charset="0"/>
              <a:cs typeface="Arial" pitchFamily="34" charset="0"/>
            </a:endParaRPr>
          </a:p>
        </p:txBody>
      </p:sp>
      <p:sp>
        <p:nvSpPr>
          <p:cNvPr id="5" name="Rectangle 4"/>
          <p:cNvSpPr/>
          <p:nvPr/>
        </p:nvSpPr>
        <p:spPr>
          <a:xfrm>
            <a:off x="1187624" y="2060848"/>
            <a:ext cx="7200800" cy="2031325"/>
          </a:xfrm>
          <a:prstGeom prst="rect">
            <a:avLst/>
          </a:prstGeom>
        </p:spPr>
        <p:txBody>
          <a:bodyPr wrap="square">
            <a:spAutoFit/>
          </a:bodyPr>
          <a:lstStyle/>
          <a:p>
            <a:pPr marL="342900" indent="-342900">
              <a:buFont typeface="+mj-lt"/>
              <a:buAutoNum type="alphaLcParenR"/>
            </a:pPr>
            <a:r>
              <a:rPr lang="el-GR" dirty="0" smtClean="0">
                <a:latin typeface="Arial" pitchFamily="34" charset="0"/>
                <a:cs typeface="Arial" pitchFamily="34" charset="0"/>
              </a:rPr>
              <a:t>Η επιφάνεια των </a:t>
            </a:r>
            <a:r>
              <a:rPr lang="en-US" dirty="0" smtClean="0">
                <a:latin typeface="Arial" pitchFamily="34" charset="0"/>
                <a:cs typeface="Arial" pitchFamily="34" charset="0"/>
              </a:rPr>
              <a:t>wafers </a:t>
            </a:r>
            <a:r>
              <a:rPr lang="el-GR" dirty="0" smtClean="0">
                <a:latin typeface="Arial" pitchFamily="34" charset="0"/>
                <a:cs typeface="Arial" pitchFamily="34" charset="0"/>
              </a:rPr>
              <a:t>καλύπτεται με ένα στρώμα φωτοευαίσθητου υλικού (</a:t>
            </a:r>
            <a:r>
              <a:rPr lang="en-US" dirty="0" smtClean="0">
                <a:latin typeface="Arial" pitchFamily="34" charset="0"/>
                <a:cs typeface="Arial" pitchFamily="34" charset="0"/>
              </a:rPr>
              <a:t>photoresist)</a:t>
            </a:r>
          </a:p>
          <a:p>
            <a:pPr marL="342900" indent="-342900">
              <a:buFont typeface="+mj-lt"/>
              <a:buAutoNum type="alphaLcParenR"/>
            </a:pPr>
            <a:r>
              <a:rPr lang="el-GR" dirty="0" smtClean="0">
                <a:latin typeface="Arial" pitchFamily="34" charset="0"/>
                <a:cs typeface="Arial" pitchFamily="34" charset="0"/>
              </a:rPr>
              <a:t>Χρήσης μάσκας με αποτυπωμένο το επιθυμητό σχέδιο, επιλεκτική έκθεση σε  </a:t>
            </a:r>
            <a:r>
              <a:rPr lang="en-US" dirty="0" smtClean="0">
                <a:latin typeface="Arial" pitchFamily="34" charset="0"/>
                <a:cs typeface="Arial" pitchFamily="34" charset="0"/>
              </a:rPr>
              <a:t>X, XUV </a:t>
            </a:r>
          </a:p>
          <a:p>
            <a:pPr marL="342900" indent="-342900">
              <a:buFont typeface="+mj-lt"/>
              <a:buAutoNum type="alphaLcParenR"/>
            </a:pPr>
            <a:r>
              <a:rPr lang="el-GR" dirty="0" smtClean="0">
                <a:latin typeface="Arial" pitchFamily="34" charset="0"/>
                <a:cs typeface="Arial" pitchFamily="34" charset="0"/>
              </a:rPr>
              <a:t>Οι περιοχές έκθεσης αλλοιώνονται και αφαιρούνται με χρήση χημικών</a:t>
            </a:r>
          </a:p>
          <a:p>
            <a:endParaRPr lang="en-US" dirty="0">
              <a:latin typeface="Arial" pitchFamily="34" charset="0"/>
              <a:cs typeface="Arial" pitchFamily="34" charset="0"/>
            </a:endParaRPr>
          </a:p>
        </p:txBody>
      </p:sp>
      <p:sp>
        <p:nvSpPr>
          <p:cNvPr id="7" name="Rectangle 6"/>
          <p:cNvSpPr/>
          <p:nvPr/>
        </p:nvSpPr>
        <p:spPr>
          <a:xfrm>
            <a:off x="611560" y="3667868"/>
            <a:ext cx="7502258" cy="369332"/>
          </a:xfrm>
          <a:prstGeom prst="rect">
            <a:avLst/>
          </a:prstGeom>
        </p:spPr>
        <p:txBody>
          <a:bodyPr wrap="square">
            <a:spAutoFit/>
          </a:bodyPr>
          <a:lstStyle/>
          <a:p>
            <a:pPr marL="285750" indent="-285750">
              <a:buFont typeface="Arial" pitchFamily="34" charset="0"/>
              <a:buChar char="•"/>
            </a:pPr>
            <a:r>
              <a:rPr lang="el-GR" dirty="0" smtClean="0">
                <a:latin typeface="Arial" pitchFamily="34" charset="0"/>
                <a:cs typeface="Arial" pitchFamily="34" charset="0"/>
              </a:rPr>
              <a:t>Αναπαραγωγή σχεδίων πολύ μικρών διαστάσεων </a:t>
            </a:r>
            <a:endParaRPr lang="en-US" dirty="0">
              <a:latin typeface="Arial" pitchFamily="34" charset="0"/>
              <a:cs typeface="Arial"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4094280"/>
            <a:ext cx="3469228" cy="202416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4092173"/>
            <a:ext cx="3607048" cy="2545734"/>
          </a:xfrm>
          <a:prstGeom prst="rect">
            <a:avLst/>
          </a:prstGeom>
        </p:spPr>
      </p:pic>
    </p:spTree>
    <p:extLst>
      <p:ext uri="{BB962C8B-B14F-4D97-AF65-F5344CB8AC3E}">
        <p14:creationId xmlns:p14="http://schemas.microsoft.com/office/powerpoint/2010/main" val="16162968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32656"/>
            <a:ext cx="9145016" cy="1152128"/>
          </a:xfrm>
        </p:spPr>
        <p:txBody>
          <a:bodyPr/>
          <a:lstStyle/>
          <a:p>
            <a:r>
              <a:rPr lang="el-GR" dirty="0" smtClean="0">
                <a:solidFill>
                  <a:srgbClr val="54741A"/>
                </a:solidFill>
                <a:latin typeface="+mj-lt"/>
              </a:rPr>
              <a:t>Συσκευασία </a:t>
            </a:r>
            <a:r>
              <a:rPr lang="en-US" sz="3600" dirty="0" smtClean="0">
                <a:solidFill>
                  <a:srgbClr val="54741A"/>
                </a:solidFill>
                <a:latin typeface="+mj-lt"/>
              </a:rPr>
              <a:t>(Packaging)</a:t>
            </a:r>
            <a:endParaRPr lang="el-GR" sz="3600" dirty="0">
              <a:solidFill>
                <a:srgbClr val="54741A"/>
              </a:solidFill>
              <a:latin typeface="+mj-lt"/>
            </a:endParaRPr>
          </a:p>
        </p:txBody>
      </p:sp>
      <p:sp>
        <p:nvSpPr>
          <p:cNvPr id="3" name="Content Placeholder 2"/>
          <p:cNvSpPr>
            <a:spLocks noGrp="1"/>
          </p:cNvSpPr>
          <p:nvPr>
            <p:ph idx="1"/>
          </p:nvPr>
        </p:nvSpPr>
        <p:spPr>
          <a:xfrm>
            <a:off x="608102" y="1628800"/>
            <a:ext cx="8229600" cy="576064"/>
          </a:xfrm>
        </p:spPr>
        <p:txBody>
          <a:bodyPr>
            <a:normAutofit/>
          </a:bodyPr>
          <a:lstStyle/>
          <a:p>
            <a:r>
              <a:rPr lang="en-US" sz="1800" dirty="0">
                <a:solidFill>
                  <a:schemeClr val="tx1"/>
                </a:solidFill>
                <a:latin typeface="Arial" pitchFamily="34" charset="0"/>
                <a:cs typeface="Arial" pitchFamily="34" charset="0"/>
              </a:rPr>
              <a:t> </a:t>
            </a:r>
            <a:r>
              <a:rPr lang="el-GR" sz="1800" dirty="0" smtClean="0">
                <a:solidFill>
                  <a:schemeClr val="tx1"/>
                </a:solidFill>
                <a:latin typeface="Arial" pitchFamily="34" charset="0"/>
                <a:cs typeface="Arial" pitchFamily="34" charset="0"/>
              </a:rPr>
              <a:t>Η τελική μορφή</a:t>
            </a:r>
          </a:p>
          <a:p>
            <a:pPr marL="0" indent="0">
              <a:buNone/>
            </a:pPr>
            <a:endParaRPr lang="el-GR" sz="1800" dirty="0" smtClean="0">
              <a:solidFill>
                <a:schemeClr val="tx1"/>
              </a:solidFill>
              <a:latin typeface="Arial" pitchFamily="34" charset="0"/>
              <a:cs typeface="Arial" pitchFamily="34" charset="0"/>
            </a:endParaRPr>
          </a:p>
          <a:p>
            <a:pPr marL="0" indent="0">
              <a:buNone/>
            </a:pPr>
            <a:endParaRPr lang="el-GR" sz="1800" dirty="0" smtClean="0">
              <a:solidFill>
                <a:schemeClr val="tx1"/>
              </a:solidFill>
              <a:latin typeface="Arial" pitchFamily="34" charset="0"/>
              <a:cs typeface="Arial" pitchFamily="34" charset="0"/>
            </a:endParaRPr>
          </a:p>
          <a:p>
            <a:endParaRPr lang="el-GR" sz="1600" dirty="0">
              <a:solidFill>
                <a:schemeClr val="tx1"/>
              </a:solidFill>
              <a:latin typeface="Arial" pitchFamily="34" charset="0"/>
              <a:cs typeface="Arial" pitchFamily="34" charset="0"/>
            </a:endParaRPr>
          </a:p>
        </p:txBody>
      </p:sp>
      <p:sp>
        <p:nvSpPr>
          <p:cNvPr id="5" name="Rectangle 4"/>
          <p:cNvSpPr/>
          <p:nvPr/>
        </p:nvSpPr>
        <p:spPr>
          <a:xfrm>
            <a:off x="913018" y="2060847"/>
            <a:ext cx="7547414" cy="1200329"/>
          </a:xfrm>
          <a:prstGeom prst="rect">
            <a:avLst/>
          </a:prstGeom>
        </p:spPr>
        <p:txBody>
          <a:bodyPr wrap="square">
            <a:spAutoFit/>
          </a:bodyPr>
          <a:lstStyle/>
          <a:p>
            <a:pPr marL="342900" indent="-342900">
              <a:buFont typeface="+mj-lt"/>
              <a:buAutoNum type="alphaLcParenR"/>
            </a:pPr>
            <a:r>
              <a:rPr lang="en-US" dirty="0" smtClean="0">
                <a:latin typeface="Arial" pitchFamily="34" charset="0"/>
                <a:cs typeface="Arial" pitchFamily="34" charset="0"/>
              </a:rPr>
              <a:t>1 Wafer -&gt; </a:t>
            </a:r>
            <a:r>
              <a:rPr lang="el-GR" dirty="0" smtClean="0">
                <a:latin typeface="Arial" pitchFamily="34" charset="0"/>
                <a:cs typeface="Arial" pitchFamily="34" charset="0"/>
              </a:rPr>
              <a:t>περιέχει πάνω από 100 ολοκληρωμένα </a:t>
            </a:r>
            <a:r>
              <a:rPr lang="en-US" dirty="0" smtClean="0">
                <a:latin typeface="Arial" pitchFamily="34" charset="0"/>
                <a:cs typeface="Arial" pitchFamily="34" charset="0"/>
              </a:rPr>
              <a:t>chips</a:t>
            </a:r>
          </a:p>
          <a:p>
            <a:pPr marL="342900" indent="-342900">
              <a:buFont typeface="+mj-lt"/>
              <a:buAutoNum type="alphaLcParenR"/>
            </a:pPr>
            <a:r>
              <a:rPr lang="en-US" dirty="0" smtClean="0">
                <a:latin typeface="Arial" pitchFamily="34" charset="0"/>
                <a:cs typeface="Arial" pitchFamily="34" charset="0"/>
              </a:rPr>
              <a:t>1 CHIP -&gt; </a:t>
            </a:r>
            <a:r>
              <a:rPr lang="el-GR" dirty="0" smtClean="0">
                <a:latin typeface="Arial" pitchFamily="34" charset="0"/>
                <a:cs typeface="Arial" pitchFamily="34" charset="0"/>
              </a:rPr>
              <a:t>περιέχει 10-108 τρανζίστορ</a:t>
            </a:r>
            <a:r>
              <a:rPr lang="en-US" dirty="0" smtClean="0">
                <a:latin typeface="Arial" pitchFamily="34" charset="0"/>
                <a:cs typeface="Arial" pitchFamily="34" charset="0"/>
              </a:rPr>
              <a:t> </a:t>
            </a:r>
            <a:r>
              <a:rPr lang="el-GR" sz="1600" i="1" dirty="0" smtClean="0">
                <a:latin typeface="Arial" pitchFamily="34" charset="0"/>
                <a:cs typeface="Arial" pitchFamily="34" charset="0"/>
              </a:rPr>
              <a:t>(ορθογώνια διάταξη) </a:t>
            </a:r>
            <a:r>
              <a:rPr lang="el-GR" dirty="0" smtClean="0">
                <a:latin typeface="Arial" pitchFamily="34" charset="0"/>
                <a:cs typeface="Arial" pitchFamily="34" charset="0"/>
              </a:rPr>
              <a:t>1-10</a:t>
            </a:r>
            <a:r>
              <a:rPr lang="en-US" dirty="0" smtClean="0">
                <a:latin typeface="Arial" pitchFamily="34" charset="0"/>
                <a:cs typeface="Arial" pitchFamily="34" charset="0"/>
              </a:rPr>
              <a:t>mm</a:t>
            </a:r>
          </a:p>
          <a:p>
            <a:pPr marL="342900" indent="-342900">
              <a:buFont typeface="+mj-lt"/>
              <a:buAutoNum type="alphaLcParenR"/>
            </a:pPr>
            <a:r>
              <a:rPr lang="el-GR" dirty="0" smtClean="0">
                <a:latin typeface="Arial" pitchFamily="34" charset="0"/>
                <a:cs typeface="Arial" pitchFamily="34" charset="0"/>
              </a:rPr>
              <a:t>Όσα </a:t>
            </a:r>
            <a:r>
              <a:rPr lang="en-US" dirty="0" smtClean="0">
                <a:latin typeface="Arial" pitchFamily="34" charset="0"/>
                <a:cs typeface="Arial" pitchFamily="34" charset="0"/>
              </a:rPr>
              <a:t>chips </a:t>
            </a:r>
            <a:r>
              <a:rPr lang="el-GR" dirty="0" smtClean="0">
                <a:latin typeface="Arial" pitchFamily="34" charset="0"/>
                <a:cs typeface="Arial" pitchFamily="34" charset="0"/>
              </a:rPr>
              <a:t>λειτουργούν σωστά  (</a:t>
            </a:r>
            <a:r>
              <a:rPr lang="en-US" dirty="0" smtClean="0">
                <a:latin typeface="Arial" pitchFamily="34" charset="0"/>
                <a:cs typeface="Arial" pitchFamily="34" charset="0"/>
              </a:rPr>
              <a:t>DIES)  </a:t>
            </a:r>
            <a:r>
              <a:rPr lang="el-GR" dirty="0" smtClean="0">
                <a:latin typeface="Arial" pitchFamily="34" charset="0"/>
                <a:cs typeface="Arial" pitchFamily="34" charset="0"/>
              </a:rPr>
              <a:t>συσκευάζονται (</a:t>
            </a:r>
            <a:r>
              <a:rPr lang="en-US" dirty="0" smtClean="0">
                <a:latin typeface="Arial" pitchFamily="34" charset="0"/>
                <a:cs typeface="Arial" pitchFamily="34" charset="0"/>
              </a:rPr>
              <a:t>headers)</a:t>
            </a:r>
            <a:r>
              <a:rPr lang="el-GR" dirty="0" smtClean="0">
                <a:latin typeface="Arial" pitchFamily="34" charset="0"/>
                <a:cs typeface="Arial" pitchFamily="34" charset="0"/>
              </a:rPr>
              <a:t> </a:t>
            </a:r>
          </a:p>
          <a:p>
            <a:endParaRPr lang="en-US" dirty="0" smtClean="0">
              <a:latin typeface="Arial" pitchFamily="34" charset="0"/>
              <a:cs typeface="Arial"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7356" b="16451"/>
          <a:stretch/>
        </p:blipFill>
        <p:spPr>
          <a:xfrm>
            <a:off x="1691680" y="3068960"/>
            <a:ext cx="5688632" cy="3262212"/>
          </a:xfrm>
          <a:prstGeom prst="rect">
            <a:avLst/>
          </a:prstGeom>
        </p:spPr>
      </p:pic>
    </p:spTree>
    <p:extLst>
      <p:ext uri="{BB962C8B-B14F-4D97-AF65-F5344CB8AC3E}">
        <p14:creationId xmlns:p14="http://schemas.microsoft.com/office/powerpoint/2010/main" val="28591594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800" dirty="0" smtClean="0">
                <a:solidFill>
                  <a:srgbClr val="54741A"/>
                </a:solidFill>
                <a:latin typeface="+mj-lt"/>
              </a:rPr>
              <a:t>sources</a:t>
            </a:r>
            <a:endParaRPr lang="el-GR" sz="8800" dirty="0">
              <a:solidFill>
                <a:srgbClr val="54741A"/>
              </a:solidFill>
              <a:latin typeface="+mj-lt"/>
            </a:endParaRPr>
          </a:p>
        </p:txBody>
      </p:sp>
      <p:sp>
        <p:nvSpPr>
          <p:cNvPr id="3" name="Content Placeholder 2"/>
          <p:cNvSpPr>
            <a:spLocks noGrp="1"/>
          </p:cNvSpPr>
          <p:nvPr>
            <p:ph idx="1"/>
          </p:nvPr>
        </p:nvSpPr>
        <p:spPr/>
        <p:txBody>
          <a:bodyPr>
            <a:normAutofit/>
          </a:bodyPr>
          <a:lstStyle/>
          <a:p>
            <a:pPr>
              <a:lnSpc>
                <a:spcPct val="150000"/>
              </a:lnSpc>
            </a:pPr>
            <a:r>
              <a:rPr lang="en-US" sz="1600" dirty="0">
                <a:latin typeface="Arial" pitchFamily="34" charset="0"/>
                <a:cs typeface="Arial" pitchFamily="34" charset="0"/>
                <a:hlinkClick r:id="rId2"/>
              </a:rPr>
              <a:t>http</a:t>
            </a:r>
            <a:r>
              <a:rPr lang="en-US" sz="1600" dirty="0" smtClean="0">
                <a:latin typeface="Arial" pitchFamily="34" charset="0"/>
                <a:cs typeface="Arial" pitchFamily="34" charset="0"/>
                <a:hlinkClick r:id="rId2"/>
              </a:rPr>
              <a:t>://</a:t>
            </a:r>
            <a:r>
              <a:rPr lang="en-US" sz="1600" dirty="0">
                <a:latin typeface="Arial" pitchFamily="34" charset="0"/>
                <a:cs typeface="Arial" pitchFamily="34" charset="0"/>
                <a:hlinkClick r:id="rId2"/>
              </a:rPr>
              <a:t>users.sch.gr/stfotoglou/joomla25/index.php/constructions/--</a:t>
            </a:r>
            <a:r>
              <a:rPr lang="en-US" sz="1600" dirty="0" smtClean="0">
                <a:latin typeface="Arial" pitchFamily="34" charset="0"/>
                <a:cs typeface="Arial" pitchFamily="34" charset="0"/>
                <a:hlinkClick r:id="rId2"/>
              </a:rPr>
              <a:t>projects-41/91-pcb-toner-transfer-method</a:t>
            </a:r>
            <a:endParaRPr lang="en-US" sz="1600" dirty="0" smtClean="0">
              <a:latin typeface="Arial" pitchFamily="34" charset="0"/>
              <a:cs typeface="Arial" pitchFamily="34" charset="0"/>
            </a:endParaRPr>
          </a:p>
          <a:p>
            <a:pPr>
              <a:lnSpc>
                <a:spcPct val="150000"/>
              </a:lnSpc>
            </a:pPr>
            <a:r>
              <a:rPr lang="en-US" sz="1600" dirty="0">
                <a:latin typeface="Arial" pitchFamily="34" charset="0"/>
                <a:cs typeface="Arial" pitchFamily="34" charset="0"/>
                <a:hlinkClick r:id="rId3"/>
              </a:rPr>
              <a:t>http://</a:t>
            </a:r>
            <a:r>
              <a:rPr lang="en-US" sz="1600" dirty="0" smtClean="0">
                <a:latin typeface="Arial" pitchFamily="34" charset="0"/>
                <a:cs typeface="Arial" pitchFamily="34" charset="0"/>
                <a:hlinkClick r:id="rId3"/>
              </a:rPr>
              <a:t>en.wikipedia.org/wiki/Solder_mask</a:t>
            </a:r>
            <a:endParaRPr lang="en-US" sz="1600" dirty="0" smtClean="0">
              <a:latin typeface="Arial" pitchFamily="34" charset="0"/>
              <a:cs typeface="Arial" pitchFamily="34" charset="0"/>
            </a:endParaRPr>
          </a:p>
          <a:p>
            <a:pPr>
              <a:lnSpc>
                <a:spcPct val="150000"/>
              </a:lnSpc>
            </a:pPr>
            <a:r>
              <a:rPr lang="en-US" sz="1600" dirty="0">
                <a:latin typeface="Arial" pitchFamily="34" charset="0"/>
                <a:cs typeface="Arial" pitchFamily="34" charset="0"/>
                <a:hlinkClick r:id="rId4" action="ppaction://hlinkfile"/>
              </a:rPr>
              <a:t>file:///C:/Users/Tipota/Downloads/%</a:t>
            </a:r>
            <a:r>
              <a:rPr lang="en-US" sz="1600" dirty="0" smtClean="0">
                <a:latin typeface="Arial" pitchFamily="34" charset="0"/>
                <a:cs typeface="Arial" pitchFamily="34" charset="0"/>
                <a:hlinkClick r:id="rId4" action="ppaction://hlinkfile"/>
              </a:rPr>
              <a:t>CE%94%CE%B9%CE%B1%CE%B4%CE%B9%CE%BA%CE%B1%CF%83%CE%AF%CE%B1%20%CF%80%CE%BB%CE%B1%CE%BA%CE%AD%CF%84%CE%B1%CF%82.pdf</a:t>
            </a:r>
            <a:endParaRPr lang="en-US" sz="1600" dirty="0" smtClean="0">
              <a:latin typeface="Arial" pitchFamily="34" charset="0"/>
              <a:cs typeface="Arial" pitchFamily="34" charset="0"/>
            </a:endParaRPr>
          </a:p>
          <a:p>
            <a:pPr>
              <a:lnSpc>
                <a:spcPct val="150000"/>
              </a:lnSpc>
            </a:pPr>
            <a:r>
              <a:rPr lang="en-US" sz="1600" dirty="0">
                <a:latin typeface="Arial" pitchFamily="34" charset="0"/>
                <a:cs typeface="Arial" pitchFamily="34" charset="0"/>
                <a:hlinkClick r:id="rId5"/>
              </a:rPr>
              <a:t>http://www.materialsviews.com/miniaturization-by-dint-of-a-novel-etching-process</a:t>
            </a:r>
            <a:r>
              <a:rPr lang="en-US" sz="1600" dirty="0" smtClean="0">
                <a:latin typeface="Arial" pitchFamily="34" charset="0"/>
                <a:cs typeface="Arial" pitchFamily="34" charset="0"/>
                <a:hlinkClick r:id="rId5"/>
              </a:rPr>
              <a:t>/</a:t>
            </a:r>
            <a:endParaRPr lang="en-US" sz="1600" dirty="0" smtClean="0">
              <a:latin typeface="Arial" pitchFamily="34" charset="0"/>
              <a:cs typeface="Arial" pitchFamily="34" charset="0"/>
            </a:endParaRPr>
          </a:p>
          <a:p>
            <a:pPr>
              <a:lnSpc>
                <a:spcPct val="150000"/>
              </a:lnSpc>
            </a:pPr>
            <a:r>
              <a:rPr lang="en-US" sz="1600" dirty="0">
                <a:latin typeface="Arial" pitchFamily="34" charset="0"/>
                <a:cs typeface="Arial" pitchFamily="34" charset="0"/>
                <a:hlinkClick r:id="rId6"/>
              </a:rPr>
              <a:t>https://</a:t>
            </a:r>
            <a:r>
              <a:rPr lang="en-US" sz="1600" dirty="0" smtClean="0">
                <a:latin typeface="Arial" pitchFamily="34" charset="0"/>
                <a:cs typeface="Arial" pitchFamily="34" charset="0"/>
                <a:hlinkClick r:id="rId6"/>
              </a:rPr>
              <a:t>www.youtube.com/watch?v=MRyVscfXBss</a:t>
            </a:r>
            <a:endParaRPr lang="en-US" sz="1600" dirty="0" smtClean="0">
              <a:latin typeface="Arial" pitchFamily="34" charset="0"/>
              <a:cs typeface="Arial" pitchFamily="34" charset="0"/>
            </a:endParaRPr>
          </a:p>
          <a:p>
            <a:pPr>
              <a:lnSpc>
                <a:spcPct val="150000"/>
              </a:lnSpc>
            </a:pPr>
            <a:r>
              <a:rPr lang="en-US" sz="1600" dirty="0">
                <a:latin typeface="Arial" pitchFamily="34" charset="0"/>
                <a:cs typeface="Arial" pitchFamily="34" charset="0"/>
                <a:hlinkClick r:id="rId7"/>
              </a:rPr>
              <a:t>http://users.auth.gr/paloura/%</a:t>
            </a:r>
            <a:r>
              <a:rPr lang="en-US" sz="1600" dirty="0" smtClean="0">
                <a:latin typeface="Arial" pitchFamily="34" charset="0"/>
                <a:cs typeface="Arial" pitchFamily="34" charset="0"/>
                <a:hlinkClick r:id="rId7"/>
              </a:rPr>
              <a:t>CE%A6%CE%A9%CE%A4%CE%9F%CE%9B%CE%99%CE%98%CE%9F%CE%93%CE%A1%CE%91%CE%A6%CE%99%CE%914b.pdf</a:t>
            </a:r>
            <a:endParaRPr lang="en-US" sz="1600" dirty="0" smtClean="0">
              <a:latin typeface="Arial" pitchFamily="34" charset="0"/>
              <a:cs typeface="Arial" pitchFamily="34" charset="0"/>
            </a:endParaRPr>
          </a:p>
          <a:p>
            <a:pPr>
              <a:lnSpc>
                <a:spcPct val="150000"/>
              </a:lnSpc>
            </a:pPr>
            <a:r>
              <a:rPr lang="en-US" sz="1800" dirty="0">
                <a:latin typeface="Arial" pitchFamily="34" charset="0"/>
                <a:cs typeface="Arial" pitchFamily="34" charset="0"/>
                <a:hlinkClick r:id="rId8"/>
              </a:rPr>
              <a:t>http://</a:t>
            </a:r>
            <a:r>
              <a:rPr lang="en-US" sz="1800" dirty="0" smtClean="0">
                <a:latin typeface="Arial" pitchFamily="34" charset="0"/>
                <a:cs typeface="Arial" pitchFamily="34" charset="0"/>
                <a:hlinkClick r:id="rId8"/>
              </a:rPr>
              <a:t>www.chipsetc.com/integrated-circuit-package-types.html</a:t>
            </a:r>
            <a:endParaRPr lang="en-US" sz="1800" dirty="0" smtClean="0">
              <a:latin typeface="Arial" pitchFamily="34" charset="0"/>
              <a:cs typeface="Arial" pitchFamily="34" charset="0"/>
            </a:endParaRPr>
          </a:p>
          <a:p>
            <a:pPr>
              <a:lnSpc>
                <a:spcPct val="150000"/>
              </a:lnSpc>
            </a:pPr>
            <a:endParaRPr lang="el-GR" sz="1800" dirty="0">
              <a:latin typeface="Arial" pitchFamily="34" charset="0"/>
              <a:cs typeface="Arial" pitchFamily="34" charset="0"/>
            </a:endParaRPr>
          </a:p>
        </p:txBody>
      </p:sp>
    </p:spTree>
    <p:extLst>
      <p:ext uri="{BB962C8B-B14F-4D97-AF65-F5344CB8AC3E}">
        <p14:creationId xmlns:p14="http://schemas.microsoft.com/office/powerpoint/2010/main" val="35398027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483568"/>
          </a:xfrm>
        </p:spPr>
        <p:txBody>
          <a:bodyPr/>
          <a:lstStyle/>
          <a:p>
            <a:r>
              <a:rPr lang="el-GR" dirty="0" smtClean="0">
                <a:solidFill>
                  <a:srgbClr val="54741A"/>
                </a:solidFill>
                <a:latin typeface="+mj-lt"/>
                <a:cs typeface="Arial" pitchFamily="34" charset="0"/>
              </a:rPr>
              <a:t>Υλικά πλακέτας</a:t>
            </a:r>
            <a:r>
              <a:rPr lang="en-US" dirty="0" smtClean="0">
                <a:solidFill>
                  <a:srgbClr val="54741A"/>
                </a:solidFill>
                <a:latin typeface="+mj-lt"/>
                <a:cs typeface="Arial" pitchFamily="34" charset="0"/>
              </a:rPr>
              <a:t/>
            </a:r>
            <a:br>
              <a:rPr lang="en-US" dirty="0" smtClean="0">
                <a:solidFill>
                  <a:srgbClr val="54741A"/>
                </a:solidFill>
                <a:latin typeface="+mj-lt"/>
                <a:cs typeface="Arial" pitchFamily="34" charset="0"/>
              </a:rPr>
            </a:br>
            <a:r>
              <a:rPr lang="en-US" sz="4000" dirty="0" smtClean="0">
                <a:solidFill>
                  <a:srgbClr val="54741A"/>
                </a:solidFill>
                <a:latin typeface="+mj-lt"/>
                <a:cs typeface="Arial" pitchFamily="34" charset="0"/>
              </a:rPr>
              <a:t>FR2 vs. FR4</a:t>
            </a:r>
            <a:r>
              <a:rPr lang="el-GR" sz="4000" dirty="0" smtClean="0"/>
              <a:t> </a:t>
            </a:r>
            <a:endParaRPr lang="el-GR" sz="4000" dirty="0"/>
          </a:p>
        </p:txBody>
      </p:sp>
      <p:sp>
        <p:nvSpPr>
          <p:cNvPr id="3" name="Content Placeholder 2"/>
          <p:cNvSpPr>
            <a:spLocks noGrp="1"/>
          </p:cNvSpPr>
          <p:nvPr>
            <p:ph idx="1"/>
          </p:nvPr>
        </p:nvSpPr>
        <p:spPr/>
        <p:txBody>
          <a:bodyPr>
            <a:normAutofit/>
          </a:bodyPr>
          <a:lstStyle/>
          <a:p>
            <a:r>
              <a:rPr lang="el-GR" sz="1800" dirty="0" smtClean="0">
                <a:solidFill>
                  <a:schemeClr val="tx1"/>
                </a:solidFill>
                <a:latin typeface="Arial" pitchFamily="34" charset="0"/>
                <a:cs typeface="Arial" pitchFamily="34" charset="0"/>
              </a:rPr>
              <a:t>Μεγάλη πλακέτα η οποία αποτελείται από ένα υπόστρωμα και στην μία επιφάνεια έχει ένα λεπτό φύλλο χαλκού</a:t>
            </a:r>
          </a:p>
          <a:p>
            <a:pPr marL="0" indent="0">
              <a:buNone/>
            </a:pPr>
            <a:endParaRPr lang="el-GR" sz="800" dirty="0" smtClean="0">
              <a:solidFill>
                <a:schemeClr val="tx1"/>
              </a:solidFill>
              <a:latin typeface="Arial" pitchFamily="34" charset="0"/>
              <a:cs typeface="Arial" pitchFamily="34" charset="0"/>
            </a:endParaRPr>
          </a:p>
          <a:p>
            <a:r>
              <a:rPr lang="el-GR" sz="1800" dirty="0" smtClean="0">
                <a:solidFill>
                  <a:schemeClr val="tx1"/>
                </a:solidFill>
                <a:latin typeface="Arial" pitchFamily="34" charset="0"/>
                <a:cs typeface="Arial" pitchFamily="34" charset="0"/>
              </a:rPr>
              <a:t>2 Βασικοί τύποι υποστρώματος</a:t>
            </a:r>
          </a:p>
          <a:p>
            <a:pPr marL="0" indent="0">
              <a:buNone/>
            </a:pPr>
            <a:r>
              <a:rPr lang="el-GR" sz="1800" dirty="0">
                <a:solidFill>
                  <a:schemeClr val="tx1"/>
                </a:solidFill>
                <a:latin typeface="Arial" pitchFamily="34" charset="0"/>
                <a:cs typeface="Arial" pitchFamily="34" charset="0"/>
              </a:rPr>
              <a:t> </a:t>
            </a:r>
            <a:r>
              <a:rPr lang="el-GR" sz="1800" dirty="0" smtClean="0">
                <a:solidFill>
                  <a:schemeClr val="tx1"/>
                </a:solidFill>
                <a:latin typeface="Arial" pitchFamily="34" charset="0"/>
                <a:cs typeface="Arial" pitchFamily="34" charset="0"/>
              </a:rPr>
              <a:t>     - </a:t>
            </a:r>
            <a:r>
              <a:rPr lang="en-US" sz="1800" dirty="0" smtClean="0">
                <a:solidFill>
                  <a:schemeClr val="tx1"/>
                </a:solidFill>
                <a:latin typeface="Arial" pitchFamily="34" charset="0"/>
                <a:cs typeface="Arial" pitchFamily="34" charset="0"/>
              </a:rPr>
              <a:t>FR2 (</a:t>
            </a:r>
            <a:r>
              <a:rPr lang="el-GR" sz="1800" dirty="0" smtClean="0">
                <a:solidFill>
                  <a:schemeClr val="tx1"/>
                </a:solidFill>
                <a:latin typeface="Arial" pitchFamily="34" charset="0"/>
                <a:cs typeface="Arial" pitchFamily="34" charset="0"/>
              </a:rPr>
              <a:t>χαρτί με πλαστικό), είναι πιο μαλακό </a:t>
            </a:r>
          </a:p>
          <a:p>
            <a:pPr marL="0" indent="0">
              <a:buNone/>
            </a:pPr>
            <a:r>
              <a:rPr lang="el-GR" sz="1800" dirty="0">
                <a:solidFill>
                  <a:schemeClr val="tx1"/>
                </a:solidFill>
                <a:latin typeface="Arial" pitchFamily="34" charset="0"/>
                <a:cs typeface="Arial" pitchFamily="34" charset="0"/>
              </a:rPr>
              <a:t> </a:t>
            </a:r>
            <a:r>
              <a:rPr lang="el-GR" sz="1800" dirty="0" smtClean="0">
                <a:solidFill>
                  <a:schemeClr val="tx1"/>
                </a:solidFill>
                <a:latin typeface="Arial" pitchFamily="34" charset="0"/>
                <a:cs typeface="Arial" pitchFamily="34" charset="0"/>
              </a:rPr>
              <a:t>       και χρησιμοποιείται κυρίως σε τροφοδοτικά.</a:t>
            </a:r>
          </a:p>
          <a:p>
            <a:pPr marL="0" indent="0">
              <a:buNone/>
            </a:pPr>
            <a:r>
              <a:rPr lang="el-GR" sz="1800" dirty="0">
                <a:solidFill>
                  <a:schemeClr val="tx1"/>
                </a:solidFill>
                <a:latin typeface="Arial" pitchFamily="34" charset="0"/>
                <a:cs typeface="Arial" pitchFamily="34" charset="0"/>
              </a:rPr>
              <a:t> </a:t>
            </a:r>
            <a:r>
              <a:rPr lang="el-GR" sz="1800" dirty="0" smtClean="0">
                <a:solidFill>
                  <a:schemeClr val="tx1"/>
                </a:solidFill>
                <a:latin typeface="Arial" pitchFamily="34" charset="0"/>
                <a:cs typeface="Arial" pitchFamily="34" charset="0"/>
              </a:rPr>
              <a:t>     -</a:t>
            </a:r>
            <a:r>
              <a:rPr lang="en-US" sz="1800" dirty="0" smtClean="0">
                <a:solidFill>
                  <a:schemeClr val="tx1"/>
                </a:solidFill>
                <a:latin typeface="Arial" pitchFamily="34" charset="0"/>
                <a:cs typeface="Arial" pitchFamily="34" charset="0"/>
              </a:rPr>
              <a:t>FR4 (fiberglass), </a:t>
            </a:r>
            <a:r>
              <a:rPr lang="el-GR" sz="1800" dirty="0" smtClean="0">
                <a:solidFill>
                  <a:schemeClr val="tx1"/>
                </a:solidFill>
                <a:latin typeface="Arial" pitchFamily="34" charset="0"/>
                <a:cs typeface="Arial" pitchFamily="34" charset="0"/>
              </a:rPr>
              <a:t>πιο σκληρό με καλύτερες </a:t>
            </a:r>
          </a:p>
          <a:p>
            <a:pPr marL="0" indent="0">
              <a:buNone/>
            </a:pPr>
            <a:r>
              <a:rPr lang="el-GR" sz="1800" dirty="0">
                <a:solidFill>
                  <a:schemeClr val="tx1"/>
                </a:solidFill>
                <a:latin typeface="Arial" pitchFamily="34" charset="0"/>
                <a:cs typeface="Arial" pitchFamily="34" charset="0"/>
              </a:rPr>
              <a:t> </a:t>
            </a:r>
            <a:r>
              <a:rPr lang="el-GR" sz="1800" dirty="0" smtClean="0">
                <a:solidFill>
                  <a:schemeClr val="tx1"/>
                </a:solidFill>
                <a:latin typeface="Arial" pitchFamily="34" charset="0"/>
                <a:cs typeface="Arial" pitchFamily="34" charset="0"/>
              </a:rPr>
              <a:t>       αντιπυρικές ιδιότητες</a:t>
            </a:r>
          </a:p>
          <a:p>
            <a:pPr marL="0" indent="0">
              <a:buNone/>
            </a:pPr>
            <a:r>
              <a:rPr lang="en-US" sz="1800" dirty="0" smtClean="0">
                <a:solidFill>
                  <a:schemeClr val="tx1"/>
                </a:solidFill>
                <a:latin typeface="Arial" pitchFamily="34" charset="0"/>
                <a:cs typeface="Arial" pitchFamily="34" charset="0"/>
              </a:rPr>
              <a:t>     </a:t>
            </a:r>
          </a:p>
          <a:p>
            <a:pPr marL="0" indent="0">
              <a:buNone/>
            </a:pPr>
            <a:r>
              <a:rPr lang="el-GR" sz="1800" dirty="0" smtClean="0">
                <a:solidFill>
                  <a:schemeClr val="tx1"/>
                </a:solidFill>
                <a:latin typeface="Arial" pitchFamily="34" charset="0"/>
                <a:cs typeface="Arial" pitchFamily="34" charset="0"/>
              </a:rPr>
              <a:t> </a:t>
            </a:r>
            <a:endParaRPr lang="el-GR" sz="1800" dirty="0">
              <a:solidFill>
                <a:schemeClr val="tx1"/>
              </a:solidFill>
              <a:latin typeface="Arial" pitchFamily="34" charset="0"/>
              <a:cs typeface="Arial"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3456"/>
          <a:stretch/>
        </p:blipFill>
        <p:spPr>
          <a:xfrm>
            <a:off x="6156176" y="2352434"/>
            <a:ext cx="2831589" cy="3103488"/>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946"/>
          <a:stretch/>
        </p:blipFill>
        <p:spPr>
          <a:xfrm>
            <a:off x="1957720" y="4039753"/>
            <a:ext cx="4054440" cy="2413583"/>
          </a:xfrm>
          <a:prstGeom prst="rect">
            <a:avLst/>
          </a:prstGeom>
        </p:spPr>
      </p:pic>
    </p:spTree>
    <p:extLst>
      <p:ext uri="{BB962C8B-B14F-4D97-AF65-F5344CB8AC3E}">
        <p14:creationId xmlns:p14="http://schemas.microsoft.com/office/powerpoint/2010/main" val="13495240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483568"/>
          </a:xfrm>
        </p:spPr>
        <p:txBody>
          <a:bodyPr/>
          <a:lstStyle/>
          <a:p>
            <a:r>
              <a:rPr lang="el-GR" dirty="0" smtClean="0">
                <a:solidFill>
                  <a:srgbClr val="54741A"/>
                </a:solidFill>
                <a:latin typeface="+mj-lt"/>
                <a:cs typeface="Arial" pitchFamily="34" charset="0"/>
              </a:rPr>
              <a:t>Υλικά πλακέτας</a:t>
            </a:r>
            <a:r>
              <a:rPr lang="en-US" dirty="0" smtClean="0">
                <a:solidFill>
                  <a:srgbClr val="54741A"/>
                </a:solidFill>
                <a:latin typeface="+mj-lt"/>
                <a:cs typeface="Arial" pitchFamily="34" charset="0"/>
              </a:rPr>
              <a:t/>
            </a:r>
            <a:br>
              <a:rPr lang="en-US" dirty="0" smtClean="0">
                <a:solidFill>
                  <a:srgbClr val="54741A"/>
                </a:solidFill>
                <a:latin typeface="+mj-lt"/>
                <a:cs typeface="Arial" pitchFamily="34" charset="0"/>
              </a:rPr>
            </a:br>
            <a:r>
              <a:rPr lang="el-GR" sz="4000" dirty="0" smtClean="0">
                <a:solidFill>
                  <a:srgbClr val="54741A"/>
                </a:solidFill>
                <a:latin typeface="+mj-lt"/>
                <a:cs typeface="Arial" pitchFamily="34" charset="0"/>
              </a:rPr>
              <a:t>Χαλκός</a:t>
            </a:r>
            <a:endParaRPr lang="el-GR" sz="4000" dirty="0"/>
          </a:p>
        </p:txBody>
      </p:sp>
      <p:sp>
        <p:nvSpPr>
          <p:cNvPr id="3" name="Content Placeholder 2"/>
          <p:cNvSpPr>
            <a:spLocks noGrp="1"/>
          </p:cNvSpPr>
          <p:nvPr>
            <p:ph idx="1"/>
          </p:nvPr>
        </p:nvSpPr>
        <p:spPr>
          <a:xfrm>
            <a:off x="375654" y="2008791"/>
            <a:ext cx="3672408" cy="1570158"/>
          </a:xfrm>
        </p:spPr>
        <p:txBody>
          <a:bodyPr>
            <a:normAutofit/>
          </a:bodyPr>
          <a:lstStyle/>
          <a:p>
            <a:r>
              <a:rPr lang="el-GR" sz="2000" dirty="0" smtClean="0">
                <a:solidFill>
                  <a:schemeClr val="tx1"/>
                </a:solidFill>
                <a:latin typeface="Arial" pitchFamily="34" charset="0"/>
                <a:cs typeface="Arial" pitchFamily="34" charset="0"/>
              </a:rPr>
              <a:t>Μεγάλη σημασία έχει το πάχος του φύλλου χαλκού</a:t>
            </a:r>
            <a:r>
              <a:rPr lang="en-US" sz="2000" dirty="0" smtClean="0">
                <a:solidFill>
                  <a:schemeClr val="tx1"/>
                </a:solidFill>
                <a:latin typeface="Arial" pitchFamily="34" charset="0"/>
                <a:cs typeface="Arial" pitchFamily="34" charset="0"/>
              </a:rPr>
              <a:t>:</a:t>
            </a:r>
          </a:p>
          <a:p>
            <a:pPr marL="0" indent="0">
              <a:buNone/>
            </a:pPr>
            <a:r>
              <a:rPr lang="en-US" sz="1800" dirty="0">
                <a:solidFill>
                  <a:schemeClr val="tx1"/>
                </a:solidFill>
                <a:latin typeface="Arial" pitchFamily="34" charset="0"/>
                <a:cs typeface="Arial" pitchFamily="34" charset="0"/>
              </a:rPr>
              <a:t> </a:t>
            </a:r>
            <a:r>
              <a:rPr lang="en-US" sz="1800" dirty="0" smtClean="0">
                <a:solidFill>
                  <a:schemeClr val="tx1"/>
                </a:solidFill>
                <a:latin typeface="Arial" pitchFamily="34" charset="0"/>
                <a:cs typeface="Arial" pitchFamily="34" charset="0"/>
              </a:rPr>
              <a:t>    </a:t>
            </a:r>
          </a:p>
          <a:p>
            <a:pPr marL="0" indent="0">
              <a:buNone/>
            </a:pPr>
            <a:r>
              <a:rPr lang="el-GR" sz="1800" dirty="0" smtClean="0">
                <a:solidFill>
                  <a:schemeClr val="tx1"/>
                </a:solidFill>
                <a:latin typeface="Arial" pitchFamily="34" charset="0"/>
                <a:cs typeface="Arial" pitchFamily="34" charset="0"/>
              </a:rPr>
              <a:t> </a:t>
            </a:r>
            <a:endParaRPr lang="el-GR" sz="1800" dirty="0">
              <a:solidFill>
                <a:schemeClr val="tx1"/>
              </a:solidFill>
              <a:latin typeface="Arial" pitchFamily="34" charset="0"/>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8747" y="1772816"/>
            <a:ext cx="3210204" cy="2318481"/>
          </a:xfrm>
          <a:prstGeom prst="rect">
            <a:avLst/>
          </a:prstGeom>
        </p:spPr>
      </p:pic>
      <p:sp>
        <p:nvSpPr>
          <p:cNvPr id="7" name="Rectangle 6"/>
          <p:cNvSpPr/>
          <p:nvPr/>
        </p:nvSpPr>
        <p:spPr>
          <a:xfrm>
            <a:off x="4862788" y="4417180"/>
            <a:ext cx="4001448" cy="1938992"/>
          </a:xfrm>
          <a:prstGeom prst="rect">
            <a:avLst/>
          </a:prstGeom>
        </p:spPr>
        <p:txBody>
          <a:bodyPr wrap="square">
            <a:spAutoFit/>
          </a:bodyPr>
          <a:lstStyle/>
          <a:p>
            <a:pPr marL="285750" indent="-285750">
              <a:buFont typeface="Arial" pitchFamily="34" charset="0"/>
              <a:buChar char="•"/>
            </a:pPr>
            <a:r>
              <a:rPr lang="el-GR" sz="2000" dirty="0" smtClean="0">
                <a:latin typeface="Arial" pitchFamily="34" charset="0"/>
                <a:cs typeface="Arial" pitchFamily="34" charset="0"/>
              </a:rPr>
              <a:t>Τα </a:t>
            </a:r>
            <a:r>
              <a:rPr lang="en-US" sz="2000" b="1" dirty="0" smtClean="0">
                <a:effectLst>
                  <a:outerShdw blurRad="38100" dist="38100" dir="2700000" algn="tl">
                    <a:srgbClr val="000000">
                      <a:alpha val="43137"/>
                    </a:srgbClr>
                  </a:outerShdw>
                </a:effectLst>
                <a:latin typeface="Arial" pitchFamily="34" charset="0"/>
                <a:cs typeface="Arial" pitchFamily="34" charset="0"/>
              </a:rPr>
              <a:t>mils </a:t>
            </a:r>
            <a:r>
              <a:rPr lang="en-US" sz="2000" dirty="0" smtClean="0">
                <a:latin typeface="Arial" pitchFamily="34" charset="0"/>
                <a:cs typeface="Arial" pitchFamily="34" charset="0"/>
              </a:rPr>
              <a:t>(</a:t>
            </a:r>
            <a:r>
              <a:rPr lang="el-GR" sz="2000" dirty="0" smtClean="0">
                <a:latin typeface="Arial" pitchFamily="34" charset="0"/>
                <a:cs typeface="Arial" pitchFamily="34" charset="0"/>
              </a:rPr>
              <a:t>χιλιοστό ίντσας) χρησιμοποιούνται σαν μονάδα μέτρησης μήκους και πλάτους μια τροχιάς, αλλά και απόστασης μια τροχιάς από μία άλλη.</a:t>
            </a:r>
            <a:endParaRPr lang="el-GR"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8" name="Rectangle 7"/>
          <p:cNvSpPr/>
          <p:nvPr/>
        </p:nvSpPr>
        <p:spPr>
          <a:xfrm>
            <a:off x="8058734" y="2028332"/>
            <a:ext cx="830677" cy="369332"/>
          </a:xfrm>
          <a:prstGeom prst="rect">
            <a:avLst/>
          </a:prstGeom>
        </p:spPr>
        <p:txBody>
          <a:bodyPr wrap="none">
            <a:spAutoFit/>
          </a:bodyPr>
          <a:lstStyle/>
          <a:p>
            <a:r>
              <a:rPr lang="el-GR" dirty="0" smtClean="0">
                <a:latin typeface="Arial" pitchFamily="34" charset="0"/>
                <a:cs typeface="Arial" pitchFamily="34" charset="0"/>
              </a:rPr>
              <a:t>βάρος</a:t>
            </a:r>
            <a:endParaRPr lang="el-GR" dirty="0">
              <a:latin typeface="Arial" pitchFamily="34" charset="0"/>
              <a:cs typeface="Arial" pitchFamily="34" charset="0"/>
            </a:endParaRPr>
          </a:p>
        </p:txBody>
      </p:sp>
      <p:sp>
        <p:nvSpPr>
          <p:cNvPr id="9" name="Rectangle 8"/>
          <p:cNvSpPr/>
          <p:nvPr/>
        </p:nvSpPr>
        <p:spPr>
          <a:xfrm>
            <a:off x="8036637" y="2424538"/>
            <a:ext cx="827599" cy="369332"/>
          </a:xfrm>
          <a:prstGeom prst="rect">
            <a:avLst/>
          </a:prstGeom>
        </p:spPr>
        <p:txBody>
          <a:bodyPr wrap="none">
            <a:spAutoFit/>
          </a:bodyPr>
          <a:lstStyle/>
          <a:p>
            <a:r>
              <a:rPr lang="el-GR" dirty="0" smtClean="0">
                <a:latin typeface="Arial" pitchFamily="34" charset="0"/>
                <a:cs typeface="Arial" pitchFamily="34" charset="0"/>
              </a:rPr>
              <a:t>πάχος</a:t>
            </a:r>
            <a:endParaRPr lang="el-GR" dirty="0">
              <a:latin typeface="Arial" pitchFamily="34" charset="0"/>
              <a:cs typeface="Arial" pitchFamily="34" charset="0"/>
            </a:endParaRPr>
          </a:p>
        </p:txBody>
      </p:sp>
      <p:sp>
        <p:nvSpPr>
          <p:cNvPr id="10" name="Left Arrow 9"/>
          <p:cNvSpPr/>
          <p:nvPr/>
        </p:nvSpPr>
        <p:spPr>
          <a:xfrm>
            <a:off x="7596336" y="2028332"/>
            <a:ext cx="291940" cy="3693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2" name="Left Arrow 11"/>
          <p:cNvSpPr/>
          <p:nvPr/>
        </p:nvSpPr>
        <p:spPr>
          <a:xfrm>
            <a:off x="7596336" y="2424538"/>
            <a:ext cx="291940" cy="3693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654" y="3655587"/>
            <a:ext cx="4274917" cy="2700585"/>
          </a:xfrm>
          <a:prstGeom prst="rect">
            <a:avLst/>
          </a:prstGeom>
        </p:spPr>
      </p:pic>
    </p:spTree>
    <p:extLst>
      <p:ext uri="{BB962C8B-B14F-4D97-AF65-F5344CB8AC3E}">
        <p14:creationId xmlns:p14="http://schemas.microsoft.com/office/powerpoint/2010/main" val="20367020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483568"/>
          </a:xfrm>
        </p:spPr>
        <p:txBody>
          <a:bodyPr/>
          <a:lstStyle/>
          <a:p>
            <a:r>
              <a:rPr lang="el-GR" dirty="0">
                <a:solidFill>
                  <a:srgbClr val="54741A"/>
                </a:solidFill>
                <a:latin typeface="+mj-lt"/>
                <a:cs typeface="Arial" pitchFamily="34" charset="0"/>
              </a:rPr>
              <a:t>Δ</a:t>
            </a:r>
            <a:r>
              <a:rPr lang="el-GR" dirty="0" smtClean="0">
                <a:solidFill>
                  <a:srgbClr val="54741A"/>
                </a:solidFill>
                <a:latin typeface="+mj-lt"/>
                <a:cs typeface="Arial" pitchFamily="34" charset="0"/>
              </a:rPr>
              <a:t>ημιουργία πλακέτας</a:t>
            </a:r>
            <a:r>
              <a:rPr lang="en-US" dirty="0" smtClean="0">
                <a:solidFill>
                  <a:srgbClr val="54741A"/>
                </a:solidFill>
                <a:latin typeface="+mj-lt"/>
                <a:cs typeface="Arial" pitchFamily="34" charset="0"/>
              </a:rPr>
              <a:t/>
            </a:r>
            <a:br>
              <a:rPr lang="en-US" dirty="0" smtClean="0">
                <a:solidFill>
                  <a:srgbClr val="54741A"/>
                </a:solidFill>
                <a:latin typeface="+mj-lt"/>
                <a:cs typeface="Arial" pitchFamily="34" charset="0"/>
              </a:rPr>
            </a:br>
            <a:r>
              <a:rPr lang="el-GR" sz="4000" dirty="0" smtClean="0">
                <a:solidFill>
                  <a:srgbClr val="54741A"/>
                </a:solidFill>
                <a:latin typeface="+mj-lt"/>
                <a:cs typeface="Arial" pitchFamily="34" charset="0"/>
              </a:rPr>
              <a:t>ΒΗΜΑΤΑ</a:t>
            </a:r>
            <a:endParaRPr lang="el-GR" sz="4000" dirty="0"/>
          </a:p>
        </p:txBody>
      </p:sp>
      <p:sp>
        <p:nvSpPr>
          <p:cNvPr id="4" name="Content Placeholder 3"/>
          <p:cNvSpPr>
            <a:spLocks noGrp="1"/>
          </p:cNvSpPr>
          <p:nvPr>
            <p:ph idx="1"/>
          </p:nvPr>
        </p:nvSpPr>
        <p:spPr>
          <a:xfrm>
            <a:off x="971600" y="1556792"/>
            <a:ext cx="7715200" cy="4569371"/>
          </a:xfrm>
        </p:spPr>
        <p:txBody>
          <a:bodyPr>
            <a:normAutofit fontScale="92500"/>
          </a:bodyPr>
          <a:lstStyle/>
          <a:p>
            <a:pPr marL="457200" indent="-457200">
              <a:lnSpc>
                <a:spcPct val="200000"/>
              </a:lnSpc>
              <a:buFont typeface="+mj-lt"/>
              <a:buAutoNum type="arabicPeriod"/>
            </a:pPr>
            <a:r>
              <a:rPr lang="el-GR" b="1" dirty="0" smtClean="0">
                <a:solidFill>
                  <a:schemeClr val="tx1"/>
                </a:solidFill>
              </a:rPr>
              <a:t>ΣΧΕΔΙΑΣΜΟΣ</a:t>
            </a:r>
          </a:p>
          <a:p>
            <a:pPr marL="457200" indent="-457200">
              <a:lnSpc>
                <a:spcPct val="200000"/>
              </a:lnSpc>
              <a:buFont typeface="+mj-lt"/>
              <a:buAutoNum type="arabicPeriod"/>
            </a:pPr>
            <a:r>
              <a:rPr lang="el-GR" b="1" dirty="0" smtClean="0">
                <a:solidFill>
                  <a:schemeClr val="tx1"/>
                </a:solidFill>
              </a:rPr>
              <a:t>ΕΚΤΥΠΩΣΗ</a:t>
            </a:r>
          </a:p>
          <a:p>
            <a:pPr marL="457200" indent="-457200">
              <a:lnSpc>
                <a:spcPct val="200000"/>
              </a:lnSpc>
              <a:buFont typeface="+mj-lt"/>
              <a:buAutoNum type="arabicPeriod"/>
            </a:pPr>
            <a:r>
              <a:rPr lang="el-GR" b="1" dirty="0" smtClean="0">
                <a:solidFill>
                  <a:schemeClr val="tx1"/>
                </a:solidFill>
              </a:rPr>
              <a:t>ΑΠΟΧΑΛΚΩΣΗ (</a:t>
            </a:r>
            <a:r>
              <a:rPr lang="en-US" b="1" dirty="0" smtClean="0">
                <a:solidFill>
                  <a:schemeClr val="tx1"/>
                </a:solidFill>
              </a:rPr>
              <a:t>ETCHING)</a:t>
            </a:r>
          </a:p>
          <a:p>
            <a:pPr marL="457200" indent="-457200">
              <a:lnSpc>
                <a:spcPct val="200000"/>
              </a:lnSpc>
              <a:buFont typeface="+mj-lt"/>
              <a:buAutoNum type="arabicPeriod"/>
            </a:pPr>
            <a:r>
              <a:rPr lang="el-GR" b="1" dirty="0" smtClean="0">
                <a:solidFill>
                  <a:schemeClr val="tx1"/>
                </a:solidFill>
              </a:rPr>
              <a:t>ΕΦΑΡΜΟΓΗ </a:t>
            </a:r>
            <a:r>
              <a:rPr lang="en-US" b="1" dirty="0" smtClean="0">
                <a:solidFill>
                  <a:schemeClr val="tx1"/>
                </a:solidFill>
              </a:rPr>
              <a:t>FILM </a:t>
            </a:r>
            <a:r>
              <a:rPr lang="el-GR" b="1" dirty="0" smtClean="0">
                <a:solidFill>
                  <a:schemeClr val="tx1"/>
                </a:solidFill>
              </a:rPr>
              <a:t> </a:t>
            </a:r>
            <a:r>
              <a:rPr lang="en-US" b="1" dirty="0" smtClean="0">
                <a:solidFill>
                  <a:schemeClr val="tx1"/>
                </a:solidFill>
              </a:rPr>
              <a:t>(MASKING)</a:t>
            </a:r>
          </a:p>
          <a:p>
            <a:pPr marL="457200" indent="-457200">
              <a:lnSpc>
                <a:spcPct val="200000"/>
              </a:lnSpc>
              <a:buFont typeface="+mj-lt"/>
              <a:buAutoNum type="arabicPeriod"/>
            </a:pPr>
            <a:r>
              <a:rPr lang="el-GR" b="1" dirty="0" smtClean="0">
                <a:solidFill>
                  <a:schemeClr val="tx1"/>
                </a:solidFill>
              </a:rPr>
              <a:t>ΤΡΥΠΗΜΑ </a:t>
            </a:r>
          </a:p>
          <a:p>
            <a:pPr marL="457200" indent="-457200">
              <a:lnSpc>
                <a:spcPct val="200000"/>
              </a:lnSpc>
              <a:buFont typeface="+mj-lt"/>
              <a:buAutoNum type="arabicPeriod"/>
            </a:pPr>
            <a:r>
              <a:rPr lang="el-GR" b="1" dirty="0" smtClean="0">
                <a:solidFill>
                  <a:schemeClr val="tx1"/>
                </a:solidFill>
              </a:rPr>
              <a:t>ΤΟΠΟΘΕΤΗΣΗ ΣΤΟΙΧΕΙΩΝ</a:t>
            </a:r>
          </a:p>
          <a:p>
            <a:pPr marL="457200" indent="-457200">
              <a:buFont typeface="+mj-lt"/>
              <a:buAutoNum type="arabicPeriod"/>
            </a:pPr>
            <a:endParaRPr lang="el-GR" b="1" dirty="0"/>
          </a:p>
        </p:txBody>
      </p:sp>
    </p:spTree>
    <p:extLst>
      <p:ext uri="{BB962C8B-B14F-4D97-AF65-F5344CB8AC3E}">
        <p14:creationId xmlns:p14="http://schemas.microsoft.com/office/powerpoint/2010/main" val="7555353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08112"/>
          </a:xfrm>
        </p:spPr>
        <p:txBody>
          <a:bodyPr/>
          <a:lstStyle/>
          <a:p>
            <a:r>
              <a:rPr lang="el-GR" dirty="0" smtClean="0">
                <a:solidFill>
                  <a:srgbClr val="54741A"/>
                </a:solidFill>
                <a:effectLst/>
                <a:latin typeface="Arial" pitchFamily="34" charset="0"/>
                <a:cs typeface="Arial" pitchFamily="34" charset="0"/>
              </a:rPr>
              <a:t>ΣΧΕΔΙΑΣΜΟΣ</a:t>
            </a:r>
            <a:endParaRPr lang="el-GR" dirty="0"/>
          </a:p>
        </p:txBody>
      </p:sp>
      <p:sp>
        <p:nvSpPr>
          <p:cNvPr id="3" name="Content Placeholder 2"/>
          <p:cNvSpPr>
            <a:spLocks noGrp="1"/>
          </p:cNvSpPr>
          <p:nvPr>
            <p:ph idx="1"/>
          </p:nvPr>
        </p:nvSpPr>
        <p:spPr>
          <a:xfrm>
            <a:off x="395536" y="1196752"/>
            <a:ext cx="8568952" cy="5069160"/>
          </a:xfrm>
        </p:spPr>
        <p:txBody>
          <a:bodyPr>
            <a:normAutofit lnSpcReduction="10000"/>
          </a:bodyPr>
          <a:lstStyle/>
          <a:p>
            <a:r>
              <a:rPr lang="el-GR" sz="1800" dirty="0">
                <a:solidFill>
                  <a:schemeClr val="tx1"/>
                </a:solidFill>
                <a:latin typeface="Arial" pitchFamily="34" charset="0"/>
                <a:cs typeface="Arial" pitchFamily="34" charset="0"/>
              </a:rPr>
              <a:t>Η </a:t>
            </a:r>
            <a:r>
              <a:rPr lang="el-GR" sz="1800" b="1" dirty="0">
                <a:solidFill>
                  <a:schemeClr val="tx1"/>
                </a:solidFill>
                <a:latin typeface="Arial" pitchFamily="34" charset="0"/>
                <a:cs typeface="Arial" pitchFamily="34" charset="0"/>
              </a:rPr>
              <a:t>σχεδίαση ηλεκτρονικών κυκλωμάτων</a:t>
            </a:r>
            <a:r>
              <a:rPr lang="el-GR" sz="1800" dirty="0">
                <a:solidFill>
                  <a:schemeClr val="tx1"/>
                </a:solidFill>
                <a:latin typeface="Arial" pitchFamily="34" charset="0"/>
                <a:cs typeface="Arial" pitchFamily="34" charset="0"/>
              </a:rPr>
              <a:t> είναι η διαδικασία επιλογής ηλεκτρονικών εξαρτημάτων, καθώς και ο τρόπος διασύνδεσής τους, ώστε να λειτουργούν σύμφωνα με της ανάγκες επίλυσης ενός </a:t>
            </a:r>
            <a:r>
              <a:rPr lang="el-GR" sz="1800" dirty="0" smtClean="0">
                <a:solidFill>
                  <a:schemeClr val="tx1"/>
                </a:solidFill>
                <a:latin typeface="Arial" pitchFamily="34" charset="0"/>
                <a:cs typeface="Arial" pitchFamily="34" charset="0"/>
              </a:rPr>
              <a:t>προβλήματος</a:t>
            </a:r>
            <a:endParaRPr lang="en-US" sz="1800" dirty="0" smtClean="0">
              <a:solidFill>
                <a:schemeClr val="tx1"/>
              </a:solidFill>
              <a:latin typeface="Arial" pitchFamily="34" charset="0"/>
              <a:cs typeface="Arial" pitchFamily="34" charset="0"/>
            </a:endParaRPr>
          </a:p>
          <a:p>
            <a:pPr marL="0" indent="0">
              <a:buNone/>
            </a:pPr>
            <a:endParaRPr lang="el-GR" sz="800" dirty="0" smtClean="0">
              <a:solidFill>
                <a:schemeClr val="tx1"/>
              </a:solidFill>
              <a:latin typeface="Arial" pitchFamily="34" charset="0"/>
              <a:cs typeface="Arial" pitchFamily="34" charset="0"/>
            </a:endParaRPr>
          </a:p>
          <a:p>
            <a:r>
              <a:rPr lang="el-GR" sz="1800" b="1" dirty="0" smtClean="0">
                <a:solidFill>
                  <a:schemeClr val="tx1"/>
                </a:solidFill>
                <a:latin typeface="Arial" pitchFamily="34" charset="0"/>
                <a:cs typeface="Arial" pitchFamily="34" charset="0"/>
              </a:rPr>
              <a:t>Στάδιά σχεδίασης</a:t>
            </a:r>
            <a:r>
              <a:rPr lang="en-US" sz="1800" dirty="0" smtClean="0">
                <a:solidFill>
                  <a:schemeClr val="tx1"/>
                </a:solidFill>
                <a:latin typeface="Arial" pitchFamily="34" charset="0"/>
                <a:cs typeface="Arial" pitchFamily="34" charset="0"/>
              </a:rPr>
              <a:t>:</a:t>
            </a:r>
          </a:p>
          <a:p>
            <a:pPr>
              <a:buFont typeface="+mj-lt"/>
              <a:buAutoNum type="arabicPeriod"/>
            </a:pPr>
            <a:r>
              <a:rPr lang="el-GR" sz="1800" dirty="0" smtClean="0">
                <a:solidFill>
                  <a:srgbClr val="252525"/>
                </a:solidFill>
                <a:latin typeface="Arial" pitchFamily="34" charset="0"/>
                <a:cs typeface="Arial" pitchFamily="34" charset="0"/>
              </a:rPr>
              <a:t>Μελέτη </a:t>
            </a:r>
            <a:r>
              <a:rPr lang="el-GR" sz="1800" dirty="0">
                <a:solidFill>
                  <a:srgbClr val="252525"/>
                </a:solidFill>
                <a:latin typeface="Arial" pitchFamily="34" charset="0"/>
                <a:cs typeface="Arial" pitchFamily="34" charset="0"/>
              </a:rPr>
              <a:t>και η ανάπτυξη του σχηματικού </a:t>
            </a:r>
            <a:r>
              <a:rPr lang="el-GR" sz="1800" dirty="0" smtClean="0">
                <a:solidFill>
                  <a:srgbClr val="252525"/>
                </a:solidFill>
                <a:latin typeface="Arial" pitchFamily="34" charset="0"/>
                <a:cs typeface="Arial" pitchFamily="34" charset="0"/>
              </a:rPr>
              <a:t>σχεδίου (</a:t>
            </a:r>
            <a:r>
              <a:rPr lang="el-GR" sz="1800" i="1" dirty="0" smtClean="0">
                <a:solidFill>
                  <a:srgbClr val="252525"/>
                </a:solidFill>
                <a:latin typeface="Arial" pitchFamily="34" charset="0"/>
                <a:cs typeface="Arial" pitchFamily="34" charset="0"/>
              </a:rPr>
              <a:t>συνήθως </a:t>
            </a:r>
            <a:r>
              <a:rPr lang="el-GR" sz="1800" i="1" dirty="0">
                <a:solidFill>
                  <a:srgbClr val="252525"/>
                </a:solidFill>
                <a:latin typeface="Arial" pitchFamily="34" charset="0"/>
                <a:cs typeface="Arial" pitchFamily="34" charset="0"/>
              </a:rPr>
              <a:t>σε </a:t>
            </a:r>
            <a:r>
              <a:rPr lang="el-GR" sz="1800" i="1" dirty="0" smtClean="0">
                <a:solidFill>
                  <a:srgbClr val="252525"/>
                </a:solidFill>
                <a:latin typeface="Arial" pitchFamily="34" charset="0"/>
                <a:cs typeface="Arial" pitchFamily="34" charset="0"/>
              </a:rPr>
              <a:t>χαρτί</a:t>
            </a:r>
            <a:r>
              <a:rPr lang="el-GR" sz="1800" dirty="0" smtClean="0">
                <a:solidFill>
                  <a:srgbClr val="252525"/>
                </a:solidFill>
                <a:latin typeface="Arial" pitchFamily="34" charset="0"/>
                <a:cs typeface="Arial" pitchFamily="34" charset="0"/>
              </a:rPr>
              <a:t>) από </a:t>
            </a:r>
            <a:r>
              <a:rPr lang="el-GR" sz="1800" dirty="0">
                <a:solidFill>
                  <a:srgbClr val="252525"/>
                </a:solidFill>
                <a:latin typeface="Arial" pitchFamily="34" charset="0"/>
                <a:cs typeface="Arial" pitchFamily="34" charset="0"/>
              </a:rPr>
              <a:t>το μηχανικό ανάπτυξης.</a:t>
            </a:r>
          </a:p>
          <a:p>
            <a:pPr>
              <a:buFont typeface="+mj-lt"/>
              <a:buAutoNum type="arabicPeriod"/>
            </a:pPr>
            <a:r>
              <a:rPr lang="el-GR" sz="1800" dirty="0" smtClean="0">
                <a:solidFill>
                  <a:srgbClr val="252525"/>
                </a:solidFill>
                <a:latin typeface="Arial" pitchFamily="34" charset="0"/>
                <a:cs typeface="Arial" pitchFamily="34" charset="0"/>
              </a:rPr>
              <a:t>Υλοποίηση σχηματικού σχεδίου σε κάποιο πρόγραμμα (πχ. </a:t>
            </a:r>
            <a:r>
              <a:rPr lang="en-US" sz="1800" dirty="0" smtClean="0">
                <a:solidFill>
                  <a:srgbClr val="252525"/>
                </a:solidFill>
                <a:latin typeface="Arial" pitchFamily="34" charset="0"/>
                <a:cs typeface="Arial" pitchFamily="34" charset="0"/>
              </a:rPr>
              <a:t>Eagle,</a:t>
            </a:r>
            <a:r>
              <a:rPr lang="el-GR" sz="1800" dirty="0" smtClean="0">
                <a:solidFill>
                  <a:srgbClr val="252525"/>
                </a:solidFill>
                <a:latin typeface="Arial" pitchFamily="34" charset="0"/>
                <a:cs typeface="Arial" pitchFamily="34" charset="0"/>
              </a:rPr>
              <a:t> EDA</a:t>
            </a:r>
            <a:r>
              <a:rPr lang="en-US" sz="1800" dirty="0" smtClean="0">
                <a:solidFill>
                  <a:srgbClr val="252525"/>
                </a:solidFill>
                <a:latin typeface="Arial" pitchFamily="34" charset="0"/>
                <a:cs typeface="Arial" pitchFamily="34" charset="0"/>
              </a:rPr>
              <a:t>)</a:t>
            </a:r>
            <a:r>
              <a:rPr lang="el-GR" sz="1800" dirty="0" smtClean="0">
                <a:solidFill>
                  <a:srgbClr val="252525"/>
                </a:solidFill>
                <a:latin typeface="Arial" pitchFamily="34" charset="0"/>
                <a:cs typeface="Arial" pitchFamily="34" charset="0"/>
              </a:rPr>
              <a:t> </a:t>
            </a:r>
            <a:r>
              <a:rPr lang="el-GR" sz="1800" dirty="0">
                <a:solidFill>
                  <a:srgbClr val="252525"/>
                </a:solidFill>
                <a:latin typeface="Arial" pitchFamily="34" charset="0"/>
                <a:cs typeface="Arial" pitchFamily="34" charset="0"/>
              </a:rPr>
              <a:t>Εκεί </a:t>
            </a:r>
            <a:r>
              <a:rPr lang="el-GR" sz="1800" dirty="0" smtClean="0">
                <a:solidFill>
                  <a:srgbClr val="252525"/>
                </a:solidFill>
                <a:latin typeface="Arial" pitchFamily="34" charset="0"/>
                <a:cs typeface="Arial" pitchFamily="34" charset="0"/>
              </a:rPr>
              <a:t>γίνεται περιγραφή  εξαρτημάτων που θα </a:t>
            </a:r>
            <a:r>
              <a:rPr lang="el-GR" sz="1800" dirty="0">
                <a:solidFill>
                  <a:srgbClr val="252525"/>
                </a:solidFill>
                <a:latin typeface="Arial" pitchFamily="34" charset="0"/>
                <a:cs typeface="Arial" pitchFamily="34" charset="0"/>
              </a:rPr>
              <a:t>χρησιμοποιηθούν και πως συνδέονται μεταξύ τους</a:t>
            </a:r>
            <a:r>
              <a:rPr lang="el-GR" sz="1800" dirty="0" smtClean="0">
                <a:solidFill>
                  <a:srgbClr val="252525"/>
                </a:solidFill>
                <a:latin typeface="Arial" pitchFamily="34" charset="0"/>
                <a:cs typeface="Arial" pitchFamily="34" charset="0"/>
              </a:rPr>
              <a:t>. Τα </a:t>
            </a:r>
            <a:r>
              <a:rPr lang="el-GR" sz="1800" dirty="0">
                <a:solidFill>
                  <a:srgbClr val="252525"/>
                </a:solidFill>
                <a:latin typeface="Arial" pitchFamily="34" charset="0"/>
                <a:cs typeface="Arial" pitchFamily="34" charset="0"/>
              </a:rPr>
              <a:t>πραγματικά εξαρτήματα αντιπροσωπεύονται από αντίστοιχα σύμβολα.</a:t>
            </a:r>
          </a:p>
          <a:p>
            <a:pPr>
              <a:buFont typeface="+mj-lt"/>
              <a:buAutoNum type="arabicPeriod"/>
            </a:pPr>
            <a:r>
              <a:rPr lang="el-GR" sz="1800" dirty="0" smtClean="0">
                <a:solidFill>
                  <a:schemeClr val="tx1"/>
                </a:solidFill>
                <a:latin typeface="Arial" pitchFamily="34" charset="0"/>
                <a:cs typeface="Arial" pitchFamily="34" charset="0"/>
              </a:rPr>
              <a:t>Επιλογή </a:t>
            </a:r>
            <a:r>
              <a:rPr lang="el-GR" sz="1800" dirty="0">
                <a:solidFill>
                  <a:schemeClr val="tx1"/>
                </a:solidFill>
                <a:latin typeface="Arial" pitchFamily="34" charset="0"/>
                <a:cs typeface="Arial" pitchFamily="34" charset="0"/>
              </a:rPr>
              <a:t>των πραγματικών συσκευασιών (packages) για τα </a:t>
            </a:r>
            <a:r>
              <a:rPr lang="el-GR" sz="1800" dirty="0" smtClean="0">
                <a:solidFill>
                  <a:schemeClr val="tx1"/>
                </a:solidFill>
                <a:latin typeface="Arial" pitchFamily="34" charset="0"/>
                <a:cs typeface="Arial" pitchFamily="34" charset="0"/>
              </a:rPr>
              <a:t>σύμβολα που χρησιμοποιήθηκαν πριν.</a:t>
            </a:r>
            <a:r>
              <a:rPr lang="el-GR" sz="1800" dirty="0">
                <a:solidFill>
                  <a:schemeClr val="tx1"/>
                </a:solidFill>
                <a:latin typeface="Arial" pitchFamily="34" charset="0"/>
                <a:cs typeface="Arial" pitchFamily="34" charset="0"/>
              </a:rPr>
              <a:t> Η</a:t>
            </a:r>
            <a:r>
              <a:rPr lang="el-GR" sz="1800" dirty="0" smtClean="0">
                <a:solidFill>
                  <a:schemeClr val="tx1"/>
                </a:solidFill>
                <a:latin typeface="Arial" pitchFamily="34" charset="0"/>
                <a:cs typeface="Arial" pitchFamily="34" charset="0"/>
              </a:rPr>
              <a:t> </a:t>
            </a:r>
            <a:r>
              <a:rPr lang="el-GR" sz="1800" dirty="0">
                <a:solidFill>
                  <a:schemeClr val="tx1"/>
                </a:solidFill>
                <a:latin typeface="Arial" pitchFamily="34" charset="0"/>
                <a:cs typeface="Arial" pitchFamily="34" charset="0"/>
              </a:rPr>
              <a:t>αντιστοίχιση γίνεται αυτόματα, μέσω βάσης δεδομένων αντιστοίχισης </a:t>
            </a:r>
            <a:r>
              <a:rPr lang="el-GR" sz="1800" dirty="0" smtClean="0">
                <a:solidFill>
                  <a:schemeClr val="tx1"/>
                </a:solidFill>
                <a:latin typeface="Arial" pitchFamily="34" charset="0"/>
                <a:cs typeface="Arial" pitchFamily="34" charset="0"/>
              </a:rPr>
              <a:t>συμβόλων-συσκευασιών</a:t>
            </a:r>
          </a:p>
          <a:p>
            <a:pPr>
              <a:buFont typeface="+mj-lt"/>
              <a:buAutoNum type="arabicPeriod"/>
            </a:pPr>
            <a:r>
              <a:rPr lang="el-GR" sz="1800" dirty="0">
                <a:solidFill>
                  <a:schemeClr val="tx1"/>
                </a:solidFill>
                <a:latin typeface="Arial" pitchFamily="34" charset="0"/>
                <a:cs typeface="Arial" pitchFamily="34" charset="0"/>
              </a:rPr>
              <a:t>Σ</a:t>
            </a:r>
            <a:r>
              <a:rPr lang="el-GR" sz="1800" dirty="0" smtClean="0">
                <a:solidFill>
                  <a:schemeClr val="tx1"/>
                </a:solidFill>
                <a:latin typeface="Arial" pitchFamily="34" charset="0"/>
                <a:cs typeface="Arial" pitchFamily="34" charset="0"/>
              </a:rPr>
              <a:t>χεδίαση </a:t>
            </a:r>
            <a:r>
              <a:rPr lang="el-GR" sz="1800" dirty="0">
                <a:solidFill>
                  <a:schemeClr val="tx1"/>
                </a:solidFill>
                <a:latin typeface="Arial" pitchFamily="34" charset="0"/>
                <a:cs typeface="Arial" pitchFamily="34" charset="0"/>
              </a:rPr>
              <a:t>του τυπωμένου κυκλώματος </a:t>
            </a:r>
            <a:r>
              <a:rPr lang="el-GR" sz="1800" dirty="0" smtClean="0">
                <a:solidFill>
                  <a:schemeClr val="tx1"/>
                </a:solidFill>
                <a:latin typeface="Arial" pitchFamily="34" charset="0"/>
                <a:cs typeface="Arial" pitchFamily="34" charset="0"/>
              </a:rPr>
              <a:t>(pcb)</a:t>
            </a:r>
          </a:p>
          <a:p>
            <a:pPr marL="0" indent="0">
              <a:buNone/>
            </a:pPr>
            <a:r>
              <a:rPr lang="en-US" sz="1800" dirty="0" smtClean="0">
                <a:solidFill>
                  <a:schemeClr val="tx1"/>
                </a:solidFill>
                <a:latin typeface="Arial" pitchFamily="34" charset="0"/>
                <a:cs typeface="Arial" pitchFamily="34" charset="0"/>
              </a:rPr>
              <a:t>       </a:t>
            </a:r>
            <a:r>
              <a:rPr lang="el-GR" sz="1600" dirty="0" smtClean="0">
                <a:solidFill>
                  <a:schemeClr val="tx1"/>
                </a:solidFill>
                <a:latin typeface="Arial" pitchFamily="34" charset="0"/>
                <a:cs typeface="Arial" pitchFamily="34" charset="0"/>
              </a:rPr>
              <a:t>- </a:t>
            </a:r>
            <a:r>
              <a:rPr lang="el-GR" sz="1600" b="1" dirty="0" smtClean="0">
                <a:solidFill>
                  <a:schemeClr val="tx1"/>
                </a:solidFill>
                <a:latin typeface="Arial" pitchFamily="34" charset="0"/>
                <a:cs typeface="Arial" pitchFamily="34" charset="0"/>
              </a:rPr>
              <a:t>placement</a:t>
            </a:r>
            <a:r>
              <a:rPr lang="en-US" sz="1600" b="1" dirty="0" smtClean="0">
                <a:solidFill>
                  <a:schemeClr val="tx1"/>
                </a:solidFill>
                <a:latin typeface="Arial" pitchFamily="34" charset="0"/>
                <a:cs typeface="Arial" pitchFamily="34" charset="0"/>
              </a:rPr>
              <a:t>:</a:t>
            </a:r>
            <a:r>
              <a:rPr lang="el-GR" sz="1600" dirty="0" smtClean="0">
                <a:solidFill>
                  <a:schemeClr val="tx1"/>
                </a:solidFill>
                <a:latin typeface="Arial" pitchFamily="34" charset="0"/>
                <a:cs typeface="Arial" pitchFamily="34" charset="0"/>
              </a:rPr>
              <a:t> τοποθέτηση των </a:t>
            </a:r>
            <a:r>
              <a:rPr lang="el-GR" sz="1600" dirty="0">
                <a:solidFill>
                  <a:schemeClr val="tx1"/>
                </a:solidFill>
                <a:latin typeface="Arial" pitchFamily="34" charset="0"/>
                <a:cs typeface="Arial" pitchFamily="34" charset="0"/>
              </a:rPr>
              <a:t>εξαρτημάτων (συσκευασιών) </a:t>
            </a:r>
            <a:r>
              <a:rPr lang="el-GR" sz="1600" dirty="0" smtClean="0">
                <a:solidFill>
                  <a:schemeClr val="tx1"/>
                </a:solidFill>
                <a:latin typeface="Arial" pitchFamily="34" charset="0"/>
                <a:cs typeface="Arial" pitchFamily="34" charset="0"/>
              </a:rPr>
              <a:t>στο πρόγραμμα</a:t>
            </a:r>
          </a:p>
          <a:p>
            <a:pPr marL="0" indent="0">
              <a:buNone/>
            </a:pPr>
            <a:r>
              <a:rPr lang="en-US" sz="1600" dirty="0" smtClean="0">
                <a:solidFill>
                  <a:schemeClr val="tx1"/>
                </a:solidFill>
                <a:latin typeface="Arial" pitchFamily="34" charset="0"/>
                <a:cs typeface="Arial" pitchFamily="34" charset="0"/>
              </a:rPr>
              <a:t>        </a:t>
            </a:r>
            <a:r>
              <a:rPr lang="el-GR" sz="1600" dirty="0" smtClean="0">
                <a:solidFill>
                  <a:schemeClr val="tx1"/>
                </a:solidFill>
                <a:latin typeface="Arial" pitchFamily="34" charset="0"/>
                <a:cs typeface="Arial" pitchFamily="34" charset="0"/>
              </a:rPr>
              <a:t>-</a:t>
            </a:r>
            <a:r>
              <a:rPr lang="en-US" sz="1600" dirty="0" smtClean="0">
                <a:solidFill>
                  <a:schemeClr val="tx1"/>
                </a:solidFill>
                <a:latin typeface="Arial" pitchFamily="34" charset="0"/>
                <a:cs typeface="Arial" pitchFamily="34" charset="0"/>
              </a:rPr>
              <a:t> </a:t>
            </a:r>
            <a:r>
              <a:rPr lang="en-US" sz="1600" b="1" dirty="0" smtClean="0">
                <a:solidFill>
                  <a:schemeClr val="tx1"/>
                </a:solidFill>
                <a:latin typeface="Arial" pitchFamily="34" charset="0"/>
                <a:cs typeface="Arial" pitchFamily="34" charset="0"/>
              </a:rPr>
              <a:t>routing:</a:t>
            </a:r>
            <a:r>
              <a:rPr lang="el-GR" sz="1600" b="1" dirty="0" smtClean="0">
                <a:solidFill>
                  <a:schemeClr val="tx1"/>
                </a:solidFill>
                <a:latin typeface="Arial" pitchFamily="34" charset="0"/>
                <a:cs typeface="Arial" pitchFamily="34" charset="0"/>
              </a:rPr>
              <a:t> </a:t>
            </a:r>
            <a:r>
              <a:rPr lang="el-GR" sz="1600" dirty="0" smtClean="0">
                <a:solidFill>
                  <a:schemeClr val="tx1"/>
                </a:solidFill>
                <a:latin typeface="Arial" pitchFamily="34" charset="0"/>
                <a:cs typeface="Arial" pitchFamily="34" charset="0"/>
              </a:rPr>
              <a:t>σχεδίαση </a:t>
            </a:r>
            <a:r>
              <a:rPr lang="el-GR" sz="1600" dirty="0">
                <a:solidFill>
                  <a:schemeClr val="tx1"/>
                </a:solidFill>
                <a:latin typeface="Arial" pitchFamily="34" charset="0"/>
                <a:cs typeface="Arial" pitchFamily="34" charset="0"/>
              </a:rPr>
              <a:t>των διασυνδέσεων των συσκευασιών μέσω λωρίδων χαλκού </a:t>
            </a:r>
            <a:endParaRPr lang="en-US" sz="1600" dirty="0" smtClean="0">
              <a:solidFill>
                <a:schemeClr val="tx1"/>
              </a:solidFill>
              <a:latin typeface="Arial" pitchFamily="34" charset="0"/>
              <a:cs typeface="Arial" pitchFamily="34" charset="0"/>
            </a:endParaRPr>
          </a:p>
          <a:p>
            <a:pPr marL="0" indent="0">
              <a:buNone/>
            </a:pPr>
            <a:r>
              <a:rPr lang="en-US" sz="1600" dirty="0">
                <a:solidFill>
                  <a:schemeClr val="tx1"/>
                </a:solidFill>
                <a:latin typeface="Arial" pitchFamily="34" charset="0"/>
                <a:cs typeface="Arial" pitchFamily="34" charset="0"/>
              </a:rPr>
              <a:t> </a:t>
            </a:r>
            <a:r>
              <a:rPr lang="en-US" sz="1600" dirty="0" smtClean="0">
                <a:solidFill>
                  <a:schemeClr val="tx1"/>
                </a:solidFill>
                <a:latin typeface="Arial" pitchFamily="34" charset="0"/>
                <a:cs typeface="Arial" pitchFamily="34" charset="0"/>
              </a:rPr>
              <a:t>                       </a:t>
            </a:r>
            <a:r>
              <a:rPr lang="el-GR" sz="1600" dirty="0" smtClean="0">
                <a:solidFill>
                  <a:schemeClr val="tx1"/>
                </a:solidFill>
                <a:latin typeface="Arial" pitchFamily="34" charset="0"/>
                <a:cs typeface="Arial" pitchFamily="34" charset="0"/>
              </a:rPr>
              <a:t>(</a:t>
            </a:r>
            <a:r>
              <a:rPr lang="el-GR" sz="1600" dirty="0">
                <a:solidFill>
                  <a:schemeClr val="tx1"/>
                </a:solidFill>
                <a:latin typeface="Arial" pitchFamily="34" charset="0"/>
                <a:cs typeface="Arial" pitchFamily="34" charset="0"/>
              </a:rPr>
              <a:t>traces)</a:t>
            </a:r>
            <a:endParaRPr lang="en-US" sz="1600" dirty="0" smtClean="0">
              <a:solidFill>
                <a:schemeClr val="tx1"/>
              </a:solidFill>
              <a:latin typeface="Arial" pitchFamily="34" charset="0"/>
              <a:cs typeface="Arial" pitchFamily="34" charset="0"/>
            </a:endParaRPr>
          </a:p>
          <a:p>
            <a:pPr marL="0" indent="0">
              <a:buNone/>
            </a:pPr>
            <a:endParaRPr lang="el-GR" sz="1800" dirty="0">
              <a:solidFill>
                <a:schemeClr val="tx1"/>
              </a:solidFill>
            </a:endParaRPr>
          </a:p>
        </p:txBody>
      </p:sp>
    </p:spTree>
    <p:extLst>
      <p:ext uri="{BB962C8B-B14F-4D97-AF65-F5344CB8AC3E}">
        <p14:creationId xmlns:p14="http://schemas.microsoft.com/office/powerpoint/2010/main" val="36002189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698"/>
          <a:stretch/>
        </p:blipFill>
        <p:spPr>
          <a:xfrm>
            <a:off x="418357" y="1844824"/>
            <a:ext cx="8330107" cy="4463396"/>
          </a:xfrm>
          <a:prstGeom prst="rect">
            <a:avLst/>
          </a:prstGeom>
        </p:spPr>
      </p:pic>
      <p:sp>
        <p:nvSpPr>
          <p:cNvPr id="7" name="Title 1"/>
          <p:cNvSpPr>
            <a:spLocks noGrp="1"/>
          </p:cNvSpPr>
          <p:nvPr>
            <p:ph type="title"/>
          </p:nvPr>
        </p:nvSpPr>
        <p:spPr>
          <a:xfrm>
            <a:off x="468610" y="116632"/>
            <a:ext cx="8229600" cy="1368152"/>
          </a:xfrm>
        </p:spPr>
        <p:txBody>
          <a:bodyPr/>
          <a:lstStyle/>
          <a:p>
            <a:pPr>
              <a:lnSpc>
                <a:spcPct val="100000"/>
              </a:lnSpc>
              <a:spcAft>
                <a:spcPts val="200"/>
              </a:spcAft>
            </a:pPr>
            <a:r>
              <a:rPr lang="el-GR" sz="4800" dirty="0" smtClean="0">
                <a:solidFill>
                  <a:srgbClr val="54741A"/>
                </a:solidFill>
                <a:effectLst/>
                <a:latin typeface="Arial" pitchFamily="34" charset="0"/>
                <a:cs typeface="Arial" pitchFamily="34" charset="0"/>
              </a:rPr>
              <a:t>ΣΧΕΔΙΑΣΜΟΣ</a:t>
            </a:r>
            <a:r>
              <a:rPr lang="en-US" sz="4800" dirty="0" smtClean="0">
                <a:solidFill>
                  <a:srgbClr val="54741A"/>
                </a:solidFill>
                <a:effectLst/>
                <a:latin typeface="Arial" pitchFamily="34" charset="0"/>
                <a:cs typeface="Arial" pitchFamily="34" charset="0"/>
              </a:rPr>
              <a:t/>
            </a:r>
            <a:br>
              <a:rPr lang="en-US" sz="4800" dirty="0" smtClean="0">
                <a:solidFill>
                  <a:srgbClr val="54741A"/>
                </a:solidFill>
                <a:effectLst/>
                <a:latin typeface="Arial" pitchFamily="34" charset="0"/>
                <a:cs typeface="Arial" pitchFamily="34" charset="0"/>
              </a:rPr>
            </a:br>
            <a:r>
              <a:rPr lang="en-US" sz="2400" dirty="0" smtClean="0">
                <a:solidFill>
                  <a:schemeClr val="tx1"/>
                </a:solidFill>
                <a:effectLst/>
                <a:latin typeface="Arial" pitchFamily="34" charset="0"/>
                <a:cs typeface="Arial" pitchFamily="34" charset="0"/>
              </a:rPr>
              <a:t>1.</a:t>
            </a:r>
            <a:r>
              <a:rPr lang="el-GR" sz="2400" dirty="0" smtClean="0">
                <a:solidFill>
                  <a:srgbClr val="252525"/>
                </a:solidFill>
                <a:latin typeface="Arial" pitchFamily="34" charset="0"/>
                <a:cs typeface="Arial" pitchFamily="34" charset="0"/>
              </a:rPr>
              <a:t>Υλοποίηση </a:t>
            </a:r>
            <a:r>
              <a:rPr lang="el-GR" sz="2400" dirty="0">
                <a:solidFill>
                  <a:srgbClr val="252525"/>
                </a:solidFill>
                <a:latin typeface="Arial" pitchFamily="34" charset="0"/>
                <a:cs typeface="Arial" pitchFamily="34" charset="0"/>
              </a:rPr>
              <a:t>σχηματικού σχεδίου</a:t>
            </a:r>
            <a:endParaRPr lang="el-GR" sz="2400" dirty="0">
              <a:latin typeface="Arial" pitchFamily="34" charset="0"/>
              <a:cs typeface="Arial" pitchFamily="34" charset="0"/>
            </a:endParaRPr>
          </a:p>
        </p:txBody>
      </p:sp>
    </p:spTree>
    <p:extLst>
      <p:ext uri="{BB962C8B-B14F-4D97-AF65-F5344CB8AC3E}">
        <p14:creationId xmlns:p14="http://schemas.microsoft.com/office/powerpoint/2010/main" val="25121658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405"/>
          <a:stretch/>
        </p:blipFill>
        <p:spPr>
          <a:xfrm>
            <a:off x="395536" y="1844824"/>
            <a:ext cx="8400149" cy="4514711"/>
          </a:xfrm>
          <a:prstGeom prst="rect">
            <a:avLst/>
          </a:prstGeom>
        </p:spPr>
      </p:pic>
      <p:sp>
        <p:nvSpPr>
          <p:cNvPr id="4" name="Title 1"/>
          <p:cNvSpPr>
            <a:spLocks noGrp="1"/>
          </p:cNvSpPr>
          <p:nvPr>
            <p:ph type="title"/>
          </p:nvPr>
        </p:nvSpPr>
        <p:spPr>
          <a:xfrm>
            <a:off x="468610" y="116632"/>
            <a:ext cx="8229600" cy="1368152"/>
          </a:xfrm>
        </p:spPr>
        <p:txBody>
          <a:bodyPr/>
          <a:lstStyle/>
          <a:p>
            <a:pPr>
              <a:lnSpc>
                <a:spcPct val="100000"/>
              </a:lnSpc>
              <a:spcAft>
                <a:spcPts val="200"/>
              </a:spcAft>
            </a:pPr>
            <a:r>
              <a:rPr lang="el-GR" sz="4800" dirty="0" smtClean="0">
                <a:solidFill>
                  <a:srgbClr val="54741A"/>
                </a:solidFill>
                <a:effectLst/>
                <a:latin typeface="Arial" pitchFamily="34" charset="0"/>
                <a:cs typeface="Arial" pitchFamily="34" charset="0"/>
              </a:rPr>
              <a:t>ΣΧΕΔΙΑΣΜΟΣ</a:t>
            </a:r>
            <a:r>
              <a:rPr lang="en-US" sz="4800" dirty="0" smtClean="0">
                <a:solidFill>
                  <a:srgbClr val="54741A"/>
                </a:solidFill>
                <a:effectLst/>
                <a:latin typeface="Arial" pitchFamily="34" charset="0"/>
                <a:cs typeface="Arial" pitchFamily="34" charset="0"/>
              </a:rPr>
              <a:t/>
            </a:r>
            <a:br>
              <a:rPr lang="en-US" sz="4800" dirty="0" smtClean="0">
                <a:solidFill>
                  <a:srgbClr val="54741A"/>
                </a:solidFill>
                <a:effectLst/>
                <a:latin typeface="Arial" pitchFamily="34" charset="0"/>
                <a:cs typeface="Arial" pitchFamily="34" charset="0"/>
              </a:rPr>
            </a:br>
            <a:r>
              <a:rPr lang="en-US" sz="2400" dirty="0" smtClean="0">
                <a:solidFill>
                  <a:schemeClr val="tx1"/>
                </a:solidFill>
                <a:effectLst/>
                <a:latin typeface="Arial" pitchFamily="34" charset="0"/>
                <a:cs typeface="Arial" pitchFamily="34" charset="0"/>
              </a:rPr>
              <a:t>2.</a:t>
            </a:r>
            <a:r>
              <a:rPr lang="el-GR" sz="2400" dirty="0" smtClean="0">
                <a:solidFill>
                  <a:schemeClr val="tx1"/>
                </a:solidFill>
                <a:latin typeface="Arial" pitchFamily="34" charset="0"/>
                <a:cs typeface="Arial" pitchFamily="34" charset="0"/>
              </a:rPr>
              <a:t> </a:t>
            </a:r>
            <a:r>
              <a:rPr lang="el-GR" sz="2400" dirty="0">
                <a:solidFill>
                  <a:schemeClr val="tx1"/>
                </a:solidFill>
                <a:latin typeface="Arial" pitchFamily="34" charset="0"/>
                <a:cs typeface="Arial" pitchFamily="34" charset="0"/>
              </a:rPr>
              <a:t>Επιλογή των </a:t>
            </a:r>
            <a:r>
              <a:rPr lang="el-GR" sz="2400" dirty="0" smtClean="0">
                <a:solidFill>
                  <a:schemeClr val="tx1"/>
                </a:solidFill>
                <a:latin typeface="Arial" pitchFamily="34" charset="0"/>
                <a:cs typeface="Arial" pitchFamily="34" charset="0"/>
              </a:rPr>
              <a:t>packages</a:t>
            </a:r>
            <a:endParaRPr lang="el-GR" sz="2400" dirty="0">
              <a:latin typeface="Arial" pitchFamily="34" charset="0"/>
              <a:cs typeface="Arial" pitchFamily="34" charset="0"/>
            </a:endParaRPr>
          </a:p>
        </p:txBody>
      </p:sp>
    </p:spTree>
    <p:extLst>
      <p:ext uri="{BB962C8B-B14F-4D97-AF65-F5344CB8AC3E}">
        <p14:creationId xmlns:p14="http://schemas.microsoft.com/office/powerpoint/2010/main" val="406018854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854</TotalTime>
  <Words>1218</Words>
  <Application>Microsoft Office PowerPoint</Application>
  <PresentationFormat>On-screen Show (4:3)</PresentationFormat>
  <Paragraphs>185</Paragraphs>
  <Slides>35</Slides>
  <Notes>1</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Executive</vt:lpstr>
      <vt:lpstr>Κατασκευή ολοκληρωμένων κυκλωμάτων PCB &amp; VLSI</vt:lpstr>
      <vt:lpstr>Εισαγωγή</vt:lpstr>
      <vt:lpstr>Πλακέτες</vt:lpstr>
      <vt:lpstr>Υλικά πλακέτας FR2 vs. FR4 </vt:lpstr>
      <vt:lpstr>Υλικά πλακέτας Χαλκός</vt:lpstr>
      <vt:lpstr>Δημιουργία πλακέτας ΒΗΜΑΤΑ</vt:lpstr>
      <vt:lpstr>ΣΧΕΔΙΑΣΜΟΣ</vt:lpstr>
      <vt:lpstr>ΣΧΕΔΙΑΣΜΟΣ 1.Υλοποίηση σχηματικού σχεδίου</vt:lpstr>
      <vt:lpstr>ΣΧΕΔΙΑΣΜΟΣ 2. Επιλογή των packages</vt:lpstr>
      <vt:lpstr>ΣΧΕΔΙΑΣΜΟΣ 3. Σχεδίαση του pcb</vt:lpstr>
      <vt:lpstr>ΣΧΕΔΙΑΣΜΟΣ 4. Τελικό κύκλωμα</vt:lpstr>
      <vt:lpstr>ΕΚΤΥΠΩΣΗ</vt:lpstr>
      <vt:lpstr>ΕΚΤΥΠΩΣΗ 1. CNC machines</vt:lpstr>
      <vt:lpstr>ΕΚΤΥΠΩΣΗ 1. CNC machines</vt:lpstr>
      <vt:lpstr>ΕΚΤΥΠΩΣΗ 2. Σε διαφάνεια &amp; έκθεση σε ακτινοβολία</vt:lpstr>
      <vt:lpstr>ΕΚΤΥΠΩΣΗ 3. σε γυαλιστερό χαρτί  ή ρυζόχαρτο </vt:lpstr>
      <vt:lpstr>ΕΚΤΥΠΩΣΗ 3. γυαλιστερό χαρτί &amp; Σιδέρωμα</vt:lpstr>
      <vt:lpstr>ΕΚΤΥΠΩΣΗ 4. Μέθοδος μαρκαδόρου </vt:lpstr>
      <vt:lpstr>ΑΠΟΧΑΛΚΩΣΗ (ETCHING)</vt:lpstr>
      <vt:lpstr>ΑΠΟΧΑΛΚΩΣΗ (ETCHING)                                                                                       Στη βιομηχανία</vt:lpstr>
      <vt:lpstr>ΕΦΑΡΜΟΓΗ FILM  (MASKING)</vt:lpstr>
      <vt:lpstr>ΤΡΥΠΗΜΑ </vt:lpstr>
      <vt:lpstr>ΤΟΠΟΘΕΤΗΣΗ ΣΤΟΙΧΕΙΩΝ με εξαρτήματα επιφανειακής στήριξης</vt:lpstr>
      <vt:lpstr>ΤΟΠΟΘΕΤΗΣΗ ΣΤΟΙΧΕΙΩΝ με εξαρτήματα επιφανειακής στήριξης (homemade version)</vt:lpstr>
      <vt:lpstr>ΤΕΛΙΚΟ ΚΥΚΛΩΜΑ</vt:lpstr>
      <vt:lpstr>VLSI (very large-scale integrated circuit) </vt:lpstr>
      <vt:lpstr>Wafer fabrication</vt:lpstr>
      <vt:lpstr>Οξείδωση(oxidation)</vt:lpstr>
      <vt:lpstr>Διάχυση(diffusion)</vt:lpstr>
      <vt:lpstr>Εμφύτευση Ιόντων (Ion implantation)</vt:lpstr>
      <vt:lpstr>Χημική εναπόθεση με χρήση Εξαέρωσης</vt:lpstr>
      <vt:lpstr>Επιμετάλλωση </vt:lpstr>
      <vt:lpstr>Φωτολιθογραφία</vt:lpstr>
      <vt:lpstr>Συσκευασία (Packaging)</vt:lpstr>
      <vt:lpstr>sources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Κατασκευή ολοκληρωμένων VLSI</dc:title>
  <dc:creator>Tipota</dc:creator>
  <cp:lastModifiedBy>spanag</cp:lastModifiedBy>
  <cp:revision>69</cp:revision>
  <dcterms:created xsi:type="dcterms:W3CDTF">2015-05-25T13:23:18Z</dcterms:created>
  <dcterms:modified xsi:type="dcterms:W3CDTF">2015-06-05T10:55:45Z</dcterms:modified>
</cp:coreProperties>
</file>