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2" r:id="rId5"/>
    <p:sldId id="259" r:id="rId6"/>
    <p:sldId id="263" r:id="rId7"/>
    <p:sldId id="264" r:id="rId8"/>
    <p:sldId id="260"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442" y="9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903DEFA-EFD3-47B8-BA52-1863D721D998}" type="datetimeFigureOut">
              <a:rPr lang="el-GR" smtClean="0"/>
              <a:pPr/>
              <a:t>12/3/2014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05089B8-F53A-4260-8A4C-E9AAEFFD5AD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03DEFA-EFD3-47B8-BA52-1863D721D998}" type="datetimeFigureOut">
              <a:rPr lang="el-GR" smtClean="0"/>
              <a:pPr/>
              <a:t>12/3/2014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5089B8-F53A-4260-8A4C-E9AAEFFD5AD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mysite.gr:8080/images/test.gif" TargetMode="External"/><Relationship Id="rId2" Type="http://schemas.openxmlformats.org/officeDocument/2006/relationships/hyperlink" Target="http://www.mysite.gr/index.htm"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www.testsite.gr/" TargetMode="External"/><Relationship Id="rId2" Type="http://schemas.openxmlformats.org/officeDocument/2006/relationships/hyperlink" Target="http://www.testsite.gr/index.htm"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Μάθημα 1</a:t>
            </a:r>
            <a:endParaRPr lang="el-GR" dirty="0"/>
          </a:p>
        </p:txBody>
      </p:sp>
      <p:sp>
        <p:nvSpPr>
          <p:cNvPr id="3" name="2 - Υπότιτλος"/>
          <p:cNvSpPr>
            <a:spLocks noGrp="1"/>
          </p:cNvSpPr>
          <p:nvPr>
            <p:ph type="subTitle" idx="1"/>
          </p:nvPr>
        </p:nvSpPr>
        <p:spPr/>
        <p:txBody>
          <a:bodyPr/>
          <a:lstStyle/>
          <a:p>
            <a:r>
              <a:rPr lang="el-GR" dirty="0" smtClean="0"/>
              <a:t>Διευθύνσεις και Πρωτόκολλα στο διαδίκτυο</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Διευθύνσεις</a:t>
            </a:r>
            <a:endParaRPr lang="el-GR" dirty="0"/>
          </a:p>
        </p:txBody>
      </p:sp>
      <p:sp>
        <p:nvSpPr>
          <p:cNvPr id="3" name="2 - TextBox"/>
          <p:cNvSpPr txBox="1"/>
          <p:nvPr/>
        </p:nvSpPr>
        <p:spPr>
          <a:xfrm>
            <a:off x="467544" y="1412776"/>
            <a:ext cx="8208912" cy="2862322"/>
          </a:xfrm>
          <a:prstGeom prst="rect">
            <a:avLst/>
          </a:prstGeom>
          <a:noFill/>
        </p:spPr>
        <p:txBody>
          <a:bodyPr wrap="square" rtlCol="0">
            <a:spAutoFit/>
          </a:bodyPr>
          <a:lstStyle/>
          <a:p>
            <a:r>
              <a:rPr lang="el-GR" dirty="0" smtClean="0"/>
              <a:t>Πως αποκωδικοποιούνται οι διευθύνσεις:</a:t>
            </a:r>
            <a:endParaRPr lang="en-US" dirty="0" smtClean="0">
              <a:hlinkClick r:id="rId2"/>
            </a:endParaRPr>
          </a:p>
          <a:p>
            <a:endParaRPr lang="el-GR" dirty="0" smtClean="0">
              <a:hlinkClick r:id="rId2"/>
            </a:endParaRPr>
          </a:p>
          <a:p>
            <a:endParaRPr lang="el-GR" dirty="0" smtClean="0">
              <a:hlinkClick r:id="rId2"/>
            </a:endParaRPr>
          </a:p>
          <a:p>
            <a:r>
              <a:rPr lang="en-US" dirty="0" smtClean="0">
                <a:hlinkClick r:id="rId2"/>
              </a:rPr>
              <a:t>http://www.mysite.gr/index.htm</a:t>
            </a:r>
            <a:endParaRPr lang="en-US" dirty="0" smtClean="0"/>
          </a:p>
          <a:p>
            <a:endParaRPr lang="el-GR" dirty="0" smtClean="0">
              <a:hlinkClick r:id="rId3"/>
            </a:endParaRPr>
          </a:p>
          <a:p>
            <a:endParaRPr lang="en-US" dirty="0" smtClean="0">
              <a:hlinkClick r:id="rId3"/>
            </a:endParaRPr>
          </a:p>
          <a:p>
            <a:r>
              <a:rPr lang="el-GR" dirty="0" smtClean="0"/>
              <a:t>Πρωτόκολλο</a:t>
            </a:r>
            <a:r>
              <a:rPr lang="en-US" dirty="0" smtClean="0"/>
              <a:t>://</a:t>
            </a:r>
            <a:r>
              <a:rPr lang="en-US" dirty="0" err="1" smtClean="0"/>
              <a:t>server.domain</a:t>
            </a:r>
            <a:r>
              <a:rPr lang="en-US" dirty="0" smtClean="0"/>
              <a:t> </a:t>
            </a:r>
            <a:r>
              <a:rPr lang="en-US" dirty="0" err="1" smtClean="0"/>
              <a:t>name:port</a:t>
            </a:r>
            <a:r>
              <a:rPr lang="en-US" dirty="0" smtClean="0"/>
              <a:t>/folder </a:t>
            </a:r>
            <a:r>
              <a:rPr lang="el-GR" dirty="0" smtClean="0"/>
              <a:t>μέσα στο </a:t>
            </a:r>
            <a:r>
              <a:rPr lang="en-US" dirty="0" smtClean="0"/>
              <a:t>server/</a:t>
            </a:r>
            <a:r>
              <a:rPr lang="el-GR" dirty="0" smtClean="0"/>
              <a:t>όνομα αρχείου</a:t>
            </a:r>
          </a:p>
          <a:p>
            <a:endParaRPr lang="el-GR" dirty="0" smtClean="0">
              <a:hlinkClick r:id="rId3"/>
            </a:endParaRPr>
          </a:p>
          <a:p>
            <a:endParaRPr lang="el-GR" dirty="0" smtClean="0">
              <a:hlinkClick r:id="rId3"/>
            </a:endParaRPr>
          </a:p>
          <a:p>
            <a:r>
              <a:rPr lang="en-US" dirty="0" smtClean="0">
                <a:hlinkClick r:id="rId3"/>
              </a:rPr>
              <a:t>http://www.mysite.gr:8080/images/test.gif</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http</a:t>
            </a:r>
            <a:endParaRPr lang="el-GR" dirty="0"/>
          </a:p>
        </p:txBody>
      </p:sp>
      <p:sp>
        <p:nvSpPr>
          <p:cNvPr id="3" name="2 - Ορθογώνιο"/>
          <p:cNvSpPr/>
          <p:nvPr/>
        </p:nvSpPr>
        <p:spPr>
          <a:xfrm>
            <a:off x="395536" y="1412776"/>
            <a:ext cx="8424936" cy="4801314"/>
          </a:xfrm>
          <a:prstGeom prst="rect">
            <a:avLst/>
          </a:prstGeom>
        </p:spPr>
        <p:txBody>
          <a:bodyPr wrap="square">
            <a:spAutoFit/>
          </a:bodyPr>
          <a:lstStyle/>
          <a:p>
            <a:r>
              <a:rPr lang="en-US" b="1" dirty="0" smtClean="0">
                <a:latin typeface="Times New Roman"/>
              </a:rPr>
              <a:t>GET </a:t>
            </a:r>
            <a:r>
              <a:rPr lang="en-US" b="1" dirty="0" smtClean="0">
                <a:latin typeface="Times New Roman"/>
              </a:rPr>
              <a:t>Method</a:t>
            </a:r>
          </a:p>
          <a:p>
            <a:r>
              <a:rPr lang="el-GR" dirty="0" smtClean="0">
                <a:latin typeface="Times New Roman"/>
              </a:rPr>
              <a:t>Η </a:t>
            </a:r>
            <a:r>
              <a:rPr lang="en-US" dirty="0" smtClean="0">
                <a:latin typeface="Times New Roman"/>
              </a:rPr>
              <a:t>G</a:t>
            </a:r>
            <a:r>
              <a:rPr lang="el-GR" dirty="0" smtClean="0">
                <a:latin typeface="Times New Roman"/>
              </a:rPr>
              <a:t>ΕΤ ζητάει και παραλαμβάνει μια πληροφορία που βρίσκεται στο </a:t>
            </a:r>
            <a:r>
              <a:rPr lang="en-US" dirty="0" smtClean="0">
                <a:latin typeface="Times New Roman"/>
              </a:rPr>
              <a:t>URI. </a:t>
            </a:r>
            <a:r>
              <a:rPr lang="el-GR" dirty="0" smtClean="0">
                <a:latin typeface="Times New Roman"/>
              </a:rPr>
              <a:t>Επίσης μπορεί να χρησιμοποιηθεί για την υποβολή  </a:t>
            </a:r>
            <a:r>
              <a:rPr lang="en-US" dirty="0" smtClean="0">
                <a:latin typeface="Times New Roman"/>
              </a:rPr>
              <a:t>(submit) </a:t>
            </a:r>
            <a:r>
              <a:rPr lang="el-GR" dirty="0" smtClean="0">
                <a:latin typeface="Times New Roman"/>
              </a:rPr>
              <a:t>μιας φόρμα </a:t>
            </a:r>
            <a:r>
              <a:rPr lang="en-US" dirty="0" smtClean="0">
                <a:latin typeface="Times New Roman"/>
              </a:rPr>
              <a:t>(form)</a:t>
            </a:r>
            <a:r>
              <a:rPr lang="el-GR" dirty="0" smtClean="0">
                <a:latin typeface="Times New Roman"/>
              </a:rPr>
              <a:t>. Τα δεδομένα της φόρμας προστίθεται στο </a:t>
            </a:r>
            <a:r>
              <a:rPr lang="en-US" dirty="0" smtClean="0">
                <a:latin typeface="Times New Roman"/>
              </a:rPr>
              <a:t>URI</a:t>
            </a:r>
            <a:r>
              <a:rPr lang="el-GR" dirty="0" smtClean="0">
                <a:latin typeface="Times New Roman"/>
              </a:rPr>
              <a:t> μετά το ? </a:t>
            </a:r>
          </a:p>
          <a:p>
            <a:r>
              <a:rPr lang="el-GR" dirty="0" smtClean="0">
                <a:latin typeface="Times New Roman"/>
              </a:rPr>
              <a:t>Η εντολή </a:t>
            </a:r>
            <a:r>
              <a:rPr lang="en-US" dirty="0" smtClean="0">
                <a:latin typeface="Times New Roman"/>
              </a:rPr>
              <a:t>GET </a:t>
            </a:r>
            <a:r>
              <a:rPr lang="el-GR" dirty="0" smtClean="0">
                <a:latin typeface="Times New Roman"/>
              </a:rPr>
              <a:t>εκτελείται σε κάθε επιλογή ενός </a:t>
            </a:r>
            <a:r>
              <a:rPr lang="en-US" dirty="0" smtClean="0">
                <a:latin typeface="Times New Roman"/>
              </a:rPr>
              <a:t>link</a:t>
            </a:r>
            <a:r>
              <a:rPr lang="el-GR" dirty="0" smtClean="0">
                <a:latin typeface="Times New Roman"/>
              </a:rPr>
              <a:t> σε μια ιστοσελίδα ή μιας διεύθυνσης σε έναν </a:t>
            </a:r>
            <a:r>
              <a:rPr lang="en-US" dirty="0" smtClean="0">
                <a:latin typeface="Times New Roman"/>
              </a:rPr>
              <a:t>browser.</a:t>
            </a:r>
          </a:p>
          <a:p>
            <a:r>
              <a:rPr lang="el-GR" b="1" dirty="0" smtClean="0">
                <a:latin typeface="Times New Roman"/>
              </a:rPr>
              <a:t> </a:t>
            </a:r>
            <a:endParaRPr lang="en-US" b="1" dirty="0" smtClean="0">
              <a:latin typeface="Times New Roman"/>
            </a:endParaRPr>
          </a:p>
          <a:p>
            <a:r>
              <a:rPr lang="en-US" b="1" dirty="0" smtClean="0">
                <a:latin typeface="Times New Roman"/>
              </a:rPr>
              <a:t>HEAD </a:t>
            </a:r>
            <a:r>
              <a:rPr lang="en-US" b="1" dirty="0" smtClean="0">
                <a:latin typeface="Times New Roman"/>
              </a:rPr>
              <a:t>Method</a:t>
            </a:r>
          </a:p>
          <a:p>
            <a:r>
              <a:rPr lang="el-GR" dirty="0" smtClean="0">
                <a:latin typeface="Times New Roman"/>
              </a:rPr>
              <a:t>Η </a:t>
            </a:r>
            <a:r>
              <a:rPr lang="en-US" dirty="0" smtClean="0">
                <a:latin typeface="Times New Roman"/>
              </a:rPr>
              <a:t>HEAD</a:t>
            </a:r>
            <a:r>
              <a:rPr lang="el-GR" dirty="0" smtClean="0">
                <a:latin typeface="Times New Roman"/>
              </a:rPr>
              <a:t> ζητάει το περιεχόμενο </a:t>
            </a:r>
            <a:r>
              <a:rPr lang="en-US" dirty="0" smtClean="0">
                <a:latin typeface="Times New Roman"/>
              </a:rPr>
              <a:t>HEAD</a:t>
            </a:r>
            <a:r>
              <a:rPr lang="el-GR" dirty="0" smtClean="0">
                <a:latin typeface="Times New Roman"/>
              </a:rPr>
              <a:t> ενός </a:t>
            </a:r>
            <a:r>
              <a:rPr lang="en-US" dirty="0" smtClean="0">
                <a:latin typeface="Times New Roman"/>
              </a:rPr>
              <a:t>HTML</a:t>
            </a:r>
          </a:p>
          <a:p>
            <a:endParaRPr lang="en-US" b="1" dirty="0" smtClean="0">
              <a:latin typeface="Times New Roman"/>
            </a:endParaRPr>
          </a:p>
          <a:p>
            <a:r>
              <a:rPr lang="en-US" b="1" dirty="0" smtClean="0">
                <a:latin typeface="Times New Roman"/>
              </a:rPr>
              <a:t>POST </a:t>
            </a:r>
            <a:r>
              <a:rPr lang="en-US" b="1" dirty="0" smtClean="0">
                <a:latin typeface="Times New Roman"/>
              </a:rPr>
              <a:t>Method</a:t>
            </a:r>
          </a:p>
          <a:p>
            <a:r>
              <a:rPr lang="el-GR" dirty="0" smtClean="0">
                <a:latin typeface="Times New Roman"/>
              </a:rPr>
              <a:t>Η εντολή </a:t>
            </a:r>
            <a:r>
              <a:rPr lang="en-US" dirty="0" smtClean="0">
                <a:latin typeface="Times New Roman"/>
              </a:rPr>
              <a:t>POST </a:t>
            </a:r>
            <a:r>
              <a:rPr lang="el-GR" dirty="0" smtClean="0">
                <a:latin typeface="Times New Roman"/>
              </a:rPr>
              <a:t>εκτελείτε συνήθως μέσω φόρμας ή μέσω </a:t>
            </a:r>
            <a:r>
              <a:rPr lang="en-US" dirty="0" smtClean="0">
                <a:latin typeface="Times New Roman"/>
              </a:rPr>
              <a:t>script</a:t>
            </a:r>
            <a:r>
              <a:rPr lang="el-GR" dirty="0" smtClean="0">
                <a:latin typeface="Times New Roman"/>
              </a:rPr>
              <a:t> και συνοδεύεται από μεταφορά δεδομένων στη σελίδα στόχο. Δηλαδή καλεί μια ιστοσελίδα αλλά συνήθως αυτή είναι δυναμική και επεξεργάζεται την πληροφορία που συνοδεύει την κλήση. Επίσης μπορεί να συνοδεύεται με ιδιότητες της πληροφορίας  όπως </a:t>
            </a:r>
            <a:r>
              <a:rPr lang="en-US" dirty="0" smtClean="0">
                <a:latin typeface="Times New Roman"/>
              </a:rPr>
              <a:t>content length </a:t>
            </a:r>
            <a:r>
              <a:rPr lang="el-GR" dirty="0" smtClean="0">
                <a:latin typeface="Times New Roman"/>
              </a:rPr>
              <a:t>και </a:t>
            </a:r>
            <a:r>
              <a:rPr lang="en-US" dirty="0" smtClean="0">
                <a:latin typeface="Times New Roman"/>
              </a:rPr>
              <a:t>content type</a:t>
            </a:r>
            <a:endParaRPr lang="el-GR" dirty="0" smtClean="0">
              <a:latin typeface="Times New Roman"/>
            </a:endParaRPr>
          </a:p>
          <a:p>
            <a:endParaRPr lang="en-US" dirty="0" smtClean="0">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Get </a:t>
            </a:r>
            <a:r>
              <a:rPr lang="en-US" dirty="0" err="1" smtClean="0"/>
              <a:t>vs</a:t>
            </a:r>
            <a:r>
              <a:rPr lang="en-US" dirty="0" smtClean="0"/>
              <a:t> Post</a:t>
            </a:r>
            <a:endParaRPr lang="el-GR" dirty="0"/>
          </a:p>
        </p:txBody>
      </p:sp>
      <p:sp>
        <p:nvSpPr>
          <p:cNvPr id="3" name="2 - Ορθογώνιο"/>
          <p:cNvSpPr/>
          <p:nvPr/>
        </p:nvSpPr>
        <p:spPr>
          <a:xfrm>
            <a:off x="467544" y="1181065"/>
            <a:ext cx="8280920" cy="5355312"/>
          </a:xfrm>
          <a:prstGeom prst="rect">
            <a:avLst/>
          </a:prstGeom>
        </p:spPr>
        <p:txBody>
          <a:bodyPr wrap="square">
            <a:spAutoFit/>
          </a:bodyPr>
          <a:lstStyle/>
          <a:p>
            <a:r>
              <a:rPr lang="en-US" b="1" dirty="0" smtClean="0">
                <a:latin typeface="Times New Roman"/>
              </a:rPr>
              <a:t>GET </a:t>
            </a:r>
            <a:r>
              <a:rPr lang="en-US" b="1" dirty="0" err="1" smtClean="0">
                <a:latin typeface="Times New Roman"/>
              </a:rPr>
              <a:t>vs</a:t>
            </a:r>
            <a:r>
              <a:rPr lang="en-US" b="1" dirty="0" smtClean="0">
                <a:latin typeface="Times New Roman"/>
              </a:rPr>
              <a:t> POST </a:t>
            </a:r>
            <a:r>
              <a:rPr lang="en-US" b="1" dirty="0" smtClean="0">
                <a:latin typeface="Times New Roman"/>
              </a:rPr>
              <a:t>Methods</a:t>
            </a:r>
          </a:p>
          <a:p>
            <a:endParaRPr lang="en-US" b="1" dirty="0" smtClean="0">
              <a:latin typeface="Times New Roman"/>
            </a:endParaRPr>
          </a:p>
          <a:p>
            <a:r>
              <a:rPr lang="en-US" b="1" dirty="0" smtClean="0">
                <a:latin typeface="Times New Roman"/>
              </a:rPr>
              <a:t>POST Method: </a:t>
            </a:r>
          </a:p>
          <a:p>
            <a:pPr lvl="1"/>
            <a:r>
              <a:rPr lang="en-US" dirty="0" smtClean="0">
                <a:latin typeface="Times New Roman"/>
              </a:rPr>
              <a:t>Query length can be unlimited (unlike in GET)</a:t>
            </a:r>
          </a:p>
          <a:p>
            <a:pPr lvl="1"/>
            <a:r>
              <a:rPr lang="en-US" dirty="0" smtClean="0">
                <a:latin typeface="Times New Roman"/>
              </a:rPr>
              <a:t>Is used to send a chunk of data to the server to be processed.</a:t>
            </a:r>
          </a:p>
          <a:p>
            <a:pPr lvl="1"/>
            <a:r>
              <a:rPr lang="en-US" dirty="0" smtClean="0">
                <a:latin typeface="Times New Roman"/>
              </a:rPr>
              <a:t>You can send entire files using post.</a:t>
            </a:r>
          </a:p>
          <a:p>
            <a:pPr lvl="1"/>
            <a:r>
              <a:rPr lang="en-US" dirty="0" smtClean="0">
                <a:latin typeface="Times New Roman"/>
              </a:rPr>
              <a:t>Your form data is attached to the end of the POST request (as opposed to the URL).</a:t>
            </a:r>
          </a:p>
          <a:p>
            <a:pPr lvl="1"/>
            <a:r>
              <a:rPr lang="en-US" dirty="0" smtClean="0">
                <a:latin typeface="Times New Roman"/>
              </a:rPr>
              <a:t>Not as quick and easy as using GET, but more versatile (provided that you are writing the CGI directly).</a:t>
            </a:r>
          </a:p>
          <a:p>
            <a:r>
              <a:rPr lang="en-US" b="1" dirty="0" smtClean="0">
                <a:latin typeface="Times New Roman"/>
              </a:rPr>
              <a:t>GET Method :</a:t>
            </a:r>
          </a:p>
          <a:p>
            <a:pPr lvl="1"/>
            <a:r>
              <a:rPr lang="en-US" dirty="0" smtClean="0">
                <a:latin typeface="Times New Roman"/>
              </a:rPr>
              <a:t>Your entire form submission can be encapsulated in one URL, like a hyperlink so can store a query by a just a URL</a:t>
            </a:r>
          </a:p>
          <a:p>
            <a:pPr lvl="1"/>
            <a:r>
              <a:rPr lang="en-US" dirty="0" smtClean="0">
                <a:latin typeface="Times New Roman"/>
              </a:rPr>
              <a:t>You can access the CGI program with a query without using a form.</a:t>
            </a:r>
          </a:p>
          <a:p>
            <a:pPr lvl="1"/>
            <a:r>
              <a:rPr lang="en-US" dirty="0" smtClean="0">
                <a:latin typeface="Times New Roman"/>
              </a:rPr>
              <a:t>Fully includes it in the URL: http://myhost.com/mypath/myscript.cgi?name1=value1&amp;name2=value2.</a:t>
            </a:r>
          </a:p>
          <a:p>
            <a:pPr lvl="1"/>
            <a:r>
              <a:rPr lang="en-US" dirty="0" smtClean="0">
                <a:latin typeface="Times New Roman"/>
              </a:rPr>
              <a:t>Is how your browser downloads most files.</a:t>
            </a:r>
          </a:p>
          <a:p>
            <a:pPr lvl="1"/>
            <a:r>
              <a:rPr lang="en-US" dirty="0" smtClean="0">
                <a:latin typeface="Times New Roman"/>
              </a:rPr>
              <a:t>Don't use GET if you want to log each request.</a:t>
            </a:r>
          </a:p>
          <a:p>
            <a:pPr lvl="1"/>
            <a:r>
              <a:rPr lang="en-US" dirty="0" smtClean="0">
                <a:latin typeface="Times New Roman"/>
              </a:rPr>
              <a:t>Is used to get a file or other resource</a:t>
            </a:r>
            <a:r>
              <a:rPr lang="en-US" dirty="0" smtClean="0">
                <a:latin typeface="Times New Roman"/>
              </a:rPr>
              <a:t>.</a:t>
            </a:r>
            <a:endParaRPr lang="en-US" b="1" dirty="0" smtClean="0">
              <a:latin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Παραδείγματα</a:t>
            </a:r>
            <a:endParaRPr lang="el-GR" dirty="0"/>
          </a:p>
        </p:txBody>
      </p:sp>
      <p:sp>
        <p:nvSpPr>
          <p:cNvPr id="3" name="2 - TextBox"/>
          <p:cNvSpPr txBox="1"/>
          <p:nvPr/>
        </p:nvSpPr>
        <p:spPr>
          <a:xfrm>
            <a:off x="539552" y="1916832"/>
            <a:ext cx="8244408" cy="2585323"/>
          </a:xfrm>
          <a:prstGeom prst="rect">
            <a:avLst/>
          </a:prstGeom>
          <a:noFill/>
        </p:spPr>
        <p:txBody>
          <a:bodyPr wrap="square" rtlCol="0">
            <a:spAutoFit/>
          </a:bodyPr>
          <a:lstStyle/>
          <a:p>
            <a:r>
              <a:rPr lang="el-GR" dirty="0" smtClean="0"/>
              <a:t>Πχ </a:t>
            </a:r>
            <a:endParaRPr lang="el-GR" dirty="0" smtClean="0"/>
          </a:p>
          <a:p>
            <a:r>
              <a:rPr lang="en-US" dirty="0" smtClean="0"/>
              <a:t>Get </a:t>
            </a:r>
            <a:r>
              <a:rPr lang="en-US" dirty="0" smtClean="0">
                <a:hlinkClick r:id="rId2"/>
              </a:rPr>
              <a:t>www.testsite.gr/index.htm</a:t>
            </a:r>
            <a:endParaRPr lang="en-US" dirty="0" smtClean="0"/>
          </a:p>
          <a:p>
            <a:endParaRPr lang="en-US" dirty="0"/>
          </a:p>
          <a:p>
            <a:r>
              <a:rPr lang="el-GR" dirty="0" smtClean="0"/>
              <a:t>Η απάντηση του </a:t>
            </a:r>
            <a:r>
              <a:rPr lang="en-US" dirty="0" smtClean="0"/>
              <a:t>server </a:t>
            </a:r>
            <a:r>
              <a:rPr lang="el-GR" dirty="0" smtClean="0"/>
              <a:t>είναι να επιστρέψει την ιστοσελίδα που ζητάμε με την </a:t>
            </a:r>
            <a:r>
              <a:rPr lang="en-US" dirty="0" smtClean="0"/>
              <a:t>GET.</a:t>
            </a:r>
          </a:p>
          <a:p>
            <a:endParaRPr lang="el-GR" dirty="0" smtClean="0"/>
          </a:p>
          <a:p>
            <a:r>
              <a:rPr lang="el-GR" dirty="0" smtClean="0"/>
              <a:t>Κάθε φορά που στον </a:t>
            </a:r>
            <a:r>
              <a:rPr lang="en-US" dirty="0" smtClean="0"/>
              <a:t>browser </a:t>
            </a:r>
            <a:r>
              <a:rPr lang="el-GR" dirty="0" smtClean="0"/>
              <a:t> γράφουμε μια διεύθυνση τότε αυτός αυτόματα και χωρίς να το βλέπουμε εμείς στέλνει μια </a:t>
            </a:r>
            <a:r>
              <a:rPr lang="en-US" dirty="0" smtClean="0"/>
              <a:t>GET </a:t>
            </a:r>
            <a:r>
              <a:rPr lang="el-GR" dirty="0" smtClean="0"/>
              <a:t>εντολή στο </a:t>
            </a:r>
            <a:r>
              <a:rPr lang="en-US" dirty="0" smtClean="0"/>
              <a:t>server </a:t>
            </a:r>
            <a:r>
              <a:rPr lang="el-GR" dirty="0" smtClean="0"/>
              <a:t>που του γράφουμε στη διεύθυνση </a:t>
            </a:r>
            <a:r>
              <a:rPr lang="en-US" dirty="0" smtClean="0">
                <a:hlinkClick r:id="rId3"/>
              </a:rPr>
              <a:t>www.testsite.gr</a:t>
            </a:r>
            <a:r>
              <a:rPr lang="el-GR" dirty="0" smtClean="0"/>
              <a:t> και στη θύρα </a:t>
            </a:r>
            <a:r>
              <a:rPr lang="en-US" dirty="0" smtClean="0"/>
              <a:t>80 </a:t>
            </a:r>
            <a:r>
              <a:rPr lang="el-GR" dirty="0" smtClean="0"/>
              <a:t>αφού αυτή είναι η τυπική θύρα για το πρωτόκολλο </a:t>
            </a:r>
            <a:r>
              <a:rPr lang="en-US" dirty="0" smtClean="0"/>
              <a:t>HTTP</a:t>
            </a:r>
            <a:r>
              <a:rPr lang="el-GR" dirty="0" smtClean="0"/>
              <a:t>.</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Παραδείγματα</a:t>
            </a:r>
            <a:endParaRPr lang="el-GR" dirty="0"/>
          </a:p>
        </p:txBody>
      </p:sp>
      <p:sp>
        <p:nvSpPr>
          <p:cNvPr id="3" name="2 - Ορθογώνιο"/>
          <p:cNvSpPr/>
          <p:nvPr/>
        </p:nvSpPr>
        <p:spPr>
          <a:xfrm>
            <a:off x="251520" y="1124744"/>
            <a:ext cx="8208912" cy="5755422"/>
          </a:xfrm>
          <a:prstGeom prst="rect">
            <a:avLst/>
          </a:prstGeom>
        </p:spPr>
        <p:txBody>
          <a:bodyPr wrap="square">
            <a:spAutoFit/>
          </a:bodyPr>
          <a:lstStyle/>
          <a:p>
            <a:r>
              <a:rPr lang="en-US" sz="1600" dirty="0" smtClean="0">
                <a:solidFill>
                  <a:schemeClr val="tx2">
                    <a:lumMod val="75000"/>
                  </a:schemeClr>
                </a:solidFill>
                <a:latin typeface="Consolas"/>
              </a:rPr>
              <a:t>&lt;HTML&gt;</a:t>
            </a:r>
            <a:endParaRPr lang="en-US" sz="1600" dirty="0" smtClean="0">
              <a:solidFill>
                <a:schemeClr val="tx2">
                  <a:lumMod val="75000"/>
                </a:schemeClr>
              </a:solidFill>
              <a:latin typeface="Consolas"/>
            </a:endParaRPr>
          </a:p>
          <a:p>
            <a:r>
              <a:rPr lang="en-US" sz="1600" dirty="0" smtClean="0">
                <a:solidFill>
                  <a:srgbClr val="0000FF"/>
                </a:solidFill>
                <a:latin typeface="Consolas"/>
              </a:rPr>
              <a:t>&lt;</a:t>
            </a:r>
            <a:r>
              <a:rPr lang="en-US" sz="1600" dirty="0" smtClean="0">
                <a:solidFill>
                  <a:srgbClr val="A31515"/>
                </a:solidFill>
                <a:latin typeface="Consolas"/>
              </a:rPr>
              <a:t>div </a:t>
            </a:r>
            <a:r>
              <a:rPr lang="en-US" sz="1600" dirty="0" smtClean="0">
                <a:solidFill>
                  <a:srgbClr val="FF0000"/>
                </a:solidFill>
                <a:latin typeface="Consolas"/>
              </a:rPr>
              <a:t>align</a:t>
            </a:r>
            <a:r>
              <a:rPr lang="en-US" sz="1600" dirty="0" smtClean="0">
                <a:solidFill>
                  <a:srgbClr val="0000FF"/>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table </a:t>
            </a:r>
            <a:r>
              <a:rPr lang="en-US" sz="1600" dirty="0" smtClean="0">
                <a:solidFill>
                  <a:srgbClr val="FF0000"/>
                </a:solidFill>
                <a:latin typeface="Consolas"/>
              </a:rPr>
              <a:t>border</a:t>
            </a:r>
            <a:r>
              <a:rPr lang="en-US" sz="1600" dirty="0" smtClean="0">
                <a:solidFill>
                  <a:srgbClr val="0000FF"/>
                </a:solidFill>
                <a:latin typeface="Consolas"/>
              </a:rPr>
              <a:t>="1" </a:t>
            </a:r>
            <a:r>
              <a:rPr lang="en-US" sz="1600" dirty="0" smtClean="0">
                <a:solidFill>
                  <a:srgbClr val="FF0000"/>
                </a:solidFill>
                <a:latin typeface="Consolas"/>
              </a:rPr>
              <a:t>width</a:t>
            </a:r>
            <a:r>
              <a:rPr lang="en-US" sz="1600" dirty="0" smtClean="0">
                <a:solidFill>
                  <a:srgbClr val="0000FF"/>
                </a:solidFill>
                <a:latin typeface="Consolas"/>
              </a:rPr>
              <a:t>="50%"&gt;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a:t>
            </a:r>
            <a:r>
              <a:rPr lang="en-US" sz="1600" dirty="0" smtClean="0">
                <a:solidFill>
                  <a:srgbClr val="0000FF"/>
                </a:solidFill>
                <a:latin typeface="Consolas"/>
              </a:rPr>
              <a:t>%“&gt;&lt;</a:t>
            </a:r>
            <a:r>
              <a:rPr lang="en-US" sz="1600" dirty="0" smtClean="0">
                <a:solidFill>
                  <a:srgbClr val="A31515"/>
                </a:solidFill>
                <a:latin typeface="Consolas"/>
              </a:rPr>
              <a:t>center</a:t>
            </a:r>
            <a:r>
              <a:rPr lang="en-US" sz="1600" dirty="0" smtClean="0">
                <a:solidFill>
                  <a:srgbClr val="0000FF"/>
                </a:solidFill>
                <a:latin typeface="Consolas"/>
              </a:rPr>
              <a:t>&gt;0&lt;/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&gt;2&lt;/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="33%"&gt;&lt;</a:t>
            </a:r>
            <a:r>
              <a:rPr lang="en-US" sz="1600" dirty="0" smtClean="0">
                <a:solidFill>
                  <a:srgbClr val="A31515"/>
                </a:solidFill>
                <a:latin typeface="Consolas"/>
              </a:rPr>
              <a:t>center</a:t>
            </a:r>
            <a:r>
              <a:rPr lang="en-US" sz="1600" dirty="0" smtClean="0">
                <a:solidFill>
                  <a:srgbClr val="0000FF"/>
                </a:solidFill>
                <a:latin typeface="Consolas"/>
              </a:rPr>
              <a:t>&gt;2&lt;/</a:t>
            </a:r>
            <a:r>
              <a:rPr lang="en-US" sz="1600" dirty="0" smtClean="0">
                <a:solidFill>
                  <a:srgbClr val="A31515"/>
                </a:solidFill>
                <a:latin typeface="Consolas"/>
              </a:rPr>
              <a:t>td</a:t>
            </a:r>
            <a:r>
              <a:rPr lang="en-US" sz="1600" dirty="0" smtClean="0">
                <a:solidFill>
                  <a:srgbClr val="0000FF"/>
                </a:solidFill>
                <a:latin typeface="Consolas"/>
              </a:rPr>
              <a:t>&gt;</a:t>
            </a:r>
            <a:endParaRPr lang="en-US" sz="1600" dirty="0" smtClean="0">
              <a:solidFill>
                <a:srgbClr val="0000FF"/>
              </a:solidFill>
              <a:latin typeface="Consolas"/>
            </a:endParaRP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td </a:t>
            </a:r>
            <a:r>
              <a:rPr lang="en-US" sz="1600" dirty="0" smtClean="0">
                <a:solidFill>
                  <a:srgbClr val="FF0000"/>
                </a:solidFill>
                <a:latin typeface="Consolas"/>
              </a:rPr>
              <a:t>width</a:t>
            </a:r>
            <a:r>
              <a:rPr lang="en-US" sz="1600" dirty="0" smtClean="0">
                <a:solidFill>
                  <a:srgbClr val="0000FF"/>
                </a:solidFill>
                <a:latin typeface="Consolas"/>
              </a:rPr>
              <a:t>="100%" </a:t>
            </a:r>
            <a:r>
              <a:rPr lang="en-US" sz="1600" dirty="0" err="1" smtClean="0">
                <a:solidFill>
                  <a:srgbClr val="FF0000"/>
                </a:solidFill>
                <a:latin typeface="Consolas"/>
              </a:rPr>
              <a:t>colspan</a:t>
            </a:r>
            <a:r>
              <a:rPr lang="en-US" sz="1600" dirty="0" smtClean="0">
                <a:solidFill>
                  <a:srgbClr val="0000FF"/>
                </a:solidFill>
                <a:latin typeface="Consolas"/>
              </a:rPr>
              <a:t>="3" </a:t>
            </a:r>
            <a:r>
              <a:rPr lang="en-US" sz="1600" dirty="0" err="1" smtClean="0">
                <a:solidFill>
                  <a:srgbClr val="FF0000"/>
                </a:solidFill>
                <a:latin typeface="Consolas"/>
              </a:rPr>
              <a:t>bgcolor</a:t>
            </a:r>
            <a:r>
              <a:rPr lang="en-US" sz="1600" dirty="0" smtClean="0">
                <a:solidFill>
                  <a:srgbClr val="0000FF"/>
                </a:solidFill>
                <a:latin typeface="Consolas"/>
              </a:rPr>
              <a:t>="#008080</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form </a:t>
            </a:r>
            <a:r>
              <a:rPr lang="en-US" sz="1600" dirty="0" smtClean="0">
                <a:solidFill>
                  <a:srgbClr val="FF0000"/>
                </a:solidFill>
                <a:latin typeface="Consolas"/>
              </a:rPr>
              <a:t>method</a:t>
            </a:r>
            <a:r>
              <a:rPr lang="en-US" sz="1600" dirty="0" smtClean="0">
                <a:solidFill>
                  <a:srgbClr val="0000FF"/>
                </a:solidFill>
                <a:latin typeface="Consolas"/>
              </a:rPr>
              <a:t>="POST"</a:t>
            </a:r>
          </a:p>
          <a:p>
            <a:r>
              <a:rPr lang="en-US" sz="1600" dirty="0" smtClean="0">
                <a:solidFill>
                  <a:srgbClr val="0000FF"/>
                </a:solidFill>
                <a:latin typeface="Consolas"/>
              </a:rPr>
              <a:t>    </a:t>
            </a:r>
            <a:r>
              <a:rPr lang="en-US" sz="1600" dirty="0" smtClean="0">
                <a:solidFill>
                  <a:srgbClr val="FF0000"/>
                </a:solidFill>
                <a:latin typeface="Consolas"/>
              </a:rPr>
              <a:t>action</a:t>
            </a:r>
            <a:r>
              <a:rPr lang="en-US" sz="1600" dirty="0" smtClean="0">
                <a:solidFill>
                  <a:srgbClr val="0000FF"/>
                </a:solidFill>
                <a:latin typeface="Consolas"/>
              </a:rPr>
              <a:t>="example13.php3</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div </a:t>
            </a:r>
            <a:r>
              <a:rPr lang="en-US" sz="1600" dirty="0" smtClean="0">
                <a:solidFill>
                  <a:srgbClr val="FF0000"/>
                </a:solidFill>
                <a:latin typeface="Consolas"/>
              </a:rPr>
              <a:t>align</a:t>
            </a:r>
            <a:r>
              <a:rPr lang="en-US" sz="1600" dirty="0" smtClean="0">
                <a:solidFill>
                  <a:srgbClr val="0000FF"/>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center</a:t>
            </a:r>
            <a:r>
              <a:rPr lang="en-US" sz="1600" dirty="0" smtClean="0">
                <a:solidFill>
                  <a:srgbClr val="0000FF"/>
                </a:solidFill>
                <a:latin typeface="Consolas"/>
              </a:rPr>
              <a:t>&gt;&lt;</a:t>
            </a:r>
            <a:r>
              <a:rPr lang="en-US" sz="1600" dirty="0" smtClean="0">
                <a:solidFill>
                  <a:srgbClr val="A31515"/>
                </a:solidFill>
                <a:latin typeface="Consolas"/>
              </a:rPr>
              <a:t>p</a:t>
            </a:r>
            <a:r>
              <a:rPr lang="en-US" sz="1600" dirty="0" smtClean="0">
                <a:solidFill>
                  <a:srgbClr val="0000FF"/>
                </a:solidFill>
                <a:latin typeface="Consolas"/>
              </a:rPr>
              <a:t>&gt;&lt;</a:t>
            </a:r>
            <a:r>
              <a:rPr lang="en-US" sz="1600" dirty="0" smtClean="0">
                <a:solidFill>
                  <a:srgbClr val="A31515"/>
                </a:solidFill>
                <a:latin typeface="Consolas"/>
              </a:rPr>
              <a:t>input </a:t>
            </a:r>
            <a:r>
              <a:rPr lang="en-US" sz="1600" dirty="0" smtClean="0">
                <a:solidFill>
                  <a:srgbClr val="FF0000"/>
                </a:solidFill>
                <a:latin typeface="Consolas"/>
              </a:rPr>
              <a:t>type</a:t>
            </a:r>
            <a:r>
              <a:rPr lang="en-US" sz="1600" dirty="0" smtClean="0">
                <a:solidFill>
                  <a:srgbClr val="0000FF"/>
                </a:solidFill>
                <a:latin typeface="Consolas"/>
              </a:rPr>
              <a:t>="submit" </a:t>
            </a:r>
            <a:r>
              <a:rPr lang="en-US" sz="1600" dirty="0" smtClean="0">
                <a:solidFill>
                  <a:srgbClr val="FF0000"/>
                </a:solidFill>
                <a:latin typeface="Consolas"/>
              </a:rPr>
              <a:t>value</a:t>
            </a:r>
            <a:r>
              <a:rPr lang="en-US" sz="1600" dirty="0" smtClean="0">
                <a:solidFill>
                  <a:srgbClr val="0000FF"/>
                </a:solidFill>
                <a:latin typeface="Consolas"/>
              </a:rPr>
              <a:t>="Spin!"&gt;&lt;/</a:t>
            </a:r>
            <a:r>
              <a:rPr lang="en-US" sz="1600" dirty="0" smtClean="0">
                <a:solidFill>
                  <a:srgbClr val="A31515"/>
                </a:solidFill>
                <a:latin typeface="Consolas"/>
              </a:rPr>
              <a:t>p</a:t>
            </a:r>
            <a:r>
              <a:rPr lang="en-US" sz="1600" dirty="0" smtClean="0">
                <a:solidFill>
                  <a:srgbClr val="0000FF"/>
                </a:solidFill>
                <a:latin typeface="Consolas"/>
              </a:rPr>
              <a:t>&gt;&lt;/</a:t>
            </a:r>
            <a:r>
              <a:rPr lang="en-US" sz="1600" dirty="0" smtClean="0">
                <a:solidFill>
                  <a:srgbClr val="A31515"/>
                </a:solidFill>
                <a:latin typeface="Consolas"/>
              </a:rPr>
              <a:t>center</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div</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form</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smtClean="0">
                <a:solidFill>
                  <a:srgbClr val="A31515"/>
                </a:solidFill>
                <a:latin typeface="Consolas"/>
              </a:rPr>
              <a:t>td</a:t>
            </a:r>
            <a:r>
              <a:rPr lang="en-US" sz="1600" dirty="0" smtClean="0">
                <a:solidFill>
                  <a:srgbClr val="0000FF"/>
                </a:solidFill>
                <a:latin typeface="Consolas"/>
              </a:rPr>
              <a:t>&gt;</a:t>
            </a:r>
          </a:p>
          <a:p>
            <a:r>
              <a:rPr lang="en-US" sz="1600" dirty="0" smtClean="0">
                <a:solidFill>
                  <a:srgbClr val="0000FF"/>
                </a:solidFill>
                <a:latin typeface="Consolas"/>
              </a:rPr>
              <a:t>  &lt;/</a:t>
            </a:r>
            <a:r>
              <a:rPr lang="en-US" sz="1600" dirty="0" err="1" smtClean="0">
                <a:solidFill>
                  <a:srgbClr val="A31515"/>
                </a:solidFill>
                <a:latin typeface="Consolas"/>
              </a:rPr>
              <a:t>tr</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table</a:t>
            </a:r>
            <a:r>
              <a:rPr lang="en-US" sz="1600" dirty="0" smtClean="0">
                <a:solidFill>
                  <a:srgbClr val="0000FF"/>
                </a:solidFill>
                <a:latin typeface="Consolas"/>
              </a:rPr>
              <a:t>&gt;</a:t>
            </a:r>
          </a:p>
          <a:p>
            <a:r>
              <a:rPr lang="en-US" sz="1600" dirty="0" smtClean="0">
                <a:solidFill>
                  <a:srgbClr val="0000FF"/>
                </a:solidFill>
                <a:latin typeface="Consolas"/>
              </a:rPr>
              <a:t>&lt;/</a:t>
            </a:r>
            <a:r>
              <a:rPr lang="en-US" sz="1600" dirty="0" smtClean="0">
                <a:solidFill>
                  <a:srgbClr val="A31515"/>
                </a:solidFill>
                <a:latin typeface="Consolas"/>
              </a:rPr>
              <a:t>center</a:t>
            </a:r>
            <a:r>
              <a:rPr lang="en-US" sz="1600" dirty="0" smtClean="0">
                <a:solidFill>
                  <a:srgbClr val="0000FF"/>
                </a:solidFill>
                <a:latin typeface="Consolas"/>
              </a:rPr>
              <a:t>&gt;&lt;/</a:t>
            </a:r>
            <a:r>
              <a:rPr lang="en-US" sz="1600" dirty="0" smtClean="0">
                <a:solidFill>
                  <a:srgbClr val="A31515"/>
                </a:solidFill>
                <a:latin typeface="Consolas"/>
              </a:rPr>
              <a:t>div</a:t>
            </a:r>
            <a:r>
              <a:rPr lang="en-US" sz="1600" dirty="0" smtClean="0">
                <a:solidFill>
                  <a:srgbClr val="0000FF"/>
                </a:solidFill>
                <a:latin typeface="Consolas"/>
              </a:rPr>
              <a:t>&gt;</a:t>
            </a:r>
          </a:p>
          <a:p>
            <a:r>
              <a:rPr lang="en-US" sz="1600" dirty="0" smtClean="0">
                <a:solidFill>
                  <a:srgbClr val="0000FF"/>
                </a:solidFill>
                <a:latin typeface="Consolas"/>
              </a:rPr>
              <a:t>&lt;/HTML&gt;</a:t>
            </a:r>
            <a:endParaRPr lang="en-US" sz="1600" dirty="0" smtClean="0">
              <a:solidFill>
                <a:srgbClr val="0000FF"/>
              </a:solidFill>
              <a:latin typeface="Consolas"/>
            </a:endParaRPr>
          </a:p>
          <a:p>
            <a:endParaRPr lang="en-US" sz="1600" dirty="0" smtClean="0">
              <a:solidFill>
                <a:srgbClr val="0000FF"/>
              </a:solidFill>
              <a:latin typeface="Consolas"/>
            </a:endParaRPr>
          </a:p>
        </p:txBody>
      </p:sp>
      <p:pic>
        <p:nvPicPr>
          <p:cNvPr id="1026" name="Picture 2"/>
          <p:cNvPicPr>
            <a:picLocks noChangeAspect="1" noChangeArrowheads="1"/>
          </p:cNvPicPr>
          <p:nvPr/>
        </p:nvPicPr>
        <p:blipFill>
          <a:blip r:embed="rId2" cstate="print"/>
          <a:srcRect/>
          <a:stretch>
            <a:fillRect/>
          </a:stretch>
        </p:blipFill>
        <p:spPr bwMode="auto">
          <a:xfrm>
            <a:off x="4252415" y="1134616"/>
            <a:ext cx="4064001"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Διευθύνσεις μέσα στην ιστοσελίδα</a:t>
            </a:r>
            <a:endParaRPr lang="el-GR" dirty="0"/>
          </a:p>
        </p:txBody>
      </p:sp>
      <p:sp>
        <p:nvSpPr>
          <p:cNvPr id="3" name="2 - TextBox"/>
          <p:cNvSpPr txBox="1"/>
          <p:nvPr/>
        </p:nvSpPr>
        <p:spPr>
          <a:xfrm>
            <a:off x="611560" y="1844824"/>
            <a:ext cx="8136904" cy="4247317"/>
          </a:xfrm>
          <a:prstGeom prst="rect">
            <a:avLst/>
          </a:prstGeom>
          <a:noFill/>
        </p:spPr>
        <p:txBody>
          <a:bodyPr wrap="square" rtlCol="0">
            <a:spAutoFit/>
          </a:bodyPr>
          <a:lstStyle/>
          <a:p>
            <a:r>
              <a:rPr lang="el-GR" dirty="0" smtClean="0"/>
              <a:t>Όταν ζητάμε μια ιστοσελίδα τότε η </a:t>
            </a:r>
            <a:r>
              <a:rPr lang="en-US" dirty="0" smtClean="0"/>
              <a:t>server</a:t>
            </a:r>
            <a:r>
              <a:rPr lang="el-GR" dirty="0" smtClean="0"/>
              <a:t> αποκρίνεται στέλνοντας μας πίσω το </a:t>
            </a:r>
            <a:r>
              <a:rPr lang="en-US" dirty="0" smtClean="0"/>
              <a:t>HTML</a:t>
            </a:r>
            <a:r>
              <a:rPr lang="el-GR" dirty="0" smtClean="0"/>
              <a:t> της ιστοσελίδας.</a:t>
            </a:r>
            <a:r>
              <a:rPr lang="en-US" dirty="0" smtClean="0"/>
              <a:t> </a:t>
            </a:r>
            <a:r>
              <a:rPr lang="el-GR" dirty="0" smtClean="0"/>
              <a:t>Μετά ο </a:t>
            </a:r>
            <a:r>
              <a:rPr lang="en-US" dirty="0" smtClean="0"/>
              <a:t>browser </a:t>
            </a:r>
            <a:r>
              <a:rPr lang="el-GR" dirty="0" smtClean="0"/>
              <a:t>μας θα διαβάσει και θα αναλύσει το </a:t>
            </a:r>
            <a:r>
              <a:rPr lang="en-US" dirty="0" smtClean="0"/>
              <a:t>html </a:t>
            </a:r>
            <a:r>
              <a:rPr lang="el-GR" dirty="0" smtClean="0"/>
              <a:t>και πριν το αστικοποιήσει θα ψάξει για αντικείμενα(εικόνες, βίντεο, ….) που λείπουν δηλαδή τα χρειάζεται η σελίδα για να είναι ολοκληρωμένη. Εάν βρεθούν τέτοια τότε ο </a:t>
            </a:r>
            <a:r>
              <a:rPr lang="en-US" dirty="0" smtClean="0"/>
              <a:t>browser </a:t>
            </a:r>
            <a:r>
              <a:rPr lang="el-GR" dirty="0" smtClean="0"/>
              <a:t>τα ζητάει ένα από τον </a:t>
            </a:r>
            <a:r>
              <a:rPr lang="en-US" dirty="0" smtClean="0"/>
              <a:t>server</a:t>
            </a:r>
            <a:r>
              <a:rPr lang="el-GR" dirty="0"/>
              <a:t> </a:t>
            </a:r>
            <a:r>
              <a:rPr lang="el-GR" dirty="0" smtClean="0"/>
              <a:t>αναλύοντας την σχετική διεύθυνση τους και δημιουργώντας για το καθένα απόλυτη διεύθυνση   </a:t>
            </a:r>
          </a:p>
          <a:p>
            <a:endParaRPr lang="el-GR" dirty="0"/>
          </a:p>
          <a:p>
            <a:endParaRPr lang="el-GR" dirty="0" smtClean="0"/>
          </a:p>
          <a:p>
            <a:r>
              <a:rPr lang="el-GR" b="1" dirty="0" smtClean="0"/>
              <a:t>Απόλυτη διεύθυνση: </a:t>
            </a:r>
            <a:r>
              <a:rPr lang="en-US" dirty="0" smtClean="0"/>
              <a:t>www.mysite.gr/images/test.gif</a:t>
            </a:r>
            <a:endParaRPr lang="el-GR" dirty="0" smtClean="0"/>
          </a:p>
          <a:p>
            <a:r>
              <a:rPr lang="el-GR" b="1" dirty="0" smtClean="0"/>
              <a:t>Σχετική διεύθυνση:</a:t>
            </a:r>
            <a:r>
              <a:rPr lang="el-GR" dirty="0" smtClean="0"/>
              <a:t> </a:t>
            </a:r>
            <a:r>
              <a:rPr lang="en-US" dirty="0" smtClean="0"/>
              <a:t>images/test.gif</a:t>
            </a:r>
          </a:p>
          <a:p>
            <a:r>
              <a:rPr lang="el-GR" b="1" dirty="0" smtClean="0"/>
              <a:t>Σχετική διεύθυνση:</a:t>
            </a:r>
            <a:r>
              <a:rPr lang="el-GR" dirty="0" smtClean="0"/>
              <a:t> </a:t>
            </a:r>
            <a:r>
              <a:rPr lang="en-US" dirty="0" smtClean="0"/>
              <a:t>../images/test.gif</a:t>
            </a:r>
            <a:endParaRPr lang="en-US" dirty="0" smtClean="0"/>
          </a:p>
          <a:p>
            <a:endParaRPr lang="en-US" dirty="0" smtClean="0"/>
          </a:p>
          <a:p>
            <a:endParaRPr lang="en-US" dirty="0" smtClean="0"/>
          </a:p>
          <a:p>
            <a:endParaRPr lang="en-US" dirty="0" smtClean="0"/>
          </a:p>
          <a:p>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616</Words>
  <Application>Microsoft Office PowerPoint</Application>
  <PresentationFormat>Προβολή στην οθόνη (4:3)</PresentationFormat>
  <Paragraphs>78</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Θέμα του Office</vt:lpstr>
      <vt:lpstr>Μάθημα 1</vt:lpstr>
      <vt:lpstr>Διευθύνσεις</vt:lpstr>
      <vt:lpstr>http</vt:lpstr>
      <vt:lpstr>Get vs Post</vt:lpstr>
      <vt:lpstr>Παραδείγματα</vt:lpstr>
      <vt:lpstr>Παραδείγματα</vt:lpstr>
      <vt:lpstr>Διαφάνεια 7</vt:lpstr>
      <vt:lpstr>Διευθύνσεις μέσα στην ιστοσελίδα</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1</dc:title>
  <dc:creator>mclab</dc:creator>
  <cp:lastModifiedBy>mclab</cp:lastModifiedBy>
  <cp:revision>19</cp:revision>
  <dcterms:created xsi:type="dcterms:W3CDTF">2014-03-11T16:38:25Z</dcterms:created>
  <dcterms:modified xsi:type="dcterms:W3CDTF">2014-03-12T16:37:33Z</dcterms:modified>
</cp:coreProperties>
</file>