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65" r:id="rId3"/>
    <p:sldId id="267" r:id="rId4"/>
    <p:sldId id="266" r:id="rId5"/>
    <p:sldId id="268" r:id="rId6"/>
    <p:sldId id="269" r:id="rId7"/>
    <p:sldId id="270" r:id="rId8"/>
    <p:sldId id="264" r:id="rId9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99"/>
    <a:srgbClr val="FFFF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Φωτεινό στυλ 2 - Έμφαση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5940675A-B579-460E-94D1-54222C63F5DA}" styleName="Χωρίς στυλ, πλέγμα πίνακα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Φωτεινό στυλ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77" y="105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33F3D0-F3EC-444C-BB17-2AEEB6BA892F}" type="datetimeFigureOut">
              <a:rPr lang="el-GR" smtClean="0"/>
              <a:pPr/>
              <a:t>5/6/2014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7B064D-7EAE-4500-AEC3-DC679A3E22F7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74C5-D4CB-4F1C-8277-5A6214F6AFB8}" type="datetimeFigureOut">
              <a:rPr lang="el-GR" smtClean="0"/>
              <a:pPr/>
              <a:t>5/6/2014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74C5-D4CB-4F1C-8277-5A6214F6AFB8}" type="datetimeFigureOut">
              <a:rPr lang="el-GR" smtClean="0"/>
              <a:pPr/>
              <a:t>5/6/2014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74C5-D4CB-4F1C-8277-5A6214F6AFB8}" type="datetimeFigureOut">
              <a:rPr lang="el-GR" smtClean="0"/>
              <a:pPr/>
              <a:t>5/6/2014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74C5-D4CB-4F1C-8277-5A6214F6AFB8}" type="datetimeFigureOut">
              <a:rPr lang="el-GR" smtClean="0"/>
              <a:pPr/>
              <a:t>5/6/2014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74C5-D4CB-4F1C-8277-5A6214F6AFB8}" type="datetimeFigureOut">
              <a:rPr lang="el-GR" smtClean="0"/>
              <a:pPr/>
              <a:t>5/6/2014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74C5-D4CB-4F1C-8277-5A6214F6AFB8}" type="datetimeFigureOut">
              <a:rPr lang="el-GR" smtClean="0"/>
              <a:pPr/>
              <a:t>5/6/2014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74C5-D4CB-4F1C-8277-5A6214F6AFB8}" type="datetimeFigureOut">
              <a:rPr lang="el-GR" smtClean="0"/>
              <a:pPr/>
              <a:t>5/6/2014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74C5-D4CB-4F1C-8277-5A6214F6AFB8}" type="datetimeFigureOut">
              <a:rPr lang="el-GR" smtClean="0"/>
              <a:pPr/>
              <a:t>5/6/2014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74C5-D4CB-4F1C-8277-5A6214F6AFB8}" type="datetimeFigureOut">
              <a:rPr lang="el-GR" smtClean="0"/>
              <a:pPr/>
              <a:t>5/6/2014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74C5-D4CB-4F1C-8277-5A6214F6AFB8}" type="datetimeFigureOut">
              <a:rPr lang="el-GR" smtClean="0"/>
              <a:pPr/>
              <a:t>5/6/2014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74C5-D4CB-4F1C-8277-5A6214F6AFB8}" type="datetimeFigureOut">
              <a:rPr lang="el-GR" smtClean="0"/>
              <a:pPr/>
              <a:t>5/6/2014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9D74C5-D4CB-4F1C-8277-5A6214F6AFB8}" type="datetimeFigureOut">
              <a:rPr lang="el-GR" smtClean="0"/>
              <a:pPr/>
              <a:t>5/6/2014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Μάθημα </a:t>
            </a:r>
            <a:r>
              <a:rPr lang="en-US" dirty="0" smtClean="0"/>
              <a:t>10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JSP</a:t>
            </a:r>
          </a:p>
          <a:p>
            <a:r>
              <a:rPr lang="en-US" dirty="0" smtClean="0"/>
              <a:t>JSP </a:t>
            </a:r>
            <a:r>
              <a:rPr lang="en-US" dirty="0" err="1" smtClean="0"/>
              <a:t>vs</a:t>
            </a:r>
            <a:r>
              <a:rPr lang="en-US" dirty="0" smtClean="0"/>
              <a:t> PHP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 Server Pages - JSP</a:t>
            </a:r>
            <a:endParaRPr lang="el-GR" dirty="0"/>
          </a:p>
        </p:txBody>
      </p:sp>
      <p:sp>
        <p:nvSpPr>
          <p:cNvPr id="3" name="2 - TextBox"/>
          <p:cNvSpPr txBox="1"/>
          <p:nvPr/>
        </p:nvSpPr>
        <p:spPr>
          <a:xfrm>
            <a:off x="611561" y="1208941"/>
            <a:ext cx="820891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Java Server Pages </a:t>
            </a:r>
            <a:r>
              <a:rPr lang="el-GR" dirty="0" smtClean="0"/>
              <a:t>- </a:t>
            </a:r>
            <a:r>
              <a:rPr lang="en-US" dirty="0" smtClean="0"/>
              <a:t>JSP</a:t>
            </a:r>
            <a:r>
              <a:rPr lang="el-GR" dirty="0" smtClean="0"/>
              <a:t> είναι η τεχνολογία διαμόρφωσης ιστοσελίδων στην πλευρά του </a:t>
            </a:r>
            <a:r>
              <a:rPr lang="en-US" dirty="0" smtClean="0"/>
              <a:t>server </a:t>
            </a:r>
            <a:r>
              <a:rPr lang="el-GR" dirty="0" smtClean="0"/>
              <a:t>που για της ανάγκες του προγραμματισμού χρησιμοποιεί τη γλώσσα </a:t>
            </a:r>
            <a:r>
              <a:rPr lang="en-US" dirty="0" smtClean="0"/>
              <a:t>JAVA.</a:t>
            </a:r>
          </a:p>
          <a:p>
            <a:r>
              <a:rPr lang="el-GR" dirty="0" smtClean="0"/>
              <a:t>Είναι εξίσου διαδεδομένη τεχνολογία με την </a:t>
            </a:r>
            <a:r>
              <a:rPr lang="en-US" dirty="0" smtClean="0"/>
              <a:t>PHP</a:t>
            </a:r>
            <a:r>
              <a:rPr lang="el-GR" dirty="0" smtClean="0"/>
              <a:t> και χρονικά προϋπάρχει αυτής. Η χρήση της </a:t>
            </a:r>
            <a:r>
              <a:rPr lang="en-US" dirty="0" smtClean="0"/>
              <a:t>JAVA </a:t>
            </a:r>
            <a:r>
              <a:rPr lang="el-GR" dirty="0" smtClean="0"/>
              <a:t>στο </a:t>
            </a:r>
            <a:r>
              <a:rPr lang="en-US" dirty="0" smtClean="0"/>
              <a:t>WEB</a:t>
            </a:r>
            <a:r>
              <a:rPr lang="el-GR" dirty="0" smtClean="0"/>
              <a:t> θεωρείται και δίκαια ως ένα εργαλείο για αξιόπιστες εφαρμογές και ο λόγος είναι ότι μπορεί να υλοποιήσει όλες τις πιθανές αρχιτεκτονικές και μπορεί να προσαρμοστεί σε όλες τις απαιτήσεις της εφαρμογής.</a:t>
            </a:r>
          </a:p>
          <a:p>
            <a:endParaRPr lang="el-GR" dirty="0" smtClean="0"/>
          </a:p>
          <a:p>
            <a:r>
              <a:rPr lang="el-GR" dirty="0" smtClean="0"/>
              <a:t>Τεχνικά η εκτέλεση </a:t>
            </a:r>
            <a:r>
              <a:rPr lang="en-US" dirty="0" smtClean="0"/>
              <a:t>Java Server Pages </a:t>
            </a:r>
            <a:r>
              <a:rPr lang="el-GR" dirty="0" smtClean="0"/>
              <a:t>προϋποθέτει την παρουσία στο </a:t>
            </a:r>
            <a:r>
              <a:rPr lang="en-US" dirty="0" smtClean="0"/>
              <a:t>server </a:t>
            </a:r>
            <a:r>
              <a:rPr lang="el-GR" dirty="0" smtClean="0"/>
              <a:t>ενός </a:t>
            </a:r>
            <a:r>
              <a:rPr lang="en-US" dirty="0" err="1" smtClean="0"/>
              <a:t>webserver</a:t>
            </a:r>
            <a:r>
              <a:rPr lang="el-GR" dirty="0" smtClean="0"/>
              <a:t> (συνηθέστερα ο </a:t>
            </a:r>
            <a:r>
              <a:rPr lang="en-US" dirty="0" smtClean="0"/>
              <a:t>apache</a:t>
            </a:r>
            <a:r>
              <a:rPr lang="el-GR" dirty="0" smtClean="0"/>
              <a:t>) και ενός </a:t>
            </a:r>
            <a:r>
              <a:rPr lang="en-US" dirty="0" smtClean="0"/>
              <a:t>application server (</a:t>
            </a:r>
            <a:r>
              <a:rPr lang="el-GR" dirty="0" smtClean="0"/>
              <a:t>συνηθισμένος ο </a:t>
            </a:r>
            <a:r>
              <a:rPr lang="en-US" dirty="0" smtClean="0"/>
              <a:t>Tomcat </a:t>
            </a:r>
            <a:r>
              <a:rPr lang="el-GR" dirty="0" smtClean="0"/>
              <a:t>που είναι </a:t>
            </a:r>
            <a:r>
              <a:rPr lang="en-US" dirty="0" err="1" smtClean="0"/>
              <a:t>opensource</a:t>
            </a:r>
            <a:r>
              <a:rPr lang="en-US" dirty="0" smtClean="0"/>
              <a:t>… </a:t>
            </a:r>
            <a:r>
              <a:rPr lang="el-GR" dirty="0" smtClean="0"/>
              <a:t>αλλά και οι εμπορικοί </a:t>
            </a:r>
            <a:r>
              <a:rPr lang="en-US" dirty="0" smtClean="0"/>
              <a:t>ORACLE </a:t>
            </a:r>
            <a:r>
              <a:rPr lang="en-US" dirty="0" err="1" smtClean="0"/>
              <a:t>WEBLogic</a:t>
            </a:r>
            <a:r>
              <a:rPr lang="en-US" dirty="0" smtClean="0"/>
              <a:t>, IBM </a:t>
            </a:r>
            <a:r>
              <a:rPr lang="en-US" dirty="0" err="1" smtClean="0"/>
              <a:t>WebSphere</a:t>
            </a:r>
            <a:r>
              <a:rPr lang="en-US" dirty="0" smtClean="0"/>
              <a:t>….)  </a:t>
            </a:r>
            <a:r>
              <a:rPr lang="el-GR" dirty="0" smtClean="0"/>
              <a:t>που αναλαμβάνει να εκτελέσει τον κώδικα </a:t>
            </a:r>
            <a:r>
              <a:rPr lang="en-US" dirty="0" smtClean="0"/>
              <a:t>Java.</a:t>
            </a:r>
            <a:endParaRPr lang="el-GR" dirty="0" smtClean="0"/>
          </a:p>
          <a:p>
            <a:endParaRPr lang="el-GR" dirty="0" smtClean="0"/>
          </a:p>
          <a:p>
            <a:r>
              <a:rPr lang="el-GR" dirty="0" smtClean="0"/>
              <a:t>Ο </a:t>
            </a:r>
            <a:r>
              <a:rPr lang="en-US" dirty="0" smtClean="0"/>
              <a:t>application server </a:t>
            </a:r>
            <a:r>
              <a:rPr lang="el-GR" dirty="0" smtClean="0"/>
              <a:t>μπορεί γενικότερα να φιλοξενήσει απλά </a:t>
            </a:r>
            <a:r>
              <a:rPr lang="en-US" dirty="0" smtClean="0"/>
              <a:t>HTML</a:t>
            </a:r>
            <a:r>
              <a:rPr lang="el-GR" dirty="0" smtClean="0"/>
              <a:t> αλλά και </a:t>
            </a:r>
            <a:r>
              <a:rPr lang="en-US" dirty="0" err="1" smtClean="0"/>
              <a:t>servlets</a:t>
            </a:r>
            <a:r>
              <a:rPr lang="en-US" dirty="0" smtClean="0"/>
              <a:t> </a:t>
            </a:r>
            <a:r>
              <a:rPr lang="el-GR" dirty="0" smtClean="0"/>
              <a:t>ή </a:t>
            </a:r>
            <a:r>
              <a:rPr lang="en-US" dirty="0" smtClean="0"/>
              <a:t>JSP </a:t>
            </a:r>
            <a:r>
              <a:rPr lang="el-GR" dirty="0" smtClean="0"/>
              <a:t>σελίδες </a:t>
            </a:r>
            <a:r>
              <a:rPr lang="en-US" dirty="0" smtClean="0"/>
              <a:t> 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17856" y="5567759"/>
            <a:ext cx="2179419" cy="1290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- Σύννεφο"/>
          <p:cNvSpPr/>
          <p:nvPr/>
        </p:nvSpPr>
        <p:spPr>
          <a:xfrm>
            <a:off x="3779912" y="5063703"/>
            <a:ext cx="1944216" cy="1224136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2240" y="4861766"/>
            <a:ext cx="2104703" cy="20223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6 - Ευθύγραμμο βέλος σύνδεσης"/>
          <p:cNvCxnSpPr>
            <a:stCxn id="4" idx="3"/>
            <a:endCxn id="6" idx="1"/>
          </p:cNvCxnSpPr>
          <p:nvPr/>
        </p:nvCxnSpPr>
        <p:spPr>
          <a:xfrm flipV="1">
            <a:off x="3197275" y="5872943"/>
            <a:ext cx="3534965" cy="339937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- TextBox"/>
          <p:cNvSpPr txBox="1"/>
          <p:nvPr/>
        </p:nvSpPr>
        <p:spPr>
          <a:xfrm rot="21198831">
            <a:off x="3696890" y="6245179"/>
            <a:ext cx="29001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Get www.mysite.gr/index.jsp</a:t>
            </a:r>
            <a:endParaRPr lang="el-GR" dirty="0"/>
          </a:p>
        </p:txBody>
      </p:sp>
      <p:cxnSp>
        <p:nvCxnSpPr>
          <p:cNvPr id="9" name="8 - Ευθύγραμμο βέλος σύνδεσης"/>
          <p:cNvCxnSpPr/>
          <p:nvPr/>
        </p:nvCxnSpPr>
        <p:spPr>
          <a:xfrm flipH="1">
            <a:off x="2843808" y="5135711"/>
            <a:ext cx="3456384" cy="432048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9 - TextBox"/>
          <p:cNvSpPr txBox="1"/>
          <p:nvPr/>
        </p:nvSpPr>
        <p:spPr>
          <a:xfrm rot="21309394">
            <a:off x="2915816" y="5063703"/>
            <a:ext cx="736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HTML</a:t>
            </a:r>
            <a:endParaRPr lang="el-GR" dirty="0"/>
          </a:p>
        </p:txBody>
      </p:sp>
      <p:sp>
        <p:nvSpPr>
          <p:cNvPr id="11" name="10 - TextBox"/>
          <p:cNvSpPr txBox="1"/>
          <p:nvPr/>
        </p:nvSpPr>
        <p:spPr>
          <a:xfrm rot="16200000">
            <a:off x="6658317" y="5480888"/>
            <a:ext cx="930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APACHE</a:t>
            </a:r>
            <a:endParaRPr lang="el-GR" dirty="0"/>
          </a:p>
        </p:txBody>
      </p:sp>
      <p:sp>
        <p:nvSpPr>
          <p:cNvPr id="12" name="11 - TextBox"/>
          <p:cNvSpPr txBox="1"/>
          <p:nvPr/>
        </p:nvSpPr>
        <p:spPr>
          <a:xfrm rot="16200000">
            <a:off x="6961575" y="5575252"/>
            <a:ext cx="90018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TOMCAT</a:t>
            </a:r>
            <a:endParaRPr lang="el-GR" sz="1600" dirty="0"/>
          </a:p>
        </p:txBody>
      </p:sp>
      <p:sp>
        <p:nvSpPr>
          <p:cNvPr id="13" name="12 - TextBox"/>
          <p:cNvSpPr txBox="1"/>
          <p:nvPr/>
        </p:nvSpPr>
        <p:spPr>
          <a:xfrm rot="16200000">
            <a:off x="7141946" y="5710919"/>
            <a:ext cx="95930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Database</a:t>
            </a:r>
            <a:endParaRPr lang="el-GR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JSP </a:t>
            </a:r>
            <a:r>
              <a:rPr lang="el-GR" dirty="0" smtClean="0"/>
              <a:t>και</a:t>
            </a:r>
            <a:r>
              <a:rPr lang="en-US" dirty="0" smtClean="0"/>
              <a:t> </a:t>
            </a:r>
            <a:r>
              <a:rPr lang="en-US" dirty="0" err="1" smtClean="0"/>
              <a:t>Servlets</a:t>
            </a: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467544" y="1268760"/>
            <a:ext cx="8208912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Η αλήθεια είναι ότι στην </a:t>
            </a:r>
            <a:r>
              <a:rPr lang="en-US" dirty="0" smtClean="0"/>
              <a:t>Java</a:t>
            </a:r>
            <a:r>
              <a:rPr lang="el-GR" dirty="0" smtClean="0"/>
              <a:t> πριν των </a:t>
            </a:r>
            <a:r>
              <a:rPr lang="en-US" dirty="0" smtClean="0"/>
              <a:t>JSP</a:t>
            </a:r>
            <a:r>
              <a:rPr lang="el-GR" dirty="0" smtClean="0"/>
              <a:t> προϋπάρχει η τεχνολογία των </a:t>
            </a:r>
            <a:r>
              <a:rPr lang="en-US" dirty="0" err="1" smtClean="0"/>
              <a:t>Servlets</a:t>
            </a:r>
            <a:r>
              <a:rPr lang="en-US" dirty="0" smtClean="0"/>
              <a:t>. </a:t>
            </a:r>
            <a:r>
              <a:rPr lang="el-GR" dirty="0" smtClean="0"/>
              <a:t>Πρόκειται για κλάσεις (</a:t>
            </a:r>
            <a:r>
              <a:rPr lang="en-US" dirty="0" smtClean="0"/>
              <a:t>class </a:t>
            </a:r>
            <a:r>
              <a:rPr lang="el-GR" dirty="0" smtClean="0"/>
              <a:t>και όχι για ιστοσελίδες όπως το </a:t>
            </a:r>
            <a:r>
              <a:rPr lang="en-US" dirty="0" smtClean="0"/>
              <a:t>JSP) </a:t>
            </a:r>
            <a:r>
              <a:rPr lang="el-GR" dirty="0" smtClean="0"/>
              <a:t>οι οποίες φιλοξενούμε στον </a:t>
            </a:r>
            <a:r>
              <a:rPr lang="en-US" dirty="0" smtClean="0"/>
              <a:t>application server </a:t>
            </a:r>
            <a:r>
              <a:rPr lang="el-GR" dirty="0" smtClean="0"/>
              <a:t>όταν εκτελεστούν (τις καλέσουμε μέσω </a:t>
            </a:r>
            <a:r>
              <a:rPr lang="en-US" dirty="0" smtClean="0"/>
              <a:t>URL</a:t>
            </a:r>
            <a:r>
              <a:rPr lang="el-GR" dirty="0" smtClean="0"/>
              <a:t>)</a:t>
            </a:r>
            <a:r>
              <a:rPr lang="en-US" dirty="0" smtClean="0"/>
              <a:t> </a:t>
            </a:r>
            <a:r>
              <a:rPr lang="el-GR" dirty="0" smtClean="0"/>
              <a:t>αυτές επιστρέφουν μέσω </a:t>
            </a:r>
            <a:r>
              <a:rPr lang="en-US" dirty="0" smtClean="0"/>
              <a:t>get </a:t>
            </a:r>
            <a:r>
              <a:rPr lang="el-GR" dirty="0" smtClean="0"/>
              <a:t>μια ιστοσελίδα. Δηλαδή είναι κώδικας που δημιουργεί </a:t>
            </a:r>
            <a:r>
              <a:rPr lang="en-US" dirty="0" err="1" smtClean="0"/>
              <a:t>webpages</a:t>
            </a:r>
            <a:r>
              <a:rPr lang="en-US" dirty="0" smtClean="0"/>
              <a:t>.</a:t>
            </a:r>
          </a:p>
          <a:p>
            <a:r>
              <a:rPr lang="el-GR" dirty="0" smtClean="0"/>
              <a:t>Αντίθετα η </a:t>
            </a:r>
            <a:r>
              <a:rPr lang="en-US" dirty="0" smtClean="0"/>
              <a:t>JSP</a:t>
            </a:r>
            <a:r>
              <a:rPr lang="el-GR" dirty="0" smtClean="0"/>
              <a:t> είναι ιστοσελίδες με τμήματα κώδικα μέσα τους  (παρόμοια με την </a:t>
            </a:r>
            <a:r>
              <a:rPr lang="en-US" dirty="0" smtClean="0"/>
              <a:t>PHP</a:t>
            </a:r>
            <a:r>
              <a:rPr lang="el-GR" dirty="0" smtClean="0"/>
              <a:t>)</a:t>
            </a:r>
            <a:r>
              <a:rPr lang="en-US" dirty="0" smtClean="0"/>
              <a:t>. </a:t>
            </a:r>
            <a:endParaRPr lang="el-GR" dirty="0" smtClean="0"/>
          </a:p>
          <a:p>
            <a:endParaRPr lang="el-GR" dirty="0" smtClean="0"/>
          </a:p>
          <a:p>
            <a:r>
              <a:rPr lang="el-GR" dirty="0" smtClean="0"/>
              <a:t>Κάθε σελίδα </a:t>
            </a:r>
            <a:r>
              <a:rPr lang="en-US" dirty="0" smtClean="0"/>
              <a:t>JSP</a:t>
            </a:r>
            <a:r>
              <a:rPr lang="el-GR" dirty="0" smtClean="0"/>
              <a:t> για να εκτελεστεί και να αποσταλεί ως ιστοσελίδα στον </a:t>
            </a:r>
            <a:r>
              <a:rPr lang="en-US" dirty="0" smtClean="0"/>
              <a:t>browser </a:t>
            </a:r>
            <a:r>
              <a:rPr lang="el-GR" dirty="0" smtClean="0"/>
              <a:t>που την κάλεσε γίνεται πρώτα </a:t>
            </a:r>
            <a:r>
              <a:rPr lang="en-US" dirty="0" err="1" smtClean="0"/>
              <a:t>servlet</a:t>
            </a:r>
            <a:r>
              <a:rPr lang="en-US" dirty="0" smtClean="0"/>
              <a:t>….. </a:t>
            </a:r>
            <a:r>
              <a:rPr lang="el-GR" dirty="0" smtClean="0"/>
              <a:t>Και μετά εκτελείται και επιστρέφει το </a:t>
            </a:r>
            <a:r>
              <a:rPr lang="en-US" dirty="0" smtClean="0"/>
              <a:t>HTML. </a:t>
            </a:r>
            <a:r>
              <a:rPr lang="el-GR" dirty="0" smtClean="0"/>
              <a:t>Η μετατροπή γίνεται πάντα την πρώτη φορά που θα εκτελεστεί (κληθεί μέσω </a:t>
            </a:r>
            <a:r>
              <a:rPr lang="en-US" dirty="0" smtClean="0"/>
              <a:t>URL</a:t>
            </a:r>
            <a:r>
              <a:rPr lang="el-GR" dirty="0" smtClean="0"/>
              <a:t>). Δεν θα ξαναγίνει παρά μόνο αν είναι απαραίτητο να αλλάξει η δομή της παραγόμενης ιστοσελίδας.</a:t>
            </a:r>
          </a:p>
          <a:p>
            <a:endParaRPr lang="el-GR" dirty="0" smtClean="0"/>
          </a:p>
          <a:p>
            <a:r>
              <a:rPr lang="el-GR" dirty="0" smtClean="0"/>
              <a:t>Λόγω αυτής της μετατροπής δημιουργείται φορτίο στο </a:t>
            </a:r>
            <a:r>
              <a:rPr lang="en-US" dirty="0" smtClean="0"/>
              <a:t>server </a:t>
            </a:r>
            <a:r>
              <a:rPr lang="el-GR" dirty="0" smtClean="0"/>
              <a:t>και αυτό είναι κάτι που θα πρέπει αν το μελετάμε στον σχεδιασμό μας. Είναι γενικά προτιμότερο (αλλά και δυσκολότερο) να δουλεύουμε σε κλάσεις </a:t>
            </a:r>
            <a:r>
              <a:rPr lang="en-US" dirty="0" err="1" smtClean="0"/>
              <a:t>servlets</a:t>
            </a:r>
            <a:r>
              <a:rPr lang="en-US" dirty="0" smtClean="0"/>
              <a:t>. </a:t>
            </a:r>
            <a:r>
              <a:rPr lang="el-GR" dirty="0" smtClean="0"/>
              <a:t>Αυτό το επιτυγχάνουμε χρησιμοποιώντας </a:t>
            </a:r>
            <a:r>
              <a:rPr lang="en-US" dirty="0" smtClean="0"/>
              <a:t>frameworks</a:t>
            </a:r>
            <a:r>
              <a:rPr lang="el-GR" dirty="0" smtClean="0"/>
              <a:t> αντί για απλούς </a:t>
            </a:r>
            <a:r>
              <a:rPr lang="en-US" dirty="0" smtClean="0"/>
              <a:t>application servers.</a:t>
            </a:r>
            <a:r>
              <a:rPr lang="el-GR" dirty="0" smtClean="0"/>
              <a:t> Διάσημα </a:t>
            </a:r>
            <a:r>
              <a:rPr lang="en-US" dirty="0" smtClean="0"/>
              <a:t>frameworks </a:t>
            </a:r>
            <a:r>
              <a:rPr lang="el-GR" dirty="0" smtClean="0"/>
              <a:t>στην περίπτωση των </a:t>
            </a:r>
            <a:r>
              <a:rPr lang="en-US" dirty="0" smtClean="0"/>
              <a:t>portals </a:t>
            </a:r>
            <a:r>
              <a:rPr lang="el-GR" dirty="0" smtClean="0"/>
              <a:t>είναι πχ. </a:t>
            </a:r>
            <a:r>
              <a:rPr lang="en-US" dirty="0" err="1" smtClean="0"/>
              <a:t>Liferay</a:t>
            </a:r>
            <a:r>
              <a:rPr lang="en-US" dirty="0" smtClean="0"/>
              <a:t>, JBOSS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Apache Tomcat</a:t>
            </a:r>
            <a:endParaRPr lang="el-GR" dirty="0"/>
          </a:p>
        </p:txBody>
      </p:sp>
      <p:pic>
        <p:nvPicPr>
          <p:cNvPr id="3074" name="Picture 2" descr="Apache Tomcat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764704"/>
            <a:ext cx="1905000" cy="1266826"/>
          </a:xfrm>
          <a:prstGeom prst="rect">
            <a:avLst/>
          </a:prstGeom>
          <a:noFill/>
        </p:spPr>
      </p:pic>
      <p:sp>
        <p:nvSpPr>
          <p:cNvPr id="5" name="4 - Ορθογώνιο"/>
          <p:cNvSpPr/>
          <p:nvPr/>
        </p:nvSpPr>
        <p:spPr>
          <a:xfrm>
            <a:off x="395536" y="2413338"/>
            <a:ext cx="835292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Ο</a:t>
            </a:r>
            <a:r>
              <a:rPr lang="en-GB" dirty="0" smtClean="0"/>
              <a:t> Tomcat </a:t>
            </a:r>
            <a:r>
              <a:rPr lang="el-GR" dirty="0" smtClean="0"/>
              <a:t>εκτελεί τα </a:t>
            </a:r>
            <a:r>
              <a:rPr lang="en-GB" dirty="0" smtClean="0"/>
              <a:t>Java </a:t>
            </a:r>
            <a:r>
              <a:rPr lang="en-GB" dirty="0" err="1" smtClean="0"/>
              <a:t>Servlet</a:t>
            </a:r>
            <a:r>
              <a:rPr lang="en-GB" dirty="0" smtClean="0"/>
              <a:t> and the </a:t>
            </a:r>
            <a:r>
              <a:rPr lang="en-GB" dirty="0" err="1" smtClean="0"/>
              <a:t>JavaServer</a:t>
            </a:r>
            <a:r>
              <a:rPr lang="en-GB" dirty="0" smtClean="0"/>
              <a:t> Pages (JSP) </a:t>
            </a:r>
            <a:r>
              <a:rPr lang="el-GR" dirty="0" smtClean="0"/>
              <a:t>όπως τα σχεδίασε η </a:t>
            </a:r>
            <a:r>
              <a:rPr lang="en-GB" dirty="0" smtClean="0"/>
              <a:t>Sun Microsystems</a:t>
            </a:r>
            <a:r>
              <a:rPr lang="el-GR" dirty="0" smtClean="0"/>
              <a:t> και παρέχει ένα πλήρες περιβάλλον </a:t>
            </a:r>
            <a:r>
              <a:rPr lang="en-GB" dirty="0" smtClean="0"/>
              <a:t>HTTP web server </a:t>
            </a:r>
            <a:r>
              <a:rPr lang="el-GR" dirty="0" smtClean="0"/>
              <a:t>για σελίδες που έχουν προγραμματιστεί σε </a:t>
            </a:r>
            <a:r>
              <a:rPr lang="en-US" dirty="0" smtClean="0"/>
              <a:t>Java</a:t>
            </a:r>
            <a:r>
              <a:rPr lang="en-GB" dirty="0" smtClean="0"/>
              <a:t>. O Tomcat </a:t>
            </a:r>
            <a:r>
              <a:rPr lang="el-GR" dirty="0" smtClean="0"/>
              <a:t>εκτελεί </a:t>
            </a:r>
            <a:r>
              <a:rPr lang="en-GB" dirty="0" smtClean="0"/>
              <a:t> Java virtual machine (JVM)</a:t>
            </a:r>
            <a:r>
              <a:rPr lang="el-GR" dirty="0" smtClean="0"/>
              <a:t> και μέσω αυτού αποκωδικοποιεί την </a:t>
            </a:r>
            <a:r>
              <a:rPr lang="en-US" dirty="0" smtClean="0"/>
              <a:t>Java</a:t>
            </a:r>
            <a:r>
              <a:rPr lang="en-GB" dirty="0" smtClean="0"/>
              <a:t>. </a:t>
            </a:r>
            <a:r>
              <a:rPr lang="el-GR" dirty="0" smtClean="0"/>
              <a:t>Άρα για την έκδοση της </a:t>
            </a:r>
            <a:r>
              <a:rPr lang="en-US" dirty="0" smtClean="0"/>
              <a:t>Java </a:t>
            </a:r>
            <a:r>
              <a:rPr lang="el-GR" dirty="0" smtClean="0"/>
              <a:t>που θα εκτελέσει έχει σημασία η έκδοση του </a:t>
            </a:r>
            <a:r>
              <a:rPr lang="en-US" dirty="0" smtClean="0"/>
              <a:t>JVM</a:t>
            </a:r>
            <a:r>
              <a:rPr lang="el-GR" dirty="0" smtClean="0"/>
              <a:t> που θα συνδέσουμε στον </a:t>
            </a:r>
            <a:r>
              <a:rPr lang="en-US" dirty="0" smtClean="0"/>
              <a:t>Tomcat.</a:t>
            </a:r>
          </a:p>
          <a:p>
            <a:endParaRPr lang="en-US" dirty="0" smtClean="0"/>
          </a:p>
          <a:p>
            <a:r>
              <a:rPr lang="el-GR" dirty="0" smtClean="0"/>
              <a:t>Όταν θέλουμε στην εφαρμογή μας να συμπεριλάβουμε και άλλα αρχιτεκτονικά εργαλεία όπως </a:t>
            </a:r>
            <a:r>
              <a:rPr lang="en-US" dirty="0" err="1" smtClean="0"/>
              <a:t>webservices</a:t>
            </a:r>
            <a:r>
              <a:rPr lang="en-US" dirty="0" smtClean="0"/>
              <a:t> </a:t>
            </a:r>
            <a:r>
              <a:rPr lang="el-GR" dirty="0" smtClean="0"/>
              <a:t>απλά στο περιβάλλον του </a:t>
            </a:r>
            <a:r>
              <a:rPr lang="en-US" dirty="0" smtClean="0"/>
              <a:t>Tomcat </a:t>
            </a:r>
            <a:r>
              <a:rPr lang="el-GR" dirty="0" smtClean="0"/>
              <a:t>προσθέτουμε επιπλέον </a:t>
            </a:r>
            <a:r>
              <a:rPr lang="en-US" dirty="0" smtClean="0"/>
              <a:t>runtime environments</a:t>
            </a:r>
            <a:r>
              <a:rPr lang="el-GR" dirty="0" smtClean="0"/>
              <a:t>.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Επί της εφαρμογής!</a:t>
            </a:r>
            <a:br>
              <a:rPr lang="el-GR" dirty="0" smtClean="0"/>
            </a:br>
            <a:r>
              <a:rPr lang="el-GR" dirty="0" smtClean="0"/>
              <a:t>Μικρές οδηγίες για όσους δεν γνωρίζουν καθόλου </a:t>
            </a:r>
            <a:r>
              <a:rPr lang="en-US" dirty="0" smtClean="0"/>
              <a:t>JAVA</a:t>
            </a:r>
            <a:endParaRPr lang="el-GR" dirty="0"/>
          </a:p>
        </p:txBody>
      </p:sp>
      <p:sp>
        <p:nvSpPr>
          <p:cNvPr id="3" name="2 - TextBox"/>
          <p:cNvSpPr txBox="1"/>
          <p:nvPr/>
        </p:nvSpPr>
        <p:spPr>
          <a:xfrm>
            <a:off x="251520" y="1844824"/>
            <a:ext cx="8712968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Η </a:t>
            </a:r>
            <a:r>
              <a:rPr lang="en-US" dirty="0" smtClean="0"/>
              <a:t>java </a:t>
            </a:r>
            <a:r>
              <a:rPr lang="el-GR" dirty="0" smtClean="0"/>
              <a:t> είναι απόλυτα αντικειμενοστραφής γλώσσα. Άρα για να χρησιμοποιήσω και την πιο απλή εντολή πρέπει στον κώδικα μου να εισάγω μια βιβλιοθήκη (ένα ή περισσότερα αντικείμενα) και έπειτα να καλέσω τις μεθόδους και τις ιδιότητες τους.</a:t>
            </a:r>
          </a:p>
          <a:p>
            <a:r>
              <a:rPr lang="el-GR" dirty="0" smtClean="0"/>
              <a:t>Όταν εισάγω στον κώδικα συγκεκριμένα αντικείμενα χρησιμοποιώ την σύνταξη</a:t>
            </a:r>
            <a:r>
              <a:rPr lang="en-US" dirty="0" smtClean="0"/>
              <a:t> </a:t>
            </a:r>
            <a:r>
              <a:rPr lang="el-GR" dirty="0" smtClean="0"/>
              <a:t>για παράδειγμα  </a:t>
            </a:r>
          </a:p>
          <a:p>
            <a:r>
              <a:rPr lang="en-US" dirty="0" smtClean="0"/>
              <a:t>import="</a:t>
            </a:r>
            <a:r>
              <a:rPr lang="en-US" dirty="0" err="1" smtClean="0"/>
              <a:t>javax.xml.parsers.DocumentBuilderFactory</a:t>
            </a:r>
            <a:r>
              <a:rPr lang="el-GR" dirty="0" smtClean="0"/>
              <a:t>, </a:t>
            </a:r>
            <a:r>
              <a:rPr lang="en-US" dirty="0" err="1" smtClean="0"/>
              <a:t>javax.xml.parsers.DocumentBuilder</a:t>
            </a:r>
            <a:r>
              <a:rPr lang="en-US" dirty="0" smtClean="0"/>
              <a:t>”</a:t>
            </a:r>
            <a:endParaRPr lang="el-GR" dirty="0" smtClean="0"/>
          </a:p>
          <a:p>
            <a:endParaRPr lang="el-GR" dirty="0" smtClean="0"/>
          </a:p>
          <a:p>
            <a:r>
              <a:rPr lang="el-GR" dirty="0" smtClean="0"/>
              <a:t>Οπότε στον κώδικα μου μπορώ να χρησιμοποιήσω τα αντικείμενα </a:t>
            </a:r>
            <a:r>
              <a:rPr lang="en-US" dirty="0" err="1" smtClean="0"/>
              <a:t>DocumentBuilderFactory</a:t>
            </a:r>
            <a:r>
              <a:rPr lang="el-GR" dirty="0" smtClean="0"/>
              <a:t> και </a:t>
            </a:r>
            <a:r>
              <a:rPr lang="en-US" dirty="0" err="1" smtClean="0"/>
              <a:t>DocumentBuilder</a:t>
            </a:r>
            <a:r>
              <a:rPr lang="el-GR" dirty="0" smtClean="0"/>
              <a:t> από το σύνολο των αντικειμένων που υπάρχουν στη βιβλιοθήκη </a:t>
            </a:r>
            <a:r>
              <a:rPr lang="en-US" dirty="0" err="1" smtClean="0"/>
              <a:t>javax.xml.parsers</a:t>
            </a:r>
            <a:endParaRPr lang="el-GR" dirty="0" smtClean="0"/>
          </a:p>
          <a:p>
            <a:endParaRPr lang="el-GR" dirty="0" smtClean="0"/>
          </a:p>
          <a:p>
            <a:r>
              <a:rPr lang="el-GR" dirty="0" smtClean="0"/>
              <a:t>Μπορώ εναλλακτικά να εισάγω όλα τα αντικείμενα της βιβλιοθήκης με την σύνταξη για παράδειγμα</a:t>
            </a:r>
          </a:p>
          <a:p>
            <a:r>
              <a:rPr lang="en-US" dirty="0" smtClean="0"/>
              <a:t>Import=“</a:t>
            </a:r>
            <a:r>
              <a:rPr lang="en-US" dirty="0" err="1" smtClean="0"/>
              <a:t>javax.xml.parsers</a:t>
            </a:r>
            <a:r>
              <a:rPr lang="en-US" dirty="0" smtClean="0"/>
              <a:t>.*”</a:t>
            </a:r>
          </a:p>
          <a:p>
            <a:r>
              <a:rPr lang="el-GR" dirty="0" smtClean="0"/>
              <a:t>Αυτό όμως «γεμίζει» την εφαρμογή (και την μνήμη) με αντικείμενα και μπορεί αν κάνει πιο αργή την εκτέλεση και να μειώσει απόδοση της εφαρμογής μας. </a:t>
            </a:r>
            <a:r>
              <a:rPr lang="el-GR" dirty="0" err="1" smtClean="0"/>
              <a:t>Αρα</a:t>
            </a:r>
            <a:r>
              <a:rPr lang="el-GR" dirty="0" smtClean="0"/>
              <a:t> θα πρέπει να γίνεται λελογισμένα 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JSP offers (model)</a:t>
            </a: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107504" y="1052736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i="1" dirty="0" smtClean="0">
                <a:solidFill>
                  <a:srgbClr val="C00000"/>
                </a:solidFill>
              </a:rPr>
              <a:t>offer.xml</a:t>
            </a:r>
          </a:p>
          <a:p>
            <a:endParaRPr lang="en-US" dirty="0" smtClean="0">
              <a:solidFill>
                <a:srgbClr val="C00000"/>
              </a:solidFill>
            </a:endParaRPr>
          </a:p>
          <a:p>
            <a:r>
              <a:rPr lang="en-US" dirty="0" smtClean="0">
                <a:solidFill>
                  <a:srgbClr val="C00000"/>
                </a:solidFill>
              </a:rPr>
              <a:t>&lt;?xml version="1.0" encoding="UTF-8"?&gt;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&lt;offer&gt;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&lt; header&gt;50% Discount on rooms&lt;/header&gt;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&lt;body&gt; Today all rooms 50% down&lt;/body&gt;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&lt; /offer&gt; </a:t>
            </a:r>
            <a:endParaRPr lang="en-US" dirty="0" smtClean="0">
              <a:solidFill>
                <a:srgbClr val="C00000"/>
              </a:solidFill>
            </a:endParaRPr>
          </a:p>
          <a:p>
            <a:r>
              <a:rPr lang="en-US" dirty="0" smtClean="0">
                <a:solidFill>
                  <a:srgbClr val="C00000"/>
                </a:solidFill>
              </a:rPr>
              <a:t>&lt;/xml&gt;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5" name="4 - Ορθογώνιο"/>
          <p:cNvSpPr/>
          <p:nvPr/>
        </p:nvSpPr>
        <p:spPr>
          <a:xfrm>
            <a:off x="179512" y="3253040"/>
            <a:ext cx="878497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i="1" dirty="0" smtClean="0"/>
              <a:t>Η σελίδα </a:t>
            </a:r>
            <a:r>
              <a:rPr lang="en-US" i="1" dirty="0" smtClean="0"/>
              <a:t>offers.jsp</a:t>
            </a:r>
            <a:endParaRPr lang="el-GR" i="1" dirty="0" smtClean="0"/>
          </a:p>
          <a:p>
            <a:r>
              <a:rPr lang="en-GB" dirty="0" smtClean="0"/>
              <a:t>&lt;%@ page </a:t>
            </a:r>
            <a:r>
              <a:rPr lang="en-GB" dirty="0" err="1" smtClean="0"/>
              <a:t>contentType</a:t>
            </a:r>
            <a:r>
              <a:rPr lang="en-GB" dirty="0" smtClean="0"/>
              <a:t>="text/html; </a:t>
            </a:r>
            <a:r>
              <a:rPr lang="en-GB" dirty="0" err="1" smtClean="0"/>
              <a:t>charset</a:t>
            </a:r>
            <a:r>
              <a:rPr lang="en-GB" dirty="0" smtClean="0"/>
              <a:t>=utf-8" language="java" import="</a:t>
            </a:r>
            <a:r>
              <a:rPr lang="en-GB" dirty="0" err="1" smtClean="0"/>
              <a:t>javax.xml.parsers.DocumentBuilderFactory</a:t>
            </a:r>
            <a:r>
              <a:rPr lang="en-GB" dirty="0" smtClean="0"/>
              <a:t>, </a:t>
            </a:r>
            <a:r>
              <a:rPr lang="en-GB" dirty="0" err="1" smtClean="0"/>
              <a:t>javax.xml.parsers.DocumentBuilder</a:t>
            </a:r>
            <a:r>
              <a:rPr lang="en-GB" dirty="0" smtClean="0"/>
              <a:t>, org.w3c.dom.*" </a:t>
            </a:r>
            <a:r>
              <a:rPr lang="en-GB" dirty="0" err="1" smtClean="0"/>
              <a:t>errorPage</a:t>
            </a:r>
            <a:r>
              <a:rPr lang="en-GB" dirty="0" smtClean="0"/>
              <a:t>="" %&gt;</a:t>
            </a:r>
          </a:p>
          <a:p>
            <a:r>
              <a:rPr lang="en-GB" dirty="0" smtClean="0"/>
              <a:t>&lt;%</a:t>
            </a:r>
          </a:p>
          <a:p>
            <a:r>
              <a:rPr lang="en-GB" dirty="0" err="1" smtClean="0"/>
              <a:t>DocumentBuilderFactory</a:t>
            </a:r>
            <a:r>
              <a:rPr lang="en-GB" dirty="0" smtClean="0"/>
              <a:t> dbf = </a:t>
            </a:r>
            <a:r>
              <a:rPr lang="en-GB" dirty="0" err="1" smtClean="0"/>
              <a:t>DocumentBuilderFactory.newInstance</a:t>
            </a:r>
            <a:r>
              <a:rPr lang="en-GB" dirty="0" smtClean="0"/>
              <a:t>();</a:t>
            </a:r>
          </a:p>
          <a:p>
            <a:r>
              <a:rPr lang="en-GB" dirty="0" err="1" smtClean="0"/>
              <a:t>DocumentBuilder</a:t>
            </a:r>
            <a:r>
              <a:rPr lang="en-GB" dirty="0" smtClean="0"/>
              <a:t> db = </a:t>
            </a:r>
            <a:r>
              <a:rPr lang="en-GB" dirty="0" err="1" smtClean="0"/>
              <a:t>dbf.newDocumentBuilder</a:t>
            </a:r>
            <a:r>
              <a:rPr lang="en-GB" dirty="0" smtClean="0"/>
              <a:t>();</a:t>
            </a:r>
          </a:p>
          <a:p>
            <a:r>
              <a:rPr lang="en-GB" dirty="0" smtClean="0"/>
              <a:t>Document doc = </a:t>
            </a:r>
            <a:r>
              <a:rPr lang="en-GB" dirty="0" err="1" smtClean="0"/>
              <a:t>db.parse</a:t>
            </a:r>
            <a:r>
              <a:rPr lang="en-GB" dirty="0" smtClean="0"/>
              <a:t>(“offer.xml</a:t>
            </a:r>
            <a:r>
              <a:rPr lang="en-GB" dirty="0" smtClean="0"/>
              <a:t>");</a:t>
            </a:r>
          </a:p>
          <a:p>
            <a:endParaRPr lang="en-GB" dirty="0" smtClean="0"/>
          </a:p>
          <a:p>
            <a:r>
              <a:rPr lang="en-GB" dirty="0" err="1" smtClean="0"/>
              <a:t>NodeList</a:t>
            </a:r>
            <a:r>
              <a:rPr lang="en-GB" dirty="0" smtClean="0"/>
              <a:t> </a:t>
            </a:r>
            <a:r>
              <a:rPr lang="en-US" dirty="0" smtClean="0"/>
              <a:t>header</a:t>
            </a:r>
            <a:r>
              <a:rPr lang="en-GB" dirty="0" smtClean="0"/>
              <a:t> = </a:t>
            </a:r>
            <a:r>
              <a:rPr lang="en-GB" dirty="0" err="1" smtClean="0"/>
              <a:t>doc.getElementsByTagName</a:t>
            </a:r>
            <a:r>
              <a:rPr lang="en-GB" dirty="0" smtClean="0"/>
              <a:t>(“header");</a:t>
            </a:r>
          </a:p>
          <a:p>
            <a:r>
              <a:rPr lang="en-GB" dirty="0" err="1" smtClean="0"/>
              <a:t>NodeList</a:t>
            </a:r>
            <a:r>
              <a:rPr lang="en-GB" dirty="0" smtClean="0"/>
              <a:t> body = </a:t>
            </a:r>
            <a:r>
              <a:rPr lang="en-GB" dirty="0" err="1" smtClean="0"/>
              <a:t>doc.getElementsByTagName</a:t>
            </a:r>
            <a:r>
              <a:rPr lang="en-GB" dirty="0" smtClean="0"/>
              <a:t>(“body");</a:t>
            </a:r>
          </a:p>
          <a:p>
            <a:r>
              <a:rPr lang="en-GB" dirty="0" smtClean="0"/>
              <a:t>%&gt;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JSP offers (view)</a:t>
            </a: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323528" y="764704"/>
            <a:ext cx="8352928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&lt;html&gt;</a:t>
            </a:r>
          </a:p>
          <a:p>
            <a:r>
              <a:rPr lang="en-GB" dirty="0" smtClean="0"/>
              <a:t>&lt;p&gt;OFFERS&lt;/p&gt;</a:t>
            </a:r>
          </a:p>
          <a:p>
            <a:r>
              <a:rPr lang="en-GB" dirty="0" smtClean="0"/>
              <a:t>&lt;table border="1"&gt;</a:t>
            </a:r>
          </a:p>
          <a:p>
            <a:r>
              <a:rPr lang="en-GB" dirty="0" smtClean="0"/>
              <a:t>&lt;%</a:t>
            </a:r>
          </a:p>
          <a:p>
            <a:r>
              <a:rPr lang="en-GB" dirty="0" err="1" smtClean="0"/>
              <a:t>int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;</a:t>
            </a:r>
          </a:p>
          <a:p>
            <a:r>
              <a:rPr lang="en-GB" dirty="0" smtClean="0"/>
              <a:t>for(</a:t>
            </a:r>
            <a:r>
              <a:rPr lang="en-GB" dirty="0" err="1" smtClean="0"/>
              <a:t>i</a:t>
            </a:r>
            <a:r>
              <a:rPr lang="en-GB" dirty="0" smtClean="0"/>
              <a:t>=0;i&lt;=</a:t>
            </a:r>
            <a:r>
              <a:rPr lang="en-GB" dirty="0" err="1" smtClean="0"/>
              <a:t>header.getLength</a:t>
            </a:r>
            <a:r>
              <a:rPr lang="en-GB" dirty="0" smtClean="0"/>
              <a:t>()-1;i++)</a:t>
            </a:r>
          </a:p>
          <a:p>
            <a:r>
              <a:rPr lang="en-GB" dirty="0" smtClean="0"/>
              <a:t>{</a:t>
            </a:r>
          </a:p>
          <a:p>
            <a:r>
              <a:rPr lang="en-GB" dirty="0" smtClean="0"/>
              <a:t>%&gt;</a:t>
            </a:r>
          </a:p>
          <a:p>
            <a:r>
              <a:rPr lang="en-GB" dirty="0" smtClean="0"/>
              <a:t>&lt;</a:t>
            </a:r>
            <a:r>
              <a:rPr lang="en-GB" dirty="0" err="1" smtClean="0"/>
              <a:t>tr</a:t>
            </a:r>
            <a:r>
              <a:rPr lang="en-GB" dirty="0" smtClean="0"/>
              <a:t>&gt;&lt;td&gt;</a:t>
            </a:r>
          </a:p>
          <a:p>
            <a:r>
              <a:rPr lang="en-GB" dirty="0" smtClean="0"/>
              <a:t>&lt;b&gt;</a:t>
            </a:r>
          </a:p>
          <a:p>
            <a:r>
              <a:rPr lang="en-GB" dirty="0" smtClean="0"/>
              <a:t> &lt;%= </a:t>
            </a:r>
            <a:r>
              <a:rPr lang="en-GB" dirty="0" err="1" smtClean="0"/>
              <a:t>header.item</a:t>
            </a:r>
            <a:r>
              <a:rPr lang="en-GB" dirty="0" smtClean="0"/>
              <a:t>(</a:t>
            </a:r>
            <a:r>
              <a:rPr lang="en-GB" dirty="0" err="1" smtClean="0"/>
              <a:t>i</a:t>
            </a:r>
            <a:r>
              <a:rPr lang="en-GB" dirty="0" smtClean="0"/>
              <a:t>).</a:t>
            </a:r>
            <a:r>
              <a:rPr lang="en-GB" dirty="0" err="1" smtClean="0"/>
              <a:t>getFirstChild</a:t>
            </a:r>
            <a:r>
              <a:rPr lang="en-GB" dirty="0" smtClean="0"/>
              <a:t>().</a:t>
            </a:r>
            <a:r>
              <a:rPr lang="en-GB" dirty="0" err="1" smtClean="0"/>
              <a:t>getNodeValue</a:t>
            </a:r>
            <a:r>
              <a:rPr lang="en-GB" dirty="0" smtClean="0"/>
              <a:t>()%&gt;</a:t>
            </a:r>
          </a:p>
          <a:p>
            <a:r>
              <a:rPr lang="en-GB" dirty="0" smtClean="0"/>
              <a:t>&lt;/b&gt;</a:t>
            </a:r>
          </a:p>
          <a:p>
            <a:r>
              <a:rPr lang="en-GB" dirty="0" smtClean="0"/>
              <a:t>&lt;/td&gt;&lt;/</a:t>
            </a:r>
            <a:r>
              <a:rPr lang="en-GB" dirty="0" err="1" smtClean="0"/>
              <a:t>tr</a:t>
            </a:r>
            <a:r>
              <a:rPr lang="en-GB" dirty="0" smtClean="0"/>
              <a:t>&gt;</a:t>
            </a:r>
          </a:p>
          <a:p>
            <a:r>
              <a:rPr lang="en-GB" dirty="0" smtClean="0"/>
              <a:t>&lt;</a:t>
            </a:r>
            <a:r>
              <a:rPr lang="en-GB" dirty="0" err="1" smtClean="0"/>
              <a:t>tr</a:t>
            </a:r>
            <a:r>
              <a:rPr lang="en-GB" dirty="0" smtClean="0"/>
              <a:t>&gt;&lt;td&gt;</a:t>
            </a:r>
          </a:p>
          <a:p>
            <a:r>
              <a:rPr lang="en-GB" dirty="0" smtClean="0"/>
              <a:t>    &lt;%= </a:t>
            </a:r>
            <a:r>
              <a:rPr lang="en-GB" dirty="0" err="1" smtClean="0"/>
              <a:t>body.item</a:t>
            </a:r>
            <a:r>
              <a:rPr lang="en-GB" dirty="0" smtClean="0"/>
              <a:t>(</a:t>
            </a:r>
            <a:r>
              <a:rPr lang="en-GB" dirty="0" err="1" smtClean="0"/>
              <a:t>i</a:t>
            </a:r>
            <a:r>
              <a:rPr lang="en-GB" dirty="0" smtClean="0"/>
              <a:t>).</a:t>
            </a:r>
            <a:r>
              <a:rPr lang="en-GB" dirty="0" err="1" smtClean="0"/>
              <a:t>getFirstChild</a:t>
            </a:r>
            <a:r>
              <a:rPr lang="en-GB" dirty="0" smtClean="0"/>
              <a:t>().</a:t>
            </a:r>
            <a:r>
              <a:rPr lang="en-GB" dirty="0" err="1" smtClean="0"/>
              <a:t>getNodeValue</a:t>
            </a:r>
            <a:r>
              <a:rPr lang="en-GB" dirty="0" smtClean="0"/>
              <a:t>()%&gt;</a:t>
            </a:r>
          </a:p>
          <a:p>
            <a:r>
              <a:rPr lang="en-GB" dirty="0" smtClean="0"/>
              <a:t>&lt;/td&gt;&lt;/</a:t>
            </a:r>
            <a:r>
              <a:rPr lang="en-GB" dirty="0" err="1" smtClean="0"/>
              <a:t>tr</a:t>
            </a:r>
            <a:r>
              <a:rPr lang="en-GB" dirty="0" smtClean="0"/>
              <a:t>&gt;</a:t>
            </a:r>
          </a:p>
          <a:p>
            <a:r>
              <a:rPr lang="en-GB" dirty="0" smtClean="0"/>
              <a:t>&lt;%</a:t>
            </a:r>
          </a:p>
          <a:p>
            <a:r>
              <a:rPr lang="en-GB" dirty="0" smtClean="0"/>
              <a:t>}</a:t>
            </a:r>
          </a:p>
          <a:p>
            <a:r>
              <a:rPr lang="en-GB" dirty="0" smtClean="0"/>
              <a:t>%&gt;</a:t>
            </a:r>
          </a:p>
          <a:p>
            <a:r>
              <a:rPr lang="en-GB" dirty="0" smtClean="0"/>
              <a:t>&lt;/table&gt;</a:t>
            </a:r>
          </a:p>
          <a:p>
            <a:r>
              <a:rPr lang="en-GB" dirty="0" smtClean="0"/>
              <a:t>&lt;/body&gt;</a:t>
            </a:r>
          </a:p>
          <a:p>
            <a:r>
              <a:rPr lang="en-GB" dirty="0" smtClean="0"/>
              <a:t>&lt;/html&gt;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PHP XML-DOM</a:t>
            </a: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323528" y="1412776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i="1" dirty="0" smtClean="0"/>
              <a:t>offer.xml</a:t>
            </a:r>
          </a:p>
          <a:p>
            <a:endParaRPr lang="en-US" dirty="0" smtClean="0"/>
          </a:p>
          <a:p>
            <a:r>
              <a:rPr lang="en-US" dirty="0" smtClean="0"/>
              <a:t>&lt;?xml version="1.0" encoding="UTF-8"?&gt;</a:t>
            </a:r>
          </a:p>
          <a:p>
            <a:r>
              <a:rPr lang="en-US" dirty="0" smtClean="0"/>
              <a:t>&lt;offer&gt;</a:t>
            </a:r>
          </a:p>
          <a:p>
            <a:r>
              <a:rPr lang="en-US" dirty="0" smtClean="0"/>
              <a:t>&lt; header&gt;50% Discount on rooms&lt;/header&gt;</a:t>
            </a:r>
          </a:p>
          <a:p>
            <a:r>
              <a:rPr lang="en-US" dirty="0" smtClean="0"/>
              <a:t>&lt;body&gt; Today all rooms 50% down&lt;/body&gt;</a:t>
            </a:r>
          </a:p>
          <a:p>
            <a:r>
              <a:rPr lang="en-US" dirty="0" smtClean="0"/>
              <a:t>&lt; /offer&gt; </a:t>
            </a:r>
            <a:endParaRPr lang="en-US" dirty="0"/>
          </a:p>
        </p:txBody>
      </p:sp>
      <p:sp>
        <p:nvSpPr>
          <p:cNvPr id="4" name="3 - Ορθογώνιο"/>
          <p:cNvSpPr/>
          <p:nvPr/>
        </p:nvSpPr>
        <p:spPr>
          <a:xfrm>
            <a:off x="323528" y="3539331"/>
            <a:ext cx="36004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&lt;?</a:t>
            </a:r>
            <a:r>
              <a:rPr lang="en-GB" dirty="0" err="1" smtClean="0"/>
              <a:t>php</a:t>
            </a:r>
            <a:endParaRPr lang="en-GB" dirty="0" smtClean="0"/>
          </a:p>
          <a:p>
            <a:r>
              <a:rPr lang="en-GB" dirty="0" smtClean="0"/>
              <a:t>$</a:t>
            </a:r>
            <a:r>
              <a:rPr lang="en-GB" dirty="0" err="1" smtClean="0"/>
              <a:t>xmlDoc</a:t>
            </a:r>
            <a:r>
              <a:rPr lang="en-GB" dirty="0" smtClean="0"/>
              <a:t> = new </a:t>
            </a:r>
            <a:r>
              <a:rPr lang="en-GB" dirty="0" err="1" smtClean="0"/>
              <a:t>DOMDocument</a:t>
            </a:r>
            <a:r>
              <a:rPr lang="en-GB" dirty="0" smtClean="0"/>
              <a:t>();</a:t>
            </a:r>
          </a:p>
          <a:p>
            <a:r>
              <a:rPr lang="en-GB" dirty="0" smtClean="0"/>
              <a:t>$</a:t>
            </a:r>
            <a:r>
              <a:rPr lang="en-GB" dirty="0" err="1" smtClean="0"/>
              <a:t>xmlDoc</a:t>
            </a:r>
            <a:r>
              <a:rPr lang="en-GB" dirty="0" smtClean="0"/>
              <a:t>-&gt;load(“offer.xml");</a:t>
            </a:r>
          </a:p>
          <a:p>
            <a:r>
              <a:rPr lang="en-GB" dirty="0" smtClean="0"/>
              <a:t>$x = $</a:t>
            </a:r>
            <a:r>
              <a:rPr lang="en-GB" dirty="0" err="1" smtClean="0"/>
              <a:t>xmlDoc</a:t>
            </a:r>
            <a:r>
              <a:rPr lang="en-GB" dirty="0" smtClean="0"/>
              <a:t>-&gt;</a:t>
            </a:r>
            <a:r>
              <a:rPr lang="en-GB" dirty="0" err="1" smtClean="0"/>
              <a:t>documentElement</a:t>
            </a:r>
            <a:r>
              <a:rPr lang="en-GB" dirty="0" smtClean="0"/>
              <a:t>;</a:t>
            </a:r>
          </a:p>
          <a:p>
            <a:r>
              <a:rPr lang="en-GB" dirty="0" smtClean="0"/>
              <a:t>?&gt; </a:t>
            </a:r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5" name="4 - Ορθογώνιο"/>
          <p:cNvSpPr/>
          <p:nvPr/>
        </p:nvSpPr>
        <p:spPr>
          <a:xfrm>
            <a:off x="4572000" y="3429000"/>
            <a:ext cx="432048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&lt;?</a:t>
            </a:r>
            <a:r>
              <a:rPr lang="en-GB" dirty="0" err="1" smtClean="0"/>
              <a:t>php</a:t>
            </a:r>
            <a:endParaRPr lang="en-GB" dirty="0" smtClean="0"/>
          </a:p>
          <a:p>
            <a:r>
              <a:rPr lang="en-GB" dirty="0" smtClean="0"/>
              <a:t>print “&lt;html&gt;&lt;p&gt;OFFERS&lt;/p&gt;&lt;Table&gt;”</a:t>
            </a:r>
          </a:p>
          <a:p>
            <a:r>
              <a:rPr lang="en-GB" dirty="0" err="1" smtClean="0"/>
              <a:t>foreach</a:t>
            </a:r>
            <a:r>
              <a:rPr lang="en-GB" dirty="0" smtClean="0"/>
              <a:t> ($x-&gt;</a:t>
            </a:r>
            <a:r>
              <a:rPr lang="en-GB" dirty="0" err="1" smtClean="0"/>
              <a:t>childNodes</a:t>
            </a:r>
            <a:r>
              <a:rPr lang="en-GB" dirty="0" smtClean="0"/>
              <a:t> AS $item) {</a:t>
            </a:r>
          </a:p>
          <a:p>
            <a:r>
              <a:rPr lang="en-GB" dirty="0" smtClean="0"/>
              <a:t>  print “&lt;</a:t>
            </a:r>
            <a:r>
              <a:rPr lang="en-GB" dirty="0" err="1" smtClean="0"/>
              <a:t>tr</a:t>
            </a:r>
            <a:r>
              <a:rPr lang="en-GB" dirty="0" smtClean="0"/>
              <a:t>&gt;&lt;td&gt;" . $item-&gt; </a:t>
            </a:r>
            <a:r>
              <a:rPr lang="en-GB" dirty="0" err="1" smtClean="0"/>
              <a:t>nodeValue</a:t>
            </a:r>
            <a:r>
              <a:rPr lang="en-GB" dirty="0" smtClean="0"/>
              <a:t> . “&lt;/td&gt;&lt;/</a:t>
            </a:r>
            <a:r>
              <a:rPr lang="en-GB" dirty="0" err="1" smtClean="0"/>
              <a:t>tr</a:t>
            </a:r>
            <a:r>
              <a:rPr lang="en-GB" dirty="0" smtClean="0"/>
              <a:t>&gt;";</a:t>
            </a:r>
          </a:p>
          <a:p>
            <a:r>
              <a:rPr lang="en-GB" dirty="0" smtClean="0"/>
              <a:t>}</a:t>
            </a:r>
          </a:p>
          <a:p>
            <a:r>
              <a:rPr lang="en-GB" dirty="0" smtClean="0"/>
              <a:t>print “&lt;/table&gt;&lt;/html&gt;”</a:t>
            </a:r>
          </a:p>
          <a:p>
            <a:r>
              <a:rPr lang="en-GB" dirty="0" smtClean="0"/>
              <a:t>?&gt;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1746</TotalTime>
  <Words>888</Words>
  <Application>Microsoft Office PowerPoint</Application>
  <PresentationFormat>Προβολή στην οθόνη (4:3)</PresentationFormat>
  <Paragraphs>98</Paragraphs>
  <Slides>8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9" baseType="lpstr">
      <vt:lpstr>Θέμα του Office</vt:lpstr>
      <vt:lpstr>Μάθημα 10</vt:lpstr>
      <vt:lpstr>Java Server Pages - JSP</vt:lpstr>
      <vt:lpstr>JSP και Servlets</vt:lpstr>
      <vt:lpstr>Apache Tomcat</vt:lpstr>
      <vt:lpstr>Επί της εφαρμογής! Μικρές οδηγίες για όσους δεν γνωρίζουν καθόλου JAVA</vt:lpstr>
      <vt:lpstr>JSP offers (model)</vt:lpstr>
      <vt:lpstr>JSP offers (view)</vt:lpstr>
      <vt:lpstr>PHP XML-DOM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Μάθημα 2</dc:title>
  <dc:creator>mclab</dc:creator>
  <cp:lastModifiedBy>mclab</cp:lastModifiedBy>
  <cp:revision>466</cp:revision>
  <dcterms:created xsi:type="dcterms:W3CDTF">2014-03-12T16:45:58Z</dcterms:created>
  <dcterms:modified xsi:type="dcterms:W3CDTF">2014-06-05T07:54:35Z</dcterms:modified>
</cp:coreProperties>
</file>