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54" y="139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12/3/2014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12/3/2014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12/3/2014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12/3/2014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12/3/2014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12/3/2014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1F9D74C5-D4CB-4F1C-8277-5A6214F6AFB8}" type="datetimeFigureOut">
              <a:rPr lang="el-GR" smtClean="0"/>
              <a:pPr/>
              <a:t>12/3/2014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1F9D74C5-D4CB-4F1C-8277-5A6214F6AFB8}" type="datetimeFigureOut">
              <a:rPr lang="el-GR" smtClean="0"/>
              <a:pPr/>
              <a:t>12/3/2014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F9D74C5-D4CB-4F1C-8277-5A6214F6AFB8}" type="datetimeFigureOut">
              <a:rPr lang="el-GR" smtClean="0"/>
              <a:pPr/>
              <a:t>12/3/2014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12/3/2014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12/3/2014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9D74C5-D4CB-4F1C-8277-5A6214F6AFB8}" type="datetimeFigureOut">
              <a:rPr lang="el-GR" smtClean="0"/>
              <a:pPr/>
              <a:t>12/3/2014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ED4C9E-35C5-40D1-89A8-BBF49DFAA1C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Μάθημα 2</a:t>
            </a:r>
            <a:endParaRPr lang="el-GR" dirty="0"/>
          </a:p>
        </p:txBody>
      </p:sp>
      <p:sp>
        <p:nvSpPr>
          <p:cNvPr id="3" name="2 - Υπότιτλος"/>
          <p:cNvSpPr>
            <a:spLocks noGrp="1"/>
          </p:cNvSpPr>
          <p:nvPr>
            <p:ph type="subTitle" idx="1"/>
          </p:nvPr>
        </p:nvSpPr>
        <p:spPr/>
        <p:txBody>
          <a:bodyPr/>
          <a:lstStyle/>
          <a:p>
            <a:r>
              <a:rPr lang="el-GR" dirty="0" smtClean="0"/>
              <a:t>Βασικά </a:t>
            </a:r>
            <a:r>
              <a:rPr lang="en-US" dirty="0" smtClean="0"/>
              <a:t>Web </a:t>
            </a:r>
            <a:r>
              <a:rPr lang="el-GR" dirty="0" smtClean="0"/>
              <a:t>εργαλεία και τεχνολογίες</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Παράδειγμα </a:t>
            </a:r>
            <a:r>
              <a:rPr lang="en-US" dirty="0" smtClean="0"/>
              <a:t>CSS</a:t>
            </a:r>
            <a:endParaRPr lang="el-GR" dirty="0"/>
          </a:p>
        </p:txBody>
      </p:sp>
      <p:sp>
        <p:nvSpPr>
          <p:cNvPr id="3" name="2 - Ορθογώνιο"/>
          <p:cNvSpPr/>
          <p:nvPr/>
        </p:nvSpPr>
        <p:spPr>
          <a:xfrm>
            <a:off x="755576" y="1412776"/>
            <a:ext cx="4572000" cy="5355312"/>
          </a:xfrm>
          <a:prstGeom prst="rect">
            <a:avLst/>
          </a:prstGeom>
        </p:spPr>
        <p:txBody>
          <a:bodyPr>
            <a:spAutoFit/>
          </a:bodyPr>
          <a:lstStyle/>
          <a:p>
            <a:r>
              <a:rPr lang="en-GB" dirty="0" smtClean="0"/>
              <a:t>body {background-</a:t>
            </a:r>
            <a:r>
              <a:rPr lang="en-GB" dirty="0" err="1" smtClean="0"/>
              <a:t>color:tan</a:t>
            </a:r>
            <a:r>
              <a:rPr lang="en-GB" dirty="0" smtClean="0"/>
              <a:t>;}</a:t>
            </a:r>
          </a:p>
          <a:p>
            <a:r>
              <a:rPr lang="en-GB" dirty="0" smtClean="0"/>
              <a:t>h1   {color:maroon;font-size:20pt;}</a:t>
            </a:r>
          </a:p>
          <a:p>
            <a:r>
              <a:rPr lang="en-GB" dirty="0" smtClean="0"/>
              <a:t>p    {font-size:11pt;margin-left:15px;}</a:t>
            </a:r>
          </a:p>
          <a:p>
            <a:r>
              <a:rPr lang="en-GB" dirty="0" smtClean="0"/>
              <a:t>a:link    {</a:t>
            </a:r>
            <a:r>
              <a:rPr lang="en-GB" dirty="0" err="1" smtClean="0"/>
              <a:t>color:green</a:t>
            </a:r>
            <a:r>
              <a:rPr lang="en-GB" dirty="0" smtClean="0"/>
              <a:t>;}</a:t>
            </a:r>
          </a:p>
          <a:p>
            <a:r>
              <a:rPr lang="en-GB" dirty="0" smtClean="0"/>
              <a:t>a:visited {</a:t>
            </a:r>
            <a:r>
              <a:rPr lang="en-GB" dirty="0" err="1" smtClean="0"/>
              <a:t>color:yellow</a:t>
            </a:r>
            <a:r>
              <a:rPr lang="en-GB" dirty="0" smtClean="0"/>
              <a:t>;}</a:t>
            </a:r>
          </a:p>
          <a:p>
            <a:r>
              <a:rPr lang="en-GB" dirty="0" smtClean="0"/>
              <a:t>a:hover   {</a:t>
            </a:r>
            <a:r>
              <a:rPr lang="en-GB" dirty="0" err="1" smtClean="0"/>
              <a:t>color:black</a:t>
            </a:r>
            <a:r>
              <a:rPr lang="en-GB" dirty="0" smtClean="0"/>
              <a:t>;}</a:t>
            </a:r>
          </a:p>
          <a:p>
            <a:r>
              <a:rPr lang="en-GB" dirty="0" smtClean="0"/>
              <a:t>a:active  {</a:t>
            </a:r>
            <a:r>
              <a:rPr lang="en-GB" dirty="0" err="1" smtClean="0"/>
              <a:t>color:blue</a:t>
            </a:r>
            <a:r>
              <a:rPr lang="en-GB" dirty="0" smtClean="0"/>
              <a:t>;}</a:t>
            </a:r>
            <a:endParaRPr lang="en-US" dirty="0" smtClean="0"/>
          </a:p>
          <a:p>
            <a:endParaRPr lang="el-GR" dirty="0" smtClean="0"/>
          </a:p>
          <a:p>
            <a:r>
              <a:rPr lang="en-GB" i="1" dirty="0" smtClean="0"/>
              <a:t>...............class</a:t>
            </a:r>
          </a:p>
          <a:p>
            <a:r>
              <a:rPr lang="en-GB" dirty="0" smtClean="0"/>
              <a:t>.</a:t>
            </a:r>
            <a:r>
              <a:rPr lang="en-GB" dirty="0" err="1" smtClean="0"/>
              <a:t>center</a:t>
            </a:r>
            <a:r>
              <a:rPr lang="en-GB" dirty="0" smtClean="0"/>
              <a:t> {text-</a:t>
            </a:r>
            <a:r>
              <a:rPr lang="en-GB" dirty="0" err="1" smtClean="0"/>
              <a:t>align:center</a:t>
            </a:r>
            <a:r>
              <a:rPr lang="en-GB" dirty="0" smtClean="0"/>
              <a:t>;} </a:t>
            </a:r>
            <a:endParaRPr lang="el-GR" dirty="0" smtClean="0"/>
          </a:p>
          <a:p>
            <a:endParaRPr lang="el-GR" dirty="0" smtClean="0"/>
          </a:p>
          <a:p>
            <a:r>
              <a:rPr lang="el-GR" i="1" dirty="0" smtClean="0"/>
              <a:t>……</a:t>
            </a:r>
            <a:r>
              <a:rPr lang="en-US" i="1" dirty="0" smtClean="0"/>
              <a:t>id</a:t>
            </a:r>
            <a:endParaRPr lang="el-GR" i="1" dirty="0" smtClean="0"/>
          </a:p>
          <a:p>
            <a:r>
              <a:rPr lang="en-GB" dirty="0" smtClean="0"/>
              <a:t>#id1</a:t>
            </a:r>
            <a:br>
              <a:rPr lang="en-GB" dirty="0" smtClean="0"/>
            </a:br>
            <a:r>
              <a:rPr lang="en-GB" dirty="0" smtClean="0"/>
              <a:t>{</a:t>
            </a:r>
            <a:br>
              <a:rPr lang="en-GB" dirty="0" smtClean="0"/>
            </a:br>
            <a:r>
              <a:rPr lang="en-GB" dirty="0" smtClean="0"/>
              <a:t>text-</a:t>
            </a:r>
            <a:r>
              <a:rPr lang="en-GB" dirty="0" err="1" smtClean="0"/>
              <a:t>align:center</a:t>
            </a:r>
            <a:r>
              <a:rPr lang="en-GB" dirty="0" smtClean="0"/>
              <a:t>;</a:t>
            </a:r>
            <a:br>
              <a:rPr lang="en-GB" dirty="0" smtClean="0"/>
            </a:br>
            <a:r>
              <a:rPr lang="en-GB" dirty="0" err="1" smtClean="0"/>
              <a:t>color:red</a:t>
            </a:r>
            <a:r>
              <a:rPr lang="en-GB" dirty="0" smtClean="0"/>
              <a:t>;</a:t>
            </a:r>
            <a:br>
              <a:rPr lang="en-GB" dirty="0" smtClean="0"/>
            </a:br>
            <a:r>
              <a:rPr lang="en-GB" dirty="0" smtClean="0"/>
              <a:t>} </a:t>
            </a:r>
          </a:p>
          <a:p>
            <a:endParaRPr lang="en-GB" dirty="0" smtClean="0"/>
          </a:p>
          <a:p>
            <a:r>
              <a:rPr lang="el-GR" dirty="0" smtClean="0"/>
              <a:t>Πηγή διαβάσματος </a:t>
            </a:r>
            <a:r>
              <a:rPr lang="en-GB" dirty="0" smtClean="0"/>
              <a:t>w3school.com</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Προγραμματισμός </a:t>
            </a:r>
            <a:r>
              <a:rPr lang="en-US" dirty="0" smtClean="0"/>
              <a:t>Server side</a:t>
            </a:r>
            <a:endParaRPr lang="el-GR" dirty="0"/>
          </a:p>
        </p:txBody>
      </p:sp>
      <p:sp>
        <p:nvSpPr>
          <p:cNvPr id="3" name="2 - Ορθογώνιο"/>
          <p:cNvSpPr/>
          <p:nvPr/>
        </p:nvSpPr>
        <p:spPr>
          <a:xfrm>
            <a:off x="395536" y="1412776"/>
            <a:ext cx="8352928" cy="2308324"/>
          </a:xfrm>
          <a:prstGeom prst="rect">
            <a:avLst/>
          </a:prstGeom>
        </p:spPr>
        <p:txBody>
          <a:bodyPr wrap="square">
            <a:spAutoFit/>
          </a:bodyPr>
          <a:lstStyle/>
          <a:p>
            <a:r>
              <a:rPr lang="el-GR" dirty="0" smtClean="0"/>
              <a:t>Server-</a:t>
            </a:r>
            <a:r>
              <a:rPr lang="el-GR" dirty="0" err="1" smtClean="0"/>
              <a:t>side</a:t>
            </a:r>
            <a:r>
              <a:rPr lang="el-GR" dirty="0" smtClean="0"/>
              <a:t> προγραμματισμός είναι μια τεχνική που χρησιμοποιείται στον σχεδιασμό ιστοσελίδας  και περιλαμβάνει την ενσωμάτωση </a:t>
            </a:r>
            <a:r>
              <a:rPr lang="el-GR" dirty="0" err="1" smtClean="0"/>
              <a:t>scripts</a:t>
            </a:r>
            <a:r>
              <a:rPr lang="el-GR" dirty="0" smtClean="0"/>
              <a:t> σε έναν κώδικα HTML μιας ιστοσελίδας.  Όταν ο χρήστης ζητήσει την ιστοσελίδα (μέσω </a:t>
            </a:r>
            <a:r>
              <a:rPr lang="en-US" dirty="0" smtClean="0"/>
              <a:t>HTTP request</a:t>
            </a:r>
            <a:r>
              <a:rPr lang="el-GR" dirty="0" smtClean="0"/>
              <a:t>) το </a:t>
            </a:r>
            <a:r>
              <a:rPr lang="en-US" dirty="0" smtClean="0"/>
              <a:t>server-side script </a:t>
            </a:r>
            <a:r>
              <a:rPr lang="el-GR" dirty="0" smtClean="0"/>
              <a:t>χειρίζεται μια δέσμη εντολών που εκτελείται στην πλευρά του </a:t>
            </a:r>
            <a:r>
              <a:rPr lang="el-GR" dirty="0" err="1" smtClean="0"/>
              <a:t>διακομιστή</a:t>
            </a:r>
            <a:r>
              <a:rPr lang="el-GR" dirty="0" smtClean="0"/>
              <a:t>. Μετά το τέλος της εκτέλεσης διαμορφώνεται η ιστοσελίδα ή γενικότερα τα δεδομένα που ο </a:t>
            </a:r>
            <a:r>
              <a:rPr lang="el-GR" dirty="0" err="1" smtClean="0"/>
              <a:t>διακομιστής</a:t>
            </a:r>
            <a:r>
              <a:rPr lang="el-GR" dirty="0" smtClean="0"/>
              <a:t> στέλνει στον </a:t>
            </a:r>
            <a:r>
              <a:rPr lang="en-US" dirty="0" smtClean="0"/>
              <a:t>browser</a:t>
            </a:r>
            <a:r>
              <a:rPr lang="el-GR" dirty="0" smtClean="0"/>
              <a:t> ως απάντηση. Τα προγράμματα μπορούν να γραφτούν σε οποιαδήποτε από τις διαθέσιμες γλώσσες προγραμματισμού αρκεί στον </a:t>
            </a:r>
            <a:r>
              <a:rPr lang="el-GR" dirty="0" err="1" smtClean="0"/>
              <a:t>διακομιστή</a:t>
            </a:r>
            <a:r>
              <a:rPr lang="el-GR" dirty="0" smtClean="0"/>
              <a:t> να έχει φορτωθεί το κατάλληλο περιβάλλον εκτέλεσης.</a:t>
            </a:r>
            <a:endParaRPr lang="el-GR" dirty="0"/>
          </a:p>
        </p:txBody>
      </p:sp>
      <p:sp>
        <p:nvSpPr>
          <p:cNvPr id="23554" name="AutoShape 2" descr="data:image/jpeg;base64,/9j/4AAQSkZJRgABAQAAAQABAAD/2wCEAAkGBhAQEBQUEhQSEBAQFBYQFBAVFBUSFA8QFBQVFBQQFBUXGyceFxkkGRQUHzAgIycpLCwsFR4xNTAqNSYrLCkBCQoKDgwOFA8PGiwcHBw1NSkpKSkpKSkpKSkpLzAqKSkpKSkpKSwsKSkpLCkpKSwpKSkpKSksKSksKSkpKSopKf/AABEIAK0BJAMBIgACEQEDEQH/xAAcAAABBAMBAAAAAAAAAAAAAAAABAUGBwIDCAH/xABSEAABAwEEAwgMCggEBgMAAAABAAIDEQQFEiEHMUEGE1FhcYGRsRQiMjVCUnJzobLB0RUjMzRTkpOzwtIlQ0SCg6Lh8AhidIQWFyRUw/Fjo+L/xAAZAQEBAAMBAAAAAAAAAAAAAAAAAQIDBQT/xAAmEQEAAQMDAwUBAQEAAAAAAAAAAQIDEQQTURJhkSEzQVKB8DEU/9oADAMBAAIRAxEAPwC8UIQgEKu9IOlSOxyCy2YiS1Oc1sjtbbM1xANeGShyGzWdgNSTbu703+QC2WmjC+gxk5NOpB0+hcvy6Sb3jDaWyYktDs8JrUA7W8aW2TS3e4pW0OdUfRRu/Ag6TQqCs+mG86gF7SOF0LPwpx/512uN2GQRE0B+TA1/xgguxCrCw6VrQ/DWOGjgHAkubkc86F3oqt0ult7I3PdZgQ0E5SEAkCtO5QWSvHvABJIAGZJyAHCVrss++Ma+lMbQ+nBiANPSoHpytj47pOAluOaNjqbWnESPQEE4ZecDtUsZ5HtPtW5szTqcDzhcc2U4nAHGW51wCrtRoRXjonK0CINO9G2B/ghzWhuvbhzHa+lXEpmHW9ULjxt4Wlup8zeQuC3M3R21uqe0D+I8e1RcuvULklm7a8W6rXaR/Ff70oZpFvVuq2WjnkcesoOrkLlhmlK9x+1ynlIPWlUOl2+AfnR5XMYQP5Cg6dQuaY9NV8D9c08sUf5Upj05XsNboXcsTfZRB0ahc+RaebzGttmd/DcOpyWQ6frdUYoLMRtoJAabadugvdCp3/n/AJfNTipteKVWuLT5NtskZ5JnD8BQXMhVJFp4J12Mc0/vjVk7n7+ht1nbPDXA+oo4Uc1zTQtcOFA5IQhAIQhAIQhAIQhAIQhAKtdLWkzsBnY1md/1kje2eM+xYzqd5wjUNgzOyss3c7pTd1gmtIbjfGA1jTqMj3BjC7/KC4E8QXK1rtb5pHSyuMksri9zna3OdmXH3exBtsNXSsLiSXSNJJNSSXiriT012r288p5abJH57e6KLv8AlGeW31gi9vnEvnH+sVAmB9HoSyy5aiRyGiQhKrO5A9Q1I7pxzG2usgJ5sgIFMTqcFUx2Z+Q5R1hPdlcinGKIjOuaT3lF8TJn4DurXSqVRFary+Rk8h3UUML4uv5CLzbPVCgWnrvSP9RF1PU+uwfERebZ6oUB09d6R/qIup6qKIuH5U+QetqkTHKOXF8ofJPW1SAFdvQe1+uJr/c/CkOXrFrDlk0r3PA2gArXHG2uodAWbCsR3SmIMyUx2WMnNjD+633L192wn9XH9RvuWyEiqV9qsZpp4Tqq5Mc11Q/Rs+qFoF1Q/Rt6E/yWcHUQtXYaw6aOI8N0V1/Ez5MUt0RbGD0+9afgqPxfSfepG+yii0hjRwKbdv6x4hnFy59p8mP4JZ4p6Svfgto2HpUjZECvexwsNq19Y8M9259p8opPDgI15g+xXroc72N87L6wVM7oY8LmcYd1tVzaHO9bfOy+uuPqIiLtURGIdjTTM2qZn1lOEIQtDeEIQgEIQgEIQgEIQggmmx9Lmm1GskA/+5h9i5sbmV0lpuH6Gm85B98xc3xhAuu9vbt8pvWFhe3ziXzj/WKUXe3tm+UOsJPe/wA4l84/1ioEi3wFaVnEUDvZ3auUdYT5ZHKO2d3WOsJ9sbkU9wFY3l8jJ5DuoryzFZXl8jJ5Duooq+LvHxUfkN9UKAaeu9Q/1EXU9WDYh8WzyG9QVfaeu9Q/1EXU9Vioe4vlD5J62p/akmj6NjrYQ8Bzd6fkQHCtW0yKsf4Nsv0bPqNXY0VeLeO7j62nNzOfhBVsacypt8F2X6Nn1Asm3XZfo2fVXs3OzxbfdDGFYvOanLLrsf0bOg+9ZG6rFtjb/N71N2OJNrvCGxvSoSKWsuuwfRt6ZPetwuqweIPrS/mU3o4kmzPMIRLKtLrUp+Llu462fzy+9etuG6PCBH783vWO/T9Z8LTp5+0eVeutJSV0pqrGn3PXTvjcOUfhfGS121zJqMsNKDhXs25i5tjnfaSe0Jv08T4Z/wDPV9o8oFZrSQnFlpBCkf8Aw3dex7vtD+VZC4btGqR32n/5Um7TPxPhYtVR8x5V7uneMUdOB3W1XJob71M87L65VU6QLHZ4nw7y4uBbJiq4OpQspqA4SrW0Nd6medm+8K4+onN2qXZ08YtUwnCEIWhvCEIQCEIQCEIQCEIQQTTYP0NN5cH37FzjEF0hpqH6Gn8uD7+Nc5wNQONhb2zeUdaR3x84l84/1inGxNzbyjrTde/ziXzj/WKikgXrF4gFEPdhYDBMSAS3BQ0zFQ/V0DoSu63do3yR1JHd5/6a0fuf+Rbrtd2reQdSKkdmct9vPxMnkO6ikdkdklVsPxMnkO6iir+snybPJb1BV7p670/7iLqerCs3cN8kdQVfaee9P+4i6nqsVLbhH0tX8N3W1WF2Qq33HupaD5t3W1TR1qpw9a7Gi9v9cjW+5+HI2rk6QvBbv7qmd15tGskfupO+82H9Z0xg+xe3peHKQ9mjhXjrX/dFGzeMf0g+xb7libxZ9IznhHsTBlJDbiP7/qsBevNzt96jvwo36Rn2ZC8N5jx2/wA46imIT1SL4YHjD6zfetT71/zN6R71HnXifG6HvHtWJtx4XfauV6YTJ/8AhLjHMQvPhHlUf7MdwO+1/ojsh3A77Rv5Uwp+N4cvQV4bf/efuTCZ3eK76zD+Feb8fEPSz3Kei+rzdPPidHxB3W1XVoZ70x+dm+8Koa9HkluVMjwcI4FfGhjvTH52b7wrhar3qv74dzS+zT/fKdIQhed6QhCEAhCEAhCEAhCEEI0zj9DT+XB9/GudrO1dGaYInOuecNBccUJoAScp4ychxLnmzNQONib2zeUdaaL3+cS+cf6xT5ZG5t5R1pjvb5xL5x/rFRSRCEIh1sEg7HnbUYnYMLa0LqY606Qt93mgHIE0QlO1lcipDY9SW2r5GTyHdRTdY35JdaT8S/yHdRRXQNm7hvkjqVe6eO9P+4i/ErCs/cN8kdSr7Tx3p/3EX4lWKg7kdSQ507U587U99mOHhHpUeu51H8x9icd9C7GiqiLf65Gtpzc/Dj8KPG2vKKrz4XfwNPMm/sgLzsoL1zVDyxRPBcb2d4jDzLA3qfEZ0JEbUF4bSFj1xyy6J4LDef8AkZ0LW68K+C3oSU2pqxNsasdzuu32KXWwcAWBtQ4FoNrasDagsZu92cWuxTv4RvreNJDaAvN/Cx3Y5ZbRXjbwlGJnCUk30IxBNxdtvlLaihJXQmhfvTH52b7wrnQHNdFaFu9EfnZvvCuVfnNyXTsxi3EJ2hCFpbQhCEAhCEAhCEAhCEES0rTOZdNocxxY4b1RzSQR8fHqIVRXS8z2cPm+OficMUgDyRi1VcK9BVw6T42uuq0Nc4sDt7GKmLCd+joSNdK0rTPl1KoLojEcGHE11HOo5pq01NRQ7DxGh4l7NJjqnLTez0+hosze25H06HUUevb5xL5x/rFSSBvb/wAQ+uo3e/ziXzj/AFivNdjFdUQ3R/kEiEVQVrGyIpyssia2JfZ3IH+ySlOUz/in+Q7qKZrI5OsmcT/Id1FFdE2fuG+SOpV9p470/wAeL8SsGz9w3yR1KvtPHek+fi/EqjnmyHtuY+xKyUjgeAc8slv39vD6D7l7rFymmjEy8V+3VVVmIZlYleGdvD6Csd/bwno/qts3qOWuLVfD0hYEL3fm8J6P6rwyt4+ge9YTeo5Zxar4YkLxe76OPoHvW+xWR8zsMbXPdTFTIZCgr6Qtc3KOWcUVx8E6FstURje5jwQ9jixwyyc00I6QtONa5qp5bIpq4ZIWGNGNY9cMumWaENBOytfTTX1HoXrRqrq9m2inWdDKLWujdCZ/RDPOzeuVzscHg4q7akeii6L0L2d7LpjxNLcUkr21FMTC80dyGi1zOZy2RGIwnSEIUUIQhAIQhAIQhAIQhBFNKPeqfli++YqJge5rqtJadVRtHARqI4jkr20o965uWL75ipGGFMzH+KXwyQyEY27zJUHHGKxvNfDj8HlZl/lUatt0MkmkcLTZGh73OGJ8gIqa0I3vWpIyHUoNKO3dylQOQ3OM/wC8sX1rQeqBZjc3Htttk6LUf/Am0JRDC40oC4u1NaCSaZnIIhczczB/31n5obWeuEJVFcNmbrtjT5NmmPrUSSOxTfRSfVI61vNjtAaXGJ4aBUmmoDbkaop0s9gsg/aZTyWX80wSuWSxtY4b5aHVaRlBG3WPPlMdjnDm14DRbJ8w7nQdNQdy3kHUmPd1uUF52J9nx724lr2PpUB7TlUcGtPln7hvkjqWxVFEs/w72rbaoByMefclDP8ADrJttjByQuP41dyEFMs/w6N8K2nmgHtelDP8O0G21ynkjYPaVbyEFDbptEFnsjmNjkkne4FzmumggwCtAaOGYOerxSkFx6O7PM2QysniMb97FJWuDxSpcHb3QjkVj6R3OjlY7MNkYGNfUtbvjXOODFqBIOVVXM152mpzdkaULjkkJJytOi2yBlYmve+oykmcG029xGTXVsT9uX0OWCSMuma9slaYYppgA3jL2tJryKJx3vPTPrKmu4C/ZYw/fO3jdTLwgeGpPoQOTdCdz7YpHHjmkz9K3s0N3MP2avLLKfxqWWS8Y5R2rhXxTkRzLfvg4R0oqJN0SXMP2Rh5Xyn8aVWXRtdMdcNjgz8ZuPoxk0UiEzeEV5Qs0DRHuQsDaUstnFNVImZeheybkrA4AOstncAagGJhAOqupOyEDTHuSsDdVksopwQR/lTshCAQhCAQhCAQhCAQhCAQhCCL6S4y67JqAmhjJpsAlYSeRU5BDkr+vhhdC4AA1oC06niubedVHflwizuxMzgkPa//ABu+jPppycSiwaCzIKvpx8Y7lPWrGkGSrycfGO5T1oSxATvdsYL2cUbutgTUGp6uVtZG+ad6zERJ7NdD96EzixkTnFgc5wFXDXQazThonO23a+AOY/DXey7tXBwLXNJBBGRWiG3AxRxkEb257myMeWOAkADm6jkaNPK0cCWW60740nCGBsW9taK0axjCGjPiUVXF0dweX2JdIcjycab7tPa8/sS2TUeRUdO2fuG+SOpbFrs3cN8kdS2KoEIQg8JUIv7dhJBat6cd7ifQRyUBbipmxx2GuqvvpOFG90+5OO1NNdaCDbp7fbZcUbpS6JwzjyDXN10I2phiuqU7OLachqCd5txV4sdSO0ztaMgA80aOAcCx/wCB7yd3VptJ/iv96BIzc9MfBd9U+5P1z3M9go7fAP329Sbhoxtbu6lmdyvefas26I3nui48pcURJOw4h3TiOWZw63LW51ib3UsA8qdvtemRuiFg105/6rc3RbZ263RjlLB1opx+FbuZqtNnYeKVhryipBThZN31jZRvZUL9lKuPRQFMY0f2JuuaAfxIx7Uose5a7onYuyLOCM/lY8vSgsOy2kSNDhqIqtyYbPunu6JgHZdmoNu/MPFwrJ27a7x+0w8zq9SB8Qo+7d9dw/aG8zZD1NWp2ka7R+uJ5IpfyIJKhRY6S7u+kfnt3qSg4+5Uks1pZIwPY4PY4Va5pqHDhBCDahCxkkDQS4hrRmSTQAcJJQZIUEv7TBYrM5zWh0zm5YgWtYeGjia+hR8aeMXydje/ho/LmOFBbaFXd16abI9wbaYpbGXZB7hjZXjcMx0KwYZmvaHNIc1wDmuBqHA6iCNYQZoQhBrtEWJpHD/7UYva7wQ4OFWOyeOA7JBwcfARVStI7dZqio1jZwjaCgpq+7udZ34Tm0ntXeMK9Y2qt5R27uUroC+bpZI3A/uDmx21hHtHpCqeHR/NNI4MeygJoXBwqK66CqiowAllnteAAtOGRoLa0qC07CDyDoUuh0RznXPEP3XH3Jxg0MuPdWpo5Iiet6qIXHfc3jgfut9oW2e+ZnsLd9dRwIIAaKg5EVAqp/BoVi8K0yHkjaOtxTjBoasQ7qW0O542/gKiqhsrcDacOa3vfkeRXGzRZdTO63x3lT09UBKXbirpYwlkUReMxie+SpGdCHOIINKalQn0gbq7XYYYHWfe6EBr8bC7W0FpGYpqI5wq8i0z3s7EAYA5hoQIq8hzKtTd/cwtNjcAKHDVvERm30gLnIne52uplJ8W4cDvBOrmRE0l0xXvh7WVgccg0wxgkjZQiupYT6WL2q3DaRnm5m9wNcG7aAt2KNWgChrsrmKVHG3jSZuF7Wds3AW0OJ+GUcGeL+6oJSNJV7PeQLU9zRkcLYw5hOYJGEEg8S1Q7vb0cHk2yYsFSHtOqndNIArx1UcjmY44nPDRXJrjge1zTTEaOzqOELyzWlhLnPIDg4taSQ04OauIHhogf37srxc0uda7VSlGgPkINdTjTNp4ti1Sbo7dhFbVaC5xNSZpSxtO6Ae3UOCo1600xzRtBo8Y3a5BrPBUBlMl6Zo8OEVAqCcDCMR21GChrtyQLp71tFWh1otGAAVc6Vwx17nC+tCebavG3jLicHSSYnVDGF9HktzLmHFQ8WohJd+bUdrJQeCGOwmvC3UveyQKlrH1Ipm1xaCNRoXZcyKyLi5mHE50jcJpWjmN2FwLqOpy55IkAcQ5vg1D3AE1IpVpjJrmeDi1rVFaiI8JYauBxHFkXHW4BzsuTJYb9WJrHtxFrQ2oe0Co1OFTUHV0KBdDBWpwtaCQ5pFe2qBUua7NpyWFqs7w7G0BzvCadUoApmaUDuNaWW+TAA7NwFC8Pa2vHThWMVqkwgODXkCmMkAu4zQKjeyyOxNAa3epNjnRgRkaiCe5z2GizsL5GtqKOaThY4OYXkZ1x0HbNy11Wh08hwkGhbWor2rgdhFNnCtDGvBJbhAdrbnhBHhAYciqhZajLFXG5z4XZlzXFzoS7XR2RLfSFpfaDQYnmhzjnByJOQDxipt1nLhosY9+ApiqKk5kkiusAkal7CyRhO9uEbXGpaC4gHhApkmBmXuxeLLqw4iY5wNlcfanXlrHGpZuP3ezWN9I6lmuSzvNR5QP4xz11KITWeWQUfJUHZ23MdayNgkc4OMlXN1Oo6oqKHwkwZdMbn909ntseKJ3bDuozk+PlG0cYyVW6b7ZazKxglfHZMA7VuTTJU1xuG3Vt9qhl0yWmzvD4psDxmHBpy4dbqU4RtV8WC7xbbNG6YAyOY0vyoC8tGLLYK1yUmBzNDDEMyBIeFxcfxJxbeTmtpHRlPFrToJPsV2XjoksklTgaCdoFD0hR62aE2eA57eR1euqi5VHbd1MxaWSNa8Hb7lZ/wDh93YSP36xyEuYwb9CTngGKj4+TMHp4Uml0HPcc5H05G+5TjcFo2iu4lzal7hQvOZprplkAqJ+hAQiBCEIGi9LGKHKrXeh2xyY7JYowe7Y3kEY9imL2AihTVNucicaqBvEcI1zj6zB1BZh9mGuZx5Hu/Clg3NRrNu56MIpD2RZPGe7nlK97Msg8Au/dr6xTi244hsWwXTGNiIbG3pCO5hP1WD3okvdxBDYgKgjM+wBO7bvjGxbW2do2BBrtUOOMg7QuY939zvstulbvdY5DvjSWuIOLum66ZOrlxhdSJst+5+GY1c0FUclsjkOqIc0NfYt7bJaDqid9gPyrqRu5GzjwQtrdy9nHgDoVHLrLsth1RSfZ09i3suW3HVHL1e1dPt3PQDwB0LY25YR4I6EyOYm7mrwP6uXncPzLczcdeB/Vu53f1XTYuqIeCOhZC74/FHQmRzSzcHbz+rHO4+5b2aOLcfBaOc/lXSQsbPFC9FmbwBBzm3Rfbj4o6fclEeii2cLfqn3robeW8AXu9jgUFBR6JLV44+p/VKo9ENo2vP1Qr0wDgRhCCk49Dsu2R3Q33JRHobdte/+X3K5KL1XIqNmhwbXv6f6JQzQ5HtLvrO96tRCmRWbNEEO3F9Z3vSiPRJZxsrzk+1WIhBCLLowszHA4WmmeYr1qY2WzCNoaNQW5CAQhCDyi9QhAIQhAIQhAIQhAIQhAIQhAIQhAIQhAIQhAIQhAIQhAIQhAIQhAIQhAIQhAIQhAIQhAIQhAIQhAIQhAIQhB//Z"/>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23555" name="Picture 3"/>
          <p:cNvPicPr>
            <a:picLocks noChangeAspect="1" noChangeArrowheads="1"/>
          </p:cNvPicPr>
          <p:nvPr/>
        </p:nvPicPr>
        <p:blipFill>
          <a:blip r:embed="rId2" cstate="print"/>
          <a:srcRect/>
          <a:stretch>
            <a:fillRect/>
          </a:stretch>
        </p:blipFill>
        <p:spPr bwMode="auto">
          <a:xfrm>
            <a:off x="971600" y="4437112"/>
            <a:ext cx="2225675" cy="1317625"/>
          </a:xfrm>
          <a:prstGeom prst="rect">
            <a:avLst/>
          </a:prstGeom>
          <a:noFill/>
          <a:ln w="9525">
            <a:noFill/>
            <a:miter lim="800000"/>
            <a:headEnd/>
            <a:tailEnd/>
          </a:ln>
        </p:spPr>
      </p:pic>
      <p:sp>
        <p:nvSpPr>
          <p:cNvPr id="8" name="7 - Σύννεφο"/>
          <p:cNvSpPr/>
          <p:nvPr/>
        </p:nvSpPr>
        <p:spPr>
          <a:xfrm>
            <a:off x="3779912" y="3933056"/>
            <a:ext cx="1944216" cy="122413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3557" name="Picture 5"/>
          <p:cNvPicPr>
            <a:picLocks noChangeAspect="1" noChangeArrowheads="1"/>
          </p:cNvPicPr>
          <p:nvPr/>
        </p:nvPicPr>
        <p:blipFill>
          <a:blip r:embed="rId3" cstate="print"/>
          <a:srcRect/>
          <a:stretch>
            <a:fillRect/>
          </a:stretch>
        </p:blipFill>
        <p:spPr bwMode="auto">
          <a:xfrm>
            <a:off x="6732240" y="3731119"/>
            <a:ext cx="2104703" cy="2022353"/>
          </a:xfrm>
          <a:prstGeom prst="rect">
            <a:avLst/>
          </a:prstGeom>
          <a:noFill/>
          <a:ln w="9525">
            <a:noFill/>
            <a:miter lim="800000"/>
            <a:headEnd/>
            <a:tailEnd/>
          </a:ln>
        </p:spPr>
      </p:pic>
      <p:cxnSp>
        <p:nvCxnSpPr>
          <p:cNvPr id="11" name="10 - Ευθύγραμμο βέλος σύνδεσης"/>
          <p:cNvCxnSpPr>
            <a:stCxn id="23555" idx="3"/>
            <a:endCxn id="23557" idx="1"/>
          </p:cNvCxnSpPr>
          <p:nvPr/>
        </p:nvCxnSpPr>
        <p:spPr>
          <a:xfrm flipV="1">
            <a:off x="3197275" y="4742296"/>
            <a:ext cx="3534965" cy="353629"/>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12" name="11 - TextBox"/>
          <p:cNvSpPr txBox="1"/>
          <p:nvPr/>
        </p:nvSpPr>
        <p:spPr>
          <a:xfrm rot="21198831">
            <a:off x="3647197" y="5114532"/>
            <a:ext cx="2999539" cy="369332"/>
          </a:xfrm>
          <a:prstGeom prst="rect">
            <a:avLst/>
          </a:prstGeom>
          <a:noFill/>
        </p:spPr>
        <p:txBody>
          <a:bodyPr wrap="none" rtlCol="0">
            <a:spAutoFit/>
          </a:bodyPr>
          <a:lstStyle/>
          <a:p>
            <a:r>
              <a:rPr lang="en-US" dirty="0" smtClean="0"/>
              <a:t>Get www.mysite.gr/index.php</a:t>
            </a:r>
            <a:endParaRPr lang="el-GR" dirty="0"/>
          </a:p>
        </p:txBody>
      </p:sp>
      <p:cxnSp>
        <p:nvCxnSpPr>
          <p:cNvPr id="14" name="13 - Ευθύγραμμο βέλος σύνδεσης"/>
          <p:cNvCxnSpPr/>
          <p:nvPr/>
        </p:nvCxnSpPr>
        <p:spPr>
          <a:xfrm flipH="1">
            <a:off x="2843808" y="4005064"/>
            <a:ext cx="3456384" cy="432048"/>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15" name="14 - TextBox"/>
          <p:cNvSpPr txBox="1"/>
          <p:nvPr/>
        </p:nvSpPr>
        <p:spPr>
          <a:xfrm rot="21309394">
            <a:off x="2915816" y="3933056"/>
            <a:ext cx="736099" cy="369332"/>
          </a:xfrm>
          <a:prstGeom prst="rect">
            <a:avLst/>
          </a:prstGeom>
          <a:noFill/>
        </p:spPr>
        <p:txBody>
          <a:bodyPr wrap="none" rtlCol="0">
            <a:spAutoFit/>
          </a:bodyPr>
          <a:lstStyle/>
          <a:p>
            <a:r>
              <a:rPr lang="en-US" dirty="0" smtClean="0"/>
              <a:t>HTML</a:t>
            </a:r>
            <a:endParaRPr lang="el-GR" dirty="0"/>
          </a:p>
        </p:txBody>
      </p:sp>
      <p:sp>
        <p:nvSpPr>
          <p:cNvPr id="18" name="17 - TextBox"/>
          <p:cNvSpPr txBox="1"/>
          <p:nvPr/>
        </p:nvSpPr>
        <p:spPr>
          <a:xfrm rot="16200000">
            <a:off x="6429345" y="4350241"/>
            <a:ext cx="1388585" cy="369332"/>
          </a:xfrm>
          <a:prstGeom prst="rect">
            <a:avLst/>
          </a:prstGeom>
          <a:noFill/>
        </p:spPr>
        <p:txBody>
          <a:bodyPr wrap="none" rtlCol="0">
            <a:spAutoFit/>
          </a:bodyPr>
          <a:lstStyle/>
          <a:p>
            <a:r>
              <a:rPr lang="en-US" dirty="0" smtClean="0"/>
              <a:t>WEB SERVER</a:t>
            </a:r>
            <a:endParaRPr lang="el-GR" dirty="0"/>
          </a:p>
        </p:txBody>
      </p:sp>
      <p:sp>
        <p:nvSpPr>
          <p:cNvPr id="19" name="18 - TextBox"/>
          <p:cNvSpPr txBox="1"/>
          <p:nvPr/>
        </p:nvSpPr>
        <p:spPr>
          <a:xfrm rot="16200000">
            <a:off x="6667139" y="4444605"/>
            <a:ext cx="1489062" cy="338554"/>
          </a:xfrm>
          <a:prstGeom prst="rect">
            <a:avLst/>
          </a:prstGeom>
          <a:noFill/>
        </p:spPr>
        <p:txBody>
          <a:bodyPr wrap="none" rtlCol="0">
            <a:spAutoFit/>
          </a:bodyPr>
          <a:lstStyle/>
          <a:p>
            <a:r>
              <a:rPr lang="en-US" sz="1600" dirty="0" smtClean="0"/>
              <a:t>PHP Interpreter</a:t>
            </a:r>
            <a:endParaRPr lang="el-GR" sz="1600" dirty="0"/>
          </a:p>
        </p:txBody>
      </p:sp>
      <p:sp>
        <p:nvSpPr>
          <p:cNvPr id="20" name="19 - TextBox"/>
          <p:cNvSpPr txBox="1"/>
          <p:nvPr/>
        </p:nvSpPr>
        <p:spPr>
          <a:xfrm rot="16200000">
            <a:off x="7141946" y="4580272"/>
            <a:ext cx="959302" cy="338554"/>
          </a:xfrm>
          <a:prstGeom prst="rect">
            <a:avLst/>
          </a:prstGeom>
          <a:noFill/>
        </p:spPr>
        <p:txBody>
          <a:bodyPr wrap="none" rtlCol="0">
            <a:spAutoFit/>
          </a:bodyPr>
          <a:lstStyle/>
          <a:p>
            <a:r>
              <a:rPr lang="en-US" sz="1600" dirty="0" smtClean="0"/>
              <a:t>Database</a:t>
            </a:r>
            <a:endParaRPr lang="el-GR"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Παραδείγματα </a:t>
            </a:r>
            <a:r>
              <a:rPr lang="en-US" dirty="0" smtClean="0"/>
              <a:t>PHP</a:t>
            </a:r>
            <a:endParaRPr lang="el-GR" dirty="0"/>
          </a:p>
        </p:txBody>
      </p:sp>
      <p:sp>
        <p:nvSpPr>
          <p:cNvPr id="3" name="2 - Ορθογώνιο"/>
          <p:cNvSpPr/>
          <p:nvPr/>
        </p:nvSpPr>
        <p:spPr>
          <a:xfrm>
            <a:off x="251520" y="1268760"/>
            <a:ext cx="4572000" cy="4801314"/>
          </a:xfrm>
          <a:prstGeom prst="rect">
            <a:avLst/>
          </a:prstGeom>
        </p:spPr>
        <p:txBody>
          <a:bodyPr>
            <a:spAutoFit/>
          </a:bodyPr>
          <a:lstStyle/>
          <a:p>
            <a:r>
              <a:rPr lang="en-US" dirty="0" smtClean="0"/>
              <a:t>&lt;?</a:t>
            </a:r>
            <a:r>
              <a:rPr lang="en-US" dirty="0" err="1" smtClean="0"/>
              <a:t>php</a:t>
            </a:r>
            <a:r>
              <a:rPr lang="en-US" dirty="0" smtClean="0"/>
              <a:t/>
            </a:r>
            <a:br>
              <a:rPr lang="en-US" dirty="0" smtClean="0"/>
            </a:br>
            <a:r>
              <a:rPr lang="en-US" dirty="0" smtClean="0"/>
              <a:t>$t=date("H");</a:t>
            </a:r>
            <a:br>
              <a:rPr lang="en-US" dirty="0" smtClean="0"/>
            </a:br>
            <a:r>
              <a:rPr lang="en-US" dirty="0" smtClean="0"/>
              <a:t>if ($t&lt;"20")</a:t>
            </a:r>
            <a:br>
              <a:rPr lang="en-US" dirty="0" smtClean="0"/>
            </a:br>
            <a:r>
              <a:rPr lang="en-US" dirty="0" smtClean="0"/>
              <a:t>  {</a:t>
            </a:r>
            <a:br>
              <a:rPr lang="en-US" dirty="0" smtClean="0"/>
            </a:br>
            <a:r>
              <a:rPr lang="en-US" dirty="0" smtClean="0"/>
              <a:t>  echo "Have a good day!";</a:t>
            </a:r>
            <a:br>
              <a:rPr lang="en-US" dirty="0" smtClean="0"/>
            </a:br>
            <a:r>
              <a:rPr lang="en-US" dirty="0" smtClean="0"/>
              <a:t>  }</a:t>
            </a:r>
            <a:br>
              <a:rPr lang="en-US" dirty="0" smtClean="0"/>
            </a:br>
            <a:r>
              <a:rPr lang="en-US" dirty="0" smtClean="0"/>
              <a:t>?&gt;</a:t>
            </a:r>
          </a:p>
          <a:p>
            <a:endParaRPr lang="en-US" dirty="0" smtClean="0"/>
          </a:p>
          <a:p>
            <a:r>
              <a:rPr lang="es-ES" dirty="0" smtClean="0"/>
              <a:t>&lt;?php </a:t>
            </a:r>
            <a:br>
              <a:rPr lang="es-ES" dirty="0" smtClean="0"/>
            </a:br>
            <a:r>
              <a:rPr lang="es-ES" dirty="0" smtClean="0"/>
              <a:t>$x=10; </a:t>
            </a:r>
            <a:br>
              <a:rPr lang="es-ES" dirty="0" smtClean="0"/>
            </a:br>
            <a:r>
              <a:rPr lang="es-ES" dirty="0" smtClean="0"/>
              <a:t>$y=6;</a:t>
            </a:r>
            <a:br>
              <a:rPr lang="es-ES" dirty="0" smtClean="0"/>
            </a:br>
            <a:r>
              <a:rPr lang="es-ES" dirty="0" smtClean="0"/>
              <a:t>echo ($x + $y); // outputs 16</a:t>
            </a:r>
            <a:br>
              <a:rPr lang="es-ES" dirty="0" smtClean="0"/>
            </a:br>
            <a:r>
              <a:rPr lang="es-ES" dirty="0" smtClean="0"/>
              <a:t>echo ($x - $y); // outputs 4</a:t>
            </a:r>
            <a:br>
              <a:rPr lang="es-ES" dirty="0" smtClean="0"/>
            </a:br>
            <a:r>
              <a:rPr lang="es-ES" dirty="0" smtClean="0"/>
              <a:t>echo ($x * $y); // outputs 60</a:t>
            </a:r>
            <a:br>
              <a:rPr lang="es-ES" dirty="0" smtClean="0"/>
            </a:br>
            <a:r>
              <a:rPr lang="es-ES" dirty="0" smtClean="0"/>
              <a:t>echo ($x / $y); // outputs 1.6666666666667 </a:t>
            </a:r>
            <a:br>
              <a:rPr lang="es-ES" dirty="0" smtClean="0"/>
            </a:br>
            <a:r>
              <a:rPr lang="es-ES" dirty="0" smtClean="0"/>
              <a:t>echo ($x % $y); // outputs 4 </a:t>
            </a:r>
            <a:br>
              <a:rPr lang="es-ES" dirty="0" smtClean="0"/>
            </a:br>
            <a:r>
              <a:rPr lang="es-ES" dirty="0" smtClean="0"/>
              <a:t>?&gt;</a:t>
            </a:r>
            <a:r>
              <a:rPr lang="en-US" dirty="0" smtClean="0"/>
              <a:t> </a:t>
            </a:r>
            <a:endParaRPr lang="el-GR" dirty="0"/>
          </a:p>
        </p:txBody>
      </p:sp>
      <p:pic>
        <p:nvPicPr>
          <p:cNvPr id="24578" name="Picture 2"/>
          <p:cNvPicPr>
            <a:picLocks noChangeAspect="1" noChangeArrowheads="1"/>
          </p:cNvPicPr>
          <p:nvPr/>
        </p:nvPicPr>
        <p:blipFill>
          <a:blip r:embed="rId2" cstate="print"/>
          <a:srcRect l="48228" t="30805" b="54430"/>
          <a:stretch>
            <a:fillRect/>
          </a:stretch>
        </p:blipFill>
        <p:spPr bwMode="auto">
          <a:xfrm>
            <a:off x="4427984" y="1844824"/>
            <a:ext cx="4208016" cy="720080"/>
          </a:xfrm>
          <a:prstGeom prst="rect">
            <a:avLst/>
          </a:prstGeom>
          <a:noFill/>
          <a:ln w="9525">
            <a:noFill/>
            <a:miter lim="800000"/>
            <a:headEnd/>
            <a:tailEnd/>
          </a:ln>
        </p:spPr>
      </p:pic>
      <p:pic>
        <p:nvPicPr>
          <p:cNvPr id="24579" name="Picture 3"/>
          <p:cNvPicPr>
            <a:picLocks noChangeAspect="1" noChangeArrowheads="1"/>
          </p:cNvPicPr>
          <p:nvPr/>
        </p:nvPicPr>
        <p:blipFill>
          <a:blip r:embed="rId3" cstate="print"/>
          <a:srcRect l="49114" t="29328" b="41141"/>
          <a:stretch>
            <a:fillRect/>
          </a:stretch>
        </p:blipFill>
        <p:spPr bwMode="auto">
          <a:xfrm>
            <a:off x="4540448" y="4149080"/>
            <a:ext cx="4136008" cy="144016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XML</a:t>
            </a:r>
            <a:endParaRPr lang="el-GR" dirty="0"/>
          </a:p>
        </p:txBody>
      </p:sp>
      <p:sp>
        <p:nvSpPr>
          <p:cNvPr id="3" name="2 - Ορθογώνιο"/>
          <p:cNvSpPr/>
          <p:nvPr/>
        </p:nvSpPr>
        <p:spPr>
          <a:xfrm>
            <a:off x="251520" y="1336114"/>
            <a:ext cx="8496944" cy="4801314"/>
          </a:xfrm>
          <a:prstGeom prst="rect">
            <a:avLst/>
          </a:prstGeom>
        </p:spPr>
        <p:txBody>
          <a:bodyPr wrap="square">
            <a:spAutoFit/>
          </a:bodyPr>
          <a:lstStyle/>
          <a:p>
            <a:pPr eaLnBrk="0" hangingPunct="0"/>
            <a:r>
              <a:rPr lang="el-GR" b="1" dirty="0" smtClean="0">
                <a:solidFill>
                  <a:schemeClr val="tx1"/>
                </a:solidFill>
                <a:cs typeface="Arial" charset="0"/>
              </a:rPr>
              <a:t/>
            </a:r>
            <a:br>
              <a:rPr lang="el-GR" b="1" dirty="0" smtClean="0">
                <a:solidFill>
                  <a:schemeClr val="tx1"/>
                </a:solidFill>
                <a:cs typeface="Arial" charset="0"/>
              </a:rPr>
            </a:br>
            <a:r>
              <a:rPr lang="el-GR" dirty="0" smtClean="0">
                <a:solidFill>
                  <a:schemeClr val="tx1"/>
                </a:solidFill>
                <a:cs typeface="Arial" charset="0"/>
              </a:rPr>
              <a:t>Η </a:t>
            </a:r>
            <a:r>
              <a:rPr lang="en-US" dirty="0" smtClean="0">
                <a:solidFill>
                  <a:schemeClr val="tx1"/>
                </a:solidFill>
                <a:cs typeface="Arial" charset="0"/>
              </a:rPr>
              <a:t>XML </a:t>
            </a:r>
            <a:r>
              <a:rPr lang="el-GR" dirty="0" smtClean="0">
                <a:solidFill>
                  <a:schemeClr val="tx1"/>
                </a:solidFill>
                <a:cs typeface="Arial" charset="0"/>
              </a:rPr>
              <a:t>(</a:t>
            </a:r>
            <a:r>
              <a:rPr lang="en-US" dirty="0" smtClean="0">
                <a:solidFill>
                  <a:schemeClr val="tx1"/>
                </a:solidFill>
                <a:cs typeface="Arial" charset="0"/>
              </a:rPr>
              <a:t>Extensive Markup Language</a:t>
            </a:r>
            <a:r>
              <a:rPr lang="el-GR" dirty="0" smtClean="0">
                <a:solidFill>
                  <a:schemeClr val="tx1"/>
                </a:solidFill>
                <a:cs typeface="Arial" charset="0"/>
              </a:rPr>
              <a:t>) είναι ένα απλό, πολύ προσαρμοστικό σχηματισμός κειμένων. Αρχικά σχεδιασμένος για να αντιμετωπίσει τις προκλήσεις των μεγάλης κλίμακας ηλεκτρονικών εκδόσεων, η XML διαδραματίζει επίσης έναν όλο και περισσότερο σημαντικό ρόλο στην ανταλλαγή μιας ευρείας ποικιλίας στοιχείων όσον αφορά τον παγκόσμιο Ιστό και αλλού.</a:t>
            </a:r>
            <a:br>
              <a:rPr lang="el-GR" dirty="0" smtClean="0">
                <a:solidFill>
                  <a:schemeClr val="tx1"/>
                </a:solidFill>
                <a:cs typeface="Arial" charset="0"/>
              </a:rPr>
            </a:br>
            <a:r>
              <a:rPr lang="el-GR" dirty="0" smtClean="0">
                <a:solidFill>
                  <a:schemeClr val="tx1"/>
                </a:solidFill>
                <a:cs typeface="Arial" charset="0"/>
              </a:rPr>
              <a:t>Για τον λόγο αυτό η </a:t>
            </a:r>
            <a:r>
              <a:rPr lang="en-US" dirty="0" smtClean="0">
                <a:solidFill>
                  <a:schemeClr val="tx1"/>
                </a:solidFill>
                <a:cs typeface="Arial" charset="0"/>
              </a:rPr>
              <a:t>XML </a:t>
            </a:r>
            <a:r>
              <a:rPr lang="el-GR" dirty="0" smtClean="0">
                <a:solidFill>
                  <a:schemeClr val="tx1"/>
                </a:solidFill>
                <a:cs typeface="Arial" charset="0"/>
              </a:rPr>
              <a:t>αποτελεί ένα από τα κύρια στοιχεία των </a:t>
            </a:r>
            <a:r>
              <a:rPr lang="en-US" dirty="0" smtClean="0">
                <a:solidFill>
                  <a:schemeClr val="tx1"/>
                </a:solidFill>
                <a:cs typeface="Arial" charset="0"/>
              </a:rPr>
              <a:t>WSs</a:t>
            </a:r>
            <a:r>
              <a:rPr lang="el-GR" dirty="0" smtClean="0">
                <a:solidFill>
                  <a:schemeClr val="tx1"/>
                </a:solidFill>
                <a:cs typeface="Arial" charset="0"/>
              </a:rPr>
              <a:t> και χρησιμοποιείται τόσο στην διαμόρφωση των μηνυμάτων αποστολής και απάντησης των πελατών και των εξυπηρετητών, όσο και στην αποθήκευση δεδομένων και ρυθμίσεων των τεχνολογιών που διαχειρίζονται και φιλοξενούν τις εφαρμογές διαδικτύου.</a:t>
            </a:r>
            <a:br>
              <a:rPr lang="el-GR" dirty="0" smtClean="0">
                <a:solidFill>
                  <a:schemeClr val="tx1"/>
                </a:solidFill>
                <a:cs typeface="Arial" charset="0"/>
              </a:rPr>
            </a:br>
            <a:r>
              <a:rPr lang="el-GR" dirty="0" smtClean="0">
                <a:solidFill>
                  <a:schemeClr val="tx1"/>
                </a:solidFill>
                <a:cs typeface="Arial" charset="0"/>
              </a:rPr>
              <a:t>Ένα </a:t>
            </a:r>
            <a:r>
              <a:rPr lang="en-US" dirty="0" smtClean="0">
                <a:solidFill>
                  <a:schemeClr val="tx1"/>
                </a:solidFill>
                <a:cs typeface="Arial" charset="0"/>
              </a:rPr>
              <a:t>XML </a:t>
            </a:r>
            <a:r>
              <a:rPr lang="el-GR" dirty="0" smtClean="0">
                <a:solidFill>
                  <a:schemeClr val="tx1"/>
                </a:solidFill>
                <a:cs typeface="Arial" charset="0"/>
              </a:rPr>
              <a:t>κείμενο έχει μια συγκεκριμένη μορφή και πρέπει να τηρεί αυστηρά αυτή την μορφή για να είναι έγκυρο. Οποιοδήποτε λάθος κατά την διαμόρφωση του </a:t>
            </a:r>
            <a:r>
              <a:rPr lang="en-US" dirty="0" smtClean="0">
                <a:solidFill>
                  <a:schemeClr val="tx1"/>
                </a:solidFill>
                <a:cs typeface="Arial" charset="0"/>
              </a:rPr>
              <a:t>XML</a:t>
            </a:r>
            <a:r>
              <a:rPr lang="el-GR" dirty="0" smtClean="0">
                <a:solidFill>
                  <a:schemeClr val="tx1"/>
                </a:solidFill>
                <a:cs typeface="Arial" charset="0"/>
              </a:rPr>
              <a:t> θα προκαλέσει λάθη κατά την χρήση του ειδικά όταν χρησιμοποιείται σε </a:t>
            </a:r>
            <a:r>
              <a:rPr lang="en-US" dirty="0" smtClean="0">
                <a:solidFill>
                  <a:schemeClr val="tx1"/>
                </a:solidFill>
                <a:cs typeface="Arial" charset="0"/>
              </a:rPr>
              <a:t>WSs</a:t>
            </a:r>
            <a:r>
              <a:rPr lang="el-GR" dirty="0" smtClean="0">
                <a:solidFill>
                  <a:schemeClr val="tx1"/>
                </a:solidFill>
                <a:cs typeface="Arial" charset="0"/>
              </a:rPr>
              <a:t>.</a:t>
            </a:r>
            <a:r>
              <a:rPr lang="en-US" dirty="0" smtClean="0">
                <a:solidFill>
                  <a:schemeClr val="tx1"/>
                </a:solidFill>
                <a:cs typeface="Arial" charset="0"/>
              </a:rPr>
              <a:t/>
            </a:r>
            <a:br>
              <a:rPr lang="en-US" dirty="0" smtClean="0">
                <a:solidFill>
                  <a:schemeClr val="tx1"/>
                </a:solidFill>
                <a:cs typeface="Arial" charset="0"/>
              </a:rPr>
            </a:br>
            <a:r>
              <a:rPr lang="el-GR" dirty="0" smtClean="0">
                <a:solidFill>
                  <a:schemeClr val="tx1"/>
                </a:solidFill>
                <a:cs typeface="Arial" charset="0"/>
              </a:rPr>
              <a:t>Ωστόσο, κάθε τεχνολογία που χρησιμοποιεί το </a:t>
            </a:r>
            <a:r>
              <a:rPr lang="en-US" dirty="0" smtClean="0">
                <a:solidFill>
                  <a:schemeClr val="tx1"/>
                </a:solidFill>
                <a:cs typeface="Arial" charset="0"/>
              </a:rPr>
              <a:t>XML</a:t>
            </a:r>
            <a:r>
              <a:rPr lang="el-GR" dirty="0" smtClean="0">
                <a:solidFill>
                  <a:schemeClr val="tx1"/>
                </a:solidFill>
                <a:cs typeface="Arial" charset="0"/>
              </a:rPr>
              <a:t> επιβάλει τα δικά της πρότυπα διαμόρφωσής του, τα οποία όμως</a:t>
            </a:r>
            <a:r>
              <a:rPr lang="en-US" dirty="0" smtClean="0">
                <a:solidFill>
                  <a:schemeClr val="tx1"/>
                </a:solidFill>
                <a:cs typeface="Arial" charset="0"/>
              </a:rPr>
              <a:t> </a:t>
            </a:r>
            <a:r>
              <a:rPr lang="el-GR" dirty="0" smtClean="0">
                <a:solidFill>
                  <a:schemeClr val="tx1"/>
                </a:solidFill>
                <a:cs typeface="Arial" charset="0"/>
              </a:rPr>
              <a:t>είναι σύμφωνα με τις προδιαγραφές του. </a:t>
            </a:r>
          </a:p>
          <a:p>
            <a:pPr eaLnBrk="0" hangingPunct="0"/>
            <a:r>
              <a:rPr lang="el-GR" dirty="0" smtClean="0">
                <a:cs typeface="Arial" charset="0"/>
              </a:rPr>
              <a:t>Τα </a:t>
            </a:r>
            <a:r>
              <a:rPr lang="en-US" dirty="0" smtClean="0">
                <a:cs typeface="Arial" charset="0"/>
              </a:rPr>
              <a:t>XML</a:t>
            </a:r>
            <a:r>
              <a:rPr lang="el-GR" dirty="0" smtClean="0">
                <a:cs typeface="Arial" charset="0"/>
              </a:rPr>
              <a:t> τα χρησιμοποιούμε (θα το δούμε προς το τέλος του μαθήματος)  μέσω ειδικών  βιβλιοθηκών </a:t>
            </a:r>
            <a:r>
              <a:rPr lang="en-US" dirty="0" smtClean="0">
                <a:cs typeface="Arial" charset="0"/>
              </a:rPr>
              <a:t>….DOM</a:t>
            </a:r>
            <a:r>
              <a:rPr lang="el-GR" dirty="0" smtClean="0">
                <a:cs typeface="Arial" charset="0"/>
              </a:rPr>
              <a:t> </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XML</a:t>
            </a:r>
            <a:endParaRPr lang="el-GR" dirty="0"/>
          </a:p>
        </p:txBody>
      </p:sp>
      <p:sp>
        <p:nvSpPr>
          <p:cNvPr id="3" name="2 - Ορθογώνιο"/>
          <p:cNvSpPr/>
          <p:nvPr/>
        </p:nvSpPr>
        <p:spPr>
          <a:xfrm>
            <a:off x="395536" y="1196752"/>
            <a:ext cx="8424936" cy="5632311"/>
          </a:xfrm>
          <a:prstGeom prst="rect">
            <a:avLst/>
          </a:prstGeom>
        </p:spPr>
        <p:txBody>
          <a:bodyPr wrap="square">
            <a:spAutoFit/>
          </a:bodyPr>
          <a:lstStyle/>
          <a:p>
            <a:pPr eaLnBrk="0" hangingPunct="0">
              <a:lnSpc>
                <a:spcPct val="100000"/>
              </a:lnSpc>
              <a:buClrTx/>
              <a:buSzTx/>
            </a:pPr>
            <a:r>
              <a:rPr lang="el-GR" dirty="0" smtClean="0">
                <a:solidFill>
                  <a:schemeClr val="tx1"/>
                </a:solidFill>
                <a:cs typeface="Arial" charset="0"/>
              </a:rPr>
              <a:t>Ένα απλό παράδειγμα της γλώσσας XML για την περιγραφή ενός βιβλίου είναι το ακόλουθο.</a:t>
            </a:r>
          </a:p>
          <a:p>
            <a:pPr eaLnBrk="0" hangingPunct="0">
              <a:lnSpc>
                <a:spcPct val="100000"/>
              </a:lnSpc>
              <a:buClrTx/>
              <a:buSzTx/>
            </a:pPr>
            <a:r>
              <a:rPr lang="en-US" dirty="0" smtClean="0">
                <a:solidFill>
                  <a:schemeClr val="tx1"/>
                </a:solidFill>
                <a:cs typeface="Arial" charset="0"/>
              </a:rPr>
              <a:t>&lt;? xml version=”1.0” encoding=”UTF-8”?&gt;</a:t>
            </a:r>
            <a:br>
              <a:rPr lang="en-US" dirty="0" smtClean="0">
                <a:solidFill>
                  <a:schemeClr val="tx1"/>
                </a:solidFill>
                <a:cs typeface="Arial" charset="0"/>
              </a:rPr>
            </a:br>
            <a:r>
              <a:rPr lang="en-US" dirty="0" smtClean="0">
                <a:solidFill>
                  <a:schemeClr val="tx1"/>
                </a:solidFill>
                <a:cs typeface="Arial" charset="0"/>
              </a:rPr>
              <a:t>	&lt;book&gt;</a:t>
            </a:r>
            <a:br>
              <a:rPr lang="en-US" dirty="0" smtClean="0">
                <a:solidFill>
                  <a:schemeClr val="tx1"/>
                </a:solidFill>
                <a:cs typeface="Arial" charset="0"/>
              </a:rPr>
            </a:br>
            <a:r>
              <a:rPr lang="en-US" dirty="0" smtClean="0">
                <a:solidFill>
                  <a:schemeClr val="tx1"/>
                </a:solidFill>
                <a:cs typeface="Arial" charset="0"/>
              </a:rPr>
              <a:t>		&lt;name&gt;Digital Image Processing&lt;/name&gt;</a:t>
            </a:r>
            <a:br>
              <a:rPr lang="en-US" dirty="0" smtClean="0">
                <a:solidFill>
                  <a:schemeClr val="tx1"/>
                </a:solidFill>
                <a:cs typeface="Arial" charset="0"/>
              </a:rPr>
            </a:br>
            <a:r>
              <a:rPr lang="en-US" dirty="0" smtClean="0">
                <a:solidFill>
                  <a:schemeClr val="tx1"/>
                </a:solidFill>
                <a:cs typeface="Arial" charset="0"/>
              </a:rPr>
              <a:t>		&lt;author&gt;Gonzales and Woods&lt;/author&gt;</a:t>
            </a:r>
            <a:br>
              <a:rPr lang="en-US" dirty="0" smtClean="0">
                <a:solidFill>
                  <a:schemeClr val="tx1"/>
                </a:solidFill>
                <a:cs typeface="Arial" charset="0"/>
              </a:rPr>
            </a:br>
            <a:r>
              <a:rPr lang="en-US" dirty="0" smtClean="0">
                <a:solidFill>
                  <a:schemeClr val="tx1"/>
                </a:solidFill>
                <a:cs typeface="Arial" charset="0"/>
              </a:rPr>
              <a:t>		&lt;publisher&gt;Prentice Hall&lt;/publisher&gt;</a:t>
            </a:r>
            <a:br>
              <a:rPr lang="en-US" dirty="0" smtClean="0">
                <a:solidFill>
                  <a:schemeClr val="tx1"/>
                </a:solidFill>
                <a:cs typeface="Arial" charset="0"/>
              </a:rPr>
            </a:br>
            <a:r>
              <a:rPr lang="en-US" dirty="0" smtClean="0">
                <a:solidFill>
                  <a:schemeClr val="tx1"/>
                </a:solidFill>
                <a:cs typeface="Arial" charset="0"/>
              </a:rPr>
              <a:t>		&lt;description&gt;</a:t>
            </a:r>
            <a:br>
              <a:rPr lang="en-US" dirty="0" smtClean="0">
                <a:solidFill>
                  <a:schemeClr val="tx1"/>
                </a:solidFill>
                <a:cs typeface="Arial" charset="0"/>
              </a:rPr>
            </a:br>
            <a:r>
              <a:rPr lang="en-US" dirty="0" smtClean="0">
                <a:solidFill>
                  <a:schemeClr val="tx1"/>
                </a:solidFill>
                <a:cs typeface="Arial" charset="0"/>
              </a:rPr>
              <a:t>			Basic and advanced techniques in digital image processing</a:t>
            </a:r>
            <a:br>
              <a:rPr lang="en-US" dirty="0" smtClean="0">
                <a:solidFill>
                  <a:schemeClr val="tx1"/>
                </a:solidFill>
                <a:cs typeface="Arial" charset="0"/>
              </a:rPr>
            </a:br>
            <a:r>
              <a:rPr lang="en-US" dirty="0" smtClean="0">
                <a:solidFill>
                  <a:schemeClr val="tx1"/>
                </a:solidFill>
                <a:cs typeface="Arial" charset="0"/>
              </a:rPr>
              <a:t>		&lt;/description&gt;</a:t>
            </a:r>
            <a:br>
              <a:rPr lang="en-US" dirty="0" smtClean="0">
                <a:solidFill>
                  <a:schemeClr val="tx1"/>
                </a:solidFill>
                <a:cs typeface="Arial" charset="0"/>
              </a:rPr>
            </a:br>
            <a:r>
              <a:rPr lang="en-US" dirty="0" smtClean="0">
                <a:solidFill>
                  <a:schemeClr val="tx1"/>
                </a:solidFill>
                <a:cs typeface="Arial" charset="0"/>
              </a:rPr>
              <a:t>	&lt;/book&gt;</a:t>
            </a:r>
            <a:endParaRPr lang="el-GR" dirty="0" smtClean="0">
              <a:solidFill>
                <a:schemeClr val="tx1"/>
              </a:solidFill>
              <a:cs typeface="Arial" charset="0"/>
            </a:endParaRPr>
          </a:p>
          <a:p>
            <a:pPr eaLnBrk="0" hangingPunct="0">
              <a:lnSpc>
                <a:spcPct val="100000"/>
              </a:lnSpc>
              <a:buClrTx/>
              <a:buSzTx/>
            </a:pPr>
            <a:r>
              <a:rPr lang="el-GR" dirty="0" smtClean="0">
                <a:solidFill>
                  <a:schemeClr val="tx1"/>
                </a:solidFill>
                <a:cs typeface="Arial" charset="0"/>
              </a:rPr>
              <a:t>Οι λέξεις που περικλείονται από “ &lt; &gt; “ στοιχεία (</a:t>
            </a:r>
            <a:r>
              <a:rPr lang="en-US" dirty="0" smtClean="0">
                <a:solidFill>
                  <a:schemeClr val="tx1"/>
                </a:solidFill>
                <a:cs typeface="Arial" charset="0"/>
              </a:rPr>
              <a:t>elements</a:t>
            </a:r>
            <a:r>
              <a:rPr lang="el-GR" dirty="0" smtClean="0">
                <a:solidFill>
                  <a:schemeClr val="tx1"/>
                </a:solidFill>
                <a:cs typeface="Arial" charset="0"/>
              </a:rPr>
              <a:t>). Κάθε στοιχείο πρέπει να ανοίγει και να κλείνει με ένα “ / “ χρησιμοποιώντας πάντα την ίδια λέξη. Τα στοιχεία που περιέχουν </a:t>
            </a:r>
            <a:r>
              <a:rPr lang="el-GR" dirty="0" err="1" smtClean="0">
                <a:solidFill>
                  <a:schemeClr val="tx1"/>
                </a:solidFill>
                <a:cs typeface="Arial" charset="0"/>
              </a:rPr>
              <a:t>υποστοιχεία</a:t>
            </a:r>
            <a:r>
              <a:rPr lang="el-GR" dirty="0" smtClean="0">
                <a:solidFill>
                  <a:schemeClr val="tx1"/>
                </a:solidFill>
                <a:cs typeface="Arial" charset="0"/>
              </a:rPr>
              <a:t> λέγονται κόμβοι (</a:t>
            </a:r>
            <a:r>
              <a:rPr lang="en-US" dirty="0" smtClean="0">
                <a:solidFill>
                  <a:schemeClr val="tx1"/>
                </a:solidFill>
                <a:cs typeface="Arial" charset="0"/>
              </a:rPr>
              <a:t>nodes</a:t>
            </a:r>
            <a:r>
              <a:rPr lang="el-GR" dirty="0" smtClean="0">
                <a:solidFill>
                  <a:schemeClr val="tx1"/>
                </a:solidFill>
                <a:cs typeface="Arial" charset="0"/>
              </a:rPr>
              <a:t>). Το πρώτο στοιχείο στο έγγραφο λέγεται ρίζα (</a:t>
            </a:r>
            <a:r>
              <a:rPr lang="en-US" dirty="0" smtClean="0">
                <a:solidFill>
                  <a:schemeClr val="tx1"/>
                </a:solidFill>
                <a:cs typeface="Arial" charset="0"/>
              </a:rPr>
              <a:t>root element</a:t>
            </a:r>
            <a:r>
              <a:rPr lang="el-GR" dirty="0" smtClean="0">
                <a:solidFill>
                  <a:schemeClr val="tx1"/>
                </a:solidFill>
                <a:cs typeface="Arial" charset="0"/>
              </a:rPr>
              <a:t>) εξαιρώντας το στοιχείο που δηλώνει τον τύπο του εγγράφου (&lt;? </a:t>
            </a:r>
            <a:r>
              <a:rPr lang="en-US" dirty="0" smtClean="0">
                <a:solidFill>
                  <a:schemeClr val="tx1"/>
                </a:solidFill>
                <a:cs typeface="Arial" charset="0"/>
              </a:rPr>
              <a:t>xml version</a:t>
            </a:r>
            <a:r>
              <a:rPr lang="el-GR" dirty="0" smtClean="0">
                <a:solidFill>
                  <a:schemeClr val="tx1"/>
                </a:solidFill>
                <a:cs typeface="Arial" charset="0"/>
              </a:rPr>
              <a:t>=”1.0” </a:t>
            </a:r>
            <a:r>
              <a:rPr lang="en-US" dirty="0" smtClean="0">
                <a:solidFill>
                  <a:schemeClr val="tx1"/>
                </a:solidFill>
                <a:cs typeface="Arial" charset="0"/>
              </a:rPr>
              <a:t>encoding</a:t>
            </a:r>
            <a:r>
              <a:rPr lang="el-GR" dirty="0" smtClean="0">
                <a:solidFill>
                  <a:schemeClr val="tx1"/>
                </a:solidFill>
                <a:cs typeface="Arial" charset="0"/>
              </a:rPr>
              <a:t>=”</a:t>
            </a:r>
            <a:r>
              <a:rPr lang="en-US" dirty="0" smtClean="0">
                <a:solidFill>
                  <a:schemeClr val="tx1"/>
                </a:solidFill>
                <a:cs typeface="Arial" charset="0"/>
              </a:rPr>
              <a:t>UTF</a:t>
            </a:r>
            <a:r>
              <a:rPr lang="el-GR" dirty="0" smtClean="0">
                <a:solidFill>
                  <a:schemeClr val="tx1"/>
                </a:solidFill>
                <a:cs typeface="Arial" charset="0"/>
              </a:rPr>
              <a:t>-8”?&gt;). Η διαμόρφωση του </a:t>
            </a:r>
            <a:r>
              <a:rPr lang="en-US" dirty="0" smtClean="0">
                <a:solidFill>
                  <a:schemeClr val="tx1"/>
                </a:solidFill>
                <a:cs typeface="Arial" charset="0"/>
              </a:rPr>
              <a:t>XML </a:t>
            </a:r>
            <a:r>
              <a:rPr lang="el-GR" dirty="0" smtClean="0">
                <a:solidFill>
                  <a:schemeClr val="tx1"/>
                </a:solidFill>
                <a:cs typeface="Arial" charset="0"/>
              </a:rPr>
              <a:t>εγγράφου γίνεται σε επίπεδα. Έτσι στο παραπάνω παράδειγμα το στοιχείο &lt;</a:t>
            </a:r>
            <a:r>
              <a:rPr lang="en-US" dirty="0" smtClean="0">
                <a:solidFill>
                  <a:schemeClr val="tx1"/>
                </a:solidFill>
                <a:cs typeface="Arial" charset="0"/>
              </a:rPr>
              <a:t>book</a:t>
            </a:r>
            <a:r>
              <a:rPr lang="el-GR" dirty="0" smtClean="0">
                <a:solidFill>
                  <a:schemeClr val="tx1"/>
                </a:solidFill>
                <a:cs typeface="Arial" charset="0"/>
              </a:rPr>
              <a:t>&gt; είναι η ρίζα του εγγράφου και περιέχει τα στοιχεία παιδιά (</a:t>
            </a:r>
            <a:r>
              <a:rPr lang="en-US" dirty="0" smtClean="0">
                <a:solidFill>
                  <a:schemeClr val="tx1"/>
                </a:solidFill>
                <a:cs typeface="Arial" charset="0"/>
              </a:rPr>
              <a:t>child elements</a:t>
            </a:r>
            <a:r>
              <a:rPr lang="el-GR" dirty="0" smtClean="0">
                <a:solidFill>
                  <a:schemeClr val="tx1"/>
                </a:solidFill>
                <a:cs typeface="Arial" charset="0"/>
              </a:rPr>
              <a:t>)  &lt;</a:t>
            </a:r>
            <a:r>
              <a:rPr lang="en-US" dirty="0" smtClean="0">
                <a:solidFill>
                  <a:schemeClr val="tx1"/>
                </a:solidFill>
                <a:cs typeface="Arial" charset="0"/>
              </a:rPr>
              <a:t>name</a:t>
            </a:r>
            <a:r>
              <a:rPr lang="el-GR" dirty="0" smtClean="0">
                <a:solidFill>
                  <a:schemeClr val="tx1"/>
                </a:solidFill>
                <a:cs typeface="Arial" charset="0"/>
              </a:rPr>
              <a:t>&gt;,&lt;</a:t>
            </a:r>
            <a:r>
              <a:rPr lang="en-US" dirty="0" smtClean="0">
                <a:solidFill>
                  <a:schemeClr val="tx1"/>
                </a:solidFill>
                <a:cs typeface="Arial" charset="0"/>
              </a:rPr>
              <a:t>author</a:t>
            </a:r>
            <a:r>
              <a:rPr lang="el-GR" dirty="0" smtClean="0">
                <a:solidFill>
                  <a:schemeClr val="tx1"/>
                </a:solidFill>
                <a:cs typeface="Arial" charset="0"/>
              </a:rPr>
              <a:t>&gt;,&lt;</a:t>
            </a:r>
            <a:r>
              <a:rPr lang="en-US" dirty="0" smtClean="0">
                <a:solidFill>
                  <a:schemeClr val="tx1"/>
                </a:solidFill>
                <a:cs typeface="Arial" charset="0"/>
              </a:rPr>
              <a:t>publisher</a:t>
            </a:r>
            <a:r>
              <a:rPr lang="el-GR" dirty="0" smtClean="0">
                <a:solidFill>
                  <a:schemeClr val="tx1"/>
                </a:solidFill>
                <a:cs typeface="Arial" charset="0"/>
              </a:rPr>
              <a:t>&gt; και &lt;</a:t>
            </a:r>
            <a:r>
              <a:rPr lang="en-US" dirty="0" smtClean="0">
                <a:solidFill>
                  <a:schemeClr val="tx1"/>
                </a:solidFill>
                <a:cs typeface="Arial" charset="0"/>
              </a:rPr>
              <a:t>description</a:t>
            </a:r>
            <a:r>
              <a:rPr lang="el-GR" dirty="0" smtClean="0">
                <a:solidFill>
                  <a:schemeClr val="tx1"/>
                </a:solidFill>
                <a:cs typeface="Arial" charset="0"/>
              </a:rPr>
              <a:t>&gt;. Επίσης είναι και κόμβος και στοιχείο πατέρας (</a:t>
            </a:r>
            <a:r>
              <a:rPr lang="en-US" dirty="0" smtClean="0">
                <a:solidFill>
                  <a:schemeClr val="tx1"/>
                </a:solidFill>
                <a:cs typeface="Arial" charset="0"/>
              </a:rPr>
              <a:t>parent element</a:t>
            </a:r>
            <a:r>
              <a:rPr lang="el-GR" dirty="0" smtClean="0">
                <a:solidFill>
                  <a:schemeClr val="tx1"/>
                </a:solidFill>
                <a:cs typeface="Arial" charset="0"/>
              </a:rPr>
              <a:t>)</a:t>
            </a:r>
            <a:r>
              <a:rPr lang="en-US" dirty="0" smtClean="0">
                <a:solidFill>
                  <a:schemeClr val="tx1"/>
                </a:solidFill>
                <a:cs typeface="Arial" charset="0"/>
              </a:rPr>
              <a:t>.</a:t>
            </a:r>
            <a:endParaRPr lang="en-US" dirty="0">
              <a:solidFill>
                <a:schemeClr val="tx1"/>
              </a:solidFill>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HTML</a:t>
            </a:r>
            <a:endParaRPr lang="el-GR" dirty="0"/>
          </a:p>
        </p:txBody>
      </p:sp>
      <p:sp>
        <p:nvSpPr>
          <p:cNvPr id="5" name="4 - Ορθογώνιο"/>
          <p:cNvSpPr/>
          <p:nvPr/>
        </p:nvSpPr>
        <p:spPr>
          <a:xfrm>
            <a:off x="467545" y="1484784"/>
            <a:ext cx="8424936" cy="3139321"/>
          </a:xfrm>
          <a:prstGeom prst="rect">
            <a:avLst/>
          </a:prstGeom>
        </p:spPr>
        <p:txBody>
          <a:bodyPr wrap="square">
            <a:spAutoFit/>
          </a:bodyPr>
          <a:lstStyle/>
          <a:p>
            <a:r>
              <a:rPr lang="en-GB" dirty="0" smtClean="0"/>
              <a:t>H HTML (</a:t>
            </a:r>
            <a:r>
              <a:rPr lang="en-GB" dirty="0" err="1" smtClean="0"/>
              <a:t>HyperText</a:t>
            </a:r>
            <a:r>
              <a:rPr lang="en-GB" dirty="0" smtClean="0"/>
              <a:t> </a:t>
            </a:r>
            <a:r>
              <a:rPr lang="en-GB" dirty="0" err="1" smtClean="0"/>
              <a:t>Markup</a:t>
            </a:r>
            <a:r>
              <a:rPr lang="en-GB" dirty="0" smtClean="0"/>
              <a:t> Language) </a:t>
            </a:r>
            <a:r>
              <a:rPr lang="el-GR" dirty="0" smtClean="0"/>
              <a:t>περιέχει στοιχεία τα οποία αποτελούνται από ετικέτες (</a:t>
            </a:r>
            <a:r>
              <a:rPr lang="el-GR" dirty="0" err="1" smtClean="0"/>
              <a:t>tags</a:t>
            </a:r>
            <a:r>
              <a:rPr lang="el-GR" dirty="0" smtClean="0"/>
              <a:t>), οι οποίες περικλείονται μέσα σε σύμβολα  &lt;&gt; </a:t>
            </a:r>
          </a:p>
          <a:p>
            <a:r>
              <a:rPr lang="el-GR" dirty="0" smtClean="0"/>
              <a:t>Τα στοιχεία αυτά έχουν σαν στόχο την σύνταξη και μορφοποίηση κειμένου. Είναι δηλαδή μια γλώσσα που περιγράφει τον τρόπο που θέλουμε να εμφανίσει το κείμενο (μαζί φυσικά με εξωτερικά και ενσωματωμένα στοιχεία όπως εικόνες, βίντεο κλπ)</a:t>
            </a:r>
          </a:p>
          <a:p>
            <a:r>
              <a:rPr lang="el-GR" dirty="0" smtClean="0"/>
              <a:t>Το χαρακτηριστικό του είναι η παρουσία </a:t>
            </a:r>
            <a:r>
              <a:rPr lang="el-GR" dirty="0" err="1" smtClean="0"/>
              <a:t>υπερσυνδέσμων</a:t>
            </a:r>
            <a:r>
              <a:rPr lang="el-GR" dirty="0" smtClean="0"/>
              <a:t> δηλαδή όλα τα στοιχεία αναπαρίσταται από την διεύθυνση τους στο διαδίκτυο (</a:t>
            </a:r>
            <a:r>
              <a:rPr lang="en-US" dirty="0" smtClean="0"/>
              <a:t>URL</a:t>
            </a:r>
            <a:r>
              <a:rPr lang="el-GR" dirty="0" smtClean="0"/>
              <a:t>). Μέσω </a:t>
            </a:r>
            <a:r>
              <a:rPr lang="en-US" dirty="0" smtClean="0"/>
              <a:t>URLs </a:t>
            </a:r>
            <a:r>
              <a:rPr lang="el-GR" dirty="0" smtClean="0"/>
              <a:t>μπορώ επίσης να μεταβώ σε άλλες σελίδες </a:t>
            </a:r>
            <a:r>
              <a:rPr lang="en-US" dirty="0" smtClean="0"/>
              <a:t>(link).</a:t>
            </a:r>
            <a:endParaRPr lang="el-GR" dirty="0" smtClean="0"/>
          </a:p>
          <a:p>
            <a:endParaRPr lang="el-GR" dirty="0" smtClean="0"/>
          </a:p>
          <a:p>
            <a:r>
              <a:rPr lang="el-GR" dirty="0" smtClean="0"/>
              <a:t>Τέλος κάποια από τα </a:t>
            </a:r>
            <a:r>
              <a:rPr lang="en-US" dirty="0" smtClean="0"/>
              <a:t>tags</a:t>
            </a:r>
            <a:r>
              <a:rPr lang="el-GR" dirty="0" smtClean="0"/>
              <a:t> αποτελούν κόμβους αλληλεπίδρασης και </a:t>
            </a:r>
            <a:r>
              <a:rPr lang="el-GR" dirty="0" err="1" smtClean="0"/>
              <a:t>διάδρασης</a:t>
            </a:r>
            <a:r>
              <a:rPr lang="el-GR" dirty="0" smtClean="0"/>
              <a:t> του χρήστη με την ιστοσελίδα.</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Παράδειγμα</a:t>
            </a:r>
            <a:endParaRPr lang="el-GR" dirty="0"/>
          </a:p>
        </p:txBody>
      </p:sp>
      <p:sp>
        <p:nvSpPr>
          <p:cNvPr id="3" name="2 - Ορθογώνιο"/>
          <p:cNvSpPr/>
          <p:nvPr/>
        </p:nvSpPr>
        <p:spPr>
          <a:xfrm>
            <a:off x="251520" y="1124744"/>
            <a:ext cx="8208912" cy="5755422"/>
          </a:xfrm>
          <a:prstGeom prst="rect">
            <a:avLst/>
          </a:prstGeom>
        </p:spPr>
        <p:txBody>
          <a:bodyPr wrap="square">
            <a:spAutoFit/>
          </a:bodyPr>
          <a:lstStyle/>
          <a:p>
            <a:r>
              <a:rPr lang="en-US" sz="1600" dirty="0" smtClean="0">
                <a:solidFill>
                  <a:schemeClr val="tx2">
                    <a:lumMod val="75000"/>
                  </a:schemeClr>
                </a:solidFill>
                <a:latin typeface="Consolas"/>
              </a:rPr>
              <a:t>&lt;HTML&gt;</a:t>
            </a:r>
          </a:p>
          <a:p>
            <a:r>
              <a:rPr lang="en-US" sz="1600" dirty="0" smtClean="0">
                <a:solidFill>
                  <a:srgbClr val="0000FF"/>
                </a:solidFill>
                <a:latin typeface="Consolas"/>
              </a:rPr>
              <a:t>&lt;</a:t>
            </a:r>
            <a:r>
              <a:rPr lang="en-US" sz="1600" dirty="0" smtClean="0">
                <a:solidFill>
                  <a:srgbClr val="A31515"/>
                </a:solidFill>
                <a:latin typeface="Consolas"/>
              </a:rPr>
              <a:t>div </a:t>
            </a:r>
            <a:r>
              <a:rPr lang="en-US" sz="1600" dirty="0" smtClean="0">
                <a:solidFill>
                  <a:srgbClr val="FF0000"/>
                </a:solidFill>
                <a:latin typeface="Consolas"/>
              </a:rPr>
              <a:t>align</a:t>
            </a:r>
            <a:r>
              <a:rPr lang="en-US" sz="1600" dirty="0" smtClean="0">
                <a:solidFill>
                  <a:srgbClr val="0000FF"/>
                </a:solidFill>
                <a:latin typeface="Consolas"/>
              </a:rPr>
              <a:t>="center"&gt;</a:t>
            </a:r>
          </a:p>
          <a:p>
            <a:r>
              <a:rPr lang="en-US" sz="1600" dirty="0" smtClean="0">
                <a:solidFill>
                  <a:srgbClr val="0000FF"/>
                </a:solidFill>
                <a:latin typeface="Consolas"/>
              </a:rPr>
              <a:t>&lt;</a:t>
            </a:r>
            <a:r>
              <a:rPr lang="en-US" sz="1600" dirty="0" smtClean="0">
                <a:solidFill>
                  <a:srgbClr val="A31515"/>
                </a:solidFill>
                <a:latin typeface="Consolas"/>
              </a:rPr>
              <a:t>center</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table </a:t>
            </a:r>
            <a:r>
              <a:rPr lang="en-US" sz="1600" dirty="0" smtClean="0">
                <a:solidFill>
                  <a:srgbClr val="FF0000"/>
                </a:solidFill>
                <a:latin typeface="Consolas"/>
              </a:rPr>
              <a:t>border</a:t>
            </a:r>
            <a:r>
              <a:rPr lang="en-US" sz="1600" dirty="0" smtClean="0">
                <a:solidFill>
                  <a:srgbClr val="0000FF"/>
                </a:solidFill>
                <a:latin typeface="Consolas"/>
              </a:rPr>
              <a:t>="1" </a:t>
            </a:r>
            <a:r>
              <a:rPr lang="en-US" sz="1600" dirty="0" smtClean="0">
                <a:solidFill>
                  <a:srgbClr val="FF0000"/>
                </a:solidFill>
                <a:latin typeface="Consolas"/>
              </a:rPr>
              <a:t>width</a:t>
            </a:r>
            <a:r>
              <a:rPr lang="en-US" sz="1600" dirty="0" smtClean="0">
                <a:solidFill>
                  <a:srgbClr val="0000FF"/>
                </a:solidFill>
                <a:latin typeface="Consolas"/>
              </a:rPr>
              <a:t>="50%"&gt;</a:t>
            </a:r>
          </a:p>
          <a:p>
            <a:r>
              <a:rPr lang="en-US" sz="1600" dirty="0" smtClean="0">
                <a:solidFill>
                  <a:srgbClr val="0000FF"/>
                </a:solidFill>
                <a:latin typeface="Consolas"/>
              </a:rPr>
              <a:t>  &lt;</a:t>
            </a:r>
            <a:r>
              <a:rPr lang="en-US" sz="1600" dirty="0" err="1" smtClean="0">
                <a:solidFill>
                  <a:srgbClr val="A31515"/>
                </a:solidFill>
                <a:latin typeface="Consolas"/>
              </a:rPr>
              <a:t>tr</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td </a:t>
            </a:r>
            <a:r>
              <a:rPr lang="en-US" sz="1600" dirty="0" smtClean="0">
                <a:solidFill>
                  <a:srgbClr val="FF0000"/>
                </a:solidFill>
                <a:latin typeface="Consolas"/>
              </a:rPr>
              <a:t>width</a:t>
            </a:r>
            <a:r>
              <a:rPr lang="en-US" sz="1600" dirty="0" smtClean="0">
                <a:solidFill>
                  <a:srgbClr val="0000FF"/>
                </a:solidFill>
                <a:latin typeface="Consolas"/>
              </a:rPr>
              <a:t>="33%“&gt;&lt;</a:t>
            </a:r>
            <a:r>
              <a:rPr lang="en-US" sz="1600" dirty="0" smtClean="0">
                <a:solidFill>
                  <a:srgbClr val="A31515"/>
                </a:solidFill>
                <a:latin typeface="Consolas"/>
              </a:rPr>
              <a:t>center</a:t>
            </a:r>
            <a:r>
              <a:rPr lang="en-US" sz="1600" dirty="0" smtClean="0">
                <a:solidFill>
                  <a:srgbClr val="0000FF"/>
                </a:solidFill>
                <a:latin typeface="Consolas"/>
              </a:rPr>
              <a:t>&gt;0&lt;/</a:t>
            </a:r>
            <a:r>
              <a:rPr lang="en-US" sz="1600" dirty="0" smtClean="0">
                <a:solidFill>
                  <a:srgbClr val="A31515"/>
                </a:solidFill>
                <a:latin typeface="Consolas"/>
              </a:rPr>
              <a:t>td</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td </a:t>
            </a:r>
            <a:r>
              <a:rPr lang="en-US" sz="1600" dirty="0" smtClean="0">
                <a:solidFill>
                  <a:srgbClr val="FF0000"/>
                </a:solidFill>
                <a:latin typeface="Consolas"/>
              </a:rPr>
              <a:t>width</a:t>
            </a:r>
            <a:r>
              <a:rPr lang="en-US" sz="1600" dirty="0" smtClean="0">
                <a:solidFill>
                  <a:srgbClr val="0000FF"/>
                </a:solidFill>
                <a:latin typeface="Consolas"/>
              </a:rPr>
              <a:t>="33%"&gt;&lt;</a:t>
            </a:r>
            <a:r>
              <a:rPr lang="en-US" sz="1600" dirty="0" smtClean="0">
                <a:solidFill>
                  <a:srgbClr val="A31515"/>
                </a:solidFill>
                <a:latin typeface="Consolas"/>
              </a:rPr>
              <a:t>center</a:t>
            </a:r>
            <a:r>
              <a:rPr lang="en-US" sz="1600" dirty="0" smtClean="0">
                <a:solidFill>
                  <a:srgbClr val="0000FF"/>
                </a:solidFill>
                <a:latin typeface="Consolas"/>
              </a:rPr>
              <a:t>&gt;2&lt;/</a:t>
            </a:r>
            <a:r>
              <a:rPr lang="en-US" sz="1600" dirty="0" smtClean="0">
                <a:solidFill>
                  <a:srgbClr val="A31515"/>
                </a:solidFill>
                <a:latin typeface="Consolas"/>
              </a:rPr>
              <a:t>td</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td </a:t>
            </a:r>
            <a:r>
              <a:rPr lang="en-US" sz="1600" dirty="0" smtClean="0">
                <a:solidFill>
                  <a:srgbClr val="FF0000"/>
                </a:solidFill>
                <a:latin typeface="Consolas"/>
              </a:rPr>
              <a:t>width</a:t>
            </a:r>
            <a:r>
              <a:rPr lang="en-US" sz="1600" dirty="0" smtClean="0">
                <a:solidFill>
                  <a:srgbClr val="0000FF"/>
                </a:solidFill>
                <a:latin typeface="Consolas"/>
              </a:rPr>
              <a:t>="33%"&gt;&lt;</a:t>
            </a:r>
            <a:r>
              <a:rPr lang="en-US" sz="1600" dirty="0" smtClean="0">
                <a:solidFill>
                  <a:srgbClr val="A31515"/>
                </a:solidFill>
                <a:latin typeface="Consolas"/>
              </a:rPr>
              <a:t>center</a:t>
            </a:r>
            <a:r>
              <a:rPr lang="en-US" sz="1600" dirty="0" smtClean="0">
                <a:solidFill>
                  <a:srgbClr val="0000FF"/>
                </a:solidFill>
                <a:latin typeface="Consolas"/>
              </a:rPr>
              <a:t>&gt;2&lt;/</a:t>
            </a:r>
            <a:r>
              <a:rPr lang="en-US" sz="1600" dirty="0" smtClean="0">
                <a:solidFill>
                  <a:srgbClr val="A31515"/>
                </a:solidFill>
                <a:latin typeface="Consolas"/>
              </a:rPr>
              <a:t>td</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err="1" smtClean="0">
                <a:solidFill>
                  <a:srgbClr val="A31515"/>
                </a:solidFill>
                <a:latin typeface="Consolas"/>
              </a:rPr>
              <a:t>tr</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err="1" smtClean="0">
                <a:solidFill>
                  <a:srgbClr val="A31515"/>
                </a:solidFill>
                <a:latin typeface="Consolas"/>
              </a:rPr>
              <a:t>tr</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smtClean="0">
                <a:solidFill>
                  <a:srgbClr val="A31515"/>
                </a:solidFill>
                <a:latin typeface="Consolas"/>
              </a:rPr>
              <a:t>td </a:t>
            </a:r>
            <a:r>
              <a:rPr lang="en-US" sz="1600" dirty="0" smtClean="0">
                <a:solidFill>
                  <a:srgbClr val="FF0000"/>
                </a:solidFill>
                <a:latin typeface="Consolas"/>
              </a:rPr>
              <a:t>width</a:t>
            </a:r>
            <a:r>
              <a:rPr lang="en-US" sz="1600" dirty="0" smtClean="0">
                <a:solidFill>
                  <a:srgbClr val="0000FF"/>
                </a:solidFill>
                <a:latin typeface="Consolas"/>
              </a:rPr>
              <a:t>="100%" </a:t>
            </a:r>
            <a:r>
              <a:rPr lang="en-US" sz="1600" dirty="0" err="1" smtClean="0">
                <a:solidFill>
                  <a:srgbClr val="FF0000"/>
                </a:solidFill>
                <a:latin typeface="Consolas"/>
              </a:rPr>
              <a:t>colspan</a:t>
            </a:r>
            <a:r>
              <a:rPr lang="en-US" sz="1600" dirty="0" smtClean="0">
                <a:solidFill>
                  <a:srgbClr val="0000FF"/>
                </a:solidFill>
                <a:latin typeface="Consolas"/>
              </a:rPr>
              <a:t>="3" </a:t>
            </a:r>
            <a:r>
              <a:rPr lang="en-US" sz="1600" dirty="0" err="1" smtClean="0">
                <a:solidFill>
                  <a:srgbClr val="FF0000"/>
                </a:solidFill>
                <a:latin typeface="Consolas"/>
              </a:rPr>
              <a:t>bgcolor</a:t>
            </a:r>
            <a:r>
              <a:rPr lang="en-US" sz="1600" dirty="0" smtClean="0">
                <a:solidFill>
                  <a:srgbClr val="0000FF"/>
                </a:solidFill>
                <a:latin typeface="Consolas"/>
              </a:rPr>
              <a:t>="#008080"&gt;</a:t>
            </a:r>
          </a:p>
          <a:p>
            <a:r>
              <a:rPr lang="en-US" sz="1600" dirty="0" smtClean="0">
                <a:solidFill>
                  <a:srgbClr val="0000FF"/>
                </a:solidFill>
                <a:latin typeface="Consolas"/>
              </a:rPr>
              <a:t>&lt;</a:t>
            </a:r>
            <a:r>
              <a:rPr lang="en-US" sz="1600" dirty="0" smtClean="0">
                <a:solidFill>
                  <a:srgbClr val="A31515"/>
                </a:solidFill>
                <a:latin typeface="Consolas"/>
              </a:rPr>
              <a:t>form </a:t>
            </a:r>
            <a:r>
              <a:rPr lang="en-US" sz="1600" dirty="0" smtClean="0">
                <a:solidFill>
                  <a:srgbClr val="FF0000"/>
                </a:solidFill>
                <a:latin typeface="Consolas"/>
              </a:rPr>
              <a:t>method</a:t>
            </a:r>
            <a:r>
              <a:rPr lang="en-US" sz="1600" dirty="0" smtClean="0">
                <a:solidFill>
                  <a:srgbClr val="0000FF"/>
                </a:solidFill>
                <a:latin typeface="Consolas"/>
              </a:rPr>
              <a:t>="POST"</a:t>
            </a:r>
          </a:p>
          <a:p>
            <a:r>
              <a:rPr lang="en-US" sz="1600" dirty="0" smtClean="0">
                <a:solidFill>
                  <a:srgbClr val="0000FF"/>
                </a:solidFill>
                <a:latin typeface="Consolas"/>
              </a:rPr>
              <a:t>    </a:t>
            </a:r>
            <a:r>
              <a:rPr lang="en-US" sz="1600" dirty="0" smtClean="0">
                <a:solidFill>
                  <a:srgbClr val="FF0000"/>
                </a:solidFill>
                <a:latin typeface="Consolas"/>
              </a:rPr>
              <a:t>action</a:t>
            </a:r>
            <a:r>
              <a:rPr lang="en-US" sz="1600" dirty="0" smtClean="0">
                <a:solidFill>
                  <a:srgbClr val="0000FF"/>
                </a:solidFill>
                <a:latin typeface="Consolas"/>
              </a:rPr>
              <a:t>="example13.php3"&gt;</a:t>
            </a:r>
          </a:p>
          <a:p>
            <a:r>
              <a:rPr lang="en-US" sz="1600" dirty="0" smtClean="0">
                <a:solidFill>
                  <a:srgbClr val="0000FF"/>
                </a:solidFill>
                <a:latin typeface="Consolas"/>
              </a:rPr>
              <a:t>   &lt;</a:t>
            </a:r>
            <a:r>
              <a:rPr lang="en-US" sz="1600" dirty="0" smtClean="0">
                <a:solidFill>
                  <a:srgbClr val="A31515"/>
                </a:solidFill>
                <a:latin typeface="Consolas"/>
              </a:rPr>
              <a:t>div </a:t>
            </a:r>
            <a:r>
              <a:rPr lang="en-US" sz="1600" dirty="0" smtClean="0">
                <a:solidFill>
                  <a:srgbClr val="FF0000"/>
                </a:solidFill>
                <a:latin typeface="Consolas"/>
              </a:rPr>
              <a:t>align</a:t>
            </a:r>
            <a:r>
              <a:rPr lang="en-US" sz="1600" dirty="0" smtClean="0">
                <a:solidFill>
                  <a:srgbClr val="0000FF"/>
                </a:solidFill>
                <a:latin typeface="Consolas"/>
              </a:rPr>
              <a:t>="center"&gt;</a:t>
            </a:r>
          </a:p>
          <a:p>
            <a:r>
              <a:rPr lang="en-US" sz="1600" dirty="0" smtClean="0">
                <a:solidFill>
                  <a:srgbClr val="0000FF"/>
                </a:solidFill>
                <a:latin typeface="Consolas"/>
              </a:rPr>
              <a:t>   &lt;</a:t>
            </a:r>
            <a:r>
              <a:rPr lang="en-US" sz="1600" dirty="0" smtClean="0">
                <a:solidFill>
                  <a:srgbClr val="A31515"/>
                </a:solidFill>
                <a:latin typeface="Consolas"/>
              </a:rPr>
              <a:t>center</a:t>
            </a:r>
            <a:r>
              <a:rPr lang="en-US" sz="1600" dirty="0" smtClean="0">
                <a:solidFill>
                  <a:srgbClr val="0000FF"/>
                </a:solidFill>
                <a:latin typeface="Consolas"/>
              </a:rPr>
              <a:t>&gt;&lt;</a:t>
            </a:r>
            <a:r>
              <a:rPr lang="en-US" sz="1600" dirty="0" smtClean="0">
                <a:solidFill>
                  <a:srgbClr val="A31515"/>
                </a:solidFill>
                <a:latin typeface="Consolas"/>
              </a:rPr>
              <a:t>p</a:t>
            </a:r>
            <a:r>
              <a:rPr lang="en-US" sz="1600" dirty="0" smtClean="0">
                <a:solidFill>
                  <a:srgbClr val="0000FF"/>
                </a:solidFill>
                <a:latin typeface="Consolas"/>
              </a:rPr>
              <a:t>&gt;&lt;</a:t>
            </a:r>
            <a:r>
              <a:rPr lang="en-US" sz="1600" dirty="0" smtClean="0">
                <a:solidFill>
                  <a:srgbClr val="A31515"/>
                </a:solidFill>
                <a:latin typeface="Consolas"/>
              </a:rPr>
              <a:t>input </a:t>
            </a:r>
            <a:r>
              <a:rPr lang="en-US" sz="1600" dirty="0" smtClean="0">
                <a:solidFill>
                  <a:srgbClr val="FF0000"/>
                </a:solidFill>
                <a:latin typeface="Consolas"/>
              </a:rPr>
              <a:t>type</a:t>
            </a:r>
            <a:r>
              <a:rPr lang="en-US" sz="1600" dirty="0" smtClean="0">
                <a:solidFill>
                  <a:srgbClr val="0000FF"/>
                </a:solidFill>
                <a:latin typeface="Consolas"/>
              </a:rPr>
              <a:t>="submit" </a:t>
            </a:r>
            <a:r>
              <a:rPr lang="en-US" sz="1600" dirty="0" smtClean="0">
                <a:solidFill>
                  <a:srgbClr val="FF0000"/>
                </a:solidFill>
                <a:latin typeface="Consolas"/>
              </a:rPr>
              <a:t>value</a:t>
            </a:r>
            <a:r>
              <a:rPr lang="en-US" sz="1600" dirty="0" smtClean="0">
                <a:solidFill>
                  <a:srgbClr val="0000FF"/>
                </a:solidFill>
                <a:latin typeface="Consolas"/>
              </a:rPr>
              <a:t>="Spin!"&gt;&lt;/</a:t>
            </a:r>
            <a:r>
              <a:rPr lang="en-US" sz="1600" dirty="0" smtClean="0">
                <a:solidFill>
                  <a:srgbClr val="A31515"/>
                </a:solidFill>
                <a:latin typeface="Consolas"/>
              </a:rPr>
              <a:t>p</a:t>
            </a:r>
            <a:r>
              <a:rPr lang="en-US" sz="1600" dirty="0" smtClean="0">
                <a:solidFill>
                  <a:srgbClr val="0000FF"/>
                </a:solidFill>
                <a:latin typeface="Consolas"/>
              </a:rPr>
              <a:t>&gt;&lt;/</a:t>
            </a:r>
            <a:r>
              <a:rPr lang="en-US" sz="1600" dirty="0" smtClean="0">
                <a:solidFill>
                  <a:srgbClr val="A31515"/>
                </a:solidFill>
                <a:latin typeface="Consolas"/>
              </a:rPr>
              <a:t>center</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smtClean="0">
                <a:solidFill>
                  <a:srgbClr val="A31515"/>
                </a:solidFill>
                <a:latin typeface="Consolas"/>
              </a:rPr>
              <a:t>div</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form</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smtClean="0">
                <a:solidFill>
                  <a:srgbClr val="A31515"/>
                </a:solidFill>
                <a:latin typeface="Consolas"/>
              </a:rPr>
              <a:t>td</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err="1" smtClean="0">
                <a:solidFill>
                  <a:srgbClr val="A31515"/>
                </a:solidFill>
                <a:latin typeface="Consolas"/>
              </a:rPr>
              <a:t>tr</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table</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center</a:t>
            </a:r>
            <a:r>
              <a:rPr lang="en-US" sz="1600" dirty="0" smtClean="0">
                <a:solidFill>
                  <a:srgbClr val="0000FF"/>
                </a:solidFill>
                <a:latin typeface="Consolas"/>
              </a:rPr>
              <a:t>&gt;&lt;/</a:t>
            </a:r>
            <a:r>
              <a:rPr lang="en-US" sz="1600" dirty="0" smtClean="0">
                <a:solidFill>
                  <a:srgbClr val="A31515"/>
                </a:solidFill>
                <a:latin typeface="Consolas"/>
              </a:rPr>
              <a:t>div</a:t>
            </a:r>
            <a:r>
              <a:rPr lang="en-US" sz="1600" dirty="0" smtClean="0">
                <a:solidFill>
                  <a:srgbClr val="0000FF"/>
                </a:solidFill>
                <a:latin typeface="Consolas"/>
              </a:rPr>
              <a:t>&gt;</a:t>
            </a:r>
          </a:p>
          <a:p>
            <a:r>
              <a:rPr lang="en-US" sz="1600" dirty="0" smtClean="0">
                <a:solidFill>
                  <a:srgbClr val="0000FF"/>
                </a:solidFill>
                <a:latin typeface="Consolas"/>
              </a:rPr>
              <a:t>&lt;/HTML&gt;</a:t>
            </a:r>
          </a:p>
          <a:p>
            <a:endParaRPr lang="en-US" sz="1600" dirty="0" smtClean="0">
              <a:solidFill>
                <a:srgbClr val="0000FF"/>
              </a:solidFill>
              <a:latin typeface="Consolas"/>
            </a:endParaRPr>
          </a:p>
        </p:txBody>
      </p:sp>
      <p:pic>
        <p:nvPicPr>
          <p:cNvPr id="1026" name="Picture 2"/>
          <p:cNvPicPr>
            <a:picLocks noChangeAspect="1" noChangeArrowheads="1"/>
          </p:cNvPicPr>
          <p:nvPr/>
        </p:nvPicPr>
        <p:blipFill>
          <a:blip r:embed="rId2" cstate="print"/>
          <a:srcRect/>
          <a:stretch>
            <a:fillRect/>
          </a:stretch>
        </p:blipFill>
        <p:spPr bwMode="auto">
          <a:xfrm>
            <a:off x="4252415" y="1134616"/>
            <a:ext cx="4064001" cy="2438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HTML Tag list</a:t>
            </a:r>
            <a:endParaRPr lang="el-GR" dirty="0"/>
          </a:p>
        </p:txBody>
      </p:sp>
      <p:sp>
        <p:nvSpPr>
          <p:cNvPr id="3" name="2 - Ορθογώνιο"/>
          <p:cNvSpPr/>
          <p:nvPr/>
        </p:nvSpPr>
        <p:spPr>
          <a:xfrm>
            <a:off x="179512" y="1059115"/>
            <a:ext cx="7776864" cy="5755422"/>
          </a:xfrm>
          <a:prstGeom prst="rect">
            <a:avLst/>
          </a:prstGeom>
        </p:spPr>
        <p:txBody>
          <a:bodyPr wrap="square">
            <a:spAutoFit/>
          </a:bodyPr>
          <a:lstStyle/>
          <a:p>
            <a:r>
              <a:rPr lang="en-GB" sz="1600" dirty="0" smtClean="0"/>
              <a:t>  &lt;!DOCTYPE&gt;  Defines the document type </a:t>
            </a:r>
          </a:p>
          <a:p>
            <a:r>
              <a:rPr lang="en-GB" sz="1600" dirty="0" smtClean="0"/>
              <a:t>&lt;html&gt; Defines an HTML document </a:t>
            </a:r>
          </a:p>
          <a:p>
            <a:r>
              <a:rPr lang="en-GB" sz="1600" dirty="0" smtClean="0"/>
              <a:t>&lt;title&gt; Defines a title for the document </a:t>
            </a:r>
          </a:p>
          <a:p>
            <a:r>
              <a:rPr lang="en-GB" sz="1600" dirty="0" smtClean="0"/>
              <a:t>&lt;body&gt; Defines the document's body </a:t>
            </a:r>
          </a:p>
          <a:p>
            <a:r>
              <a:rPr lang="en-GB" sz="1600" dirty="0" smtClean="0"/>
              <a:t>&lt;h1&gt; to &lt;h6&gt; Defines HTML headings </a:t>
            </a:r>
          </a:p>
          <a:p>
            <a:r>
              <a:rPr lang="en-GB" sz="1600" dirty="0" smtClean="0"/>
              <a:t>&lt;p&gt; Defines a paragraph </a:t>
            </a:r>
          </a:p>
          <a:p>
            <a:r>
              <a:rPr lang="en-GB" sz="1600" dirty="0" smtClean="0"/>
              <a:t>&lt;</a:t>
            </a:r>
            <a:r>
              <a:rPr lang="en-GB" sz="1600" dirty="0" err="1" smtClean="0"/>
              <a:t>br</a:t>
            </a:r>
            <a:r>
              <a:rPr lang="en-GB" sz="1600" dirty="0" smtClean="0"/>
              <a:t>&gt; Inserts a single line break </a:t>
            </a:r>
          </a:p>
          <a:p>
            <a:r>
              <a:rPr lang="en-GB" sz="1600" dirty="0" smtClean="0"/>
              <a:t>&lt;hr&gt; Defines a thematic change in the content </a:t>
            </a:r>
          </a:p>
          <a:p>
            <a:r>
              <a:rPr lang="en-GB" sz="1600" dirty="0" smtClean="0"/>
              <a:t>&lt;!--...--&gt; Defines a comment</a:t>
            </a:r>
          </a:p>
          <a:p>
            <a:r>
              <a:rPr lang="en-GB" sz="1600" dirty="0" smtClean="0"/>
              <a:t>&lt;b&gt; Defines bold text </a:t>
            </a:r>
          </a:p>
          <a:p>
            <a:r>
              <a:rPr lang="en-GB" sz="1600" dirty="0" smtClean="0"/>
              <a:t>&lt;form&gt; Defines an HTML form for user input </a:t>
            </a:r>
          </a:p>
          <a:p>
            <a:r>
              <a:rPr lang="en-GB" sz="1600" dirty="0" smtClean="0"/>
              <a:t>&lt;input&gt; Defines an input control </a:t>
            </a:r>
          </a:p>
          <a:p>
            <a:r>
              <a:rPr lang="en-GB" sz="1600" dirty="0" smtClean="0"/>
              <a:t>&lt;</a:t>
            </a:r>
            <a:r>
              <a:rPr lang="en-GB" sz="1600" dirty="0" err="1" smtClean="0"/>
              <a:t>textarea</a:t>
            </a:r>
            <a:r>
              <a:rPr lang="en-GB" sz="1600" dirty="0" smtClean="0"/>
              <a:t>&gt; Defines a multiline input control (text area) </a:t>
            </a:r>
          </a:p>
          <a:p>
            <a:r>
              <a:rPr lang="en-GB" sz="1600" dirty="0" smtClean="0"/>
              <a:t>&lt;button&gt; Defines a clickable button </a:t>
            </a:r>
          </a:p>
          <a:p>
            <a:r>
              <a:rPr lang="en-GB" sz="1600" dirty="0" smtClean="0"/>
              <a:t>&lt;select&gt; Defines a drop-down list </a:t>
            </a:r>
          </a:p>
          <a:p>
            <a:r>
              <a:rPr lang="en-GB" sz="1600" dirty="0" smtClean="0"/>
              <a:t>&lt;option&gt; Defines an option in a drop-down list </a:t>
            </a:r>
          </a:p>
          <a:p>
            <a:r>
              <a:rPr lang="en-GB" sz="1600" dirty="0" smtClean="0"/>
              <a:t>&lt;label&gt; Defines a label for an &lt;input&gt; element </a:t>
            </a:r>
          </a:p>
          <a:p>
            <a:r>
              <a:rPr lang="en-GB" sz="1600" dirty="0" smtClean="0"/>
              <a:t>&lt;</a:t>
            </a:r>
            <a:r>
              <a:rPr lang="en-GB" sz="1600" dirty="0" err="1" smtClean="0"/>
              <a:t>img</a:t>
            </a:r>
            <a:r>
              <a:rPr lang="en-GB" sz="1600" dirty="0" smtClean="0"/>
              <a:t>&gt; Defines an image </a:t>
            </a:r>
          </a:p>
          <a:p>
            <a:r>
              <a:rPr lang="en-GB" sz="1600" dirty="0" smtClean="0"/>
              <a:t>&lt;a&gt; Defines a hyperlink </a:t>
            </a:r>
          </a:p>
          <a:p>
            <a:r>
              <a:rPr lang="en-US" sz="1600" dirty="0" smtClean="0"/>
              <a:t>&lt;table&gt; Defines a table </a:t>
            </a:r>
          </a:p>
          <a:p>
            <a:r>
              <a:rPr lang="en-US" sz="1600" dirty="0" smtClean="0"/>
              <a:t>&lt;</a:t>
            </a:r>
            <a:r>
              <a:rPr lang="en-US" sz="1600" dirty="0" err="1" smtClean="0"/>
              <a:t>tr</a:t>
            </a:r>
            <a:r>
              <a:rPr lang="en-US" sz="1600" dirty="0" smtClean="0"/>
              <a:t>&gt; Defines a row in a table </a:t>
            </a:r>
          </a:p>
          <a:p>
            <a:r>
              <a:rPr lang="en-US" sz="1600" dirty="0" smtClean="0"/>
              <a:t>&lt;td&gt; Defines a cell in a table</a:t>
            </a:r>
          </a:p>
          <a:p>
            <a:r>
              <a:rPr lang="en-US" sz="1600" dirty="0" smtClean="0"/>
              <a:t>……………………………………. Source w3schools.com</a:t>
            </a:r>
            <a:endParaRPr lang="en-GB"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Javascript</a:t>
            </a:r>
            <a:endParaRPr lang="el-GR" dirty="0"/>
          </a:p>
        </p:txBody>
      </p:sp>
      <p:sp>
        <p:nvSpPr>
          <p:cNvPr id="3" name="2 - Ορθογώνιο"/>
          <p:cNvSpPr/>
          <p:nvPr/>
        </p:nvSpPr>
        <p:spPr>
          <a:xfrm>
            <a:off x="323528" y="1166843"/>
            <a:ext cx="8352928" cy="5355312"/>
          </a:xfrm>
          <a:prstGeom prst="rect">
            <a:avLst/>
          </a:prstGeom>
        </p:spPr>
        <p:txBody>
          <a:bodyPr wrap="square">
            <a:spAutoFit/>
          </a:bodyPr>
          <a:lstStyle/>
          <a:p>
            <a:r>
              <a:rPr lang="el-GR" dirty="0" smtClean="0"/>
              <a:t>Η </a:t>
            </a:r>
            <a:r>
              <a:rPr lang="el-GR" dirty="0" err="1" smtClean="0"/>
              <a:t>JavaScript</a:t>
            </a:r>
            <a:r>
              <a:rPr lang="el-GR" dirty="0" smtClean="0"/>
              <a:t> (JS) είναι γλώσσα προγραμματισμού που αρχικά υιοθετήθηκε από τους </a:t>
            </a:r>
            <a:r>
              <a:rPr lang="en-US" dirty="0" smtClean="0"/>
              <a:t>browser </a:t>
            </a:r>
            <a:r>
              <a:rPr lang="el-GR" dirty="0" smtClean="0"/>
              <a:t>ως </a:t>
            </a:r>
            <a:r>
              <a:rPr lang="el-GR" dirty="0" err="1" smtClean="0"/>
              <a:t>client</a:t>
            </a:r>
            <a:r>
              <a:rPr lang="el-GR" dirty="0" smtClean="0"/>
              <a:t>-</a:t>
            </a:r>
            <a:r>
              <a:rPr lang="el-GR" dirty="0" err="1" smtClean="0"/>
              <a:t>side</a:t>
            </a:r>
            <a:r>
              <a:rPr lang="el-GR" dirty="0" smtClean="0"/>
              <a:t> </a:t>
            </a:r>
            <a:r>
              <a:rPr lang="el-GR" dirty="0" err="1" smtClean="0"/>
              <a:t>script</a:t>
            </a:r>
            <a:r>
              <a:rPr lang="en-US" dirty="0" smtClean="0"/>
              <a:t>s</a:t>
            </a:r>
            <a:r>
              <a:rPr lang="el-GR" dirty="0" smtClean="0"/>
              <a:t> που έφτιαχναν την </a:t>
            </a:r>
            <a:r>
              <a:rPr lang="el-GR" dirty="0" err="1" smtClean="0"/>
              <a:t>διεπαφή</a:t>
            </a:r>
            <a:r>
              <a:rPr lang="el-GR" dirty="0" smtClean="0"/>
              <a:t> με τον χρήστη, μετέφεραν δεδομένα και αλλάζουν δυναμικά το περιεχόμενο του εγγράφου.</a:t>
            </a:r>
          </a:p>
          <a:p>
            <a:endParaRPr lang="el-GR" dirty="0" smtClean="0"/>
          </a:p>
          <a:p>
            <a:r>
              <a:rPr lang="el-GR" dirty="0" smtClean="0"/>
              <a:t>Η </a:t>
            </a:r>
            <a:r>
              <a:rPr lang="el-GR" dirty="0" err="1" smtClean="0"/>
              <a:t>JavaScript</a:t>
            </a:r>
            <a:r>
              <a:rPr lang="el-GR" dirty="0" smtClean="0"/>
              <a:t> είναι μια γλώσσα που είναι δυναμική, με συναρτήσεις ως αντικείμενα. Η σύνταξή της είναι επηρεασμένη από τη C.</a:t>
            </a:r>
          </a:p>
          <a:p>
            <a:endParaRPr lang="el-GR" dirty="0" smtClean="0"/>
          </a:p>
          <a:p>
            <a:endParaRPr lang="el-GR" dirty="0" smtClean="0"/>
          </a:p>
          <a:p>
            <a:r>
              <a:rPr lang="el-GR" dirty="0" smtClean="0"/>
              <a:t>Το </a:t>
            </a:r>
            <a:r>
              <a:rPr lang="el-GR" dirty="0" err="1" smtClean="0"/>
              <a:t>JScript</a:t>
            </a:r>
            <a:r>
              <a:rPr lang="el-GR" dirty="0" smtClean="0"/>
              <a:t> περιλήφθηκε στο πρόγραμμα Internet Explorer έκδοση 3.0, τον Αύγουστο του 1996.</a:t>
            </a:r>
          </a:p>
          <a:p>
            <a:endParaRPr lang="el-GR" dirty="0" smtClean="0"/>
          </a:p>
          <a:p>
            <a:endParaRPr lang="el-GR" dirty="0" smtClean="0"/>
          </a:p>
          <a:p>
            <a:r>
              <a:rPr lang="el-GR" dirty="0" smtClean="0"/>
              <a:t>Τον Νοέμβριο του 1996, η </a:t>
            </a:r>
            <a:r>
              <a:rPr lang="el-GR" dirty="0" err="1" smtClean="0"/>
              <a:t>Netscape</a:t>
            </a:r>
            <a:r>
              <a:rPr lang="el-GR" dirty="0" smtClean="0"/>
              <a:t> ανακοίνωσε ότι είχε υποβάλει τη γλώσσα </a:t>
            </a:r>
            <a:r>
              <a:rPr lang="el-GR" dirty="0" err="1" smtClean="0"/>
              <a:t>JavaScript</a:t>
            </a:r>
            <a:r>
              <a:rPr lang="el-GR" dirty="0" smtClean="0"/>
              <a:t> στο </a:t>
            </a:r>
            <a:r>
              <a:rPr lang="el-GR" dirty="0" err="1" smtClean="0"/>
              <a:t>Ecma</a:t>
            </a:r>
            <a:r>
              <a:rPr lang="el-GR" dirty="0" smtClean="0"/>
              <a:t> </a:t>
            </a:r>
            <a:r>
              <a:rPr lang="el-GR" dirty="0" err="1" smtClean="0"/>
              <a:t>International</a:t>
            </a:r>
            <a:r>
              <a:rPr lang="el-GR" dirty="0" smtClean="0"/>
              <a:t> (μια οργάνωση της τυποποίησης των γλωσσών προγραμματισμού) για εξέταση ως βιομηχανικό πρότυπο, και στη συνέχεια το έργο είχε ως αποτέλεσμα την τυποποιημένη μορφή που ονομάζεται </a:t>
            </a:r>
            <a:r>
              <a:rPr lang="el-GR" dirty="0" err="1" smtClean="0"/>
              <a:t>ECMAScript</a:t>
            </a:r>
            <a:r>
              <a:rPr lang="el-GR" dirty="0" smtClean="0"/>
              <a:t>.</a:t>
            </a:r>
          </a:p>
          <a:p>
            <a:endParaRPr lang="el-GR" dirty="0" smtClean="0"/>
          </a:p>
          <a:p>
            <a:r>
              <a:rPr lang="el-GR" dirty="0" smtClean="0"/>
              <a:t>Πηγή </a:t>
            </a:r>
            <a:r>
              <a:rPr lang="en-US" dirty="0" err="1" smtClean="0"/>
              <a:t>wikipedia</a:t>
            </a:r>
            <a:endParaRPr lang="el-GR" dirty="0" smtClean="0"/>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Javascript</a:t>
            </a:r>
            <a:endParaRPr lang="el-GR" dirty="0"/>
          </a:p>
        </p:txBody>
      </p:sp>
      <p:sp>
        <p:nvSpPr>
          <p:cNvPr id="4" name="3 - Ορθογώνιο"/>
          <p:cNvSpPr/>
          <p:nvPr/>
        </p:nvSpPr>
        <p:spPr>
          <a:xfrm>
            <a:off x="179512" y="1404059"/>
            <a:ext cx="4572000" cy="5262979"/>
          </a:xfrm>
          <a:prstGeom prst="rect">
            <a:avLst/>
          </a:prstGeom>
        </p:spPr>
        <p:txBody>
          <a:bodyPr>
            <a:spAutoFit/>
          </a:bodyPr>
          <a:lstStyle/>
          <a:p>
            <a:r>
              <a:rPr lang="en-GB" sz="1400" dirty="0" smtClean="0"/>
              <a:t>&lt;!DOCTYPE html&gt;</a:t>
            </a:r>
          </a:p>
          <a:p>
            <a:r>
              <a:rPr lang="en-GB" sz="1400" dirty="0" smtClean="0"/>
              <a:t>&lt;html&gt;</a:t>
            </a:r>
          </a:p>
          <a:p>
            <a:r>
              <a:rPr lang="en-GB" sz="1400" dirty="0" smtClean="0"/>
              <a:t>&lt;head&gt;</a:t>
            </a:r>
          </a:p>
          <a:p>
            <a:r>
              <a:rPr lang="en-GB" sz="1400" dirty="0" smtClean="0"/>
              <a:t>&lt;script&gt;</a:t>
            </a:r>
          </a:p>
          <a:p>
            <a:r>
              <a:rPr lang="en-GB" sz="1400" dirty="0" smtClean="0"/>
              <a:t>function </a:t>
            </a:r>
            <a:r>
              <a:rPr lang="en-GB" sz="1400" dirty="0" err="1" smtClean="0"/>
              <a:t>displayDate</a:t>
            </a:r>
            <a:r>
              <a:rPr lang="en-GB" sz="1400" dirty="0" smtClean="0"/>
              <a:t>()</a:t>
            </a:r>
          </a:p>
          <a:p>
            <a:r>
              <a:rPr lang="en-GB" sz="1400" dirty="0" smtClean="0"/>
              <a:t>{</a:t>
            </a:r>
          </a:p>
          <a:p>
            <a:r>
              <a:rPr lang="en-GB" sz="1400" dirty="0" err="1" smtClean="0"/>
              <a:t>document.getElementById</a:t>
            </a:r>
            <a:r>
              <a:rPr lang="en-GB" sz="1400" dirty="0" smtClean="0"/>
              <a:t>("demo").</a:t>
            </a:r>
            <a:r>
              <a:rPr lang="en-GB" sz="1400" dirty="0" err="1" smtClean="0"/>
              <a:t>innerHTML</a:t>
            </a:r>
            <a:r>
              <a:rPr lang="en-GB" sz="1400" dirty="0" smtClean="0"/>
              <a:t>=Date();</a:t>
            </a:r>
          </a:p>
          <a:p>
            <a:r>
              <a:rPr lang="en-GB" sz="1400" dirty="0" smtClean="0"/>
              <a:t>}</a:t>
            </a:r>
          </a:p>
          <a:p>
            <a:r>
              <a:rPr lang="en-GB" sz="1400" dirty="0" smtClean="0"/>
              <a:t>&lt;/script&gt;</a:t>
            </a:r>
          </a:p>
          <a:p>
            <a:r>
              <a:rPr lang="en-GB" sz="1400" dirty="0" smtClean="0"/>
              <a:t>&lt;/head&gt;</a:t>
            </a:r>
          </a:p>
          <a:p>
            <a:r>
              <a:rPr lang="en-GB" sz="1400" dirty="0" smtClean="0"/>
              <a:t>&lt;body&gt;</a:t>
            </a:r>
          </a:p>
          <a:p>
            <a:endParaRPr lang="en-GB" sz="1400" dirty="0" smtClean="0"/>
          </a:p>
          <a:p>
            <a:r>
              <a:rPr lang="en-GB" sz="1400" dirty="0" smtClean="0"/>
              <a:t>&lt;h1&gt;My First JavaScript&lt;/h1&gt;</a:t>
            </a:r>
          </a:p>
          <a:p>
            <a:r>
              <a:rPr lang="en-GB" sz="1400" dirty="0" smtClean="0"/>
              <a:t>&lt;p id="demo"&gt;This is a paragraph.&lt;/p&gt;</a:t>
            </a:r>
          </a:p>
          <a:p>
            <a:endParaRPr lang="en-GB" sz="1400" dirty="0" smtClean="0"/>
          </a:p>
          <a:p>
            <a:r>
              <a:rPr lang="en-GB" sz="1400" dirty="0" smtClean="0"/>
              <a:t>&lt;button type="button" </a:t>
            </a:r>
            <a:r>
              <a:rPr lang="en-GB" sz="1400" dirty="0" err="1" smtClean="0"/>
              <a:t>onclick</a:t>
            </a:r>
            <a:r>
              <a:rPr lang="en-GB" sz="1400" dirty="0" smtClean="0"/>
              <a:t>="</a:t>
            </a:r>
            <a:r>
              <a:rPr lang="en-GB" sz="1400" dirty="0" err="1" smtClean="0"/>
              <a:t>displayDate</a:t>
            </a:r>
            <a:r>
              <a:rPr lang="en-GB" sz="1400" dirty="0" smtClean="0"/>
              <a:t>()"&gt;Display Date&lt;/button&gt;</a:t>
            </a:r>
          </a:p>
          <a:p>
            <a:endParaRPr lang="en-GB" sz="1400" dirty="0" smtClean="0"/>
          </a:p>
          <a:p>
            <a:r>
              <a:rPr lang="en-GB" sz="1400" dirty="0" smtClean="0"/>
              <a:t>&lt;/body&gt;</a:t>
            </a:r>
          </a:p>
          <a:p>
            <a:r>
              <a:rPr lang="en-GB" sz="1400" dirty="0" smtClean="0"/>
              <a:t>&lt;/html&gt; </a:t>
            </a:r>
          </a:p>
          <a:p>
            <a:endParaRPr lang="en-GB" sz="1400" dirty="0" smtClean="0"/>
          </a:p>
          <a:p>
            <a:endParaRPr lang="en-GB" sz="1400" dirty="0" smtClean="0"/>
          </a:p>
          <a:p>
            <a:endParaRPr lang="en-GB" sz="1400" dirty="0" smtClean="0"/>
          </a:p>
          <a:p>
            <a:r>
              <a:rPr lang="el-GR" sz="1400" dirty="0" smtClean="0"/>
              <a:t>Πηγή διαβάσματος </a:t>
            </a:r>
            <a:r>
              <a:rPr lang="en-US" sz="1400" dirty="0" smtClean="0"/>
              <a:t> w3schools.com</a:t>
            </a:r>
            <a:endParaRPr lang="en-GB" sz="1400" dirty="0"/>
          </a:p>
        </p:txBody>
      </p:sp>
      <p:pic>
        <p:nvPicPr>
          <p:cNvPr id="1026" name="Picture 2"/>
          <p:cNvPicPr>
            <a:picLocks noChangeAspect="1" noChangeArrowheads="1"/>
          </p:cNvPicPr>
          <p:nvPr/>
        </p:nvPicPr>
        <p:blipFill>
          <a:blip r:embed="rId2" cstate="print"/>
          <a:srcRect l="50000" t="30805" r="388" b="27851"/>
          <a:stretch>
            <a:fillRect/>
          </a:stretch>
        </p:blipFill>
        <p:spPr bwMode="auto">
          <a:xfrm>
            <a:off x="4572000" y="2492896"/>
            <a:ext cx="4032448" cy="2016224"/>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CSS</a:t>
            </a:r>
            <a:endParaRPr lang="el-GR" dirty="0"/>
          </a:p>
        </p:txBody>
      </p:sp>
      <p:sp>
        <p:nvSpPr>
          <p:cNvPr id="3" name="2 - Ορθογώνιο"/>
          <p:cNvSpPr/>
          <p:nvPr/>
        </p:nvSpPr>
        <p:spPr>
          <a:xfrm>
            <a:off x="251520" y="1628800"/>
            <a:ext cx="8640960" cy="5078313"/>
          </a:xfrm>
          <a:prstGeom prst="rect">
            <a:avLst/>
          </a:prstGeom>
        </p:spPr>
        <p:txBody>
          <a:bodyPr wrap="square">
            <a:spAutoFit/>
          </a:bodyPr>
          <a:lstStyle/>
          <a:p>
            <a:r>
              <a:rPr lang="el-GR" dirty="0" smtClean="0"/>
              <a:t>CSS σημαίνει </a:t>
            </a:r>
            <a:r>
              <a:rPr lang="el-GR" dirty="0" err="1" smtClean="0"/>
              <a:t>Cascading</a:t>
            </a:r>
            <a:r>
              <a:rPr lang="el-GR" dirty="0" smtClean="0"/>
              <a:t> </a:t>
            </a:r>
            <a:r>
              <a:rPr lang="el-GR" dirty="0" err="1" smtClean="0"/>
              <a:t>Style</a:t>
            </a:r>
            <a:r>
              <a:rPr lang="el-GR" dirty="0" smtClean="0"/>
              <a:t> </a:t>
            </a:r>
            <a:r>
              <a:rPr lang="el-GR" dirty="0" err="1" smtClean="0"/>
              <a:t>Sheets</a:t>
            </a:r>
            <a:r>
              <a:rPr lang="el-GR" dirty="0" smtClean="0"/>
              <a:t> </a:t>
            </a:r>
          </a:p>
          <a:p>
            <a:r>
              <a:rPr lang="el-GR" dirty="0" smtClean="0"/>
              <a:t>Τα </a:t>
            </a:r>
            <a:r>
              <a:rPr lang="en-US" dirty="0" smtClean="0"/>
              <a:t>CSS </a:t>
            </a:r>
            <a:r>
              <a:rPr lang="el-GR" dirty="0" smtClean="0"/>
              <a:t>ορίζουν τον τρόπο εμφάνισης των στοιχείων της HTML </a:t>
            </a:r>
          </a:p>
          <a:p>
            <a:r>
              <a:rPr lang="el-GR" dirty="0" smtClean="0"/>
              <a:t>Τ</a:t>
            </a:r>
            <a:r>
              <a:rPr lang="en-US" dirty="0" smtClean="0"/>
              <a:t>o</a:t>
            </a:r>
            <a:r>
              <a:rPr lang="el-GR" dirty="0" smtClean="0"/>
              <a:t> </a:t>
            </a:r>
            <a:r>
              <a:rPr lang="en-US" dirty="0" smtClean="0"/>
              <a:t>CSS</a:t>
            </a:r>
            <a:r>
              <a:rPr lang="el-GR" dirty="0" smtClean="0"/>
              <a:t> </a:t>
            </a:r>
            <a:r>
              <a:rPr lang="el-GR" dirty="0" err="1" smtClean="0"/>
              <a:t>προστέθηκαι</a:t>
            </a:r>
            <a:r>
              <a:rPr lang="el-GR" dirty="0" smtClean="0"/>
              <a:t> στην HTML 4.0 για να λύσει το πρόβλημα της κοινής εμφάνισης των ιστοσελίδων ενός </a:t>
            </a:r>
            <a:r>
              <a:rPr lang="en-US" dirty="0" smtClean="0"/>
              <a:t>site</a:t>
            </a:r>
            <a:endParaRPr lang="el-GR" dirty="0" smtClean="0"/>
          </a:p>
          <a:p>
            <a:r>
              <a:rPr lang="el-GR" dirty="0" smtClean="0"/>
              <a:t>Το εξωτερικό </a:t>
            </a:r>
            <a:r>
              <a:rPr lang="el-GR" dirty="0" err="1" smtClean="0"/>
              <a:t>Style</a:t>
            </a:r>
            <a:r>
              <a:rPr lang="en-US" dirty="0" smtClean="0"/>
              <a:t> Sheet</a:t>
            </a:r>
            <a:r>
              <a:rPr lang="el-GR" dirty="0" smtClean="0"/>
              <a:t> μπορεί να μας γλιτώσει από πολλή δουλειά αφού κάθε σελίδα που το υιοθετεί ακολουθεί τους κανόνες που περιγράφει και άρα οι εμφάνισης της μοιάζει με όλες τις άλλες. Στο </a:t>
            </a:r>
            <a:r>
              <a:rPr lang="en-US" dirty="0" smtClean="0"/>
              <a:t>site </a:t>
            </a:r>
            <a:r>
              <a:rPr lang="el-GR" dirty="0" smtClean="0"/>
              <a:t>που έχουμε βάλει </a:t>
            </a:r>
            <a:r>
              <a:rPr lang="en-US" dirty="0" smtClean="0"/>
              <a:t>style sheet</a:t>
            </a:r>
            <a:r>
              <a:rPr lang="el-GR" dirty="0" smtClean="0"/>
              <a:t> όταν θέλουμε να αλλάξουμε την εμφάνιση ενός </a:t>
            </a:r>
            <a:r>
              <a:rPr lang="en-US" dirty="0" smtClean="0"/>
              <a:t>HTML </a:t>
            </a:r>
            <a:r>
              <a:rPr lang="el-GR" dirty="0" smtClean="0"/>
              <a:t>αντικειμένου που υπάρχει σε όλες τις σελίδες τότε αντί να κάνουμε την αλλαγή σε όλες τις σελίδες μπορούμε απλά να αλλάξουμε τις ιδιότητες αυτού του αντικειμένου στο </a:t>
            </a:r>
            <a:r>
              <a:rPr lang="en-US" dirty="0" smtClean="0"/>
              <a:t>style sheet.</a:t>
            </a:r>
            <a:endParaRPr lang="el-GR" dirty="0" smtClean="0"/>
          </a:p>
          <a:p>
            <a:r>
              <a:rPr lang="el-GR" dirty="0" smtClean="0"/>
              <a:t>Τα εξωτερικά  </a:t>
            </a:r>
            <a:r>
              <a:rPr lang="el-GR" dirty="0" err="1" smtClean="0"/>
              <a:t>Style</a:t>
            </a:r>
            <a:r>
              <a:rPr lang="en-US" dirty="0" smtClean="0"/>
              <a:t> Sheets</a:t>
            </a:r>
            <a:r>
              <a:rPr lang="el-GR" dirty="0" smtClean="0"/>
              <a:t> αποθηκεύονται σε αρχεία CSS</a:t>
            </a:r>
            <a:endParaRPr lang="en-US" dirty="0" smtClean="0"/>
          </a:p>
          <a:p>
            <a:r>
              <a:rPr lang="el-GR" dirty="0" smtClean="0"/>
              <a:t>Με το </a:t>
            </a:r>
            <a:r>
              <a:rPr lang="en-US" dirty="0" smtClean="0"/>
              <a:t>tag</a:t>
            </a:r>
            <a:r>
              <a:rPr lang="el-GR" dirty="0" smtClean="0"/>
              <a:t> </a:t>
            </a:r>
            <a:r>
              <a:rPr lang="en-US" dirty="0" smtClean="0"/>
              <a:t>&lt;Style&gt; </a:t>
            </a:r>
            <a:r>
              <a:rPr lang="el-GR" dirty="0" smtClean="0"/>
              <a:t>μπορούμε να τροποποιήσουμε ή να εισάγουμε </a:t>
            </a:r>
            <a:r>
              <a:rPr lang="en-US" dirty="0" smtClean="0"/>
              <a:t>style </a:t>
            </a:r>
            <a:r>
              <a:rPr lang="el-GR" dirty="0" smtClean="0"/>
              <a:t>σε μια ιστοσελίδα (εσωτερικά). Σε αυτή την περίπτωση χάνουμε όμως το πλεονέκτημα της χρηστικότητας που έχει ως εξωτερικό.</a:t>
            </a:r>
          </a:p>
          <a:p>
            <a:pPr algn="ctr"/>
            <a:r>
              <a:rPr lang="el-GR" b="1" dirty="0" smtClean="0"/>
              <a:t>Συντακτικό: </a:t>
            </a:r>
            <a:r>
              <a:rPr lang="en-US" b="1" dirty="0" smtClean="0"/>
              <a:t>Selector { Declaration; Declaration; Declaration</a:t>
            </a:r>
            <a:r>
              <a:rPr lang="en-US" b="1" dirty="0" smtClean="0"/>
              <a:t>;…….</a:t>
            </a:r>
            <a:r>
              <a:rPr lang="el-GR" b="1" dirty="0" smtClean="0"/>
              <a:t>)</a:t>
            </a:r>
            <a:endParaRPr lang="el-GR" b="1" dirty="0" smtClean="0"/>
          </a:p>
          <a:p>
            <a:pPr algn="ctr"/>
            <a:r>
              <a:rPr lang="en-US" b="1" dirty="0" smtClean="0"/>
              <a:t>body {background-</a:t>
            </a:r>
            <a:r>
              <a:rPr lang="en-US" b="1" dirty="0" err="1" smtClean="0"/>
              <a:t>color:yellow</a:t>
            </a:r>
            <a:r>
              <a:rPr lang="en-US" b="1" dirty="0" smtClean="0"/>
              <a:t>;}</a:t>
            </a:r>
          </a:p>
          <a:p>
            <a:endParaRPr lang="en-US" dirty="0" smtClean="0"/>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992</Words>
  <Application>Microsoft Office PowerPoint</Application>
  <PresentationFormat>Προβολή στην οθόνη (4:3)</PresentationFormat>
  <Paragraphs>134</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Θέμα του Office</vt:lpstr>
      <vt:lpstr>Μάθημα 2</vt:lpstr>
      <vt:lpstr>XML</vt:lpstr>
      <vt:lpstr>XML</vt:lpstr>
      <vt:lpstr>HTML</vt:lpstr>
      <vt:lpstr>Παράδειγμα</vt:lpstr>
      <vt:lpstr>HTML Tag list</vt:lpstr>
      <vt:lpstr>Javascript</vt:lpstr>
      <vt:lpstr>Javascript</vt:lpstr>
      <vt:lpstr>CSS</vt:lpstr>
      <vt:lpstr>Παράδειγμα CSS</vt:lpstr>
      <vt:lpstr>Προγραμματισμός Server side</vt:lpstr>
      <vt:lpstr>Παραδείγματα PHP</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Μάθημα 2</dc:title>
  <dc:creator>mclab</dc:creator>
  <cp:lastModifiedBy>mclab</cp:lastModifiedBy>
  <cp:revision>34</cp:revision>
  <dcterms:created xsi:type="dcterms:W3CDTF">2014-03-12T16:45:58Z</dcterms:created>
  <dcterms:modified xsi:type="dcterms:W3CDTF">2014-03-12T21:22:14Z</dcterms:modified>
</cp:coreProperties>
</file>