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0" r:id="rId4"/>
    <p:sldId id="258" r:id="rId5"/>
    <p:sldId id="259" r:id="rId6"/>
    <p:sldId id="262" r:id="rId7"/>
    <p:sldId id="261"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54" y="13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33F3D0-F3EC-444C-BB17-2AEEB6BA892F}" type="datetimeFigureOut">
              <a:rPr lang="el-GR" smtClean="0"/>
              <a:t>19/3/2014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B064D-7EAE-4500-AEC3-DC679A3E22F7}"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B27B064D-7EAE-4500-AEC3-DC679A3E22F7}" type="slidenum">
              <a:rPr lang="el-GR" smtClean="0"/>
              <a:t>11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19/3/2014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19/3/2014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n.wikipedia.org/wiki/File:MVC-Process.svg" TargetMode="Externa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a:t>
            </a:r>
            <a:r>
              <a:rPr lang="en-US" dirty="0" smtClean="0"/>
              <a:t>3</a:t>
            </a:r>
            <a:endParaRPr lang="el-GR" dirty="0"/>
          </a:p>
        </p:txBody>
      </p:sp>
      <p:sp>
        <p:nvSpPr>
          <p:cNvPr id="3" name="2 - Υπότιτλος"/>
          <p:cNvSpPr>
            <a:spLocks noGrp="1"/>
          </p:cNvSpPr>
          <p:nvPr>
            <p:ph type="subTitle" idx="1"/>
          </p:nvPr>
        </p:nvSpPr>
        <p:spPr/>
        <p:txBody>
          <a:bodyPr>
            <a:normAutofit fontScale="92500" lnSpcReduction="10000"/>
          </a:bodyPr>
          <a:lstStyle/>
          <a:p>
            <a:r>
              <a:rPr lang="el-GR" dirty="0" smtClean="0"/>
              <a:t>Σχεδιασμός και παραμετροποίηση ιστοσελίδας. Οι τεχνολογίες HTML και CSS. Το μοντέλο MVC (</a:t>
            </a:r>
            <a:r>
              <a:rPr lang="el-GR" dirty="0" err="1" smtClean="0"/>
              <a:t>Model</a:t>
            </a:r>
            <a:r>
              <a:rPr lang="el-GR" dirty="0" smtClean="0"/>
              <a:t> </a:t>
            </a:r>
            <a:r>
              <a:rPr lang="el-GR" dirty="0" err="1" smtClean="0"/>
              <a:t>View</a:t>
            </a:r>
            <a:r>
              <a:rPr lang="el-GR" dirty="0" smtClean="0"/>
              <a:t> </a:t>
            </a:r>
            <a:r>
              <a:rPr lang="el-GR" dirty="0" err="1" smtClean="0"/>
              <a:t>Controller</a:t>
            </a:r>
            <a:r>
              <a:rPr lang="el-GR" dirty="0" smtClean="0"/>
              <a:t>).</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a:t>
            </a:r>
            <a:r>
              <a:rPr lang="el-GR" dirty="0" smtClean="0"/>
              <a:t>-Επικεφαλίδα </a:t>
            </a:r>
            <a:endParaRPr lang="el-GR" dirty="0"/>
          </a:p>
        </p:txBody>
      </p:sp>
      <p:sp>
        <p:nvSpPr>
          <p:cNvPr id="3" name="2 - Ορθογώνιο"/>
          <p:cNvSpPr/>
          <p:nvPr/>
        </p:nvSpPr>
        <p:spPr>
          <a:xfrm>
            <a:off x="467544" y="1100931"/>
            <a:ext cx="7920880" cy="2616101"/>
          </a:xfrm>
          <a:prstGeom prst="rect">
            <a:avLst/>
          </a:prstGeom>
        </p:spPr>
        <p:txBody>
          <a:bodyPr wrap="square">
            <a:spAutoFit/>
          </a:bodyPr>
          <a:lstStyle/>
          <a:p>
            <a:r>
              <a:rPr lang="en-GB" sz="1600" dirty="0" smtClean="0"/>
              <a:t>&lt;head&gt;</a:t>
            </a:r>
          </a:p>
          <a:p>
            <a:r>
              <a:rPr lang="en-GB" sz="1600" dirty="0" smtClean="0"/>
              <a:t>&lt;title&gt;HTML Basic tags&lt;/title&gt;</a:t>
            </a:r>
          </a:p>
          <a:p>
            <a:r>
              <a:rPr lang="en-GB" sz="1600" dirty="0" smtClean="0"/>
              <a:t>&lt;meta name="Keywords" content="HTML, </a:t>
            </a:r>
            <a:r>
              <a:rPr lang="en-US" sz="1600" dirty="0" smtClean="0"/>
              <a:t>HEAD</a:t>
            </a:r>
            <a:r>
              <a:rPr lang="en-GB" sz="1600" dirty="0" smtClean="0"/>
              <a:t>" /&gt;</a:t>
            </a:r>
          </a:p>
          <a:p>
            <a:r>
              <a:rPr lang="en-GB" sz="1600" dirty="0" smtClean="0"/>
              <a:t>&lt;meta name="description" content="HTML HEAD" /&gt;</a:t>
            </a:r>
          </a:p>
          <a:p>
            <a:r>
              <a:rPr lang="en-GB" sz="1600" dirty="0" smtClean="0"/>
              <a:t>&lt;base </a:t>
            </a:r>
            <a:r>
              <a:rPr lang="en-GB" sz="1600" dirty="0" err="1" smtClean="0"/>
              <a:t>href</a:t>
            </a:r>
            <a:r>
              <a:rPr lang="en-GB" sz="1600" dirty="0" smtClean="0"/>
              <a:t>="http://www.mysite.gr" /&gt;</a:t>
            </a:r>
          </a:p>
          <a:p>
            <a:r>
              <a:rPr lang="en-GB" sz="1600" dirty="0" smtClean="0"/>
              <a:t>&lt;link </a:t>
            </a:r>
            <a:r>
              <a:rPr lang="en-GB" sz="1600" dirty="0" err="1" smtClean="0"/>
              <a:t>rel</a:t>
            </a:r>
            <a:r>
              <a:rPr lang="en-GB" sz="1600" dirty="0" smtClean="0"/>
              <a:t>="</a:t>
            </a:r>
            <a:r>
              <a:rPr lang="en-GB" sz="1600" dirty="0" err="1" smtClean="0"/>
              <a:t>stylesheet</a:t>
            </a:r>
            <a:r>
              <a:rPr lang="en-GB" sz="1600" dirty="0" smtClean="0"/>
              <a:t>" type="text/</a:t>
            </a:r>
            <a:r>
              <a:rPr lang="en-GB" sz="1600" dirty="0" err="1" smtClean="0"/>
              <a:t>css</a:t>
            </a:r>
            <a:r>
              <a:rPr lang="en-GB" sz="1600" dirty="0" smtClean="0"/>
              <a:t>" </a:t>
            </a:r>
            <a:r>
              <a:rPr lang="en-GB" sz="1600" dirty="0" err="1" smtClean="0"/>
              <a:t>href</a:t>
            </a:r>
            <a:r>
              <a:rPr lang="en-GB" sz="1600" dirty="0" smtClean="0"/>
              <a:t>=“mystyle.css" /&gt;</a:t>
            </a:r>
          </a:p>
          <a:p>
            <a:r>
              <a:rPr lang="en-GB" sz="1600" dirty="0" smtClean="0"/>
              <a:t>&lt;script type="text/</a:t>
            </a:r>
            <a:r>
              <a:rPr lang="en-GB" sz="1600" dirty="0" err="1" smtClean="0"/>
              <a:t>javascript</a:t>
            </a:r>
            <a:r>
              <a:rPr lang="en-GB" sz="1600" dirty="0" smtClean="0"/>
              <a:t>"&gt;</a:t>
            </a:r>
          </a:p>
          <a:p>
            <a:r>
              <a:rPr lang="en-GB" sz="1600" dirty="0" smtClean="0"/>
              <a:t>a </a:t>
            </a:r>
            <a:r>
              <a:rPr lang="en-GB" sz="1600" dirty="0" err="1" smtClean="0"/>
              <a:t>javascript</a:t>
            </a:r>
            <a:r>
              <a:rPr lang="en-GB" sz="1600" dirty="0" smtClean="0"/>
              <a:t> method here please!!!!</a:t>
            </a:r>
          </a:p>
          <a:p>
            <a:r>
              <a:rPr lang="en-GB" sz="1600" dirty="0" smtClean="0"/>
              <a:t>&lt;/script&gt;</a:t>
            </a:r>
          </a:p>
          <a:p>
            <a:r>
              <a:rPr lang="en-GB" sz="1600" dirty="0" smtClean="0"/>
              <a:t>&lt;/head&gt; </a:t>
            </a:r>
            <a:endParaRPr lang="el-GR" sz="1600" dirty="0"/>
          </a:p>
        </p:txBody>
      </p:sp>
      <p:sp>
        <p:nvSpPr>
          <p:cNvPr id="4" name="3 - Ορθογώνιο"/>
          <p:cNvSpPr/>
          <p:nvPr/>
        </p:nvSpPr>
        <p:spPr>
          <a:xfrm>
            <a:off x="467544" y="3717032"/>
            <a:ext cx="8280920" cy="3046988"/>
          </a:xfrm>
          <a:prstGeom prst="rect">
            <a:avLst/>
          </a:prstGeom>
        </p:spPr>
        <p:txBody>
          <a:bodyPr wrap="square">
            <a:spAutoFit/>
          </a:bodyPr>
          <a:lstStyle/>
          <a:p>
            <a:r>
              <a:rPr lang="el-GR" sz="1600" b="1" dirty="0" smtClean="0"/>
              <a:t>Άλλα </a:t>
            </a:r>
            <a:r>
              <a:rPr lang="en-US" sz="1600" b="1" dirty="0" smtClean="0"/>
              <a:t>meta</a:t>
            </a:r>
          </a:p>
          <a:p>
            <a:r>
              <a:rPr lang="el-GR" sz="1600" i="1" dirty="0" smtClean="0"/>
              <a:t>Ανανέωση ιστοσελίδας</a:t>
            </a:r>
            <a:endParaRPr lang="en-US" sz="1600" i="1" dirty="0" smtClean="0"/>
          </a:p>
          <a:p>
            <a:r>
              <a:rPr lang="en-US" sz="1600" dirty="0" smtClean="0"/>
              <a:t>&lt;meta http-equiv="refresh" content="10" /&gt;</a:t>
            </a:r>
          </a:p>
          <a:p>
            <a:r>
              <a:rPr lang="el-GR" sz="1600" i="1" dirty="0" smtClean="0"/>
              <a:t>Αλλαγές ιστοσελίδας</a:t>
            </a:r>
            <a:endParaRPr lang="en-US" sz="1600" i="1" dirty="0" smtClean="0"/>
          </a:p>
          <a:p>
            <a:r>
              <a:rPr lang="en-US" sz="1600" dirty="0" smtClean="0"/>
              <a:t>&lt;meta name="revised" content=«”revision details , 6/12/2006" /&gt;</a:t>
            </a:r>
          </a:p>
          <a:p>
            <a:r>
              <a:rPr lang="en-US" sz="1600" i="1" dirty="0" smtClean="0"/>
              <a:t>redirection</a:t>
            </a:r>
          </a:p>
          <a:p>
            <a:r>
              <a:rPr lang="en-US" sz="1600" dirty="0" smtClean="0"/>
              <a:t>&lt;meta http-equiv="refresh“  content="10; </a:t>
            </a:r>
            <a:r>
              <a:rPr lang="en-US" sz="1600" dirty="0" err="1" smtClean="0"/>
              <a:t>url</a:t>
            </a:r>
            <a:r>
              <a:rPr lang="en-US" sz="1600" dirty="0" smtClean="0"/>
              <a:t>=http://www.tutorialspoint.com" /&gt;</a:t>
            </a:r>
          </a:p>
          <a:p>
            <a:r>
              <a:rPr lang="en-US" sz="1600" i="1" dirty="0" smtClean="0"/>
              <a:t>cookie</a:t>
            </a:r>
          </a:p>
          <a:p>
            <a:r>
              <a:rPr lang="en-US" sz="1600" dirty="0" smtClean="0"/>
              <a:t>&lt;meta http-equiv="cookie" content="</a:t>
            </a:r>
            <a:r>
              <a:rPr lang="en-US" sz="1600" dirty="0" err="1" smtClean="0"/>
              <a:t>userid</a:t>
            </a:r>
            <a:r>
              <a:rPr lang="en-US" sz="1600" dirty="0" smtClean="0"/>
              <a:t>=xyz; expires=Wednesday, 28-Mar-14 20:00:00 GMT; /&gt;</a:t>
            </a:r>
          </a:p>
          <a:p>
            <a:r>
              <a:rPr lang="en-US" sz="1600" dirty="0" smtClean="0"/>
              <a:t>author</a:t>
            </a:r>
          </a:p>
          <a:p>
            <a:r>
              <a:rPr lang="en-US" sz="1600" dirty="0" smtClean="0"/>
              <a:t>&lt;meta name="author" content=“Me </a:t>
            </a:r>
            <a:r>
              <a:rPr lang="en-US" sz="1600" dirty="0" err="1" smtClean="0"/>
              <a:t>Me</a:t>
            </a:r>
            <a:r>
              <a:rPr lang="en-US" sz="1600" dirty="0" smtClean="0"/>
              <a:t>" /&gt;</a:t>
            </a:r>
            <a:endParaRPr lang="el-G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Attributes</a:t>
            </a:r>
            <a:endParaRPr lang="el-GR" dirty="0"/>
          </a:p>
        </p:txBody>
      </p:sp>
      <p:sp>
        <p:nvSpPr>
          <p:cNvPr id="3" name="2 - Ορθογώνιο"/>
          <p:cNvSpPr/>
          <p:nvPr/>
        </p:nvSpPr>
        <p:spPr>
          <a:xfrm>
            <a:off x="683569" y="1412776"/>
            <a:ext cx="8208912" cy="2585323"/>
          </a:xfrm>
          <a:prstGeom prst="rect">
            <a:avLst/>
          </a:prstGeom>
        </p:spPr>
        <p:txBody>
          <a:bodyPr wrap="square">
            <a:spAutoFit/>
          </a:bodyPr>
          <a:lstStyle/>
          <a:p>
            <a:r>
              <a:rPr lang="en-GB" dirty="0" smtClean="0"/>
              <a:t>id=“a value“</a:t>
            </a:r>
          </a:p>
          <a:p>
            <a:r>
              <a:rPr lang="en-US" dirty="0" smtClean="0"/>
              <a:t>&lt;p id=“Test"&gt;Attributes help in </a:t>
            </a:r>
            <a:r>
              <a:rPr lang="en-US" dirty="0" err="1" smtClean="0"/>
              <a:t>javascript</a:t>
            </a:r>
            <a:r>
              <a:rPr lang="en-US" dirty="0" smtClean="0"/>
              <a:t> programming also give certain values to parameters&lt;/p&gt;</a:t>
            </a:r>
          </a:p>
          <a:p>
            <a:endParaRPr lang="en-GB" dirty="0" smtClean="0"/>
          </a:p>
          <a:p>
            <a:r>
              <a:rPr lang="en-GB" dirty="0" smtClean="0"/>
              <a:t>title=“Hello“</a:t>
            </a:r>
          </a:p>
          <a:p>
            <a:endParaRPr lang="en-GB" dirty="0" smtClean="0"/>
          </a:p>
          <a:p>
            <a:r>
              <a:rPr lang="en-GB" dirty="0" smtClean="0"/>
              <a:t>style="font-</a:t>
            </a:r>
            <a:r>
              <a:rPr lang="en-GB" dirty="0" err="1" smtClean="0"/>
              <a:t>family:arial</a:t>
            </a:r>
            <a:r>
              <a:rPr lang="en-GB" dirty="0" smtClean="0"/>
              <a:t>; </a:t>
            </a:r>
            <a:r>
              <a:rPr lang="en-GB" dirty="0" err="1" smtClean="0"/>
              <a:t>color</a:t>
            </a:r>
            <a:r>
              <a:rPr lang="en-GB" dirty="0" smtClean="0"/>
              <a:t>:#FF0000;“</a:t>
            </a:r>
            <a:r>
              <a:rPr lang="el-GR" dirty="0" smtClean="0"/>
              <a:t> </a:t>
            </a:r>
            <a:endParaRPr lang="en-GB" dirty="0" smtClean="0"/>
          </a:p>
          <a:p>
            <a:endParaRPr lang="en-GB" dirty="0" smtClean="0"/>
          </a:p>
          <a:p>
            <a:r>
              <a:rPr lang="el-GR" b="1" i="1" dirty="0" smtClean="0">
                <a:solidFill>
                  <a:srgbClr val="FF0000"/>
                </a:solidFill>
              </a:rPr>
              <a:t>Τα </a:t>
            </a:r>
            <a:r>
              <a:rPr lang="en-US" b="1" i="1" dirty="0" smtClean="0">
                <a:solidFill>
                  <a:srgbClr val="FF0000"/>
                </a:solidFill>
              </a:rPr>
              <a:t>tags </a:t>
            </a:r>
            <a:r>
              <a:rPr lang="el-GR" b="1" i="1" dirty="0" smtClean="0">
                <a:solidFill>
                  <a:srgbClr val="FF0000"/>
                </a:solidFill>
              </a:rPr>
              <a:t>είναι τα αντικείμενα και τα </a:t>
            </a:r>
            <a:r>
              <a:rPr lang="en-US" b="1" i="1" dirty="0" smtClean="0">
                <a:solidFill>
                  <a:srgbClr val="FF0000"/>
                </a:solidFill>
              </a:rPr>
              <a:t>attributes</a:t>
            </a:r>
            <a:r>
              <a:rPr lang="el-GR" b="1" i="1" dirty="0" smtClean="0">
                <a:solidFill>
                  <a:srgbClr val="FF0000"/>
                </a:solidFill>
              </a:rPr>
              <a:t> είναι οι ιδιότητες τους</a:t>
            </a:r>
            <a:endParaRPr lang="el-GR" b="1" i="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smtClean="0"/>
              <a:t>Attributes</a:t>
            </a:r>
            <a:endParaRPr lang="el-GR"/>
          </a:p>
        </p:txBody>
      </p:sp>
      <p:sp>
        <p:nvSpPr>
          <p:cNvPr id="3" name="2 - Ορθογώνιο"/>
          <p:cNvSpPr/>
          <p:nvPr/>
        </p:nvSpPr>
        <p:spPr>
          <a:xfrm>
            <a:off x="395536" y="1629955"/>
            <a:ext cx="8352928" cy="4247317"/>
          </a:xfrm>
          <a:prstGeom prst="rect">
            <a:avLst/>
          </a:prstGeom>
        </p:spPr>
        <p:txBody>
          <a:bodyPr wrap="square">
            <a:spAutoFit/>
          </a:bodyPr>
          <a:lstStyle/>
          <a:p>
            <a:r>
              <a:rPr lang="en-US" dirty="0" smtClean="0"/>
              <a:t>align  right, left, center  Horizontally aligns tags</a:t>
            </a:r>
          </a:p>
          <a:p>
            <a:r>
              <a:rPr lang="en-US" dirty="0" err="1" smtClean="0"/>
              <a:t>valign</a:t>
            </a:r>
            <a:r>
              <a:rPr lang="en-US" dirty="0" smtClean="0"/>
              <a:t>  top, middle, bottom  Vertically aligns tags within an HTML element.</a:t>
            </a:r>
          </a:p>
          <a:p>
            <a:r>
              <a:rPr lang="en-US" dirty="0" err="1" smtClean="0"/>
              <a:t>bgcolor</a:t>
            </a:r>
            <a:r>
              <a:rPr lang="en-US" dirty="0" smtClean="0"/>
              <a:t>  numeric, </a:t>
            </a:r>
            <a:r>
              <a:rPr lang="en-US" dirty="0" err="1" smtClean="0"/>
              <a:t>hexidecimal</a:t>
            </a:r>
            <a:r>
              <a:rPr lang="en-US" dirty="0" smtClean="0"/>
              <a:t>, RGB </a:t>
            </a:r>
          </a:p>
          <a:p>
            <a:r>
              <a:rPr lang="en-US" dirty="0" smtClean="0"/>
              <a:t>values</a:t>
            </a:r>
          </a:p>
          <a:p>
            <a:r>
              <a:rPr lang="en-US" dirty="0" smtClean="0"/>
              <a:t>Places a background color behind an element</a:t>
            </a:r>
          </a:p>
          <a:p>
            <a:r>
              <a:rPr lang="en-US" dirty="0" smtClean="0"/>
              <a:t>background  URL  Places an background image behind an element</a:t>
            </a:r>
          </a:p>
          <a:p>
            <a:r>
              <a:rPr lang="en-US" dirty="0" smtClean="0"/>
              <a:t>id  User Defined  Names an element for use with Cascading Style </a:t>
            </a:r>
          </a:p>
          <a:p>
            <a:r>
              <a:rPr lang="en-US" dirty="0" smtClean="0"/>
              <a:t>Sheets.</a:t>
            </a:r>
          </a:p>
          <a:p>
            <a:r>
              <a:rPr lang="en-US" dirty="0" smtClean="0"/>
              <a:t>class  User Defined  Classifies an element for use with Cascading Style </a:t>
            </a:r>
          </a:p>
          <a:p>
            <a:r>
              <a:rPr lang="en-US" dirty="0" smtClean="0"/>
              <a:t>Sheets.</a:t>
            </a:r>
          </a:p>
          <a:p>
            <a:r>
              <a:rPr lang="en-US" dirty="0" smtClean="0"/>
              <a:t>width  Numeric Value  Specifies the width of tables, images, or table </a:t>
            </a:r>
          </a:p>
          <a:p>
            <a:r>
              <a:rPr lang="en-US" dirty="0" smtClean="0"/>
              <a:t>cells.</a:t>
            </a:r>
          </a:p>
          <a:p>
            <a:r>
              <a:rPr lang="en-US" dirty="0" smtClean="0"/>
              <a:t>height  Numeric Value  Specifies the height of tables, images, or table </a:t>
            </a:r>
          </a:p>
          <a:p>
            <a:r>
              <a:rPr lang="en-US" dirty="0" smtClean="0"/>
              <a:t>cells.</a:t>
            </a:r>
          </a:p>
          <a:p>
            <a:r>
              <a:rPr lang="en-US" dirty="0" smtClean="0"/>
              <a:t>title  User Defined  "Pop-up" title for your elements.</a:t>
            </a:r>
            <a:endParaRPr lang="el-GR"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Tags</a:t>
            </a:r>
            <a:endParaRPr lang="el-GR" dirty="0"/>
          </a:p>
        </p:txBody>
      </p:sp>
      <p:sp>
        <p:nvSpPr>
          <p:cNvPr id="4" name="3 - Ορθογώνιο"/>
          <p:cNvSpPr/>
          <p:nvPr/>
        </p:nvSpPr>
        <p:spPr>
          <a:xfrm>
            <a:off x="539552" y="1340768"/>
            <a:ext cx="7776864" cy="5355312"/>
          </a:xfrm>
          <a:prstGeom prst="rect">
            <a:avLst/>
          </a:prstGeom>
        </p:spPr>
        <p:txBody>
          <a:bodyPr wrap="square">
            <a:spAutoFit/>
          </a:bodyPr>
          <a:lstStyle/>
          <a:p>
            <a:r>
              <a:rPr lang="en-US" b="1" i="1" dirty="0" smtClean="0"/>
              <a:t>paragraph</a:t>
            </a:r>
          </a:p>
          <a:p>
            <a:r>
              <a:rPr lang="en-US" dirty="0" smtClean="0"/>
              <a:t>&lt;p&gt; Defines a paragraph </a:t>
            </a:r>
          </a:p>
          <a:p>
            <a:r>
              <a:rPr lang="en-US" dirty="0" smtClean="0"/>
              <a:t>&lt;</a:t>
            </a:r>
            <a:r>
              <a:rPr lang="en-US" dirty="0" err="1" smtClean="0"/>
              <a:t>br</a:t>
            </a:r>
            <a:r>
              <a:rPr lang="en-US" dirty="0" smtClean="0"/>
              <a:t>&gt; Inserts a single line break</a:t>
            </a:r>
          </a:p>
          <a:p>
            <a:endParaRPr lang="en-US" dirty="0" smtClean="0"/>
          </a:p>
          <a:p>
            <a:r>
              <a:rPr lang="en-US" b="1" i="1" dirty="0" smtClean="0"/>
              <a:t>formatting</a:t>
            </a:r>
          </a:p>
          <a:p>
            <a:r>
              <a:rPr lang="en-US" dirty="0" smtClean="0"/>
              <a:t>&lt;b&gt; Defines bold text </a:t>
            </a:r>
          </a:p>
          <a:p>
            <a:r>
              <a:rPr lang="en-US" dirty="0" smtClean="0"/>
              <a:t>&lt;</a:t>
            </a:r>
            <a:r>
              <a:rPr lang="en-US" dirty="0" err="1" smtClean="0"/>
              <a:t>em</a:t>
            </a:r>
            <a:r>
              <a:rPr lang="en-US" dirty="0" smtClean="0"/>
              <a:t>&gt; Defines emphasized text  </a:t>
            </a:r>
          </a:p>
          <a:p>
            <a:r>
              <a:rPr lang="en-US" dirty="0" smtClean="0"/>
              <a:t>&lt;</a:t>
            </a:r>
            <a:r>
              <a:rPr lang="en-US" dirty="0" err="1" smtClean="0"/>
              <a:t>i</a:t>
            </a:r>
            <a:r>
              <a:rPr lang="en-US" dirty="0" smtClean="0"/>
              <a:t>&gt; Defines a part of text in an alternate voice or mood </a:t>
            </a:r>
          </a:p>
          <a:p>
            <a:r>
              <a:rPr lang="en-US" dirty="0" smtClean="0"/>
              <a:t>&lt;small&gt; Defines smaller text </a:t>
            </a:r>
          </a:p>
          <a:p>
            <a:r>
              <a:rPr lang="en-US" dirty="0" smtClean="0"/>
              <a:t>&lt;strong&gt; Defines important text </a:t>
            </a:r>
          </a:p>
          <a:p>
            <a:r>
              <a:rPr lang="en-US" dirty="0" smtClean="0"/>
              <a:t>&lt;sub&gt; Defines subscripted text </a:t>
            </a:r>
          </a:p>
          <a:p>
            <a:r>
              <a:rPr lang="en-US" dirty="0" smtClean="0"/>
              <a:t>&lt;sup&gt; Defines superscripted text </a:t>
            </a:r>
          </a:p>
          <a:p>
            <a:r>
              <a:rPr lang="en-US" dirty="0" smtClean="0"/>
              <a:t>&lt;ins&gt; Defines inserted text </a:t>
            </a:r>
          </a:p>
          <a:p>
            <a:r>
              <a:rPr lang="en-US" dirty="0" smtClean="0"/>
              <a:t>&lt;del&gt; Defines deleted text </a:t>
            </a:r>
          </a:p>
          <a:p>
            <a:r>
              <a:rPr lang="en-US" dirty="0" smtClean="0"/>
              <a:t>&lt;mark&gt; Defines marked/highlighted text </a:t>
            </a:r>
            <a:endParaRPr lang="en-US" dirty="0" smtClean="0"/>
          </a:p>
          <a:p>
            <a:endParaRPr lang="en-US" dirty="0" smtClean="0"/>
          </a:p>
          <a:p>
            <a:r>
              <a:rPr lang="en-US" b="1" i="1" dirty="0" smtClean="0"/>
              <a:t>c</a:t>
            </a:r>
            <a:r>
              <a:rPr lang="en-US" b="1" i="1" dirty="0" smtClean="0"/>
              <a:t>omments</a:t>
            </a:r>
          </a:p>
          <a:p>
            <a:r>
              <a:rPr lang="en-GB" dirty="0" smtClean="0"/>
              <a:t>&lt;!-- Write your comments here </a:t>
            </a:r>
            <a:r>
              <a:rPr lang="en-GB" dirty="0" smtClean="0"/>
              <a:t>--&gt;</a:t>
            </a:r>
            <a:endParaRPr lang="en-US" dirty="0" smtClean="0"/>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Tags</a:t>
            </a:r>
            <a:endParaRPr lang="el-GR" dirty="0"/>
          </a:p>
        </p:txBody>
      </p:sp>
      <p:sp>
        <p:nvSpPr>
          <p:cNvPr id="3" name="2 - Ορθογώνιο"/>
          <p:cNvSpPr/>
          <p:nvPr/>
        </p:nvSpPr>
        <p:spPr>
          <a:xfrm>
            <a:off x="179512" y="1196752"/>
            <a:ext cx="8712968" cy="5632311"/>
          </a:xfrm>
          <a:prstGeom prst="rect">
            <a:avLst/>
          </a:prstGeom>
        </p:spPr>
        <p:txBody>
          <a:bodyPr wrap="square">
            <a:spAutoFit/>
          </a:bodyPr>
          <a:lstStyle/>
          <a:p>
            <a:r>
              <a:rPr lang="en-US" b="1" dirty="0" smtClean="0"/>
              <a:t>Links</a:t>
            </a:r>
          </a:p>
          <a:p>
            <a:r>
              <a:rPr lang="en-US" b="1" i="1" dirty="0" smtClean="0"/>
              <a:t>Bookmark</a:t>
            </a:r>
          </a:p>
          <a:p>
            <a:r>
              <a:rPr lang="en-US" dirty="0" smtClean="0"/>
              <a:t>&lt;</a:t>
            </a:r>
            <a:r>
              <a:rPr lang="en-US" dirty="0" smtClean="0"/>
              <a:t>a id="tips"&gt;Useful Tips Section&lt;/a&gt;</a:t>
            </a:r>
            <a:endParaRPr lang="en-US" dirty="0" smtClean="0"/>
          </a:p>
          <a:p>
            <a:r>
              <a:rPr lang="el-GR" b="1" i="1" dirty="0" smtClean="0"/>
              <a:t>Να μεταπηδήσω σε ένα </a:t>
            </a:r>
            <a:r>
              <a:rPr lang="en-US" b="1" i="1" dirty="0" smtClean="0"/>
              <a:t>bookmark</a:t>
            </a:r>
          </a:p>
          <a:p>
            <a:r>
              <a:rPr lang="en-US" dirty="0" smtClean="0"/>
              <a:t>&lt;</a:t>
            </a:r>
            <a:r>
              <a:rPr lang="en-US" dirty="0" smtClean="0"/>
              <a:t>a </a:t>
            </a:r>
            <a:r>
              <a:rPr lang="en-US" dirty="0" err="1" smtClean="0"/>
              <a:t>href</a:t>
            </a:r>
            <a:r>
              <a:rPr lang="en-US" dirty="0" smtClean="0"/>
              <a:t>="#tips"&gt;Visit the Useful Tips Section&lt;/a&gt; </a:t>
            </a:r>
          </a:p>
          <a:p>
            <a:endParaRPr lang="en-US" dirty="0" smtClean="0"/>
          </a:p>
          <a:p>
            <a:r>
              <a:rPr lang="en-US" b="1" i="1" dirty="0" smtClean="0"/>
              <a:t>Link </a:t>
            </a:r>
            <a:r>
              <a:rPr lang="el-GR" b="1" i="1" dirty="0" smtClean="0"/>
              <a:t>με</a:t>
            </a:r>
            <a:r>
              <a:rPr lang="en-US" b="1" i="1" dirty="0" smtClean="0"/>
              <a:t> bookmark </a:t>
            </a:r>
            <a:r>
              <a:rPr lang="el-GR" b="1" i="1" dirty="0" smtClean="0"/>
              <a:t>σε άλλη σελίδα</a:t>
            </a:r>
            <a:endParaRPr lang="en-US" b="1" i="1" dirty="0" smtClean="0"/>
          </a:p>
          <a:p>
            <a:r>
              <a:rPr lang="en-US" dirty="0" smtClean="0"/>
              <a:t>&lt;</a:t>
            </a:r>
            <a:r>
              <a:rPr lang="en-US" dirty="0" smtClean="0"/>
              <a:t>a </a:t>
            </a:r>
            <a:r>
              <a:rPr lang="en-US" dirty="0" err="1" smtClean="0"/>
              <a:t>href</a:t>
            </a:r>
            <a:r>
              <a:rPr lang="en-US" dirty="0" smtClean="0"/>
              <a:t>=http</a:t>
            </a:r>
            <a:r>
              <a:rPr lang="en-US" dirty="0" smtClean="0"/>
              <a:t>://</a:t>
            </a:r>
            <a:r>
              <a:rPr lang="en-US" dirty="0" smtClean="0"/>
              <a:t>www.w3schools.com/html_links.htm#tips&gt; click here&lt;/</a:t>
            </a:r>
            <a:r>
              <a:rPr lang="en-US" dirty="0" smtClean="0"/>
              <a:t>a</a:t>
            </a:r>
            <a:r>
              <a:rPr lang="en-US" dirty="0" smtClean="0"/>
              <a:t>&gt;</a:t>
            </a:r>
            <a:endParaRPr lang="el-GR" dirty="0" smtClean="0"/>
          </a:p>
          <a:p>
            <a:endParaRPr lang="el-GR" dirty="0" smtClean="0"/>
          </a:p>
          <a:p>
            <a:r>
              <a:rPr lang="en-US" b="1" dirty="0" smtClean="0"/>
              <a:t>Image </a:t>
            </a:r>
            <a:r>
              <a:rPr lang="el-GR" b="1" dirty="0" smtClean="0"/>
              <a:t>και </a:t>
            </a:r>
            <a:r>
              <a:rPr lang="en-US" b="1" dirty="0" smtClean="0"/>
              <a:t>image-map</a:t>
            </a:r>
          </a:p>
          <a:p>
            <a:endParaRPr lang="en-US" dirty="0" smtClean="0"/>
          </a:p>
          <a:p>
            <a:r>
              <a:rPr lang="en-US" dirty="0" smtClean="0"/>
              <a:t>&lt;</a:t>
            </a:r>
            <a:r>
              <a:rPr lang="en-US" dirty="0" err="1" smtClean="0"/>
              <a:t>img</a:t>
            </a:r>
            <a:r>
              <a:rPr lang="en-US" dirty="0" smtClean="0"/>
              <a:t> </a:t>
            </a:r>
            <a:r>
              <a:rPr lang="en-US" dirty="0" err="1" smtClean="0"/>
              <a:t>src</a:t>
            </a:r>
            <a:r>
              <a:rPr lang="en-US" dirty="0" smtClean="0"/>
              <a:t>="planets.gif" width="145" height="126" alt="Planets" </a:t>
            </a:r>
            <a:r>
              <a:rPr lang="en-US" dirty="0" err="1" smtClean="0"/>
              <a:t>usemap</a:t>
            </a:r>
            <a:r>
              <a:rPr lang="en-US" dirty="0" smtClean="0"/>
              <a:t>="#</a:t>
            </a:r>
            <a:r>
              <a:rPr lang="en-US" dirty="0" err="1" smtClean="0"/>
              <a:t>planetmap</a:t>
            </a:r>
            <a:r>
              <a:rPr lang="en-US" dirty="0" smtClean="0"/>
              <a:t>"&gt;</a:t>
            </a:r>
          </a:p>
          <a:p>
            <a:endParaRPr lang="en-US" dirty="0" smtClean="0"/>
          </a:p>
          <a:p>
            <a:r>
              <a:rPr lang="en-US" dirty="0" smtClean="0"/>
              <a:t>&lt;map name="</a:t>
            </a:r>
            <a:r>
              <a:rPr lang="en-US" dirty="0" err="1" smtClean="0"/>
              <a:t>planetmap</a:t>
            </a:r>
            <a:r>
              <a:rPr lang="en-US" dirty="0" smtClean="0"/>
              <a:t>"&gt;</a:t>
            </a:r>
          </a:p>
          <a:p>
            <a:r>
              <a:rPr lang="en-US" dirty="0" smtClean="0"/>
              <a:t>  &lt;area shape="</a:t>
            </a:r>
            <a:r>
              <a:rPr lang="en-US" dirty="0" err="1" smtClean="0"/>
              <a:t>rect</a:t>
            </a:r>
            <a:r>
              <a:rPr lang="en-US" dirty="0" smtClean="0"/>
              <a:t>" </a:t>
            </a:r>
            <a:r>
              <a:rPr lang="en-US" dirty="0" err="1" smtClean="0"/>
              <a:t>coords</a:t>
            </a:r>
            <a:r>
              <a:rPr lang="en-US" dirty="0" smtClean="0"/>
              <a:t>="0,0,82,126" alt="Sun" </a:t>
            </a:r>
            <a:r>
              <a:rPr lang="en-US" dirty="0" err="1" smtClean="0"/>
              <a:t>href</a:t>
            </a:r>
            <a:r>
              <a:rPr lang="en-US" dirty="0" smtClean="0"/>
              <a:t>="sun.htm"&gt;</a:t>
            </a:r>
          </a:p>
          <a:p>
            <a:r>
              <a:rPr lang="en-US" dirty="0" smtClean="0"/>
              <a:t>  &lt;area shape="circle" </a:t>
            </a:r>
            <a:r>
              <a:rPr lang="en-US" dirty="0" err="1" smtClean="0"/>
              <a:t>coords</a:t>
            </a:r>
            <a:r>
              <a:rPr lang="en-US" dirty="0" smtClean="0"/>
              <a:t>="90,58,3" alt="Mercury" </a:t>
            </a:r>
            <a:r>
              <a:rPr lang="en-US" dirty="0" err="1" smtClean="0"/>
              <a:t>href</a:t>
            </a:r>
            <a:r>
              <a:rPr lang="en-US" dirty="0" smtClean="0"/>
              <a:t>="mercur.htm"&gt;</a:t>
            </a:r>
          </a:p>
          <a:p>
            <a:r>
              <a:rPr lang="en-US" dirty="0" smtClean="0"/>
              <a:t>  &lt;area shape="circle" </a:t>
            </a:r>
            <a:r>
              <a:rPr lang="en-US" dirty="0" err="1" smtClean="0"/>
              <a:t>coords</a:t>
            </a:r>
            <a:r>
              <a:rPr lang="en-US" dirty="0" smtClean="0"/>
              <a:t>="124,58,8" alt="Venus" </a:t>
            </a:r>
            <a:r>
              <a:rPr lang="en-US" dirty="0" err="1" smtClean="0"/>
              <a:t>href</a:t>
            </a:r>
            <a:r>
              <a:rPr lang="en-US" dirty="0" smtClean="0"/>
              <a:t>="venus.htm"&gt;</a:t>
            </a:r>
          </a:p>
          <a:p>
            <a:r>
              <a:rPr lang="en-US" dirty="0" smtClean="0"/>
              <a:t>&lt;/map&gt;</a:t>
            </a:r>
          </a:p>
          <a:p>
            <a:endParaRPr lang="en-US" dirty="0" smtClean="0"/>
          </a:p>
          <a:p>
            <a:r>
              <a:rPr lang="en-US" dirty="0" smtClean="0"/>
              <a:t>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Tags</a:t>
            </a:r>
            <a:endParaRPr lang="el-GR" dirty="0"/>
          </a:p>
        </p:txBody>
      </p:sp>
      <p:sp>
        <p:nvSpPr>
          <p:cNvPr id="3" name="2 - Ορθογώνιο"/>
          <p:cNvSpPr/>
          <p:nvPr/>
        </p:nvSpPr>
        <p:spPr>
          <a:xfrm>
            <a:off x="251520" y="1268760"/>
            <a:ext cx="8352928" cy="3970318"/>
          </a:xfrm>
          <a:prstGeom prst="rect">
            <a:avLst/>
          </a:prstGeom>
        </p:spPr>
        <p:txBody>
          <a:bodyPr wrap="square">
            <a:spAutoFit/>
          </a:bodyPr>
          <a:lstStyle/>
          <a:p>
            <a:r>
              <a:rPr lang="en-GB" b="1" dirty="0" smtClean="0"/>
              <a:t>Tables</a:t>
            </a:r>
          </a:p>
          <a:p>
            <a:endParaRPr lang="en-GB" dirty="0" smtClean="0"/>
          </a:p>
          <a:p>
            <a:r>
              <a:rPr lang="en-GB" dirty="0" smtClean="0"/>
              <a:t>&lt;</a:t>
            </a:r>
            <a:r>
              <a:rPr lang="en-GB" dirty="0" smtClean="0"/>
              <a:t>table border="1" style="width:300px"&gt;</a:t>
            </a:r>
            <a:br>
              <a:rPr lang="en-GB" dirty="0" smtClean="0"/>
            </a:br>
            <a:r>
              <a:rPr lang="en-GB" dirty="0" smtClean="0"/>
              <a:t>&lt; </a:t>
            </a:r>
            <a:r>
              <a:rPr lang="en-GB" dirty="0" err="1" smtClean="0"/>
              <a:t>tr</a:t>
            </a:r>
            <a:r>
              <a:rPr lang="en-GB" dirty="0" smtClean="0"/>
              <a:t>&gt;</a:t>
            </a:r>
            <a:br>
              <a:rPr lang="en-GB" dirty="0" smtClean="0"/>
            </a:br>
            <a:r>
              <a:rPr lang="en-GB" dirty="0" smtClean="0"/>
              <a:t>  &lt;td&gt;Jill&lt;/td&gt;</a:t>
            </a:r>
            <a:br>
              <a:rPr lang="en-GB" dirty="0" smtClean="0"/>
            </a:br>
            <a:r>
              <a:rPr lang="en-GB" dirty="0" smtClean="0"/>
              <a:t>  &lt;td&gt;Smith&lt;/td&gt; </a:t>
            </a:r>
            <a:br>
              <a:rPr lang="en-GB" dirty="0" smtClean="0"/>
            </a:br>
            <a:r>
              <a:rPr lang="en-GB" dirty="0" smtClean="0"/>
              <a:t>  &lt;td&gt;50&lt;/td&gt;</a:t>
            </a:r>
            <a:br>
              <a:rPr lang="en-GB" dirty="0" smtClean="0"/>
            </a:br>
            <a:r>
              <a:rPr lang="en-GB" dirty="0" smtClean="0"/>
              <a:t>&lt; /</a:t>
            </a:r>
            <a:r>
              <a:rPr lang="en-GB" dirty="0" err="1" smtClean="0"/>
              <a:t>tr</a:t>
            </a:r>
            <a:r>
              <a:rPr lang="en-GB" dirty="0" smtClean="0"/>
              <a:t>&gt;</a:t>
            </a:r>
            <a:br>
              <a:rPr lang="en-GB" dirty="0" smtClean="0"/>
            </a:br>
            <a:r>
              <a:rPr lang="en-GB" dirty="0" smtClean="0"/>
              <a:t>&lt;</a:t>
            </a:r>
            <a:r>
              <a:rPr lang="en-GB" dirty="0" err="1" smtClean="0"/>
              <a:t>tr</a:t>
            </a:r>
            <a:r>
              <a:rPr lang="en-GB" dirty="0" smtClean="0"/>
              <a:t>&gt;</a:t>
            </a:r>
            <a:br>
              <a:rPr lang="en-GB" dirty="0" smtClean="0"/>
            </a:br>
            <a:r>
              <a:rPr lang="en-GB" dirty="0" smtClean="0"/>
              <a:t>  &lt; td&gt;Eve&lt;/td&gt;</a:t>
            </a:r>
            <a:br>
              <a:rPr lang="en-GB" dirty="0" smtClean="0"/>
            </a:br>
            <a:r>
              <a:rPr lang="en-GB" dirty="0" smtClean="0"/>
              <a:t>  &lt;td&gt;Jackson&lt;/td&gt; </a:t>
            </a:r>
            <a:br>
              <a:rPr lang="en-GB" dirty="0" smtClean="0"/>
            </a:br>
            <a:r>
              <a:rPr lang="en-GB" dirty="0" smtClean="0"/>
              <a:t>  &lt;td&gt;94&lt;/td&gt;</a:t>
            </a:r>
            <a:br>
              <a:rPr lang="en-GB" dirty="0" smtClean="0"/>
            </a:br>
            <a:r>
              <a:rPr lang="en-GB" dirty="0" smtClean="0"/>
              <a:t>&lt;/</a:t>
            </a:r>
            <a:r>
              <a:rPr lang="en-GB" dirty="0" err="1" smtClean="0"/>
              <a:t>tr</a:t>
            </a:r>
            <a:r>
              <a:rPr lang="en-GB" dirty="0" smtClean="0"/>
              <a:t>&gt;</a:t>
            </a:r>
            <a:br>
              <a:rPr lang="en-GB" dirty="0" smtClean="0"/>
            </a:br>
            <a:r>
              <a:rPr lang="en-GB" dirty="0" smtClean="0"/>
              <a:t>&lt;/table&gt;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Tags</a:t>
            </a:r>
            <a:endParaRPr lang="el-GR" dirty="0"/>
          </a:p>
        </p:txBody>
      </p:sp>
      <p:sp>
        <p:nvSpPr>
          <p:cNvPr id="3" name="2 - Ορθογώνιο"/>
          <p:cNvSpPr/>
          <p:nvPr/>
        </p:nvSpPr>
        <p:spPr>
          <a:xfrm>
            <a:off x="251520" y="1268760"/>
            <a:ext cx="8136904" cy="4247317"/>
          </a:xfrm>
          <a:prstGeom prst="rect">
            <a:avLst/>
          </a:prstGeom>
        </p:spPr>
        <p:txBody>
          <a:bodyPr wrap="square">
            <a:spAutoFit/>
          </a:bodyPr>
          <a:lstStyle/>
          <a:p>
            <a:r>
              <a:rPr lang="en-US" dirty="0" smtClean="0"/>
              <a:t>&lt;table&gt; Defines a table </a:t>
            </a:r>
          </a:p>
          <a:p>
            <a:r>
              <a:rPr lang="en-US" dirty="0" smtClean="0"/>
              <a:t>&lt;</a:t>
            </a:r>
            <a:r>
              <a:rPr lang="en-US" dirty="0" err="1" smtClean="0"/>
              <a:t>th</a:t>
            </a:r>
            <a:r>
              <a:rPr lang="en-US" dirty="0" smtClean="0"/>
              <a:t>&gt; Defines a header cell in a table </a:t>
            </a:r>
          </a:p>
          <a:p>
            <a:r>
              <a:rPr lang="en-US" dirty="0" smtClean="0"/>
              <a:t>&lt;</a:t>
            </a:r>
            <a:r>
              <a:rPr lang="en-US" dirty="0" err="1" smtClean="0"/>
              <a:t>tr</a:t>
            </a:r>
            <a:r>
              <a:rPr lang="en-US" dirty="0" smtClean="0"/>
              <a:t>&gt; Defines a row in a table </a:t>
            </a:r>
          </a:p>
          <a:p>
            <a:r>
              <a:rPr lang="en-US" dirty="0" smtClean="0"/>
              <a:t>&lt;td&gt; Defines a cell in a table </a:t>
            </a:r>
          </a:p>
          <a:p>
            <a:r>
              <a:rPr lang="en-US" dirty="0" smtClean="0"/>
              <a:t>&lt;caption&gt; Defines a table caption </a:t>
            </a:r>
          </a:p>
          <a:p>
            <a:r>
              <a:rPr lang="en-US" dirty="0" smtClean="0"/>
              <a:t>&lt;</a:t>
            </a:r>
            <a:r>
              <a:rPr lang="en-US" dirty="0" err="1" smtClean="0"/>
              <a:t>colgroup</a:t>
            </a:r>
            <a:r>
              <a:rPr lang="en-US" dirty="0" smtClean="0"/>
              <a:t>&gt; Specifies a group of one or more columns in a table for formatting </a:t>
            </a:r>
          </a:p>
          <a:p>
            <a:r>
              <a:rPr lang="en-US" dirty="0" smtClean="0"/>
              <a:t>&lt;</a:t>
            </a:r>
            <a:r>
              <a:rPr lang="en-US" dirty="0" err="1" smtClean="0"/>
              <a:t>col</a:t>
            </a:r>
            <a:r>
              <a:rPr lang="en-US" dirty="0" smtClean="0"/>
              <a:t>&gt; Specifies column properties for each column within a &lt;</a:t>
            </a:r>
            <a:r>
              <a:rPr lang="en-US" dirty="0" err="1" smtClean="0"/>
              <a:t>colgroup</a:t>
            </a:r>
            <a:r>
              <a:rPr lang="en-US" dirty="0" smtClean="0"/>
              <a:t>&gt; element </a:t>
            </a:r>
          </a:p>
          <a:p>
            <a:r>
              <a:rPr lang="en-US" dirty="0" smtClean="0"/>
              <a:t>&lt;</a:t>
            </a:r>
            <a:r>
              <a:rPr lang="en-US" dirty="0" err="1" smtClean="0"/>
              <a:t>thead</a:t>
            </a:r>
            <a:r>
              <a:rPr lang="en-US" dirty="0" smtClean="0"/>
              <a:t>&gt; Groups the header content in a table </a:t>
            </a:r>
          </a:p>
          <a:p>
            <a:r>
              <a:rPr lang="en-US" dirty="0" smtClean="0"/>
              <a:t>&lt;</a:t>
            </a:r>
            <a:r>
              <a:rPr lang="en-US" dirty="0" err="1" smtClean="0"/>
              <a:t>tbody</a:t>
            </a:r>
            <a:r>
              <a:rPr lang="en-US" dirty="0" smtClean="0"/>
              <a:t>&gt; Groups the body content in a table </a:t>
            </a:r>
          </a:p>
          <a:p>
            <a:r>
              <a:rPr lang="en-US" dirty="0" smtClean="0"/>
              <a:t>&lt;</a:t>
            </a:r>
            <a:r>
              <a:rPr lang="en-US" dirty="0" err="1" smtClean="0"/>
              <a:t>tfoot</a:t>
            </a:r>
            <a:r>
              <a:rPr lang="en-US" dirty="0" smtClean="0"/>
              <a:t>&gt; Groups the footer content in a table </a:t>
            </a:r>
            <a:endParaRPr lang="en-US" dirty="0" smtClean="0"/>
          </a:p>
          <a:p>
            <a:endParaRPr lang="en-US" dirty="0" smtClean="0"/>
          </a:p>
          <a:p>
            <a:r>
              <a:rPr lang="en-US" b="1" i="1" dirty="0" smtClean="0"/>
              <a:t>Layout</a:t>
            </a:r>
          </a:p>
          <a:p>
            <a:r>
              <a:rPr lang="en-GB" dirty="0" smtClean="0"/>
              <a:t>&lt;</a:t>
            </a:r>
            <a:r>
              <a:rPr lang="en-GB" dirty="0" smtClean="0"/>
              <a:t>div&gt; Defines a section in a document (block-level) </a:t>
            </a:r>
          </a:p>
          <a:p>
            <a:r>
              <a:rPr lang="en-GB" dirty="0" smtClean="0"/>
              <a:t>&lt;span&gt; Defines a section in a document (inline)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539552" y="175275"/>
            <a:ext cx="8352928" cy="6494085"/>
          </a:xfrm>
          <a:prstGeom prst="rect">
            <a:avLst/>
          </a:prstGeom>
        </p:spPr>
        <p:txBody>
          <a:bodyPr wrap="square">
            <a:spAutoFit/>
          </a:bodyPr>
          <a:lstStyle/>
          <a:p>
            <a:r>
              <a:rPr lang="en-GB" sz="1600" dirty="0" smtClean="0"/>
              <a:t>&lt;!DOCTYPE html&gt;</a:t>
            </a:r>
          </a:p>
          <a:p>
            <a:r>
              <a:rPr lang="en-GB" sz="1600" dirty="0" smtClean="0"/>
              <a:t>&lt;html&gt;</a:t>
            </a:r>
          </a:p>
          <a:p>
            <a:r>
              <a:rPr lang="en-GB" sz="1600" dirty="0" smtClean="0"/>
              <a:t>&lt;body&gt;</a:t>
            </a:r>
          </a:p>
          <a:p>
            <a:r>
              <a:rPr lang="en-GB" sz="1600" dirty="0" smtClean="0"/>
              <a:t>&lt;</a:t>
            </a:r>
            <a:r>
              <a:rPr lang="en-GB" sz="1600" dirty="0" smtClean="0"/>
              <a:t>table width="500"&gt;</a:t>
            </a:r>
          </a:p>
          <a:p>
            <a:r>
              <a:rPr lang="en-GB" sz="1600" dirty="0" smtClean="0"/>
              <a:t>&lt;</a:t>
            </a:r>
            <a:r>
              <a:rPr lang="en-GB" sz="1600" dirty="0" err="1" smtClean="0"/>
              <a:t>tr</a:t>
            </a:r>
            <a:r>
              <a:rPr lang="en-GB" sz="1600" dirty="0" smtClean="0"/>
              <a:t>&gt;</a:t>
            </a:r>
          </a:p>
          <a:p>
            <a:r>
              <a:rPr lang="en-GB" sz="1600" dirty="0" smtClean="0"/>
              <a:t>&lt;td </a:t>
            </a:r>
            <a:r>
              <a:rPr lang="en-GB" sz="1600" dirty="0" err="1" smtClean="0"/>
              <a:t>colspan</a:t>
            </a:r>
            <a:r>
              <a:rPr lang="en-GB" sz="1600" dirty="0" smtClean="0"/>
              <a:t>="2" style="background-</a:t>
            </a:r>
            <a:r>
              <a:rPr lang="en-GB" sz="1600" dirty="0" err="1" smtClean="0"/>
              <a:t>color</a:t>
            </a:r>
            <a:r>
              <a:rPr lang="en-GB" sz="1600" dirty="0" smtClean="0"/>
              <a:t>:#FFA500;"&gt;</a:t>
            </a:r>
          </a:p>
          <a:p>
            <a:r>
              <a:rPr lang="en-GB" sz="1600" dirty="0" smtClean="0"/>
              <a:t>&lt;h1&gt;Main Title of Web Page&lt;/h1&gt;</a:t>
            </a:r>
          </a:p>
          <a:p>
            <a:r>
              <a:rPr lang="en-GB" sz="1600" dirty="0" smtClean="0"/>
              <a:t>&lt;/td&gt;</a:t>
            </a:r>
          </a:p>
          <a:p>
            <a:r>
              <a:rPr lang="en-GB" sz="1600" dirty="0" smtClean="0"/>
              <a:t>&lt;/</a:t>
            </a:r>
            <a:r>
              <a:rPr lang="en-GB" sz="1600" dirty="0" err="1" smtClean="0"/>
              <a:t>tr</a:t>
            </a:r>
            <a:r>
              <a:rPr lang="en-GB" sz="1600" dirty="0" smtClean="0"/>
              <a:t>&gt;</a:t>
            </a:r>
          </a:p>
          <a:p>
            <a:r>
              <a:rPr lang="en-GB" sz="1600" dirty="0" smtClean="0"/>
              <a:t>&lt;</a:t>
            </a:r>
            <a:r>
              <a:rPr lang="en-GB" sz="1600" dirty="0" err="1" smtClean="0"/>
              <a:t>tr</a:t>
            </a:r>
            <a:r>
              <a:rPr lang="en-GB" sz="1600" dirty="0" smtClean="0"/>
              <a:t>&gt;</a:t>
            </a:r>
          </a:p>
          <a:p>
            <a:r>
              <a:rPr lang="en-GB" sz="1600" dirty="0" smtClean="0"/>
              <a:t>&lt;td style="background-</a:t>
            </a:r>
            <a:r>
              <a:rPr lang="en-GB" sz="1600" dirty="0" err="1" smtClean="0"/>
              <a:t>color</a:t>
            </a:r>
            <a:r>
              <a:rPr lang="en-GB" sz="1600" dirty="0" smtClean="0"/>
              <a:t>:#FFD700;width:100px;"&gt;</a:t>
            </a:r>
          </a:p>
          <a:p>
            <a:r>
              <a:rPr lang="en-GB" sz="1600" dirty="0" smtClean="0"/>
              <a:t>&lt;b&gt;Menu&lt;/b&gt;&lt;</a:t>
            </a:r>
            <a:r>
              <a:rPr lang="en-GB" sz="1600" dirty="0" err="1" smtClean="0"/>
              <a:t>br</a:t>
            </a:r>
            <a:r>
              <a:rPr lang="en-GB" sz="1600" dirty="0" smtClean="0"/>
              <a:t>&gt;</a:t>
            </a:r>
          </a:p>
          <a:p>
            <a:r>
              <a:rPr lang="en-GB" sz="1600" dirty="0" smtClean="0"/>
              <a:t>HTML&lt;</a:t>
            </a:r>
            <a:r>
              <a:rPr lang="en-GB" sz="1600" dirty="0" err="1" smtClean="0"/>
              <a:t>br</a:t>
            </a:r>
            <a:r>
              <a:rPr lang="en-GB" sz="1600" dirty="0" smtClean="0"/>
              <a:t>&gt;</a:t>
            </a:r>
          </a:p>
          <a:p>
            <a:r>
              <a:rPr lang="en-GB" sz="1600" dirty="0" smtClean="0"/>
              <a:t>CSS&lt;</a:t>
            </a:r>
            <a:r>
              <a:rPr lang="en-GB" sz="1600" dirty="0" err="1" smtClean="0"/>
              <a:t>br</a:t>
            </a:r>
            <a:r>
              <a:rPr lang="en-GB" sz="1600" dirty="0" smtClean="0"/>
              <a:t>&gt;</a:t>
            </a:r>
          </a:p>
          <a:p>
            <a:r>
              <a:rPr lang="en-GB" sz="1600" dirty="0" smtClean="0"/>
              <a:t>JavaScript</a:t>
            </a:r>
          </a:p>
          <a:p>
            <a:r>
              <a:rPr lang="en-GB" sz="1600" dirty="0" smtClean="0"/>
              <a:t>&lt;/td&gt;</a:t>
            </a:r>
          </a:p>
          <a:p>
            <a:r>
              <a:rPr lang="en-GB" sz="1600" dirty="0" smtClean="0"/>
              <a:t>&lt;td style="background-</a:t>
            </a:r>
            <a:r>
              <a:rPr lang="en-GB" sz="1600" dirty="0" err="1" smtClean="0"/>
              <a:t>color</a:t>
            </a:r>
            <a:r>
              <a:rPr lang="en-GB" sz="1600" dirty="0" smtClean="0"/>
              <a:t>:#eeeeee;height:200px;width:400px;"&gt;</a:t>
            </a:r>
          </a:p>
          <a:p>
            <a:r>
              <a:rPr lang="en-GB" sz="1600" dirty="0" smtClean="0"/>
              <a:t>Content goes here&lt;/td&gt;</a:t>
            </a:r>
          </a:p>
          <a:p>
            <a:r>
              <a:rPr lang="en-GB" sz="1600" dirty="0" smtClean="0"/>
              <a:t>&lt;/</a:t>
            </a:r>
            <a:r>
              <a:rPr lang="en-GB" sz="1600" dirty="0" err="1" smtClean="0"/>
              <a:t>tr</a:t>
            </a:r>
            <a:r>
              <a:rPr lang="en-GB" sz="1600" dirty="0" smtClean="0"/>
              <a:t>&gt;</a:t>
            </a:r>
          </a:p>
          <a:p>
            <a:r>
              <a:rPr lang="en-GB" sz="1600" dirty="0" smtClean="0"/>
              <a:t>&lt;</a:t>
            </a:r>
            <a:r>
              <a:rPr lang="en-GB" sz="1600" dirty="0" err="1" smtClean="0"/>
              <a:t>tr</a:t>
            </a:r>
            <a:r>
              <a:rPr lang="en-GB" sz="1600" dirty="0" smtClean="0"/>
              <a:t>&gt;</a:t>
            </a:r>
          </a:p>
          <a:p>
            <a:r>
              <a:rPr lang="en-GB" sz="1600" dirty="0" smtClean="0"/>
              <a:t>&lt;td </a:t>
            </a:r>
            <a:r>
              <a:rPr lang="en-GB" sz="1600" dirty="0" err="1" smtClean="0"/>
              <a:t>colspan</a:t>
            </a:r>
            <a:r>
              <a:rPr lang="en-GB" sz="1600" dirty="0" smtClean="0"/>
              <a:t>="2" style="background-</a:t>
            </a:r>
            <a:r>
              <a:rPr lang="en-GB" sz="1600" dirty="0" err="1" smtClean="0"/>
              <a:t>color</a:t>
            </a:r>
            <a:r>
              <a:rPr lang="en-GB" sz="1600" dirty="0" smtClean="0"/>
              <a:t>:#FFA500;text-align:center;"&gt;</a:t>
            </a:r>
          </a:p>
          <a:p>
            <a:r>
              <a:rPr lang="en-GB" sz="1600" dirty="0" smtClean="0"/>
              <a:t>Copyright © W3Schools.com&lt;/td&gt;</a:t>
            </a:r>
          </a:p>
          <a:p>
            <a:r>
              <a:rPr lang="en-GB" sz="1600" dirty="0" smtClean="0"/>
              <a:t>&lt;/</a:t>
            </a:r>
            <a:r>
              <a:rPr lang="en-GB" sz="1600" dirty="0" err="1" smtClean="0"/>
              <a:t>tr</a:t>
            </a:r>
            <a:r>
              <a:rPr lang="en-GB" sz="1600" dirty="0" smtClean="0"/>
              <a:t>&gt;</a:t>
            </a:r>
          </a:p>
          <a:p>
            <a:r>
              <a:rPr lang="en-GB" sz="1600" dirty="0" smtClean="0"/>
              <a:t>&lt;/table&gt;</a:t>
            </a:r>
          </a:p>
          <a:p>
            <a:r>
              <a:rPr lang="en-GB" sz="1600" dirty="0" smtClean="0"/>
              <a:t>&lt;/</a:t>
            </a:r>
            <a:r>
              <a:rPr lang="en-GB" sz="1600" dirty="0" smtClean="0"/>
              <a:t>body&gt;</a:t>
            </a:r>
          </a:p>
          <a:p>
            <a:r>
              <a:rPr lang="en-GB" sz="1600" dirty="0" smtClean="0"/>
              <a:t>&lt;/html&gt;</a:t>
            </a:r>
            <a:endParaRPr lang="en-GB" sz="1600" dirty="0"/>
          </a:p>
        </p:txBody>
      </p:sp>
      <p:pic>
        <p:nvPicPr>
          <p:cNvPr id="28674" name="Picture 2"/>
          <p:cNvPicPr>
            <a:picLocks noChangeAspect="1" noChangeArrowheads="1"/>
          </p:cNvPicPr>
          <p:nvPr/>
        </p:nvPicPr>
        <p:blipFill>
          <a:blip r:embed="rId2" cstate="print"/>
          <a:srcRect l="50000" t="32281" r="2160" b="13087"/>
          <a:stretch>
            <a:fillRect/>
          </a:stretch>
        </p:blipFill>
        <p:spPr bwMode="auto">
          <a:xfrm>
            <a:off x="5148064" y="260648"/>
            <a:ext cx="3888432" cy="266429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 Tags</a:t>
            </a:r>
            <a:endParaRPr lang="el-GR" dirty="0"/>
          </a:p>
        </p:txBody>
      </p:sp>
      <p:sp>
        <p:nvSpPr>
          <p:cNvPr id="5" name="4 - Ορθογώνιο"/>
          <p:cNvSpPr/>
          <p:nvPr/>
        </p:nvSpPr>
        <p:spPr>
          <a:xfrm>
            <a:off x="323528" y="1412776"/>
            <a:ext cx="5976664" cy="2308324"/>
          </a:xfrm>
          <a:prstGeom prst="rect">
            <a:avLst/>
          </a:prstGeom>
        </p:spPr>
        <p:txBody>
          <a:bodyPr wrap="square">
            <a:spAutoFit/>
          </a:bodyPr>
          <a:lstStyle/>
          <a:p>
            <a:r>
              <a:rPr lang="el-GR" dirty="0" smtClean="0"/>
              <a:t>Εισαγωγή ανεξάρτητης σελίδα σε σελίδα….</a:t>
            </a:r>
            <a:endParaRPr lang="en-GB" dirty="0" smtClean="0"/>
          </a:p>
          <a:p>
            <a:r>
              <a:rPr lang="en-GB" dirty="0" smtClean="0"/>
              <a:t>&lt;</a:t>
            </a:r>
            <a:r>
              <a:rPr lang="en-GB" dirty="0" err="1" smtClean="0"/>
              <a:t>iframe</a:t>
            </a:r>
            <a:r>
              <a:rPr lang="en-GB" dirty="0" smtClean="0"/>
              <a:t>&gt; Defines an inline frame </a:t>
            </a:r>
            <a:endParaRPr lang="el-GR" dirty="0" smtClean="0"/>
          </a:p>
          <a:p>
            <a:endParaRPr lang="el-GR" dirty="0" smtClean="0"/>
          </a:p>
          <a:p>
            <a:r>
              <a:rPr lang="en-US" dirty="0" smtClean="0"/>
              <a:t>&lt;</a:t>
            </a:r>
            <a:r>
              <a:rPr lang="en-US" dirty="0" err="1" smtClean="0"/>
              <a:t>iframe</a:t>
            </a:r>
            <a:r>
              <a:rPr lang="en-US" dirty="0" smtClean="0"/>
              <a:t> </a:t>
            </a:r>
            <a:r>
              <a:rPr lang="en-US" dirty="0" err="1" smtClean="0"/>
              <a:t>src</a:t>
            </a:r>
            <a:r>
              <a:rPr lang="en-US" dirty="0" smtClean="0"/>
              <a:t>="http://www.w3schools.com"&gt;</a:t>
            </a:r>
          </a:p>
          <a:p>
            <a:r>
              <a:rPr lang="en-US" dirty="0" smtClean="0"/>
              <a:t>  &lt;p&gt;Your browser does not support </a:t>
            </a:r>
            <a:r>
              <a:rPr lang="en-US" dirty="0" err="1" smtClean="0"/>
              <a:t>iframes</a:t>
            </a:r>
            <a:r>
              <a:rPr lang="en-US" dirty="0" smtClean="0"/>
              <a:t>.&lt;/p&gt;</a:t>
            </a:r>
          </a:p>
          <a:p>
            <a:r>
              <a:rPr lang="en-US" dirty="0" smtClean="0"/>
              <a:t>&lt;/</a:t>
            </a:r>
            <a:r>
              <a:rPr lang="en-US" dirty="0" err="1" smtClean="0"/>
              <a:t>iframe</a:t>
            </a:r>
            <a:r>
              <a:rPr lang="en-US" dirty="0" smtClean="0"/>
              <a:t>&gt;</a:t>
            </a:r>
          </a:p>
          <a:p>
            <a:endParaRPr lang="en-US" dirty="0" smtClean="0"/>
          </a:p>
          <a:p>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CSS</a:t>
            </a:r>
            <a:endParaRPr lang="el-GR" dirty="0"/>
          </a:p>
        </p:txBody>
      </p:sp>
      <p:sp>
        <p:nvSpPr>
          <p:cNvPr id="3" name="2 - Ορθογώνιο"/>
          <p:cNvSpPr/>
          <p:nvPr/>
        </p:nvSpPr>
        <p:spPr>
          <a:xfrm>
            <a:off x="323528" y="2348880"/>
            <a:ext cx="8496944" cy="4524315"/>
          </a:xfrm>
          <a:prstGeom prst="rect">
            <a:avLst/>
          </a:prstGeom>
        </p:spPr>
        <p:txBody>
          <a:bodyPr wrap="square">
            <a:spAutoFit/>
          </a:bodyPr>
          <a:lstStyle/>
          <a:p>
            <a:r>
              <a:rPr lang="en-US" b="1" dirty="0" smtClean="0"/>
              <a:t>TEXT</a:t>
            </a:r>
          </a:p>
          <a:p>
            <a:endParaRPr lang="en-US" dirty="0" smtClean="0"/>
          </a:p>
          <a:p>
            <a:r>
              <a:rPr lang="en-US" dirty="0" err="1" smtClean="0"/>
              <a:t>Color:QSets</a:t>
            </a:r>
            <a:r>
              <a:rPr lang="en-US" dirty="0" smtClean="0"/>
              <a:t> </a:t>
            </a:r>
            <a:r>
              <a:rPr lang="en-US" dirty="0" smtClean="0"/>
              <a:t>the color of text </a:t>
            </a:r>
          </a:p>
          <a:p>
            <a:r>
              <a:rPr lang="en-US" dirty="0" smtClean="0"/>
              <a:t>Direction: </a:t>
            </a:r>
            <a:r>
              <a:rPr lang="en-US" dirty="0" smtClean="0"/>
              <a:t>Specifies the text direction/writing direction </a:t>
            </a:r>
          </a:p>
          <a:p>
            <a:r>
              <a:rPr lang="en-US" dirty="0" smtClean="0"/>
              <a:t>letter-spacing</a:t>
            </a:r>
            <a:r>
              <a:rPr lang="en-US" dirty="0" smtClean="0"/>
              <a:t> :</a:t>
            </a:r>
            <a:r>
              <a:rPr lang="en-US" dirty="0" smtClean="0"/>
              <a:t> </a:t>
            </a:r>
            <a:r>
              <a:rPr lang="en-US" dirty="0" smtClean="0"/>
              <a:t>Increases or decreases the space between characters in a text </a:t>
            </a:r>
          </a:p>
          <a:p>
            <a:r>
              <a:rPr lang="en-US" dirty="0" smtClean="0"/>
              <a:t>line-height</a:t>
            </a:r>
            <a:r>
              <a:rPr lang="en-US" dirty="0" smtClean="0"/>
              <a:t> :</a:t>
            </a:r>
            <a:r>
              <a:rPr lang="en-US" dirty="0" smtClean="0"/>
              <a:t> </a:t>
            </a:r>
            <a:r>
              <a:rPr lang="en-US" dirty="0" smtClean="0"/>
              <a:t>Sets the line height </a:t>
            </a:r>
          </a:p>
          <a:p>
            <a:r>
              <a:rPr lang="en-US" dirty="0" smtClean="0"/>
              <a:t>text-align: </a:t>
            </a:r>
            <a:r>
              <a:rPr lang="en-US" dirty="0" smtClean="0"/>
              <a:t>Specifies the horizontal alignment of text </a:t>
            </a:r>
          </a:p>
          <a:p>
            <a:r>
              <a:rPr lang="en-US" dirty="0" smtClean="0"/>
              <a:t>text-decoration</a:t>
            </a:r>
            <a:r>
              <a:rPr lang="en-US" dirty="0" smtClean="0"/>
              <a:t> :</a:t>
            </a:r>
            <a:r>
              <a:rPr lang="en-US" dirty="0" smtClean="0"/>
              <a:t> </a:t>
            </a:r>
            <a:r>
              <a:rPr lang="en-US" dirty="0" smtClean="0"/>
              <a:t>Specifies the decoration added to text </a:t>
            </a:r>
          </a:p>
          <a:p>
            <a:r>
              <a:rPr lang="en-US" dirty="0" smtClean="0"/>
              <a:t>text-indent</a:t>
            </a:r>
            <a:r>
              <a:rPr lang="en-US" dirty="0" smtClean="0"/>
              <a:t> :</a:t>
            </a:r>
            <a:r>
              <a:rPr lang="en-US" dirty="0" smtClean="0"/>
              <a:t> </a:t>
            </a:r>
            <a:r>
              <a:rPr lang="en-US" dirty="0" smtClean="0"/>
              <a:t>Specifies the indentation of the first line in a text-block </a:t>
            </a:r>
          </a:p>
          <a:p>
            <a:r>
              <a:rPr lang="en-US" dirty="0" smtClean="0"/>
              <a:t>text-shadow</a:t>
            </a:r>
            <a:r>
              <a:rPr lang="en-US" dirty="0" smtClean="0"/>
              <a:t> :</a:t>
            </a:r>
            <a:r>
              <a:rPr lang="en-US" dirty="0" smtClean="0"/>
              <a:t> </a:t>
            </a:r>
            <a:r>
              <a:rPr lang="en-US" dirty="0" smtClean="0"/>
              <a:t>Specifies the shadow effect added to text </a:t>
            </a:r>
          </a:p>
          <a:p>
            <a:r>
              <a:rPr lang="en-US" dirty="0" smtClean="0"/>
              <a:t>text-transform: </a:t>
            </a:r>
            <a:r>
              <a:rPr lang="en-US" dirty="0" smtClean="0"/>
              <a:t>Controls the capitalization of text </a:t>
            </a:r>
          </a:p>
          <a:p>
            <a:r>
              <a:rPr lang="en-US" dirty="0" err="1" smtClean="0"/>
              <a:t>unicode-bidi</a:t>
            </a:r>
            <a:r>
              <a:rPr lang="en-US" dirty="0" smtClean="0"/>
              <a:t>: Used </a:t>
            </a:r>
            <a:r>
              <a:rPr lang="en-US" dirty="0" smtClean="0"/>
              <a:t>together with the direction property to set or return whether the text should be overridden to support multiple languages in the same document </a:t>
            </a:r>
          </a:p>
          <a:p>
            <a:r>
              <a:rPr lang="en-US" dirty="0" smtClean="0"/>
              <a:t>vertical-align: </a:t>
            </a:r>
            <a:r>
              <a:rPr lang="en-US" dirty="0" smtClean="0"/>
              <a:t>Sets the vertical alignment of an element </a:t>
            </a:r>
          </a:p>
          <a:p>
            <a:r>
              <a:rPr lang="en-US" dirty="0" smtClean="0"/>
              <a:t>white-space: </a:t>
            </a:r>
            <a:r>
              <a:rPr lang="en-US" dirty="0" smtClean="0"/>
              <a:t>Specifies how white-space inside an element is handled </a:t>
            </a:r>
          </a:p>
          <a:p>
            <a:r>
              <a:rPr lang="en-US" dirty="0" smtClean="0"/>
              <a:t>word-spacing: </a:t>
            </a:r>
            <a:r>
              <a:rPr lang="en-US" dirty="0" smtClean="0"/>
              <a:t>Increases or decreases the space between words in a text </a:t>
            </a:r>
            <a:endParaRPr lang="en-US" dirty="0"/>
          </a:p>
        </p:txBody>
      </p:sp>
      <p:sp>
        <p:nvSpPr>
          <p:cNvPr id="4" name="3 - Ορθογώνιο"/>
          <p:cNvSpPr/>
          <p:nvPr/>
        </p:nvSpPr>
        <p:spPr>
          <a:xfrm>
            <a:off x="3995936" y="1196752"/>
            <a:ext cx="4572000" cy="2031325"/>
          </a:xfrm>
          <a:prstGeom prst="rect">
            <a:avLst/>
          </a:prstGeom>
        </p:spPr>
        <p:txBody>
          <a:bodyPr>
            <a:spAutoFit/>
          </a:bodyPr>
          <a:lstStyle/>
          <a:p>
            <a:r>
              <a:rPr lang="en-US" dirty="0" smtClean="0"/>
              <a:t>p</a:t>
            </a:r>
            <a:br>
              <a:rPr lang="en-US" dirty="0" smtClean="0"/>
            </a:br>
            <a:r>
              <a:rPr lang="en-US" dirty="0" smtClean="0"/>
              <a:t>{</a:t>
            </a:r>
            <a:br>
              <a:rPr lang="en-US" dirty="0" smtClean="0"/>
            </a:br>
            <a:r>
              <a:rPr lang="en-US" dirty="0" smtClean="0"/>
              <a:t>text-</a:t>
            </a:r>
            <a:r>
              <a:rPr lang="en-US" dirty="0" err="1" smtClean="0"/>
              <a:t>align:center</a:t>
            </a:r>
            <a:r>
              <a:rPr lang="en-US" dirty="0" smtClean="0"/>
              <a:t>;</a:t>
            </a:r>
            <a:br>
              <a:rPr lang="en-US" dirty="0" smtClean="0"/>
            </a:br>
            <a:r>
              <a:rPr lang="en-US" dirty="0" smtClean="0"/>
              <a:t>/*This is another comment*/</a:t>
            </a:r>
            <a:br>
              <a:rPr lang="en-US" dirty="0" smtClean="0"/>
            </a:br>
            <a:r>
              <a:rPr lang="en-US" dirty="0" err="1" smtClean="0"/>
              <a:t>color:black</a:t>
            </a:r>
            <a:r>
              <a:rPr lang="en-US" dirty="0" smtClean="0"/>
              <a:t>;</a:t>
            </a:r>
            <a:br>
              <a:rPr lang="en-US" dirty="0" smtClean="0"/>
            </a:br>
            <a:r>
              <a:rPr lang="en-US" dirty="0" smtClean="0"/>
              <a:t>font-</a:t>
            </a:r>
            <a:r>
              <a:rPr lang="en-US" dirty="0" err="1" smtClean="0"/>
              <a:t>family:arial</a:t>
            </a:r>
            <a:r>
              <a:rPr lang="en-US" dirty="0" smtClean="0"/>
              <a:t>;</a:t>
            </a:r>
            <a:br>
              <a:rPr lang="en-US" dirty="0" smtClean="0"/>
            </a:br>
            <a:r>
              <a:rPr lang="en-US" dirty="0" smtClean="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smtClean="0"/>
              <a:t>Παραμετροποίηση και σχεδιασμός ιστοσελίδας</a:t>
            </a:r>
            <a:endParaRPr lang="el-GR" dirty="0"/>
          </a:p>
        </p:txBody>
      </p:sp>
      <p:sp>
        <p:nvSpPr>
          <p:cNvPr id="5" name="4 - TextBox"/>
          <p:cNvSpPr txBox="1"/>
          <p:nvPr/>
        </p:nvSpPr>
        <p:spPr>
          <a:xfrm>
            <a:off x="683568" y="1916832"/>
            <a:ext cx="8136904" cy="5355312"/>
          </a:xfrm>
          <a:prstGeom prst="rect">
            <a:avLst/>
          </a:prstGeom>
          <a:noFill/>
        </p:spPr>
        <p:txBody>
          <a:bodyPr wrap="square" rtlCol="0">
            <a:spAutoFit/>
          </a:bodyPr>
          <a:lstStyle/>
          <a:p>
            <a:r>
              <a:rPr lang="el-GR" dirty="0" smtClean="0"/>
              <a:t>Ο σχεδιασμός ιστοσελίδας είναι μια διαδικασία που περιλαμβάνει πολλές και διαφορετικές αποφάσεις που πρέπει να πάρει η ομάδα ή οι ομάδες που έχουν αναλάβει  αυτή την εργασία. </a:t>
            </a:r>
          </a:p>
          <a:p>
            <a:endParaRPr lang="en-US" dirty="0" smtClean="0"/>
          </a:p>
          <a:p>
            <a:pPr marL="342900" indent="-342900"/>
            <a:r>
              <a:rPr lang="el-GR" b="1" dirty="0" smtClean="0"/>
              <a:t>Στον αισθητικό σχεδιασμό λαμβάνουμε υπόψη παράγοντες που περιλαμβάνουν αλλά δεν εξαντλούνται στα παρακάτω:  </a:t>
            </a:r>
            <a:endParaRPr lang="en-US" b="1" dirty="0" smtClean="0"/>
          </a:p>
          <a:p>
            <a:pPr marL="342900" indent="-342900"/>
            <a:endParaRPr lang="el-GR" b="1" dirty="0" smtClean="0"/>
          </a:p>
          <a:p>
            <a:pPr lvl="1">
              <a:buFont typeface="Arial" pitchFamily="34" charset="0"/>
              <a:buChar char="•"/>
            </a:pPr>
            <a:r>
              <a:rPr lang="el-GR" dirty="0" smtClean="0"/>
              <a:t>Τύπους της εφαρμογής. Πχ </a:t>
            </a:r>
            <a:r>
              <a:rPr lang="en-US" dirty="0" smtClean="0"/>
              <a:t>portal,</a:t>
            </a:r>
            <a:r>
              <a:rPr lang="el-GR" dirty="0" smtClean="0"/>
              <a:t> </a:t>
            </a:r>
            <a:r>
              <a:rPr lang="en-US" dirty="0" smtClean="0"/>
              <a:t>site</a:t>
            </a:r>
            <a:r>
              <a:rPr lang="el-GR" dirty="0" smtClean="0"/>
              <a:t>, εφαρμογή κινητής</a:t>
            </a:r>
          </a:p>
          <a:p>
            <a:pPr lvl="1">
              <a:buFont typeface="Arial" pitchFamily="34" charset="0"/>
              <a:buChar char="•"/>
            </a:pPr>
            <a:r>
              <a:rPr lang="en-US" dirty="0" smtClean="0"/>
              <a:t>Branding</a:t>
            </a:r>
            <a:r>
              <a:rPr lang="el-GR" dirty="0" smtClean="0"/>
              <a:t> (λογότυπα, χρώματα, φυσιογνωμία και αντικείμενο εταιρίας.) Πχ. Άλλη εφαρμογή θέλει η </a:t>
            </a:r>
            <a:r>
              <a:rPr lang="en-US" dirty="0" smtClean="0"/>
              <a:t>Coca Cola ™ </a:t>
            </a:r>
            <a:r>
              <a:rPr lang="el-GR" dirty="0" smtClean="0"/>
              <a:t>και άλλο το απορρυπαντικό </a:t>
            </a:r>
            <a:r>
              <a:rPr lang="en-US" dirty="0" smtClean="0"/>
              <a:t>Tide ™ </a:t>
            </a:r>
            <a:endParaRPr lang="el-GR" dirty="0" smtClean="0"/>
          </a:p>
          <a:p>
            <a:pPr lvl="1">
              <a:buFont typeface="Arial" pitchFamily="34" charset="0"/>
              <a:buChar char="•"/>
            </a:pPr>
            <a:r>
              <a:rPr lang="el-GR" dirty="0" smtClean="0"/>
              <a:t>Αιτία δημιουργίας της εφαρμογής</a:t>
            </a:r>
            <a:r>
              <a:rPr lang="en-US" dirty="0" smtClean="0"/>
              <a:t>.</a:t>
            </a:r>
            <a:r>
              <a:rPr lang="el-GR" dirty="0" smtClean="0"/>
              <a:t> Πχ. Άλλο το </a:t>
            </a:r>
            <a:r>
              <a:rPr lang="en-US" dirty="0" smtClean="0"/>
              <a:t>site </a:t>
            </a:r>
            <a:r>
              <a:rPr lang="el-GR" dirty="0" smtClean="0"/>
              <a:t>της παρουσίασης ενός νέου προϊόντος, άλλο μιας δράσης που σχετίζεται με ένα προϊόν και άλλο μιας </a:t>
            </a:r>
            <a:r>
              <a:rPr lang="el-GR" dirty="0" err="1" smtClean="0"/>
              <a:t>δαδικτυακής</a:t>
            </a:r>
            <a:r>
              <a:rPr lang="el-GR" dirty="0" smtClean="0"/>
              <a:t> </a:t>
            </a:r>
            <a:r>
              <a:rPr lang="en-US" dirty="0" smtClean="0"/>
              <a:t>business </a:t>
            </a:r>
            <a:r>
              <a:rPr lang="el-GR" dirty="0" smtClean="0"/>
              <a:t>εφαρμογής.</a:t>
            </a:r>
          </a:p>
          <a:p>
            <a:pPr lvl="1">
              <a:buFont typeface="Arial" pitchFamily="34" charset="0"/>
              <a:buChar char="•"/>
            </a:pPr>
            <a:r>
              <a:rPr lang="el-GR" dirty="0" smtClean="0"/>
              <a:t>Το πλήθος και το είδος της πληροφορίας. </a:t>
            </a:r>
          </a:p>
          <a:p>
            <a:pPr lvl="1">
              <a:buFont typeface="Arial" pitchFamily="34" charset="0"/>
              <a:buChar char="•"/>
            </a:pPr>
            <a:r>
              <a:rPr lang="el-GR" dirty="0" smtClean="0"/>
              <a:t>Το πλήθος και το είδος των επιλογών χρήστη.</a:t>
            </a:r>
            <a:endParaRPr lang="en-US" dirty="0" smtClean="0"/>
          </a:p>
          <a:p>
            <a:pPr lvl="1">
              <a:buFont typeface="Arial" pitchFamily="34" charset="0"/>
              <a:buChar char="•"/>
            </a:pPr>
            <a:r>
              <a:rPr lang="en-US" dirty="0" smtClean="0"/>
              <a:t>……</a:t>
            </a:r>
          </a:p>
          <a:p>
            <a:r>
              <a:rPr lang="el-GR" dirty="0" smtClean="0"/>
              <a:t> </a:t>
            </a:r>
            <a:endParaRPr lang="en-US" dirty="0" smtClean="0"/>
          </a:p>
          <a:p>
            <a:r>
              <a:rPr lang="el-GR" dirty="0" smtClean="0"/>
              <a:t> </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CSS</a:t>
            </a:r>
            <a:endParaRPr lang="el-GR" dirty="0"/>
          </a:p>
        </p:txBody>
      </p:sp>
      <p:sp>
        <p:nvSpPr>
          <p:cNvPr id="3" name="2 - Ορθογώνιο"/>
          <p:cNvSpPr/>
          <p:nvPr/>
        </p:nvSpPr>
        <p:spPr>
          <a:xfrm>
            <a:off x="395536" y="1196752"/>
            <a:ext cx="4572000" cy="5355312"/>
          </a:xfrm>
          <a:prstGeom prst="rect">
            <a:avLst/>
          </a:prstGeom>
        </p:spPr>
        <p:txBody>
          <a:bodyPr>
            <a:spAutoFit/>
          </a:bodyPr>
          <a:lstStyle/>
          <a:p>
            <a:r>
              <a:rPr lang="el-GR" b="1" dirty="0" smtClean="0"/>
              <a:t>Πίνακες</a:t>
            </a:r>
            <a:endParaRPr lang="en-US" b="1" dirty="0" smtClean="0"/>
          </a:p>
          <a:p>
            <a:endParaRPr lang="en-US" dirty="0" smtClean="0"/>
          </a:p>
          <a:p>
            <a:r>
              <a:rPr lang="en-US" dirty="0" smtClean="0"/>
              <a:t>table</a:t>
            </a:r>
            <a:r>
              <a:rPr lang="en-US" dirty="0" smtClean="0"/>
              <a:t>, td, </a:t>
            </a:r>
            <a:r>
              <a:rPr lang="en-US" dirty="0" err="1" smtClean="0"/>
              <a:t>th</a:t>
            </a:r>
            <a:r>
              <a:rPr lang="en-US" dirty="0" smtClean="0"/>
              <a:t/>
            </a:r>
            <a:br>
              <a:rPr lang="en-US" dirty="0" smtClean="0"/>
            </a:br>
            <a:r>
              <a:rPr lang="en-US" dirty="0" smtClean="0"/>
              <a:t>{</a:t>
            </a:r>
            <a:br>
              <a:rPr lang="en-US" dirty="0" smtClean="0"/>
            </a:br>
            <a:r>
              <a:rPr lang="en-US" dirty="0" smtClean="0"/>
              <a:t>border:1px solid green;</a:t>
            </a:r>
            <a:br>
              <a:rPr lang="en-US" dirty="0" smtClean="0"/>
            </a:br>
            <a:r>
              <a:rPr lang="en-US" dirty="0" smtClean="0"/>
              <a:t>}</a:t>
            </a:r>
            <a:br>
              <a:rPr lang="en-US" dirty="0" smtClean="0"/>
            </a:br>
            <a:r>
              <a:rPr lang="en-US" dirty="0" err="1" smtClean="0"/>
              <a:t>th</a:t>
            </a:r>
            <a:r>
              <a:rPr lang="en-US" dirty="0" smtClean="0"/>
              <a:t/>
            </a:r>
            <a:br>
              <a:rPr lang="en-US" dirty="0" smtClean="0"/>
            </a:br>
            <a:r>
              <a:rPr lang="en-US" dirty="0" smtClean="0"/>
              <a:t>{</a:t>
            </a:r>
            <a:br>
              <a:rPr lang="en-US" dirty="0" smtClean="0"/>
            </a:br>
            <a:r>
              <a:rPr lang="en-US" dirty="0" smtClean="0"/>
              <a:t>background-</a:t>
            </a:r>
            <a:r>
              <a:rPr lang="en-US" dirty="0" err="1" smtClean="0"/>
              <a:t>color:green</a:t>
            </a:r>
            <a:r>
              <a:rPr lang="en-US" dirty="0" smtClean="0"/>
              <a:t>;</a:t>
            </a:r>
            <a:br>
              <a:rPr lang="en-US" dirty="0" smtClean="0"/>
            </a:br>
            <a:r>
              <a:rPr lang="en-US" dirty="0" err="1" smtClean="0"/>
              <a:t>color:white</a:t>
            </a:r>
            <a:r>
              <a:rPr lang="en-US" dirty="0" smtClean="0"/>
              <a:t>;</a:t>
            </a:r>
            <a:br>
              <a:rPr lang="en-US" dirty="0" smtClean="0"/>
            </a:br>
            <a:r>
              <a:rPr lang="en-US" dirty="0" smtClean="0"/>
              <a:t>}</a:t>
            </a:r>
            <a:endParaRPr lang="el-GR" dirty="0" smtClean="0"/>
          </a:p>
          <a:p>
            <a:endParaRPr lang="el-GR" dirty="0" smtClean="0"/>
          </a:p>
          <a:p>
            <a:endParaRPr lang="el-GR" dirty="0" smtClean="0"/>
          </a:p>
          <a:p>
            <a:r>
              <a:rPr lang="el-GR" b="1" dirty="0" smtClean="0"/>
              <a:t>Σύνδεσμοι</a:t>
            </a:r>
          </a:p>
          <a:p>
            <a:endParaRPr lang="el-GR" dirty="0" smtClean="0"/>
          </a:p>
          <a:p>
            <a:r>
              <a:rPr lang="en-GB" dirty="0" smtClean="0"/>
              <a:t>a:link {background-</a:t>
            </a:r>
            <a:r>
              <a:rPr lang="en-GB" dirty="0" err="1" smtClean="0"/>
              <a:t>color</a:t>
            </a:r>
            <a:r>
              <a:rPr lang="en-GB" dirty="0" smtClean="0"/>
              <a:t>:#B2FF99;}</a:t>
            </a:r>
            <a:br>
              <a:rPr lang="en-GB" dirty="0" smtClean="0"/>
            </a:br>
            <a:r>
              <a:rPr lang="en-GB" dirty="0" smtClean="0"/>
              <a:t>a:visited {background-</a:t>
            </a:r>
            <a:r>
              <a:rPr lang="en-GB" dirty="0" err="1" smtClean="0"/>
              <a:t>color</a:t>
            </a:r>
            <a:r>
              <a:rPr lang="en-GB" dirty="0" smtClean="0"/>
              <a:t>:#FFFF85;}</a:t>
            </a:r>
            <a:br>
              <a:rPr lang="en-GB" dirty="0" smtClean="0"/>
            </a:br>
            <a:r>
              <a:rPr lang="en-GB" dirty="0" smtClean="0"/>
              <a:t>a:hover {background-</a:t>
            </a:r>
            <a:r>
              <a:rPr lang="en-GB" dirty="0" err="1" smtClean="0"/>
              <a:t>color</a:t>
            </a:r>
            <a:r>
              <a:rPr lang="en-GB" dirty="0" smtClean="0"/>
              <a:t>:#FF704D;}</a:t>
            </a:r>
            <a:br>
              <a:rPr lang="en-GB" dirty="0" smtClean="0"/>
            </a:br>
            <a:r>
              <a:rPr lang="en-GB" dirty="0" smtClean="0"/>
              <a:t>a:active {background-</a:t>
            </a:r>
            <a:r>
              <a:rPr lang="en-GB" dirty="0" err="1" smtClean="0"/>
              <a:t>color</a:t>
            </a:r>
            <a:r>
              <a:rPr lang="en-GB" dirty="0" smtClean="0"/>
              <a:t>:#FF704D;}</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Παραμετροποίηση και σχεδιασμός ιστοσελίδας</a:t>
            </a:r>
            <a:endParaRPr lang="el-GR" dirty="0"/>
          </a:p>
        </p:txBody>
      </p:sp>
      <p:sp>
        <p:nvSpPr>
          <p:cNvPr id="3" name="2 - Ορθογώνιο"/>
          <p:cNvSpPr/>
          <p:nvPr/>
        </p:nvSpPr>
        <p:spPr>
          <a:xfrm>
            <a:off x="755576" y="1916832"/>
            <a:ext cx="8064896" cy="2585323"/>
          </a:xfrm>
          <a:prstGeom prst="rect">
            <a:avLst/>
          </a:prstGeom>
        </p:spPr>
        <p:txBody>
          <a:bodyPr wrap="square">
            <a:spAutoFit/>
          </a:bodyPr>
          <a:lstStyle/>
          <a:p>
            <a:r>
              <a:rPr lang="el-GR" b="1" dirty="0" smtClean="0"/>
              <a:t>Στον λειτουργικό σχεδιασμό λαμβάνουμε υπόψη παράγοντες που περιλαμβάνουν αλλά δεν εξαντλούνται στα παρακάτω:</a:t>
            </a:r>
          </a:p>
          <a:p>
            <a:pPr>
              <a:buFont typeface="Arial" pitchFamily="34" charset="0"/>
              <a:buChar char="•"/>
            </a:pPr>
            <a:r>
              <a:rPr lang="el-GR" dirty="0" smtClean="0"/>
              <a:t>Τύπος και χρήση της εφαρμογής </a:t>
            </a:r>
          </a:p>
          <a:p>
            <a:pPr>
              <a:buFont typeface="Arial" pitchFamily="34" charset="0"/>
              <a:buChar char="•"/>
            </a:pPr>
            <a:r>
              <a:rPr lang="el-GR" dirty="0" smtClean="0"/>
              <a:t>Απαιτήσεις εφαρμογής</a:t>
            </a:r>
          </a:p>
          <a:p>
            <a:pPr>
              <a:buFont typeface="Arial" pitchFamily="34" charset="0"/>
              <a:buChar char="•"/>
            </a:pPr>
            <a:r>
              <a:rPr lang="el-GR" dirty="0" smtClean="0"/>
              <a:t>Η ευχρηστία</a:t>
            </a:r>
          </a:p>
          <a:p>
            <a:pPr>
              <a:buFont typeface="Arial" pitchFamily="34" charset="0"/>
              <a:buChar char="•"/>
            </a:pPr>
            <a:r>
              <a:rPr lang="el-GR" dirty="0" smtClean="0"/>
              <a:t>Η πληροφορία</a:t>
            </a:r>
          </a:p>
          <a:p>
            <a:pPr>
              <a:buFont typeface="Arial" pitchFamily="34" charset="0"/>
              <a:buChar char="•"/>
            </a:pPr>
            <a:endParaRPr lang="el-GR" dirty="0" smtClean="0"/>
          </a:p>
          <a:p>
            <a:pPr>
              <a:buFont typeface="Arial" pitchFamily="34" charset="0"/>
              <a:buChar char="•"/>
            </a:pPr>
            <a:endParaRPr lang="el-GR" dirty="0" smtClean="0"/>
          </a:p>
          <a:p>
            <a:pPr>
              <a:buFont typeface="Arial" pitchFamily="34" charset="0"/>
              <a:buChar char="•"/>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Παραμετροποίηση και σχεδιασμός ιστοσελίδας</a:t>
            </a:r>
            <a:endParaRPr lang="el-GR" dirty="0"/>
          </a:p>
        </p:txBody>
      </p:sp>
      <p:sp>
        <p:nvSpPr>
          <p:cNvPr id="4" name="3 - Ορθογώνιο"/>
          <p:cNvSpPr/>
          <p:nvPr/>
        </p:nvSpPr>
        <p:spPr>
          <a:xfrm>
            <a:off x="539552" y="1700808"/>
            <a:ext cx="8208912" cy="3416320"/>
          </a:xfrm>
          <a:prstGeom prst="rect">
            <a:avLst/>
          </a:prstGeom>
        </p:spPr>
        <p:txBody>
          <a:bodyPr wrap="square">
            <a:spAutoFit/>
          </a:bodyPr>
          <a:lstStyle/>
          <a:p>
            <a:r>
              <a:rPr lang="el-GR" dirty="0" smtClean="0"/>
              <a:t>Στην αρχιτεκτονική λαμβάνουμε υπόψη παράγοντες που περιλαμβάνουν αλλά δεν εξαντλούνται στα παρακάτω: </a:t>
            </a:r>
          </a:p>
          <a:p>
            <a:pPr>
              <a:buFont typeface="Arial" pitchFamily="34" charset="0"/>
              <a:buChar char="•"/>
            </a:pPr>
            <a:r>
              <a:rPr lang="el-GR" dirty="0" smtClean="0"/>
              <a:t>Τύπος σύνδεσης πελατών, συσκευών και εξυπηρετητών. Αργές-γρήγορες γραμμές, κινητά-υπολογιστές, λειτουργικά συστήματα και άλλες ετερογένειες.</a:t>
            </a:r>
          </a:p>
          <a:p>
            <a:pPr>
              <a:buFont typeface="Arial" pitchFamily="34" charset="0"/>
              <a:buChar char="•"/>
            </a:pPr>
            <a:r>
              <a:rPr lang="el-GR" dirty="0" smtClean="0"/>
              <a:t>Φύση και όγκος δεδομένων.  Εικόνα, ήχος, δεδομένα, </a:t>
            </a:r>
            <a:r>
              <a:rPr lang="el-GR" dirty="0" err="1" smtClean="0"/>
              <a:t>μεταδεδομένα</a:t>
            </a:r>
            <a:r>
              <a:rPr lang="el-GR" dirty="0" smtClean="0"/>
              <a:t>, συχνότητα  αλλαγών, σημαντικότητα, ακεραιότητα….</a:t>
            </a:r>
          </a:p>
          <a:p>
            <a:pPr>
              <a:buFont typeface="Arial" pitchFamily="34" charset="0"/>
              <a:buChar char="•"/>
            </a:pPr>
            <a:r>
              <a:rPr lang="el-GR" dirty="0" smtClean="0"/>
              <a:t>Συντήρηση και επεκτασιμότητα</a:t>
            </a:r>
          </a:p>
          <a:p>
            <a:pPr>
              <a:buFont typeface="Arial" pitchFamily="34" charset="0"/>
              <a:buChar char="•"/>
            </a:pPr>
            <a:r>
              <a:rPr lang="el-GR" dirty="0" smtClean="0"/>
              <a:t>Εμπειρία των μηχανικών και των χρηστών</a:t>
            </a:r>
          </a:p>
          <a:p>
            <a:pPr>
              <a:buFont typeface="Arial" pitchFamily="34" charset="0"/>
              <a:buChar char="•"/>
            </a:pPr>
            <a:r>
              <a:rPr lang="el-GR" dirty="0" err="1" smtClean="0"/>
              <a:t>Διαλειτουργικότητα</a:t>
            </a:r>
            <a:r>
              <a:rPr lang="el-GR" dirty="0" smtClean="0"/>
              <a:t> με υπάρχουσες υποδομές. </a:t>
            </a:r>
          </a:p>
          <a:p>
            <a:pPr>
              <a:buFont typeface="Arial" pitchFamily="34" charset="0"/>
              <a:buChar char="•"/>
            </a:pPr>
            <a:r>
              <a:rPr lang="el-GR" dirty="0" smtClean="0"/>
              <a:t>……………</a:t>
            </a:r>
          </a:p>
          <a:p>
            <a:pPr>
              <a:buFont typeface="Arial" pitchFamily="34" charset="0"/>
              <a:buChar char="•"/>
            </a:pPr>
            <a:endParaRPr lang="el-GR" dirty="0" smtClean="0"/>
          </a:p>
          <a:p>
            <a:pPr>
              <a:buFont typeface="Arial" pitchFamily="34" charset="0"/>
              <a:buChar char="•"/>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Παραμετροποίηση και σχεδιασμός ιστοσελίδας</a:t>
            </a:r>
            <a:endParaRPr lang="el-GR" dirty="0"/>
          </a:p>
        </p:txBody>
      </p:sp>
      <p:sp>
        <p:nvSpPr>
          <p:cNvPr id="5" name="4 - Ορθογώνιο"/>
          <p:cNvSpPr/>
          <p:nvPr/>
        </p:nvSpPr>
        <p:spPr>
          <a:xfrm>
            <a:off x="323528" y="1772816"/>
            <a:ext cx="8568952" cy="2585323"/>
          </a:xfrm>
          <a:prstGeom prst="rect">
            <a:avLst/>
          </a:prstGeom>
        </p:spPr>
        <p:txBody>
          <a:bodyPr wrap="square">
            <a:spAutoFit/>
          </a:bodyPr>
          <a:lstStyle/>
          <a:p>
            <a:r>
              <a:rPr lang="el-GR" dirty="0" smtClean="0"/>
              <a:t>Στην τεχνολογία (τύπος βάσεων και δεδομένων, γλώσσες και τεχνικές) λαμβάνουμε υπόψη παράγοντες που περιλαμβάνουν αλλά δεν εξαντλούνται στα παρακάτω: </a:t>
            </a:r>
          </a:p>
          <a:p>
            <a:pPr>
              <a:buFont typeface="Arial" pitchFamily="34" charset="0"/>
              <a:buChar char="•"/>
            </a:pPr>
            <a:r>
              <a:rPr lang="el-GR" dirty="0" smtClean="0"/>
              <a:t>Συνάφεια με το επιθυμητό αισθητικό αποτέλεσμα</a:t>
            </a:r>
          </a:p>
          <a:p>
            <a:pPr>
              <a:buFont typeface="Arial" pitchFamily="34" charset="0"/>
              <a:buChar char="•"/>
            </a:pPr>
            <a:r>
              <a:rPr lang="el-GR" dirty="0" smtClean="0"/>
              <a:t>Συνάφεια με την επιλεγείσα αρχιτεκτονική</a:t>
            </a:r>
          </a:p>
          <a:p>
            <a:pPr>
              <a:buFont typeface="Arial" pitchFamily="34" charset="0"/>
              <a:buChar char="•"/>
            </a:pPr>
            <a:r>
              <a:rPr lang="el-GR" dirty="0" smtClean="0"/>
              <a:t>Εμπειρία των μηχανικών</a:t>
            </a:r>
          </a:p>
          <a:p>
            <a:pPr>
              <a:buFont typeface="Arial" pitchFamily="34" charset="0"/>
              <a:buChar char="•"/>
            </a:pPr>
            <a:r>
              <a:rPr lang="el-GR" dirty="0" smtClean="0"/>
              <a:t>Συντήρηση κα επεκτασιμότητα</a:t>
            </a:r>
          </a:p>
          <a:p>
            <a:pPr>
              <a:buFont typeface="Arial" pitchFamily="34" charset="0"/>
              <a:buChar char="•"/>
            </a:pPr>
            <a:r>
              <a:rPr lang="el-GR" dirty="0" smtClean="0"/>
              <a:t>……………..</a:t>
            </a:r>
          </a:p>
          <a:p>
            <a:pPr>
              <a:buFont typeface="Arial" pitchFamily="34" charset="0"/>
              <a:buChar char="•"/>
            </a:pPr>
            <a:endParaRPr lang="el-GR" dirty="0" smtClean="0"/>
          </a:p>
          <a:p>
            <a:pPr>
              <a:buFont typeface="Arial" pitchFamily="34" charset="0"/>
              <a:buChar char="•"/>
            </a:pPr>
            <a:endParaRPr lang="el-G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μοντέλο MVC (</a:t>
            </a:r>
            <a:r>
              <a:rPr lang="el-GR" dirty="0" err="1" smtClean="0"/>
              <a:t>Model</a:t>
            </a:r>
            <a:r>
              <a:rPr lang="el-GR" dirty="0" smtClean="0"/>
              <a:t> </a:t>
            </a:r>
            <a:r>
              <a:rPr lang="el-GR" dirty="0" err="1" smtClean="0"/>
              <a:t>View</a:t>
            </a:r>
            <a:r>
              <a:rPr lang="el-GR" dirty="0" smtClean="0"/>
              <a:t> </a:t>
            </a:r>
            <a:r>
              <a:rPr lang="el-GR" dirty="0" err="1" smtClean="0"/>
              <a:t>Controller</a:t>
            </a:r>
            <a:r>
              <a:rPr lang="el-GR" dirty="0" smtClean="0"/>
              <a:t>).</a:t>
            </a:r>
            <a:endParaRPr lang="el-GR" dirty="0"/>
          </a:p>
        </p:txBody>
      </p:sp>
      <p:sp>
        <p:nvSpPr>
          <p:cNvPr id="3" name="2 - Ορθογώνιο"/>
          <p:cNvSpPr/>
          <p:nvPr/>
        </p:nvSpPr>
        <p:spPr>
          <a:xfrm>
            <a:off x="323528" y="1484784"/>
            <a:ext cx="8424936" cy="4801314"/>
          </a:xfrm>
          <a:prstGeom prst="rect">
            <a:avLst/>
          </a:prstGeom>
        </p:spPr>
        <p:txBody>
          <a:bodyPr wrap="square">
            <a:spAutoFit/>
          </a:bodyPr>
          <a:lstStyle/>
          <a:p>
            <a:r>
              <a:rPr lang="el-GR" dirty="0" smtClean="0"/>
              <a:t>Ο σκοπός σε πολλές </a:t>
            </a:r>
            <a:r>
              <a:rPr lang="en-US" dirty="0" smtClean="0"/>
              <a:t>WEB </a:t>
            </a:r>
            <a:r>
              <a:rPr lang="el-GR" dirty="0" smtClean="0"/>
              <a:t>εφαρμογές είναι να ανακτήσουν τα δεδομένα από μια βάση, να τα εμφανίσουν στο χρήστη και αφού τα αλλάξει, το σύστημα να αποθηκεύσει τις ενημερωμένες εκδόσεις στο χώρο αποθήκευσης. θα μπορούσαμε να συνδέσουμε αυτά τα δύο κομμάτια μαζί σε μια οντότητα (ένα κοινό τμήμα κώδικα) για να μειώσουμε τον κώδικα και να βελτιώσουμε και την απόδοση των εφαρμογών. Ωστόσο, κάτι τέτοιο θα </a:t>
            </a:r>
            <a:r>
              <a:rPr lang="el-GR" dirty="0" err="1" smtClean="0"/>
              <a:t>θα</a:t>
            </a:r>
            <a:r>
              <a:rPr lang="el-GR" dirty="0" smtClean="0"/>
              <a:t> δημιουργούσε προβλήματα αφού η </a:t>
            </a:r>
            <a:r>
              <a:rPr lang="el-GR" dirty="0" err="1" smtClean="0"/>
              <a:t>διεπαφή</a:t>
            </a:r>
            <a:r>
              <a:rPr lang="el-GR" dirty="0" smtClean="0"/>
              <a:t> χρήστη τείνει να αλλάζει πολύ πιο συχνά από ό, τι το σύστημα αποθήκευσης δεδομένων. Ένα άλλο πρόβλημα με τη σύνδεση των κομματιών διασύνδεση δεδομένων και την </a:t>
            </a:r>
            <a:r>
              <a:rPr lang="el-GR" dirty="0" err="1" smtClean="0"/>
              <a:t>διεπαφή</a:t>
            </a:r>
            <a:r>
              <a:rPr lang="el-GR" dirty="0" smtClean="0"/>
              <a:t> χρήστη είναι ότι οι επιχειρηματικές εφαρμογές τείνουν να ενσωματώνουν επιχειρηματική λογική (</a:t>
            </a:r>
            <a:r>
              <a:rPr lang="en-US" dirty="0" smtClean="0"/>
              <a:t>Business Logic</a:t>
            </a:r>
            <a:r>
              <a:rPr lang="el-GR" dirty="0" smtClean="0"/>
              <a:t>) που πηγαίνει πολύ πέρα </a:t>
            </a:r>
            <a:r>
              <a:rPr lang="el-GR" dirty="0" err="1" smtClean="0"/>
              <a:t>​​</a:t>
            </a:r>
            <a:r>
              <a:rPr lang="el-GR" dirty="0" smtClean="0"/>
              <a:t>από τη διαβίβαση των στοιχείων. Οπότε πυκνός και </a:t>
            </a:r>
            <a:r>
              <a:rPr lang="el-GR" dirty="0" err="1" smtClean="0"/>
              <a:t>απιτειτικός</a:t>
            </a:r>
            <a:r>
              <a:rPr lang="el-GR" dirty="0" smtClean="0"/>
              <a:t> κώδικας της επιχειρηματικής λογικής θα μπερδεύεται με μενού και κουμπιά του </a:t>
            </a:r>
            <a:r>
              <a:rPr lang="en-US" dirty="0" smtClean="0"/>
              <a:t>interface.</a:t>
            </a:r>
            <a:r>
              <a:rPr lang="el-GR" dirty="0" smtClean="0"/>
              <a:t/>
            </a:r>
            <a:br>
              <a:rPr lang="el-GR" dirty="0" smtClean="0"/>
            </a:br>
            <a:r>
              <a:rPr lang="el-GR" dirty="0" smtClean="0"/>
              <a:t/>
            </a:r>
            <a:br>
              <a:rPr lang="el-GR" dirty="0" smtClean="0"/>
            </a:br>
            <a:r>
              <a:rPr lang="el-GR" b="1" dirty="0" smtClean="0"/>
              <a:t>Πρόβλημα</a:t>
            </a:r>
            <a:r>
              <a:rPr lang="el-GR" dirty="0" smtClean="0"/>
              <a:t/>
            </a:r>
            <a:br>
              <a:rPr lang="el-GR" dirty="0" smtClean="0"/>
            </a:br>
            <a:r>
              <a:rPr lang="el-GR" dirty="0" smtClean="0"/>
              <a:t>Πώς μπορείτε να </a:t>
            </a:r>
            <a:r>
              <a:rPr lang="el-GR" dirty="0" err="1" smtClean="0"/>
              <a:t>τμηματοποιήσετε</a:t>
            </a:r>
            <a:r>
              <a:rPr lang="el-GR" dirty="0" smtClean="0"/>
              <a:t> τη λειτουργικότητα </a:t>
            </a:r>
            <a:r>
              <a:rPr lang="el-GR" dirty="0" err="1" smtClean="0"/>
              <a:t>διεπαφής</a:t>
            </a:r>
            <a:r>
              <a:rPr lang="el-GR" dirty="0" smtClean="0"/>
              <a:t> χρήστη μιας εφαρμογής Web, έτσι ώστε να μπορείτε εύκολα να τροποποιήσετε τα επιμέρους τμήματα;</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Το μοντέλο MVC (</a:t>
            </a:r>
            <a:r>
              <a:rPr lang="el-GR" dirty="0" err="1" smtClean="0"/>
              <a:t>Model</a:t>
            </a:r>
            <a:r>
              <a:rPr lang="el-GR" dirty="0" smtClean="0"/>
              <a:t> </a:t>
            </a:r>
            <a:r>
              <a:rPr lang="el-GR" dirty="0" err="1" smtClean="0"/>
              <a:t>View</a:t>
            </a:r>
            <a:r>
              <a:rPr lang="el-GR" dirty="0" smtClean="0"/>
              <a:t> </a:t>
            </a:r>
            <a:r>
              <a:rPr lang="el-GR" dirty="0" err="1" smtClean="0"/>
              <a:t>Controller</a:t>
            </a:r>
            <a:r>
              <a:rPr lang="el-GR" dirty="0" smtClean="0"/>
              <a:t>).</a:t>
            </a:r>
            <a:endParaRPr lang="el-GR" dirty="0"/>
          </a:p>
        </p:txBody>
      </p:sp>
      <p:pic>
        <p:nvPicPr>
          <p:cNvPr id="1030" name="Picture 6" descr="http://upload.wikimedia.org/wikipedia/commons/thumb/a/a0/MVC-Process.svg/200px-MVC-Process.svg.png">
            <a:hlinkClick r:id="rId2"/>
          </p:cNvPr>
          <p:cNvPicPr>
            <a:picLocks noChangeAspect="1" noChangeArrowheads="1"/>
          </p:cNvPicPr>
          <p:nvPr/>
        </p:nvPicPr>
        <p:blipFill>
          <a:blip r:embed="rId3" cstate="print"/>
          <a:srcRect/>
          <a:stretch>
            <a:fillRect/>
          </a:stretch>
        </p:blipFill>
        <p:spPr bwMode="auto">
          <a:xfrm>
            <a:off x="6444208" y="1052736"/>
            <a:ext cx="2520280" cy="2772310"/>
          </a:xfrm>
          <a:prstGeom prst="rect">
            <a:avLst/>
          </a:prstGeom>
          <a:noFill/>
        </p:spPr>
      </p:pic>
      <p:sp>
        <p:nvSpPr>
          <p:cNvPr id="8" name="7 - TextBox"/>
          <p:cNvSpPr txBox="1"/>
          <p:nvPr/>
        </p:nvSpPr>
        <p:spPr>
          <a:xfrm>
            <a:off x="179512" y="6381328"/>
            <a:ext cx="2928815" cy="338554"/>
          </a:xfrm>
          <a:prstGeom prst="rect">
            <a:avLst/>
          </a:prstGeom>
          <a:noFill/>
        </p:spPr>
        <p:txBody>
          <a:bodyPr wrap="none" rtlCol="0">
            <a:spAutoFit/>
          </a:bodyPr>
          <a:lstStyle/>
          <a:p>
            <a:r>
              <a:rPr lang="el-GR" sz="1600" i="1" dirty="0" smtClean="0"/>
              <a:t>Πηγή </a:t>
            </a:r>
            <a:r>
              <a:rPr lang="en-US" sz="1600" i="1" dirty="0" err="1" smtClean="0"/>
              <a:t>wikipedia</a:t>
            </a:r>
            <a:r>
              <a:rPr lang="en-US" sz="1600" i="1" dirty="0" smtClean="0"/>
              <a:t>, Microsoft MSDN</a:t>
            </a:r>
            <a:endParaRPr lang="el-GR" sz="1600" i="1" dirty="0"/>
          </a:p>
        </p:txBody>
      </p:sp>
      <p:sp>
        <p:nvSpPr>
          <p:cNvPr id="9" name="8 - Ορθογώνιο"/>
          <p:cNvSpPr/>
          <p:nvPr/>
        </p:nvSpPr>
        <p:spPr>
          <a:xfrm>
            <a:off x="179512" y="1375023"/>
            <a:ext cx="5400600" cy="5078313"/>
          </a:xfrm>
          <a:prstGeom prst="rect">
            <a:avLst/>
          </a:prstGeom>
        </p:spPr>
        <p:txBody>
          <a:bodyPr wrap="square">
            <a:spAutoFit/>
          </a:bodyPr>
          <a:lstStyle/>
          <a:p>
            <a:r>
              <a:rPr lang="el-GR" dirty="0" smtClean="0"/>
              <a:t>Το </a:t>
            </a:r>
            <a:r>
              <a:rPr lang="el-GR" dirty="0" err="1" smtClean="0"/>
              <a:t>Model</a:t>
            </a:r>
            <a:r>
              <a:rPr lang="el-GR" dirty="0" smtClean="0"/>
              <a:t>-</a:t>
            </a:r>
            <a:r>
              <a:rPr lang="el-GR" dirty="0" err="1" smtClean="0"/>
              <a:t>View</a:t>
            </a:r>
            <a:r>
              <a:rPr lang="el-GR" dirty="0" smtClean="0"/>
              <a:t>-</a:t>
            </a:r>
            <a:r>
              <a:rPr lang="el-GR" dirty="0" err="1" smtClean="0"/>
              <a:t>Controller</a:t>
            </a:r>
            <a:r>
              <a:rPr lang="el-GR" dirty="0" smtClean="0"/>
              <a:t> (MVC) πρότυπο διαχωρίζει τη μοντελοποίηση</a:t>
            </a:r>
            <a:r>
              <a:rPr lang="en-US" dirty="0" smtClean="0"/>
              <a:t> (Business Model)</a:t>
            </a:r>
            <a:r>
              <a:rPr lang="el-GR" dirty="0" smtClean="0"/>
              <a:t>, την παρουσίαση</a:t>
            </a:r>
            <a:r>
              <a:rPr lang="en-US" dirty="0" smtClean="0"/>
              <a:t> </a:t>
            </a:r>
            <a:r>
              <a:rPr lang="el-GR" dirty="0" smtClean="0"/>
              <a:t>και τις επιλογές του χρήστη σε τρία ανεξάρτητα και </a:t>
            </a:r>
            <a:r>
              <a:rPr lang="el-GR" dirty="0" err="1" smtClean="0"/>
              <a:t>αλληλοσυνεργαζόμενα</a:t>
            </a:r>
            <a:r>
              <a:rPr lang="el-GR" dirty="0" smtClean="0"/>
              <a:t> τμήματα.</a:t>
            </a:r>
            <a:br>
              <a:rPr lang="el-GR" dirty="0" smtClean="0"/>
            </a:br>
            <a:r>
              <a:rPr lang="el-GR" dirty="0" smtClean="0"/>
              <a:t/>
            </a:r>
            <a:br>
              <a:rPr lang="el-GR" dirty="0" smtClean="0"/>
            </a:br>
            <a:r>
              <a:rPr lang="el-GR" dirty="0" smtClean="0"/>
              <a:t>• </a:t>
            </a:r>
            <a:r>
              <a:rPr lang="en-US" dirty="0" smtClean="0"/>
              <a:t>Model</a:t>
            </a:r>
            <a:r>
              <a:rPr lang="el-GR" dirty="0" smtClean="0"/>
              <a:t>. Το μοντέλο διαχειρίζεται τη συμπεριφορά και τα δεδομένα του πεδίου εφαρμογής</a:t>
            </a:r>
            <a:r>
              <a:rPr lang="en-US" dirty="0" smtClean="0"/>
              <a:t> (Business)</a:t>
            </a:r>
            <a:r>
              <a:rPr lang="el-GR" dirty="0" smtClean="0"/>
              <a:t>, ανταποκρίνεται στα αιτήματα για παροχή πληροφοριών και ανταποκρίνεται</a:t>
            </a:r>
            <a:r>
              <a:rPr lang="en-US" dirty="0" smtClean="0"/>
              <a:t> </a:t>
            </a:r>
            <a:r>
              <a:rPr lang="el-GR" dirty="0" smtClean="0"/>
              <a:t>αιτήματα για αλλαγή της κατάστασης των δεδομένων. </a:t>
            </a:r>
            <a:br>
              <a:rPr lang="el-GR" dirty="0" smtClean="0"/>
            </a:br>
            <a:r>
              <a:rPr lang="el-GR" dirty="0" smtClean="0"/>
              <a:t/>
            </a:r>
            <a:br>
              <a:rPr lang="el-GR" dirty="0" smtClean="0"/>
            </a:br>
            <a:r>
              <a:rPr lang="el-GR" dirty="0" smtClean="0"/>
              <a:t>• </a:t>
            </a:r>
            <a:r>
              <a:rPr lang="en-US" dirty="0" smtClean="0"/>
              <a:t>View</a:t>
            </a:r>
            <a:r>
              <a:rPr lang="el-GR" dirty="0" smtClean="0"/>
              <a:t>. Η προβολή διαχειρίζεται την εμφάνιση των πληροφοριών. </a:t>
            </a:r>
            <a:br>
              <a:rPr lang="el-GR" dirty="0" smtClean="0"/>
            </a:br>
            <a:endParaRPr lang="en-US" dirty="0" smtClean="0"/>
          </a:p>
          <a:p>
            <a:r>
              <a:rPr lang="el-GR" dirty="0" smtClean="0"/>
              <a:t>• </a:t>
            </a:r>
            <a:r>
              <a:rPr lang="en-US" dirty="0" smtClean="0"/>
              <a:t>Controller</a:t>
            </a:r>
            <a:r>
              <a:rPr lang="el-GR" dirty="0" smtClean="0"/>
              <a:t>. Ο ελεγκτής ερμηνεύει τις εισόδους του ποντικιού και του πληκτρολογίου από το χρήστη, ενημερώνοντας το μοντέλο ή</a:t>
            </a:r>
            <a:r>
              <a:rPr lang="en-US" dirty="0" smtClean="0"/>
              <a:t>/</a:t>
            </a:r>
            <a:r>
              <a:rPr lang="el-GR" dirty="0" smtClean="0"/>
              <a:t>και την προβολή για να αλλάξει ανάλογα με την περίπτωση.</a:t>
            </a:r>
            <a:endParaRPr lang="el-GR" dirty="0"/>
          </a:p>
        </p:txBody>
      </p:sp>
      <p:pic>
        <p:nvPicPr>
          <p:cNvPr id="1031" name="Picture 7"/>
          <p:cNvPicPr>
            <a:picLocks noChangeAspect="1" noChangeArrowheads="1"/>
          </p:cNvPicPr>
          <p:nvPr/>
        </p:nvPicPr>
        <p:blipFill>
          <a:blip r:embed="rId4" cstate="print"/>
          <a:srcRect/>
          <a:stretch>
            <a:fillRect/>
          </a:stretch>
        </p:blipFill>
        <p:spPr bwMode="auto">
          <a:xfrm>
            <a:off x="5508104" y="3797591"/>
            <a:ext cx="3528392" cy="282456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Multitier architecture (</a:t>
            </a:r>
            <a:r>
              <a:rPr lang="el-GR" dirty="0" smtClean="0"/>
              <a:t>Το </a:t>
            </a:r>
            <a:r>
              <a:rPr lang="en-US" dirty="0" smtClean="0"/>
              <a:t>MVC</a:t>
            </a:r>
            <a:r>
              <a:rPr lang="el-GR" dirty="0" smtClean="0"/>
              <a:t> </a:t>
            </a:r>
            <a:r>
              <a:rPr lang="en-US" dirty="0" smtClean="0"/>
              <a:t>in layers)</a:t>
            </a:r>
            <a:endParaRPr lang="el-GR" dirty="0"/>
          </a:p>
        </p:txBody>
      </p:sp>
      <p:pic>
        <p:nvPicPr>
          <p:cNvPr id="19458" name="Picture 2"/>
          <p:cNvPicPr>
            <a:picLocks noChangeAspect="1" noChangeArrowheads="1"/>
          </p:cNvPicPr>
          <p:nvPr/>
        </p:nvPicPr>
        <p:blipFill>
          <a:blip r:embed="rId2" cstate="print"/>
          <a:srcRect/>
          <a:stretch>
            <a:fillRect/>
          </a:stretch>
        </p:blipFill>
        <p:spPr bwMode="auto">
          <a:xfrm>
            <a:off x="2051720" y="1604676"/>
            <a:ext cx="5344443" cy="4776652"/>
          </a:xfrm>
          <a:prstGeom prst="rect">
            <a:avLst/>
          </a:prstGeom>
          <a:noFill/>
          <a:ln w="9525">
            <a:noFill/>
            <a:miter lim="800000"/>
            <a:headEnd/>
            <a:tailEnd/>
          </a:ln>
        </p:spPr>
      </p:pic>
      <p:sp>
        <p:nvSpPr>
          <p:cNvPr id="4" name="3 - TextBox"/>
          <p:cNvSpPr txBox="1"/>
          <p:nvPr/>
        </p:nvSpPr>
        <p:spPr>
          <a:xfrm>
            <a:off x="251520" y="6165304"/>
            <a:ext cx="1687641" cy="369332"/>
          </a:xfrm>
          <a:prstGeom prst="rect">
            <a:avLst/>
          </a:prstGeom>
          <a:noFill/>
        </p:spPr>
        <p:txBody>
          <a:bodyPr wrap="none" rtlCol="0">
            <a:spAutoFit/>
          </a:bodyPr>
          <a:lstStyle/>
          <a:p>
            <a:r>
              <a:rPr lang="el-GR" dirty="0" err="1" smtClean="0"/>
              <a:t>Πηγη</a:t>
            </a:r>
            <a:r>
              <a:rPr lang="el-GR" dirty="0" smtClean="0"/>
              <a:t>: </a:t>
            </a:r>
            <a:r>
              <a:rPr lang="en-US" dirty="0" err="1" smtClean="0"/>
              <a:t>wikipedia</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HTML</a:t>
            </a:r>
            <a:r>
              <a:rPr lang="el-GR" dirty="0" smtClean="0"/>
              <a:t>- Δομή του αρχείου</a:t>
            </a:r>
            <a:endParaRPr lang="el-GR" dirty="0"/>
          </a:p>
        </p:txBody>
      </p:sp>
      <p:sp>
        <p:nvSpPr>
          <p:cNvPr id="3" name="2 - Ορθογώνιο"/>
          <p:cNvSpPr/>
          <p:nvPr/>
        </p:nvSpPr>
        <p:spPr>
          <a:xfrm>
            <a:off x="467544" y="1412776"/>
            <a:ext cx="8208912" cy="2862322"/>
          </a:xfrm>
          <a:prstGeom prst="rect">
            <a:avLst/>
          </a:prstGeom>
        </p:spPr>
        <p:txBody>
          <a:bodyPr wrap="square">
            <a:spAutoFit/>
          </a:bodyPr>
          <a:lstStyle/>
          <a:p>
            <a:r>
              <a:rPr lang="en-US" dirty="0" smtClean="0"/>
              <a:t>&lt;html&gt;</a:t>
            </a:r>
          </a:p>
          <a:p>
            <a:r>
              <a:rPr lang="en-US" b="1" dirty="0" smtClean="0"/>
              <a:t>&lt;head&gt;</a:t>
            </a:r>
          </a:p>
          <a:p>
            <a:r>
              <a:rPr lang="en-US" dirty="0" smtClean="0"/>
              <a:t>&lt;title&gt;This is document title&lt;/title&gt;</a:t>
            </a:r>
          </a:p>
          <a:p>
            <a:r>
              <a:rPr lang="en-US" b="1" dirty="0" smtClean="0"/>
              <a:t>&lt;/head&gt;</a:t>
            </a:r>
          </a:p>
          <a:p>
            <a:r>
              <a:rPr lang="en-US" b="1" dirty="0" smtClean="0"/>
              <a:t>&lt;body&gt;</a:t>
            </a:r>
          </a:p>
          <a:p>
            <a:r>
              <a:rPr lang="en-US" dirty="0" smtClean="0"/>
              <a:t>&lt;h1&gt;Heading 1&lt;/h1&gt;</a:t>
            </a:r>
          </a:p>
          <a:p>
            <a:r>
              <a:rPr lang="en-US" dirty="0" smtClean="0"/>
              <a:t>&lt;h2&gt;Heading 2&lt;/h2&gt;</a:t>
            </a:r>
          </a:p>
          <a:p>
            <a:r>
              <a:rPr lang="en-US" dirty="0" smtClean="0"/>
              <a:t>&lt;p&gt;</a:t>
            </a:r>
            <a:r>
              <a:rPr lang="el-GR" dirty="0" smtClean="0"/>
              <a:t>Το </a:t>
            </a:r>
            <a:r>
              <a:rPr lang="en-US" dirty="0" smtClean="0"/>
              <a:t>site </a:t>
            </a:r>
            <a:r>
              <a:rPr lang="el-GR" dirty="0" smtClean="0"/>
              <a:t>μας</a:t>
            </a:r>
            <a:r>
              <a:rPr lang="en-US" dirty="0" smtClean="0"/>
              <a:t>&lt;/p&gt;</a:t>
            </a:r>
          </a:p>
          <a:p>
            <a:r>
              <a:rPr lang="en-US" b="1" dirty="0" smtClean="0"/>
              <a:t>&lt;/body&gt;</a:t>
            </a:r>
          </a:p>
          <a:p>
            <a:r>
              <a:rPr lang="en-US" dirty="0" smtClean="0"/>
              <a:t>&lt;/html&gt;</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1563</Words>
  <Application>Microsoft Office PowerPoint</Application>
  <PresentationFormat>Προβολή στην οθόνη (4:3)</PresentationFormat>
  <Paragraphs>222</Paragraphs>
  <Slides>20</Slides>
  <Notes>1</Notes>
  <HiddenSlides>1</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Μάθημα 3</vt:lpstr>
      <vt:lpstr>Παραμετροποίηση και σχεδιασμός ιστοσελίδας</vt:lpstr>
      <vt:lpstr>Παραμετροποίηση και σχεδιασμός ιστοσελίδας</vt:lpstr>
      <vt:lpstr>Παραμετροποίηση και σχεδιασμός ιστοσελίδας</vt:lpstr>
      <vt:lpstr>Παραμετροποίηση και σχεδιασμός ιστοσελίδας</vt:lpstr>
      <vt:lpstr>Το μοντέλο MVC (Model View Controller).</vt:lpstr>
      <vt:lpstr>Το μοντέλο MVC (Model View Controller).</vt:lpstr>
      <vt:lpstr>Multitier architecture (Το MVC in layers)</vt:lpstr>
      <vt:lpstr>HTML- Δομή του αρχείου</vt:lpstr>
      <vt:lpstr>HTML-Επικεφαλίδα </vt:lpstr>
      <vt:lpstr>Attributes</vt:lpstr>
      <vt:lpstr>Attributes</vt:lpstr>
      <vt:lpstr>HTML Tags</vt:lpstr>
      <vt:lpstr>HTML Tags</vt:lpstr>
      <vt:lpstr>HTML Tags</vt:lpstr>
      <vt:lpstr>HTML Tags</vt:lpstr>
      <vt:lpstr>Διαφάνεια 17</vt:lpstr>
      <vt:lpstr>HTML Tags</vt:lpstr>
      <vt:lpstr>CSS</vt:lpstr>
      <vt:lpstr>CSS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mclab</cp:lastModifiedBy>
  <cp:revision>124</cp:revision>
  <dcterms:created xsi:type="dcterms:W3CDTF">2014-03-12T16:45:58Z</dcterms:created>
  <dcterms:modified xsi:type="dcterms:W3CDTF">2014-03-19T19:01:14Z</dcterms:modified>
</cp:coreProperties>
</file>