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FFFFCC"/>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Φωτεινό στυλ 2 - Έμφαση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Φωτεινό στυλ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1306" y="-19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33F3D0-F3EC-444C-BB17-2AEEB6BA892F}" type="datetimeFigureOut">
              <a:rPr lang="el-GR" smtClean="0"/>
              <a:pPr/>
              <a:t>3/4/2014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7B064D-7EAE-4500-AEC3-DC679A3E22F7}"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B27B064D-7EAE-4500-AEC3-DC679A3E22F7}" type="slidenum">
              <a:rPr lang="el-GR" smtClean="0"/>
              <a:pPr/>
              <a:t>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3/4/2014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D74C5-D4CB-4F1C-8277-5A6214F6AFB8}" type="datetimeFigureOut">
              <a:rPr lang="el-GR" smtClean="0"/>
              <a:pPr/>
              <a:t>3/4/2014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D4C9E-35C5-40D1-89A8-BBF49DFAA1C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w3schools.com/js/js_ex_objects.asp" TargetMode="External"/><Relationship Id="rId2" Type="http://schemas.openxmlformats.org/officeDocument/2006/relationships/hyperlink" Target="http://www.w3schools.com/js/js_examples.asp" TargetMode="External"/><Relationship Id="rId1" Type="http://schemas.openxmlformats.org/officeDocument/2006/relationships/slideLayout" Target="../slideLayouts/slideLayout6.xml"/><Relationship Id="rId5" Type="http://schemas.openxmlformats.org/officeDocument/2006/relationships/hyperlink" Target="http://www.w3schools.com/js/js_ex_browser.asp" TargetMode="External"/><Relationship Id="rId4" Type="http://schemas.openxmlformats.org/officeDocument/2006/relationships/hyperlink" Target="http://www.w3schools.com/js/js_dom_examples.asp"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a:t>
            </a:r>
            <a:r>
              <a:rPr lang="en-US" dirty="0" smtClean="0"/>
              <a:t>5</a:t>
            </a:r>
            <a:endParaRPr lang="el-GR" dirty="0"/>
          </a:p>
        </p:txBody>
      </p:sp>
      <p:sp>
        <p:nvSpPr>
          <p:cNvPr id="3" name="2 - Υπότιτλος"/>
          <p:cNvSpPr>
            <a:spLocks noGrp="1"/>
          </p:cNvSpPr>
          <p:nvPr>
            <p:ph type="subTitle" idx="1"/>
          </p:nvPr>
        </p:nvSpPr>
        <p:spPr/>
        <p:txBody>
          <a:bodyPr>
            <a:normAutofit/>
          </a:bodyPr>
          <a:lstStyle/>
          <a:p>
            <a:r>
              <a:rPr lang="en-US" dirty="0" smtClean="0"/>
              <a:t>Client Side </a:t>
            </a:r>
            <a:r>
              <a:rPr lang="el-GR" dirty="0" smtClean="0"/>
              <a:t>Προγραμματισμός </a:t>
            </a:r>
          </a:p>
          <a:p>
            <a:r>
              <a:rPr lang="en-US" dirty="0" err="1" smtClean="0"/>
              <a:t>Javascript</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3" name="2 - Ορθογώνιο"/>
          <p:cNvSpPr/>
          <p:nvPr/>
        </p:nvSpPr>
        <p:spPr>
          <a:xfrm>
            <a:off x="144016" y="1916832"/>
            <a:ext cx="4572000" cy="2585323"/>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n-US" dirty="0" smtClean="0"/>
              <a:t>&lt;button </a:t>
            </a:r>
            <a:r>
              <a:rPr lang="en-US" dirty="0" err="1" smtClean="0"/>
              <a:t>onclick</a:t>
            </a:r>
            <a:r>
              <a:rPr lang="en-US" dirty="0" smtClean="0"/>
              <a:t>="</a:t>
            </a:r>
            <a:r>
              <a:rPr lang="en-US" dirty="0" err="1" smtClean="0"/>
              <a:t>myFunction</a:t>
            </a:r>
            <a:r>
              <a:rPr lang="en-US" dirty="0" smtClean="0"/>
              <a:t>('Harry </a:t>
            </a:r>
            <a:r>
              <a:rPr lang="en-US" dirty="0" err="1" smtClean="0"/>
              <a:t>Potter','Wizard</a:t>
            </a:r>
            <a:r>
              <a:rPr lang="en-US" dirty="0" smtClean="0"/>
              <a:t>')"&gt;Try it&lt;/button&gt;</a:t>
            </a:r>
          </a:p>
          <a:p>
            <a:endParaRPr lang="en-US" dirty="0" smtClean="0"/>
          </a:p>
          <a:p>
            <a:r>
              <a:rPr lang="en-US" dirty="0" smtClean="0"/>
              <a:t>&lt;script&gt;</a:t>
            </a:r>
          </a:p>
          <a:p>
            <a:r>
              <a:rPr lang="en-US" dirty="0" smtClean="0"/>
              <a:t>function </a:t>
            </a:r>
            <a:r>
              <a:rPr lang="en-US" dirty="0" err="1" smtClean="0"/>
              <a:t>myFunction</a:t>
            </a:r>
            <a:r>
              <a:rPr lang="en-US" dirty="0" smtClean="0"/>
              <a:t>(</a:t>
            </a:r>
            <a:r>
              <a:rPr lang="en-US" dirty="0" err="1" smtClean="0"/>
              <a:t>name,job</a:t>
            </a:r>
            <a:r>
              <a:rPr lang="en-US" dirty="0" smtClean="0"/>
              <a:t>)</a:t>
            </a:r>
          </a:p>
          <a:p>
            <a:r>
              <a:rPr lang="en-US" dirty="0" smtClean="0"/>
              <a:t>{</a:t>
            </a:r>
          </a:p>
          <a:p>
            <a:r>
              <a:rPr lang="en-US" dirty="0" smtClean="0"/>
              <a:t>alert("Welcome " + name + ", the " + job);</a:t>
            </a:r>
          </a:p>
          <a:p>
            <a:r>
              <a:rPr lang="en-US" dirty="0" smtClean="0"/>
              <a:t>}</a:t>
            </a:r>
          </a:p>
          <a:p>
            <a:r>
              <a:rPr lang="en-US" dirty="0" smtClean="0"/>
              <a:t>&lt;/script&gt;</a:t>
            </a:r>
            <a:endParaRPr lang="en-US" dirty="0"/>
          </a:p>
        </p:txBody>
      </p:sp>
      <p:sp>
        <p:nvSpPr>
          <p:cNvPr id="4" name="3 - TextBox"/>
          <p:cNvSpPr txBox="1"/>
          <p:nvPr/>
        </p:nvSpPr>
        <p:spPr>
          <a:xfrm>
            <a:off x="5580112" y="2852936"/>
            <a:ext cx="3439788" cy="400110"/>
          </a:xfrm>
          <a:prstGeom prst="rect">
            <a:avLst/>
          </a:prstGeom>
          <a:noFill/>
        </p:spPr>
        <p:txBody>
          <a:bodyPr wrap="none" rtlCol="0">
            <a:spAutoFit/>
          </a:bodyPr>
          <a:lstStyle/>
          <a:p>
            <a:r>
              <a:rPr lang="en-US" sz="2000" b="1" dirty="0" smtClean="0"/>
              <a:t>Call a function with arguments</a:t>
            </a:r>
            <a:endParaRPr lang="el-GR" sz="2000" b="1" dirty="0"/>
          </a:p>
        </p:txBody>
      </p:sp>
      <p:sp>
        <p:nvSpPr>
          <p:cNvPr id="5" name="4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3" name="2 - Ορθογώνιο"/>
          <p:cNvSpPr/>
          <p:nvPr/>
        </p:nvSpPr>
        <p:spPr>
          <a:xfrm>
            <a:off x="395536" y="1268760"/>
            <a:ext cx="4572000" cy="563231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GB" dirty="0" smtClean="0"/>
              <a:t>&lt;script&gt;</a:t>
            </a:r>
          </a:p>
          <a:p>
            <a:r>
              <a:rPr lang="en-GB" dirty="0" smtClean="0"/>
              <a:t>function </a:t>
            </a:r>
            <a:r>
              <a:rPr lang="en-GB" dirty="0" err="1" smtClean="0"/>
              <a:t>writeText</a:t>
            </a:r>
            <a:r>
              <a:rPr lang="en-GB" dirty="0" smtClean="0"/>
              <a:t>(txt)</a:t>
            </a:r>
          </a:p>
          <a:p>
            <a:r>
              <a:rPr lang="en-GB" dirty="0" smtClean="0"/>
              <a:t>{</a:t>
            </a:r>
          </a:p>
          <a:p>
            <a:r>
              <a:rPr lang="en-GB" dirty="0" err="1" smtClean="0"/>
              <a:t>document.getElementById</a:t>
            </a:r>
            <a:r>
              <a:rPr lang="en-GB" dirty="0" smtClean="0"/>
              <a:t>("</a:t>
            </a:r>
            <a:r>
              <a:rPr lang="en-GB" dirty="0" err="1" smtClean="0"/>
              <a:t>desc</a:t>
            </a:r>
            <a:r>
              <a:rPr lang="en-GB" dirty="0" smtClean="0"/>
              <a:t>").</a:t>
            </a:r>
            <a:r>
              <a:rPr lang="en-GB" dirty="0" err="1" smtClean="0"/>
              <a:t>innerHTML</a:t>
            </a:r>
            <a:r>
              <a:rPr lang="en-GB" dirty="0" smtClean="0"/>
              <a:t>=txt;</a:t>
            </a:r>
          </a:p>
          <a:p>
            <a:r>
              <a:rPr lang="en-GB" dirty="0" smtClean="0"/>
              <a:t>}</a:t>
            </a:r>
          </a:p>
          <a:p>
            <a:r>
              <a:rPr lang="en-GB" dirty="0" smtClean="0"/>
              <a:t>&lt;/script&gt;</a:t>
            </a:r>
          </a:p>
          <a:p>
            <a:r>
              <a:rPr lang="en-GB" dirty="0" smtClean="0"/>
              <a:t>&lt;/head&gt;</a:t>
            </a:r>
          </a:p>
          <a:p>
            <a:r>
              <a:rPr lang="en-GB" dirty="0" smtClean="0"/>
              <a:t>&lt;body&gt;</a:t>
            </a:r>
          </a:p>
          <a:p>
            <a:r>
              <a:rPr lang="en-GB" dirty="0" smtClean="0"/>
              <a:t>&lt;</a:t>
            </a:r>
            <a:r>
              <a:rPr lang="en-GB" dirty="0" err="1" smtClean="0"/>
              <a:t>img</a:t>
            </a:r>
            <a:r>
              <a:rPr lang="en-GB" dirty="0" smtClean="0"/>
              <a:t> </a:t>
            </a:r>
            <a:r>
              <a:rPr lang="en-GB" dirty="0" err="1" smtClean="0"/>
              <a:t>src</a:t>
            </a:r>
            <a:r>
              <a:rPr lang="en-GB" dirty="0" smtClean="0"/>
              <a:t> ="planets.gif" width ="145" height ="126" alt="Planets" </a:t>
            </a:r>
            <a:r>
              <a:rPr lang="en-GB" dirty="0" err="1" smtClean="0"/>
              <a:t>usemap</a:t>
            </a:r>
            <a:r>
              <a:rPr lang="en-GB" dirty="0" smtClean="0"/>
              <a:t>="#</a:t>
            </a:r>
            <a:r>
              <a:rPr lang="en-GB" dirty="0" err="1" smtClean="0"/>
              <a:t>planetmap</a:t>
            </a:r>
            <a:r>
              <a:rPr lang="en-GB" dirty="0" smtClean="0"/>
              <a:t>" /&gt;</a:t>
            </a:r>
          </a:p>
          <a:p>
            <a:endParaRPr lang="en-GB" dirty="0" smtClean="0"/>
          </a:p>
          <a:p>
            <a:r>
              <a:rPr lang="en-GB" dirty="0" smtClean="0"/>
              <a:t>&lt;map name="</a:t>
            </a:r>
            <a:r>
              <a:rPr lang="en-GB" dirty="0" err="1" smtClean="0"/>
              <a:t>planetmap</a:t>
            </a:r>
            <a:r>
              <a:rPr lang="en-GB" dirty="0" smtClean="0"/>
              <a:t>"&gt;</a:t>
            </a:r>
          </a:p>
          <a:p>
            <a:r>
              <a:rPr lang="en-GB" dirty="0" smtClean="0"/>
              <a:t>&lt;area shape ="</a:t>
            </a:r>
            <a:r>
              <a:rPr lang="en-GB" dirty="0" err="1" smtClean="0"/>
              <a:t>rect</a:t>
            </a:r>
            <a:r>
              <a:rPr lang="en-GB" dirty="0" smtClean="0"/>
              <a:t>" </a:t>
            </a:r>
            <a:r>
              <a:rPr lang="en-GB" dirty="0" err="1" smtClean="0"/>
              <a:t>coords</a:t>
            </a:r>
            <a:r>
              <a:rPr lang="en-GB" dirty="0" smtClean="0"/>
              <a:t> ="0,0,82,126"</a:t>
            </a:r>
          </a:p>
          <a:p>
            <a:r>
              <a:rPr lang="en-GB" dirty="0" err="1" smtClean="0"/>
              <a:t>onmouseover</a:t>
            </a:r>
            <a:r>
              <a:rPr lang="en-GB" dirty="0" smtClean="0"/>
              <a:t>="</a:t>
            </a:r>
            <a:r>
              <a:rPr lang="en-GB" dirty="0" err="1" smtClean="0"/>
              <a:t>writeText</a:t>
            </a:r>
            <a:r>
              <a:rPr lang="en-GB" dirty="0" smtClean="0"/>
              <a:t>('The Sun and the gas giant planets like Jupiter are by far the largest objects in our Solar System.')"</a:t>
            </a:r>
          </a:p>
          <a:p>
            <a:r>
              <a:rPr lang="en-GB" dirty="0" err="1" smtClean="0"/>
              <a:t>href</a:t>
            </a:r>
            <a:r>
              <a:rPr lang="en-GB" dirty="0" smtClean="0"/>
              <a:t> ="sun.htm" target ="_blank" alt="Sun" /&gt;</a:t>
            </a:r>
          </a:p>
          <a:p>
            <a:r>
              <a:rPr lang="en-GB" dirty="0" smtClean="0"/>
              <a:t>&lt;/body&gt;</a:t>
            </a:r>
          </a:p>
          <a:p>
            <a:r>
              <a:rPr lang="en-GB" dirty="0" smtClean="0"/>
              <a:t>&lt;/HTML&gt;</a:t>
            </a:r>
            <a:endParaRPr lang="en-GB" dirty="0"/>
          </a:p>
        </p:txBody>
      </p:sp>
      <p:sp>
        <p:nvSpPr>
          <p:cNvPr id="4" name="3 - TextBox"/>
          <p:cNvSpPr txBox="1"/>
          <p:nvPr/>
        </p:nvSpPr>
        <p:spPr>
          <a:xfrm>
            <a:off x="5940152" y="3212976"/>
            <a:ext cx="2464585" cy="400110"/>
          </a:xfrm>
          <a:prstGeom prst="rect">
            <a:avLst/>
          </a:prstGeom>
          <a:noFill/>
        </p:spPr>
        <p:txBody>
          <a:bodyPr wrap="none" rtlCol="0">
            <a:spAutoFit/>
          </a:bodyPr>
          <a:lstStyle/>
          <a:p>
            <a:r>
              <a:rPr lang="en-US" sz="2000" b="1" dirty="0" smtClean="0"/>
              <a:t>On mouse over event</a:t>
            </a:r>
            <a:endParaRPr lang="el-GR" sz="2000" b="1" dirty="0"/>
          </a:p>
        </p:txBody>
      </p:sp>
      <p:sp>
        <p:nvSpPr>
          <p:cNvPr id="5" name="4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3" name="2 - Ορθογώνιο"/>
          <p:cNvSpPr/>
          <p:nvPr/>
        </p:nvSpPr>
        <p:spPr>
          <a:xfrm>
            <a:off x="323528" y="1700808"/>
            <a:ext cx="4572000" cy="3139321"/>
          </a:xfrm>
          <a:prstGeom prst="rect">
            <a:avLst/>
          </a:prstGeom>
        </p:spPr>
        <p:txBody>
          <a:bodyPr>
            <a:spAutoFit/>
          </a:bodyPr>
          <a:lstStyle/>
          <a:p>
            <a:endParaRPr lang="en-GB" dirty="0" smtClean="0"/>
          </a:p>
          <a:p>
            <a:r>
              <a:rPr lang="en-GB" dirty="0" smtClean="0"/>
              <a:t>&lt;button </a:t>
            </a:r>
            <a:r>
              <a:rPr lang="en-GB" dirty="0" err="1" smtClean="0"/>
              <a:t>onclick</a:t>
            </a:r>
            <a:r>
              <a:rPr lang="en-GB" dirty="0" smtClean="0"/>
              <a:t>="</a:t>
            </a:r>
            <a:r>
              <a:rPr lang="en-GB" dirty="0" err="1" smtClean="0"/>
              <a:t>myFunction</a:t>
            </a:r>
            <a:r>
              <a:rPr lang="en-GB" dirty="0" smtClean="0"/>
              <a:t>()"&gt;Try it&lt;/button&gt;</a:t>
            </a:r>
          </a:p>
          <a:p>
            <a:endParaRPr lang="en-GB" dirty="0" smtClean="0"/>
          </a:p>
          <a:p>
            <a:r>
              <a:rPr lang="en-GB" dirty="0" smtClean="0"/>
              <a:t>&lt;script&gt;</a:t>
            </a:r>
          </a:p>
          <a:p>
            <a:r>
              <a:rPr lang="en-GB" dirty="0" smtClean="0"/>
              <a:t>function </a:t>
            </a:r>
            <a:r>
              <a:rPr lang="en-GB" dirty="0" err="1" smtClean="0"/>
              <a:t>myFunction</a:t>
            </a:r>
            <a:r>
              <a:rPr lang="en-GB" dirty="0" smtClean="0"/>
              <a:t>()</a:t>
            </a:r>
          </a:p>
          <a:p>
            <a:r>
              <a:rPr lang="en-GB" dirty="0" smtClean="0"/>
              <a:t>{</a:t>
            </a:r>
          </a:p>
          <a:p>
            <a:r>
              <a:rPr lang="en-GB" dirty="0" err="1" smtClean="0"/>
              <a:t>document.getElementById</a:t>
            </a:r>
            <a:r>
              <a:rPr lang="en-GB" dirty="0" smtClean="0"/>
              <a:t>("demo").</a:t>
            </a:r>
            <a:r>
              <a:rPr lang="en-GB" dirty="0" err="1" smtClean="0"/>
              <a:t>innerHTML</a:t>
            </a:r>
            <a:r>
              <a:rPr lang="en-GB" dirty="0" smtClean="0"/>
              <a:t>=</a:t>
            </a:r>
            <a:r>
              <a:rPr lang="en-GB" dirty="0" err="1" smtClean="0"/>
              <a:t>Math.round</a:t>
            </a:r>
            <a:r>
              <a:rPr lang="en-GB" dirty="0" smtClean="0"/>
              <a:t>(2.5);</a:t>
            </a:r>
          </a:p>
          <a:p>
            <a:r>
              <a:rPr lang="en-GB" dirty="0" smtClean="0"/>
              <a:t>}</a:t>
            </a:r>
          </a:p>
          <a:p>
            <a:r>
              <a:rPr lang="en-GB" dirty="0" smtClean="0"/>
              <a:t>&lt;/script&gt;</a:t>
            </a:r>
            <a:endParaRPr lang="en-GB" dirty="0"/>
          </a:p>
        </p:txBody>
      </p:sp>
      <p:sp>
        <p:nvSpPr>
          <p:cNvPr id="4" name="3 - TextBox"/>
          <p:cNvSpPr txBox="1"/>
          <p:nvPr/>
        </p:nvSpPr>
        <p:spPr>
          <a:xfrm>
            <a:off x="5940152" y="3212976"/>
            <a:ext cx="2016129" cy="400110"/>
          </a:xfrm>
          <a:prstGeom prst="rect">
            <a:avLst/>
          </a:prstGeom>
          <a:noFill/>
        </p:spPr>
        <p:txBody>
          <a:bodyPr wrap="none" rtlCol="0">
            <a:spAutoFit/>
          </a:bodyPr>
          <a:lstStyle/>
          <a:p>
            <a:r>
              <a:rPr lang="en-US" sz="2000" b="1" dirty="0" smtClean="0"/>
              <a:t>Document object</a:t>
            </a:r>
            <a:endParaRPr lang="el-GR" sz="2000" b="1" dirty="0"/>
          </a:p>
        </p:txBody>
      </p:sp>
      <p:sp>
        <p:nvSpPr>
          <p:cNvPr id="5" name="4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4" name="3 - Ορθογώνιο"/>
          <p:cNvSpPr/>
          <p:nvPr/>
        </p:nvSpPr>
        <p:spPr>
          <a:xfrm>
            <a:off x="323528" y="1988840"/>
            <a:ext cx="4032448"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smtClean="0"/>
              <a:t>&lt;script&gt;</a:t>
            </a:r>
          </a:p>
          <a:p>
            <a:r>
              <a:rPr lang="en-US" dirty="0" err="1" smtClean="0"/>
              <a:t>document.write</a:t>
            </a:r>
            <a:r>
              <a:rPr lang="en-US" dirty="0" smtClean="0"/>
              <a:t>("&lt;h1&gt;Hello World!&lt;/h1&gt;");</a:t>
            </a:r>
          </a:p>
          <a:p>
            <a:r>
              <a:rPr lang="en-US" dirty="0" smtClean="0"/>
              <a:t>&lt;/script&gt;</a:t>
            </a:r>
            <a:endParaRPr lang="en-US" dirty="0"/>
          </a:p>
        </p:txBody>
      </p:sp>
      <p:sp>
        <p:nvSpPr>
          <p:cNvPr id="7" name="6 - Ορθογώνιο"/>
          <p:cNvSpPr/>
          <p:nvPr/>
        </p:nvSpPr>
        <p:spPr>
          <a:xfrm>
            <a:off x="144016" y="3717032"/>
            <a:ext cx="4283968" cy="286232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GB" dirty="0" smtClean="0"/>
              <a:t>&lt;button </a:t>
            </a:r>
            <a:r>
              <a:rPr lang="en-GB" dirty="0" err="1" smtClean="0"/>
              <a:t>onclick</a:t>
            </a:r>
            <a:r>
              <a:rPr lang="en-GB" dirty="0" smtClean="0"/>
              <a:t>="</a:t>
            </a:r>
            <a:r>
              <a:rPr lang="en-GB" dirty="0" err="1" smtClean="0"/>
              <a:t>myFunction</a:t>
            </a:r>
            <a:r>
              <a:rPr lang="en-GB" dirty="0" smtClean="0"/>
              <a:t>()"&gt;Try it&lt;/button&gt;</a:t>
            </a:r>
          </a:p>
          <a:p>
            <a:endParaRPr lang="en-GB" dirty="0" smtClean="0"/>
          </a:p>
          <a:p>
            <a:r>
              <a:rPr lang="en-GB" dirty="0" smtClean="0"/>
              <a:t>&lt;script&gt;</a:t>
            </a:r>
          </a:p>
          <a:p>
            <a:r>
              <a:rPr lang="en-GB" dirty="0" smtClean="0"/>
              <a:t>function </a:t>
            </a:r>
            <a:r>
              <a:rPr lang="en-GB" dirty="0" err="1" smtClean="0"/>
              <a:t>myFunction</a:t>
            </a:r>
            <a:r>
              <a:rPr lang="en-GB" dirty="0" smtClean="0"/>
              <a:t>()</a:t>
            </a:r>
          </a:p>
          <a:p>
            <a:r>
              <a:rPr lang="en-GB" dirty="0" smtClean="0"/>
              <a:t>{</a:t>
            </a:r>
          </a:p>
          <a:p>
            <a:r>
              <a:rPr lang="en-GB" dirty="0" err="1" smtClean="0"/>
              <a:t>var</a:t>
            </a:r>
            <a:r>
              <a:rPr lang="en-GB" dirty="0" smtClean="0"/>
              <a:t> x = </a:t>
            </a:r>
            <a:r>
              <a:rPr lang="en-GB" dirty="0" err="1" smtClean="0"/>
              <a:t>document.getElementById</a:t>
            </a:r>
            <a:r>
              <a:rPr lang="en-GB" dirty="0" smtClean="0"/>
              <a:t>("demo");</a:t>
            </a:r>
          </a:p>
          <a:p>
            <a:r>
              <a:rPr lang="en-GB" dirty="0" err="1" smtClean="0"/>
              <a:t>x.innerHTML</a:t>
            </a:r>
            <a:r>
              <a:rPr lang="en-GB" dirty="0" smtClean="0"/>
              <a:t>=</a:t>
            </a:r>
            <a:r>
              <a:rPr lang="en-GB" dirty="0" err="1" smtClean="0"/>
              <a:t>document.domain</a:t>
            </a:r>
            <a:r>
              <a:rPr lang="en-GB" dirty="0" smtClean="0"/>
              <a:t>;</a:t>
            </a:r>
          </a:p>
          <a:p>
            <a:r>
              <a:rPr lang="en-GB" dirty="0" smtClean="0"/>
              <a:t>}</a:t>
            </a:r>
          </a:p>
          <a:p>
            <a:r>
              <a:rPr lang="en-GB" dirty="0" smtClean="0"/>
              <a:t>&lt;/script&gt;</a:t>
            </a:r>
            <a:endParaRPr lang="en-GB" dirty="0"/>
          </a:p>
        </p:txBody>
      </p:sp>
      <p:sp>
        <p:nvSpPr>
          <p:cNvPr id="8" name="7 - TextBox"/>
          <p:cNvSpPr txBox="1"/>
          <p:nvPr/>
        </p:nvSpPr>
        <p:spPr>
          <a:xfrm>
            <a:off x="4932040" y="1628800"/>
            <a:ext cx="2016129" cy="400110"/>
          </a:xfrm>
          <a:prstGeom prst="rect">
            <a:avLst/>
          </a:prstGeom>
          <a:noFill/>
        </p:spPr>
        <p:txBody>
          <a:bodyPr wrap="none" rtlCol="0">
            <a:spAutoFit/>
          </a:bodyPr>
          <a:lstStyle/>
          <a:p>
            <a:r>
              <a:rPr lang="en-US" sz="2000" b="1" dirty="0" smtClean="0"/>
              <a:t>Document object</a:t>
            </a:r>
            <a:endParaRPr lang="el-GR" sz="2000" b="1" dirty="0"/>
          </a:p>
        </p:txBody>
      </p:sp>
      <p:sp>
        <p:nvSpPr>
          <p:cNvPr id="9" name="8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3" name="2 - Ορθογώνιο"/>
          <p:cNvSpPr/>
          <p:nvPr/>
        </p:nvSpPr>
        <p:spPr>
          <a:xfrm>
            <a:off x="539552" y="2132856"/>
            <a:ext cx="4572000" cy="2585323"/>
          </a:xfrm>
          <a:prstGeom prst="rect">
            <a:avLst/>
          </a:prstGeom>
        </p:spPr>
        <p:txBody>
          <a:bodyPr>
            <a:spAutoFit/>
          </a:bodyPr>
          <a:lstStyle/>
          <a:p>
            <a:r>
              <a:rPr lang="en-US" dirty="0" smtClean="0"/>
              <a:t>button </a:t>
            </a:r>
            <a:r>
              <a:rPr lang="en-US" dirty="0" err="1" smtClean="0"/>
              <a:t>onclick</a:t>
            </a:r>
            <a:r>
              <a:rPr lang="en-US" dirty="0" smtClean="0"/>
              <a:t>="</a:t>
            </a:r>
            <a:r>
              <a:rPr lang="en-US" dirty="0" err="1" smtClean="0"/>
              <a:t>myFunction</a:t>
            </a:r>
            <a:r>
              <a:rPr lang="en-US" dirty="0" smtClean="0"/>
              <a:t>()"&gt;Try it&lt;/button&gt;</a:t>
            </a:r>
          </a:p>
          <a:p>
            <a:endParaRPr lang="en-US" dirty="0" smtClean="0"/>
          </a:p>
          <a:p>
            <a:r>
              <a:rPr lang="en-US" dirty="0" smtClean="0"/>
              <a:t>&lt;script&gt;</a:t>
            </a:r>
          </a:p>
          <a:p>
            <a:r>
              <a:rPr lang="en-US" dirty="0" smtClean="0"/>
              <a:t>function </a:t>
            </a:r>
            <a:r>
              <a:rPr lang="en-US" dirty="0" err="1" smtClean="0"/>
              <a:t>myFunction</a:t>
            </a:r>
            <a:r>
              <a:rPr lang="en-US" dirty="0" smtClean="0"/>
              <a:t>()</a:t>
            </a:r>
          </a:p>
          <a:p>
            <a:r>
              <a:rPr lang="en-US" dirty="0" smtClean="0"/>
              <a:t>{</a:t>
            </a:r>
          </a:p>
          <a:p>
            <a:r>
              <a:rPr lang="en-US" dirty="0" smtClean="0"/>
              <a:t>alert("I am an alert box!");</a:t>
            </a:r>
          </a:p>
          <a:p>
            <a:r>
              <a:rPr lang="en-US" dirty="0" smtClean="0"/>
              <a:t>}</a:t>
            </a:r>
          </a:p>
          <a:p>
            <a:r>
              <a:rPr lang="en-US" dirty="0" smtClean="0"/>
              <a:t>&lt;/script&gt;</a:t>
            </a:r>
          </a:p>
          <a:p>
            <a:endParaRPr lang="en-US" dirty="0"/>
          </a:p>
        </p:txBody>
      </p:sp>
      <p:pic>
        <p:nvPicPr>
          <p:cNvPr id="2050" name="Picture 2"/>
          <p:cNvPicPr>
            <a:picLocks noChangeAspect="1" noChangeArrowheads="1"/>
          </p:cNvPicPr>
          <p:nvPr/>
        </p:nvPicPr>
        <p:blipFill>
          <a:blip r:embed="rId2" cstate="print"/>
          <a:srcRect l="36711" t="26375" r="35825" b="26375"/>
          <a:stretch>
            <a:fillRect/>
          </a:stretch>
        </p:blipFill>
        <p:spPr bwMode="auto">
          <a:xfrm>
            <a:off x="6012160" y="1772816"/>
            <a:ext cx="2232248" cy="2304256"/>
          </a:xfrm>
          <a:prstGeom prst="rect">
            <a:avLst/>
          </a:prstGeom>
          <a:noFill/>
          <a:ln w="9525">
            <a:noFill/>
            <a:miter lim="800000"/>
            <a:headEnd/>
            <a:tailEnd/>
          </a:ln>
        </p:spPr>
      </p:pic>
      <p:sp>
        <p:nvSpPr>
          <p:cNvPr id="6" name="5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Διάβασμα</a:t>
            </a:r>
            <a:endParaRPr lang="el-GR" dirty="0"/>
          </a:p>
        </p:txBody>
      </p:sp>
      <p:sp>
        <p:nvSpPr>
          <p:cNvPr id="3" name="2 - Ορθογώνιο"/>
          <p:cNvSpPr/>
          <p:nvPr/>
        </p:nvSpPr>
        <p:spPr>
          <a:xfrm>
            <a:off x="1043608" y="1340768"/>
            <a:ext cx="4156074" cy="369332"/>
          </a:xfrm>
          <a:prstGeom prst="rect">
            <a:avLst/>
          </a:prstGeom>
        </p:spPr>
        <p:txBody>
          <a:bodyPr wrap="none">
            <a:spAutoFit/>
          </a:bodyPr>
          <a:lstStyle/>
          <a:p>
            <a:r>
              <a:rPr lang="en-GB" dirty="0" smtClean="0"/>
              <a:t>http://www.w3schools.com/js/default.asp</a:t>
            </a:r>
            <a:endParaRPr lang="el-GR" dirty="0"/>
          </a:p>
        </p:txBody>
      </p:sp>
      <p:sp>
        <p:nvSpPr>
          <p:cNvPr id="4" name="3 - Ορθογώνιο"/>
          <p:cNvSpPr/>
          <p:nvPr/>
        </p:nvSpPr>
        <p:spPr>
          <a:xfrm>
            <a:off x="1187624" y="1916832"/>
            <a:ext cx="4572000" cy="1200329"/>
          </a:xfrm>
          <a:prstGeom prst="rect">
            <a:avLst/>
          </a:prstGeom>
        </p:spPr>
        <p:txBody>
          <a:bodyPr>
            <a:spAutoFit/>
          </a:bodyPr>
          <a:lstStyle/>
          <a:p>
            <a:r>
              <a:rPr lang="en-GB" dirty="0" smtClean="0">
                <a:hlinkClick r:id="rId2"/>
              </a:rPr>
              <a:t>JavaScript Basic Examples</a:t>
            </a:r>
            <a:endParaRPr lang="en-GB" dirty="0" smtClean="0"/>
          </a:p>
          <a:p>
            <a:r>
              <a:rPr lang="en-GB" dirty="0" smtClean="0">
                <a:hlinkClick r:id="rId3"/>
              </a:rPr>
              <a:t>JavaScript Objects Examples</a:t>
            </a:r>
            <a:endParaRPr lang="en-GB" dirty="0" smtClean="0"/>
          </a:p>
          <a:p>
            <a:r>
              <a:rPr lang="en-GB" dirty="0" smtClean="0">
                <a:hlinkClick r:id="rId4"/>
              </a:rPr>
              <a:t>JavaScript HTML DOM Examples</a:t>
            </a:r>
            <a:endParaRPr lang="en-GB" dirty="0" smtClean="0"/>
          </a:p>
          <a:p>
            <a:r>
              <a:rPr lang="en-GB" dirty="0" smtClean="0">
                <a:hlinkClick r:id="rId5"/>
              </a:rPr>
              <a:t>JavaScript Browser Objects Examples</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n-US" dirty="0" smtClean="0"/>
              <a:t>Client side </a:t>
            </a:r>
            <a:r>
              <a:rPr lang="el-GR" dirty="0" smtClean="0"/>
              <a:t>προγραμματισμός</a:t>
            </a:r>
            <a:endParaRPr lang="el-GR" dirty="0"/>
          </a:p>
        </p:txBody>
      </p:sp>
      <p:sp>
        <p:nvSpPr>
          <p:cNvPr id="5" name="4 - TextBox"/>
          <p:cNvSpPr txBox="1"/>
          <p:nvPr/>
        </p:nvSpPr>
        <p:spPr>
          <a:xfrm>
            <a:off x="611561" y="1628800"/>
            <a:ext cx="8136904" cy="2308324"/>
          </a:xfrm>
          <a:prstGeom prst="rect">
            <a:avLst/>
          </a:prstGeom>
          <a:noFill/>
        </p:spPr>
        <p:txBody>
          <a:bodyPr wrap="square" rtlCol="0">
            <a:spAutoFit/>
          </a:bodyPr>
          <a:lstStyle/>
          <a:p>
            <a:r>
              <a:rPr lang="el-GR" dirty="0" smtClean="0"/>
              <a:t>Τα προγράμματα αυτά εκτελούνται στον </a:t>
            </a:r>
            <a:r>
              <a:rPr lang="en-US" dirty="0" smtClean="0"/>
              <a:t>browser. </a:t>
            </a:r>
            <a:r>
              <a:rPr lang="el-GR" dirty="0" smtClean="0"/>
              <a:t>Έχουν σαν στόχο τη διαμόρφωση της ιστοσελίδας στη πλευρά του χρήστη και συχνά αυτή η διαμόρφωση γίνεται με επιλογές του χρήστη. Σήμερα ο </a:t>
            </a:r>
            <a:r>
              <a:rPr lang="en-US" dirty="0" smtClean="0"/>
              <a:t>client </a:t>
            </a:r>
            <a:r>
              <a:rPr lang="el-GR" dirty="0" smtClean="0"/>
              <a:t> </a:t>
            </a:r>
            <a:r>
              <a:rPr lang="en-US" dirty="0" smtClean="0"/>
              <a:t>side </a:t>
            </a:r>
            <a:r>
              <a:rPr lang="el-GR" dirty="0" smtClean="0"/>
              <a:t>προγραμματισμός είναι δυναμικός, πολύ ισχυρά διαδεδομένος και συμπληρώνει τις δυνατότητες που προσφέρει ο </a:t>
            </a:r>
            <a:r>
              <a:rPr lang="en-US" dirty="0" smtClean="0"/>
              <a:t>server side</a:t>
            </a:r>
            <a:r>
              <a:rPr lang="el-GR" dirty="0" smtClean="0"/>
              <a:t> δυναμικός προγραμματισμός. Επίσης με τη χρήση κατάλληλων </a:t>
            </a:r>
            <a:r>
              <a:rPr lang="en-US" dirty="0" smtClean="0"/>
              <a:t>API </a:t>
            </a:r>
            <a:r>
              <a:rPr lang="el-GR" dirty="0" smtClean="0"/>
              <a:t>στην </a:t>
            </a:r>
            <a:r>
              <a:rPr lang="en-US" dirty="0" err="1" smtClean="0"/>
              <a:t>Javascript</a:t>
            </a:r>
            <a:r>
              <a:rPr lang="el-GR" dirty="0" smtClean="0"/>
              <a:t>  (που είναι και η πιο διαδεδομένη γλώσσα) μπορούμε να ενημερώνουμε την ιστοσελίδα μας με απομακρυσμένα στοιχεία. Για αυτά θα μιλήσουμε αργότερα όταν θα δουλέψουμε στο </a:t>
            </a:r>
            <a:r>
              <a:rPr lang="en-US" dirty="0" smtClean="0"/>
              <a:t>HTML5</a:t>
            </a:r>
            <a:r>
              <a:rPr lang="el-GR" dirty="0" smtClean="0"/>
              <a:t> </a:t>
            </a:r>
            <a:endParaRPr lang="el-GR" dirty="0"/>
          </a:p>
        </p:txBody>
      </p:sp>
      <p:pic>
        <p:nvPicPr>
          <p:cNvPr id="6" name="Picture 3"/>
          <p:cNvPicPr>
            <a:picLocks noChangeAspect="1" noChangeArrowheads="1"/>
          </p:cNvPicPr>
          <p:nvPr/>
        </p:nvPicPr>
        <p:blipFill>
          <a:blip r:embed="rId2" cstate="print"/>
          <a:srcRect/>
          <a:stretch>
            <a:fillRect/>
          </a:stretch>
        </p:blipFill>
        <p:spPr bwMode="auto">
          <a:xfrm>
            <a:off x="971600" y="4775671"/>
            <a:ext cx="2225675" cy="1317625"/>
          </a:xfrm>
          <a:prstGeom prst="rect">
            <a:avLst/>
          </a:prstGeom>
          <a:noFill/>
          <a:ln w="9525">
            <a:noFill/>
            <a:miter lim="800000"/>
            <a:headEnd/>
            <a:tailEnd/>
          </a:ln>
        </p:spPr>
      </p:pic>
      <p:sp>
        <p:nvSpPr>
          <p:cNvPr id="7" name="6 - Σύννεφο"/>
          <p:cNvSpPr/>
          <p:nvPr/>
        </p:nvSpPr>
        <p:spPr>
          <a:xfrm>
            <a:off x="3779912" y="4271615"/>
            <a:ext cx="1944216" cy="122413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8" name="Picture 5"/>
          <p:cNvPicPr>
            <a:picLocks noChangeAspect="1" noChangeArrowheads="1"/>
          </p:cNvPicPr>
          <p:nvPr/>
        </p:nvPicPr>
        <p:blipFill>
          <a:blip r:embed="rId3" cstate="print"/>
          <a:srcRect/>
          <a:stretch>
            <a:fillRect/>
          </a:stretch>
        </p:blipFill>
        <p:spPr bwMode="auto">
          <a:xfrm>
            <a:off x="6732240" y="4069678"/>
            <a:ext cx="2104703" cy="2022353"/>
          </a:xfrm>
          <a:prstGeom prst="rect">
            <a:avLst/>
          </a:prstGeom>
          <a:noFill/>
          <a:ln w="9525">
            <a:noFill/>
            <a:miter lim="800000"/>
            <a:headEnd/>
            <a:tailEnd/>
          </a:ln>
        </p:spPr>
      </p:pic>
      <p:cxnSp>
        <p:nvCxnSpPr>
          <p:cNvPr id="9" name="8 - Ευθύγραμμο βέλος σύνδεσης"/>
          <p:cNvCxnSpPr>
            <a:stCxn id="6" idx="3"/>
            <a:endCxn id="8" idx="1"/>
          </p:cNvCxnSpPr>
          <p:nvPr/>
        </p:nvCxnSpPr>
        <p:spPr>
          <a:xfrm flipV="1">
            <a:off x="3197275" y="5080855"/>
            <a:ext cx="3534965" cy="353629"/>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0" name="9 - TextBox"/>
          <p:cNvSpPr txBox="1"/>
          <p:nvPr/>
        </p:nvSpPr>
        <p:spPr>
          <a:xfrm rot="21198831">
            <a:off x="3627961" y="5453091"/>
            <a:ext cx="3038011" cy="369332"/>
          </a:xfrm>
          <a:prstGeom prst="rect">
            <a:avLst/>
          </a:prstGeom>
          <a:noFill/>
        </p:spPr>
        <p:txBody>
          <a:bodyPr wrap="none" rtlCol="0">
            <a:spAutoFit/>
          </a:bodyPr>
          <a:lstStyle/>
          <a:p>
            <a:r>
              <a:rPr lang="en-US" dirty="0" smtClean="0"/>
              <a:t>Get www.mysite.gr/index........</a:t>
            </a:r>
            <a:endParaRPr lang="el-GR" dirty="0"/>
          </a:p>
        </p:txBody>
      </p:sp>
      <p:cxnSp>
        <p:nvCxnSpPr>
          <p:cNvPr id="11" name="10 - Ευθύγραμμο βέλος σύνδεσης"/>
          <p:cNvCxnSpPr/>
          <p:nvPr/>
        </p:nvCxnSpPr>
        <p:spPr>
          <a:xfrm flipH="1">
            <a:off x="2843808" y="4343623"/>
            <a:ext cx="3456384" cy="43204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2" name="11 - TextBox"/>
          <p:cNvSpPr txBox="1"/>
          <p:nvPr/>
        </p:nvSpPr>
        <p:spPr>
          <a:xfrm rot="21309394">
            <a:off x="2350086" y="4271615"/>
            <a:ext cx="1867563" cy="369332"/>
          </a:xfrm>
          <a:prstGeom prst="rect">
            <a:avLst/>
          </a:prstGeom>
          <a:noFill/>
        </p:spPr>
        <p:txBody>
          <a:bodyPr wrap="none" rtlCol="0">
            <a:spAutoFit/>
          </a:bodyPr>
          <a:lstStyle/>
          <a:p>
            <a:r>
              <a:rPr lang="en-US" dirty="0" smtClean="0"/>
              <a:t>HTML + </a:t>
            </a:r>
            <a:r>
              <a:rPr lang="en-US" dirty="0" err="1" smtClean="0"/>
              <a:t>Javascript</a:t>
            </a:r>
            <a:endParaRPr lang="el-GR" dirty="0"/>
          </a:p>
        </p:txBody>
      </p:sp>
      <p:sp>
        <p:nvSpPr>
          <p:cNvPr id="13" name="12 - TextBox"/>
          <p:cNvSpPr txBox="1"/>
          <p:nvPr/>
        </p:nvSpPr>
        <p:spPr>
          <a:xfrm rot="16200000">
            <a:off x="6429345" y="4688800"/>
            <a:ext cx="1388585" cy="369332"/>
          </a:xfrm>
          <a:prstGeom prst="rect">
            <a:avLst/>
          </a:prstGeom>
          <a:noFill/>
        </p:spPr>
        <p:txBody>
          <a:bodyPr wrap="none" rtlCol="0">
            <a:spAutoFit/>
          </a:bodyPr>
          <a:lstStyle/>
          <a:p>
            <a:r>
              <a:rPr lang="en-US" dirty="0" smtClean="0"/>
              <a:t>WEB SERVER</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a:t>
            </a:r>
            <a:endParaRPr lang="el-GR" dirty="0"/>
          </a:p>
        </p:txBody>
      </p:sp>
      <p:sp>
        <p:nvSpPr>
          <p:cNvPr id="3" name="2 - Ορθογώνιο"/>
          <p:cNvSpPr/>
          <p:nvPr/>
        </p:nvSpPr>
        <p:spPr>
          <a:xfrm>
            <a:off x="323528" y="1196752"/>
            <a:ext cx="8352928" cy="5047536"/>
          </a:xfrm>
          <a:prstGeom prst="rect">
            <a:avLst/>
          </a:prstGeom>
        </p:spPr>
        <p:txBody>
          <a:bodyPr wrap="square">
            <a:spAutoFit/>
          </a:bodyPr>
          <a:lstStyle/>
          <a:p>
            <a:pPr>
              <a:buFont typeface="Arial" pitchFamily="34" charset="0"/>
              <a:buChar char="•"/>
            </a:pPr>
            <a:r>
              <a:rPr lang="el-GR" dirty="0" smtClean="0"/>
              <a:t>Το </a:t>
            </a:r>
            <a:r>
              <a:rPr lang="en-US" dirty="0" err="1" smtClean="0"/>
              <a:t>JavaScripts</a:t>
            </a:r>
            <a:r>
              <a:rPr lang="en-US" dirty="0" smtClean="0"/>
              <a:t> </a:t>
            </a:r>
            <a:r>
              <a:rPr lang="el-GR" dirty="0" smtClean="0"/>
              <a:t>εισάγεται ανάμεσα στα </a:t>
            </a:r>
            <a:r>
              <a:rPr lang="en-US" dirty="0" smtClean="0"/>
              <a:t>&lt;script&gt;  &lt;/script&gt; tags</a:t>
            </a:r>
            <a:r>
              <a:rPr lang="el-GR" dirty="0" smtClean="0"/>
              <a:t>και μπορεί να μπει είτε στο &lt;</a:t>
            </a:r>
            <a:r>
              <a:rPr lang="en-US" dirty="0" smtClean="0"/>
              <a:t>body&gt; </a:t>
            </a:r>
            <a:r>
              <a:rPr lang="el-GR" dirty="0" smtClean="0"/>
              <a:t>είτε στο</a:t>
            </a:r>
            <a:r>
              <a:rPr lang="en-US" dirty="0" smtClean="0"/>
              <a:t> &lt;head&gt; </a:t>
            </a:r>
            <a:r>
              <a:rPr lang="el-GR" dirty="0" smtClean="0"/>
              <a:t>της </a:t>
            </a:r>
            <a:r>
              <a:rPr lang="en-US" dirty="0" smtClean="0"/>
              <a:t>HTML.</a:t>
            </a:r>
            <a:endParaRPr lang="el-GR" dirty="0" smtClean="0"/>
          </a:p>
          <a:p>
            <a:pPr>
              <a:buFont typeface="Arial" pitchFamily="34" charset="0"/>
              <a:buChar char="•"/>
            </a:pPr>
            <a:endParaRPr lang="el-GR" dirty="0" smtClean="0"/>
          </a:p>
          <a:p>
            <a:pPr>
              <a:buFont typeface="Arial" pitchFamily="34" charset="0"/>
              <a:buChar char="•"/>
            </a:pPr>
            <a:r>
              <a:rPr lang="el-GR" dirty="0" smtClean="0"/>
              <a:t>Για να χρησιμοποιήσουμε ένα </a:t>
            </a:r>
            <a:r>
              <a:rPr lang="en-US" dirty="0" smtClean="0"/>
              <a:t>HTML element </a:t>
            </a:r>
            <a:r>
              <a:rPr lang="el-GR" dirty="0" smtClean="0"/>
              <a:t>με την </a:t>
            </a:r>
            <a:r>
              <a:rPr lang="en-US" dirty="0" smtClean="0"/>
              <a:t>JavaScript, </a:t>
            </a:r>
            <a:r>
              <a:rPr lang="el-GR" dirty="0" smtClean="0"/>
              <a:t>θα χρησιμοποιούμε την </a:t>
            </a:r>
            <a:r>
              <a:rPr lang="en-US" dirty="0" err="1" smtClean="0"/>
              <a:t>document.getElementById</a:t>
            </a:r>
            <a:r>
              <a:rPr lang="en-US" dirty="0" smtClean="0"/>
              <a:t>(id) method. </a:t>
            </a:r>
            <a:r>
              <a:rPr lang="el-GR" dirty="0" smtClean="0"/>
              <a:t>Όπου </a:t>
            </a:r>
            <a:r>
              <a:rPr lang="en-US" dirty="0" smtClean="0"/>
              <a:t>"id" </a:t>
            </a:r>
            <a:r>
              <a:rPr lang="el-GR" dirty="0" smtClean="0"/>
              <a:t>είναι το </a:t>
            </a:r>
            <a:r>
              <a:rPr lang="en-US" dirty="0" smtClean="0"/>
              <a:t>attribute </a:t>
            </a:r>
            <a:r>
              <a:rPr lang="el-GR" dirty="0" smtClean="0"/>
              <a:t>που υπάρχει σε όλα τα </a:t>
            </a:r>
            <a:r>
              <a:rPr lang="en-US" dirty="0" smtClean="0"/>
              <a:t>element </a:t>
            </a:r>
            <a:r>
              <a:rPr lang="el-GR" dirty="0" smtClean="0"/>
              <a:t>του </a:t>
            </a:r>
            <a:r>
              <a:rPr lang="en-US" dirty="0" smtClean="0"/>
              <a:t>HTML.</a:t>
            </a:r>
          </a:p>
          <a:p>
            <a:pPr>
              <a:buFont typeface="Arial" pitchFamily="34" charset="0"/>
              <a:buChar char="•"/>
            </a:pPr>
            <a:endParaRPr lang="en-US" dirty="0" smtClean="0"/>
          </a:p>
          <a:p>
            <a:pPr>
              <a:buFont typeface="Arial" pitchFamily="34" charset="0"/>
              <a:buChar char="•"/>
            </a:pPr>
            <a:r>
              <a:rPr lang="en-US" dirty="0" smtClean="0"/>
              <a:t>H</a:t>
            </a:r>
            <a:r>
              <a:rPr lang="el-GR" dirty="0" smtClean="0"/>
              <a:t> </a:t>
            </a:r>
            <a:r>
              <a:rPr lang="en-US" dirty="0" err="1" smtClean="0"/>
              <a:t>javascript</a:t>
            </a:r>
            <a:r>
              <a:rPr lang="el-GR" dirty="0" smtClean="0"/>
              <a:t> είναι </a:t>
            </a:r>
            <a:r>
              <a:rPr lang="en-US" dirty="0" smtClean="0"/>
              <a:t>case sensitive</a:t>
            </a:r>
          </a:p>
          <a:p>
            <a:endParaRPr lang="en-US" dirty="0" smtClean="0"/>
          </a:p>
          <a:p>
            <a:r>
              <a:rPr lang="en-US" sz="1600" dirty="0" smtClean="0"/>
              <a:t>&lt;html&gt;</a:t>
            </a:r>
          </a:p>
          <a:p>
            <a:r>
              <a:rPr lang="en-US" sz="1600" dirty="0" smtClean="0"/>
              <a:t>&lt;body&gt;</a:t>
            </a:r>
          </a:p>
          <a:p>
            <a:r>
              <a:rPr lang="en-US" sz="1600" dirty="0" smtClean="0"/>
              <a:t>&lt;h1&gt;My Test in ID with </a:t>
            </a:r>
            <a:r>
              <a:rPr lang="en-US" sz="1600" dirty="0" err="1" smtClean="0"/>
              <a:t>javascript</a:t>
            </a:r>
            <a:r>
              <a:rPr lang="en-US" sz="1600" dirty="0" smtClean="0"/>
              <a:t>&lt;/h1&gt;</a:t>
            </a:r>
          </a:p>
          <a:p>
            <a:r>
              <a:rPr lang="en-US" sz="1600" dirty="0" smtClean="0"/>
              <a:t>&lt;p id="</a:t>
            </a:r>
            <a:r>
              <a:rPr lang="en-US" sz="1600" dirty="0" err="1" smtClean="0"/>
              <a:t>myID</a:t>
            </a:r>
            <a:r>
              <a:rPr lang="en-US" sz="1600" dirty="0" smtClean="0"/>
              <a:t>"&gt;Test ID&lt;/p&gt;</a:t>
            </a:r>
          </a:p>
          <a:p>
            <a:r>
              <a:rPr lang="en-US" sz="1600" dirty="0" smtClean="0"/>
              <a:t>&lt;script&gt;</a:t>
            </a:r>
          </a:p>
          <a:p>
            <a:r>
              <a:rPr lang="en-US" sz="1600" dirty="0" err="1" smtClean="0"/>
              <a:t>elem</a:t>
            </a:r>
            <a:r>
              <a:rPr lang="en-US" sz="1600" dirty="0" smtClean="0"/>
              <a:t> = </a:t>
            </a:r>
            <a:r>
              <a:rPr lang="en-US" sz="1600" dirty="0" err="1" smtClean="0"/>
              <a:t>document.getElementById</a:t>
            </a:r>
            <a:r>
              <a:rPr lang="en-US" sz="1600" dirty="0" smtClean="0"/>
              <a:t>("</a:t>
            </a:r>
            <a:r>
              <a:rPr lang="en-US" sz="1600" dirty="0" err="1" smtClean="0"/>
              <a:t>myID</a:t>
            </a:r>
            <a:r>
              <a:rPr lang="en-US" sz="1600" dirty="0" smtClean="0"/>
              <a:t>");</a:t>
            </a:r>
          </a:p>
          <a:p>
            <a:r>
              <a:rPr lang="en-US" sz="1600" dirty="0" err="1" smtClean="0"/>
              <a:t>elem.innerHTML</a:t>
            </a:r>
            <a:r>
              <a:rPr lang="en-US" sz="1600" dirty="0" smtClean="0"/>
              <a:t> = "This is a test in </a:t>
            </a:r>
            <a:r>
              <a:rPr lang="en-US" sz="1600" dirty="0" err="1" smtClean="0"/>
              <a:t>javascript</a:t>
            </a:r>
            <a:r>
              <a:rPr lang="en-US" sz="1600" dirty="0" smtClean="0"/>
              <a:t> ID";</a:t>
            </a:r>
          </a:p>
          <a:p>
            <a:r>
              <a:rPr lang="en-US" sz="1600" dirty="0" smtClean="0"/>
              <a:t>&lt;/script&gt;</a:t>
            </a:r>
          </a:p>
          <a:p>
            <a:r>
              <a:rPr lang="en-US" sz="1600" dirty="0" smtClean="0"/>
              <a:t>&lt;/body&gt;</a:t>
            </a:r>
          </a:p>
          <a:p>
            <a:r>
              <a:rPr lang="en-US" sz="1600" dirty="0" smtClean="0"/>
              <a:t>&lt;/html&gt; </a:t>
            </a:r>
          </a:p>
        </p:txBody>
      </p:sp>
      <p:pic>
        <p:nvPicPr>
          <p:cNvPr id="1026" name="Picture 2"/>
          <p:cNvPicPr>
            <a:picLocks noChangeAspect="1" noChangeArrowheads="1"/>
          </p:cNvPicPr>
          <p:nvPr/>
        </p:nvPicPr>
        <p:blipFill>
          <a:blip r:embed="rId3" cstate="print"/>
          <a:srcRect l="50886" t="33758" r="4818" b="38188"/>
          <a:stretch>
            <a:fillRect/>
          </a:stretch>
        </p:blipFill>
        <p:spPr bwMode="auto">
          <a:xfrm>
            <a:off x="5004048" y="3356992"/>
            <a:ext cx="3600400" cy="1368152"/>
          </a:xfrm>
          <a:prstGeom prst="rect">
            <a:avLst/>
          </a:prstGeom>
          <a:noFill/>
          <a:ln w="9525">
            <a:noFill/>
            <a:miter lim="800000"/>
            <a:headEnd/>
            <a:tailEnd/>
          </a:ln>
        </p:spPr>
      </p:pic>
      <p:sp>
        <p:nvSpPr>
          <p:cNvPr id="5" name="4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a:t>
            </a:r>
            <a:endParaRPr lang="el-GR" dirty="0"/>
          </a:p>
        </p:txBody>
      </p:sp>
      <p:sp>
        <p:nvSpPr>
          <p:cNvPr id="3" name="2 - Ορθογώνιο"/>
          <p:cNvSpPr/>
          <p:nvPr/>
        </p:nvSpPr>
        <p:spPr>
          <a:xfrm>
            <a:off x="395536" y="1545754"/>
            <a:ext cx="4572000" cy="4770537"/>
          </a:xfrm>
          <a:prstGeom prst="rect">
            <a:avLst/>
          </a:prstGeom>
        </p:spPr>
        <p:txBody>
          <a:bodyPr>
            <a:spAutoFit/>
          </a:bodyPr>
          <a:lstStyle/>
          <a:p>
            <a:r>
              <a:rPr lang="en-GB" sz="1600" dirty="0" smtClean="0"/>
              <a:t>&lt;html&gt;</a:t>
            </a:r>
          </a:p>
          <a:p>
            <a:r>
              <a:rPr lang="en-GB" sz="1600" dirty="0" smtClean="0"/>
              <a:t>&lt;body&gt;</a:t>
            </a:r>
          </a:p>
          <a:p>
            <a:endParaRPr lang="en-GB" sz="1600" dirty="0" smtClean="0"/>
          </a:p>
          <a:p>
            <a:r>
              <a:rPr lang="en-GB" sz="1600" dirty="0" smtClean="0"/>
              <a:t>&lt;p id="p1"&gt;Hello World!&lt;/p&gt;</a:t>
            </a:r>
          </a:p>
          <a:p>
            <a:r>
              <a:rPr lang="en-GB" sz="1600" dirty="0" smtClean="0"/>
              <a:t>&lt;p id="p2"&gt;Hello World!&lt;/p&gt;</a:t>
            </a:r>
          </a:p>
          <a:p>
            <a:endParaRPr lang="en-GB" sz="1600" dirty="0" smtClean="0"/>
          </a:p>
          <a:p>
            <a:r>
              <a:rPr lang="en-GB" sz="1600" dirty="0" smtClean="0"/>
              <a:t>&lt;script&gt;</a:t>
            </a:r>
          </a:p>
          <a:p>
            <a:r>
              <a:rPr lang="en-GB" sz="1600" dirty="0" err="1" smtClean="0"/>
              <a:t>document.getElementById</a:t>
            </a:r>
            <a:r>
              <a:rPr lang="en-GB" sz="1600" dirty="0" smtClean="0"/>
              <a:t>("p2").</a:t>
            </a:r>
            <a:r>
              <a:rPr lang="en-GB" sz="1600" dirty="0" err="1" smtClean="0"/>
              <a:t>style.color</a:t>
            </a:r>
            <a:r>
              <a:rPr lang="en-GB" sz="1600" dirty="0" smtClean="0"/>
              <a:t>="blue";</a:t>
            </a:r>
          </a:p>
          <a:p>
            <a:r>
              <a:rPr lang="en-GB" sz="1600" dirty="0" err="1" smtClean="0"/>
              <a:t>document.getElementById</a:t>
            </a:r>
            <a:r>
              <a:rPr lang="en-GB" sz="1600" dirty="0" smtClean="0"/>
              <a:t>("p2").</a:t>
            </a:r>
            <a:r>
              <a:rPr lang="en-GB" sz="1600" dirty="0" err="1" smtClean="0"/>
              <a:t>style.fontFamily</a:t>
            </a:r>
            <a:r>
              <a:rPr lang="en-GB" sz="1600" dirty="0" smtClean="0"/>
              <a:t>="Arial";</a:t>
            </a:r>
          </a:p>
          <a:p>
            <a:r>
              <a:rPr lang="en-GB" sz="1600" dirty="0" err="1" smtClean="0"/>
              <a:t>document.getElementById</a:t>
            </a:r>
            <a:r>
              <a:rPr lang="en-GB" sz="1600" dirty="0" smtClean="0"/>
              <a:t>("p2").</a:t>
            </a:r>
            <a:r>
              <a:rPr lang="en-GB" sz="1600" dirty="0" err="1" smtClean="0"/>
              <a:t>style.fontSize</a:t>
            </a:r>
            <a:r>
              <a:rPr lang="en-GB" sz="1600" dirty="0" smtClean="0"/>
              <a:t>="larger";</a:t>
            </a:r>
          </a:p>
          <a:p>
            <a:r>
              <a:rPr lang="en-GB" sz="1600" dirty="0" smtClean="0"/>
              <a:t>&lt;/script&gt;</a:t>
            </a:r>
          </a:p>
          <a:p>
            <a:endParaRPr lang="en-GB" sz="1600" dirty="0" smtClean="0"/>
          </a:p>
          <a:p>
            <a:r>
              <a:rPr lang="en-GB" sz="1600" dirty="0" smtClean="0"/>
              <a:t>&lt;p&gt;The paragraph above was changed by a script.&lt;/p&gt;</a:t>
            </a:r>
          </a:p>
          <a:p>
            <a:endParaRPr lang="en-GB" sz="1600" dirty="0" smtClean="0"/>
          </a:p>
          <a:p>
            <a:r>
              <a:rPr lang="en-GB" sz="1600" dirty="0" smtClean="0"/>
              <a:t>&lt;/body&gt;</a:t>
            </a:r>
          </a:p>
          <a:p>
            <a:r>
              <a:rPr lang="en-GB" sz="1600" dirty="0" smtClean="0"/>
              <a:t>&lt;/html&gt;</a:t>
            </a:r>
            <a:endParaRPr lang="el-GR" sz="1600" dirty="0"/>
          </a:p>
        </p:txBody>
      </p:sp>
      <p:pic>
        <p:nvPicPr>
          <p:cNvPr id="1026" name="Picture 2"/>
          <p:cNvPicPr>
            <a:picLocks noChangeAspect="1" noChangeArrowheads="1"/>
          </p:cNvPicPr>
          <p:nvPr/>
        </p:nvPicPr>
        <p:blipFill>
          <a:blip r:embed="rId2" cstate="print"/>
          <a:srcRect l="50000" t="33758" r="3046" b="36711"/>
          <a:stretch>
            <a:fillRect/>
          </a:stretch>
        </p:blipFill>
        <p:spPr bwMode="auto">
          <a:xfrm>
            <a:off x="5004048" y="1556792"/>
            <a:ext cx="3816424" cy="1440160"/>
          </a:xfrm>
          <a:prstGeom prst="rect">
            <a:avLst/>
          </a:prstGeom>
          <a:noFill/>
          <a:ln w="9525">
            <a:noFill/>
            <a:miter lim="800000"/>
            <a:headEnd/>
            <a:tailEnd/>
          </a:ln>
        </p:spPr>
      </p:pic>
      <p:sp>
        <p:nvSpPr>
          <p:cNvPr id="5" name="4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a:t>
            </a:r>
            <a:endParaRPr lang="el-GR" dirty="0"/>
          </a:p>
        </p:txBody>
      </p:sp>
      <p:sp>
        <p:nvSpPr>
          <p:cNvPr id="3" name="2 - TextBox"/>
          <p:cNvSpPr txBox="1"/>
          <p:nvPr/>
        </p:nvSpPr>
        <p:spPr>
          <a:xfrm>
            <a:off x="395537" y="2012647"/>
            <a:ext cx="8496944" cy="1200329"/>
          </a:xfrm>
          <a:prstGeom prst="rect">
            <a:avLst/>
          </a:prstGeom>
          <a:noFill/>
        </p:spPr>
        <p:txBody>
          <a:bodyPr wrap="square" rtlCol="0">
            <a:spAutoFit/>
          </a:bodyPr>
          <a:lstStyle/>
          <a:p>
            <a:r>
              <a:rPr lang="el-GR" dirty="0" smtClean="0"/>
              <a:t>Η </a:t>
            </a:r>
            <a:r>
              <a:rPr lang="en-US" dirty="0" err="1" smtClean="0"/>
              <a:t>Javascript</a:t>
            </a:r>
            <a:r>
              <a:rPr lang="en-US" dirty="0" smtClean="0"/>
              <a:t> </a:t>
            </a:r>
            <a:r>
              <a:rPr lang="el-GR" dirty="0" smtClean="0"/>
              <a:t>γραμμές μπορούν  να συντάσσονται μεμονωμένες τρόπος που δεν είναι «όμορφος»  είναι όμως «γρήγορος» αλλά δεν είναι σωστό να το υιοθετούμε σε μεγάλη κλίμακα είτε σε μορφή συνάρτησης την οποία καλούμε όταν την χρειαζόμαστε (αυτό να κάνετε !!!) </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107504" y="260648"/>
            <a:ext cx="4320480" cy="6124754"/>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r>
              <a:rPr lang="en-GB" sz="1400" dirty="0" smtClean="0"/>
              <a:t>&lt;html&gt;</a:t>
            </a:r>
          </a:p>
          <a:p>
            <a:r>
              <a:rPr lang="en-GB" sz="1400" dirty="0" smtClean="0"/>
              <a:t>&lt;body&gt;</a:t>
            </a:r>
          </a:p>
          <a:p>
            <a:endParaRPr lang="en-GB" sz="1400" dirty="0" smtClean="0"/>
          </a:p>
          <a:p>
            <a:r>
              <a:rPr lang="en-GB" sz="1400" dirty="0" smtClean="0"/>
              <a:t>&lt;h1&gt;My Web Page&lt;/h1&gt;</a:t>
            </a:r>
          </a:p>
          <a:p>
            <a:endParaRPr lang="en-GB" sz="1400" dirty="0" smtClean="0"/>
          </a:p>
          <a:p>
            <a:r>
              <a:rPr lang="en-GB" sz="1400" dirty="0" smtClean="0"/>
              <a:t>&lt;p id="</a:t>
            </a:r>
            <a:r>
              <a:rPr lang="en-GB" sz="1400" dirty="0" err="1" smtClean="0"/>
              <a:t>myPar</a:t>
            </a:r>
            <a:r>
              <a:rPr lang="en-GB" sz="1400" dirty="0" smtClean="0"/>
              <a:t>"&gt;I am a paragraph.&lt;/p&gt;</a:t>
            </a:r>
          </a:p>
          <a:p>
            <a:r>
              <a:rPr lang="en-GB" sz="1400" dirty="0" smtClean="0"/>
              <a:t>&lt;div id="</a:t>
            </a:r>
            <a:r>
              <a:rPr lang="en-GB" sz="1400" dirty="0" err="1" smtClean="0"/>
              <a:t>myDiv</a:t>
            </a:r>
            <a:r>
              <a:rPr lang="en-GB" sz="1400" dirty="0" smtClean="0"/>
              <a:t>"&gt;I am a div.&lt;/div&gt;</a:t>
            </a:r>
          </a:p>
          <a:p>
            <a:endParaRPr lang="en-GB" sz="1400" dirty="0" smtClean="0"/>
          </a:p>
          <a:p>
            <a:r>
              <a:rPr lang="en-GB" sz="1400" dirty="0" smtClean="0"/>
              <a:t>&lt;p&gt;</a:t>
            </a:r>
          </a:p>
          <a:p>
            <a:r>
              <a:rPr lang="en-GB" sz="1400" dirty="0" smtClean="0"/>
              <a:t>&lt;button type="button" </a:t>
            </a:r>
            <a:r>
              <a:rPr lang="en-GB" sz="1400" dirty="0" err="1" smtClean="0"/>
              <a:t>onclick</a:t>
            </a:r>
            <a:r>
              <a:rPr lang="en-GB" sz="1400" dirty="0" smtClean="0"/>
              <a:t>="</a:t>
            </a:r>
            <a:r>
              <a:rPr lang="en-GB" sz="1400" dirty="0" err="1" smtClean="0"/>
              <a:t>myFunction</a:t>
            </a:r>
            <a:r>
              <a:rPr lang="en-GB" sz="1400" dirty="0" smtClean="0"/>
              <a:t>()"&gt;Try it&lt;/button&gt;</a:t>
            </a:r>
          </a:p>
          <a:p>
            <a:r>
              <a:rPr lang="en-GB" sz="1400" dirty="0" smtClean="0"/>
              <a:t>&lt;/p&gt;</a:t>
            </a:r>
          </a:p>
          <a:p>
            <a:endParaRPr lang="en-GB" sz="1400" dirty="0" smtClean="0"/>
          </a:p>
          <a:p>
            <a:r>
              <a:rPr lang="en-GB" sz="1400" dirty="0" smtClean="0"/>
              <a:t>&lt;script&gt;</a:t>
            </a:r>
          </a:p>
          <a:p>
            <a:r>
              <a:rPr lang="en-GB" sz="1400" dirty="0" smtClean="0"/>
              <a:t>function </a:t>
            </a:r>
            <a:r>
              <a:rPr lang="en-GB" sz="1400" dirty="0" err="1" smtClean="0"/>
              <a:t>myFunction</a:t>
            </a:r>
            <a:r>
              <a:rPr lang="en-GB" sz="1400" dirty="0" smtClean="0"/>
              <a:t>()</a:t>
            </a:r>
          </a:p>
          <a:p>
            <a:r>
              <a:rPr lang="en-GB" sz="1400" dirty="0" smtClean="0"/>
              <a:t>{</a:t>
            </a:r>
          </a:p>
          <a:p>
            <a:r>
              <a:rPr lang="en-GB" sz="1400" dirty="0" err="1" smtClean="0"/>
              <a:t>document.getElementById</a:t>
            </a:r>
            <a:r>
              <a:rPr lang="en-GB" sz="1400" dirty="0" smtClean="0"/>
              <a:t>("</a:t>
            </a:r>
            <a:r>
              <a:rPr lang="en-GB" sz="1400" dirty="0" err="1" smtClean="0"/>
              <a:t>myPar</a:t>
            </a:r>
            <a:r>
              <a:rPr lang="en-GB" sz="1400" dirty="0" smtClean="0"/>
              <a:t>").</a:t>
            </a:r>
            <a:r>
              <a:rPr lang="en-GB" sz="1400" dirty="0" err="1" smtClean="0"/>
              <a:t>innerHTML</a:t>
            </a:r>
            <a:r>
              <a:rPr lang="en-GB" sz="1400" dirty="0" smtClean="0"/>
              <a:t>="Hello Dolly";</a:t>
            </a:r>
          </a:p>
          <a:p>
            <a:r>
              <a:rPr lang="en-GB" sz="1400" dirty="0" err="1" smtClean="0"/>
              <a:t>document.getElementById</a:t>
            </a:r>
            <a:r>
              <a:rPr lang="en-GB" sz="1400" dirty="0" smtClean="0"/>
              <a:t>("</a:t>
            </a:r>
            <a:r>
              <a:rPr lang="en-GB" sz="1400" dirty="0" err="1" smtClean="0"/>
              <a:t>myDiv</a:t>
            </a:r>
            <a:r>
              <a:rPr lang="en-GB" sz="1400" dirty="0" smtClean="0"/>
              <a:t>").</a:t>
            </a:r>
            <a:r>
              <a:rPr lang="en-GB" sz="1400" dirty="0" err="1" smtClean="0"/>
              <a:t>innerHTML</a:t>
            </a:r>
            <a:r>
              <a:rPr lang="en-GB" sz="1400" dirty="0" smtClean="0"/>
              <a:t>="How are you?";</a:t>
            </a:r>
          </a:p>
          <a:p>
            <a:r>
              <a:rPr lang="en-GB" sz="1400" dirty="0" smtClean="0"/>
              <a:t>}</a:t>
            </a:r>
          </a:p>
          <a:p>
            <a:r>
              <a:rPr lang="en-GB" sz="1400" dirty="0" smtClean="0"/>
              <a:t>&lt;/script&gt;</a:t>
            </a:r>
          </a:p>
          <a:p>
            <a:endParaRPr lang="en-GB" sz="1400" dirty="0" smtClean="0"/>
          </a:p>
          <a:p>
            <a:r>
              <a:rPr lang="en-GB" sz="1400" dirty="0" smtClean="0"/>
              <a:t>&lt;p&gt;When you click on "Try it", the two elements will change.&lt;/p&gt;</a:t>
            </a:r>
          </a:p>
          <a:p>
            <a:endParaRPr lang="en-GB" sz="1400" dirty="0" smtClean="0"/>
          </a:p>
          <a:p>
            <a:r>
              <a:rPr lang="en-GB" sz="1400" dirty="0" smtClean="0"/>
              <a:t>&lt;/body&gt;</a:t>
            </a:r>
          </a:p>
          <a:p>
            <a:r>
              <a:rPr lang="en-GB" sz="1400" dirty="0" smtClean="0"/>
              <a:t>&lt;/html&gt;</a:t>
            </a:r>
            <a:endParaRPr lang="en-GB" sz="1400" dirty="0"/>
          </a:p>
        </p:txBody>
      </p:sp>
      <p:sp>
        <p:nvSpPr>
          <p:cNvPr id="4" name="3 - Ορθογώνιο"/>
          <p:cNvSpPr/>
          <p:nvPr/>
        </p:nvSpPr>
        <p:spPr>
          <a:xfrm>
            <a:off x="4644008" y="1052736"/>
            <a:ext cx="4355976" cy="5478423"/>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r>
              <a:rPr lang="en-GB" sz="1400" dirty="0" smtClean="0">
                <a:solidFill>
                  <a:srgbClr val="FF0000"/>
                </a:solidFill>
              </a:rPr>
              <a:t>&lt;html&gt;</a:t>
            </a:r>
          </a:p>
          <a:p>
            <a:r>
              <a:rPr lang="en-GB" sz="1400" dirty="0" smtClean="0">
                <a:solidFill>
                  <a:srgbClr val="FF0000"/>
                </a:solidFill>
              </a:rPr>
              <a:t>&lt;body&gt;</a:t>
            </a:r>
          </a:p>
          <a:p>
            <a:endParaRPr lang="en-GB" sz="1400" dirty="0" smtClean="0">
              <a:solidFill>
                <a:srgbClr val="FF0000"/>
              </a:solidFill>
            </a:endParaRPr>
          </a:p>
          <a:p>
            <a:r>
              <a:rPr lang="en-GB" sz="1400" dirty="0" smtClean="0">
                <a:solidFill>
                  <a:srgbClr val="FF0000"/>
                </a:solidFill>
              </a:rPr>
              <a:t>&lt;h1&gt;My Web Page&lt;/h1&gt;</a:t>
            </a:r>
          </a:p>
          <a:p>
            <a:endParaRPr lang="en-GB" sz="1400" dirty="0" smtClean="0">
              <a:solidFill>
                <a:srgbClr val="FF0000"/>
              </a:solidFill>
            </a:endParaRPr>
          </a:p>
          <a:p>
            <a:r>
              <a:rPr lang="en-GB" sz="1400" dirty="0" smtClean="0">
                <a:solidFill>
                  <a:srgbClr val="FF0000"/>
                </a:solidFill>
              </a:rPr>
              <a:t>&lt;p id="demo"&gt;A Paragraph.&lt;/p&gt;</a:t>
            </a:r>
          </a:p>
          <a:p>
            <a:endParaRPr lang="en-GB" sz="1400" dirty="0" smtClean="0">
              <a:solidFill>
                <a:srgbClr val="FF0000"/>
              </a:solidFill>
            </a:endParaRPr>
          </a:p>
          <a:p>
            <a:r>
              <a:rPr lang="en-GB" sz="1400" dirty="0" smtClean="0">
                <a:solidFill>
                  <a:srgbClr val="FF0000"/>
                </a:solidFill>
              </a:rPr>
              <a:t>&lt;div id="</a:t>
            </a:r>
            <a:r>
              <a:rPr lang="en-GB" sz="1400" dirty="0" err="1" smtClean="0">
                <a:solidFill>
                  <a:srgbClr val="FF0000"/>
                </a:solidFill>
              </a:rPr>
              <a:t>myDIV</a:t>
            </a:r>
            <a:r>
              <a:rPr lang="en-GB" sz="1400" dirty="0" smtClean="0">
                <a:solidFill>
                  <a:srgbClr val="FF0000"/>
                </a:solidFill>
              </a:rPr>
              <a:t>"&gt;A DIV.&lt;/div&gt;</a:t>
            </a:r>
          </a:p>
          <a:p>
            <a:endParaRPr lang="en-GB" sz="1400" dirty="0" smtClean="0">
              <a:solidFill>
                <a:srgbClr val="FF0000"/>
              </a:solidFill>
            </a:endParaRPr>
          </a:p>
          <a:p>
            <a:r>
              <a:rPr lang="en-GB" sz="1400" dirty="0" smtClean="0">
                <a:solidFill>
                  <a:srgbClr val="FF0000"/>
                </a:solidFill>
              </a:rPr>
              <a:t>&lt;script&gt;</a:t>
            </a:r>
            <a:endParaRPr lang="el-GR" sz="1400" dirty="0" smtClean="0">
              <a:solidFill>
                <a:srgbClr val="FF0000"/>
              </a:solidFill>
            </a:endParaRPr>
          </a:p>
          <a:p>
            <a:r>
              <a:rPr lang="el-GR" sz="1400" dirty="0" smtClean="0">
                <a:solidFill>
                  <a:schemeClr val="bg2">
                    <a:lumMod val="25000"/>
                  </a:schemeClr>
                </a:solidFill>
              </a:rPr>
              <a:t>// Ο Λάθος τρόπος</a:t>
            </a:r>
          </a:p>
          <a:p>
            <a:endParaRPr lang="en-GB" sz="1400" dirty="0" smtClean="0">
              <a:solidFill>
                <a:srgbClr val="FF0000"/>
              </a:solidFill>
            </a:endParaRPr>
          </a:p>
          <a:p>
            <a:r>
              <a:rPr lang="en-GB" sz="1400" dirty="0" err="1" smtClean="0">
                <a:solidFill>
                  <a:srgbClr val="FF0000"/>
                </a:solidFill>
              </a:rPr>
              <a:t>document.getElementById</a:t>
            </a:r>
            <a:r>
              <a:rPr lang="en-GB" sz="1400" dirty="0" smtClean="0">
                <a:solidFill>
                  <a:srgbClr val="FF0000"/>
                </a:solidFill>
              </a:rPr>
              <a:t>("demo").</a:t>
            </a:r>
            <a:r>
              <a:rPr lang="en-GB" sz="1400" dirty="0" err="1" smtClean="0">
                <a:solidFill>
                  <a:srgbClr val="FF0000"/>
                </a:solidFill>
              </a:rPr>
              <a:t>innerHTML</a:t>
            </a:r>
            <a:r>
              <a:rPr lang="en-GB" sz="1400" dirty="0" smtClean="0">
                <a:solidFill>
                  <a:srgbClr val="FF0000"/>
                </a:solidFill>
              </a:rPr>
              <a:t>="Hello Dolly";</a:t>
            </a:r>
          </a:p>
          <a:p>
            <a:r>
              <a:rPr lang="en-GB" sz="1400" dirty="0" err="1" smtClean="0">
                <a:solidFill>
                  <a:srgbClr val="FF0000"/>
                </a:solidFill>
              </a:rPr>
              <a:t>document.getElementById</a:t>
            </a:r>
            <a:r>
              <a:rPr lang="en-GB" sz="1400" dirty="0" smtClean="0">
                <a:solidFill>
                  <a:srgbClr val="FF0000"/>
                </a:solidFill>
              </a:rPr>
              <a:t>("</a:t>
            </a:r>
            <a:r>
              <a:rPr lang="en-GB" sz="1400" dirty="0" err="1" smtClean="0">
                <a:solidFill>
                  <a:srgbClr val="FF0000"/>
                </a:solidFill>
              </a:rPr>
              <a:t>myDIV</a:t>
            </a:r>
            <a:r>
              <a:rPr lang="en-GB" sz="1400" dirty="0" smtClean="0">
                <a:solidFill>
                  <a:srgbClr val="FF0000"/>
                </a:solidFill>
              </a:rPr>
              <a:t>").</a:t>
            </a:r>
            <a:r>
              <a:rPr lang="en-GB" sz="1400" dirty="0" err="1" smtClean="0">
                <a:solidFill>
                  <a:srgbClr val="FF0000"/>
                </a:solidFill>
              </a:rPr>
              <a:t>innerHTML</a:t>
            </a:r>
            <a:r>
              <a:rPr lang="en-GB" sz="1400" dirty="0" smtClean="0">
                <a:solidFill>
                  <a:srgbClr val="FF0000"/>
                </a:solidFill>
              </a:rPr>
              <a:t>="How are you?";</a:t>
            </a:r>
            <a:endParaRPr lang="el-GR" sz="1400" dirty="0" smtClean="0">
              <a:solidFill>
                <a:srgbClr val="FF0000"/>
              </a:solidFill>
            </a:endParaRPr>
          </a:p>
          <a:p>
            <a:endParaRPr lang="el-GR" sz="1400" dirty="0" smtClean="0">
              <a:solidFill>
                <a:srgbClr val="FF0000"/>
              </a:solidFill>
            </a:endParaRPr>
          </a:p>
          <a:p>
            <a:r>
              <a:rPr lang="el-GR" sz="1400" dirty="0" smtClean="0">
                <a:solidFill>
                  <a:schemeClr val="bg2">
                    <a:lumMod val="25000"/>
                  </a:schemeClr>
                </a:solidFill>
              </a:rPr>
              <a:t>/* με τον κώδικα αυτόν </a:t>
            </a:r>
          </a:p>
          <a:p>
            <a:r>
              <a:rPr lang="el-GR" sz="1400" dirty="0" smtClean="0">
                <a:solidFill>
                  <a:schemeClr val="bg2">
                    <a:lumMod val="25000"/>
                  </a:schemeClr>
                </a:solidFill>
              </a:rPr>
              <a:t>Μπορούμε να γράψουμε στην ιστοσελίδα</a:t>
            </a:r>
          </a:p>
          <a:p>
            <a:r>
              <a:rPr lang="el-GR" sz="1400" dirty="0" smtClean="0">
                <a:solidFill>
                  <a:schemeClr val="bg2">
                    <a:lumMod val="25000"/>
                  </a:schemeClr>
                </a:solidFill>
              </a:rPr>
              <a:t>Αλλά με τρόπο όχι κομψό */</a:t>
            </a:r>
          </a:p>
          <a:p>
            <a:endParaRPr lang="en-GB" sz="1400" dirty="0" smtClean="0">
              <a:solidFill>
                <a:srgbClr val="FF0000"/>
              </a:solidFill>
            </a:endParaRPr>
          </a:p>
          <a:p>
            <a:r>
              <a:rPr lang="en-GB" sz="1400" dirty="0" smtClean="0">
                <a:solidFill>
                  <a:srgbClr val="FF0000"/>
                </a:solidFill>
              </a:rPr>
              <a:t>&lt;/script&gt;</a:t>
            </a:r>
          </a:p>
          <a:p>
            <a:endParaRPr lang="en-GB" sz="1400" dirty="0" smtClean="0">
              <a:solidFill>
                <a:srgbClr val="FF0000"/>
              </a:solidFill>
            </a:endParaRPr>
          </a:p>
          <a:p>
            <a:r>
              <a:rPr lang="en-GB" sz="1400" dirty="0" smtClean="0">
                <a:solidFill>
                  <a:srgbClr val="FF0000"/>
                </a:solidFill>
              </a:rPr>
              <a:t>&lt;/body&gt;</a:t>
            </a:r>
          </a:p>
          <a:p>
            <a:r>
              <a:rPr lang="en-GB" sz="1400" dirty="0" smtClean="0">
                <a:solidFill>
                  <a:srgbClr val="FF0000"/>
                </a:solidFill>
              </a:rPr>
              <a:t>&lt;/html&gt;</a:t>
            </a:r>
            <a:endParaRPr lang="en-GB" sz="1400" dirty="0">
              <a:solidFill>
                <a:srgbClr val="FF0000"/>
              </a:solidFill>
            </a:endParaRPr>
          </a:p>
        </p:txBody>
      </p:sp>
      <p:sp>
        <p:nvSpPr>
          <p:cNvPr id="5" name="4 - TextBox"/>
          <p:cNvSpPr txBox="1"/>
          <p:nvPr/>
        </p:nvSpPr>
        <p:spPr>
          <a:xfrm>
            <a:off x="5940152" y="476672"/>
            <a:ext cx="856260" cy="369332"/>
          </a:xfrm>
          <a:prstGeom prst="rect">
            <a:avLst/>
          </a:prstGeom>
          <a:noFill/>
        </p:spPr>
        <p:txBody>
          <a:bodyPr wrap="none" rtlCol="0">
            <a:spAutoFit/>
          </a:bodyPr>
          <a:lstStyle/>
          <a:p>
            <a:r>
              <a:rPr lang="el-GR" dirty="0" smtClean="0">
                <a:solidFill>
                  <a:srgbClr val="FF0000"/>
                </a:solidFill>
              </a:rPr>
              <a:t>ΛΑΘΟΣ</a:t>
            </a:r>
            <a:endParaRPr lang="el-GR" dirty="0">
              <a:solidFill>
                <a:srgbClr val="FF0000"/>
              </a:solidFill>
            </a:endParaRPr>
          </a:p>
        </p:txBody>
      </p:sp>
      <p:sp>
        <p:nvSpPr>
          <p:cNvPr id="6" name="5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3" name="2 - Ορθογώνιο"/>
          <p:cNvSpPr/>
          <p:nvPr/>
        </p:nvSpPr>
        <p:spPr>
          <a:xfrm>
            <a:off x="467544" y="1340768"/>
            <a:ext cx="4572000" cy="2585323"/>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r>
              <a:rPr lang="en-GB" dirty="0" smtClean="0"/>
              <a:t>&lt;script&gt;</a:t>
            </a:r>
          </a:p>
          <a:p>
            <a:r>
              <a:rPr lang="en-GB" dirty="0" smtClean="0"/>
              <a:t>function </a:t>
            </a:r>
            <a:r>
              <a:rPr lang="en-GB" dirty="0" err="1" smtClean="0"/>
              <a:t>myFunction</a:t>
            </a:r>
            <a:r>
              <a:rPr lang="en-GB" dirty="0" smtClean="0"/>
              <a:t>()</a:t>
            </a:r>
          </a:p>
          <a:p>
            <a:r>
              <a:rPr lang="en-GB" dirty="0" smtClean="0"/>
              <a:t>{</a:t>
            </a:r>
          </a:p>
          <a:p>
            <a:r>
              <a:rPr lang="en-GB" dirty="0" err="1" smtClean="0"/>
              <a:t>var</a:t>
            </a:r>
            <a:r>
              <a:rPr lang="en-GB" dirty="0" smtClean="0"/>
              <a:t> </a:t>
            </a:r>
            <a:r>
              <a:rPr lang="en-GB" dirty="0" err="1" smtClean="0"/>
              <a:t>str</a:t>
            </a:r>
            <a:r>
              <a:rPr lang="en-GB" dirty="0" smtClean="0"/>
              <a:t>="Hello World!";</a:t>
            </a:r>
          </a:p>
          <a:p>
            <a:r>
              <a:rPr lang="en-GB" dirty="0" err="1" smtClean="0"/>
              <a:t>var</a:t>
            </a:r>
            <a:r>
              <a:rPr lang="en-GB" dirty="0" smtClean="0"/>
              <a:t> n=</a:t>
            </a:r>
            <a:r>
              <a:rPr lang="en-GB" dirty="0" err="1" smtClean="0"/>
              <a:t>str.length</a:t>
            </a:r>
            <a:r>
              <a:rPr lang="en-GB" dirty="0" smtClean="0"/>
              <a:t>;</a:t>
            </a:r>
          </a:p>
          <a:p>
            <a:r>
              <a:rPr lang="en-GB" dirty="0" err="1" smtClean="0"/>
              <a:t>document.getElementById</a:t>
            </a:r>
            <a:r>
              <a:rPr lang="en-GB" dirty="0" smtClean="0"/>
              <a:t>("demo").</a:t>
            </a:r>
            <a:r>
              <a:rPr lang="en-GB" dirty="0" err="1" smtClean="0"/>
              <a:t>innerHTML</a:t>
            </a:r>
            <a:r>
              <a:rPr lang="en-GB" dirty="0" smtClean="0"/>
              <a:t>=n;</a:t>
            </a:r>
          </a:p>
          <a:p>
            <a:r>
              <a:rPr lang="en-GB" dirty="0" smtClean="0"/>
              <a:t>}</a:t>
            </a:r>
          </a:p>
          <a:p>
            <a:r>
              <a:rPr lang="en-GB" dirty="0" smtClean="0"/>
              <a:t>&lt;/script&gt;</a:t>
            </a:r>
            <a:endParaRPr lang="el-GR" dirty="0"/>
          </a:p>
        </p:txBody>
      </p:sp>
      <p:sp>
        <p:nvSpPr>
          <p:cNvPr id="4" name="3 - Ορθογώνιο"/>
          <p:cNvSpPr/>
          <p:nvPr/>
        </p:nvSpPr>
        <p:spPr>
          <a:xfrm>
            <a:off x="611560" y="4293096"/>
            <a:ext cx="4572000" cy="1754326"/>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r>
              <a:rPr lang="en-GB" dirty="0" smtClean="0"/>
              <a:t>&lt;script&gt;</a:t>
            </a:r>
          </a:p>
          <a:p>
            <a:endParaRPr lang="en-GB" dirty="0" smtClean="0"/>
          </a:p>
          <a:p>
            <a:r>
              <a:rPr lang="en-GB" dirty="0" err="1" smtClean="0"/>
              <a:t>var</a:t>
            </a:r>
            <a:r>
              <a:rPr lang="en-GB" dirty="0" smtClean="0"/>
              <a:t> d=new Date();</a:t>
            </a:r>
          </a:p>
          <a:p>
            <a:r>
              <a:rPr lang="en-GB" dirty="0" err="1" smtClean="0"/>
              <a:t>document.write</a:t>
            </a:r>
            <a:r>
              <a:rPr lang="en-GB" dirty="0" smtClean="0"/>
              <a:t>(d);</a:t>
            </a:r>
          </a:p>
          <a:p>
            <a:endParaRPr lang="en-GB" dirty="0" smtClean="0"/>
          </a:p>
          <a:p>
            <a:r>
              <a:rPr lang="en-GB" dirty="0" smtClean="0"/>
              <a:t>&lt;/script&gt;</a:t>
            </a:r>
            <a:endParaRPr lang="en-GB" dirty="0"/>
          </a:p>
        </p:txBody>
      </p:sp>
      <p:sp>
        <p:nvSpPr>
          <p:cNvPr id="5" name="4 - TextBox"/>
          <p:cNvSpPr txBox="1"/>
          <p:nvPr/>
        </p:nvSpPr>
        <p:spPr>
          <a:xfrm>
            <a:off x="5292080" y="2276872"/>
            <a:ext cx="808235" cy="400110"/>
          </a:xfrm>
          <a:prstGeom prst="rect">
            <a:avLst/>
          </a:prstGeom>
          <a:noFill/>
        </p:spPr>
        <p:txBody>
          <a:bodyPr wrap="none" rtlCol="0">
            <a:spAutoFit/>
          </a:bodyPr>
          <a:lstStyle/>
          <a:p>
            <a:r>
              <a:rPr lang="en-US" sz="2000" b="1" dirty="0" smtClean="0"/>
              <a:t>String</a:t>
            </a:r>
            <a:endParaRPr lang="el-GR" sz="2000" b="1" dirty="0"/>
          </a:p>
        </p:txBody>
      </p:sp>
      <p:sp>
        <p:nvSpPr>
          <p:cNvPr id="6" name="5 - TextBox"/>
          <p:cNvSpPr txBox="1"/>
          <p:nvPr/>
        </p:nvSpPr>
        <p:spPr>
          <a:xfrm>
            <a:off x="5364088" y="4941168"/>
            <a:ext cx="685701" cy="400110"/>
          </a:xfrm>
          <a:prstGeom prst="rect">
            <a:avLst/>
          </a:prstGeom>
          <a:noFill/>
        </p:spPr>
        <p:txBody>
          <a:bodyPr wrap="none" rtlCol="0">
            <a:spAutoFit/>
          </a:bodyPr>
          <a:lstStyle/>
          <a:p>
            <a:r>
              <a:rPr lang="en-US" sz="2000" b="1" dirty="0" smtClean="0"/>
              <a:t>Date</a:t>
            </a:r>
            <a:endParaRPr lang="el-GR" sz="2000" b="1" dirty="0"/>
          </a:p>
        </p:txBody>
      </p:sp>
      <p:sp>
        <p:nvSpPr>
          <p:cNvPr id="7" name="6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3" name="2 - Ορθογώνιο"/>
          <p:cNvSpPr/>
          <p:nvPr/>
        </p:nvSpPr>
        <p:spPr>
          <a:xfrm>
            <a:off x="467544" y="1700808"/>
            <a:ext cx="4572000" cy="3416320"/>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r>
              <a:rPr lang="en-GB" dirty="0" smtClean="0"/>
              <a:t>&lt;script&gt;</a:t>
            </a:r>
          </a:p>
          <a:p>
            <a:r>
              <a:rPr lang="en-GB" dirty="0" err="1" smtClean="0"/>
              <a:t>var</a:t>
            </a:r>
            <a:r>
              <a:rPr lang="en-GB" dirty="0" smtClean="0"/>
              <a:t> </a:t>
            </a:r>
            <a:r>
              <a:rPr lang="en-GB" dirty="0" err="1" smtClean="0"/>
              <a:t>i</a:t>
            </a:r>
            <a:r>
              <a:rPr lang="en-GB" dirty="0" smtClean="0"/>
              <a:t>;</a:t>
            </a:r>
          </a:p>
          <a:p>
            <a:r>
              <a:rPr lang="en-GB" dirty="0" err="1" smtClean="0"/>
              <a:t>var</a:t>
            </a:r>
            <a:r>
              <a:rPr lang="en-GB" dirty="0" smtClean="0"/>
              <a:t> </a:t>
            </a:r>
            <a:r>
              <a:rPr lang="en-GB" dirty="0" err="1" smtClean="0"/>
              <a:t>mycars</a:t>
            </a:r>
            <a:r>
              <a:rPr lang="en-GB" dirty="0" smtClean="0"/>
              <a:t> = new Array();</a:t>
            </a:r>
          </a:p>
          <a:p>
            <a:r>
              <a:rPr lang="en-GB" dirty="0" err="1" smtClean="0"/>
              <a:t>mycars</a:t>
            </a:r>
            <a:r>
              <a:rPr lang="en-GB" dirty="0" smtClean="0"/>
              <a:t>[0] = "Saab";</a:t>
            </a:r>
          </a:p>
          <a:p>
            <a:r>
              <a:rPr lang="en-GB" dirty="0" err="1" smtClean="0"/>
              <a:t>mycars</a:t>
            </a:r>
            <a:r>
              <a:rPr lang="en-GB" dirty="0" smtClean="0"/>
              <a:t>[1] = "Volvo";</a:t>
            </a:r>
          </a:p>
          <a:p>
            <a:r>
              <a:rPr lang="en-GB" dirty="0" err="1" smtClean="0"/>
              <a:t>mycars</a:t>
            </a:r>
            <a:r>
              <a:rPr lang="en-GB" dirty="0" smtClean="0"/>
              <a:t>[2] = "BMW";</a:t>
            </a:r>
          </a:p>
          <a:p>
            <a:endParaRPr lang="en-GB" dirty="0" smtClean="0"/>
          </a:p>
          <a:p>
            <a:r>
              <a:rPr lang="en-GB" dirty="0" smtClean="0"/>
              <a:t>for (</a:t>
            </a:r>
            <a:r>
              <a:rPr lang="en-GB" dirty="0" err="1" smtClean="0"/>
              <a:t>i</a:t>
            </a:r>
            <a:r>
              <a:rPr lang="en-GB" dirty="0" smtClean="0"/>
              <a:t>=0;i&lt;</a:t>
            </a:r>
            <a:r>
              <a:rPr lang="en-GB" dirty="0" err="1" smtClean="0"/>
              <a:t>mycars.length;i</a:t>
            </a:r>
            <a:r>
              <a:rPr lang="en-GB" dirty="0" smtClean="0"/>
              <a:t>++)</a:t>
            </a:r>
          </a:p>
          <a:p>
            <a:r>
              <a:rPr lang="en-GB" dirty="0" smtClean="0"/>
              <a:t>{</a:t>
            </a:r>
          </a:p>
          <a:p>
            <a:r>
              <a:rPr lang="en-GB" dirty="0" err="1" smtClean="0"/>
              <a:t>document.write</a:t>
            </a:r>
            <a:r>
              <a:rPr lang="en-GB" dirty="0" smtClean="0"/>
              <a:t>(</a:t>
            </a:r>
            <a:r>
              <a:rPr lang="en-GB" dirty="0" err="1" smtClean="0"/>
              <a:t>mycars</a:t>
            </a:r>
            <a:r>
              <a:rPr lang="en-GB" dirty="0" smtClean="0"/>
              <a:t>[</a:t>
            </a:r>
            <a:r>
              <a:rPr lang="en-GB" dirty="0" err="1" smtClean="0"/>
              <a:t>i</a:t>
            </a:r>
            <a:r>
              <a:rPr lang="en-GB" dirty="0" smtClean="0"/>
              <a:t>] + "&lt;</a:t>
            </a:r>
            <a:r>
              <a:rPr lang="en-GB" dirty="0" err="1" smtClean="0"/>
              <a:t>br</a:t>
            </a:r>
            <a:r>
              <a:rPr lang="en-GB" dirty="0" smtClean="0"/>
              <a:t>&gt;");</a:t>
            </a:r>
          </a:p>
          <a:p>
            <a:r>
              <a:rPr lang="en-GB" dirty="0" smtClean="0"/>
              <a:t>}</a:t>
            </a:r>
          </a:p>
          <a:p>
            <a:r>
              <a:rPr lang="en-GB" dirty="0" smtClean="0"/>
              <a:t>&lt;/script&gt;</a:t>
            </a:r>
            <a:endParaRPr lang="en-GB" dirty="0"/>
          </a:p>
        </p:txBody>
      </p:sp>
      <p:sp>
        <p:nvSpPr>
          <p:cNvPr id="4" name="3 - TextBox"/>
          <p:cNvSpPr txBox="1"/>
          <p:nvPr/>
        </p:nvSpPr>
        <p:spPr>
          <a:xfrm>
            <a:off x="5436096" y="2996952"/>
            <a:ext cx="862095" cy="400110"/>
          </a:xfrm>
          <a:prstGeom prst="rect">
            <a:avLst/>
          </a:prstGeom>
          <a:noFill/>
        </p:spPr>
        <p:txBody>
          <a:bodyPr wrap="none" rtlCol="0">
            <a:spAutoFit/>
          </a:bodyPr>
          <a:lstStyle/>
          <a:p>
            <a:r>
              <a:rPr lang="en-US" sz="2000" b="1" dirty="0" smtClean="0"/>
              <a:t>Arrays</a:t>
            </a:r>
            <a:endParaRPr lang="el-GR" sz="2000" b="1" dirty="0"/>
          </a:p>
        </p:txBody>
      </p:sp>
      <p:sp>
        <p:nvSpPr>
          <p:cNvPr id="5" name="4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JavaScript Examples</a:t>
            </a:r>
            <a:endParaRPr lang="el-GR" dirty="0"/>
          </a:p>
        </p:txBody>
      </p:sp>
      <p:sp>
        <p:nvSpPr>
          <p:cNvPr id="3" name="2 - Ορθογώνιο"/>
          <p:cNvSpPr/>
          <p:nvPr/>
        </p:nvSpPr>
        <p:spPr>
          <a:xfrm>
            <a:off x="251520" y="1988840"/>
            <a:ext cx="4176464" cy="313932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GB" dirty="0" smtClean="0"/>
              <a:t>&lt;script&gt;</a:t>
            </a:r>
          </a:p>
          <a:p>
            <a:r>
              <a:rPr lang="en-GB" dirty="0" err="1" smtClean="0"/>
              <a:t>var</a:t>
            </a:r>
            <a:r>
              <a:rPr lang="en-GB" dirty="0" smtClean="0"/>
              <a:t> fruits = ["Banana", "Orange", "Apple", "Mango"];</a:t>
            </a:r>
          </a:p>
          <a:p>
            <a:endParaRPr lang="en-GB" dirty="0" smtClean="0"/>
          </a:p>
          <a:p>
            <a:r>
              <a:rPr lang="en-GB" dirty="0" smtClean="0"/>
              <a:t>function </a:t>
            </a:r>
            <a:r>
              <a:rPr lang="en-GB" dirty="0" err="1" smtClean="0"/>
              <a:t>myFunction</a:t>
            </a:r>
            <a:r>
              <a:rPr lang="en-GB" dirty="0" smtClean="0"/>
              <a:t>()</a:t>
            </a:r>
          </a:p>
          <a:p>
            <a:r>
              <a:rPr lang="en-GB" dirty="0" smtClean="0"/>
              <a:t>{</a:t>
            </a:r>
          </a:p>
          <a:p>
            <a:r>
              <a:rPr lang="en-GB" dirty="0" smtClean="0"/>
              <a:t>fruits.pop();</a:t>
            </a:r>
          </a:p>
          <a:p>
            <a:r>
              <a:rPr lang="en-GB" dirty="0" err="1" smtClean="0"/>
              <a:t>var</a:t>
            </a:r>
            <a:r>
              <a:rPr lang="en-GB" dirty="0" smtClean="0"/>
              <a:t> x=</a:t>
            </a:r>
            <a:r>
              <a:rPr lang="en-GB" dirty="0" err="1" smtClean="0"/>
              <a:t>document.getElementById</a:t>
            </a:r>
            <a:r>
              <a:rPr lang="en-GB" dirty="0" smtClean="0"/>
              <a:t>("demo");</a:t>
            </a:r>
          </a:p>
          <a:p>
            <a:r>
              <a:rPr lang="en-GB" dirty="0" err="1" smtClean="0"/>
              <a:t>x.innerHTML</a:t>
            </a:r>
            <a:r>
              <a:rPr lang="en-GB" dirty="0" smtClean="0"/>
              <a:t>=fruits;</a:t>
            </a:r>
          </a:p>
          <a:p>
            <a:r>
              <a:rPr lang="en-GB" dirty="0" smtClean="0"/>
              <a:t>}</a:t>
            </a:r>
          </a:p>
          <a:p>
            <a:r>
              <a:rPr lang="en-GB" dirty="0" smtClean="0"/>
              <a:t>&lt;/script&gt;</a:t>
            </a:r>
            <a:endParaRPr lang="en-GB" dirty="0"/>
          </a:p>
        </p:txBody>
      </p:sp>
      <p:sp>
        <p:nvSpPr>
          <p:cNvPr id="4" name="3 - Ορθογώνιο"/>
          <p:cNvSpPr/>
          <p:nvPr/>
        </p:nvSpPr>
        <p:spPr>
          <a:xfrm>
            <a:off x="4932040" y="1988840"/>
            <a:ext cx="3995936" cy="322932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GB" dirty="0" smtClean="0"/>
              <a:t>&lt;script&gt;</a:t>
            </a:r>
          </a:p>
          <a:p>
            <a:r>
              <a:rPr lang="en-GB" dirty="0" smtClean="0"/>
              <a:t>function </a:t>
            </a:r>
            <a:r>
              <a:rPr lang="en-GB" dirty="0" err="1" smtClean="0"/>
              <a:t>myFunction</a:t>
            </a:r>
            <a:r>
              <a:rPr lang="en-GB" dirty="0" smtClean="0"/>
              <a:t>()</a:t>
            </a:r>
          </a:p>
          <a:p>
            <a:r>
              <a:rPr lang="en-GB" dirty="0" smtClean="0"/>
              <a:t>{</a:t>
            </a:r>
          </a:p>
          <a:p>
            <a:r>
              <a:rPr lang="en-GB" dirty="0" err="1" smtClean="0"/>
              <a:t>var</a:t>
            </a:r>
            <a:r>
              <a:rPr lang="en-GB" dirty="0" smtClean="0"/>
              <a:t> fruits = ["Banana", "Orange", "Apple", "Mango"];</a:t>
            </a:r>
          </a:p>
          <a:p>
            <a:r>
              <a:rPr lang="en-GB" dirty="0" err="1" smtClean="0"/>
              <a:t>fruits.splice</a:t>
            </a:r>
            <a:r>
              <a:rPr lang="en-GB" dirty="0" smtClean="0"/>
              <a:t>(2,0,"Lemon","Kiwi");</a:t>
            </a:r>
          </a:p>
          <a:p>
            <a:r>
              <a:rPr lang="en-GB" dirty="0" err="1" smtClean="0"/>
              <a:t>var</a:t>
            </a:r>
            <a:r>
              <a:rPr lang="en-GB" dirty="0" smtClean="0"/>
              <a:t> x=</a:t>
            </a:r>
            <a:r>
              <a:rPr lang="en-GB" dirty="0" err="1" smtClean="0"/>
              <a:t>document.getElementById</a:t>
            </a:r>
            <a:r>
              <a:rPr lang="en-GB" dirty="0" smtClean="0"/>
              <a:t>("demo");</a:t>
            </a:r>
          </a:p>
          <a:p>
            <a:r>
              <a:rPr lang="en-GB" dirty="0" err="1" smtClean="0"/>
              <a:t>x.innerHTML</a:t>
            </a:r>
            <a:r>
              <a:rPr lang="en-GB" dirty="0" smtClean="0"/>
              <a:t>=fruits;</a:t>
            </a:r>
          </a:p>
          <a:p>
            <a:r>
              <a:rPr lang="en-GB" dirty="0" smtClean="0"/>
              <a:t>}</a:t>
            </a:r>
          </a:p>
          <a:p>
            <a:r>
              <a:rPr lang="en-GB" dirty="0" smtClean="0"/>
              <a:t>&lt;/script&gt;</a:t>
            </a:r>
            <a:endParaRPr lang="en-GB" dirty="0"/>
          </a:p>
        </p:txBody>
      </p:sp>
      <p:sp>
        <p:nvSpPr>
          <p:cNvPr id="5" name="4 - TextBox"/>
          <p:cNvSpPr txBox="1"/>
          <p:nvPr/>
        </p:nvSpPr>
        <p:spPr>
          <a:xfrm>
            <a:off x="5940152" y="6309320"/>
            <a:ext cx="2104550" cy="276999"/>
          </a:xfrm>
          <a:prstGeom prst="rect">
            <a:avLst/>
          </a:prstGeom>
          <a:noFill/>
        </p:spPr>
        <p:txBody>
          <a:bodyPr wrap="none" rtlCol="0">
            <a:spAutoFit/>
          </a:bodyPr>
          <a:lstStyle/>
          <a:p>
            <a:r>
              <a:rPr lang="el-GR" sz="1200" dirty="0" smtClean="0"/>
              <a:t>Παραδείγματα </a:t>
            </a:r>
            <a:r>
              <a:rPr lang="en-US" sz="1200" dirty="0" smtClean="0"/>
              <a:t>w3schools.com</a:t>
            </a:r>
            <a:endParaRPr lang="el-GR"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857</TotalTime>
  <Words>1028</Words>
  <Application>Microsoft Office PowerPoint</Application>
  <PresentationFormat>Προβολή στην οθόνη (4:3)</PresentationFormat>
  <Paragraphs>223</Paragraphs>
  <Slides>15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Θέμα του Office</vt:lpstr>
      <vt:lpstr>Μάθημα 5</vt:lpstr>
      <vt:lpstr>Client side προγραμματισμός</vt:lpstr>
      <vt:lpstr>JavaScript</vt:lpstr>
      <vt:lpstr>JavaScript</vt:lpstr>
      <vt:lpstr>JavaScript</vt:lpstr>
      <vt:lpstr>Διαφάνεια 6</vt:lpstr>
      <vt:lpstr>JavaScript Examples</vt:lpstr>
      <vt:lpstr>JavaScript Examples</vt:lpstr>
      <vt:lpstr>JavaScript Examples</vt:lpstr>
      <vt:lpstr>JavaScript Examples</vt:lpstr>
      <vt:lpstr>JavaScript Examples</vt:lpstr>
      <vt:lpstr>JavaScript Examples</vt:lpstr>
      <vt:lpstr>JavaScript Examples</vt:lpstr>
      <vt:lpstr>JavaScript Examples</vt:lpstr>
      <vt:lpstr>Διάβασμα</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dc:title>
  <dc:creator>mclab</dc:creator>
  <cp:lastModifiedBy>mclab</cp:lastModifiedBy>
  <cp:revision>251</cp:revision>
  <dcterms:created xsi:type="dcterms:W3CDTF">2014-03-12T16:45:58Z</dcterms:created>
  <dcterms:modified xsi:type="dcterms:W3CDTF">2014-04-03T09:18:34Z</dcterms:modified>
</cp:coreProperties>
</file>