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99"/>
    <a:srgbClr val="FFFF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Φωτεινό στυλ 2 - Έμφαση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5940675A-B579-460E-94D1-54222C63F5DA}" styleName="Χωρίς στυλ, πλέγμα πίνακα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Φωτεινό στυλ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442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33F3D0-F3EC-444C-BB17-2AEEB6BA892F}" type="datetimeFigureOut">
              <a:rPr lang="el-GR" smtClean="0"/>
              <a:pPr/>
              <a:t>9/4/2014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7B064D-7EAE-4500-AEC3-DC679A3E22F7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74C5-D4CB-4F1C-8277-5A6214F6AFB8}" type="datetimeFigureOut">
              <a:rPr lang="el-GR" smtClean="0"/>
              <a:pPr/>
              <a:t>9/4/2014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74C5-D4CB-4F1C-8277-5A6214F6AFB8}" type="datetimeFigureOut">
              <a:rPr lang="el-GR" smtClean="0"/>
              <a:pPr/>
              <a:t>9/4/2014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74C5-D4CB-4F1C-8277-5A6214F6AFB8}" type="datetimeFigureOut">
              <a:rPr lang="el-GR" smtClean="0"/>
              <a:pPr/>
              <a:t>9/4/2014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74C5-D4CB-4F1C-8277-5A6214F6AFB8}" type="datetimeFigureOut">
              <a:rPr lang="el-GR" smtClean="0"/>
              <a:pPr/>
              <a:t>9/4/2014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74C5-D4CB-4F1C-8277-5A6214F6AFB8}" type="datetimeFigureOut">
              <a:rPr lang="el-GR" smtClean="0"/>
              <a:pPr/>
              <a:t>9/4/2014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74C5-D4CB-4F1C-8277-5A6214F6AFB8}" type="datetimeFigureOut">
              <a:rPr lang="el-GR" smtClean="0"/>
              <a:pPr/>
              <a:t>9/4/2014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74C5-D4CB-4F1C-8277-5A6214F6AFB8}" type="datetimeFigureOut">
              <a:rPr lang="el-GR" smtClean="0"/>
              <a:pPr/>
              <a:t>9/4/2014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74C5-D4CB-4F1C-8277-5A6214F6AFB8}" type="datetimeFigureOut">
              <a:rPr lang="el-GR" smtClean="0"/>
              <a:pPr/>
              <a:t>9/4/2014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74C5-D4CB-4F1C-8277-5A6214F6AFB8}" type="datetimeFigureOut">
              <a:rPr lang="el-GR" smtClean="0"/>
              <a:pPr/>
              <a:t>9/4/2014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74C5-D4CB-4F1C-8277-5A6214F6AFB8}" type="datetimeFigureOut">
              <a:rPr lang="el-GR" smtClean="0"/>
              <a:pPr/>
              <a:t>9/4/2014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74C5-D4CB-4F1C-8277-5A6214F6AFB8}" type="datetimeFigureOut">
              <a:rPr lang="el-GR" smtClean="0"/>
              <a:pPr/>
              <a:t>9/4/2014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9D74C5-D4CB-4F1C-8277-5A6214F6AFB8}" type="datetimeFigureOut">
              <a:rPr lang="el-GR" smtClean="0"/>
              <a:pPr/>
              <a:t>9/4/2014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Μάθημα </a:t>
            </a:r>
            <a:r>
              <a:rPr lang="en-US" dirty="0" smtClean="0"/>
              <a:t>6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Φόρμες</a:t>
            </a:r>
            <a:r>
              <a:rPr lang="en-US" dirty="0" smtClean="0"/>
              <a:t> I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 l="47342"/>
          <a:stretch>
            <a:fillRect/>
          </a:stretch>
        </p:blipFill>
        <p:spPr bwMode="auto">
          <a:xfrm>
            <a:off x="4355976" y="990600"/>
            <a:ext cx="4280024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3 - TextBox"/>
          <p:cNvSpPr txBox="1"/>
          <p:nvPr/>
        </p:nvSpPr>
        <p:spPr>
          <a:xfrm>
            <a:off x="1259632" y="6381328"/>
            <a:ext cx="3539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Παράδειγμα από το </a:t>
            </a:r>
            <a:r>
              <a:rPr lang="en-US" dirty="0" smtClean="0"/>
              <a:t>w3schools.com</a:t>
            </a:r>
            <a:endParaRPr lang="el-G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 issues</a:t>
            </a: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179512" y="1268760"/>
            <a:ext cx="86409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&lt;form method=“get" action="&lt;?</a:t>
            </a:r>
            <a:r>
              <a:rPr lang="en-US" dirty="0" err="1" smtClean="0"/>
              <a:t>php</a:t>
            </a:r>
            <a:r>
              <a:rPr lang="en-US" dirty="0" smtClean="0"/>
              <a:t> echo </a:t>
            </a:r>
            <a:r>
              <a:rPr lang="en-US" dirty="0" err="1" smtClean="0"/>
              <a:t>htmlspecialchars</a:t>
            </a:r>
            <a:r>
              <a:rPr lang="en-US" dirty="0" smtClean="0"/>
              <a:t>($_SERVER["PHP_SELF"]);?&gt;"&gt;</a:t>
            </a:r>
            <a:endParaRPr lang="el-GR" dirty="0"/>
          </a:p>
        </p:txBody>
      </p:sp>
      <p:sp>
        <p:nvSpPr>
          <p:cNvPr id="4" name="3 - Ορθογώνιο"/>
          <p:cNvSpPr/>
          <p:nvPr/>
        </p:nvSpPr>
        <p:spPr>
          <a:xfrm>
            <a:off x="179513" y="1700808"/>
            <a:ext cx="842493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Η εντολή </a:t>
            </a:r>
            <a:r>
              <a:rPr lang="en-GB" dirty="0" smtClean="0"/>
              <a:t>$_SERVER["PHP_SELF"] </a:t>
            </a:r>
            <a:r>
              <a:rPr lang="el-GR" dirty="0" smtClean="0"/>
              <a:t>καλεί ως αποδέκτη της </a:t>
            </a:r>
            <a:r>
              <a:rPr lang="el-GR" dirty="0" err="1" smtClean="0"/>
              <a:t>φορμας</a:t>
            </a:r>
            <a:r>
              <a:rPr lang="el-GR" dirty="0" smtClean="0"/>
              <a:t> την ίδια τη σελίδα που φιλοξενεί την φόρμα. </a:t>
            </a:r>
          </a:p>
          <a:p>
            <a:endParaRPr lang="el-GR" dirty="0" smtClean="0"/>
          </a:p>
          <a:p>
            <a:r>
              <a:rPr lang="el-GR" dirty="0" smtClean="0"/>
              <a:t>Κάθε μεταφορά κειμένου του χρήστη θα πρέπει να περιέχει </a:t>
            </a:r>
            <a:r>
              <a:rPr lang="en-US" dirty="0" smtClean="0"/>
              <a:t>URL </a:t>
            </a:r>
            <a:r>
              <a:rPr lang="el-GR" dirty="0" smtClean="0"/>
              <a:t>ιστοσελίδας πάντα θα πρέπει να εκτελείτε μέσω της συνάρτησης </a:t>
            </a:r>
            <a:r>
              <a:rPr lang="en-US" dirty="0" err="1" smtClean="0"/>
              <a:t>htmlspecialchars</a:t>
            </a:r>
            <a:r>
              <a:rPr lang="en-US" dirty="0" smtClean="0"/>
              <a:t>(</a:t>
            </a:r>
            <a:r>
              <a:rPr lang="el-GR" dirty="0" smtClean="0"/>
              <a:t>). Η συνάρτηση αυτή μετατρέπει τους </a:t>
            </a:r>
            <a:r>
              <a:rPr lang="en-US" dirty="0" smtClean="0"/>
              <a:t>special characters </a:t>
            </a:r>
            <a:r>
              <a:rPr lang="el-GR" dirty="0" smtClean="0"/>
              <a:t>σε</a:t>
            </a:r>
            <a:r>
              <a:rPr lang="en-US" dirty="0" smtClean="0"/>
              <a:t> HTM. </a:t>
            </a:r>
            <a:r>
              <a:rPr lang="el-GR" dirty="0" smtClean="0"/>
              <a:t>Πχ </a:t>
            </a:r>
            <a:r>
              <a:rPr lang="en-US" dirty="0" smtClean="0"/>
              <a:t>&lt; </a:t>
            </a:r>
            <a:r>
              <a:rPr lang="el-GR" dirty="0" smtClean="0"/>
              <a:t>και </a:t>
            </a:r>
            <a:r>
              <a:rPr lang="en-US" dirty="0" smtClean="0"/>
              <a:t>&gt; </a:t>
            </a:r>
            <a:r>
              <a:rPr lang="el-GR" dirty="0" smtClean="0"/>
              <a:t>γίνονται</a:t>
            </a:r>
            <a:r>
              <a:rPr lang="en-US" dirty="0" smtClean="0"/>
              <a:t> &amp;</a:t>
            </a:r>
            <a:r>
              <a:rPr lang="en-US" dirty="0" err="1" smtClean="0"/>
              <a:t>lt</a:t>
            </a:r>
            <a:r>
              <a:rPr lang="en-US" dirty="0" smtClean="0"/>
              <a:t>; and &amp;</a:t>
            </a:r>
            <a:r>
              <a:rPr lang="en-US" dirty="0" err="1" smtClean="0"/>
              <a:t>gt</a:t>
            </a:r>
            <a:r>
              <a:rPr lang="en-US" dirty="0" smtClean="0"/>
              <a:t>;. </a:t>
            </a:r>
            <a:r>
              <a:rPr lang="el-GR" dirty="0" smtClean="0"/>
              <a:t>Έτσι ένας κακόβουλος χρήστης δεν μπορεί να εισάγει </a:t>
            </a:r>
            <a:r>
              <a:rPr lang="en-US" dirty="0" smtClean="0"/>
              <a:t>HTML tags &lt;</a:t>
            </a:r>
            <a:r>
              <a:rPr lang="en-US" dirty="0" err="1" smtClean="0"/>
              <a:t>tagname</a:t>
            </a:r>
            <a:r>
              <a:rPr lang="en-US" dirty="0" smtClean="0"/>
              <a:t>&gt; </a:t>
            </a:r>
            <a:r>
              <a:rPr lang="el-GR" dirty="0" smtClean="0"/>
              <a:t>και επομένως δεν μπορεί να στείλει κώδικα </a:t>
            </a:r>
            <a:r>
              <a:rPr lang="en-US" dirty="0" smtClean="0"/>
              <a:t>HTML</a:t>
            </a:r>
            <a:r>
              <a:rPr lang="el-GR" dirty="0" smtClean="0"/>
              <a:t> ή </a:t>
            </a:r>
            <a:r>
              <a:rPr lang="en-US" dirty="0" err="1" smtClean="0"/>
              <a:t>javascript</a:t>
            </a:r>
            <a:r>
              <a:rPr lang="el-GR" dirty="0" smtClean="0"/>
              <a:t> που για να συνταχθεί πρέπει αν μπει σε &lt;</a:t>
            </a:r>
            <a:r>
              <a:rPr lang="en-US" dirty="0" smtClean="0"/>
              <a:t>script</a:t>
            </a:r>
            <a:r>
              <a:rPr lang="el-GR" dirty="0" smtClean="0"/>
              <a:t>&gt;</a:t>
            </a:r>
            <a:endParaRPr lang="en-US" dirty="0" smtClean="0"/>
          </a:p>
          <a:p>
            <a:endParaRPr lang="en-US" dirty="0" smtClean="0"/>
          </a:p>
          <a:p>
            <a:r>
              <a:rPr lang="el-GR" dirty="0" smtClean="0"/>
              <a:t>Επίσης σε όλα τα δεδομένα που εισάγει ο χρήστης και πρόκειται να εισαχθούν μέσω </a:t>
            </a:r>
            <a:r>
              <a:rPr lang="en-US" dirty="0" smtClean="0"/>
              <a:t>query </a:t>
            </a:r>
            <a:r>
              <a:rPr lang="el-GR" dirty="0" smtClean="0"/>
              <a:t>στην βάση θα πρέπει να σβήνουμε (</a:t>
            </a:r>
            <a:r>
              <a:rPr lang="en-US" dirty="0" smtClean="0"/>
              <a:t>replace</a:t>
            </a:r>
            <a:r>
              <a:rPr lang="el-GR" dirty="0" smtClean="0"/>
              <a:t>) σύμβολα που υπάρχουν στην σύνταξη της </a:t>
            </a:r>
            <a:r>
              <a:rPr lang="en-US" dirty="0" smtClean="0"/>
              <a:t>SQL</a:t>
            </a:r>
            <a:r>
              <a:rPr lang="el-GR" dirty="0" smtClean="0"/>
              <a:t> με &lt;κενό&gt;. Η εντολή </a:t>
            </a:r>
            <a:r>
              <a:rPr lang="en-US" dirty="0" smtClean="0"/>
              <a:t>PHP </a:t>
            </a:r>
            <a:r>
              <a:rPr lang="el-GR" dirty="0" smtClean="0"/>
              <a:t>είναι:</a:t>
            </a:r>
          </a:p>
          <a:p>
            <a:r>
              <a:rPr lang="en-GB" dirty="0" err="1" smtClean="0"/>
              <a:t>str_replace</a:t>
            </a:r>
            <a:r>
              <a:rPr lang="en-GB" dirty="0" smtClean="0"/>
              <a:t>(</a:t>
            </a:r>
            <a:r>
              <a:rPr lang="en-GB" dirty="0" err="1" smtClean="0"/>
              <a:t>find,replace,string</a:t>
            </a:r>
            <a:r>
              <a:rPr lang="en-GB" dirty="0" smtClean="0"/>
              <a:t>) </a:t>
            </a:r>
            <a:endParaRPr lang="en-GB" dirty="0" smtClean="0"/>
          </a:p>
          <a:p>
            <a:r>
              <a:rPr lang="en-GB" dirty="0" smtClean="0"/>
              <a:t>$</a:t>
            </a:r>
            <a:r>
              <a:rPr lang="en-GB" dirty="0" err="1" smtClean="0"/>
              <a:t>newname</a:t>
            </a:r>
            <a:r>
              <a:rPr lang="en-GB" dirty="0" smtClean="0"/>
              <a:t>=</a:t>
            </a:r>
            <a:r>
              <a:rPr lang="en-GB" dirty="0" err="1" smtClean="0"/>
              <a:t>str_replace</a:t>
            </a:r>
            <a:r>
              <a:rPr lang="en-GB" dirty="0" smtClean="0"/>
              <a:t>(“’”,””, </a:t>
            </a:r>
            <a:r>
              <a:rPr lang="en-GB" dirty="0" smtClean="0"/>
              <a:t>$_</a:t>
            </a:r>
            <a:r>
              <a:rPr lang="en-GB" dirty="0" smtClean="0"/>
              <a:t>POST["name</a:t>
            </a:r>
            <a:r>
              <a:rPr lang="en-GB" dirty="0" smtClean="0"/>
              <a:t>"]);</a:t>
            </a:r>
          </a:p>
          <a:p>
            <a:r>
              <a:rPr lang="en-GB" dirty="0" smtClean="0"/>
              <a:t>$</a:t>
            </a:r>
            <a:r>
              <a:rPr lang="en-GB" dirty="0" err="1" smtClean="0"/>
              <a:t>newname</a:t>
            </a:r>
            <a:r>
              <a:rPr lang="en-GB" dirty="0" smtClean="0"/>
              <a:t>=</a:t>
            </a:r>
            <a:r>
              <a:rPr lang="en-GB" dirty="0" err="1" smtClean="0"/>
              <a:t>str_replace</a:t>
            </a:r>
            <a:r>
              <a:rPr lang="en-GB" dirty="0" smtClean="0"/>
              <a:t>(“#”,””,$</a:t>
            </a:r>
            <a:r>
              <a:rPr lang="en-GB" dirty="0" err="1" smtClean="0"/>
              <a:t>newname</a:t>
            </a:r>
            <a:r>
              <a:rPr lang="en-GB" dirty="0" smtClean="0"/>
              <a:t>);</a:t>
            </a:r>
          </a:p>
          <a:p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HTML Forms</a:t>
            </a:r>
            <a:endParaRPr lang="el-GR" dirty="0"/>
          </a:p>
        </p:txBody>
      </p:sp>
      <p:sp>
        <p:nvSpPr>
          <p:cNvPr id="5" name="4 - TextBox"/>
          <p:cNvSpPr txBox="1"/>
          <p:nvPr/>
        </p:nvSpPr>
        <p:spPr>
          <a:xfrm>
            <a:off x="395537" y="1535881"/>
            <a:ext cx="842493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Η φόρμα στο</a:t>
            </a:r>
            <a:r>
              <a:rPr lang="en-US" dirty="0" smtClean="0"/>
              <a:t> HTML </a:t>
            </a:r>
            <a:r>
              <a:rPr lang="el-GR" dirty="0" smtClean="0"/>
              <a:t>είναι ένα </a:t>
            </a:r>
            <a:r>
              <a:rPr lang="en-US" dirty="0" smtClean="0"/>
              <a:t>tag </a:t>
            </a:r>
            <a:r>
              <a:rPr lang="el-GR" dirty="0" smtClean="0"/>
              <a:t>ομαδοποίησης άλλων </a:t>
            </a:r>
            <a:r>
              <a:rPr lang="en-US" dirty="0" smtClean="0"/>
              <a:t>tag</a:t>
            </a:r>
            <a:r>
              <a:rPr lang="el-GR" dirty="0" smtClean="0"/>
              <a:t> που επιθυμούμε να στείλουμε το περιεχόμενο τους στον </a:t>
            </a:r>
            <a:r>
              <a:rPr lang="en-US" dirty="0" smtClean="0"/>
              <a:t>server </a:t>
            </a:r>
            <a:r>
              <a:rPr lang="el-GR" dirty="0" smtClean="0"/>
              <a:t>ή γενικότερα σε μια άλλη σελίδα. Τα συνηθισμένα αντικείμενα που επιθυμούμε να στείλουμε το περιεχόμενο τους είναι τα λεγόμενα </a:t>
            </a:r>
            <a:r>
              <a:rPr lang="en-US" dirty="0" smtClean="0"/>
              <a:t>input </a:t>
            </a:r>
            <a:r>
              <a:rPr lang="el-GR" dirty="0" smtClean="0"/>
              <a:t>τα οποία είναι </a:t>
            </a:r>
            <a:r>
              <a:rPr lang="en-US" dirty="0" smtClean="0"/>
              <a:t>text, password, radio button, checkbox </a:t>
            </a:r>
            <a:r>
              <a:rPr lang="el-GR" dirty="0" smtClean="0"/>
              <a:t>και φυσικά το κουμπί που είναι απαραίτητο για να δημιουργήσουμε </a:t>
            </a:r>
            <a:r>
              <a:rPr lang="en-US" dirty="0" smtClean="0"/>
              <a:t>event</a:t>
            </a:r>
            <a:r>
              <a:rPr lang="el-GR" dirty="0" smtClean="0"/>
              <a:t> (</a:t>
            </a:r>
            <a:r>
              <a:rPr lang="en-US" dirty="0" smtClean="0"/>
              <a:t>click</a:t>
            </a:r>
            <a:r>
              <a:rPr lang="el-GR" dirty="0" smtClean="0"/>
              <a:t>) και να αποσταλούν οι πληροφορίες σε κάποια συγκεκριμένη ιστοσελίδα στο  </a:t>
            </a:r>
            <a:r>
              <a:rPr lang="en-US" dirty="0" smtClean="0"/>
              <a:t>server</a:t>
            </a:r>
            <a:r>
              <a:rPr lang="el-GR" dirty="0" smtClean="0"/>
              <a:t>. Αυτή η ιστοσελίδα μπορεί να διαβάσει τις πληροφορίες που περιέχουν τα </a:t>
            </a:r>
            <a:r>
              <a:rPr lang="en-US" dirty="0" smtClean="0"/>
              <a:t>input </a:t>
            </a:r>
            <a:r>
              <a:rPr lang="el-GR" dirty="0" smtClean="0"/>
              <a:t>ή τις τιμές που έχει βάλει ο προγραμματιστής στα </a:t>
            </a:r>
            <a:r>
              <a:rPr lang="en-US" dirty="0" smtClean="0"/>
              <a:t>value</a:t>
            </a:r>
            <a:r>
              <a:rPr lang="el-GR" dirty="0" smtClean="0"/>
              <a:t> του αντικειμένου. Αλλά </a:t>
            </a:r>
            <a:r>
              <a:rPr lang="en-US" dirty="0" smtClean="0"/>
              <a:t>input </a:t>
            </a:r>
            <a:r>
              <a:rPr lang="el-GR" dirty="0" smtClean="0"/>
              <a:t>είναι τα </a:t>
            </a:r>
            <a:r>
              <a:rPr lang="en-US" dirty="0" err="1" smtClean="0"/>
              <a:t>textarea</a:t>
            </a:r>
            <a:r>
              <a:rPr lang="el-GR" dirty="0" smtClean="0"/>
              <a:t> που δημιουργεί ένα </a:t>
            </a:r>
            <a:r>
              <a:rPr lang="en-US" dirty="0" smtClean="0"/>
              <a:t>input </a:t>
            </a:r>
            <a:r>
              <a:rPr lang="el-GR" dirty="0" smtClean="0"/>
              <a:t>κειμένου με πολλές γραμμές</a:t>
            </a:r>
            <a:r>
              <a:rPr lang="en-US" dirty="0" smtClean="0"/>
              <a:t> </a:t>
            </a:r>
            <a:r>
              <a:rPr lang="el-GR" dirty="0" smtClean="0"/>
              <a:t>και τα </a:t>
            </a:r>
            <a:r>
              <a:rPr lang="en-US" dirty="0" smtClean="0"/>
              <a:t>select </a:t>
            </a:r>
            <a:r>
              <a:rPr lang="el-GR" dirty="0" smtClean="0"/>
              <a:t>που δημιουργούν μια </a:t>
            </a:r>
            <a:r>
              <a:rPr lang="en-US" dirty="0" smtClean="0"/>
              <a:t>dropdown list.</a:t>
            </a:r>
          </a:p>
          <a:p>
            <a:endParaRPr lang="en-US" dirty="0" smtClean="0"/>
          </a:p>
          <a:p>
            <a:r>
              <a:rPr lang="el-GR" dirty="0" smtClean="0"/>
              <a:t>Ένα χρήσιμο εργαλείο είναι το </a:t>
            </a:r>
            <a:r>
              <a:rPr lang="en-GB" dirty="0" smtClean="0"/>
              <a:t>&lt;</a:t>
            </a:r>
            <a:r>
              <a:rPr lang="en-GB" dirty="0" err="1" smtClean="0"/>
              <a:t>fieldset</a:t>
            </a:r>
            <a:r>
              <a:rPr lang="en-GB" dirty="0" smtClean="0"/>
              <a:t>&gt; </a:t>
            </a:r>
            <a:r>
              <a:rPr lang="el-GR" dirty="0" smtClean="0"/>
              <a:t>που ομαδοποιεί αισθητικά τα </a:t>
            </a:r>
            <a:r>
              <a:rPr lang="en-US" dirty="0" smtClean="0"/>
              <a:t>inputs </a:t>
            </a:r>
            <a:r>
              <a:rPr lang="el-GR" dirty="0" smtClean="0"/>
              <a:t>βάζοντας πλαίσιο γύρω τους.</a:t>
            </a:r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HTML Form</a:t>
            </a:r>
            <a:endParaRPr lang="el-GR" dirty="0"/>
          </a:p>
        </p:txBody>
      </p:sp>
      <p:sp>
        <p:nvSpPr>
          <p:cNvPr id="4" name="3 - Ορθογώνιο"/>
          <p:cNvSpPr/>
          <p:nvPr/>
        </p:nvSpPr>
        <p:spPr>
          <a:xfrm>
            <a:off x="179512" y="1088152"/>
            <a:ext cx="7704856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/>
              <a:t>&lt;form name=“</a:t>
            </a:r>
            <a:r>
              <a:rPr lang="en-US" sz="1600" dirty="0" err="1" smtClean="0"/>
              <a:t>test_form</a:t>
            </a:r>
            <a:r>
              <a:rPr lang="en-US" sz="1600" dirty="0" smtClean="0"/>
              <a:t>" action=“action.php" method="get" &gt;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fieldset</a:t>
            </a:r>
            <a:r>
              <a:rPr lang="en-US" sz="1600" dirty="0" smtClean="0"/>
              <a:t>&gt;</a:t>
            </a:r>
          </a:p>
          <a:p>
            <a:r>
              <a:rPr lang="en-US" sz="1600" dirty="0" smtClean="0"/>
              <a:t>Your Name: &lt;input type="text" name="name"&gt;&lt;</a:t>
            </a:r>
            <a:r>
              <a:rPr lang="en-US" sz="1600" dirty="0" err="1" smtClean="0"/>
              <a:t>br</a:t>
            </a:r>
            <a:r>
              <a:rPr lang="en-US" sz="1600" dirty="0" smtClean="0"/>
              <a:t>&gt;</a:t>
            </a:r>
          </a:p>
          <a:p>
            <a:r>
              <a:rPr lang="en-US" sz="1600" dirty="0" smtClean="0"/>
              <a:t>Your Address:&lt;input type="text" name=“address"&gt;&lt;</a:t>
            </a:r>
            <a:r>
              <a:rPr lang="en-US" sz="1600" dirty="0" err="1" smtClean="0"/>
              <a:t>br</a:t>
            </a:r>
            <a:r>
              <a:rPr lang="en-US" sz="1600" dirty="0" smtClean="0"/>
              <a:t>&gt;</a:t>
            </a:r>
          </a:p>
          <a:p>
            <a:r>
              <a:rPr lang="en-US" sz="1600" dirty="0" smtClean="0"/>
              <a:t>&lt;/</a:t>
            </a:r>
            <a:r>
              <a:rPr lang="en-US" sz="1600" dirty="0" err="1" smtClean="0"/>
              <a:t>fieldset</a:t>
            </a:r>
            <a:r>
              <a:rPr lang="en-US" sz="1600" dirty="0" smtClean="0"/>
              <a:t>&gt; 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fieldset</a:t>
            </a:r>
            <a:r>
              <a:rPr lang="en-US" sz="1600" dirty="0" smtClean="0"/>
              <a:t>&gt;</a:t>
            </a:r>
          </a:p>
          <a:p>
            <a:r>
              <a:rPr lang="en-US" sz="1600" dirty="0" smtClean="0"/>
              <a:t>Username: &lt;input type="text" name=“username"&gt;&lt;</a:t>
            </a:r>
            <a:r>
              <a:rPr lang="en-US" sz="1600" dirty="0" err="1" smtClean="0"/>
              <a:t>br</a:t>
            </a:r>
            <a:r>
              <a:rPr lang="en-US" sz="1600" dirty="0" smtClean="0"/>
              <a:t>&gt;</a:t>
            </a:r>
          </a:p>
          <a:p>
            <a:r>
              <a:rPr lang="en-US" sz="1600" dirty="0" smtClean="0"/>
              <a:t>Password: &lt;input type="password" name="</a:t>
            </a:r>
            <a:r>
              <a:rPr lang="en-US" sz="1600" dirty="0" err="1" smtClean="0"/>
              <a:t>pwd</a:t>
            </a:r>
            <a:r>
              <a:rPr lang="en-US" sz="1600" dirty="0" smtClean="0"/>
              <a:t>"&gt;&lt;</a:t>
            </a:r>
            <a:r>
              <a:rPr lang="en-US" sz="1600" dirty="0" err="1" smtClean="0"/>
              <a:t>br</a:t>
            </a:r>
            <a:r>
              <a:rPr lang="en-US" sz="1600" dirty="0" smtClean="0"/>
              <a:t>&gt;</a:t>
            </a:r>
          </a:p>
          <a:p>
            <a:r>
              <a:rPr lang="en-US" sz="1600" dirty="0" smtClean="0"/>
              <a:t>&lt;/</a:t>
            </a:r>
            <a:r>
              <a:rPr lang="en-US" sz="1600" dirty="0" err="1" smtClean="0"/>
              <a:t>fieldset</a:t>
            </a:r>
            <a:r>
              <a:rPr lang="en-US" sz="1600" dirty="0" smtClean="0"/>
              <a:t>&gt; </a:t>
            </a:r>
          </a:p>
          <a:p>
            <a:r>
              <a:rPr lang="en-US" sz="1600" dirty="0" smtClean="0"/>
              <a:t> &lt;</a:t>
            </a:r>
            <a:r>
              <a:rPr lang="en-US" sz="1600" dirty="0" err="1" smtClean="0"/>
              <a:t>fieldset</a:t>
            </a:r>
            <a:r>
              <a:rPr lang="en-US" sz="1600" dirty="0" smtClean="0"/>
              <a:t>&gt;</a:t>
            </a:r>
          </a:p>
          <a:p>
            <a:r>
              <a:rPr lang="en-US" sz="1600" dirty="0" smtClean="0"/>
              <a:t>&lt;input type="radio" name=“role" value=“1"&gt;Professor&lt;</a:t>
            </a:r>
            <a:r>
              <a:rPr lang="en-US" sz="1600" dirty="0" err="1" smtClean="0"/>
              <a:t>br</a:t>
            </a:r>
            <a:r>
              <a:rPr lang="en-US" sz="1600" dirty="0" smtClean="0"/>
              <a:t>&gt;</a:t>
            </a:r>
            <a:br>
              <a:rPr lang="en-US" sz="1600" dirty="0" smtClean="0"/>
            </a:br>
            <a:r>
              <a:rPr lang="en-US" sz="1600" dirty="0" smtClean="0"/>
              <a:t>&lt;input type="radio" name=“role" value=“2"&gt;Student</a:t>
            </a:r>
          </a:p>
          <a:p>
            <a:r>
              <a:rPr lang="en-US" sz="1600" dirty="0" smtClean="0"/>
              <a:t>&lt;/</a:t>
            </a:r>
            <a:r>
              <a:rPr lang="en-US" sz="1600" dirty="0" err="1" smtClean="0"/>
              <a:t>fieldset</a:t>
            </a:r>
            <a:r>
              <a:rPr lang="en-US" sz="1600" dirty="0" smtClean="0"/>
              <a:t>&gt;</a:t>
            </a:r>
          </a:p>
          <a:p>
            <a:r>
              <a:rPr lang="en-US" sz="1600" dirty="0" smtClean="0"/>
              <a:t>&lt;input type="checkbox" name=“Resident" value=“City"&gt;I have an apartment&lt;</a:t>
            </a:r>
            <a:r>
              <a:rPr lang="en-US" sz="1600" dirty="0" err="1" smtClean="0"/>
              <a:t>br</a:t>
            </a:r>
            <a:r>
              <a:rPr lang="en-US" sz="1600" dirty="0" smtClean="0"/>
              <a:t>&gt;</a:t>
            </a:r>
            <a:br>
              <a:rPr lang="en-US" sz="1600" dirty="0" smtClean="0"/>
            </a:br>
            <a:r>
              <a:rPr lang="en-US" sz="1600" dirty="0" smtClean="0"/>
              <a:t>&lt;input type="checkbox" name=“Team" value=“Village"&gt;I have a cottage &lt;</a:t>
            </a:r>
            <a:r>
              <a:rPr lang="en-US" sz="1600" dirty="0" err="1" smtClean="0"/>
              <a:t>br</a:t>
            </a:r>
            <a:r>
              <a:rPr lang="en-US" sz="1600" dirty="0" smtClean="0"/>
              <a:t>&gt;</a:t>
            </a:r>
          </a:p>
          <a:p>
            <a:r>
              <a:rPr lang="en-US" sz="1600" dirty="0" smtClean="0"/>
              <a:t>My car is: &lt;</a:t>
            </a:r>
            <a:r>
              <a:rPr lang="en-US" sz="1600" dirty="0" err="1" smtClean="0"/>
              <a:t>br</a:t>
            </a:r>
            <a:r>
              <a:rPr lang="en-US" sz="1600" dirty="0" smtClean="0"/>
              <a:t>&gt;</a:t>
            </a:r>
          </a:p>
          <a:p>
            <a:r>
              <a:rPr lang="en-US" sz="1600" dirty="0" smtClean="0"/>
              <a:t>&lt;select&gt;</a:t>
            </a:r>
            <a:br>
              <a:rPr lang="en-US" sz="1600" dirty="0" smtClean="0"/>
            </a:br>
            <a:r>
              <a:rPr lang="en-US" sz="1600" dirty="0" smtClean="0"/>
              <a:t>  &lt;option value=“1"&gt;VW&lt;/option&gt;</a:t>
            </a:r>
            <a:br>
              <a:rPr lang="en-US" sz="1600" dirty="0" smtClean="0"/>
            </a:br>
            <a:r>
              <a:rPr lang="en-US" sz="1600" dirty="0" smtClean="0"/>
              <a:t>  &lt;option value=“2"&gt;FIAT&lt;/option&gt;</a:t>
            </a:r>
            <a:br>
              <a:rPr lang="en-US" sz="1600" dirty="0" smtClean="0"/>
            </a:br>
            <a:r>
              <a:rPr lang="en-US" sz="1600" dirty="0" smtClean="0"/>
              <a:t> &lt;/select&gt; </a:t>
            </a:r>
          </a:p>
          <a:p>
            <a:r>
              <a:rPr lang="en-US" sz="1600" dirty="0" smtClean="0"/>
              <a:t>&lt;input type="submit" value="Submit"&gt;</a:t>
            </a:r>
          </a:p>
          <a:p>
            <a:r>
              <a:rPr lang="en-US" sz="1600" dirty="0" smtClean="0"/>
              <a:t>&lt;/form&gt;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HTML Forms syntax</a:t>
            </a:r>
            <a:endParaRPr lang="el-GR" dirty="0"/>
          </a:p>
        </p:txBody>
      </p:sp>
      <p:sp>
        <p:nvSpPr>
          <p:cNvPr id="4" name="3 - Ορθογώνιο"/>
          <p:cNvSpPr/>
          <p:nvPr/>
        </p:nvSpPr>
        <p:spPr>
          <a:xfrm>
            <a:off x="395536" y="1412776"/>
            <a:ext cx="8352928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&lt;form name=“</a:t>
            </a:r>
            <a:r>
              <a:rPr lang="en-US" dirty="0" err="1" smtClean="0"/>
              <a:t>test_form</a:t>
            </a:r>
            <a:r>
              <a:rPr lang="en-US" dirty="0" smtClean="0"/>
              <a:t>" action=“action.php" method="get" &gt;</a:t>
            </a:r>
          </a:p>
          <a:p>
            <a:endParaRPr lang="en-US" dirty="0" smtClean="0"/>
          </a:p>
          <a:p>
            <a:r>
              <a:rPr lang="en-US" dirty="0" smtClean="0"/>
              <a:t>……………..</a:t>
            </a:r>
          </a:p>
          <a:p>
            <a:r>
              <a:rPr lang="en-US" dirty="0" smtClean="0"/>
              <a:t>&lt;/form&gt;</a:t>
            </a:r>
          </a:p>
          <a:p>
            <a:endParaRPr lang="en-US" dirty="0" smtClean="0"/>
          </a:p>
          <a:p>
            <a:r>
              <a:rPr lang="el-GR" dirty="0" smtClean="0"/>
              <a:t>Στο </a:t>
            </a:r>
            <a:r>
              <a:rPr lang="en-US" dirty="0" smtClean="0"/>
              <a:t>action </a:t>
            </a:r>
            <a:r>
              <a:rPr lang="el-GR" dirty="0" smtClean="0"/>
              <a:t>βάζουμε την ιστοσελίδα στην οποία στέλνουμε τα δεδομένα δηλαδή η οποία θα διαβάσει το περιεχόμενο ή το </a:t>
            </a:r>
            <a:r>
              <a:rPr lang="en-US" dirty="0" smtClean="0"/>
              <a:t>value </a:t>
            </a:r>
            <a:r>
              <a:rPr lang="el-GR" dirty="0" smtClean="0"/>
              <a:t>των </a:t>
            </a:r>
            <a:r>
              <a:rPr lang="en-US" dirty="0" smtClean="0"/>
              <a:t>tags</a:t>
            </a:r>
            <a:r>
              <a:rPr lang="el-GR" dirty="0" smtClean="0"/>
              <a:t> που βρίσκονται μέσα στη φόρμα.</a:t>
            </a:r>
          </a:p>
          <a:p>
            <a:endParaRPr lang="el-GR" dirty="0" smtClean="0"/>
          </a:p>
          <a:p>
            <a:r>
              <a:rPr lang="el-GR" dirty="0" smtClean="0"/>
              <a:t>Στο </a:t>
            </a:r>
            <a:r>
              <a:rPr lang="en-US" dirty="0" smtClean="0"/>
              <a:t>method </a:t>
            </a:r>
            <a:r>
              <a:rPr lang="el-GR" dirty="0" smtClean="0"/>
              <a:t>επιλέγουμε μια από τις δύο πιθανές επιλογές κλήσης της ιστοσελίδας που είναι στο </a:t>
            </a:r>
            <a:r>
              <a:rPr lang="en-US" dirty="0" smtClean="0"/>
              <a:t>action</a:t>
            </a:r>
            <a:r>
              <a:rPr lang="el-GR" dirty="0" smtClean="0"/>
              <a:t>. Ταυτόχρονα με αυτή τη μέθοδο αποστέλλουμε και τα δεδομένα της φόρμας. Οι δύο μέθοδοι είναι </a:t>
            </a:r>
            <a:r>
              <a:rPr lang="en-US" dirty="0" smtClean="0"/>
              <a:t>post</a:t>
            </a:r>
            <a:r>
              <a:rPr lang="el-GR" dirty="0" smtClean="0"/>
              <a:t> και </a:t>
            </a:r>
            <a:r>
              <a:rPr lang="en-US" dirty="0" smtClean="0"/>
              <a:t>get.</a:t>
            </a:r>
          </a:p>
          <a:p>
            <a:endParaRPr lang="en-US" dirty="0" smtClean="0"/>
          </a:p>
          <a:p>
            <a:r>
              <a:rPr lang="en-US" dirty="0" smtClean="0"/>
              <a:t>Post </a:t>
            </a:r>
            <a:r>
              <a:rPr lang="el-GR" dirty="0" smtClean="0"/>
              <a:t>χρησιμοποιούμε όταν έχουμε μεγάλο μέγεθος δεδομένων ή όταν θέλουμε να στείλουμε πληροφορία που δεν επιθυμούμε να την βλέπουν οι χρήστες.</a:t>
            </a:r>
          </a:p>
          <a:p>
            <a:endParaRPr lang="el-GR" dirty="0" smtClean="0"/>
          </a:p>
          <a:p>
            <a:r>
              <a:rPr lang="en-US" dirty="0" smtClean="0"/>
              <a:t>Get</a:t>
            </a:r>
            <a:r>
              <a:rPr lang="el-GR" dirty="0" smtClean="0"/>
              <a:t> χρησιμοποιούμε όταν δεν συμβαίνει τίποτα από τα παραπάνω.</a:t>
            </a:r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HTML + PHP forms</a:t>
            </a: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395536" y="1729839"/>
            <a:ext cx="432048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 smtClean="0">
                <a:solidFill>
                  <a:srgbClr val="FF0000"/>
                </a:solidFill>
              </a:rPr>
              <a:t>Αρχική σελίδα</a:t>
            </a:r>
            <a:endParaRPr lang="en-GB" b="1" dirty="0" smtClean="0">
              <a:solidFill>
                <a:srgbClr val="FF0000"/>
              </a:solidFill>
            </a:endParaRPr>
          </a:p>
          <a:p>
            <a:endParaRPr lang="en-GB" dirty="0" smtClean="0"/>
          </a:p>
          <a:p>
            <a:r>
              <a:rPr lang="en-GB" dirty="0" smtClean="0"/>
              <a:t>&lt;html&gt;</a:t>
            </a:r>
            <a:br>
              <a:rPr lang="en-GB" dirty="0" smtClean="0"/>
            </a:br>
            <a:r>
              <a:rPr lang="en-GB" dirty="0" smtClean="0"/>
              <a:t>&lt; body&gt;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&lt; form action=“action.php" method="post"&gt;</a:t>
            </a:r>
            <a:br>
              <a:rPr lang="en-GB" dirty="0" smtClean="0"/>
            </a:br>
            <a:r>
              <a:rPr lang="en-GB" dirty="0" smtClean="0"/>
              <a:t>Name: &lt;input type="text" name=“</a:t>
            </a:r>
            <a:r>
              <a:rPr lang="en-GB" dirty="0" err="1" smtClean="0"/>
              <a:t>yourname</a:t>
            </a:r>
            <a:r>
              <a:rPr lang="en-GB" dirty="0" smtClean="0"/>
              <a:t>“&gt;</a:t>
            </a:r>
            <a:br>
              <a:rPr lang="en-GB" dirty="0" smtClean="0"/>
            </a:br>
            <a:r>
              <a:rPr lang="en-GB" dirty="0" smtClean="0"/>
              <a:t>&lt; input type="submit“ value= “Click Here”&gt;</a:t>
            </a:r>
            <a:br>
              <a:rPr lang="en-GB" dirty="0" smtClean="0"/>
            </a:br>
            <a:r>
              <a:rPr lang="en-GB" dirty="0" smtClean="0"/>
              <a:t>&lt; /form&gt;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&lt; /body&gt;</a:t>
            </a:r>
            <a:br>
              <a:rPr lang="en-GB" dirty="0" smtClean="0"/>
            </a:br>
            <a:r>
              <a:rPr lang="en-GB" dirty="0" smtClean="0"/>
              <a:t>&lt; /html&gt; </a:t>
            </a:r>
            <a:endParaRPr lang="el-GR" dirty="0"/>
          </a:p>
        </p:txBody>
      </p:sp>
      <p:sp>
        <p:nvSpPr>
          <p:cNvPr id="4" name="3 - Ορθογώνιο"/>
          <p:cNvSpPr/>
          <p:nvPr/>
        </p:nvSpPr>
        <p:spPr>
          <a:xfrm>
            <a:off x="4716016" y="1668864"/>
            <a:ext cx="417646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 smtClean="0">
                <a:solidFill>
                  <a:srgbClr val="FF0000"/>
                </a:solidFill>
              </a:rPr>
              <a:t>Σελίδα </a:t>
            </a:r>
            <a:r>
              <a:rPr lang="en-US" b="1" dirty="0" smtClean="0">
                <a:solidFill>
                  <a:srgbClr val="FF0000"/>
                </a:solidFill>
              </a:rPr>
              <a:t>action.php</a:t>
            </a:r>
            <a:endParaRPr lang="el-GR" b="1" dirty="0" smtClean="0">
              <a:solidFill>
                <a:srgbClr val="FF0000"/>
              </a:solidFill>
            </a:endParaRPr>
          </a:p>
          <a:p>
            <a:endParaRPr lang="en-US" dirty="0" smtClean="0"/>
          </a:p>
          <a:p>
            <a:r>
              <a:rPr lang="en-US" dirty="0" smtClean="0"/>
              <a:t>&lt;html&gt;</a:t>
            </a:r>
            <a:br>
              <a:rPr lang="en-US" dirty="0" smtClean="0"/>
            </a:br>
            <a:r>
              <a:rPr lang="en-US" dirty="0" smtClean="0"/>
              <a:t>&lt; body&gt;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Geia</a:t>
            </a:r>
            <a:r>
              <a:rPr lang="en-US" dirty="0" smtClean="0"/>
              <a:t> soy  &lt;?</a:t>
            </a:r>
            <a:r>
              <a:rPr lang="en-US" dirty="0" err="1" smtClean="0"/>
              <a:t>php</a:t>
            </a:r>
            <a:r>
              <a:rPr lang="en-US" dirty="0" smtClean="0"/>
              <a:t> echo $_POST[“</a:t>
            </a:r>
            <a:r>
              <a:rPr lang="en-US" dirty="0" err="1" smtClean="0"/>
              <a:t>yourname</a:t>
            </a:r>
            <a:r>
              <a:rPr lang="en-US" dirty="0" smtClean="0"/>
              <a:t>"]; ?&gt;&lt;</a:t>
            </a:r>
            <a:r>
              <a:rPr lang="en-US" dirty="0" err="1" smtClean="0"/>
              <a:t>br</a:t>
            </a:r>
            <a:r>
              <a:rPr lang="en-US" dirty="0" smtClean="0"/>
              <a:t>&gt;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&lt; /body&gt;</a:t>
            </a:r>
            <a:br>
              <a:rPr lang="en-US" dirty="0" smtClean="0"/>
            </a:br>
            <a:r>
              <a:rPr lang="en-US" dirty="0" smtClean="0"/>
              <a:t>&lt; /html&gt; </a:t>
            </a:r>
            <a:endParaRPr lang="el-GR" dirty="0"/>
          </a:p>
        </p:txBody>
      </p:sp>
      <p:sp>
        <p:nvSpPr>
          <p:cNvPr id="5" name="4 - TextBox"/>
          <p:cNvSpPr txBox="1"/>
          <p:nvPr/>
        </p:nvSpPr>
        <p:spPr>
          <a:xfrm>
            <a:off x="251520" y="6021288"/>
            <a:ext cx="8653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Το ίδιο ακριβώς θα είναι εάν η φόρμα είχε </a:t>
            </a:r>
            <a:r>
              <a:rPr lang="en-US" dirty="0" smtClean="0"/>
              <a:t>Get </a:t>
            </a:r>
            <a:r>
              <a:rPr lang="el-GR" dirty="0" smtClean="0"/>
              <a:t>οπότε όπου</a:t>
            </a:r>
            <a:r>
              <a:rPr lang="en-US" dirty="0" smtClean="0"/>
              <a:t> post</a:t>
            </a:r>
            <a:r>
              <a:rPr lang="el-GR" dirty="0" smtClean="0"/>
              <a:t> στις σελίδες θα είναι </a:t>
            </a:r>
            <a:r>
              <a:rPr lang="en-US" dirty="0" smtClean="0"/>
              <a:t>GET</a:t>
            </a:r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MVC in PHP + HTML Forms</a:t>
            </a: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3600400" y="980728"/>
            <a:ext cx="4572000" cy="624786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sz="1600" dirty="0" smtClean="0"/>
              <a:t>&lt;html&gt;</a:t>
            </a:r>
            <a:br>
              <a:rPr lang="en-GB" sz="1600" dirty="0" smtClean="0"/>
            </a:br>
            <a:r>
              <a:rPr lang="en-GB" sz="1600" dirty="0" smtClean="0"/>
              <a:t>&lt;body&gt; </a:t>
            </a:r>
            <a:br>
              <a:rPr lang="en-GB" sz="1600" dirty="0" smtClean="0"/>
            </a:br>
            <a:r>
              <a:rPr lang="en-GB" sz="1600" dirty="0" smtClean="0"/>
              <a:t>&lt;?</a:t>
            </a:r>
            <a:r>
              <a:rPr lang="en-GB" sz="1600" dirty="0" err="1" smtClean="0"/>
              <a:t>php</a:t>
            </a:r>
            <a:r>
              <a:rPr lang="en-GB" sz="1600" dirty="0" smtClean="0"/>
              <a:t/>
            </a:r>
            <a:br>
              <a:rPr lang="en-GB" sz="1600" dirty="0" smtClean="0"/>
            </a:br>
            <a:r>
              <a:rPr lang="en-GB" sz="1600" dirty="0" smtClean="0"/>
              <a:t>// define variables and set to empty values</a:t>
            </a:r>
            <a:br>
              <a:rPr lang="en-GB" sz="1600" dirty="0" smtClean="0"/>
            </a:br>
            <a:r>
              <a:rPr lang="en-GB" sz="1600" dirty="0" smtClean="0"/>
              <a:t>$name = $email = $gender = $comment = $website = "";</a:t>
            </a:r>
            <a:br>
              <a:rPr lang="en-GB" sz="1600" dirty="0" smtClean="0"/>
            </a:br>
            <a:r>
              <a:rPr lang="en-GB" sz="1600" dirty="0" smtClean="0"/>
              <a:t/>
            </a:r>
            <a:br>
              <a:rPr lang="en-GB" sz="1600" dirty="0" smtClean="0"/>
            </a:br>
            <a:r>
              <a:rPr lang="en-GB" sz="1600" dirty="0" smtClean="0"/>
              <a:t>if ($_SERVER["REQUEST_METHOD"] == "POST")</a:t>
            </a:r>
            <a:br>
              <a:rPr lang="en-GB" sz="1600" dirty="0" smtClean="0"/>
            </a:br>
            <a:r>
              <a:rPr lang="en-GB" sz="1600" dirty="0" smtClean="0"/>
              <a:t>{</a:t>
            </a:r>
            <a:br>
              <a:rPr lang="en-GB" sz="1600" dirty="0" smtClean="0"/>
            </a:br>
            <a:r>
              <a:rPr lang="en-GB" sz="1600" dirty="0" smtClean="0"/>
              <a:t>   $name = </a:t>
            </a:r>
            <a:r>
              <a:rPr lang="en-GB" sz="1600" dirty="0" err="1" smtClean="0"/>
              <a:t>test_input</a:t>
            </a:r>
            <a:r>
              <a:rPr lang="en-GB" sz="1600" dirty="0" smtClean="0"/>
              <a:t>($_POST["name"]);</a:t>
            </a:r>
            <a:br>
              <a:rPr lang="en-GB" sz="1600" dirty="0" smtClean="0"/>
            </a:br>
            <a:r>
              <a:rPr lang="en-GB" sz="1600" dirty="0" smtClean="0"/>
              <a:t>   $email = </a:t>
            </a:r>
            <a:r>
              <a:rPr lang="en-GB" sz="1600" dirty="0" err="1" smtClean="0"/>
              <a:t>test_input</a:t>
            </a:r>
            <a:r>
              <a:rPr lang="en-GB" sz="1600" dirty="0" smtClean="0"/>
              <a:t>($_POST["email"]);</a:t>
            </a:r>
            <a:br>
              <a:rPr lang="en-GB" sz="1600" dirty="0" smtClean="0"/>
            </a:br>
            <a:r>
              <a:rPr lang="en-GB" sz="1600" dirty="0" smtClean="0"/>
              <a:t>   $website = </a:t>
            </a:r>
            <a:r>
              <a:rPr lang="en-GB" sz="1600" dirty="0" err="1" smtClean="0"/>
              <a:t>test_input</a:t>
            </a:r>
            <a:r>
              <a:rPr lang="en-GB" sz="1600" dirty="0" smtClean="0"/>
              <a:t>($_POST["website"]);</a:t>
            </a:r>
            <a:br>
              <a:rPr lang="en-GB" sz="1600" dirty="0" smtClean="0"/>
            </a:br>
            <a:r>
              <a:rPr lang="en-GB" sz="1600" dirty="0" smtClean="0"/>
              <a:t>   $comment = </a:t>
            </a:r>
            <a:r>
              <a:rPr lang="en-GB" sz="1600" dirty="0" err="1" smtClean="0"/>
              <a:t>test_input</a:t>
            </a:r>
            <a:r>
              <a:rPr lang="en-GB" sz="1600" dirty="0" smtClean="0"/>
              <a:t>($_POST["comment"]);</a:t>
            </a:r>
            <a:br>
              <a:rPr lang="en-GB" sz="1600" dirty="0" smtClean="0"/>
            </a:br>
            <a:r>
              <a:rPr lang="en-GB" sz="1600" dirty="0" smtClean="0"/>
              <a:t>   $gender = </a:t>
            </a:r>
            <a:r>
              <a:rPr lang="en-GB" sz="1600" dirty="0" err="1" smtClean="0"/>
              <a:t>test_input</a:t>
            </a:r>
            <a:r>
              <a:rPr lang="en-GB" sz="1600" dirty="0" smtClean="0"/>
              <a:t>($_POST["gender"]);</a:t>
            </a:r>
            <a:br>
              <a:rPr lang="en-GB" sz="1600" dirty="0" smtClean="0"/>
            </a:br>
            <a:r>
              <a:rPr lang="en-GB" sz="1600" dirty="0" smtClean="0"/>
              <a:t>}</a:t>
            </a:r>
            <a:br>
              <a:rPr lang="en-GB" sz="1600" dirty="0" smtClean="0"/>
            </a:br>
            <a:r>
              <a:rPr lang="en-GB" sz="1600" dirty="0" smtClean="0"/>
              <a:t/>
            </a:r>
            <a:br>
              <a:rPr lang="en-GB" sz="1600" dirty="0" smtClean="0"/>
            </a:br>
            <a:r>
              <a:rPr lang="en-GB" sz="1600" dirty="0" smtClean="0"/>
              <a:t>function </a:t>
            </a:r>
            <a:r>
              <a:rPr lang="en-GB" sz="1600" dirty="0" err="1" smtClean="0"/>
              <a:t>test_input</a:t>
            </a:r>
            <a:r>
              <a:rPr lang="en-GB" sz="1600" dirty="0" smtClean="0"/>
              <a:t>($data)</a:t>
            </a:r>
            <a:br>
              <a:rPr lang="en-GB" sz="1600" dirty="0" smtClean="0"/>
            </a:br>
            <a:r>
              <a:rPr lang="en-GB" sz="1600" dirty="0" smtClean="0"/>
              <a:t>{</a:t>
            </a:r>
            <a:br>
              <a:rPr lang="en-GB" sz="1600" dirty="0" smtClean="0"/>
            </a:br>
            <a:r>
              <a:rPr lang="en-GB" sz="1600" dirty="0" smtClean="0"/>
              <a:t>   $data = trim($data);</a:t>
            </a:r>
            <a:br>
              <a:rPr lang="en-GB" sz="1600" dirty="0" smtClean="0"/>
            </a:br>
            <a:r>
              <a:rPr lang="en-GB" sz="1600" dirty="0" smtClean="0"/>
              <a:t>   $data = </a:t>
            </a:r>
            <a:r>
              <a:rPr lang="en-GB" sz="1600" dirty="0" err="1" smtClean="0"/>
              <a:t>stripslashes</a:t>
            </a:r>
            <a:r>
              <a:rPr lang="en-GB" sz="1600" dirty="0" smtClean="0"/>
              <a:t>($data);</a:t>
            </a:r>
            <a:br>
              <a:rPr lang="en-GB" sz="1600" dirty="0" smtClean="0"/>
            </a:br>
            <a:r>
              <a:rPr lang="en-GB" sz="1600" dirty="0" smtClean="0"/>
              <a:t>   $data = </a:t>
            </a:r>
            <a:r>
              <a:rPr lang="en-GB" sz="1600" dirty="0" err="1" smtClean="0"/>
              <a:t>htmlspecialchars</a:t>
            </a:r>
            <a:r>
              <a:rPr lang="en-GB" sz="1600" dirty="0" smtClean="0"/>
              <a:t>($data);</a:t>
            </a:r>
            <a:br>
              <a:rPr lang="en-GB" sz="1600" dirty="0" smtClean="0"/>
            </a:br>
            <a:r>
              <a:rPr lang="en-GB" sz="1600" dirty="0" smtClean="0"/>
              <a:t>   return $data;</a:t>
            </a:r>
            <a:br>
              <a:rPr lang="en-GB" sz="1600" dirty="0" smtClean="0"/>
            </a:br>
            <a:r>
              <a:rPr lang="en-GB" sz="1600" dirty="0" smtClean="0"/>
              <a:t>}</a:t>
            </a:r>
            <a:br>
              <a:rPr lang="en-GB" sz="1600" dirty="0" smtClean="0"/>
            </a:br>
            <a:r>
              <a:rPr lang="en-GB" sz="1600" dirty="0" smtClean="0"/>
              <a:t>?&gt;</a:t>
            </a:r>
            <a:br>
              <a:rPr lang="en-GB" sz="1600" dirty="0" smtClean="0"/>
            </a:br>
            <a:endParaRPr lang="el-GR" sz="1600" dirty="0"/>
          </a:p>
        </p:txBody>
      </p:sp>
      <p:sp>
        <p:nvSpPr>
          <p:cNvPr id="6" name="5 - TextBox"/>
          <p:cNvSpPr txBox="1"/>
          <p:nvPr/>
        </p:nvSpPr>
        <p:spPr>
          <a:xfrm>
            <a:off x="539552" y="1772816"/>
            <a:ext cx="143500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MODEL</a:t>
            </a:r>
            <a:endParaRPr lang="el-GR" sz="3200" dirty="0"/>
          </a:p>
        </p:txBody>
      </p:sp>
      <p:sp>
        <p:nvSpPr>
          <p:cNvPr id="7" name="6 - TextBox"/>
          <p:cNvSpPr txBox="1"/>
          <p:nvPr/>
        </p:nvSpPr>
        <p:spPr>
          <a:xfrm>
            <a:off x="24008" y="6381328"/>
            <a:ext cx="3539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Παράδειγμα από το </a:t>
            </a:r>
            <a:r>
              <a:rPr lang="en-US" dirty="0" smtClean="0"/>
              <a:t>w3schools.com</a:t>
            </a:r>
            <a:endParaRPr lang="el-G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MVC in PHP + HTML Forms</a:t>
            </a: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3347864" y="1412776"/>
            <a:ext cx="4572000" cy="575542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sz="1600" dirty="0" smtClean="0"/>
              <a:t/>
            </a:r>
            <a:br>
              <a:rPr lang="en-GB" sz="1600" dirty="0" smtClean="0"/>
            </a:br>
            <a:r>
              <a:rPr lang="en-GB" sz="1600" dirty="0" smtClean="0"/>
              <a:t>&lt;h2&gt;PHP Form Validation Example&lt;/h2&gt;</a:t>
            </a:r>
            <a:br>
              <a:rPr lang="en-GB" sz="1600" dirty="0" smtClean="0"/>
            </a:br>
            <a:r>
              <a:rPr lang="en-GB" sz="1600" dirty="0" smtClean="0"/>
              <a:t>&lt;form method="post" action="&lt;?</a:t>
            </a:r>
            <a:r>
              <a:rPr lang="en-GB" sz="1600" dirty="0" err="1" smtClean="0"/>
              <a:t>php</a:t>
            </a:r>
            <a:r>
              <a:rPr lang="en-GB" sz="1600" dirty="0" smtClean="0"/>
              <a:t> echo </a:t>
            </a:r>
            <a:r>
              <a:rPr lang="en-GB" sz="1600" dirty="0" err="1" smtClean="0"/>
              <a:t>htmlspecialchars</a:t>
            </a:r>
            <a:r>
              <a:rPr lang="en-GB" sz="1600" dirty="0" smtClean="0"/>
              <a:t>($_SERVER["PHP_SELF"]);?&gt;"&gt; </a:t>
            </a:r>
            <a:br>
              <a:rPr lang="en-GB" sz="1600" dirty="0" smtClean="0"/>
            </a:br>
            <a:r>
              <a:rPr lang="en-GB" sz="1600" dirty="0" smtClean="0"/>
              <a:t>   Name: &lt;input type="text" name="name"&gt;</a:t>
            </a:r>
            <a:br>
              <a:rPr lang="en-GB" sz="1600" dirty="0" smtClean="0"/>
            </a:br>
            <a:r>
              <a:rPr lang="en-GB" sz="1600" dirty="0" smtClean="0"/>
              <a:t>   &lt;</a:t>
            </a:r>
            <a:r>
              <a:rPr lang="en-GB" sz="1600" dirty="0" err="1" smtClean="0"/>
              <a:t>br</a:t>
            </a:r>
            <a:r>
              <a:rPr lang="en-GB" sz="1600" dirty="0" smtClean="0"/>
              <a:t>&gt;&lt;</a:t>
            </a:r>
            <a:r>
              <a:rPr lang="en-GB" sz="1600" dirty="0" err="1" smtClean="0"/>
              <a:t>br</a:t>
            </a:r>
            <a:r>
              <a:rPr lang="en-GB" sz="1600" dirty="0" smtClean="0"/>
              <a:t>&gt;</a:t>
            </a:r>
            <a:br>
              <a:rPr lang="en-GB" sz="1600" dirty="0" smtClean="0"/>
            </a:br>
            <a:r>
              <a:rPr lang="en-GB" sz="1600" dirty="0" smtClean="0"/>
              <a:t>   E-mail: &lt;input type="text" name="email"&gt;</a:t>
            </a:r>
            <a:br>
              <a:rPr lang="en-GB" sz="1600" dirty="0" smtClean="0"/>
            </a:br>
            <a:r>
              <a:rPr lang="en-GB" sz="1600" dirty="0" smtClean="0"/>
              <a:t>   &lt;</a:t>
            </a:r>
            <a:r>
              <a:rPr lang="en-GB" sz="1600" dirty="0" err="1" smtClean="0"/>
              <a:t>br</a:t>
            </a:r>
            <a:r>
              <a:rPr lang="en-GB" sz="1600" dirty="0" smtClean="0"/>
              <a:t>&gt;&lt;</a:t>
            </a:r>
            <a:r>
              <a:rPr lang="en-GB" sz="1600" dirty="0" err="1" smtClean="0"/>
              <a:t>br</a:t>
            </a:r>
            <a:r>
              <a:rPr lang="en-GB" sz="1600" dirty="0" smtClean="0"/>
              <a:t>&gt;</a:t>
            </a:r>
            <a:br>
              <a:rPr lang="en-GB" sz="1600" dirty="0" smtClean="0"/>
            </a:br>
            <a:r>
              <a:rPr lang="en-GB" sz="1600" dirty="0" smtClean="0"/>
              <a:t>   Website: &lt;input type="text" name="website"&gt;</a:t>
            </a:r>
            <a:br>
              <a:rPr lang="en-GB" sz="1600" dirty="0" smtClean="0"/>
            </a:br>
            <a:r>
              <a:rPr lang="en-GB" sz="1600" dirty="0" smtClean="0"/>
              <a:t>   &lt;</a:t>
            </a:r>
            <a:r>
              <a:rPr lang="en-GB" sz="1600" dirty="0" err="1" smtClean="0"/>
              <a:t>br</a:t>
            </a:r>
            <a:r>
              <a:rPr lang="en-GB" sz="1600" dirty="0" smtClean="0"/>
              <a:t>&gt;&lt;</a:t>
            </a:r>
            <a:r>
              <a:rPr lang="en-GB" sz="1600" dirty="0" err="1" smtClean="0"/>
              <a:t>br</a:t>
            </a:r>
            <a:r>
              <a:rPr lang="en-GB" sz="1600" dirty="0" smtClean="0"/>
              <a:t>&gt;</a:t>
            </a:r>
            <a:br>
              <a:rPr lang="en-GB" sz="1600" dirty="0" smtClean="0"/>
            </a:br>
            <a:r>
              <a:rPr lang="en-GB" sz="1600" dirty="0" smtClean="0"/>
              <a:t>   Comment: &lt;</a:t>
            </a:r>
            <a:r>
              <a:rPr lang="en-GB" sz="1600" dirty="0" err="1" smtClean="0"/>
              <a:t>textarea</a:t>
            </a:r>
            <a:r>
              <a:rPr lang="en-GB" sz="1600" dirty="0" smtClean="0"/>
              <a:t> name="comment" rows="5" cols="40"&gt;&lt;/</a:t>
            </a:r>
            <a:r>
              <a:rPr lang="en-GB" sz="1600" dirty="0" err="1" smtClean="0"/>
              <a:t>textarea</a:t>
            </a:r>
            <a:r>
              <a:rPr lang="en-GB" sz="1600" dirty="0" smtClean="0"/>
              <a:t>&gt;</a:t>
            </a:r>
            <a:br>
              <a:rPr lang="en-GB" sz="1600" dirty="0" smtClean="0"/>
            </a:br>
            <a:r>
              <a:rPr lang="en-GB" sz="1600" dirty="0" smtClean="0"/>
              <a:t>   &lt;</a:t>
            </a:r>
            <a:r>
              <a:rPr lang="en-GB" sz="1600" dirty="0" err="1" smtClean="0"/>
              <a:t>br</a:t>
            </a:r>
            <a:r>
              <a:rPr lang="en-GB" sz="1600" dirty="0" smtClean="0"/>
              <a:t>&gt;&lt;</a:t>
            </a:r>
            <a:r>
              <a:rPr lang="en-GB" sz="1600" dirty="0" err="1" smtClean="0"/>
              <a:t>br</a:t>
            </a:r>
            <a:r>
              <a:rPr lang="en-GB" sz="1600" dirty="0" smtClean="0"/>
              <a:t>&gt;</a:t>
            </a:r>
            <a:br>
              <a:rPr lang="en-GB" sz="1600" dirty="0" smtClean="0"/>
            </a:br>
            <a:r>
              <a:rPr lang="en-GB" sz="1600" dirty="0" smtClean="0"/>
              <a:t>   Gender:</a:t>
            </a:r>
            <a:br>
              <a:rPr lang="en-GB" sz="1600" dirty="0" smtClean="0"/>
            </a:br>
            <a:r>
              <a:rPr lang="en-GB" sz="1600" dirty="0" smtClean="0"/>
              <a:t>   &lt;input type="radio" name="gender" value="female"&gt;Female</a:t>
            </a:r>
            <a:br>
              <a:rPr lang="en-GB" sz="1600" dirty="0" smtClean="0"/>
            </a:br>
            <a:r>
              <a:rPr lang="en-GB" sz="1600" dirty="0" smtClean="0"/>
              <a:t>   &lt;input type="radio" name="gender" value="male"&gt;Male</a:t>
            </a:r>
            <a:br>
              <a:rPr lang="en-GB" sz="1600" dirty="0" smtClean="0"/>
            </a:br>
            <a:r>
              <a:rPr lang="en-GB" sz="1600" dirty="0" smtClean="0"/>
              <a:t>   &lt;</a:t>
            </a:r>
            <a:r>
              <a:rPr lang="en-GB" sz="1600" dirty="0" err="1" smtClean="0"/>
              <a:t>br</a:t>
            </a:r>
            <a:r>
              <a:rPr lang="en-GB" sz="1600" dirty="0" smtClean="0"/>
              <a:t>&gt;&lt;</a:t>
            </a:r>
            <a:r>
              <a:rPr lang="en-GB" sz="1600" dirty="0" err="1" smtClean="0"/>
              <a:t>br</a:t>
            </a:r>
            <a:r>
              <a:rPr lang="en-GB" sz="1600" dirty="0" smtClean="0"/>
              <a:t>&gt;</a:t>
            </a:r>
            <a:br>
              <a:rPr lang="en-GB" sz="1600" dirty="0" smtClean="0"/>
            </a:br>
            <a:r>
              <a:rPr lang="en-GB" sz="1600" dirty="0" smtClean="0"/>
              <a:t>   &lt;input type="submit" name="submit" value="Submit"&gt; </a:t>
            </a:r>
            <a:br>
              <a:rPr lang="en-GB" sz="1600" dirty="0" smtClean="0"/>
            </a:br>
            <a:r>
              <a:rPr lang="en-GB" sz="1600" dirty="0" smtClean="0"/>
              <a:t>&lt;/form&gt;</a:t>
            </a:r>
            <a:br>
              <a:rPr lang="en-GB" sz="1600" dirty="0" smtClean="0"/>
            </a:br>
            <a:endParaRPr lang="el-GR" sz="1600" dirty="0"/>
          </a:p>
        </p:txBody>
      </p:sp>
      <p:sp>
        <p:nvSpPr>
          <p:cNvPr id="4" name="3 - TextBox"/>
          <p:cNvSpPr txBox="1"/>
          <p:nvPr/>
        </p:nvSpPr>
        <p:spPr>
          <a:xfrm>
            <a:off x="683568" y="2348880"/>
            <a:ext cx="21684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CONTOLLER</a:t>
            </a:r>
            <a:endParaRPr lang="el-GR" sz="3200" dirty="0"/>
          </a:p>
        </p:txBody>
      </p:sp>
      <p:sp>
        <p:nvSpPr>
          <p:cNvPr id="5" name="4 - TextBox"/>
          <p:cNvSpPr txBox="1"/>
          <p:nvPr/>
        </p:nvSpPr>
        <p:spPr>
          <a:xfrm>
            <a:off x="-36512" y="6381328"/>
            <a:ext cx="3539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Παράδειγμα από το </a:t>
            </a:r>
            <a:r>
              <a:rPr lang="en-US" dirty="0" smtClean="0"/>
              <a:t>w3schools.com</a:t>
            </a:r>
            <a:endParaRPr lang="el-G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MVC in PHP + HTML Forms</a:t>
            </a: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4283968" y="1484784"/>
            <a:ext cx="4572000" cy="378565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sz="1600" dirty="0" smtClean="0"/>
              <a:t>&lt;?</a:t>
            </a:r>
            <a:r>
              <a:rPr lang="en-GB" sz="1600" dirty="0" err="1" smtClean="0"/>
              <a:t>php</a:t>
            </a:r>
            <a:r>
              <a:rPr lang="en-GB" sz="1600" dirty="0" smtClean="0"/>
              <a:t/>
            </a:r>
            <a:br>
              <a:rPr lang="en-GB" sz="1600" dirty="0" smtClean="0"/>
            </a:br>
            <a:r>
              <a:rPr lang="en-GB" sz="1600" dirty="0" smtClean="0"/>
              <a:t>echo "&lt;h2&gt;Your Input:&lt;/h2&gt;";</a:t>
            </a:r>
            <a:br>
              <a:rPr lang="en-GB" sz="1600" dirty="0" smtClean="0"/>
            </a:br>
            <a:r>
              <a:rPr lang="en-GB" sz="1600" dirty="0" smtClean="0"/>
              <a:t>echo $name;</a:t>
            </a:r>
            <a:br>
              <a:rPr lang="en-GB" sz="1600" dirty="0" smtClean="0"/>
            </a:br>
            <a:r>
              <a:rPr lang="en-GB" sz="1600" dirty="0" smtClean="0"/>
              <a:t>echo "&lt;</a:t>
            </a:r>
            <a:r>
              <a:rPr lang="en-GB" sz="1600" dirty="0" err="1" smtClean="0"/>
              <a:t>br</a:t>
            </a:r>
            <a:r>
              <a:rPr lang="en-GB" sz="1600" dirty="0" smtClean="0"/>
              <a:t>&gt;";</a:t>
            </a:r>
            <a:br>
              <a:rPr lang="en-GB" sz="1600" dirty="0" smtClean="0"/>
            </a:br>
            <a:r>
              <a:rPr lang="en-GB" sz="1600" dirty="0" smtClean="0"/>
              <a:t>echo $email;</a:t>
            </a:r>
            <a:br>
              <a:rPr lang="en-GB" sz="1600" dirty="0" smtClean="0"/>
            </a:br>
            <a:r>
              <a:rPr lang="en-GB" sz="1600" dirty="0" smtClean="0"/>
              <a:t>echo "&lt;</a:t>
            </a:r>
            <a:r>
              <a:rPr lang="en-GB" sz="1600" dirty="0" err="1" smtClean="0"/>
              <a:t>br</a:t>
            </a:r>
            <a:r>
              <a:rPr lang="en-GB" sz="1600" dirty="0" smtClean="0"/>
              <a:t>&gt;";</a:t>
            </a:r>
            <a:br>
              <a:rPr lang="en-GB" sz="1600" dirty="0" smtClean="0"/>
            </a:br>
            <a:r>
              <a:rPr lang="en-GB" sz="1600" dirty="0" smtClean="0"/>
              <a:t>echo $website;</a:t>
            </a:r>
            <a:br>
              <a:rPr lang="en-GB" sz="1600" dirty="0" smtClean="0"/>
            </a:br>
            <a:r>
              <a:rPr lang="en-GB" sz="1600" dirty="0" smtClean="0"/>
              <a:t>echo "&lt;</a:t>
            </a:r>
            <a:r>
              <a:rPr lang="en-GB" sz="1600" dirty="0" err="1" smtClean="0"/>
              <a:t>br</a:t>
            </a:r>
            <a:r>
              <a:rPr lang="en-GB" sz="1600" dirty="0" smtClean="0"/>
              <a:t>&gt;";</a:t>
            </a:r>
            <a:br>
              <a:rPr lang="en-GB" sz="1600" dirty="0" smtClean="0"/>
            </a:br>
            <a:r>
              <a:rPr lang="en-GB" sz="1600" dirty="0" smtClean="0"/>
              <a:t>echo $comment;</a:t>
            </a:r>
            <a:br>
              <a:rPr lang="en-GB" sz="1600" dirty="0" smtClean="0"/>
            </a:br>
            <a:r>
              <a:rPr lang="en-GB" sz="1600" dirty="0" smtClean="0"/>
              <a:t>echo "&lt;</a:t>
            </a:r>
            <a:r>
              <a:rPr lang="en-GB" sz="1600" dirty="0" err="1" smtClean="0"/>
              <a:t>br</a:t>
            </a:r>
            <a:r>
              <a:rPr lang="en-GB" sz="1600" dirty="0" smtClean="0"/>
              <a:t>&gt;";</a:t>
            </a:r>
            <a:br>
              <a:rPr lang="en-GB" sz="1600" dirty="0" smtClean="0"/>
            </a:br>
            <a:r>
              <a:rPr lang="en-GB" sz="1600" dirty="0" smtClean="0"/>
              <a:t>echo $gender;</a:t>
            </a:r>
            <a:br>
              <a:rPr lang="en-GB" sz="1600" dirty="0" smtClean="0"/>
            </a:br>
            <a:r>
              <a:rPr lang="en-GB" sz="1600" dirty="0" smtClean="0"/>
              <a:t>?&gt;</a:t>
            </a:r>
            <a:br>
              <a:rPr lang="en-GB" sz="1600" dirty="0" smtClean="0"/>
            </a:br>
            <a:r>
              <a:rPr lang="en-GB" sz="1600" dirty="0" smtClean="0"/>
              <a:t/>
            </a:r>
            <a:br>
              <a:rPr lang="en-GB" sz="1600" dirty="0" smtClean="0"/>
            </a:br>
            <a:r>
              <a:rPr lang="en-GB" sz="1600" dirty="0" smtClean="0"/>
              <a:t>&lt;/body&gt;</a:t>
            </a:r>
            <a:br>
              <a:rPr lang="en-GB" sz="1600" dirty="0" smtClean="0"/>
            </a:br>
            <a:r>
              <a:rPr lang="en-GB" sz="1600" dirty="0" smtClean="0"/>
              <a:t>&lt;/html&gt;</a:t>
            </a:r>
            <a:endParaRPr lang="el-GR" sz="1600" dirty="0"/>
          </a:p>
        </p:txBody>
      </p:sp>
      <p:sp>
        <p:nvSpPr>
          <p:cNvPr id="6" name="5 - TextBox"/>
          <p:cNvSpPr txBox="1"/>
          <p:nvPr/>
        </p:nvSpPr>
        <p:spPr>
          <a:xfrm>
            <a:off x="683568" y="2276872"/>
            <a:ext cx="108715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VIEW</a:t>
            </a:r>
            <a:endParaRPr lang="el-GR" sz="3200" dirty="0"/>
          </a:p>
        </p:txBody>
      </p:sp>
      <p:sp>
        <p:nvSpPr>
          <p:cNvPr id="7" name="6 - TextBox"/>
          <p:cNvSpPr txBox="1"/>
          <p:nvPr/>
        </p:nvSpPr>
        <p:spPr>
          <a:xfrm>
            <a:off x="1259632" y="6381328"/>
            <a:ext cx="3539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Παράδειγμα από το </a:t>
            </a:r>
            <a:r>
              <a:rPr lang="en-US" dirty="0" smtClean="0"/>
              <a:t>w3schools.com</a:t>
            </a:r>
            <a:endParaRPr lang="el-G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47342"/>
          <a:stretch>
            <a:fillRect/>
          </a:stretch>
        </p:blipFill>
        <p:spPr bwMode="auto">
          <a:xfrm>
            <a:off x="4355976" y="990600"/>
            <a:ext cx="4280024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3 - TextBox"/>
          <p:cNvSpPr txBox="1"/>
          <p:nvPr/>
        </p:nvSpPr>
        <p:spPr>
          <a:xfrm>
            <a:off x="1259632" y="6381328"/>
            <a:ext cx="3539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Παράδειγμα από το </a:t>
            </a:r>
            <a:r>
              <a:rPr lang="en-US" dirty="0" smtClean="0"/>
              <a:t>w3schools.com</a:t>
            </a:r>
            <a:endParaRPr lang="el-G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1027</TotalTime>
  <Words>623</Words>
  <Application>Microsoft Office PowerPoint</Application>
  <PresentationFormat>Προβολή στην οθόνη (4:3)</PresentationFormat>
  <Paragraphs>69</Paragraphs>
  <Slides>11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2" baseType="lpstr">
      <vt:lpstr>Θέμα του Office</vt:lpstr>
      <vt:lpstr>Μάθημα 6</vt:lpstr>
      <vt:lpstr>HTML Forms</vt:lpstr>
      <vt:lpstr>HTML Form</vt:lpstr>
      <vt:lpstr>HTML Forms syntax</vt:lpstr>
      <vt:lpstr>HTML + PHP forms</vt:lpstr>
      <vt:lpstr>MVC in PHP + HTML Forms</vt:lpstr>
      <vt:lpstr>MVC in PHP + HTML Forms</vt:lpstr>
      <vt:lpstr>MVC in PHP + HTML Forms</vt:lpstr>
      <vt:lpstr>Διαφάνεια 9</vt:lpstr>
      <vt:lpstr>Διαφάνεια 10</vt:lpstr>
      <vt:lpstr>Security issues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Μάθημα 2</dc:title>
  <dc:creator>mclab</dc:creator>
  <cp:lastModifiedBy>mclab</cp:lastModifiedBy>
  <cp:revision>295</cp:revision>
  <dcterms:created xsi:type="dcterms:W3CDTF">2014-03-12T16:45:58Z</dcterms:created>
  <dcterms:modified xsi:type="dcterms:W3CDTF">2014-04-09T13:06:50Z</dcterms:modified>
</cp:coreProperties>
</file>