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6" r:id="rId3"/>
    <p:sldId id="258" r:id="rId4"/>
    <p:sldId id="260" r:id="rId5"/>
    <p:sldId id="273" r:id="rId6"/>
    <p:sldId id="267" r:id="rId7"/>
    <p:sldId id="257" r:id="rId8"/>
    <p:sldId id="270" r:id="rId9"/>
    <p:sldId id="274" r:id="rId10"/>
    <p:sldId id="268" r:id="rId11"/>
    <p:sldId id="271" r:id="rId12"/>
    <p:sldId id="272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15/5/2014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7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Φόρμες</a:t>
            </a:r>
            <a:r>
              <a:rPr lang="en-US" dirty="0" smtClean="0"/>
              <a:t> I</a:t>
            </a:r>
            <a:r>
              <a:rPr lang="el-GR" dirty="0" smtClean="0"/>
              <a:t>Ι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Μπορούμε να την συνδυάσουμε με και να κάνει ο χρήστης επιλογές από τη ΒΔ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735063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$con=</a:t>
            </a:r>
            <a:r>
              <a:rPr lang="en-GB" dirty="0" err="1" smtClean="0"/>
              <a:t>mysqli_connect</a:t>
            </a:r>
            <a:r>
              <a:rPr lang="en-GB" dirty="0" smtClean="0"/>
              <a:t>(“</a:t>
            </a:r>
            <a:r>
              <a:rPr lang="en-US" dirty="0" err="1" smtClean="0"/>
              <a:t>myDBserver</a:t>
            </a:r>
            <a:r>
              <a:rPr lang="en-GB" dirty="0" smtClean="0"/>
              <a:t>","peter","abc123","my_db");</a:t>
            </a:r>
            <a:br>
              <a:rPr lang="en-GB" dirty="0" smtClean="0"/>
            </a:br>
            <a:r>
              <a:rPr lang="en-GB" dirty="0" smtClean="0"/>
              <a:t>// Check connection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mysqli_connect_errno</a:t>
            </a:r>
            <a:r>
              <a:rPr lang="en-GB" dirty="0" smtClean="0"/>
              <a:t>())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 echo "Failed to connect to </a:t>
            </a:r>
            <a:r>
              <a:rPr lang="en-GB" dirty="0" err="1" smtClean="0"/>
              <a:t>MySQL</a:t>
            </a:r>
            <a:r>
              <a:rPr lang="en-GB" dirty="0" smtClean="0"/>
              <a:t>: " . </a:t>
            </a:r>
            <a:r>
              <a:rPr lang="en-GB" dirty="0" err="1" smtClean="0"/>
              <a:t>mysqli_connect_error</a:t>
            </a:r>
            <a:r>
              <a:rPr lang="en-GB" dirty="0" smtClean="0"/>
              <a:t>();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>$result = </a:t>
            </a:r>
            <a:r>
              <a:rPr lang="en-GB" dirty="0" err="1" smtClean="0"/>
              <a:t>mysqli_query</a:t>
            </a:r>
            <a:r>
              <a:rPr lang="en-GB" dirty="0" smtClean="0"/>
              <a:t>($</a:t>
            </a:r>
            <a:r>
              <a:rPr lang="en-GB" dirty="0" err="1" smtClean="0"/>
              <a:t>con,"SELECT</a:t>
            </a:r>
            <a:r>
              <a:rPr lang="en-GB" dirty="0" smtClean="0"/>
              <a:t> * FROM Persons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FirstName</a:t>
            </a:r>
            <a:r>
              <a:rPr lang="en-GB" dirty="0" smtClean="0"/>
              <a:t>=‘.”$</a:t>
            </a:r>
            <a:r>
              <a:rPr lang="en-GB" dirty="0" err="1" smtClean="0"/>
              <a:t>yourname</a:t>
            </a:r>
            <a:r>
              <a:rPr lang="en-GB" dirty="0" smtClean="0"/>
              <a:t>.”'");</a:t>
            </a:r>
            <a:br>
              <a:rPr lang="en-GB" dirty="0" smtClean="0"/>
            </a:br>
            <a:r>
              <a:rPr lang="en-GB" dirty="0" smtClean="0"/>
              <a:t>echo “&lt;table width="500“&gt;"</a:t>
            </a:r>
            <a:br>
              <a:rPr lang="en-GB" dirty="0" smtClean="0"/>
            </a:br>
            <a:r>
              <a:rPr lang="en-GB" dirty="0" smtClean="0"/>
              <a:t>while($row = </a:t>
            </a:r>
            <a:r>
              <a:rPr lang="en-GB" dirty="0" err="1" smtClean="0"/>
              <a:t>mysqli_fetch_array</a:t>
            </a:r>
            <a:r>
              <a:rPr lang="en-GB" dirty="0" smtClean="0"/>
              <a:t>($result))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   echo “&lt;</a:t>
            </a:r>
            <a:r>
              <a:rPr lang="en-GB" dirty="0" err="1" smtClean="0"/>
              <a:t>tr</a:t>
            </a:r>
            <a:r>
              <a:rPr lang="en-GB" dirty="0" smtClean="0"/>
              <a:t>&gt;”</a:t>
            </a:r>
          </a:p>
          <a:p>
            <a:r>
              <a:rPr lang="en-GB" dirty="0" smtClean="0"/>
              <a:t>     echo “&lt;td&gt;”. $row['</a:t>
            </a:r>
            <a:r>
              <a:rPr lang="en-GB" dirty="0" err="1" smtClean="0"/>
              <a:t>FirstName</a:t>
            </a:r>
            <a:r>
              <a:rPr lang="en-GB" dirty="0" smtClean="0"/>
              <a:t>'] . " &lt;/td&gt;&lt;td&gt;”. $row['</a:t>
            </a:r>
            <a:r>
              <a:rPr lang="en-GB" dirty="0" err="1" smtClean="0"/>
              <a:t>LastName</a:t>
            </a:r>
            <a:r>
              <a:rPr lang="en-GB" dirty="0" smtClean="0"/>
              <a:t>'].”&lt;/td&gt;”;</a:t>
            </a:r>
            <a:br>
              <a:rPr lang="en-GB" dirty="0" smtClean="0"/>
            </a:br>
            <a:r>
              <a:rPr lang="en-GB" dirty="0" smtClean="0"/>
              <a:t> echo ”&lt;/</a:t>
            </a:r>
            <a:r>
              <a:rPr lang="en-GB" dirty="0" err="1" smtClean="0"/>
              <a:t>tr</a:t>
            </a:r>
            <a:r>
              <a:rPr lang="en-GB" dirty="0" smtClean="0"/>
              <a:t>&gt;”</a:t>
            </a:r>
            <a:br>
              <a:rPr lang="en-GB" dirty="0" smtClean="0"/>
            </a:br>
            <a:r>
              <a:rPr lang="en-GB" dirty="0" smtClean="0"/>
              <a:t>  }</a:t>
            </a:r>
          </a:p>
          <a:p>
            <a:r>
              <a:rPr lang="en-GB" dirty="0" smtClean="0"/>
              <a:t> echo “&lt;/table&gt;";</a:t>
            </a:r>
            <a:br>
              <a:rPr lang="en-GB" dirty="0" smtClean="0"/>
            </a:br>
            <a:r>
              <a:rPr lang="en-GB" dirty="0" smtClean="0"/>
              <a:t>?&gt;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Έλεγχος </a:t>
            </a:r>
            <a:r>
              <a:rPr lang="en-US" dirty="0" smtClean="0"/>
              <a:t>HTML Form </a:t>
            </a:r>
            <a:r>
              <a:rPr lang="el-GR" dirty="0" smtClean="0"/>
              <a:t>με </a:t>
            </a:r>
            <a:r>
              <a:rPr lang="en-US" dirty="0" err="1" smtClean="0"/>
              <a:t>jscript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2167696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Οι συνηθισμένοι έλεγχοι που κάνουμε με την </a:t>
            </a:r>
            <a:r>
              <a:rPr lang="en-US" dirty="0" err="1" smtClean="0"/>
              <a:t>javascript</a:t>
            </a:r>
            <a:r>
              <a:rPr lang="en-US" dirty="0" smtClean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Εάν έχει μείνει τίποτα ασυμπλήρωτο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Εάν ο χρήστης έχει βάλει συμβατό με </a:t>
            </a:r>
            <a:r>
              <a:rPr lang="en-US" dirty="0" smtClean="0"/>
              <a:t>e-mail format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Εάν έχει βάλει ημερομηνία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Εάν έχει βάλει αριθμό σε ένα πεδίο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ελέγχου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700808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function </a:t>
            </a:r>
            <a:r>
              <a:rPr lang="en-GB" dirty="0" err="1" smtClean="0"/>
              <a:t>validateForm</a:t>
            </a:r>
            <a:r>
              <a:rPr lang="en-GB" dirty="0" smtClean="0"/>
              <a:t>()</a:t>
            </a:r>
          </a:p>
          <a:p>
            <a:r>
              <a:rPr lang="en-GB" dirty="0" smtClean="0"/>
              <a:t> {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var</a:t>
            </a:r>
            <a:r>
              <a:rPr lang="en-GB" dirty="0" smtClean="0"/>
              <a:t> x=</a:t>
            </a:r>
            <a:r>
              <a:rPr lang="en-GB" dirty="0" err="1" smtClean="0"/>
              <a:t>document.forms</a:t>
            </a:r>
            <a:r>
              <a:rPr lang="en-GB" dirty="0" smtClean="0"/>
              <a:t>["</a:t>
            </a:r>
            <a:r>
              <a:rPr lang="en-GB" dirty="0" err="1" smtClean="0"/>
              <a:t>myForm</a:t>
            </a:r>
            <a:r>
              <a:rPr lang="en-GB" dirty="0" smtClean="0"/>
              <a:t>"]["</a:t>
            </a:r>
            <a:r>
              <a:rPr lang="en-GB" dirty="0" err="1" smtClean="0"/>
              <a:t>fname</a:t>
            </a:r>
            <a:r>
              <a:rPr lang="en-GB" dirty="0" smtClean="0"/>
              <a:t>"].value;</a:t>
            </a:r>
          </a:p>
          <a:p>
            <a:r>
              <a:rPr lang="en-GB" dirty="0" smtClean="0"/>
              <a:t> if (x==null || x=="")</a:t>
            </a:r>
          </a:p>
          <a:p>
            <a:r>
              <a:rPr lang="en-GB" dirty="0" smtClean="0"/>
              <a:t>   {</a:t>
            </a:r>
          </a:p>
          <a:p>
            <a:r>
              <a:rPr lang="en-GB" dirty="0" smtClean="0"/>
              <a:t>   alert(“</a:t>
            </a:r>
            <a:r>
              <a:rPr lang="el-GR" dirty="0" smtClean="0"/>
              <a:t>Ν</a:t>
            </a:r>
            <a:r>
              <a:rPr lang="en-GB" dirty="0" err="1" smtClean="0"/>
              <a:t>ame</a:t>
            </a:r>
            <a:r>
              <a:rPr lang="en-GB" dirty="0" smtClean="0"/>
              <a:t> must be filled out");</a:t>
            </a:r>
          </a:p>
          <a:p>
            <a:r>
              <a:rPr lang="en-GB" dirty="0" smtClean="0"/>
              <a:t>   return false;</a:t>
            </a:r>
          </a:p>
          <a:p>
            <a:r>
              <a:rPr lang="en-GB" dirty="0" smtClean="0"/>
              <a:t>   }</a:t>
            </a:r>
            <a:endParaRPr lang="el-GR" dirty="0" smtClean="0"/>
          </a:p>
          <a:p>
            <a:r>
              <a:rPr lang="en-US" dirty="0" err="1" smtClean="0"/>
              <a:t>var</a:t>
            </a:r>
            <a:r>
              <a:rPr lang="en-US" dirty="0" smtClean="0"/>
              <a:t> y=</a:t>
            </a:r>
            <a:r>
              <a:rPr lang="en-GB" dirty="0" err="1" smtClean="0"/>
              <a:t>document.forms</a:t>
            </a:r>
            <a:r>
              <a:rPr lang="en-GB" dirty="0" smtClean="0"/>
              <a:t>["</a:t>
            </a:r>
            <a:r>
              <a:rPr lang="en-GB" dirty="0" err="1" smtClean="0"/>
              <a:t>myForm</a:t>
            </a:r>
            <a:r>
              <a:rPr lang="en-GB" dirty="0" smtClean="0"/>
              <a:t>"]["email"].value;</a:t>
            </a:r>
            <a:br>
              <a:rPr lang="en-GB" dirty="0" smtClean="0"/>
            </a:br>
            <a:r>
              <a:rPr lang="en-GB" dirty="0" err="1" smtClean="0"/>
              <a:t>var</a:t>
            </a:r>
            <a:r>
              <a:rPr lang="en-GB" dirty="0" smtClean="0"/>
              <a:t> </a:t>
            </a:r>
            <a:r>
              <a:rPr lang="en-GB" dirty="0" err="1" smtClean="0"/>
              <a:t>atpos</a:t>
            </a:r>
            <a:r>
              <a:rPr lang="en-GB" dirty="0" smtClean="0"/>
              <a:t>=</a:t>
            </a:r>
            <a:r>
              <a:rPr lang="en-GB" dirty="0" err="1" smtClean="0"/>
              <a:t>y.indexOf</a:t>
            </a:r>
            <a:r>
              <a:rPr lang="en-GB" dirty="0" smtClean="0"/>
              <a:t>("@");</a:t>
            </a:r>
            <a:br>
              <a:rPr lang="en-GB" dirty="0" smtClean="0"/>
            </a:br>
            <a:r>
              <a:rPr lang="en-GB" dirty="0" err="1" smtClean="0"/>
              <a:t>var</a:t>
            </a:r>
            <a:r>
              <a:rPr lang="en-GB" dirty="0" smtClean="0"/>
              <a:t> </a:t>
            </a:r>
            <a:r>
              <a:rPr lang="en-GB" dirty="0" err="1" smtClean="0"/>
              <a:t>dotpos</a:t>
            </a:r>
            <a:r>
              <a:rPr lang="en-GB" dirty="0" smtClean="0"/>
              <a:t>=</a:t>
            </a:r>
            <a:r>
              <a:rPr lang="en-GB" dirty="0" err="1" smtClean="0"/>
              <a:t>y.lastIndexOf</a:t>
            </a:r>
            <a:r>
              <a:rPr lang="en-GB" dirty="0" smtClean="0"/>
              <a:t>(".");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atpos</a:t>
            </a:r>
            <a:r>
              <a:rPr lang="en-GB" dirty="0" smtClean="0"/>
              <a:t>&lt;1 || </a:t>
            </a:r>
            <a:r>
              <a:rPr lang="en-GB" dirty="0" err="1" smtClean="0"/>
              <a:t>dotpos</a:t>
            </a:r>
            <a:r>
              <a:rPr lang="en-GB" dirty="0" smtClean="0"/>
              <a:t>&lt;atpos+2 || dotpos+2&gt;=</a:t>
            </a:r>
            <a:r>
              <a:rPr lang="en-GB" dirty="0" err="1" smtClean="0"/>
              <a:t>y.length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 smtClean="0"/>
              <a:t>  {</a:t>
            </a:r>
            <a:br>
              <a:rPr lang="en-GB" dirty="0" smtClean="0"/>
            </a:br>
            <a:r>
              <a:rPr lang="en-GB" dirty="0" smtClean="0"/>
              <a:t>  alert("Not a valid e-mail address");</a:t>
            </a:r>
            <a:br>
              <a:rPr lang="en-GB" dirty="0" smtClean="0"/>
            </a:br>
            <a:r>
              <a:rPr lang="en-GB" dirty="0" smtClean="0"/>
              <a:t>  return false;</a:t>
            </a:r>
            <a:br>
              <a:rPr lang="en-GB" dirty="0" smtClean="0"/>
            </a:br>
            <a:r>
              <a:rPr lang="en-GB" dirty="0" smtClean="0"/>
              <a:t>  }</a:t>
            </a:r>
          </a:p>
          <a:p>
            <a:r>
              <a:rPr lang="en-GB" dirty="0" smtClean="0"/>
              <a:t> }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Δημιουργία ελέγχου χρηστών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539553" y="1844824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Ο έλεγχος πρόσβασης των χρηστών στην εφαρμογή μας μπορεί να γίνει με </a:t>
            </a:r>
            <a:r>
              <a:rPr lang="en-US" dirty="0" smtClean="0"/>
              <a:t>3</a:t>
            </a:r>
            <a:r>
              <a:rPr lang="el-GR" dirty="0" smtClean="0"/>
              <a:t> </a:t>
            </a:r>
            <a:r>
              <a:rPr lang="el-GR" dirty="0" smtClean="0"/>
              <a:t>διαφορετικούς τρόπους. Τους αναφέρουμε κατά σειρά επιπέδου ασφαλείας που προσφέρει.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Μέσω των δικαιωμάτων πρόσβασης αναγνωρισμένων χρηστών στον </a:t>
            </a:r>
            <a:r>
              <a:rPr lang="en-US" dirty="0" smtClean="0"/>
              <a:t>server. </a:t>
            </a:r>
            <a:r>
              <a:rPr lang="el-GR" dirty="0" smtClean="0"/>
              <a:t>Οι αναγνωρισμένοι χρήστες μπορεί να είναι χρήστες δικτύου και αναγνωρίζονται μέσων </a:t>
            </a:r>
            <a:r>
              <a:rPr lang="en-US" dirty="0" smtClean="0"/>
              <a:t>LDAP, active</a:t>
            </a:r>
            <a:r>
              <a:rPr lang="el-GR" dirty="0" smtClean="0"/>
              <a:t>-</a:t>
            </a:r>
            <a:r>
              <a:rPr lang="en-US" dirty="0" smtClean="0"/>
              <a:t>directory </a:t>
            </a:r>
            <a:r>
              <a:rPr lang="el-GR" dirty="0" smtClean="0"/>
              <a:t>κλπ ή τοπικοί χρήστες του </a:t>
            </a:r>
            <a:r>
              <a:rPr lang="en-US" dirty="0" smtClean="0"/>
              <a:t>server</a:t>
            </a:r>
            <a:r>
              <a:rPr lang="el-GR" dirty="0" smtClean="0"/>
              <a:t>. Σε αυτή την περίπτωση για να έχω πρόσβαση πρέπει να έχω λογαριασμό</a:t>
            </a:r>
            <a:r>
              <a:rPr lang="en-US" dirty="0" smtClean="0"/>
              <a:t> </a:t>
            </a:r>
            <a:r>
              <a:rPr lang="el-GR" dirty="0" smtClean="0"/>
              <a:t>είτε στο δίκτυο είτε στον </a:t>
            </a:r>
            <a:r>
              <a:rPr lang="en-US" dirty="0" smtClean="0"/>
              <a:t>server. 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Μέσω δικαιωμάτων  στους πίνακες της ΒΔ. Σε αυτή την περίπτωση ανοίγω σύνδεση με την ΒΔ με τα δικά μου </a:t>
            </a:r>
            <a:r>
              <a:rPr lang="en-US" dirty="0" smtClean="0"/>
              <a:t>Username Password</a:t>
            </a:r>
            <a:r>
              <a:rPr lang="el-GR" dirty="0" smtClean="0"/>
              <a:t> και ενώ έχω πρόσβαση στην ιστοσελίδα εντούτοις δεν μπορώ να κάνω ανάγνωση δεδομένων και άρα δεν μπορώ να διαβάσω πληροφορία ή/και να αποκλείσω μέσω κώδικα το χρήστη.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 Μέσω εγγραφής χρηστών σε πίνακα της ΒΔ και έμμεσο έλεγχο χρηστών μέσω του πίνακα. Αυτή είναι η πιο συνηθισμένη τεχνική και αυτή θα δούμε με το επόμενο παράδειγμα. 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Έχουμε μάθει εισάγουμε μια </a:t>
            </a:r>
            <a:r>
              <a:rPr lang="en-US" dirty="0" smtClean="0"/>
              <a:t>HTML Form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202368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name=“</a:t>
            </a:r>
            <a:r>
              <a:rPr lang="en-US" dirty="0" err="1" smtClean="0"/>
              <a:t>test_form</a:t>
            </a:r>
            <a:r>
              <a:rPr lang="en-US" dirty="0" smtClean="0"/>
              <a:t>" action=“action.php" method="get" &gt;</a:t>
            </a:r>
          </a:p>
          <a:p>
            <a:r>
              <a:rPr lang="en-US" dirty="0" smtClean="0"/>
              <a:t>Username: &lt;input type="text" name=“username"&gt;&lt;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Password: &lt;input type="password" name="</a:t>
            </a:r>
            <a:r>
              <a:rPr lang="en-US" dirty="0" err="1" smtClean="0"/>
              <a:t>pwd</a:t>
            </a:r>
            <a:r>
              <a:rPr lang="en-US" dirty="0" smtClean="0"/>
              <a:t>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&lt;input type="submit" value="Submit"&gt;</a:t>
            </a:r>
          </a:p>
          <a:p>
            <a:r>
              <a:rPr lang="en-US" dirty="0" smtClean="0"/>
              <a:t>&lt;/form&gt;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Να συνδυάζουμε </a:t>
            </a:r>
            <a:r>
              <a:rPr lang="en-US" dirty="0" smtClean="0"/>
              <a:t>HTML FORM+ 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4320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form action=“login.php" method="post"&gt;</a:t>
            </a:r>
            <a:br>
              <a:rPr lang="en-GB" dirty="0" smtClean="0"/>
            </a:br>
            <a:r>
              <a:rPr lang="en-US" dirty="0" smtClean="0"/>
              <a:t>Username: &lt;input type="text" name=“username"&gt;&lt;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Password: &lt;input type="password" name="</a:t>
            </a:r>
            <a:r>
              <a:rPr lang="en-US" dirty="0" err="1" smtClean="0"/>
              <a:t>pwd</a:t>
            </a:r>
            <a:r>
              <a:rPr lang="en-US" dirty="0" smtClean="0"/>
              <a:t>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GB" dirty="0" smtClean="0"/>
              <a:t>&lt; input type="submit“ value= “</a:t>
            </a:r>
            <a:r>
              <a:rPr lang="en-US" dirty="0" smtClean="0"/>
              <a:t>log-in</a:t>
            </a:r>
            <a:r>
              <a:rPr lang="en-GB" dirty="0" smtClean="0"/>
              <a:t>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716016" y="1412776"/>
            <a:ext cx="41764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login.php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>Checking log-in credentials&lt;?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Uname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($_POST[“username "]); 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Passwd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($_POST[“</a:t>
            </a:r>
            <a:r>
              <a:rPr lang="en-US" dirty="0" err="1" smtClean="0"/>
              <a:t>pwd</a:t>
            </a:r>
            <a:r>
              <a:rPr lang="en-US" dirty="0" smtClean="0"/>
              <a:t>”]);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clear_input</a:t>
            </a:r>
            <a:r>
              <a:rPr lang="en-US" dirty="0" smtClean="0">
                <a:solidFill>
                  <a:srgbClr val="FF0000"/>
                </a:solidFill>
              </a:rPr>
              <a:t>($data) 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trim($data);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stripslashes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htmlspecialchars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return $data;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dirty="0" smtClean="0"/>
              <a:t>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………</a:t>
            </a:r>
            <a:br>
              <a:rPr lang="en-US" dirty="0" smtClean="0"/>
            </a:br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pic>
        <p:nvPicPr>
          <p:cNvPr id="5" name="4 - Εικόνα" descr="img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5662003"/>
            <a:ext cx="2984127" cy="10793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Έχοντας και τον κατάλληλο πίνακα στη ΒΔ</a:t>
            </a:r>
            <a:endParaRPr lang="el-GR" dirty="0"/>
          </a:p>
        </p:txBody>
      </p:sp>
      <p:pic>
        <p:nvPicPr>
          <p:cNvPr id="3" name="2 - Εικόνα" descr="db1.png"/>
          <p:cNvPicPr>
            <a:picLocks noChangeAspect="1"/>
          </p:cNvPicPr>
          <p:nvPr/>
        </p:nvPicPr>
        <p:blipFill>
          <a:blip r:embed="rId2" cstate="print"/>
          <a:srcRect t="46070"/>
          <a:stretch>
            <a:fillRect/>
          </a:stretch>
        </p:blipFill>
        <p:spPr>
          <a:xfrm>
            <a:off x="91521" y="2132856"/>
            <a:ext cx="9052479" cy="36931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Να συνδεόμαστε με μια ΒΔ και να ζητάμε </a:t>
            </a:r>
            <a:r>
              <a:rPr lang="en-US" dirty="0" smtClean="0"/>
              <a:t>queries </a:t>
            </a:r>
            <a:r>
              <a:rPr lang="el-GR" dirty="0" smtClean="0"/>
              <a:t>και άρα </a:t>
            </a:r>
            <a:r>
              <a:rPr lang="en-US" dirty="0" smtClean="0"/>
              <a:t>….</a:t>
            </a:r>
            <a:r>
              <a:rPr lang="el-GR" dirty="0" smtClean="0"/>
              <a:t>να επεκτείνουμε το </a:t>
            </a:r>
            <a:r>
              <a:rPr lang="en-US" dirty="0" smtClean="0"/>
              <a:t>login.php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796038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$con=</a:t>
            </a:r>
            <a:r>
              <a:rPr lang="en-GB" dirty="0" err="1" smtClean="0"/>
              <a:t>mysqli_connect</a:t>
            </a:r>
            <a:r>
              <a:rPr lang="en-GB" dirty="0" smtClean="0"/>
              <a:t>(“mydatabaseserver",“admin","abc123","my_db");</a:t>
            </a:r>
            <a:br>
              <a:rPr lang="en-GB" dirty="0" smtClean="0"/>
            </a:br>
            <a:r>
              <a:rPr lang="en-GB" dirty="0" smtClean="0"/>
              <a:t>// Check connection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mysqli_connect_errno</a:t>
            </a:r>
            <a:r>
              <a:rPr lang="en-GB" dirty="0" smtClean="0"/>
              <a:t>())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 echo "Failed to connect to </a:t>
            </a:r>
            <a:r>
              <a:rPr lang="en-GB" dirty="0" err="1" smtClean="0"/>
              <a:t>MySQL</a:t>
            </a:r>
            <a:r>
              <a:rPr lang="en-GB" dirty="0" smtClean="0"/>
              <a:t>: " . </a:t>
            </a:r>
            <a:r>
              <a:rPr lang="en-GB" dirty="0" err="1" smtClean="0"/>
              <a:t>mysqli_connect_error</a:t>
            </a:r>
            <a:r>
              <a:rPr lang="en-GB" dirty="0" smtClean="0"/>
              <a:t>();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</a:t>
            </a:r>
            <a:r>
              <a:rPr lang="en-GB" dirty="0" err="1" smtClean="0"/>
              <a:t>result_un</a:t>
            </a:r>
            <a:r>
              <a:rPr lang="en-GB" dirty="0" smtClean="0"/>
              <a:t> = </a:t>
            </a:r>
            <a:r>
              <a:rPr lang="en-GB" dirty="0" err="1" smtClean="0"/>
              <a:t>mysqli_query</a:t>
            </a:r>
            <a:r>
              <a:rPr lang="en-GB" dirty="0" smtClean="0"/>
              <a:t>($</a:t>
            </a:r>
            <a:r>
              <a:rPr lang="en-GB" dirty="0" err="1" smtClean="0"/>
              <a:t>con,"SELECT</a:t>
            </a:r>
            <a:r>
              <a:rPr lang="en-GB" dirty="0" smtClean="0"/>
              <a:t> * FROM USERS WHERE username=‘”.</a:t>
            </a:r>
            <a:r>
              <a:rPr lang="en-US" dirty="0" smtClean="0"/>
              <a:t> $</a:t>
            </a:r>
            <a:r>
              <a:rPr lang="en-US" dirty="0" err="1" smtClean="0"/>
              <a:t>Uname</a:t>
            </a:r>
            <a:r>
              <a:rPr lang="en-US" dirty="0" smtClean="0"/>
              <a:t> .”</a:t>
            </a:r>
            <a:r>
              <a:rPr lang="en-GB" dirty="0" smtClean="0"/>
              <a:t>'");</a:t>
            </a:r>
          </a:p>
          <a:p>
            <a:r>
              <a:rPr lang="en-GB" dirty="0" smtClean="0"/>
              <a:t>$row = </a:t>
            </a:r>
            <a:r>
              <a:rPr lang="en-GB" dirty="0" err="1" smtClean="0"/>
              <a:t>mysqli_fetch_array</a:t>
            </a:r>
            <a:r>
              <a:rPr lang="en-GB" dirty="0" smtClean="0"/>
              <a:t>($</a:t>
            </a:r>
            <a:r>
              <a:rPr lang="en-GB" dirty="0" err="1" smtClean="0"/>
              <a:t>result_un</a:t>
            </a:r>
            <a:r>
              <a:rPr lang="en-GB" dirty="0" smtClean="0"/>
              <a:t>)</a:t>
            </a:r>
          </a:p>
          <a:p>
            <a:r>
              <a:rPr lang="en-US" dirty="0" smtClean="0"/>
              <a:t> if ($row[“password”]==$ </a:t>
            </a:r>
            <a:r>
              <a:rPr lang="en-US" dirty="0" err="1" smtClean="0"/>
              <a:t>Passwd</a:t>
            </a:r>
            <a:r>
              <a:rPr lang="en-US" dirty="0" smtClean="0"/>
              <a:t>) {</a:t>
            </a:r>
            <a:br>
              <a:rPr lang="en-US" dirty="0" smtClean="0"/>
            </a:br>
            <a:r>
              <a:rPr lang="en-US" dirty="0" smtClean="0"/>
              <a:t>echo “you are authenticated”</a:t>
            </a:r>
            <a:br>
              <a:rPr lang="en-US" dirty="0" smtClean="0"/>
            </a:br>
            <a:r>
              <a:rPr lang="en-US" dirty="0" smtClean="0"/>
              <a:t>} else {</a:t>
            </a:r>
            <a:br>
              <a:rPr lang="en-US" dirty="0" smtClean="0"/>
            </a:br>
            <a:r>
              <a:rPr lang="en-US" dirty="0" smtClean="0"/>
              <a:t>  echo “You are not authorized to reach this area!";</a:t>
            </a:r>
            <a:br>
              <a:rPr lang="en-US" dirty="0" smtClean="0"/>
            </a:br>
            <a:r>
              <a:rPr lang="en-US" dirty="0" smtClean="0"/>
              <a:t>}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?&gt;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Έχοντας μάθει να φτιάχνουμε μια </a:t>
            </a:r>
            <a:r>
              <a:rPr lang="en-US" dirty="0" smtClean="0"/>
              <a:t>HTML </a:t>
            </a:r>
            <a:r>
              <a:rPr lang="el-GR" dirty="0" smtClean="0"/>
              <a:t>ιστοσελίδα 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395537" y="1508006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&lt;!DOCTYPE html&gt;</a:t>
            </a:r>
          </a:p>
          <a:p>
            <a:r>
              <a:rPr lang="en-GB" dirty="0" smtClean="0"/>
              <a:t>&lt;html&gt;</a:t>
            </a:r>
          </a:p>
          <a:p>
            <a:r>
              <a:rPr lang="en-GB" dirty="0" smtClean="0"/>
              <a:t>&lt;body&gt;</a:t>
            </a:r>
          </a:p>
          <a:p>
            <a:r>
              <a:rPr lang="en-GB" dirty="0" smtClean="0"/>
              <a:t>&lt;table width="500"&gt;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 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&lt;/table&gt;</a:t>
            </a:r>
          </a:p>
          <a:p>
            <a:r>
              <a:rPr lang="en-GB" dirty="0" smtClean="0"/>
              <a:t>&lt;/body&gt;</a:t>
            </a:r>
          </a:p>
          <a:p>
            <a:r>
              <a:rPr lang="en-GB" dirty="0" smtClean="0"/>
              <a:t>&lt;/html&gt;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Και </a:t>
            </a:r>
            <a:r>
              <a:rPr lang="en-US" dirty="0" smtClean="0"/>
              <a:t>HTML </a:t>
            </a:r>
            <a:r>
              <a:rPr lang="el-GR" dirty="0" smtClean="0"/>
              <a:t>φόρμες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268760"/>
            <a:ext cx="36724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>insert your name .....&lt;</a:t>
            </a:r>
            <a:r>
              <a:rPr lang="en-GB" dirty="0" err="1" smtClean="0"/>
              <a:t>br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&lt; form action=“action.php" method="post"&gt;</a:t>
            </a:r>
            <a:br>
              <a:rPr lang="en-GB" dirty="0" smtClean="0"/>
            </a:br>
            <a:r>
              <a:rPr lang="en-GB" dirty="0" smtClean="0"/>
              <a:t>Name: &lt;input type="text" name=“</a:t>
            </a:r>
            <a:r>
              <a:rPr lang="en-GB" dirty="0" err="1" smtClean="0"/>
              <a:t>yourname</a:t>
            </a:r>
            <a:r>
              <a:rPr lang="en-GB" dirty="0" smtClean="0"/>
              <a:t>“&gt;</a:t>
            </a:r>
            <a:br>
              <a:rPr lang="en-GB" dirty="0" smtClean="0"/>
            </a:br>
            <a:r>
              <a:rPr lang="en-GB" dirty="0" smtClean="0"/>
              <a:t>&lt; input type="submit“ value= “..and Click Here”&gt;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572000" y="1225689"/>
            <a:ext cx="4464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action.php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Geia</a:t>
            </a:r>
            <a:r>
              <a:rPr lang="en-US" dirty="0" smtClean="0"/>
              <a:t> soy  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n-US" dirty="0" smtClean="0"/>
              <a:t>$</a:t>
            </a:r>
            <a:r>
              <a:rPr lang="en-US" dirty="0" err="1" smtClean="0"/>
              <a:t>yourname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(_POST[“</a:t>
            </a:r>
            <a:r>
              <a:rPr lang="en-US" dirty="0" err="1" smtClean="0"/>
              <a:t>yourname</a:t>
            </a:r>
            <a:r>
              <a:rPr lang="en-US" dirty="0" smtClean="0"/>
              <a:t>"]);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clear_input</a:t>
            </a:r>
            <a:r>
              <a:rPr lang="en-US" dirty="0" smtClean="0">
                <a:solidFill>
                  <a:srgbClr val="FF0000"/>
                </a:solidFill>
              </a:rPr>
              <a:t>($data) 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trim($data);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stripslashes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htmlspecialchars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return $data;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dirty="0" smtClean="0"/>
              <a:t>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r>
              <a:rPr lang="en-US" dirty="0" smtClean="0"/>
              <a:t>…..</a:t>
            </a:r>
          </a:p>
          <a:p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pic>
        <p:nvPicPr>
          <p:cNvPr id="5" name="4 - Εικόνα" descr="img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67524"/>
            <a:ext cx="4533334" cy="99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Και με τον κατάλληλο πίνακα στη ΒΔ</a:t>
            </a:r>
            <a:endParaRPr lang="el-GR" dirty="0"/>
          </a:p>
        </p:txBody>
      </p:sp>
      <p:pic>
        <p:nvPicPr>
          <p:cNvPr id="3" name="2 - Εικόνα" descr="db2.png"/>
          <p:cNvPicPr>
            <a:picLocks noChangeAspect="1"/>
          </p:cNvPicPr>
          <p:nvPr/>
        </p:nvPicPr>
        <p:blipFill>
          <a:blip r:embed="rId2" cstate="print"/>
          <a:srcRect t="47945"/>
          <a:stretch>
            <a:fillRect/>
          </a:stretch>
        </p:blipFill>
        <p:spPr>
          <a:xfrm>
            <a:off x="113329" y="2348880"/>
            <a:ext cx="8909300" cy="432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463</Words>
  <Application>Microsoft Office PowerPoint</Application>
  <PresentationFormat>Προβολή στην οθόνη (4:3)</PresentationFormat>
  <Paragraphs>96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Μάθημα 7</vt:lpstr>
      <vt:lpstr>Δημιουργία ελέγχου χρηστών</vt:lpstr>
      <vt:lpstr>Έχουμε μάθει εισάγουμε μια HTML Form</vt:lpstr>
      <vt:lpstr>Να συνδυάζουμε HTML FORM+ PHP</vt:lpstr>
      <vt:lpstr>Έχοντας και τον κατάλληλο πίνακα στη ΒΔ</vt:lpstr>
      <vt:lpstr>Να συνδεόμαστε με μια ΒΔ και να ζητάμε queries και άρα ….να επεκτείνουμε το login.php</vt:lpstr>
      <vt:lpstr>Έχοντας μάθει να φτιάχνουμε μια HTML ιστοσελίδα </vt:lpstr>
      <vt:lpstr>Και HTML φόρμες</vt:lpstr>
      <vt:lpstr>Και με τον κατάλληλο πίνακα στη ΒΔ</vt:lpstr>
      <vt:lpstr>Μπορούμε να την συνδυάσουμε με και να κάνει ο χρήστης επιλογές από τη ΒΔ</vt:lpstr>
      <vt:lpstr>Έλεγχος HTML Form με jscript</vt:lpstr>
      <vt:lpstr>Παράδειγμα ελέγχου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mclab</cp:lastModifiedBy>
  <cp:revision>335</cp:revision>
  <dcterms:created xsi:type="dcterms:W3CDTF">2014-03-12T16:45:58Z</dcterms:created>
  <dcterms:modified xsi:type="dcterms:W3CDTF">2014-05-15T06:21:19Z</dcterms:modified>
</cp:coreProperties>
</file>