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8" r:id="rId3"/>
    <p:sldId id="261" r:id="rId4"/>
    <p:sldId id="262" r:id="rId5"/>
    <p:sldId id="263" r:id="rId6"/>
    <p:sldId id="268" r:id="rId7"/>
    <p:sldId id="264" r:id="rId8"/>
    <p:sldId id="269" r:id="rId9"/>
    <p:sldId id="265" r:id="rId10"/>
    <p:sldId id="266" r:id="rId11"/>
    <p:sldId id="267" r:id="rId1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99"/>
    <a:srgbClr val="FFFFCC"/>
  </p:clrMru>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Φωτεινό στυλ 2 - Έμφαση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Φωτεινό στυλ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442" y="-4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333F3D0-F3EC-444C-BB17-2AEEB6BA892F}" type="datetimeFigureOut">
              <a:rPr lang="el-GR" smtClean="0"/>
              <a:pPr/>
              <a:t>15/5/2014</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7B064D-7EAE-4500-AEC3-DC679A3E22F7}"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1F9D74C5-D4CB-4F1C-8277-5A6214F6AFB8}" type="datetimeFigureOut">
              <a:rPr lang="el-GR" smtClean="0"/>
              <a:pPr/>
              <a:t>15/5/2014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1F9D74C5-D4CB-4F1C-8277-5A6214F6AFB8}" type="datetimeFigureOut">
              <a:rPr lang="el-GR" smtClean="0"/>
              <a:pPr/>
              <a:t>15/5/2014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1F9D74C5-D4CB-4F1C-8277-5A6214F6AFB8}" type="datetimeFigureOut">
              <a:rPr lang="el-GR" smtClean="0"/>
              <a:pPr/>
              <a:t>15/5/2014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1F9D74C5-D4CB-4F1C-8277-5A6214F6AFB8}" type="datetimeFigureOut">
              <a:rPr lang="el-GR" smtClean="0"/>
              <a:pPr/>
              <a:t>15/5/2014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1F9D74C5-D4CB-4F1C-8277-5A6214F6AFB8}" type="datetimeFigureOut">
              <a:rPr lang="el-GR" smtClean="0"/>
              <a:pPr/>
              <a:t>15/5/2014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1F9D74C5-D4CB-4F1C-8277-5A6214F6AFB8}" type="datetimeFigureOut">
              <a:rPr lang="el-GR" smtClean="0"/>
              <a:pPr/>
              <a:t>15/5/2014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1F9D74C5-D4CB-4F1C-8277-5A6214F6AFB8}" type="datetimeFigureOut">
              <a:rPr lang="el-GR" smtClean="0"/>
              <a:pPr/>
              <a:t>15/5/2014</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1F9D74C5-D4CB-4F1C-8277-5A6214F6AFB8}" type="datetimeFigureOut">
              <a:rPr lang="el-GR" smtClean="0"/>
              <a:pPr/>
              <a:t>15/5/2014</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1F9D74C5-D4CB-4F1C-8277-5A6214F6AFB8}" type="datetimeFigureOut">
              <a:rPr lang="el-GR" smtClean="0"/>
              <a:pPr/>
              <a:t>15/5/2014</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1F9D74C5-D4CB-4F1C-8277-5A6214F6AFB8}" type="datetimeFigureOut">
              <a:rPr lang="el-GR" smtClean="0"/>
              <a:pPr/>
              <a:t>15/5/2014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1F9D74C5-D4CB-4F1C-8277-5A6214F6AFB8}" type="datetimeFigureOut">
              <a:rPr lang="el-GR" smtClean="0"/>
              <a:pPr/>
              <a:t>15/5/2014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9D74C5-D4CB-4F1C-8277-5A6214F6AFB8}" type="datetimeFigureOut">
              <a:rPr lang="el-GR" smtClean="0"/>
              <a:pPr/>
              <a:t>15/5/2014</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ED4C9E-35C5-40D1-89A8-BBF49DFAA1C0}"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smtClean="0"/>
              <a:t>Μάθημα </a:t>
            </a:r>
            <a:r>
              <a:rPr lang="en-US" dirty="0" smtClean="0"/>
              <a:t>8</a:t>
            </a:r>
            <a:endParaRPr lang="el-GR" dirty="0"/>
          </a:p>
        </p:txBody>
      </p:sp>
      <p:sp>
        <p:nvSpPr>
          <p:cNvPr id="3" name="2 - Υπότιτλος"/>
          <p:cNvSpPr>
            <a:spLocks noGrp="1"/>
          </p:cNvSpPr>
          <p:nvPr>
            <p:ph type="subTitle" idx="1"/>
          </p:nvPr>
        </p:nvSpPr>
        <p:spPr/>
        <p:txBody>
          <a:bodyPr>
            <a:normAutofit/>
          </a:bodyPr>
          <a:lstStyle/>
          <a:p>
            <a:r>
              <a:rPr lang="en-US" dirty="0" smtClean="0"/>
              <a:t>Session </a:t>
            </a:r>
            <a:r>
              <a:rPr lang="el-GR" dirty="0" smtClean="0"/>
              <a:t>και </a:t>
            </a:r>
            <a:r>
              <a:rPr lang="en-US" dirty="0" smtClean="0"/>
              <a:t>Cookies</a:t>
            </a:r>
            <a:endParaRPr lang="el-G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Διαγράφοντας </a:t>
            </a:r>
            <a:r>
              <a:rPr lang="en-US" dirty="0" smtClean="0"/>
              <a:t>Cookies</a:t>
            </a:r>
            <a:endParaRPr lang="el-GR" dirty="0"/>
          </a:p>
        </p:txBody>
      </p:sp>
      <p:sp>
        <p:nvSpPr>
          <p:cNvPr id="3" name="2 - Ορθογώνιο"/>
          <p:cNvSpPr/>
          <p:nvPr/>
        </p:nvSpPr>
        <p:spPr>
          <a:xfrm>
            <a:off x="323528" y="1334942"/>
            <a:ext cx="8280920" cy="2308324"/>
          </a:xfrm>
          <a:prstGeom prst="rect">
            <a:avLst/>
          </a:prstGeom>
        </p:spPr>
        <p:txBody>
          <a:bodyPr wrap="square">
            <a:spAutoFit/>
          </a:bodyPr>
          <a:lstStyle/>
          <a:p>
            <a:r>
              <a:rPr lang="el-GR" dirty="0" smtClean="0"/>
              <a:t>Για να διαγράψουμε ένα </a:t>
            </a:r>
            <a:r>
              <a:rPr lang="en-US" dirty="0" smtClean="0"/>
              <a:t>cookie</a:t>
            </a:r>
            <a:r>
              <a:rPr lang="el-GR" dirty="0" smtClean="0"/>
              <a:t> απλά αλλάζουμε τη λήξη του (</a:t>
            </a:r>
            <a:r>
              <a:rPr lang="en-US" dirty="0" smtClean="0"/>
              <a:t>expiration</a:t>
            </a:r>
            <a:r>
              <a:rPr lang="el-GR" dirty="0" smtClean="0"/>
              <a:t>) και τη  πάμε στο παρελθόν.</a:t>
            </a:r>
            <a:endParaRPr lang="en-US" dirty="0" smtClean="0"/>
          </a:p>
          <a:p>
            <a:endParaRPr lang="en-US" dirty="0" smtClean="0"/>
          </a:p>
          <a:p>
            <a:r>
              <a:rPr lang="en-US" dirty="0" smtClean="0"/>
              <a:t>&lt;?</a:t>
            </a:r>
            <a:r>
              <a:rPr lang="en-US" dirty="0" err="1" smtClean="0"/>
              <a:t>php</a:t>
            </a:r>
            <a:endParaRPr lang="en-US" dirty="0" smtClean="0"/>
          </a:p>
          <a:p>
            <a:r>
              <a:rPr lang="en-US" dirty="0" err="1" smtClean="0"/>
              <a:t>setcookie</a:t>
            </a:r>
            <a:r>
              <a:rPr lang="en-US" dirty="0" smtClean="0"/>
              <a:t>("user", "", time()-</a:t>
            </a:r>
            <a:r>
              <a:rPr lang="el-GR" dirty="0" smtClean="0"/>
              <a:t>1000</a:t>
            </a:r>
            <a:r>
              <a:rPr lang="en-US" dirty="0" smtClean="0"/>
              <a:t>);</a:t>
            </a:r>
          </a:p>
          <a:p>
            <a:r>
              <a:rPr lang="en-US" dirty="0" smtClean="0"/>
              <a:t> ?&gt; </a:t>
            </a:r>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ΠΡΟΟΔΟΣ 22/5/2014</a:t>
            </a:r>
            <a:endParaRPr lang="el-GR" dirty="0"/>
          </a:p>
        </p:txBody>
      </p:sp>
      <p:sp>
        <p:nvSpPr>
          <p:cNvPr id="3" name="2 - TextBox"/>
          <p:cNvSpPr txBox="1"/>
          <p:nvPr/>
        </p:nvSpPr>
        <p:spPr>
          <a:xfrm>
            <a:off x="323528" y="2636912"/>
            <a:ext cx="8424936" cy="1200329"/>
          </a:xfrm>
          <a:prstGeom prst="rect">
            <a:avLst/>
          </a:prstGeom>
          <a:noFill/>
        </p:spPr>
        <p:txBody>
          <a:bodyPr wrap="square" rtlCol="0">
            <a:spAutoFit/>
          </a:bodyPr>
          <a:lstStyle/>
          <a:p>
            <a:r>
              <a:rPr lang="el-GR" dirty="0" smtClean="0"/>
              <a:t>Την επόμενη εβδομάδα πρόοδο. Να έχετε μαζί σας όλες τις σημειώσεις (παρουσιάσεις που έχουμε κάνει μέχρι </a:t>
            </a:r>
            <a:r>
              <a:rPr lang="el-GR" dirty="0" smtClean="0"/>
              <a:t>σήμερα</a:t>
            </a:r>
            <a:r>
              <a:rPr lang="en-US" dirty="0" smtClean="0"/>
              <a:t> </a:t>
            </a:r>
            <a:r>
              <a:rPr lang="el-GR" dirty="0" smtClean="0"/>
              <a:t>μάθημα 8</a:t>
            </a:r>
            <a:r>
              <a:rPr lang="el-GR" dirty="0" smtClean="0"/>
              <a:t>). </a:t>
            </a:r>
            <a:r>
              <a:rPr lang="el-GR" dirty="0" smtClean="0"/>
              <a:t>Η εξέταση θα είναι με ανοικτές τις σημειώσεις σας.</a:t>
            </a:r>
          </a:p>
          <a:p>
            <a:r>
              <a:rPr lang="el-GR" dirty="0" smtClean="0"/>
              <a:t>Δεν είναι υποχρεωτική και μετρά 50%</a:t>
            </a:r>
            <a:endParaRPr lang="el-G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dirty="0" smtClean="0"/>
              <a:t>Session</a:t>
            </a:r>
            <a:endParaRPr lang="el-GR" dirty="0"/>
          </a:p>
        </p:txBody>
      </p:sp>
      <p:sp>
        <p:nvSpPr>
          <p:cNvPr id="4" name="3 - Ορθογώνιο"/>
          <p:cNvSpPr/>
          <p:nvPr/>
        </p:nvSpPr>
        <p:spPr>
          <a:xfrm>
            <a:off x="323528" y="1268760"/>
            <a:ext cx="8352928" cy="5078313"/>
          </a:xfrm>
          <a:prstGeom prst="rect">
            <a:avLst/>
          </a:prstGeom>
        </p:spPr>
        <p:txBody>
          <a:bodyPr wrap="square">
            <a:spAutoFit/>
          </a:bodyPr>
          <a:lstStyle/>
          <a:p>
            <a:r>
              <a:rPr lang="el-GR" dirty="0" smtClean="0"/>
              <a:t>Το </a:t>
            </a:r>
            <a:r>
              <a:rPr lang="en-US" dirty="0" smtClean="0"/>
              <a:t>HTTP</a:t>
            </a:r>
            <a:r>
              <a:rPr lang="el-GR" dirty="0" smtClean="0"/>
              <a:t> πρωτόκολλο είναι </a:t>
            </a:r>
            <a:r>
              <a:rPr lang="en-US" dirty="0" smtClean="0"/>
              <a:t>stateless.</a:t>
            </a:r>
            <a:r>
              <a:rPr lang="el-GR" dirty="0" smtClean="0"/>
              <a:t> Άρα το </a:t>
            </a:r>
            <a:r>
              <a:rPr lang="en-US" dirty="0" smtClean="0"/>
              <a:t>HTTP </a:t>
            </a:r>
            <a:r>
              <a:rPr lang="el-GR" dirty="0" smtClean="0"/>
              <a:t>δεν έχει μνήμη. Αυτό σημαίνει ότι εάν έχω μια μεταβλητή που την υπολογίζω σε μια ιστοσελίδα αυτή δεν μπορεί να μεταφέρει την τιμή της σε άλλη ιστοσελίδα. Στην πραγματικότητα σε κάθε </a:t>
            </a:r>
            <a:r>
              <a:rPr lang="en-US" dirty="0" smtClean="0"/>
              <a:t>post </a:t>
            </a:r>
            <a:r>
              <a:rPr lang="el-GR" dirty="0" smtClean="0"/>
              <a:t>ή </a:t>
            </a:r>
            <a:r>
              <a:rPr lang="en-US" dirty="0" smtClean="0"/>
              <a:t>get </a:t>
            </a:r>
            <a:r>
              <a:rPr lang="el-GR" dirty="0" smtClean="0"/>
              <a:t>χάνονται όλοι οι υπολογισμοί και όλα τα δεδομένα εισόδου που είχαν γίνει στην προηγούμενη σελίδα.</a:t>
            </a:r>
          </a:p>
          <a:p>
            <a:endParaRPr lang="el-GR" dirty="0" smtClean="0"/>
          </a:p>
          <a:p>
            <a:r>
              <a:rPr lang="el-GR" dirty="0" smtClean="0"/>
              <a:t>Υπάρχουν όμως εφαρμογές όπου αυτή η ιδιότητα της διαγραφής της κατάστασης μετά το κλείσιμο της ιστοσελίδας δεν είναι «βολική». Παράδειγμα είναι η διαδικασία </a:t>
            </a:r>
            <a:r>
              <a:rPr lang="en-US" dirty="0" smtClean="0"/>
              <a:t>authentication. </a:t>
            </a:r>
            <a:r>
              <a:rPr lang="el-GR" dirty="0" smtClean="0"/>
              <a:t>Ο χρήστης θέλει να κάνει </a:t>
            </a:r>
            <a:r>
              <a:rPr lang="en-US" dirty="0" smtClean="0"/>
              <a:t>login</a:t>
            </a:r>
            <a:r>
              <a:rPr lang="el-GR" dirty="0" smtClean="0"/>
              <a:t> σε μια εφαρμογή και το σύστημα να διατηρεί την κατάσταση αυτή (να τον «θυμάται») όσο αυτός επιθυμεί να παραμείνει στην εφαρμογή αυτή. Να τον ξεχάσει μόνο όταν ο χρήστης εγκαταλείψει την εφαρμογή ή κλείσει τον </a:t>
            </a:r>
            <a:r>
              <a:rPr lang="en-US" dirty="0" smtClean="0"/>
              <a:t>browser. </a:t>
            </a:r>
            <a:r>
              <a:rPr lang="el-GR" dirty="0" smtClean="0"/>
              <a:t>Αυτή η επιθυμία των χρηστών δεν υποστηρίζεται από το </a:t>
            </a:r>
            <a:r>
              <a:rPr lang="en-US" dirty="0" smtClean="0"/>
              <a:t>HTTP. </a:t>
            </a:r>
            <a:r>
              <a:rPr lang="el-GR" dirty="0" smtClean="0"/>
              <a:t>Σύμφωνα λοιπόν με το </a:t>
            </a:r>
            <a:r>
              <a:rPr lang="en-US" dirty="0" smtClean="0"/>
              <a:t>HTTP</a:t>
            </a:r>
            <a:r>
              <a:rPr lang="el-GR" dirty="0" smtClean="0"/>
              <a:t> ο χρήστης θα πρέπει να κάνει </a:t>
            </a:r>
            <a:r>
              <a:rPr lang="en-US" dirty="0" smtClean="0"/>
              <a:t>login </a:t>
            </a:r>
            <a:r>
              <a:rPr lang="el-GR" dirty="0" smtClean="0"/>
              <a:t> σε κάθε σελίδα της εφαρμογής που θέλει ναν δει!!!!</a:t>
            </a:r>
          </a:p>
          <a:p>
            <a:endParaRPr lang="el-GR" dirty="0" smtClean="0"/>
          </a:p>
          <a:p>
            <a:r>
              <a:rPr lang="el-GR" dirty="0" smtClean="0"/>
              <a:t>Το πρόβλημα αυτό </a:t>
            </a:r>
            <a:r>
              <a:rPr lang="el-GR" dirty="0" err="1" smtClean="0"/>
              <a:t>λίνεται</a:t>
            </a:r>
            <a:r>
              <a:rPr lang="el-GR" dirty="0" smtClean="0"/>
              <a:t> με την χρήση του </a:t>
            </a:r>
            <a:r>
              <a:rPr lang="en-US" dirty="0" smtClean="0"/>
              <a:t>Session (</a:t>
            </a:r>
            <a:r>
              <a:rPr lang="el-GR" dirty="0" smtClean="0"/>
              <a:t>συνεδρία</a:t>
            </a:r>
            <a:r>
              <a:rPr lang="en-US" dirty="0" smtClean="0"/>
              <a:t>) </a:t>
            </a:r>
            <a:r>
              <a:rPr lang="el-GR" dirty="0" smtClean="0"/>
              <a:t>που δημιουργεί η γλώσσα </a:t>
            </a:r>
            <a:r>
              <a:rPr lang="en-US" dirty="0" smtClean="0"/>
              <a:t>PHP</a:t>
            </a:r>
            <a:r>
              <a:rPr lang="el-GR" dirty="0" smtClean="0"/>
              <a:t> (και γενικά όλες οι γλώσσες προγραμματισμού)</a:t>
            </a:r>
          </a:p>
          <a:p>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Αρχιτεκτονική </a:t>
            </a:r>
            <a:r>
              <a:rPr lang="en-US" dirty="0" smtClean="0"/>
              <a:t>Session</a:t>
            </a:r>
            <a:endParaRPr lang="el-GR" dirty="0"/>
          </a:p>
        </p:txBody>
      </p:sp>
      <p:sp>
        <p:nvSpPr>
          <p:cNvPr id="3" name="2 - Ορθογώνιο"/>
          <p:cNvSpPr/>
          <p:nvPr/>
        </p:nvSpPr>
        <p:spPr>
          <a:xfrm>
            <a:off x="467544" y="1484784"/>
            <a:ext cx="8208912" cy="2031325"/>
          </a:xfrm>
          <a:prstGeom prst="rect">
            <a:avLst/>
          </a:prstGeom>
        </p:spPr>
        <p:txBody>
          <a:bodyPr wrap="square">
            <a:spAutoFit/>
          </a:bodyPr>
          <a:lstStyle/>
          <a:p>
            <a:r>
              <a:rPr lang="el-GR" dirty="0" smtClean="0"/>
              <a:t>Τα </a:t>
            </a:r>
            <a:r>
              <a:rPr lang="en-US" dirty="0" smtClean="0"/>
              <a:t>session </a:t>
            </a:r>
            <a:r>
              <a:rPr lang="el-GR" dirty="0" smtClean="0"/>
              <a:t>λειτουργούν με τη δημιουργία ενός μοναδικού αναγνωριστικού (UID) για κάθε επισκέπτη</a:t>
            </a:r>
            <a:r>
              <a:rPr lang="en-US" dirty="0" smtClean="0"/>
              <a:t>.</a:t>
            </a:r>
            <a:r>
              <a:rPr lang="el-GR" dirty="0" smtClean="0"/>
              <a:t> (</a:t>
            </a:r>
            <a:r>
              <a:rPr lang="el-GR" dirty="0" err="1" smtClean="0"/>
              <a:t>Δημουργήται</a:t>
            </a:r>
            <a:r>
              <a:rPr lang="el-GR" dirty="0" smtClean="0"/>
              <a:t> μια συνεδρία μεταξύ </a:t>
            </a:r>
            <a:r>
              <a:rPr lang="en-US" dirty="0" smtClean="0"/>
              <a:t>server </a:t>
            </a:r>
            <a:r>
              <a:rPr lang="el-GR" dirty="0" smtClean="0"/>
              <a:t>και </a:t>
            </a:r>
            <a:r>
              <a:rPr lang="en-US" dirty="0" smtClean="0"/>
              <a:t>browser</a:t>
            </a:r>
            <a:r>
              <a:rPr lang="el-GR" dirty="0" smtClean="0"/>
              <a:t>)</a:t>
            </a:r>
            <a:r>
              <a:rPr lang="en-US" dirty="0" smtClean="0"/>
              <a:t> </a:t>
            </a:r>
          </a:p>
          <a:p>
            <a:r>
              <a:rPr lang="el-GR" dirty="0" smtClean="0"/>
              <a:t>Οι μεταβλητές  που θα πρέπει να θυμάται το </a:t>
            </a:r>
            <a:r>
              <a:rPr lang="en-US" dirty="0" smtClean="0"/>
              <a:t>session </a:t>
            </a:r>
            <a:r>
              <a:rPr lang="el-GR" dirty="0" smtClean="0"/>
              <a:t> σώζονται στον </a:t>
            </a:r>
            <a:r>
              <a:rPr lang="en-US" dirty="0" smtClean="0"/>
              <a:t>server </a:t>
            </a:r>
            <a:r>
              <a:rPr lang="el-GR" dirty="0" smtClean="0"/>
              <a:t>συσχετιζόμενες στο παρόν UID. Το UID αποθηκεύονται σε ένα </a:t>
            </a:r>
            <a:r>
              <a:rPr lang="el-GR" dirty="0" err="1" smtClean="0"/>
              <a:t>cookie</a:t>
            </a:r>
            <a:r>
              <a:rPr lang="el-GR" dirty="0" smtClean="0"/>
              <a:t> ή διαδίδονται στη διεύθυνση URL.</a:t>
            </a:r>
          </a:p>
          <a:p>
            <a:r>
              <a:rPr lang="el-GR" dirty="0" smtClean="0"/>
              <a:t>Γνωρίζοντας το </a:t>
            </a:r>
            <a:r>
              <a:rPr lang="en-US" dirty="0" smtClean="0"/>
              <a:t>UID </a:t>
            </a:r>
            <a:r>
              <a:rPr lang="el-GR" dirty="0" smtClean="0"/>
              <a:t>μπορώ να έχω πρόσβαση στα περιεχόμενα του </a:t>
            </a:r>
            <a:r>
              <a:rPr lang="en-US" dirty="0" smtClean="0"/>
              <a:t>session.</a:t>
            </a:r>
          </a:p>
          <a:p>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Έναρξη του </a:t>
            </a:r>
            <a:r>
              <a:rPr lang="en-US" dirty="0" smtClean="0"/>
              <a:t>session</a:t>
            </a:r>
            <a:endParaRPr lang="el-GR" dirty="0"/>
          </a:p>
        </p:txBody>
      </p:sp>
      <p:sp>
        <p:nvSpPr>
          <p:cNvPr id="3" name="2 - Ορθογώνιο"/>
          <p:cNvSpPr/>
          <p:nvPr/>
        </p:nvSpPr>
        <p:spPr>
          <a:xfrm>
            <a:off x="539552" y="1340768"/>
            <a:ext cx="8352928" cy="4801314"/>
          </a:xfrm>
          <a:prstGeom prst="rect">
            <a:avLst/>
          </a:prstGeom>
        </p:spPr>
        <p:txBody>
          <a:bodyPr wrap="square">
            <a:spAutoFit/>
          </a:bodyPr>
          <a:lstStyle/>
          <a:p>
            <a:r>
              <a:rPr lang="el-GR" dirty="0" smtClean="0"/>
              <a:t>Η εντολή ενεργοποίησης ενός </a:t>
            </a:r>
            <a:r>
              <a:rPr lang="en-US" dirty="0" smtClean="0"/>
              <a:t>session </a:t>
            </a:r>
            <a:r>
              <a:rPr lang="el-GR" dirty="0" smtClean="0"/>
              <a:t>στην ιστοσελίδα είναι</a:t>
            </a:r>
          </a:p>
          <a:p>
            <a:endParaRPr lang="el-GR" dirty="0" smtClean="0"/>
          </a:p>
          <a:p>
            <a:r>
              <a:rPr lang="en-GB" dirty="0" err="1" smtClean="0"/>
              <a:t>session_start</a:t>
            </a:r>
            <a:r>
              <a:rPr lang="en-GB" dirty="0" smtClean="0"/>
              <a:t>(); </a:t>
            </a:r>
          </a:p>
          <a:p>
            <a:endParaRPr lang="en-GB" dirty="0" smtClean="0"/>
          </a:p>
          <a:p>
            <a:r>
              <a:rPr lang="el-GR" dirty="0" smtClean="0"/>
              <a:t>Ενώ η αποθήκευση μιας τιμής σε μια μεταβλητή στο </a:t>
            </a:r>
            <a:r>
              <a:rPr lang="en-US" dirty="0" smtClean="0"/>
              <a:t>session</a:t>
            </a:r>
            <a:r>
              <a:rPr lang="el-GR" dirty="0" smtClean="0"/>
              <a:t> είναι</a:t>
            </a:r>
          </a:p>
          <a:p>
            <a:r>
              <a:rPr lang="el-GR" dirty="0" smtClean="0"/>
              <a:t> </a:t>
            </a:r>
          </a:p>
          <a:p>
            <a:r>
              <a:rPr lang="en-GB" dirty="0" smtClean="0"/>
              <a:t>$_SESSION[‘</a:t>
            </a:r>
            <a:r>
              <a:rPr lang="el-GR" dirty="0" smtClean="0"/>
              <a:t>όνομα της μεταβλητής</a:t>
            </a:r>
            <a:r>
              <a:rPr lang="en-GB" dirty="0" smtClean="0"/>
              <a:t>']=</a:t>
            </a:r>
            <a:r>
              <a:rPr lang="el-GR" dirty="0" smtClean="0"/>
              <a:t>τιμή</a:t>
            </a:r>
            <a:r>
              <a:rPr lang="en-GB" dirty="0" smtClean="0"/>
              <a:t>;</a:t>
            </a:r>
            <a:endParaRPr lang="el-GR" dirty="0" smtClean="0"/>
          </a:p>
          <a:p>
            <a:endParaRPr lang="el-GR" dirty="0" smtClean="0"/>
          </a:p>
          <a:p>
            <a:r>
              <a:rPr lang="el-GR" dirty="0" smtClean="0"/>
              <a:t>Ένα παράδειγμα </a:t>
            </a:r>
          </a:p>
          <a:p>
            <a:r>
              <a:rPr lang="en-US" dirty="0" smtClean="0"/>
              <a:t>&lt;?</a:t>
            </a:r>
            <a:r>
              <a:rPr lang="en-US" dirty="0" err="1" smtClean="0"/>
              <a:t>php</a:t>
            </a:r>
            <a:r>
              <a:rPr lang="en-US" dirty="0" smtClean="0"/>
              <a:t/>
            </a:r>
            <a:br>
              <a:rPr lang="en-US" dirty="0" smtClean="0"/>
            </a:br>
            <a:r>
              <a:rPr lang="en-US" dirty="0" err="1" smtClean="0"/>
              <a:t>session_start</a:t>
            </a:r>
            <a:r>
              <a:rPr lang="en-US" dirty="0" smtClean="0"/>
              <a:t>();</a:t>
            </a:r>
            <a:br>
              <a:rPr lang="en-US" dirty="0" smtClean="0"/>
            </a:br>
            <a:r>
              <a:rPr lang="en-US" dirty="0" smtClean="0"/>
              <a:t>if(</a:t>
            </a:r>
            <a:r>
              <a:rPr lang="en-US" dirty="0" err="1" smtClean="0"/>
              <a:t>isset</a:t>
            </a:r>
            <a:r>
              <a:rPr lang="en-US" dirty="0" smtClean="0"/>
              <a:t>($_SESSION[‘</a:t>
            </a:r>
            <a:r>
              <a:rPr lang="en-US" dirty="0" err="1" smtClean="0"/>
              <a:t>metabliti</a:t>
            </a:r>
            <a:r>
              <a:rPr lang="en-US" dirty="0" smtClean="0"/>
              <a:t>']))</a:t>
            </a:r>
            <a:br>
              <a:rPr lang="en-US" dirty="0" smtClean="0"/>
            </a:br>
            <a:r>
              <a:rPr lang="en-US" dirty="0" smtClean="0"/>
              <a:t>$_SESSION[‘</a:t>
            </a:r>
            <a:r>
              <a:rPr lang="en-US" dirty="0" err="1" smtClean="0"/>
              <a:t>metabliti</a:t>
            </a:r>
            <a:r>
              <a:rPr lang="en-US" dirty="0" smtClean="0"/>
              <a:t>']=$_SESSION[‘</a:t>
            </a:r>
            <a:r>
              <a:rPr lang="en-US" dirty="0" err="1" smtClean="0"/>
              <a:t>metabliti</a:t>
            </a:r>
            <a:r>
              <a:rPr lang="en-US" dirty="0" smtClean="0"/>
              <a:t>']+1;</a:t>
            </a:r>
            <a:br>
              <a:rPr lang="en-US" dirty="0" smtClean="0"/>
            </a:br>
            <a:r>
              <a:rPr lang="en-US" dirty="0" smtClean="0"/>
              <a:t>else</a:t>
            </a:r>
            <a:br>
              <a:rPr lang="en-US" dirty="0" smtClean="0"/>
            </a:br>
            <a:r>
              <a:rPr lang="en-US" dirty="0" smtClean="0"/>
              <a:t>$_SESSION[‘</a:t>
            </a:r>
            <a:r>
              <a:rPr lang="en-US" dirty="0" err="1" smtClean="0"/>
              <a:t>metabliti</a:t>
            </a:r>
            <a:r>
              <a:rPr lang="en-US" dirty="0" smtClean="0"/>
              <a:t>']=1;</a:t>
            </a:r>
            <a:br>
              <a:rPr lang="en-US" dirty="0" smtClean="0"/>
            </a:br>
            <a:r>
              <a:rPr lang="en-US" dirty="0" smtClean="0"/>
              <a:t>echo “</a:t>
            </a:r>
            <a:r>
              <a:rPr lang="el-GR" dirty="0" smtClean="0"/>
              <a:t>έχεις δει </a:t>
            </a:r>
            <a:r>
              <a:rPr lang="en-US" dirty="0" smtClean="0"/>
              <a:t>". $_SESSION[‘</a:t>
            </a:r>
            <a:r>
              <a:rPr lang="en-US" dirty="0" err="1" smtClean="0"/>
              <a:t>metabliti</a:t>
            </a:r>
            <a:r>
              <a:rPr lang="en-US" dirty="0" smtClean="0"/>
              <a:t>'].” </a:t>
            </a:r>
            <a:r>
              <a:rPr lang="el-GR" dirty="0" smtClean="0"/>
              <a:t>σελίδες σε αυτό τον </a:t>
            </a:r>
            <a:r>
              <a:rPr lang="el-GR" dirty="0" err="1" smtClean="0"/>
              <a:t>ιστότοπο</a:t>
            </a:r>
            <a:r>
              <a:rPr lang="en-US" dirty="0" smtClean="0"/>
              <a:t>”;</a:t>
            </a:r>
            <a:br>
              <a:rPr lang="en-US" dirty="0" smtClean="0"/>
            </a:br>
            <a:r>
              <a:rPr lang="en-US" dirty="0" smtClean="0"/>
              <a:t>?&gt; </a:t>
            </a:r>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Κατάργηση μιας μεταβλητής ή ενός </a:t>
            </a:r>
            <a:r>
              <a:rPr lang="en-US" dirty="0" smtClean="0"/>
              <a:t>session</a:t>
            </a:r>
            <a:endParaRPr lang="el-GR" dirty="0"/>
          </a:p>
        </p:txBody>
      </p:sp>
      <p:sp>
        <p:nvSpPr>
          <p:cNvPr id="3" name="2 - Ορθογώνιο"/>
          <p:cNvSpPr/>
          <p:nvPr/>
        </p:nvSpPr>
        <p:spPr>
          <a:xfrm>
            <a:off x="395536" y="1772816"/>
            <a:ext cx="4572000" cy="3693319"/>
          </a:xfrm>
          <a:prstGeom prst="rect">
            <a:avLst/>
          </a:prstGeom>
        </p:spPr>
        <p:txBody>
          <a:bodyPr>
            <a:spAutoFit/>
          </a:bodyPr>
          <a:lstStyle/>
          <a:p>
            <a:r>
              <a:rPr lang="el-GR" dirty="0" smtClean="0"/>
              <a:t>Κατάργηση μιας μεταβλητής</a:t>
            </a:r>
            <a:endParaRPr lang="en-US" dirty="0" smtClean="0"/>
          </a:p>
          <a:p>
            <a:endParaRPr lang="el-GR" dirty="0" smtClean="0"/>
          </a:p>
          <a:p>
            <a:r>
              <a:rPr lang="en-US" dirty="0" smtClean="0"/>
              <a:t>&lt;?</a:t>
            </a:r>
            <a:r>
              <a:rPr lang="en-US" dirty="0" err="1" smtClean="0"/>
              <a:t>php</a:t>
            </a:r>
            <a:r>
              <a:rPr lang="en-US" dirty="0" smtClean="0"/>
              <a:t/>
            </a:r>
            <a:br>
              <a:rPr lang="en-US" dirty="0" smtClean="0"/>
            </a:br>
            <a:r>
              <a:rPr lang="en-US" dirty="0" err="1" smtClean="0"/>
              <a:t>session_start</a:t>
            </a:r>
            <a:r>
              <a:rPr lang="en-US" dirty="0" smtClean="0"/>
              <a:t>();</a:t>
            </a:r>
            <a:br>
              <a:rPr lang="en-US" dirty="0" smtClean="0"/>
            </a:br>
            <a:r>
              <a:rPr lang="en-US" dirty="0" smtClean="0"/>
              <a:t>if(</a:t>
            </a:r>
            <a:r>
              <a:rPr lang="en-US" dirty="0" err="1" smtClean="0"/>
              <a:t>isset</a:t>
            </a:r>
            <a:r>
              <a:rPr lang="en-US" dirty="0" smtClean="0"/>
              <a:t>($_SESSION[‘</a:t>
            </a:r>
            <a:r>
              <a:rPr lang="en-US" dirty="0" err="1" smtClean="0"/>
              <a:t>metabliti</a:t>
            </a:r>
            <a:r>
              <a:rPr lang="en-US" dirty="0" smtClean="0"/>
              <a:t>']))</a:t>
            </a:r>
            <a:br>
              <a:rPr lang="en-US" dirty="0" smtClean="0"/>
            </a:br>
            <a:r>
              <a:rPr lang="en-US" dirty="0" smtClean="0"/>
              <a:t>  unset($_SESSION[‘</a:t>
            </a:r>
            <a:r>
              <a:rPr lang="en-US" dirty="0" err="1" smtClean="0"/>
              <a:t>metabliti</a:t>
            </a:r>
            <a:r>
              <a:rPr lang="en-US" dirty="0" smtClean="0"/>
              <a:t>']);</a:t>
            </a:r>
            <a:br>
              <a:rPr lang="en-US" dirty="0" smtClean="0"/>
            </a:br>
            <a:r>
              <a:rPr lang="en-US" dirty="0" smtClean="0"/>
              <a:t>?&gt; </a:t>
            </a:r>
          </a:p>
          <a:p>
            <a:endParaRPr lang="en-US" dirty="0" smtClean="0"/>
          </a:p>
          <a:p>
            <a:r>
              <a:rPr lang="el-GR" dirty="0" smtClean="0"/>
              <a:t>Κατάργηση ενός </a:t>
            </a:r>
            <a:r>
              <a:rPr lang="en-US" dirty="0" smtClean="0"/>
              <a:t>session</a:t>
            </a:r>
            <a:endParaRPr lang="el-GR" dirty="0" smtClean="0"/>
          </a:p>
          <a:p>
            <a:endParaRPr lang="el-GR" dirty="0" smtClean="0"/>
          </a:p>
          <a:p>
            <a:r>
              <a:rPr lang="en-GB" dirty="0" smtClean="0"/>
              <a:t>&lt;?</a:t>
            </a:r>
            <a:r>
              <a:rPr lang="en-GB" dirty="0" err="1" smtClean="0"/>
              <a:t>php</a:t>
            </a:r>
            <a:r>
              <a:rPr lang="en-GB" dirty="0" smtClean="0"/>
              <a:t/>
            </a:r>
            <a:br>
              <a:rPr lang="en-GB" dirty="0" smtClean="0"/>
            </a:br>
            <a:r>
              <a:rPr lang="en-GB" dirty="0" err="1" smtClean="0"/>
              <a:t>session_destroy</a:t>
            </a:r>
            <a:r>
              <a:rPr lang="en-GB" dirty="0" smtClean="0"/>
              <a:t>();</a:t>
            </a:r>
            <a:br>
              <a:rPr lang="en-GB" dirty="0" smtClean="0"/>
            </a:br>
            <a:r>
              <a:rPr lang="en-GB" dirty="0" smtClean="0"/>
              <a:t>?&gt; </a:t>
            </a:r>
            <a:endParaRPr lang="el-G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Έλεγχος χρηστών και </a:t>
            </a:r>
            <a:r>
              <a:rPr lang="en-US" dirty="0" smtClean="0"/>
              <a:t>session</a:t>
            </a:r>
            <a:endParaRPr lang="el-GR" dirty="0"/>
          </a:p>
        </p:txBody>
      </p:sp>
      <p:sp>
        <p:nvSpPr>
          <p:cNvPr id="3" name="2 - TextBox"/>
          <p:cNvSpPr txBox="1"/>
          <p:nvPr/>
        </p:nvSpPr>
        <p:spPr>
          <a:xfrm>
            <a:off x="827584" y="2060848"/>
            <a:ext cx="7848872" cy="923330"/>
          </a:xfrm>
          <a:prstGeom prst="rect">
            <a:avLst/>
          </a:prstGeom>
          <a:noFill/>
        </p:spPr>
        <p:txBody>
          <a:bodyPr wrap="square" rtlCol="0">
            <a:spAutoFit/>
          </a:bodyPr>
          <a:lstStyle/>
          <a:p>
            <a:r>
              <a:rPr lang="el-GR" dirty="0" smtClean="0"/>
              <a:t>Πως εκμεταλλευόμαστε το </a:t>
            </a:r>
            <a:r>
              <a:rPr lang="en-US" dirty="0" smtClean="0"/>
              <a:t>session </a:t>
            </a:r>
            <a:r>
              <a:rPr lang="el-GR" dirty="0" smtClean="0"/>
              <a:t>ώστε να έχουμε έλεγχο πρόσβασης στις σελίδες χωρίς να χρειάζεται ο χρήστης να κάνει </a:t>
            </a:r>
            <a:r>
              <a:rPr lang="en-US" dirty="0" smtClean="0"/>
              <a:t>log-in</a:t>
            </a:r>
            <a:r>
              <a:rPr lang="el-GR" dirty="0" smtClean="0"/>
              <a:t> σε κάθε σελίδα της εφαρμογής μας?</a:t>
            </a:r>
            <a:endParaRPr lang="el-G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Δημιουργία </a:t>
            </a:r>
            <a:r>
              <a:rPr lang="en-US" dirty="0" smtClean="0"/>
              <a:t>Cookie</a:t>
            </a:r>
            <a:endParaRPr lang="el-GR" dirty="0"/>
          </a:p>
        </p:txBody>
      </p:sp>
      <p:sp>
        <p:nvSpPr>
          <p:cNvPr id="12" name="11 - Ορθογώνιο"/>
          <p:cNvSpPr/>
          <p:nvPr/>
        </p:nvSpPr>
        <p:spPr>
          <a:xfrm>
            <a:off x="395536" y="1124744"/>
            <a:ext cx="8496944" cy="5909310"/>
          </a:xfrm>
          <a:prstGeom prst="rect">
            <a:avLst/>
          </a:prstGeom>
        </p:spPr>
        <p:txBody>
          <a:bodyPr wrap="square">
            <a:spAutoFit/>
          </a:bodyPr>
          <a:lstStyle/>
          <a:p>
            <a:r>
              <a:rPr lang="en-US" dirty="0" smtClean="0"/>
              <a:t>Cookie </a:t>
            </a:r>
            <a:r>
              <a:rPr lang="el-GR" dirty="0" smtClean="0"/>
              <a:t>είναι ένα μικρό </a:t>
            </a:r>
            <a:r>
              <a:rPr lang="en-US" dirty="0" smtClean="0"/>
              <a:t>text </a:t>
            </a:r>
            <a:r>
              <a:rPr lang="el-GR" dirty="0" smtClean="0"/>
              <a:t>αρχείο που ο </a:t>
            </a:r>
            <a:r>
              <a:rPr lang="en-US" dirty="0" smtClean="0"/>
              <a:t>server</a:t>
            </a:r>
            <a:r>
              <a:rPr lang="el-GR" dirty="0" smtClean="0"/>
              <a:t> τοποθετεί σε προκαθορισμένο χώρο σε </a:t>
            </a:r>
            <a:r>
              <a:rPr lang="en-US" dirty="0" smtClean="0"/>
              <a:t>folder </a:t>
            </a:r>
            <a:r>
              <a:rPr lang="el-GR" dirty="0" smtClean="0"/>
              <a:t>του </a:t>
            </a:r>
            <a:r>
              <a:rPr lang="en-US" dirty="0" smtClean="0"/>
              <a:t>browser</a:t>
            </a:r>
            <a:r>
              <a:rPr lang="el-GR" dirty="0" smtClean="0"/>
              <a:t> δηλαδή στη μεριά του χρήστη. Κάθε φορά που ο ίδιος χρήστης καλεί την ιστοσελίδα με τον  ίδιο </a:t>
            </a:r>
            <a:r>
              <a:rPr lang="en-US" dirty="0" smtClean="0"/>
              <a:t>browser </a:t>
            </a:r>
            <a:r>
              <a:rPr lang="el-GR" dirty="0" smtClean="0"/>
              <a:t>δέχεται και αποστέλλει τιμές στο </a:t>
            </a:r>
            <a:r>
              <a:rPr lang="en-US" dirty="0" smtClean="0"/>
              <a:t>cookie </a:t>
            </a:r>
            <a:r>
              <a:rPr lang="el-GR" dirty="0" smtClean="0"/>
              <a:t>μέχρι αυτό να λήξει (</a:t>
            </a:r>
            <a:r>
              <a:rPr lang="en-US" dirty="0" smtClean="0"/>
              <a:t>expire</a:t>
            </a:r>
            <a:r>
              <a:rPr lang="el-GR" dirty="0" smtClean="0"/>
              <a:t>)</a:t>
            </a:r>
            <a:endParaRPr lang="en-US" dirty="0" smtClean="0"/>
          </a:p>
          <a:p>
            <a:endParaRPr lang="en-US" dirty="0" smtClean="0"/>
          </a:p>
          <a:p>
            <a:r>
              <a:rPr lang="el-GR" dirty="0" smtClean="0"/>
              <a:t>Κάθε φορά που διαβάζουμε ή γράφουμε ένα </a:t>
            </a:r>
            <a:r>
              <a:rPr lang="en-US" dirty="0" smtClean="0"/>
              <a:t>cookie</a:t>
            </a:r>
            <a:r>
              <a:rPr lang="el-GR" dirty="0" smtClean="0"/>
              <a:t> γίνονται αυτόματα όλες οι πιθανές κωδικοποιήσεις του δικτύου (πχ</a:t>
            </a:r>
            <a:r>
              <a:rPr lang="en-US" dirty="0" smtClean="0"/>
              <a:t> HTTPS</a:t>
            </a:r>
            <a:r>
              <a:rPr lang="el-GR" dirty="0" smtClean="0"/>
              <a:t>)</a:t>
            </a:r>
            <a:endParaRPr lang="en-US" dirty="0" smtClean="0"/>
          </a:p>
          <a:p>
            <a:endParaRPr lang="en-US" dirty="0" smtClean="0"/>
          </a:p>
          <a:p>
            <a:r>
              <a:rPr lang="el-GR" dirty="0" smtClean="0"/>
              <a:t>Πως δημιουργούμε ένα </a:t>
            </a:r>
            <a:r>
              <a:rPr lang="en-US" dirty="0" smtClean="0"/>
              <a:t>cookie</a:t>
            </a:r>
          </a:p>
          <a:p>
            <a:endParaRPr lang="en-US" dirty="0" smtClean="0"/>
          </a:p>
          <a:p>
            <a:r>
              <a:rPr lang="en-US" dirty="0" err="1" smtClean="0"/>
              <a:t>setcookie</a:t>
            </a:r>
            <a:r>
              <a:rPr lang="en-US" dirty="0" smtClean="0"/>
              <a:t>(</a:t>
            </a:r>
            <a:r>
              <a:rPr lang="el-GR" dirty="0" smtClean="0"/>
              <a:t>όνομα</a:t>
            </a:r>
            <a:r>
              <a:rPr lang="en-US" dirty="0" smtClean="0"/>
              <a:t>, </a:t>
            </a:r>
            <a:r>
              <a:rPr lang="el-GR" dirty="0" smtClean="0"/>
              <a:t>τιμή</a:t>
            </a:r>
            <a:r>
              <a:rPr lang="en-US" dirty="0" smtClean="0"/>
              <a:t>, </a:t>
            </a:r>
            <a:r>
              <a:rPr lang="el-GR" dirty="0" smtClean="0"/>
              <a:t>λήξη</a:t>
            </a:r>
            <a:r>
              <a:rPr lang="en-US" dirty="0" smtClean="0"/>
              <a:t> (sec), path, domain); </a:t>
            </a:r>
            <a:endParaRPr lang="el-GR" dirty="0" smtClean="0"/>
          </a:p>
          <a:p>
            <a:endParaRPr lang="el-GR" dirty="0" smtClean="0"/>
          </a:p>
          <a:p>
            <a:r>
              <a:rPr lang="el-GR" dirty="0" smtClean="0"/>
              <a:t>Πάντα αυτή η εντολή πρέπει να μπαίνει πριν το </a:t>
            </a:r>
            <a:r>
              <a:rPr lang="en-US" dirty="0" smtClean="0"/>
              <a:t>&lt;HTML&gt;</a:t>
            </a:r>
            <a:r>
              <a:rPr lang="el-GR" dirty="0" smtClean="0"/>
              <a:t> </a:t>
            </a:r>
            <a:r>
              <a:rPr lang="en-US" dirty="0" smtClean="0"/>
              <a:t>tag</a:t>
            </a:r>
          </a:p>
          <a:p>
            <a:endParaRPr lang="en-US" dirty="0" smtClean="0"/>
          </a:p>
          <a:p>
            <a:r>
              <a:rPr lang="en-US" dirty="0" smtClean="0"/>
              <a:t>&lt;?</a:t>
            </a:r>
            <a:r>
              <a:rPr lang="en-US" dirty="0" err="1" smtClean="0"/>
              <a:t>php</a:t>
            </a:r>
            <a:endParaRPr lang="en-US" dirty="0" smtClean="0"/>
          </a:p>
          <a:p>
            <a:r>
              <a:rPr lang="en-US" dirty="0" smtClean="0"/>
              <a:t> </a:t>
            </a:r>
            <a:r>
              <a:rPr lang="en-US" dirty="0" err="1" smtClean="0"/>
              <a:t>setcookie</a:t>
            </a:r>
            <a:r>
              <a:rPr lang="en-US" dirty="0" smtClean="0"/>
              <a:t>(“</a:t>
            </a:r>
            <a:r>
              <a:rPr lang="en-US" dirty="0" err="1" smtClean="0"/>
              <a:t>userrname</a:t>
            </a:r>
            <a:r>
              <a:rPr lang="en-US" dirty="0" smtClean="0"/>
              <a:t>", “</a:t>
            </a:r>
            <a:r>
              <a:rPr lang="en-US" dirty="0" err="1" smtClean="0"/>
              <a:t>amalamos</a:t>
            </a:r>
            <a:r>
              <a:rPr lang="en-US" dirty="0" smtClean="0"/>
              <a:t>", time()+(20*3600));</a:t>
            </a:r>
          </a:p>
          <a:p>
            <a:r>
              <a:rPr lang="en-US" dirty="0" smtClean="0"/>
              <a:t> ?&gt;</a:t>
            </a:r>
          </a:p>
          <a:p>
            <a:endParaRPr lang="en-US" dirty="0" smtClean="0"/>
          </a:p>
          <a:p>
            <a:r>
              <a:rPr lang="en-US" dirty="0" smtClean="0"/>
              <a:t> &lt;html&gt;</a:t>
            </a:r>
          </a:p>
          <a:p>
            <a:r>
              <a:rPr lang="en-US" dirty="0" smtClean="0"/>
              <a:t> ..... </a:t>
            </a:r>
          </a:p>
          <a:p>
            <a:endParaRPr lang="en-US"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Syntax </a:t>
            </a:r>
            <a:endParaRPr lang="el-GR" dirty="0"/>
          </a:p>
        </p:txBody>
      </p:sp>
      <p:sp>
        <p:nvSpPr>
          <p:cNvPr id="7" name="6 - Ορθογώνιο"/>
          <p:cNvSpPr/>
          <p:nvPr/>
        </p:nvSpPr>
        <p:spPr>
          <a:xfrm>
            <a:off x="323528" y="1098024"/>
            <a:ext cx="8568952" cy="3970318"/>
          </a:xfrm>
          <a:prstGeom prst="rect">
            <a:avLst/>
          </a:prstGeom>
        </p:spPr>
        <p:txBody>
          <a:bodyPr wrap="square">
            <a:spAutoFit/>
          </a:bodyPr>
          <a:lstStyle/>
          <a:p>
            <a:r>
              <a:rPr lang="en-GB" dirty="0" err="1" smtClean="0"/>
              <a:t>setcookie</a:t>
            </a:r>
            <a:r>
              <a:rPr lang="en-GB" dirty="0" smtClean="0"/>
              <a:t>(</a:t>
            </a:r>
            <a:r>
              <a:rPr lang="en-GB" dirty="0" err="1" smtClean="0"/>
              <a:t>name,value,expire,path,domain,secure</a:t>
            </a:r>
            <a:r>
              <a:rPr lang="en-GB" dirty="0" smtClean="0"/>
              <a:t>) </a:t>
            </a:r>
          </a:p>
          <a:p>
            <a:pPr algn="ctr"/>
            <a:r>
              <a:rPr lang="en-GB" b="1" dirty="0" smtClean="0"/>
              <a:t>	</a:t>
            </a:r>
          </a:p>
          <a:p>
            <a:r>
              <a:rPr lang="en-US" b="1" dirty="0" smtClean="0"/>
              <a:t>name</a:t>
            </a:r>
            <a:r>
              <a:rPr lang="en-US" dirty="0" smtClean="0"/>
              <a:t>	</a:t>
            </a:r>
            <a:r>
              <a:rPr lang="en-US" i="1" dirty="0" smtClean="0"/>
              <a:t>Required</a:t>
            </a:r>
            <a:r>
              <a:rPr lang="en-US" dirty="0" smtClean="0"/>
              <a:t>. Specifies the name of the cookie	</a:t>
            </a:r>
          </a:p>
          <a:p>
            <a:r>
              <a:rPr lang="en-US" b="1" dirty="0" smtClean="0"/>
              <a:t>value</a:t>
            </a:r>
            <a:r>
              <a:rPr lang="en-US" dirty="0" smtClean="0"/>
              <a:t>	</a:t>
            </a:r>
            <a:r>
              <a:rPr lang="en-US" i="1" dirty="0" smtClean="0"/>
              <a:t>Required</a:t>
            </a:r>
            <a:r>
              <a:rPr lang="en-US" dirty="0" smtClean="0"/>
              <a:t>. Specifies the value of the cookie	</a:t>
            </a:r>
          </a:p>
          <a:p>
            <a:r>
              <a:rPr lang="en-US" b="1" dirty="0" smtClean="0"/>
              <a:t>expire</a:t>
            </a:r>
            <a:r>
              <a:rPr lang="en-US" dirty="0" smtClean="0"/>
              <a:t>	</a:t>
            </a:r>
            <a:r>
              <a:rPr lang="en-US" i="1" dirty="0" smtClean="0"/>
              <a:t>Optional</a:t>
            </a:r>
            <a:r>
              <a:rPr lang="en-US" dirty="0" smtClean="0"/>
              <a:t>. Specifies when the cookie expires (in seconds). </a:t>
            </a:r>
          </a:p>
          <a:p>
            <a:r>
              <a:rPr lang="en-US" dirty="0" smtClean="0"/>
              <a:t>If this parameter is not set, the cookie will expire at the end of the session – 20 minutes idle or closing browser.</a:t>
            </a:r>
          </a:p>
          <a:p>
            <a:r>
              <a:rPr lang="en-US" b="1" dirty="0" smtClean="0"/>
              <a:t>path</a:t>
            </a:r>
            <a:r>
              <a:rPr lang="en-US" dirty="0" smtClean="0"/>
              <a:t>	</a:t>
            </a:r>
            <a:r>
              <a:rPr lang="en-US" i="1" dirty="0" smtClean="0"/>
              <a:t>Optional</a:t>
            </a:r>
            <a:r>
              <a:rPr lang="en-US" dirty="0" smtClean="0"/>
              <a:t>. Specifies the server path of the cookie. The default value is the current directory of the page that sets the cookie.	</a:t>
            </a:r>
          </a:p>
          <a:p>
            <a:r>
              <a:rPr lang="en-US" b="1" dirty="0" smtClean="0"/>
              <a:t>domain</a:t>
            </a:r>
            <a:r>
              <a:rPr lang="en-US" dirty="0" smtClean="0"/>
              <a:t>	</a:t>
            </a:r>
            <a:r>
              <a:rPr lang="en-US" i="1" dirty="0" smtClean="0"/>
              <a:t>Optional</a:t>
            </a:r>
            <a:r>
              <a:rPr lang="en-US" dirty="0" smtClean="0"/>
              <a:t>. Specifies the domain name of the cookie. Use it to avoid your cookie to be used by other sites. </a:t>
            </a:r>
          </a:p>
          <a:p>
            <a:r>
              <a:rPr lang="en-US" b="1" dirty="0" smtClean="0"/>
              <a:t>secure</a:t>
            </a:r>
            <a:r>
              <a:rPr lang="en-US" dirty="0" smtClean="0"/>
              <a:t>	</a:t>
            </a:r>
            <a:r>
              <a:rPr lang="en-US" i="1" dirty="0" smtClean="0"/>
              <a:t>Optional</a:t>
            </a:r>
            <a:r>
              <a:rPr lang="en-US" dirty="0" smtClean="0"/>
              <a:t>. True if the cookie should be transmitted over a secure HTTPS or False for plane HTTP connection. 	</a:t>
            </a:r>
          </a:p>
          <a:p>
            <a:endParaRPr lang="el-GR"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Ανάγνωση </a:t>
            </a:r>
            <a:r>
              <a:rPr lang="en-US" dirty="0" smtClean="0"/>
              <a:t>Cookies</a:t>
            </a:r>
            <a:endParaRPr lang="el-GR" dirty="0"/>
          </a:p>
        </p:txBody>
      </p:sp>
      <p:sp>
        <p:nvSpPr>
          <p:cNvPr id="3" name="2 - Ορθογώνιο"/>
          <p:cNvSpPr/>
          <p:nvPr/>
        </p:nvSpPr>
        <p:spPr>
          <a:xfrm>
            <a:off x="323528" y="1196752"/>
            <a:ext cx="8424936" cy="6186309"/>
          </a:xfrm>
          <a:prstGeom prst="rect">
            <a:avLst/>
          </a:prstGeom>
        </p:spPr>
        <p:txBody>
          <a:bodyPr wrap="square">
            <a:spAutoFit/>
          </a:bodyPr>
          <a:lstStyle/>
          <a:p>
            <a:r>
              <a:rPr lang="el-GR" dirty="0" smtClean="0"/>
              <a:t>Η μεταβλητή </a:t>
            </a:r>
            <a:r>
              <a:rPr lang="en-US" dirty="0" smtClean="0"/>
              <a:t> PHP $_COOKIE </a:t>
            </a:r>
            <a:r>
              <a:rPr lang="el-GR" dirty="0" smtClean="0"/>
              <a:t>μπορεί να χρησιμοποιηθεί για τη ανάγνωση της τιμής ενός </a:t>
            </a:r>
            <a:r>
              <a:rPr lang="en-US" dirty="0" smtClean="0"/>
              <a:t>cookie</a:t>
            </a:r>
          </a:p>
          <a:p>
            <a:r>
              <a:rPr lang="en-US" dirty="0" smtClean="0"/>
              <a:t>&lt;?</a:t>
            </a:r>
            <a:r>
              <a:rPr lang="en-US" dirty="0" err="1" smtClean="0"/>
              <a:t>php</a:t>
            </a:r>
            <a:endParaRPr lang="en-US" dirty="0" smtClean="0"/>
          </a:p>
          <a:p>
            <a:r>
              <a:rPr lang="en-US" dirty="0" smtClean="0"/>
              <a:t>echo $_COOKIE["user"]; ?&gt; </a:t>
            </a:r>
          </a:p>
          <a:p>
            <a:r>
              <a:rPr lang="el-GR" dirty="0" smtClean="0"/>
              <a:t>Εάν δεν εξειδικεύσουμε κάποια συγκεκριμένο </a:t>
            </a:r>
            <a:r>
              <a:rPr lang="en-US" dirty="0" smtClean="0"/>
              <a:t>cookie</a:t>
            </a:r>
            <a:r>
              <a:rPr lang="el-GR" dirty="0" smtClean="0"/>
              <a:t> τότε η $_</a:t>
            </a:r>
            <a:r>
              <a:rPr lang="en-US" dirty="0" smtClean="0"/>
              <a:t>COOKIE </a:t>
            </a:r>
            <a:r>
              <a:rPr lang="el-GR" dirty="0" smtClean="0"/>
              <a:t>επιστρέφει όλα τα </a:t>
            </a:r>
            <a:r>
              <a:rPr lang="en-US" dirty="0" smtClean="0"/>
              <a:t>cookie.</a:t>
            </a:r>
          </a:p>
          <a:p>
            <a:r>
              <a:rPr lang="el-GR" dirty="0" smtClean="0"/>
              <a:t>Με την συνάρτηση </a:t>
            </a:r>
            <a:r>
              <a:rPr lang="en-US" dirty="0" err="1" smtClean="0"/>
              <a:t>isset</a:t>
            </a:r>
            <a:r>
              <a:rPr lang="en-US" dirty="0" smtClean="0"/>
              <a:t>() </a:t>
            </a:r>
            <a:r>
              <a:rPr lang="el-GR" dirty="0" smtClean="0"/>
              <a:t>μπορούμε να ελέγξουμε εάν υπάρχει ένα </a:t>
            </a:r>
            <a:r>
              <a:rPr lang="en-US" dirty="0" smtClean="0"/>
              <a:t>cookie.</a:t>
            </a:r>
          </a:p>
          <a:p>
            <a:r>
              <a:rPr lang="en-US" dirty="0" smtClean="0"/>
              <a:t>&lt;html&gt;</a:t>
            </a:r>
          </a:p>
          <a:p>
            <a:r>
              <a:rPr lang="en-US" dirty="0" smtClean="0"/>
              <a:t> &lt;body&gt;</a:t>
            </a:r>
          </a:p>
          <a:p>
            <a:r>
              <a:rPr lang="en-US" dirty="0" smtClean="0"/>
              <a:t> &lt;?</a:t>
            </a:r>
            <a:r>
              <a:rPr lang="en-US" dirty="0" err="1" smtClean="0"/>
              <a:t>php</a:t>
            </a:r>
            <a:endParaRPr lang="en-US" dirty="0" smtClean="0"/>
          </a:p>
          <a:p>
            <a:r>
              <a:rPr lang="en-US" dirty="0" smtClean="0"/>
              <a:t> if (</a:t>
            </a:r>
            <a:r>
              <a:rPr lang="en-US" dirty="0" err="1" smtClean="0"/>
              <a:t>isset</a:t>
            </a:r>
            <a:r>
              <a:rPr lang="en-US" dirty="0" smtClean="0"/>
              <a:t>($_COOKIE["username"]))</a:t>
            </a:r>
          </a:p>
          <a:p>
            <a:r>
              <a:rPr lang="en-US" dirty="0" smtClean="0">
                <a:solidFill>
                  <a:srgbClr val="FF0000"/>
                </a:solidFill>
              </a:rPr>
              <a:t>// </a:t>
            </a:r>
            <a:r>
              <a:rPr lang="el-GR" dirty="0" smtClean="0">
                <a:solidFill>
                  <a:srgbClr val="FF0000"/>
                </a:solidFill>
              </a:rPr>
              <a:t>ΔΕΙΤΕ ΠΩΣ ΒΑΖΩ </a:t>
            </a:r>
            <a:r>
              <a:rPr lang="en-US" dirty="0" smtClean="0">
                <a:solidFill>
                  <a:srgbClr val="FF0000"/>
                </a:solidFill>
              </a:rPr>
              <a:t>string </a:t>
            </a:r>
            <a:r>
              <a:rPr lang="el-GR" dirty="0" smtClean="0">
                <a:solidFill>
                  <a:srgbClr val="FF0000"/>
                </a:solidFill>
              </a:rPr>
              <a:t>με </a:t>
            </a:r>
            <a:r>
              <a:rPr lang="en-US" dirty="0" smtClean="0">
                <a:solidFill>
                  <a:srgbClr val="FF0000"/>
                </a:solidFill>
              </a:rPr>
              <a:t>“” </a:t>
            </a:r>
            <a:r>
              <a:rPr lang="el-GR" dirty="0" smtClean="0">
                <a:solidFill>
                  <a:srgbClr val="FF0000"/>
                </a:solidFill>
              </a:rPr>
              <a:t>μέσα στην </a:t>
            </a:r>
            <a:r>
              <a:rPr lang="en-US" dirty="0" smtClean="0">
                <a:solidFill>
                  <a:srgbClr val="FF0000"/>
                </a:solidFill>
              </a:rPr>
              <a:t>PHP</a:t>
            </a:r>
            <a:r>
              <a:rPr lang="en-US" dirty="0" smtClean="0"/>
              <a:t> </a:t>
            </a:r>
            <a:endParaRPr lang="el-GR" dirty="0" smtClean="0"/>
          </a:p>
          <a:p>
            <a:r>
              <a:rPr lang="en-US" dirty="0" smtClean="0"/>
              <a:t>  </a:t>
            </a:r>
            <a:r>
              <a:rPr lang="en-GB" dirty="0" smtClean="0">
                <a:solidFill>
                  <a:srgbClr val="FF0000"/>
                </a:solidFill>
              </a:rPr>
              <a:t>echo "&lt;input type=\"text\”  name=\”</a:t>
            </a:r>
            <a:r>
              <a:rPr lang="en-GB" dirty="0" err="1" smtClean="0">
                <a:solidFill>
                  <a:srgbClr val="FF0000"/>
                </a:solidFill>
              </a:rPr>
              <a:t>userid</a:t>
            </a:r>
            <a:r>
              <a:rPr lang="en-GB" dirty="0" smtClean="0">
                <a:solidFill>
                  <a:srgbClr val="FF0000"/>
                </a:solidFill>
              </a:rPr>
              <a:t>\” value=\””</a:t>
            </a:r>
            <a:r>
              <a:rPr lang="en-US" dirty="0" smtClean="0">
                <a:solidFill>
                  <a:srgbClr val="FF0000"/>
                </a:solidFill>
              </a:rPr>
              <a:t> . $_COOKIE["username"] . “\”&gt;&lt;</a:t>
            </a:r>
            <a:r>
              <a:rPr lang="en-US" dirty="0" err="1" smtClean="0">
                <a:solidFill>
                  <a:srgbClr val="FF0000"/>
                </a:solidFill>
              </a:rPr>
              <a:t>br</a:t>
            </a:r>
            <a:r>
              <a:rPr lang="en-US" dirty="0" smtClean="0">
                <a:solidFill>
                  <a:srgbClr val="FF0000"/>
                </a:solidFill>
              </a:rPr>
              <a:t>&gt;"; </a:t>
            </a:r>
          </a:p>
          <a:p>
            <a:r>
              <a:rPr lang="en-US" dirty="0" smtClean="0">
                <a:solidFill>
                  <a:srgbClr val="FF0000"/>
                </a:solidFill>
              </a:rPr>
              <a:t>Echo “&lt;input type=\”password”\ name=\”pass\” &gt;&lt;</a:t>
            </a:r>
            <a:r>
              <a:rPr lang="en-US" dirty="0" err="1" smtClean="0">
                <a:solidFill>
                  <a:srgbClr val="FF0000"/>
                </a:solidFill>
              </a:rPr>
              <a:t>br</a:t>
            </a:r>
            <a:r>
              <a:rPr lang="en-US" dirty="0" smtClean="0">
                <a:solidFill>
                  <a:srgbClr val="FF0000"/>
                </a:solidFill>
              </a:rPr>
              <a:t>&gt;”</a:t>
            </a:r>
          </a:p>
          <a:p>
            <a:r>
              <a:rPr lang="en-US" dirty="0" smtClean="0"/>
              <a:t>Else</a:t>
            </a:r>
          </a:p>
          <a:p>
            <a:r>
              <a:rPr lang="en-US" dirty="0" smtClean="0"/>
              <a:t>   echo “</a:t>
            </a:r>
            <a:r>
              <a:rPr lang="el-GR" dirty="0" smtClean="0"/>
              <a:t>Δεν έχετε κάνει εγγραφή </a:t>
            </a:r>
            <a:r>
              <a:rPr lang="en-US" dirty="0" smtClean="0"/>
              <a:t>&lt;</a:t>
            </a:r>
            <a:r>
              <a:rPr lang="en-US" dirty="0" err="1" smtClean="0"/>
              <a:t>br</a:t>
            </a:r>
            <a:r>
              <a:rPr lang="en-US" dirty="0" smtClean="0"/>
              <a:t>&gt;";</a:t>
            </a:r>
          </a:p>
          <a:p>
            <a:r>
              <a:rPr lang="en-US" dirty="0" smtClean="0"/>
              <a:t>?&gt;</a:t>
            </a:r>
          </a:p>
          <a:p>
            <a:r>
              <a:rPr lang="en-US" dirty="0" smtClean="0"/>
              <a:t> &lt;/body&gt;</a:t>
            </a:r>
          </a:p>
          <a:p>
            <a:r>
              <a:rPr lang="en-US" dirty="0" smtClean="0"/>
              <a:t> &lt;/html&gt; </a:t>
            </a:r>
          </a:p>
          <a:p>
            <a:endParaRPr lang="en-US" dirty="0" smtClean="0"/>
          </a:p>
          <a:p>
            <a:endParaRPr lang="en-US"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1459</TotalTime>
  <Words>688</Words>
  <Application>Microsoft Office PowerPoint</Application>
  <PresentationFormat>Προβολή στην οθόνη (4:3)</PresentationFormat>
  <Paragraphs>87</Paragraphs>
  <Slides>11</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11</vt:i4>
      </vt:variant>
    </vt:vector>
  </HeadingPairs>
  <TitlesOfParts>
    <vt:vector size="12" baseType="lpstr">
      <vt:lpstr>Θέμα του Office</vt:lpstr>
      <vt:lpstr>Μάθημα 8</vt:lpstr>
      <vt:lpstr>Session</vt:lpstr>
      <vt:lpstr>Αρχιτεκτονική Session</vt:lpstr>
      <vt:lpstr>Έναρξη του session</vt:lpstr>
      <vt:lpstr>Κατάργηση μιας μεταβλητής ή ενός session</vt:lpstr>
      <vt:lpstr>Έλεγχος χρηστών και session</vt:lpstr>
      <vt:lpstr>Δημιουργία Cookie</vt:lpstr>
      <vt:lpstr>Syntax </vt:lpstr>
      <vt:lpstr>Ανάγνωση Cookies</vt:lpstr>
      <vt:lpstr>Διαγράφοντας Cookies</vt:lpstr>
      <vt:lpstr>ΠΡΟΟΔΟΣ 22/5/2014</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Μάθημα 2</dc:title>
  <dc:creator>mclab</dc:creator>
  <cp:lastModifiedBy>mclab</cp:lastModifiedBy>
  <cp:revision>378</cp:revision>
  <dcterms:created xsi:type="dcterms:W3CDTF">2014-03-12T16:45:58Z</dcterms:created>
  <dcterms:modified xsi:type="dcterms:W3CDTF">2014-05-15T07:50:55Z</dcterms:modified>
</cp:coreProperties>
</file>