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7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4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F3D0-F3EC-444C-BB17-2AEEB6BA892F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064D-7EAE-4500-AEC3-DC679A3E22F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74C5-D4CB-4F1C-8277-5A6214F6AFB8}" type="datetimeFigureOut">
              <a:rPr lang="el-GR" smtClean="0"/>
              <a:pPr/>
              <a:t>28/5/2014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</a:t>
            </a:r>
            <a:r>
              <a:rPr lang="en-US" dirty="0" smtClean="0"/>
              <a:t>9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Λίγο απ’ όλα!</a:t>
            </a:r>
          </a:p>
          <a:p>
            <a:r>
              <a:rPr lang="en-US" dirty="0" smtClean="0"/>
              <a:t>HTML 5</a:t>
            </a:r>
          </a:p>
          <a:p>
            <a:r>
              <a:rPr lang="en-US" dirty="0" smtClean="0"/>
              <a:t>Advanced PHP</a:t>
            </a:r>
          </a:p>
          <a:p>
            <a:r>
              <a:rPr lang="en-US" dirty="0" smtClean="0"/>
              <a:t>XML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PHP include </a:t>
            </a:r>
            <a:r>
              <a:rPr lang="el-GR" dirty="0" smtClean="0"/>
              <a:t>και </a:t>
            </a:r>
            <a:r>
              <a:rPr lang="en-US" dirty="0" smtClean="0"/>
              <a:t>require Statements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556792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Οι εντολές </a:t>
            </a:r>
            <a:r>
              <a:rPr lang="en-US" dirty="0" smtClean="0"/>
              <a:t>include </a:t>
            </a:r>
            <a:r>
              <a:rPr lang="el-GR" dirty="0" smtClean="0"/>
              <a:t>και </a:t>
            </a:r>
            <a:r>
              <a:rPr lang="en-US" dirty="0" smtClean="0"/>
              <a:t>require </a:t>
            </a:r>
            <a:r>
              <a:rPr lang="el-GR" dirty="0" smtClean="0"/>
              <a:t>δίνουν τη δυνατότητα να ενσωματώσουμε κώδικα μιας σελίδας (ολόκληρη τη σελίδα) μέσα σε μια άλλη σελίδα. Μπορούμε για παράδειγμα να φτιάξουμε ένα αρχείο (τύπου </a:t>
            </a:r>
            <a:r>
              <a:rPr lang="en-US" dirty="0" smtClean="0"/>
              <a:t>text</a:t>
            </a:r>
            <a:r>
              <a:rPr lang="el-GR" dirty="0" smtClean="0"/>
              <a:t>) όπου να βάλουμε μέσα κώδικα </a:t>
            </a:r>
            <a:r>
              <a:rPr lang="en-US" dirty="0" smtClean="0"/>
              <a:t>PHP</a:t>
            </a:r>
            <a:r>
              <a:rPr lang="el-GR" dirty="0" smtClean="0"/>
              <a:t> από πολλές </a:t>
            </a:r>
            <a:r>
              <a:rPr lang="en-US" dirty="0" smtClean="0"/>
              <a:t>functions</a:t>
            </a:r>
            <a:r>
              <a:rPr lang="el-GR" dirty="0" smtClean="0"/>
              <a:t> πχ μαθηματικές πράξεις ή επεξεργασίες δεδομένων και μετά να ενσωματώσουμε αυτό το αρχείο  μαζί με τις </a:t>
            </a:r>
            <a:r>
              <a:rPr lang="en-US" dirty="0" smtClean="0"/>
              <a:t>functions</a:t>
            </a:r>
            <a:r>
              <a:rPr lang="el-GR" dirty="0" smtClean="0"/>
              <a:t> σε μια άλλη σελίδα καλώντας εκεί τις συναρτήσεις </a:t>
            </a:r>
          </a:p>
          <a:p>
            <a:r>
              <a:rPr lang="el-GR" dirty="0" smtClean="0"/>
              <a:t>Ενώ βασικά είναι ίδια τα </a:t>
            </a:r>
            <a:r>
              <a:rPr lang="en-US" dirty="0" smtClean="0"/>
              <a:t>require </a:t>
            </a:r>
            <a:r>
              <a:rPr lang="el-GR" dirty="0" smtClean="0"/>
              <a:t>και </a:t>
            </a:r>
            <a:r>
              <a:rPr lang="en-US" dirty="0" smtClean="0"/>
              <a:t> insert</a:t>
            </a:r>
            <a:r>
              <a:rPr lang="el-GR" dirty="0" smtClean="0"/>
              <a:t> εντούτοις η διαφορά τους εμφανίζεται όταν λείπει η σελίδα ή του αρχείο  που κάνουμε </a:t>
            </a:r>
            <a:r>
              <a:rPr lang="en-US" dirty="0" smtClean="0"/>
              <a:t>include </a:t>
            </a:r>
            <a:r>
              <a:rPr lang="el-GR" dirty="0" smtClean="0"/>
              <a:t>ή </a:t>
            </a:r>
            <a:r>
              <a:rPr lang="en-US" dirty="0" smtClean="0"/>
              <a:t>require</a:t>
            </a:r>
            <a:r>
              <a:rPr lang="el-GR" dirty="0" smtClean="0"/>
              <a:t> </a:t>
            </a:r>
          </a:p>
          <a:p>
            <a:r>
              <a:rPr lang="el-GR" dirty="0" smtClean="0"/>
              <a:t>Το </a:t>
            </a:r>
            <a:r>
              <a:rPr lang="en-US" b="1" dirty="0" smtClean="0"/>
              <a:t>require</a:t>
            </a:r>
            <a:r>
              <a:rPr lang="en-US" dirty="0" smtClean="0"/>
              <a:t> </a:t>
            </a:r>
            <a:r>
              <a:rPr lang="el-GR" dirty="0" smtClean="0"/>
              <a:t>δημιουργεί</a:t>
            </a:r>
            <a:r>
              <a:rPr lang="en-US" dirty="0" smtClean="0"/>
              <a:t> </a:t>
            </a:r>
            <a:r>
              <a:rPr lang="en-US" dirty="0" smtClean="0"/>
              <a:t>fatal error (E_COMPILE_ERROR) </a:t>
            </a:r>
            <a:r>
              <a:rPr lang="el-GR" dirty="0" smtClean="0"/>
              <a:t>και σταματάει η εκτέλεση</a:t>
            </a:r>
            <a:endParaRPr lang="en-US" dirty="0" smtClean="0"/>
          </a:p>
          <a:p>
            <a:r>
              <a:rPr lang="el-GR" dirty="0" smtClean="0"/>
              <a:t>Το </a:t>
            </a:r>
            <a:r>
              <a:rPr lang="en-US" b="1" dirty="0" smtClean="0"/>
              <a:t>include</a:t>
            </a:r>
            <a:r>
              <a:rPr lang="en-US" dirty="0" smtClean="0"/>
              <a:t> </a:t>
            </a:r>
            <a:r>
              <a:rPr lang="el-GR" dirty="0" smtClean="0"/>
              <a:t>δημιουργεί</a:t>
            </a:r>
            <a:r>
              <a:rPr lang="en-US" dirty="0" smtClean="0"/>
              <a:t> </a:t>
            </a:r>
            <a:r>
              <a:rPr lang="en-US" dirty="0" smtClean="0"/>
              <a:t>warning (E_WARNING) </a:t>
            </a:r>
            <a:r>
              <a:rPr lang="el-GR" dirty="0" smtClean="0"/>
              <a:t>και συνεχίζει η εκτέλεση.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</a:t>
            </a:r>
            <a:r>
              <a:rPr lang="el-GR" dirty="0" smtClean="0"/>
              <a:t>ά</a:t>
            </a:r>
            <a:r>
              <a:rPr lang="el-GR" dirty="0" smtClean="0"/>
              <a:t>δειγμα </a:t>
            </a:r>
            <a:r>
              <a:rPr lang="en-US" dirty="0" smtClean="0"/>
              <a:t>include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772816"/>
            <a:ext cx="79208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Έστω σελίδα  </a:t>
            </a:r>
            <a:r>
              <a:rPr lang="en-US" dirty="0" smtClean="0"/>
              <a:t>footer.php</a:t>
            </a:r>
            <a:endParaRPr lang="el-GR" dirty="0" smtClean="0"/>
          </a:p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echo "&lt;</a:t>
            </a:r>
            <a:r>
              <a:rPr lang="en-US" dirty="0" smtClean="0"/>
              <a:t>p&gt; Author: Your Name&lt;/</a:t>
            </a:r>
            <a:r>
              <a:rPr lang="en-US" dirty="0" smtClean="0"/>
              <a:t>p&gt;";</a:t>
            </a:r>
            <a:br>
              <a:rPr lang="en-US" dirty="0" smtClean="0"/>
            </a:br>
            <a:r>
              <a:rPr lang="en-US" dirty="0" smtClean="0"/>
              <a:t>?&gt;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Και σελίδα </a:t>
            </a:r>
            <a:r>
              <a:rPr lang="en-US" dirty="0" smtClean="0"/>
              <a:t>test.php</a:t>
            </a:r>
            <a:endParaRPr lang="en-GB" dirty="0" smtClean="0"/>
          </a:p>
          <a:p>
            <a:r>
              <a:rPr lang="en-GB" dirty="0" smtClean="0"/>
              <a:t>&lt;</a:t>
            </a:r>
            <a:r>
              <a:rPr lang="en-GB" dirty="0" smtClean="0"/>
              <a:t>html&gt;</a:t>
            </a:r>
          </a:p>
          <a:p>
            <a:r>
              <a:rPr lang="en-GB" dirty="0" smtClean="0"/>
              <a:t>&lt; body&gt;</a:t>
            </a:r>
          </a:p>
          <a:p>
            <a:endParaRPr lang="en-GB" dirty="0" smtClean="0"/>
          </a:p>
          <a:p>
            <a:r>
              <a:rPr lang="en-GB" dirty="0" smtClean="0"/>
              <a:t>&lt;h1&gt; This is a test &lt;/</a:t>
            </a:r>
            <a:r>
              <a:rPr lang="en-GB" dirty="0" smtClean="0"/>
              <a:t>h1&gt;</a:t>
            </a:r>
          </a:p>
          <a:p>
            <a:endParaRPr lang="en-GB" dirty="0" smtClean="0"/>
          </a:p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r>
              <a:rPr lang="en-GB" dirty="0" smtClean="0"/>
              <a:t> include 'footer.php';?&gt;</a:t>
            </a:r>
          </a:p>
          <a:p>
            <a:endParaRPr lang="en-GB" dirty="0" smtClean="0"/>
          </a:p>
          <a:p>
            <a:r>
              <a:rPr lang="en-GB" dirty="0" smtClean="0"/>
              <a:t>&lt; /body&gt;</a:t>
            </a:r>
          </a:p>
          <a:p>
            <a:r>
              <a:rPr lang="en-GB" dirty="0" smtClean="0"/>
              <a:t>&lt; /html&gt; </a:t>
            </a:r>
            <a:r>
              <a:rPr lang="el-GR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HTML 5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8" y="150859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Πρόκειται για μια νέα έκδοση της </a:t>
            </a:r>
            <a:r>
              <a:rPr lang="en-US" dirty="0" smtClean="0"/>
              <a:t>HTML</a:t>
            </a:r>
            <a:r>
              <a:rPr lang="el-GR" dirty="0" smtClean="0"/>
              <a:t> που συμπληρώνει τις δυνατότητες της γλώσσας με κάποια </a:t>
            </a:r>
            <a:r>
              <a:rPr lang="en-US" dirty="0" smtClean="0"/>
              <a:t>Tags</a:t>
            </a:r>
            <a:r>
              <a:rPr lang="el-GR" dirty="0" smtClean="0"/>
              <a:t> που αυτοματοποιούν μερικές πολύ χρησιμοποιημένες λειτουργίες των ιστοσελίδων όπως έλεγχο σε αντικείμενα εισόδου (</a:t>
            </a:r>
            <a:r>
              <a:rPr lang="en-US" dirty="0" smtClean="0"/>
              <a:t>input</a:t>
            </a:r>
            <a:r>
              <a:rPr lang="el-GR" dirty="0" smtClean="0"/>
              <a:t>), ημερολόγιο, βίντεο και ήχο, γραφικά 2Δ και 3Δ.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5 input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546914"/>
            <a:ext cx="29523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Τα νέα </a:t>
            </a:r>
            <a:r>
              <a:rPr lang="en-US" dirty="0" smtClean="0"/>
              <a:t>input</a:t>
            </a:r>
            <a:r>
              <a:rPr lang="el-GR" dirty="0" smtClean="0"/>
              <a:t> </a:t>
            </a:r>
            <a:r>
              <a:rPr lang="en-US" dirty="0" smtClean="0"/>
              <a:t>types</a:t>
            </a:r>
            <a:r>
              <a:rPr lang="el-GR" dirty="0" smtClean="0"/>
              <a:t> είναι</a:t>
            </a:r>
            <a:r>
              <a:rPr lang="en-US" dirty="0" smtClean="0"/>
              <a:t>:</a:t>
            </a:r>
          </a:p>
          <a:p>
            <a:r>
              <a:rPr lang="en-US" dirty="0" smtClean="0"/>
              <a:t>•	color</a:t>
            </a:r>
          </a:p>
          <a:p>
            <a:r>
              <a:rPr lang="en-US" dirty="0" smtClean="0"/>
              <a:t>•	date</a:t>
            </a:r>
          </a:p>
          <a:p>
            <a:r>
              <a:rPr lang="en-US" dirty="0" smtClean="0"/>
              <a:t>•	</a:t>
            </a:r>
            <a:r>
              <a:rPr lang="en-US" dirty="0" err="1" smtClean="0"/>
              <a:t>datetime</a:t>
            </a:r>
            <a:endParaRPr lang="en-US" dirty="0" smtClean="0"/>
          </a:p>
          <a:p>
            <a:r>
              <a:rPr lang="en-US" dirty="0" smtClean="0"/>
              <a:t>•	</a:t>
            </a:r>
            <a:r>
              <a:rPr lang="en-US" dirty="0" err="1" smtClean="0"/>
              <a:t>datetime</a:t>
            </a:r>
            <a:r>
              <a:rPr lang="en-US" dirty="0" smtClean="0"/>
              <a:t>-local</a:t>
            </a:r>
          </a:p>
          <a:p>
            <a:r>
              <a:rPr lang="en-US" dirty="0" smtClean="0"/>
              <a:t>•	email</a:t>
            </a:r>
          </a:p>
          <a:p>
            <a:r>
              <a:rPr lang="en-US" dirty="0" smtClean="0"/>
              <a:t>•	month</a:t>
            </a:r>
          </a:p>
          <a:p>
            <a:r>
              <a:rPr lang="en-US" dirty="0" smtClean="0"/>
              <a:t>•	number</a:t>
            </a:r>
          </a:p>
          <a:p>
            <a:r>
              <a:rPr lang="en-US" dirty="0" smtClean="0"/>
              <a:t>•	range</a:t>
            </a:r>
          </a:p>
          <a:p>
            <a:r>
              <a:rPr lang="en-US" dirty="0" smtClean="0"/>
              <a:t>•	time</a:t>
            </a:r>
          </a:p>
          <a:p>
            <a:r>
              <a:rPr lang="en-US" dirty="0" smtClean="0"/>
              <a:t>•	</a:t>
            </a:r>
            <a:r>
              <a:rPr lang="en-US" dirty="0" err="1" smtClean="0"/>
              <a:t>url</a:t>
            </a:r>
            <a:endParaRPr lang="en-US" dirty="0" smtClean="0"/>
          </a:p>
          <a:p>
            <a:r>
              <a:rPr lang="en-US" dirty="0" smtClean="0"/>
              <a:t>•	week</a:t>
            </a:r>
            <a:endParaRPr lang="en-US" dirty="0"/>
          </a:p>
        </p:txBody>
      </p:sp>
      <p:sp>
        <p:nvSpPr>
          <p:cNvPr id="5" name="4 - Ορθογώνιο"/>
          <p:cNvSpPr/>
          <p:nvPr/>
        </p:nvSpPr>
        <p:spPr>
          <a:xfrm>
            <a:off x="4139952" y="1628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Select color: &lt;input type="color" name=“</a:t>
            </a:r>
            <a:r>
              <a:rPr lang="en-US" dirty="0" err="1" smtClean="0"/>
              <a:t>mycolor</a:t>
            </a:r>
            <a:r>
              <a:rPr lang="en-US" dirty="0" smtClean="0"/>
              <a:t>"&gt;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4139952" y="2348880"/>
            <a:ext cx="4412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Dep</a:t>
            </a:r>
            <a:r>
              <a:rPr lang="en-US" dirty="0" smtClean="0"/>
              <a:t> date: &lt;input type="date" name=“</a:t>
            </a:r>
            <a:r>
              <a:rPr lang="en-US" dirty="0" err="1" smtClean="0"/>
              <a:t>Dday</a:t>
            </a:r>
            <a:r>
              <a:rPr lang="en-US" dirty="0" smtClean="0"/>
              <a:t>"&gt;</a:t>
            </a:r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4139952" y="29249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Ticket (date and time): &lt;input type="</a:t>
            </a:r>
            <a:r>
              <a:rPr lang="en-US" dirty="0" err="1" smtClean="0"/>
              <a:t>datetime</a:t>
            </a:r>
            <a:r>
              <a:rPr lang="en-US" dirty="0" smtClean="0"/>
              <a:t>" name=“</a:t>
            </a:r>
            <a:r>
              <a:rPr lang="en-US" dirty="0" err="1" smtClean="0"/>
              <a:t>Tickdaytime</a:t>
            </a:r>
            <a:r>
              <a:rPr lang="en-US" dirty="0" smtClean="0"/>
              <a:t>"&gt;</a:t>
            </a:r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4139952" y="3717032"/>
            <a:ext cx="4957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My E-mail: &lt;input type="email" name=“</a:t>
            </a:r>
            <a:r>
              <a:rPr lang="en-GB" dirty="0" err="1" smtClean="0"/>
              <a:t>Myemail</a:t>
            </a:r>
            <a:r>
              <a:rPr lang="en-GB" dirty="0" smtClean="0"/>
              <a:t>"&gt;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4176464" y="422108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Choose (between 1 and 10): &lt;input type="number" name=“</a:t>
            </a:r>
            <a:r>
              <a:rPr lang="en-US" dirty="0" err="1" smtClean="0"/>
              <a:t>TheNumber</a:t>
            </a:r>
            <a:r>
              <a:rPr lang="en-US" dirty="0" smtClean="0"/>
              <a:t>” min=“2" max=“10“ step=“2” value=“2”&gt;</a:t>
            </a: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4211960" y="5229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&lt;input type="range" name="points" min="1" max="10"&gt;</a:t>
            </a:r>
            <a:endParaRPr lang="el-GR" dirty="0"/>
          </a:p>
        </p:txBody>
      </p:sp>
      <p:sp>
        <p:nvSpPr>
          <p:cNvPr id="11" name="10 - Ορθογώνιο"/>
          <p:cNvSpPr/>
          <p:nvPr/>
        </p:nvSpPr>
        <p:spPr>
          <a:xfrm>
            <a:off x="4211960" y="594928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Add your homepage: &lt;input type="</a:t>
            </a:r>
            <a:r>
              <a:rPr lang="en-US" dirty="0" err="1" smtClean="0"/>
              <a:t>url</a:t>
            </a:r>
            <a:r>
              <a:rPr lang="en-US" dirty="0" smtClean="0"/>
              <a:t>" name="homepage"&gt;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5 Canvas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12474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HTML5 &lt;canvas&gt; </a:t>
            </a:r>
            <a:r>
              <a:rPr lang="el-GR" dirty="0" smtClean="0"/>
              <a:t>είναι για να μπορούμε να σχεδιάζουμε γραφικά σε </a:t>
            </a:r>
            <a:r>
              <a:rPr lang="en-US" dirty="0" smtClean="0"/>
              <a:t>runtime </a:t>
            </a:r>
            <a:r>
              <a:rPr lang="el-GR" dirty="0" smtClean="0"/>
              <a:t>μέσω </a:t>
            </a:r>
            <a:r>
              <a:rPr lang="en-US" dirty="0" smtClean="0"/>
              <a:t>scripting (JavaScript).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539552" y="1988840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u="sng" dirty="0" smtClean="0"/>
              <a:t>Δημιουργία </a:t>
            </a:r>
          </a:p>
          <a:p>
            <a:r>
              <a:rPr lang="en-GB" dirty="0" smtClean="0"/>
              <a:t>&lt;canvas id="</a:t>
            </a:r>
            <a:r>
              <a:rPr lang="en-GB" dirty="0" err="1" smtClean="0"/>
              <a:t>myCanvas</a:t>
            </a:r>
            <a:r>
              <a:rPr lang="en-GB" dirty="0" smtClean="0"/>
              <a:t>" width="200" height="100"</a:t>
            </a:r>
          </a:p>
          <a:p>
            <a:r>
              <a:rPr lang="en-GB" dirty="0" smtClean="0"/>
              <a:t>style="border:1px solid #000000;"&gt;</a:t>
            </a:r>
          </a:p>
          <a:p>
            <a:r>
              <a:rPr lang="en-GB" dirty="0" smtClean="0"/>
              <a:t>&lt; /canvas&gt; </a:t>
            </a:r>
            <a:endParaRPr lang="el-GR" dirty="0" smtClean="0"/>
          </a:p>
          <a:p>
            <a:endParaRPr lang="el-GR" dirty="0" smtClean="0"/>
          </a:p>
          <a:p>
            <a:r>
              <a:rPr lang="el-GR" b="1" u="sng" dirty="0" smtClean="0"/>
              <a:t>Ζωγραφική με </a:t>
            </a:r>
            <a:r>
              <a:rPr lang="en-US" b="1" u="sng" dirty="0" smtClean="0"/>
              <a:t>script</a:t>
            </a:r>
            <a:endParaRPr lang="el-GR" b="1" u="sng" dirty="0" smtClean="0"/>
          </a:p>
          <a:p>
            <a:r>
              <a:rPr lang="en-US" dirty="0" smtClean="0"/>
              <a:t>&lt;script&gt;</a:t>
            </a:r>
            <a:br>
              <a:rPr lang="en-US" dirty="0" smtClean="0"/>
            </a:b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canv</a:t>
            </a:r>
            <a:r>
              <a:rPr lang="en-US" dirty="0" smtClean="0"/>
              <a:t> = </a:t>
            </a:r>
            <a:r>
              <a:rPr lang="en-US" dirty="0" err="1" smtClean="0"/>
              <a:t>document.getElementById</a:t>
            </a:r>
            <a:r>
              <a:rPr lang="en-US" dirty="0" smtClean="0"/>
              <a:t>(“</a:t>
            </a:r>
            <a:r>
              <a:rPr lang="en-US" dirty="0" err="1" smtClean="0"/>
              <a:t>pageCanvas</a:t>
            </a:r>
            <a:r>
              <a:rPr lang="en-US" dirty="0" smtClean="0"/>
              <a:t>");</a:t>
            </a:r>
            <a:br>
              <a:rPr lang="en-US" dirty="0" smtClean="0"/>
            </a:br>
            <a:r>
              <a:rPr lang="en-US" dirty="0" err="1" smtClean="0"/>
              <a:t>var</a:t>
            </a:r>
            <a:r>
              <a:rPr lang="en-US" dirty="0" smtClean="0"/>
              <a:t> Cc</a:t>
            </a:r>
            <a:r>
              <a:rPr lang="el-GR" dirty="0" smtClean="0"/>
              <a:t>ο</a:t>
            </a:r>
            <a:r>
              <a:rPr lang="en-US" dirty="0" err="1" smtClean="0"/>
              <a:t>ntext</a:t>
            </a:r>
            <a:r>
              <a:rPr lang="en-US" dirty="0" smtClean="0"/>
              <a:t> = </a:t>
            </a:r>
            <a:r>
              <a:rPr lang="en-US" dirty="0" err="1" smtClean="0"/>
              <a:t>canv.getContext</a:t>
            </a:r>
            <a:r>
              <a:rPr lang="en-US" dirty="0" smtClean="0"/>
              <a:t>("2d");</a:t>
            </a:r>
            <a:br>
              <a:rPr lang="en-US" dirty="0" smtClean="0"/>
            </a:br>
            <a:r>
              <a:rPr lang="en-US" dirty="0" smtClean="0"/>
              <a:t> Cc</a:t>
            </a:r>
            <a:r>
              <a:rPr lang="el-GR" dirty="0" smtClean="0"/>
              <a:t>ο</a:t>
            </a:r>
            <a:r>
              <a:rPr lang="en-US" dirty="0" err="1" smtClean="0"/>
              <a:t>ntext.fillStyle</a:t>
            </a:r>
            <a:r>
              <a:rPr lang="en-US" dirty="0" smtClean="0"/>
              <a:t> = "#</a:t>
            </a:r>
            <a:r>
              <a:rPr lang="el-GR" dirty="0" smtClean="0"/>
              <a:t>00</a:t>
            </a:r>
            <a:r>
              <a:rPr lang="en-US" dirty="0" smtClean="0"/>
              <a:t>0000";</a:t>
            </a:r>
            <a:br>
              <a:rPr lang="en-US" dirty="0" smtClean="0"/>
            </a:br>
            <a:r>
              <a:rPr lang="en-US" dirty="0" smtClean="0"/>
              <a:t> Cc</a:t>
            </a:r>
            <a:r>
              <a:rPr lang="el-GR" dirty="0" smtClean="0"/>
              <a:t>ο</a:t>
            </a:r>
            <a:r>
              <a:rPr lang="en-US" dirty="0" err="1" smtClean="0"/>
              <a:t>ntext.fillRect</a:t>
            </a:r>
            <a:r>
              <a:rPr lang="en-US" dirty="0" smtClean="0"/>
              <a:t>(0,0,1</a:t>
            </a:r>
            <a:r>
              <a:rPr lang="el-GR" dirty="0" smtClean="0"/>
              <a:t>0</a:t>
            </a:r>
            <a:r>
              <a:rPr lang="en-US" dirty="0" smtClean="0"/>
              <a:t>0,</a:t>
            </a:r>
            <a:r>
              <a:rPr lang="el-GR" dirty="0" smtClean="0"/>
              <a:t>8</a:t>
            </a:r>
            <a:r>
              <a:rPr lang="en-US" dirty="0" smtClean="0"/>
              <a:t>5); //</a:t>
            </a:r>
            <a:r>
              <a:rPr lang="el-GR" dirty="0" smtClean="0"/>
              <a:t>Πάνω αριστερή γωνία είναι το </a:t>
            </a:r>
            <a:r>
              <a:rPr lang="en-US" dirty="0" smtClean="0"/>
              <a:t>(0,0)</a:t>
            </a:r>
            <a:br>
              <a:rPr lang="en-US" dirty="0" smtClean="0"/>
            </a:br>
            <a:r>
              <a:rPr lang="en-US" dirty="0" smtClean="0"/>
              <a:t>&lt; /script&gt; </a:t>
            </a:r>
            <a:endParaRPr lang="el-GR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5 Canvas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539552" y="117061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err="1" smtClean="0"/>
              <a:t>var</a:t>
            </a:r>
            <a:r>
              <a:rPr lang="en-GB" dirty="0" smtClean="0"/>
              <a:t> c = </a:t>
            </a:r>
            <a:r>
              <a:rPr lang="en-GB" dirty="0" err="1" smtClean="0"/>
              <a:t>document.getElementById</a:t>
            </a:r>
            <a:r>
              <a:rPr lang="en-GB" dirty="0" smtClean="0"/>
              <a:t>(“</a:t>
            </a:r>
            <a:r>
              <a:rPr lang="en-GB" dirty="0" err="1" smtClean="0"/>
              <a:t>TheCanvas</a:t>
            </a:r>
            <a:r>
              <a:rPr lang="en-GB" dirty="0" smtClean="0"/>
              <a:t>");</a:t>
            </a:r>
          </a:p>
          <a:p>
            <a:r>
              <a:rPr lang="en-GB" dirty="0" err="1" smtClean="0"/>
              <a:t>var</a:t>
            </a:r>
            <a:r>
              <a:rPr lang="en-GB" dirty="0" smtClean="0"/>
              <a:t> </a:t>
            </a:r>
            <a:r>
              <a:rPr lang="en-GB" dirty="0" err="1" smtClean="0"/>
              <a:t>Contxt</a:t>
            </a:r>
            <a:r>
              <a:rPr lang="en-GB" dirty="0" smtClean="0"/>
              <a:t>= </a:t>
            </a:r>
            <a:r>
              <a:rPr lang="en-GB" dirty="0" err="1" smtClean="0"/>
              <a:t>c.getContext</a:t>
            </a:r>
            <a:r>
              <a:rPr lang="en-GB" dirty="0" smtClean="0"/>
              <a:t>("2d");</a:t>
            </a:r>
          </a:p>
          <a:p>
            <a:r>
              <a:rPr lang="en-GB" dirty="0" err="1" smtClean="0"/>
              <a:t>Contxt.moveTo</a:t>
            </a:r>
            <a:r>
              <a:rPr lang="en-GB" dirty="0" smtClean="0"/>
              <a:t>(0,0);</a:t>
            </a:r>
          </a:p>
          <a:p>
            <a:r>
              <a:rPr lang="en-GB" dirty="0" err="1" smtClean="0"/>
              <a:t>Contxt.lineTo</a:t>
            </a:r>
            <a:r>
              <a:rPr lang="en-GB" dirty="0" smtClean="0"/>
              <a:t>(100,100);</a:t>
            </a:r>
          </a:p>
          <a:p>
            <a:r>
              <a:rPr lang="en-GB" dirty="0" err="1" smtClean="0"/>
              <a:t>Contxt.stroke</a:t>
            </a:r>
            <a:r>
              <a:rPr lang="en-GB" dirty="0" smtClean="0"/>
              <a:t>();</a:t>
            </a:r>
            <a:endParaRPr lang="en-GB" dirty="0"/>
          </a:p>
        </p:txBody>
      </p:sp>
      <p:sp>
        <p:nvSpPr>
          <p:cNvPr id="4" name="3 - Ορθογώνιο"/>
          <p:cNvSpPr/>
          <p:nvPr/>
        </p:nvSpPr>
        <p:spPr>
          <a:xfrm>
            <a:off x="539552" y="306896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err="1" smtClean="0"/>
              <a:t>var</a:t>
            </a:r>
            <a:r>
              <a:rPr lang="en-GB" dirty="0" smtClean="0"/>
              <a:t> c = </a:t>
            </a:r>
            <a:r>
              <a:rPr lang="en-GB" dirty="0" err="1" smtClean="0"/>
              <a:t>document.getElementById</a:t>
            </a:r>
            <a:r>
              <a:rPr lang="en-GB" dirty="0" smtClean="0"/>
              <a:t>(“</a:t>
            </a:r>
            <a:r>
              <a:rPr lang="en-GB" dirty="0" err="1" smtClean="0"/>
              <a:t>TheCanvas</a:t>
            </a:r>
            <a:r>
              <a:rPr lang="en-GB" dirty="0" smtClean="0"/>
              <a:t>");</a:t>
            </a:r>
          </a:p>
          <a:p>
            <a:r>
              <a:rPr lang="en-GB" dirty="0" err="1" smtClean="0"/>
              <a:t>var</a:t>
            </a:r>
            <a:r>
              <a:rPr lang="en-GB" dirty="0" smtClean="0"/>
              <a:t> </a:t>
            </a:r>
            <a:r>
              <a:rPr lang="en-GB" dirty="0" err="1" smtClean="0"/>
              <a:t>Contxt</a:t>
            </a:r>
            <a:r>
              <a:rPr lang="en-GB" dirty="0" smtClean="0"/>
              <a:t> = </a:t>
            </a:r>
            <a:r>
              <a:rPr lang="en-GB" dirty="0" err="1" smtClean="0"/>
              <a:t>c.getContext</a:t>
            </a:r>
            <a:r>
              <a:rPr lang="en-GB" dirty="0" smtClean="0"/>
              <a:t>("2d");</a:t>
            </a:r>
          </a:p>
          <a:p>
            <a:r>
              <a:rPr lang="en-GB" dirty="0" err="1" smtClean="0"/>
              <a:t>Contxt.font</a:t>
            </a:r>
            <a:r>
              <a:rPr lang="en-GB" dirty="0" smtClean="0"/>
              <a:t> = "30px Arial";</a:t>
            </a:r>
          </a:p>
          <a:p>
            <a:r>
              <a:rPr lang="en-GB" dirty="0" err="1" smtClean="0"/>
              <a:t>Contxt.fillText</a:t>
            </a:r>
            <a:r>
              <a:rPr lang="en-GB" dirty="0" smtClean="0"/>
              <a:t>("Hello World",10,50);</a:t>
            </a:r>
            <a:endParaRPr lang="en-GB" dirty="0"/>
          </a:p>
        </p:txBody>
      </p:sp>
      <p:sp>
        <p:nvSpPr>
          <p:cNvPr id="5" name="4 - Ορθογώνιο"/>
          <p:cNvSpPr/>
          <p:nvPr/>
        </p:nvSpPr>
        <p:spPr>
          <a:xfrm>
            <a:off x="611560" y="486916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err="1" smtClean="0"/>
              <a:t>var</a:t>
            </a:r>
            <a:r>
              <a:rPr lang="en-GB" dirty="0" smtClean="0"/>
              <a:t> c = </a:t>
            </a:r>
            <a:r>
              <a:rPr lang="en-GB" dirty="0" err="1" smtClean="0"/>
              <a:t>document.getElementById</a:t>
            </a:r>
            <a:r>
              <a:rPr lang="en-GB" dirty="0" smtClean="0"/>
              <a:t>("</a:t>
            </a:r>
            <a:r>
              <a:rPr lang="en-GB" dirty="0" err="1" smtClean="0"/>
              <a:t>myCanvas</a:t>
            </a:r>
            <a:r>
              <a:rPr lang="en-GB" dirty="0" smtClean="0"/>
              <a:t>");</a:t>
            </a:r>
          </a:p>
          <a:p>
            <a:r>
              <a:rPr lang="en-GB" dirty="0" err="1" smtClean="0"/>
              <a:t>var</a:t>
            </a:r>
            <a:r>
              <a:rPr lang="en-GB" dirty="0" smtClean="0"/>
              <a:t> </a:t>
            </a:r>
            <a:r>
              <a:rPr lang="en-GB" dirty="0" err="1" smtClean="0"/>
              <a:t>ctx</a:t>
            </a:r>
            <a:r>
              <a:rPr lang="en-GB" dirty="0" smtClean="0"/>
              <a:t> = </a:t>
            </a:r>
            <a:r>
              <a:rPr lang="en-GB" dirty="0" err="1" smtClean="0"/>
              <a:t>c.getContext</a:t>
            </a:r>
            <a:r>
              <a:rPr lang="en-GB" dirty="0" smtClean="0"/>
              <a:t>("2d");</a:t>
            </a:r>
          </a:p>
          <a:p>
            <a:r>
              <a:rPr lang="en-GB" dirty="0" err="1" smtClean="0"/>
              <a:t>Contxt.beginPath</a:t>
            </a:r>
            <a:r>
              <a:rPr lang="en-GB" dirty="0" smtClean="0"/>
              <a:t>();</a:t>
            </a:r>
          </a:p>
          <a:p>
            <a:r>
              <a:rPr lang="en-GB" dirty="0" smtClean="0"/>
              <a:t>Contxt.arc(100,100,40,0,2*</a:t>
            </a:r>
            <a:r>
              <a:rPr lang="en-GB" dirty="0" err="1" smtClean="0"/>
              <a:t>Math.PI</a:t>
            </a:r>
            <a:r>
              <a:rPr lang="en-GB" dirty="0" smtClean="0"/>
              <a:t>);  // circle</a:t>
            </a:r>
          </a:p>
          <a:p>
            <a:r>
              <a:rPr lang="en-GB" dirty="0" err="1" smtClean="0"/>
              <a:t>Contxt.stroke</a:t>
            </a:r>
            <a:r>
              <a:rPr lang="en-GB" dirty="0" smtClean="0"/>
              <a:t>();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5 Canvas example 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250751"/>
            <a:ext cx="828092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&lt;!DOCTYPE html&gt;</a:t>
            </a:r>
          </a:p>
          <a:p>
            <a:r>
              <a:rPr lang="en-GB" sz="1600" dirty="0" smtClean="0"/>
              <a:t>&lt;html&gt;</a:t>
            </a:r>
          </a:p>
          <a:p>
            <a:r>
              <a:rPr lang="en-GB" sz="1600" dirty="0" smtClean="0"/>
              <a:t>&lt;body&gt;</a:t>
            </a:r>
          </a:p>
          <a:p>
            <a:endParaRPr lang="en-GB" sz="1600" dirty="0" smtClean="0"/>
          </a:p>
          <a:p>
            <a:r>
              <a:rPr lang="en-GB" sz="1600" dirty="0" smtClean="0"/>
              <a:t>&lt;</a:t>
            </a:r>
            <a:r>
              <a:rPr lang="en-GB" sz="1600" dirty="0" err="1" smtClean="0"/>
              <a:t>img</a:t>
            </a:r>
            <a:r>
              <a:rPr lang="en-GB" sz="1600" dirty="0" smtClean="0"/>
              <a:t> id</a:t>
            </a:r>
            <a:r>
              <a:rPr lang="en-GB" sz="1600" dirty="0" smtClean="0"/>
              <a:t>=“</a:t>
            </a:r>
            <a:r>
              <a:rPr lang="en-GB" sz="1600" dirty="0" err="1" smtClean="0"/>
              <a:t>imageID</a:t>
            </a:r>
            <a:r>
              <a:rPr lang="en-GB" sz="1600" dirty="0" smtClean="0"/>
              <a:t>" </a:t>
            </a:r>
            <a:r>
              <a:rPr lang="en-GB" sz="1600" dirty="0" err="1" smtClean="0"/>
              <a:t>src</a:t>
            </a:r>
            <a:r>
              <a:rPr lang="en-GB" sz="1600" dirty="0" smtClean="0"/>
              <a:t>=“test.jpg</a:t>
            </a:r>
            <a:r>
              <a:rPr lang="en-GB" sz="1600" dirty="0" smtClean="0"/>
              <a:t>" </a:t>
            </a:r>
            <a:r>
              <a:rPr lang="en-GB" sz="1600" dirty="0" smtClean="0"/>
              <a:t>width</a:t>
            </a:r>
            <a:r>
              <a:rPr lang="en-GB" sz="1600" dirty="0" smtClean="0"/>
              <a:t>="</a:t>
            </a:r>
            <a:r>
              <a:rPr lang="en-GB" sz="1600" dirty="0" smtClean="0"/>
              <a:t>200</a:t>
            </a:r>
            <a:r>
              <a:rPr lang="en-GB" sz="1600" dirty="0" smtClean="0"/>
              <a:t>" height="</a:t>
            </a:r>
            <a:r>
              <a:rPr lang="en-GB" sz="1600" dirty="0" smtClean="0"/>
              <a:t>250"&gt;</a:t>
            </a:r>
            <a:endParaRPr lang="en-GB" sz="1600" dirty="0" smtClean="0"/>
          </a:p>
          <a:p>
            <a:endParaRPr lang="en-GB" sz="1600" dirty="0" smtClean="0"/>
          </a:p>
          <a:p>
            <a:r>
              <a:rPr lang="en-GB" sz="1600" dirty="0" smtClean="0"/>
              <a:t>&lt;</a:t>
            </a:r>
            <a:r>
              <a:rPr lang="en-GB" sz="1600" dirty="0" smtClean="0"/>
              <a:t>canvas id</a:t>
            </a:r>
            <a:r>
              <a:rPr lang="en-GB" sz="1600" dirty="0" smtClean="0"/>
              <a:t>=“</a:t>
            </a:r>
            <a:r>
              <a:rPr lang="en-GB" sz="1600" dirty="0" err="1" smtClean="0"/>
              <a:t>testCanvas</a:t>
            </a:r>
            <a:r>
              <a:rPr lang="en-GB" sz="1600" dirty="0" smtClean="0"/>
              <a:t>" width="</a:t>
            </a:r>
            <a:r>
              <a:rPr lang="en-GB" sz="1600" dirty="0" smtClean="0"/>
              <a:t>250</a:t>
            </a:r>
            <a:r>
              <a:rPr lang="en-GB" sz="1600" dirty="0" smtClean="0"/>
              <a:t>" height</a:t>
            </a:r>
            <a:r>
              <a:rPr lang="en-GB" sz="1600" dirty="0" smtClean="0"/>
              <a:t>=“250”&gt;</a:t>
            </a:r>
            <a:endParaRPr lang="en-GB" sz="1600" dirty="0" smtClean="0"/>
          </a:p>
          <a:p>
            <a:r>
              <a:rPr lang="en-GB" sz="1600" dirty="0" smtClean="0"/>
              <a:t>Your browser does not support the HTML5 canvas tag.&lt;/canvas&gt;</a:t>
            </a:r>
          </a:p>
          <a:p>
            <a:r>
              <a:rPr lang="en-GB" sz="1600" dirty="0" smtClean="0"/>
              <a:t>&lt;</a:t>
            </a:r>
            <a:r>
              <a:rPr lang="en-GB" sz="1600" dirty="0" smtClean="0"/>
              <a:t>script&gt;</a:t>
            </a:r>
          </a:p>
          <a:p>
            <a:r>
              <a:rPr lang="en-GB" sz="1600" dirty="0" err="1" smtClean="0"/>
              <a:t>var</a:t>
            </a:r>
            <a:r>
              <a:rPr lang="en-GB" sz="1600" dirty="0" smtClean="0"/>
              <a:t> </a:t>
            </a:r>
            <a:r>
              <a:rPr lang="en-GB" sz="1600" dirty="0" smtClean="0"/>
              <a:t>c=</a:t>
            </a:r>
            <a:r>
              <a:rPr lang="en-GB" sz="1600" dirty="0" err="1" smtClean="0"/>
              <a:t>document.getElementById</a:t>
            </a:r>
            <a:r>
              <a:rPr lang="en-GB" sz="1600" dirty="0" smtClean="0"/>
              <a:t>(“</a:t>
            </a:r>
            <a:r>
              <a:rPr lang="en-GB" sz="1600" dirty="0" err="1" smtClean="0"/>
              <a:t>testCanvas</a:t>
            </a:r>
            <a:r>
              <a:rPr lang="en-GB" sz="1600" dirty="0" smtClean="0"/>
              <a:t>");</a:t>
            </a:r>
          </a:p>
          <a:p>
            <a:r>
              <a:rPr lang="en-GB" sz="1600" dirty="0" err="1" smtClean="0"/>
              <a:t>var</a:t>
            </a:r>
            <a:r>
              <a:rPr lang="en-GB" sz="1600" dirty="0" smtClean="0"/>
              <a:t> </a:t>
            </a:r>
            <a:r>
              <a:rPr lang="en-GB" sz="1600" dirty="0" err="1" smtClean="0"/>
              <a:t>ctx</a:t>
            </a:r>
            <a:r>
              <a:rPr lang="en-GB" sz="1600" dirty="0" smtClean="0"/>
              <a:t>=</a:t>
            </a:r>
            <a:r>
              <a:rPr lang="en-GB" sz="1600" dirty="0" err="1" smtClean="0"/>
              <a:t>c.getContext</a:t>
            </a:r>
            <a:r>
              <a:rPr lang="en-GB" sz="1600" dirty="0" smtClean="0"/>
              <a:t>("2d");</a:t>
            </a:r>
          </a:p>
          <a:p>
            <a:r>
              <a:rPr lang="en-GB" sz="1600" dirty="0" err="1" smtClean="0"/>
              <a:t>var</a:t>
            </a:r>
            <a:r>
              <a:rPr lang="en-GB" sz="1600" dirty="0" smtClean="0"/>
              <a:t> </a:t>
            </a:r>
            <a:r>
              <a:rPr lang="en-GB" sz="1600" dirty="0" err="1" smtClean="0"/>
              <a:t>img</a:t>
            </a:r>
            <a:r>
              <a:rPr lang="en-GB" sz="1600" dirty="0" smtClean="0"/>
              <a:t>=</a:t>
            </a:r>
            <a:r>
              <a:rPr lang="en-GB" sz="1600" dirty="0" err="1" smtClean="0"/>
              <a:t>document.getElementById</a:t>
            </a:r>
            <a:r>
              <a:rPr lang="en-GB" sz="1600" dirty="0" smtClean="0"/>
              <a:t>(“</a:t>
            </a:r>
            <a:r>
              <a:rPr lang="en-GB" sz="1600" dirty="0" err="1" smtClean="0"/>
              <a:t>imageID</a:t>
            </a:r>
            <a:r>
              <a:rPr lang="en-GB" sz="1600" dirty="0" smtClean="0"/>
              <a:t>");</a:t>
            </a:r>
            <a:endParaRPr lang="en-GB" sz="1600" dirty="0" smtClean="0"/>
          </a:p>
          <a:p>
            <a:r>
              <a:rPr lang="en-GB" sz="1600" dirty="0" err="1" smtClean="0"/>
              <a:t>ctx.drawImage</a:t>
            </a:r>
            <a:r>
              <a:rPr lang="en-GB" sz="1600" dirty="0" smtClean="0"/>
              <a:t>(img,0,0</a:t>
            </a:r>
            <a:r>
              <a:rPr lang="en-GB" sz="1600" dirty="0" smtClean="0"/>
              <a:t>);</a:t>
            </a:r>
          </a:p>
          <a:p>
            <a:endParaRPr lang="en-GB" sz="1600" dirty="0" smtClean="0"/>
          </a:p>
          <a:p>
            <a:r>
              <a:rPr lang="en-GB" sz="1600" dirty="0" smtClean="0"/>
              <a:t>&lt;/script&gt;</a:t>
            </a:r>
          </a:p>
          <a:p>
            <a:endParaRPr lang="en-GB" sz="1600" dirty="0" smtClean="0"/>
          </a:p>
          <a:p>
            <a:r>
              <a:rPr lang="en-GB" sz="1600" dirty="0" smtClean="0"/>
              <a:t>&lt;/body&gt;</a:t>
            </a:r>
          </a:p>
          <a:p>
            <a:r>
              <a:rPr lang="en-GB" sz="1600" dirty="0" smtClean="0"/>
              <a:t>&lt;/html&gt;</a:t>
            </a:r>
          </a:p>
          <a:p>
            <a:endParaRPr lang="el-GR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5 Video/audio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539552" y="134076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Video Formats</a:t>
            </a:r>
          </a:p>
          <a:p>
            <a:r>
              <a:rPr lang="en-GB" dirty="0" smtClean="0"/>
              <a:t>MP4	video/mp4</a:t>
            </a:r>
          </a:p>
          <a:p>
            <a:r>
              <a:rPr lang="en-GB" dirty="0" err="1" smtClean="0"/>
              <a:t>WebM</a:t>
            </a:r>
            <a:r>
              <a:rPr lang="en-GB" dirty="0" smtClean="0"/>
              <a:t>	video/</a:t>
            </a:r>
            <a:r>
              <a:rPr lang="en-GB" dirty="0" err="1" smtClean="0"/>
              <a:t>webm</a:t>
            </a:r>
            <a:endParaRPr lang="en-GB" dirty="0" smtClean="0"/>
          </a:p>
          <a:p>
            <a:r>
              <a:rPr lang="en-GB" dirty="0" err="1" smtClean="0"/>
              <a:t>Ogg</a:t>
            </a:r>
            <a:r>
              <a:rPr lang="en-GB" dirty="0" smtClean="0"/>
              <a:t>	video/</a:t>
            </a:r>
            <a:r>
              <a:rPr lang="en-GB" dirty="0" err="1" smtClean="0"/>
              <a:t>ogg</a:t>
            </a:r>
            <a:endParaRPr lang="en-GB" dirty="0"/>
          </a:p>
        </p:txBody>
      </p:sp>
      <p:sp>
        <p:nvSpPr>
          <p:cNvPr id="4" name="3 - Ορθογώνιο"/>
          <p:cNvSpPr/>
          <p:nvPr/>
        </p:nvSpPr>
        <p:spPr>
          <a:xfrm>
            <a:off x="611560" y="278092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Audio Formats</a:t>
            </a:r>
          </a:p>
          <a:p>
            <a:r>
              <a:rPr lang="en-GB" dirty="0" smtClean="0"/>
              <a:t>MP3	audio/mpeg</a:t>
            </a:r>
          </a:p>
          <a:p>
            <a:r>
              <a:rPr lang="en-GB" dirty="0" err="1" smtClean="0"/>
              <a:t>Ogg</a:t>
            </a:r>
            <a:r>
              <a:rPr lang="en-GB" dirty="0" smtClean="0"/>
              <a:t>	audio/</a:t>
            </a:r>
            <a:r>
              <a:rPr lang="en-GB" dirty="0" err="1" smtClean="0"/>
              <a:t>ogg</a:t>
            </a:r>
            <a:endParaRPr lang="en-GB" dirty="0" smtClean="0"/>
          </a:p>
          <a:p>
            <a:r>
              <a:rPr lang="en-GB" dirty="0" smtClean="0"/>
              <a:t>Wav	audio/wav</a:t>
            </a:r>
            <a:endParaRPr lang="en-GB" dirty="0"/>
          </a:p>
        </p:txBody>
      </p:sp>
      <p:sp>
        <p:nvSpPr>
          <p:cNvPr id="5" name="4 - Ορθογώνιο"/>
          <p:cNvSpPr/>
          <p:nvPr/>
        </p:nvSpPr>
        <p:spPr>
          <a:xfrm>
            <a:off x="3275856" y="1268760"/>
            <a:ext cx="5472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&lt;video width="320" height="240" controls&gt;</a:t>
            </a:r>
          </a:p>
          <a:p>
            <a:r>
              <a:rPr lang="en-GB" dirty="0" smtClean="0"/>
              <a:t>  &lt;source </a:t>
            </a:r>
            <a:r>
              <a:rPr lang="en-GB" dirty="0" err="1" smtClean="0"/>
              <a:t>src</a:t>
            </a:r>
            <a:r>
              <a:rPr lang="en-GB" dirty="0" smtClean="0"/>
              <a:t>="movie.mp4" type="video/mp4"&gt;</a:t>
            </a:r>
          </a:p>
          <a:p>
            <a:r>
              <a:rPr lang="en-GB" dirty="0" smtClean="0"/>
              <a:t>  Your browser does not support the </a:t>
            </a:r>
            <a:r>
              <a:rPr lang="en-US" dirty="0" smtClean="0"/>
              <a:t>HTML5 </a:t>
            </a:r>
            <a:r>
              <a:rPr lang="en-GB" dirty="0" smtClean="0"/>
              <a:t>video tag.</a:t>
            </a:r>
          </a:p>
          <a:p>
            <a:r>
              <a:rPr lang="en-GB" dirty="0" smtClean="0"/>
              <a:t>&lt; /video&gt; </a:t>
            </a:r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3563888" y="2852936"/>
            <a:ext cx="51845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&lt;audio controls&gt;</a:t>
            </a:r>
          </a:p>
          <a:p>
            <a:r>
              <a:rPr lang="en-GB" dirty="0" smtClean="0"/>
              <a:t>   &lt;source </a:t>
            </a:r>
            <a:r>
              <a:rPr lang="en-GB" dirty="0" err="1" smtClean="0"/>
              <a:t>src</a:t>
            </a:r>
            <a:r>
              <a:rPr lang="en-GB" dirty="0" smtClean="0"/>
              <a:t>="horse.mp3" type="audio/mpeg"&gt;</a:t>
            </a:r>
          </a:p>
          <a:p>
            <a:r>
              <a:rPr lang="en-GB" dirty="0" smtClean="0"/>
              <a:t>Your browser does not support the </a:t>
            </a:r>
            <a:r>
              <a:rPr lang="en-US" dirty="0" smtClean="0"/>
              <a:t>HTML5 </a:t>
            </a:r>
            <a:r>
              <a:rPr lang="en-GB" dirty="0" smtClean="0"/>
              <a:t>audio tag.</a:t>
            </a:r>
          </a:p>
          <a:p>
            <a:r>
              <a:rPr lang="en-GB" dirty="0" smtClean="0"/>
              <a:t>&lt;/audio&gt; 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</a:t>
            </a:r>
            <a:r>
              <a:rPr lang="en-US" dirty="0" smtClean="0"/>
              <a:t>Functions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052736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endParaRPr lang="en-GB" dirty="0" smtClean="0"/>
          </a:p>
          <a:p>
            <a:r>
              <a:rPr lang="en-GB" dirty="0" smtClean="0"/>
              <a:t>function sum($</a:t>
            </a:r>
            <a:r>
              <a:rPr lang="en-GB" dirty="0" err="1" smtClean="0"/>
              <a:t>x,$y</a:t>
            </a:r>
            <a:r>
              <a:rPr lang="en-GB" dirty="0" smtClean="0"/>
              <a:t>) {</a:t>
            </a:r>
          </a:p>
          <a:p>
            <a:r>
              <a:rPr lang="en-GB" dirty="0" smtClean="0"/>
              <a:t>  $s=$x+$y;</a:t>
            </a:r>
          </a:p>
          <a:p>
            <a:r>
              <a:rPr lang="en-GB" dirty="0" smtClean="0"/>
              <a:t>  return $s;</a:t>
            </a:r>
          </a:p>
          <a:p>
            <a:r>
              <a:rPr lang="en-GB" dirty="0" smtClean="0"/>
              <a:t>}</a:t>
            </a:r>
          </a:p>
          <a:p>
            <a:endParaRPr lang="en-GB" dirty="0" smtClean="0"/>
          </a:p>
          <a:p>
            <a:r>
              <a:rPr lang="en-GB" dirty="0" smtClean="0"/>
              <a:t>echo “1 + 1= " . sum(1,1) . "&lt;</a:t>
            </a:r>
            <a:r>
              <a:rPr lang="en-GB" dirty="0" err="1" smtClean="0"/>
              <a:t>br</a:t>
            </a:r>
            <a:r>
              <a:rPr lang="en-GB" dirty="0" smtClean="0"/>
              <a:t>&gt;";</a:t>
            </a:r>
          </a:p>
          <a:p>
            <a:r>
              <a:rPr lang="en-GB" dirty="0" smtClean="0"/>
              <a:t>echo “2 + 2 = " . Sum(2,2) . "&lt;</a:t>
            </a:r>
            <a:r>
              <a:rPr lang="en-GB" dirty="0" err="1" smtClean="0"/>
              <a:t>br</a:t>
            </a:r>
            <a:r>
              <a:rPr lang="en-GB" dirty="0" smtClean="0"/>
              <a:t>&gt;";</a:t>
            </a:r>
          </a:p>
          <a:p>
            <a:r>
              <a:rPr lang="en-GB" dirty="0" smtClean="0"/>
              <a:t>echo “3 + 3 = " . Sum(3,3);</a:t>
            </a:r>
          </a:p>
          <a:p>
            <a:r>
              <a:rPr lang="en-GB" dirty="0" smtClean="0"/>
              <a:t>?&gt;</a:t>
            </a:r>
          </a:p>
          <a:p>
            <a:endParaRPr lang="en-GB" dirty="0" smtClean="0"/>
          </a:p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endParaRPr lang="en-GB" dirty="0" smtClean="0"/>
          </a:p>
          <a:p>
            <a:r>
              <a:rPr lang="en-GB" dirty="0" smtClean="0"/>
              <a:t>function </a:t>
            </a:r>
            <a:r>
              <a:rPr lang="en-GB" dirty="0" err="1" smtClean="0"/>
              <a:t>writeMsg</a:t>
            </a:r>
            <a:r>
              <a:rPr lang="en-GB" dirty="0" smtClean="0"/>
              <a:t>() {</a:t>
            </a:r>
          </a:p>
          <a:p>
            <a:r>
              <a:rPr lang="en-GB" dirty="0" smtClean="0"/>
              <a:t>  echo “This is a test Message!";</a:t>
            </a:r>
          </a:p>
          <a:p>
            <a:r>
              <a:rPr lang="en-GB" dirty="0" smtClean="0"/>
              <a:t>}</a:t>
            </a:r>
          </a:p>
          <a:p>
            <a:endParaRPr lang="en-GB" dirty="0" smtClean="0"/>
          </a:p>
          <a:p>
            <a:r>
              <a:rPr lang="en-GB" dirty="0" err="1" smtClean="0"/>
              <a:t>writeMsg</a:t>
            </a:r>
            <a:r>
              <a:rPr lang="en-GB" dirty="0" smtClean="0"/>
              <a:t>(); // call the function</a:t>
            </a:r>
          </a:p>
          <a:p>
            <a:r>
              <a:rPr lang="en-GB" dirty="0" smtClean="0"/>
              <a:t>?&gt;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PHP </a:t>
            </a:r>
            <a:r>
              <a:rPr lang="en-US" dirty="0" smtClean="0"/>
              <a:t>XML-DOM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41277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/>
              <a:t>offer.xml</a:t>
            </a:r>
          </a:p>
          <a:p>
            <a:endParaRPr lang="en-US" dirty="0" smtClean="0"/>
          </a:p>
          <a:p>
            <a:r>
              <a:rPr lang="en-US" dirty="0" smtClean="0"/>
              <a:t>&lt;?xml version="1.0" encoding="UTF-8"?&gt;</a:t>
            </a:r>
          </a:p>
          <a:p>
            <a:r>
              <a:rPr lang="en-US" dirty="0" smtClean="0"/>
              <a:t>&lt;offer&gt;</a:t>
            </a:r>
          </a:p>
          <a:p>
            <a:r>
              <a:rPr lang="en-US" dirty="0" smtClean="0"/>
              <a:t>&lt; header&gt;50% Discount on rooms&lt;/header&gt;</a:t>
            </a:r>
          </a:p>
          <a:p>
            <a:r>
              <a:rPr lang="en-US" dirty="0" smtClean="0"/>
              <a:t>&lt;body&gt; Today all rooms 50% down&lt;/body&gt;</a:t>
            </a:r>
          </a:p>
          <a:p>
            <a:r>
              <a:rPr lang="en-US" dirty="0" smtClean="0"/>
              <a:t>&lt; /offer&gt; </a:t>
            </a:r>
            <a:endParaRPr lang="en-US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8" y="3683347"/>
            <a:ext cx="36004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endParaRPr lang="en-GB" dirty="0" smtClean="0"/>
          </a:p>
          <a:p>
            <a:r>
              <a:rPr lang="en-GB" dirty="0" smtClean="0"/>
              <a:t>$</a:t>
            </a:r>
            <a:r>
              <a:rPr lang="en-GB" dirty="0" err="1" smtClean="0"/>
              <a:t>xmlDoc</a:t>
            </a:r>
            <a:r>
              <a:rPr lang="en-GB" dirty="0" smtClean="0"/>
              <a:t> = new </a:t>
            </a:r>
            <a:r>
              <a:rPr lang="en-GB" dirty="0" err="1" smtClean="0"/>
              <a:t>DOMDocument</a:t>
            </a:r>
            <a:r>
              <a:rPr lang="en-GB" dirty="0" smtClean="0"/>
              <a:t>();</a:t>
            </a:r>
          </a:p>
          <a:p>
            <a:r>
              <a:rPr lang="en-GB" dirty="0" smtClean="0"/>
              <a:t>$</a:t>
            </a:r>
            <a:r>
              <a:rPr lang="en-GB" dirty="0" err="1" smtClean="0"/>
              <a:t>xmlDoc</a:t>
            </a:r>
            <a:r>
              <a:rPr lang="en-GB" dirty="0" smtClean="0"/>
              <a:t>-&gt;load(“offer.xml");</a:t>
            </a:r>
          </a:p>
          <a:p>
            <a:r>
              <a:rPr lang="en-GB" dirty="0" smtClean="0"/>
              <a:t>print $</a:t>
            </a:r>
            <a:r>
              <a:rPr lang="en-GB" dirty="0" err="1" smtClean="0"/>
              <a:t>xmlDoc</a:t>
            </a:r>
            <a:r>
              <a:rPr lang="en-GB" dirty="0" smtClean="0"/>
              <a:t>-&gt;</a:t>
            </a:r>
            <a:r>
              <a:rPr lang="en-GB" dirty="0" err="1" smtClean="0"/>
              <a:t>saveXML</a:t>
            </a:r>
            <a:r>
              <a:rPr lang="en-GB" dirty="0" smtClean="0"/>
              <a:t>();</a:t>
            </a:r>
          </a:p>
          <a:p>
            <a:r>
              <a:rPr lang="en-GB" dirty="0" smtClean="0"/>
              <a:t>?&gt; </a:t>
            </a:r>
            <a:endParaRPr lang="en-GB" dirty="0" smtClean="0"/>
          </a:p>
          <a:p>
            <a:endParaRPr lang="en-GB" dirty="0" smtClean="0"/>
          </a:p>
          <a:p>
            <a:r>
              <a:rPr lang="en-US" sz="1600" i="1" dirty="0" err="1" smtClean="0"/>
              <a:t>saveXML</a:t>
            </a:r>
            <a:r>
              <a:rPr lang="en-US" sz="1600" i="1" dirty="0" smtClean="0"/>
              <a:t> puts </a:t>
            </a:r>
            <a:r>
              <a:rPr lang="en-US" sz="1600" i="1" dirty="0" smtClean="0"/>
              <a:t>the internal XML document into a string, so we can output </a:t>
            </a:r>
            <a:r>
              <a:rPr lang="en-US" sz="1600" i="1" dirty="0" smtClean="0"/>
              <a:t>it </a:t>
            </a:r>
            <a:endParaRPr lang="el-GR" sz="1600" i="1" dirty="0" smtClean="0"/>
          </a:p>
          <a:p>
            <a:endParaRPr lang="en-GB" dirty="0"/>
          </a:p>
        </p:txBody>
      </p:sp>
      <p:sp>
        <p:nvSpPr>
          <p:cNvPr id="5" name="4 - Ορθογώνιο"/>
          <p:cNvSpPr/>
          <p:nvPr/>
        </p:nvSpPr>
        <p:spPr>
          <a:xfrm>
            <a:off x="4572000" y="3663022"/>
            <a:ext cx="4320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endParaRPr lang="en-GB" dirty="0" smtClean="0"/>
          </a:p>
          <a:p>
            <a:r>
              <a:rPr lang="en-GB" dirty="0" smtClean="0"/>
              <a:t>$</a:t>
            </a:r>
            <a:r>
              <a:rPr lang="en-GB" dirty="0" err="1" smtClean="0"/>
              <a:t>xmlDoc</a:t>
            </a:r>
            <a:r>
              <a:rPr lang="en-GB" dirty="0" smtClean="0"/>
              <a:t> = new </a:t>
            </a:r>
            <a:r>
              <a:rPr lang="en-GB" dirty="0" err="1" smtClean="0"/>
              <a:t>DOMDocument</a:t>
            </a:r>
            <a:r>
              <a:rPr lang="en-GB" dirty="0" smtClean="0"/>
              <a:t>();</a:t>
            </a:r>
          </a:p>
          <a:p>
            <a:r>
              <a:rPr lang="en-GB" dirty="0" smtClean="0"/>
              <a:t>$</a:t>
            </a:r>
            <a:r>
              <a:rPr lang="en-GB" dirty="0" err="1" smtClean="0"/>
              <a:t>xmlDoc</a:t>
            </a:r>
            <a:r>
              <a:rPr lang="en-GB" dirty="0" smtClean="0"/>
              <a:t>-&gt;load(“offer.xml");</a:t>
            </a:r>
          </a:p>
          <a:p>
            <a:endParaRPr lang="en-GB" dirty="0" smtClean="0"/>
          </a:p>
          <a:p>
            <a:r>
              <a:rPr lang="en-GB" dirty="0" smtClean="0"/>
              <a:t>$x = $</a:t>
            </a:r>
            <a:r>
              <a:rPr lang="en-GB" dirty="0" err="1" smtClean="0"/>
              <a:t>xmlDoc</a:t>
            </a:r>
            <a:r>
              <a:rPr lang="en-GB" dirty="0" smtClean="0"/>
              <a:t>-&gt;</a:t>
            </a:r>
            <a:r>
              <a:rPr lang="en-GB" dirty="0" err="1" smtClean="0"/>
              <a:t>documentElement</a:t>
            </a:r>
            <a:r>
              <a:rPr lang="en-GB" dirty="0" smtClean="0"/>
              <a:t>;</a:t>
            </a:r>
          </a:p>
          <a:p>
            <a:r>
              <a:rPr lang="en-GB" dirty="0" err="1" smtClean="0"/>
              <a:t>foreach</a:t>
            </a:r>
            <a:r>
              <a:rPr lang="en-GB" dirty="0" smtClean="0"/>
              <a:t> ($x-&gt;</a:t>
            </a:r>
            <a:r>
              <a:rPr lang="en-GB" dirty="0" err="1" smtClean="0"/>
              <a:t>childNodes</a:t>
            </a:r>
            <a:r>
              <a:rPr lang="en-GB" dirty="0" smtClean="0"/>
              <a:t> AS $item) {</a:t>
            </a:r>
          </a:p>
          <a:p>
            <a:r>
              <a:rPr lang="en-GB" dirty="0" smtClean="0"/>
              <a:t>  print $item-&gt;</a:t>
            </a:r>
            <a:r>
              <a:rPr lang="en-GB" dirty="0" err="1" smtClean="0"/>
              <a:t>nodeName</a:t>
            </a:r>
            <a:r>
              <a:rPr lang="en-GB" dirty="0" smtClean="0"/>
              <a:t> . " = " . $item-</a:t>
            </a:r>
            <a:r>
              <a:rPr lang="en-GB" dirty="0" smtClean="0"/>
              <a:t>&gt; </a:t>
            </a:r>
            <a:r>
              <a:rPr lang="en-GB" dirty="0" err="1" smtClean="0"/>
              <a:t>nodeValue</a:t>
            </a:r>
            <a:r>
              <a:rPr lang="en-GB" dirty="0" smtClean="0"/>
              <a:t> </a:t>
            </a:r>
            <a:r>
              <a:rPr lang="en-GB" dirty="0" smtClean="0"/>
              <a:t>. "&lt;</a:t>
            </a:r>
            <a:r>
              <a:rPr lang="en-GB" dirty="0" err="1" smtClean="0"/>
              <a:t>br</a:t>
            </a:r>
            <a:r>
              <a:rPr lang="en-GB" dirty="0" smtClean="0"/>
              <a:t>&gt;";</a:t>
            </a:r>
          </a:p>
          <a:p>
            <a:r>
              <a:rPr lang="en-GB" dirty="0" smtClean="0"/>
              <a:t>}</a:t>
            </a:r>
          </a:p>
          <a:p>
            <a:r>
              <a:rPr lang="en-GB" dirty="0" smtClean="0"/>
              <a:t>?&gt; 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824</Words>
  <Application>Microsoft Office PowerPoint</Application>
  <PresentationFormat>Προβολή στην οθόνη (4:3)</PresentationFormat>
  <Paragraphs>149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Μάθημα 9</vt:lpstr>
      <vt:lpstr>HTML 5</vt:lpstr>
      <vt:lpstr>HTML 5 input</vt:lpstr>
      <vt:lpstr>HTML 5 Canvas</vt:lpstr>
      <vt:lpstr>HTML 5 Canvas</vt:lpstr>
      <vt:lpstr>HTML 5 Canvas example </vt:lpstr>
      <vt:lpstr>HTML 5 Video/audio</vt:lpstr>
      <vt:lpstr>PHP Functions</vt:lpstr>
      <vt:lpstr>PHP XML-DOM</vt:lpstr>
      <vt:lpstr>PHP include και require Statements</vt:lpstr>
      <vt:lpstr>Παράδειγμα include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2</dc:title>
  <dc:creator>mclab</dc:creator>
  <cp:lastModifiedBy>mclab</cp:lastModifiedBy>
  <cp:revision>429</cp:revision>
  <dcterms:created xsi:type="dcterms:W3CDTF">2014-03-12T16:45:58Z</dcterms:created>
  <dcterms:modified xsi:type="dcterms:W3CDTF">2014-05-28T18:01:41Z</dcterms:modified>
</cp:coreProperties>
</file>