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5" r:id="rId2"/>
    <p:sldMasterId id="2147483669" r:id="rId3"/>
    <p:sldMasterId id="2147483666" r:id="rId4"/>
  </p:sldMasterIdLst>
  <p:notesMasterIdLst>
    <p:notesMasterId r:id="rId32"/>
  </p:notesMasterIdLst>
  <p:handoutMasterIdLst>
    <p:handoutMasterId r:id="rId33"/>
  </p:handoutMasterIdLst>
  <p:sldIdLst>
    <p:sldId id="256" r:id="rId5"/>
    <p:sldId id="366" r:id="rId6"/>
    <p:sldId id="367" r:id="rId7"/>
    <p:sldId id="270" r:id="rId8"/>
    <p:sldId id="305" r:id="rId9"/>
    <p:sldId id="304" r:id="rId10"/>
    <p:sldId id="368" r:id="rId11"/>
    <p:sldId id="265" r:id="rId12"/>
    <p:sldId id="277" r:id="rId13"/>
    <p:sldId id="275" r:id="rId14"/>
    <p:sldId id="354" r:id="rId15"/>
    <p:sldId id="313" r:id="rId16"/>
    <p:sldId id="299" r:id="rId17"/>
    <p:sldId id="258" r:id="rId18"/>
    <p:sldId id="306" r:id="rId19"/>
    <p:sldId id="364" r:id="rId20"/>
    <p:sldId id="338" r:id="rId21"/>
    <p:sldId id="342" r:id="rId22"/>
    <p:sldId id="355" r:id="rId23"/>
    <p:sldId id="343" r:id="rId24"/>
    <p:sldId id="365" r:id="rId25"/>
    <p:sldId id="291" r:id="rId26"/>
    <p:sldId id="292" r:id="rId27"/>
    <p:sldId id="310" r:id="rId28"/>
    <p:sldId id="312" r:id="rId29"/>
    <p:sldId id="311" r:id="rId30"/>
    <p:sldId id="309" r:id="rId31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589"/>
    <a:srgbClr val="2D358A"/>
    <a:srgbClr val="F16157"/>
    <a:srgbClr val="006600"/>
    <a:srgbClr val="006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1" autoAdjust="0"/>
    <p:restoredTop sz="94613"/>
  </p:normalViewPr>
  <p:slideViewPr>
    <p:cSldViewPr>
      <p:cViewPr varScale="1">
        <p:scale>
          <a:sx n="79" d="100"/>
          <a:sy n="79" d="100"/>
        </p:scale>
        <p:origin x="701" y="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DECB2-43BA-40EF-9754-C7E23621732B}" type="datetimeFigureOut">
              <a:rPr lang="nl-BE" smtClean="0"/>
              <a:t>17/11/2020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CB1FB-1019-42B5-8DB3-C006D0A6B3F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64013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22A79-417F-476D-AC73-D65111AC6694}" type="datetimeFigureOut">
              <a:rPr lang="nl-BE" smtClean="0"/>
              <a:t>17/11/2020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CBD19-B20F-462A-9AAC-F333D3B9255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6778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F0987-9E44-46AC-B704-4F4CC339D41B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9315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Today,</a:t>
            </a:r>
            <a:r>
              <a:rPr lang="en-US" baseline="0" dirty="0" smtClean="0"/>
              <a:t> o</a:t>
            </a:r>
            <a:r>
              <a:rPr lang="en-US" dirty="0" smtClean="0"/>
              <a:t>ur mid-term ambition is to have a consortium of 50, 60 universities running the</a:t>
            </a:r>
            <a:r>
              <a:rPr lang="en-US" baseline="0" dirty="0" smtClean="0"/>
              <a:t> course with the teams of students being dynamically created depending on students’ particular interest and the available challenges submitted by companies to a centralized pool.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are all very welcome to join us developing further this exciting paradigm.</a:t>
            </a:r>
          </a:p>
          <a:p>
            <a:endParaRPr lang="en-US" baseline="0" smtClean="0"/>
          </a:p>
          <a:p>
            <a:r>
              <a:rPr lang="en-US" baseline="0" smtClean="0"/>
              <a:t>Take </a:t>
            </a:r>
            <a:r>
              <a:rPr lang="en-US" baseline="0" dirty="0" smtClean="0"/>
              <a:t>a deeper look online at blendedmobility.com or search </a:t>
            </a:r>
            <a:r>
              <a:rPr lang="en-US" baseline="0" smtClean="0"/>
              <a:t>for blended </a:t>
            </a:r>
            <a:r>
              <a:rPr lang="en-US" baseline="0" dirty="0" smtClean="0"/>
              <a:t>mobility at the Wikipedia.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 for your attention!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CBD19-B20F-462A-9AAC-F333D3B92559}" type="slidenum">
              <a:rPr lang="nl-BE" smtClean="0"/>
              <a:t>27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181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41011" y="3608614"/>
            <a:ext cx="7317627" cy="1082717"/>
          </a:xfrm>
          <a:prstGeom prst="rect">
            <a:avLst/>
          </a:prstGeom>
        </p:spPr>
        <p:txBody>
          <a:bodyPr anchor="b"/>
          <a:lstStyle>
            <a:lvl1pPr algn="l">
              <a:defRPr sz="3600" b="0" baseline="0">
                <a:solidFill>
                  <a:srgbClr val="2D3589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err="1" smtClean="0"/>
              <a:t>Your</a:t>
            </a:r>
            <a:r>
              <a:rPr lang="nl-NL" dirty="0" smtClean="0"/>
              <a:t> Presentation </a:t>
            </a:r>
            <a:r>
              <a:rPr lang="nl-NL" dirty="0" err="1" smtClean="0"/>
              <a:t>title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641011" y="4739764"/>
            <a:ext cx="7317627" cy="83616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rgbClr val="F16157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err="1" smtClean="0"/>
              <a:t>Your</a:t>
            </a:r>
            <a:r>
              <a:rPr lang="nl-NL" dirty="0" smtClean="0"/>
              <a:t> name –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institution</a:t>
            </a:r>
            <a:endParaRPr lang="nl-NL" dirty="0" smtClean="0"/>
          </a:p>
          <a:p>
            <a:pPr lvl="0"/>
            <a:r>
              <a:rPr lang="nl-NL" dirty="0" smtClean="0"/>
              <a:t>&lt; </a:t>
            </a:r>
            <a:r>
              <a:rPr lang="nl-NL" dirty="0" err="1" smtClean="0"/>
              <a:t>creation</a:t>
            </a:r>
            <a:r>
              <a:rPr lang="nl-NL" dirty="0" smtClean="0"/>
              <a:t> date &gt;</a:t>
            </a:r>
          </a:p>
        </p:txBody>
      </p:sp>
      <p:cxnSp>
        <p:nvCxnSpPr>
          <p:cNvPr id="5" name="Rechte verbindingslijn 4"/>
          <p:cNvCxnSpPr/>
          <p:nvPr userDrawn="1"/>
        </p:nvCxnSpPr>
        <p:spPr>
          <a:xfrm>
            <a:off x="4641011" y="3778370"/>
            <a:ext cx="5760000" cy="17253"/>
          </a:xfrm>
          <a:prstGeom prst="line">
            <a:avLst/>
          </a:prstGeom>
          <a:ln w="50800">
            <a:solidFill>
              <a:srgbClr val="2D35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23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298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1"/>
            <a:ext cx="10972800" cy="4495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43200" y="6629400"/>
            <a:ext cx="2336800" cy="2286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1D079B3-2F14-0648-A484-1414D29E7A4D}" type="datetime4">
              <a:rPr lang="en-US" smtClean="0"/>
              <a:pPr/>
              <a:t>17 November, 2020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80000" y="6629400"/>
            <a:ext cx="1016000" cy="22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Slide </a:t>
            </a:r>
            <a:fld id="{E5A2D1E2-AADD-4352-99BC-B8B0D40E53D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914400"/>
          </a:xfrm>
        </p:spPr>
        <p:txBody>
          <a:bodyPr>
            <a:noAutofit/>
          </a:bodyPr>
          <a:lstStyle>
            <a:lvl1pPr>
              <a:defRPr sz="4000">
                <a:solidFill>
                  <a:srgbClr val="7EB71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59385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 and tit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72038" y="2400300"/>
            <a:ext cx="7462837" cy="1419494"/>
          </a:xfrm>
          <a:prstGeom prst="rect">
            <a:avLst/>
          </a:prstGeom>
        </p:spPr>
        <p:txBody>
          <a:bodyPr anchor="b"/>
          <a:lstStyle>
            <a:lvl1pPr algn="l">
              <a:defRPr sz="8800" baseline="0">
                <a:solidFill>
                  <a:srgbClr val="2D3589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err="1" smtClean="0"/>
              <a:t>Thank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!</a:t>
            </a:r>
            <a:endParaRPr lang="nl-B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95715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 (Purple)">
    <p:bg>
      <p:bgPr>
        <a:solidFill>
          <a:srgbClr val="2D35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29389" y="4266407"/>
            <a:ext cx="11309685" cy="1561443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Slide in </a:t>
            </a:r>
            <a:r>
              <a:rPr lang="nl-NL" dirty="0" err="1" smtClean="0"/>
              <a:t>between</a:t>
            </a:r>
            <a:endParaRPr lang="nl-BE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389" y="257175"/>
            <a:ext cx="11310186" cy="3849604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995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 (Red)">
    <p:bg>
      <p:bgPr>
        <a:solidFill>
          <a:srgbClr val="F161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29389" y="4266407"/>
            <a:ext cx="11309685" cy="1561443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Slide in </a:t>
            </a:r>
            <a:r>
              <a:rPr lang="nl-NL" dirty="0" err="1" smtClean="0"/>
              <a:t>between</a:t>
            </a:r>
            <a:endParaRPr lang="nl-BE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29389" y="257175"/>
            <a:ext cx="11310186" cy="3849604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3307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and titl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72038" y="2400300"/>
            <a:ext cx="7462837" cy="1419494"/>
          </a:xfrm>
          <a:prstGeom prst="rect">
            <a:avLst/>
          </a:prstGeom>
        </p:spPr>
        <p:txBody>
          <a:bodyPr anchor="b"/>
          <a:lstStyle>
            <a:lvl1pPr algn="l">
              <a:defRPr sz="8800" baseline="0">
                <a:solidFill>
                  <a:srgbClr val="2D3589"/>
                </a:solidFill>
                <a:latin typeface="Arial" panose="020B0604020202020204" pitchFamily="34" charset="0"/>
                <a:ea typeface="Karla" pitchFamily="2" charset="0"/>
                <a:cs typeface="Arial" panose="020B0604020202020204" pitchFamily="34" charset="0"/>
              </a:defRPr>
            </a:lvl1pPr>
          </a:lstStyle>
          <a:p>
            <a:r>
              <a:rPr lang="nl-NL" dirty="0" err="1" smtClean="0"/>
              <a:t>Thank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!</a:t>
            </a:r>
            <a:endParaRPr lang="nl-B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75780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9878682" cy="396081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4788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/objec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4320000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951984" y="1844675"/>
            <a:ext cx="5400000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3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7032104" y="1844675"/>
            <a:ext cx="4321696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475118" y="1844674"/>
            <a:ext cx="5400000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55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ext/object and tex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1475118" y="1844675"/>
            <a:ext cx="4836906" cy="396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4"/>
          <p:cNvSpPr>
            <a:spLocks noGrp="1"/>
          </p:cNvSpPr>
          <p:nvPr>
            <p:ph sz="quarter" idx="12"/>
          </p:nvPr>
        </p:nvSpPr>
        <p:spPr>
          <a:xfrm>
            <a:off x="6528048" y="1844824"/>
            <a:ext cx="4825752" cy="396081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985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1475118" y="1844675"/>
            <a:ext cx="9878682" cy="396081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73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1475118" y="364901"/>
            <a:ext cx="9878682" cy="54403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27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4416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380" y="996473"/>
            <a:ext cx="6979945" cy="2342726"/>
          </a:xfrm>
          <a:prstGeom prst="rect">
            <a:avLst/>
          </a:prstGeom>
        </p:spPr>
      </p:pic>
      <p:sp>
        <p:nvSpPr>
          <p:cNvPr id="8" name="Tekstvak 7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sp>
        <p:nvSpPr>
          <p:cNvPr id="12" name="Tekstvak 11"/>
          <p:cNvSpPr txBox="1"/>
          <p:nvPr userDrawn="1"/>
        </p:nvSpPr>
        <p:spPr>
          <a:xfrm>
            <a:off x="8626" y="-3051"/>
            <a:ext cx="18177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1050" dirty="0" smtClean="0">
                <a:solidFill>
                  <a:srgbClr val="002060"/>
                </a:solidFill>
                <a:cs typeface="Verdana" panose="020B0604030504040204" pitchFamily="34" charset="0"/>
              </a:rPr>
              <a:t>2015-1-PT01-KA203-013100</a:t>
            </a:r>
          </a:p>
        </p:txBody>
      </p:sp>
      <p:cxnSp>
        <p:nvCxnSpPr>
          <p:cNvPr id="3" name="Rechte verbindingslijn 2"/>
          <p:cNvCxnSpPr>
            <a:stCxn id="9" idx="0"/>
          </p:cNvCxnSpPr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6229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252" y="1945835"/>
            <a:ext cx="2874119" cy="2354701"/>
          </a:xfrm>
          <a:prstGeom prst="rect">
            <a:avLst/>
          </a:prstGeom>
        </p:spPr>
      </p:pic>
      <p:sp>
        <p:nvSpPr>
          <p:cNvPr id="8" name="Tekstvak 7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cxnSp>
        <p:nvCxnSpPr>
          <p:cNvPr id="10" name="Rechte verbindingslijn 9"/>
          <p:cNvCxnSpPr>
            <a:stCxn id="9" idx="0"/>
          </p:cNvCxnSpPr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38125" y="6139677"/>
            <a:ext cx="5658989" cy="36231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F161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2158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475118" y="1834250"/>
            <a:ext cx="9878682" cy="397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pic>
        <p:nvPicPr>
          <p:cNvPr id="9" name="Afbeelding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27" y="359924"/>
            <a:ext cx="1125167" cy="921824"/>
          </a:xfrm>
          <a:prstGeom prst="rect">
            <a:avLst/>
          </a:prstGeom>
        </p:spPr>
      </p:pic>
      <p:sp>
        <p:nvSpPr>
          <p:cNvPr id="10" name="Tekstvak 13"/>
          <p:cNvSpPr txBox="1"/>
          <p:nvPr userDrawn="1"/>
        </p:nvSpPr>
        <p:spPr>
          <a:xfrm>
            <a:off x="2138284" y="6467645"/>
            <a:ext cx="8291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>
              <a:defRPr/>
            </a:pPr>
            <a:r>
              <a:rPr lang="en-US" sz="800" b="1" i="0" dirty="0" smtClean="0">
                <a:solidFill>
                  <a:srgbClr val="002060"/>
                </a:solidFill>
                <a:latin typeface="Karla" pitchFamily="2" charset="0"/>
                <a:ea typeface="Karla" pitchFamily="2" charset="0"/>
              </a:rPr>
              <a:t>This presentation reflects only the author's view. The National Agency and Commission are not responsible for any use that may be made of the information it contains. </a:t>
            </a:r>
            <a:endParaRPr lang="en-US" sz="800" b="1" i="0" dirty="0" smtClean="0">
              <a:solidFill>
                <a:srgbClr val="002060"/>
              </a:solidFill>
              <a:latin typeface="Karla" pitchFamily="2" charset="0"/>
              <a:ea typeface="Karla" pitchFamily="2" charset="0"/>
              <a:cs typeface="Verdana" panose="020B0604030504040204" pitchFamily="34" charset="0"/>
            </a:endParaRPr>
          </a:p>
        </p:txBody>
      </p:sp>
      <p:pic>
        <p:nvPicPr>
          <p:cNvPr id="11" name="Afbeelding 1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96" y="6090249"/>
            <a:ext cx="1742691" cy="700562"/>
          </a:xfrm>
          <a:prstGeom prst="rect">
            <a:avLst/>
          </a:prstGeom>
        </p:spPr>
      </p:pic>
      <p:cxnSp>
        <p:nvCxnSpPr>
          <p:cNvPr id="12" name="Rechte verbindingslijn 15"/>
          <p:cNvCxnSpPr/>
          <p:nvPr userDrawn="1"/>
        </p:nvCxnSpPr>
        <p:spPr>
          <a:xfrm>
            <a:off x="1045242" y="6090249"/>
            <a:ext cx="10893716" cy="0"/>
          </a:xfrm>
          <a:prstGeom prst="line">
            <a:avLst/>
          </a:prstGeom>
          <a:ln>
            <a:solidFill>
              <a:srgbClr val="2D3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dianummer 5"/>
          <p:cNvSpPr txBox="1">
            <a:spLocks/>
          </p:cNvSpPr>
          <p:nvPr userDrawn="1"/>
        </p:nvSpPr>
        <p:spPr>
          <a:xfrm>
            <a:off x="11128075" y="5811203"/>
            <a:ext cx="882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rgbClr val="002060"/>
                </a:solidFill>
                <a:latin typeface="Karla" pitchFamily="2" charset="0"/>
                <a:ea typeface="Karla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dirty="0" smtClean="0"/>
              <a:t>page </a:t>
            </a:r>
            <a:fld id="{2C8A719E-EB2F-43BD-A4DF-4A79F30164D0}" type="slidenum">
              <a:rPr lang="nl-BE" smtClean="0"/>
              <a:pPr/>
              <a:t>‹#›</a:t>
            </a:fld>
            <a:endParaRPr lang="nl-BE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38125" y="6139677"/>
            <a:ext cx="5658989" cy="362311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F161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4645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7" r:id="rId3"/>
    <p:sldLayoutId id="2147483673" r:id="rId4"/>
    <p:sldLayoutId id="2147483672" r:id="rId5"/>
    <p:sldLayoutId id="2147483676" r:id="rId6"/>
    <p:sldLayoutId id="2147483674" r:id="rId7"/>
    <p:sldLayoutId id="2147483675" r:id="rId8"/>
    <p:sldLayoutId id="2147483678" r:id="rId9"/>
    <p:sldLayoutId id="214748368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D3589"/>
          </a:solidFill>
          <a:latin typeface="Karla" charset="0"/>
          <a:ea typeface="Karla" charset="0"/>
          <a:cs typeface="Karl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Karla" charset="0"/>
          <a:ea typeface="Karla" charset="0"/>
          <a:cs typeface="Karl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57" userDrawn="1">
          <p15:clr>
            <a:srgbClr val="F26B43"/>
          </p15:clr>
        </p15:guide>
        <p15:guide id="2" orient="horz" pos="116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196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blendedmobility.com/en/apply-as-institution" TargetMode="External"/><Relationship Id="rId3" Type="http://schemas.openxmlformats.org/officeDocument/2006/relationships/hyperlink" Target="http://blendedmobility.com/en/blended-mobility-wikipedia" TargetMode="External"/><Relationship Id="rId7" Type="http://schemas.openxmlformats.org/officeDocument/2006/relationships/hyperlink" Target="http://www.blendedmobility.com/en" TargetMode="External"/><Relationship Id="rId2" Type="http://schemas.openxmlformats.org/officeDocument/2006/relationships/hyperlink" Target="http://blendedmobility.com/en/download-toolki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pH7-70Z1zkk" TargetMode="External"/><Relationship Id="rId5" Type="http://schemas.openxmlformats.org/officeDocument/2006/relationships/hyperlink" Target="https://www.youtube.com/watch?v=Tlx2Mi-ejGw" TargetMode="External"/><Relationship Id="rId10" Type="http://schemas.openxmlformats.org/officeDocument/2006/relationships/hyperlink" Target="mailto:nfe@isep.ipp.pt" TargetMode="External"/><Relationship Id="rId4" Type="http://schemas.openxmlformats.org/officeDocument/2006/relationships/hyperlink" Target="https://www.amazon.com/Multinational-Undergraduate-Team-Work-International/dp/1607509830" TargetMode="External"/><Relationship Id="rId9" Type="http://schemas.openxmlformats.org/officeDocument/2006/relationships/hyperlink" Target="http://blendedmobility.com/en/contact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011" y="3356992"/>
            <a:ext cx="6783581" cy="1082717"/>
          </a:xfrm>
        </p:spPr>
        <p:txBody>
          <a:bodyPr/>
          <a:lstStyle/>
          <a:p>
            <a:r>
              <a:rPr lang="en-US" sz="2900" dirty="0" smtClean="0"/>
              <a:t>2020/21 edition briefing</a:t>
            </a:r>
            <a:endParaRPr lang="pt-PT" sz="29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1011" y="4437112"/>
            <a:ext cx="7791693" cy="836163"/>
          </a:xfrm>
        </p:spPr>
        <p:txBody>
          <a:bodyPr/>
          <a:lstStyle/>
          <a:p>
            <a:r>
              <a:rPr lang="pt-PT" dirty="0" smtClean="0"/>
              <a:t>Nuno Escudeiro	nfe@isep.ipp.pt</a:t>
            </a:r>
          </a:p>
        </p:txBody>
      </p:sp>
    </p:spTree>
    <p:extLst>
      <p:ext uri="{BB962C8B-B14F-4D97-AF65-F5344CB8AC3E}">
        <p14:creationId xmlns:p14="http://schemas.microsoft.com/office/powerpoint/2010/main" val="28190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Key features</a:t>
            </a:r>
            <a:endParaRPr lang="pt-PT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788683" y="2349500"/>
            <a:ext cx="467783" cy="476250"/>
            <a:chOff x="567" y="1933"/>
            <a:chExt cx="221" cy="300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9665" y="2276475"/>
            <a:ext cx="13208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450" y="4292601"/>
            <a:ext cx="13081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99" y="1773238"/>
            <a:ext cx="15367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79483" y="5084764"/>
            <a:ext cx="15494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77449" y="2349501"/>
            <a:ext cx="1320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411733" y="5084763"/>
            <a:ext cx="13589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827717" y="4365625"/>
            <a:ext cx="467783" cy="476250"/>
            <a:chOff x="567" y="1933"/>
            <a:chExt cx="221" cy="300"/>
          </a:xfrm>
        </p:grpSpPr>
        <p:sp>
          <p:nvSpPr>
            <p:cNvPr id="16" name="Oval 16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3708499" y="5084763"/>
            <a:ext cx="467784" cy="476250"/>
            <a:chOff x="567" y="1933"/>
            <a:chExt cx="221" cy="300"/>
          </a:xfrm>
        </p:grpSpPr>
        <p:sp>
          <p:nvSpPr>
            <p:cNvPr id="21" name="Oval 21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5" name="Group 25"/>
          <p:cNvGrpSpPr>
            <a:grpSpLocks/>
          </p:cNvGrpSpPr>
          <p:nvPr/>
        </p:nvGrpSpPr>
        <p:grpSpPr bwMode="auto">
          <a:xfrm>
            <a:off x="7067650" y="1844675"/>
            <a:ext cx="467783" cy="476250"/>
            <a:chOff x="567" y="1933"/>
            <a:chExt cx="221" cy="300"/>
          </a:xfrm>
        </p:grpSpPr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0" name="Group 30"/>
          <p:cNvGrpSpPr>
            <a:grpSpLocks/>
          </p:cNvGrpSpPr>
          <p:nvPr/>
        </p:nvGrpSpPr>
        <p:grpSpPr bwMode="auto">
          <a:xfrm>
            <a:off x="10716783" y="2420938"/>
            <a:ext cx="467783" cy="476250"/>
            <a:chOff x="567" y="1933"/>
            <a:chExt cx="221" cy="300"/>
          </a:xfrm>
        </p:grpSpPr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5" name="Group 35"/>
          <p:cNvGrpSpPr>
            <a:grpSpLocks/>
          </p:cNvGrpSpPr>
          <p:nvPr/>
        </p:nvGrpSpPr>
        <p:grpSpPr bwMode="auto">
          <a:xfrm>
            <a:off x="10045799" y="5084763"/>
            <a:ext cx="467784" cy="476250"/>
            <a:chOff x="567" y="1933"/>
            <a:chExt cx="221" cy="300"/>
          </a:xfrm>
        </p:grpSpPr>
        <p:sp>
          <p:nvSpPr>
            <p:cNvPr id="36" name="Oval 36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pic>
        <p:nvPicPr>
          <p:cNvPr id="40" name="Picture 4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96365" y="3284538"/>
            <a:ext cx="4191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1" descr="90%"/>
          <p:cNvSpPr>
            <a:spLocks noChangeArrowheads="1"/>
          </p:cNvSpPr>
          <p:nvPr/>
        </p:nvSpPr>
        <p:spPr bwMode="auto">
          <a:xfrm>
            <a:off x="2459666" y="2274889"/>
            <a:ext cx="1344084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2" name="Rectangle 41" descr="90%"/>
          <p:cNvSpPr>
            <a:spLocks noChangeArrowheads="1"/>
          </p:cNvSpPr>
          <p:nvPr/>
        </p:nvSpPr>
        <p:spPr bwMode="auto">
          <a:xfrm>
            <a:off x="5435699" y="1773239"/>
            <a:ext cx="1536700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3" name="Rectangle 42" descr="90%"/>
          <p:cNvSpPr>
            <a:spLocks noChangeArrowheads="1"/>
          </p:cNvSpPr>
          <p:nvPr/>
        </p:nvSpPr>
        <p:spPr bwMode="auto">
          <a:xfrm>
            <a:off x="9180084" y="2347914"/>
            <a:ext cx="1441449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4" name="Rectangle 43" descr="90%"/>
          <p:cNvSpPr>
            <a:spLocks noChangeArrowheads="1"/>
          </p:cNvSpPr>
          <p:nvPr/>
        </p:nvSpPr>
        <p:spPr bwMode="auto">
          <a:xfrm>
            <a:off x="8411732" y="5084764"/>
            <a:ext cx="1346200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5" name="Rectangle 44" descr="90%"/>
          <p:cNvSpPr>
            <a:spLocks noChangeArrowheads="1"/>
          </p:cNvSpPr>
          <p:nvPr/>
        </p:nvSpPr>
        <p:spPr bwMode="auto">
          <a:xfrm>
            <a:off x="1401332" y="4292600"/>
            <a:ext cx="1346200" cy="649288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6" name="Rectangle 45" descr="90%"/>
          <p:cNvSpPr>
            <a:spLocks noChangeArrowheads="1"/>
          </p:cNvSpPr>
          <p:nvPr/>
        </p:nvSpPr>
        <p:spPr bwMode="auto">
          <a:xfrm>
            <a:off x="4377366" y="5084764"/>
            <a:ext cx="1538817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" name="TextBox 2"/>
          <p:cNvSpPr txBox="1"/>
          <p:nvPr/>
        </p:nvSpPr>
        <p:spPr>
          <a:xfrm>
            <a:off x="6384032" y="548680"/>
            <a:ext cx="49200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MUTW – Multinational Undergraduate Team Work</a:t>
            </a:r>
          </a:p>
          <a:p>
            <a:r>
              <a:rPr lang="en-US" b="1" dirty="0" smtClean="0"/>
              <a:t>MUTW – Me and U Together Win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52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56152E-6 L 0.08611 -0.1709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40518E-7 L -0.13438 -0.171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8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80296E-6 L -0.20382 0.143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7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75671E-6 L -2.77778E-7 0.2275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69288E-6 L 0.13489 0.1535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7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333E-6 L 0.22204 -0.055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22757E-6 L 0.00452 0.1436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7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69935E-6 L 0.08333 -0.0661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3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75671E-6 L -0.42066 0.1332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" y="67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80296E-6 L -0.66476 0.0492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" y="2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92044E-7 L -0.60972 -0.2548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" y="-127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92044E-7 L -0.08993 -0.1709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plan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8097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Course plan in three stages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32053" y="1340768"/>
            <a:ext cx="3960440" cy="3960813"/>
          </a:xfrm>
          <a:solidFill>
            <a:schemeClr val="bg1">
              <a:lumMod val="85000"/>
            </a:schemeClr>
          </a:solidFill>
          <a:ln w="9525">
            <a:solidFill>
              <a:srgbClr val="F16157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PT" sz="1800" b="1" dirty="0" smtClean="0">
                <a:solidFill>
                  <a:srgbClr val="2D358A"/>
                </a:solidFill>
              </a:rPr>
              <a:t>A - PREPARATION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New edition organization (September)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Call for challenges (Praxis platform, companies, October)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Select challenges according to learning outcomes and available competences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>
                <a:solidFill>
                  <a:srgbClr val="2D358A"/>
                </a:solidFill>
              </a:rPr>
              <a:t>Invite </a:t>
            </a:r>
            <a:r>
              <a:rPr lang="pt-PT" sz="1800" dirty="0" smtClean="0">
                <a:solidFill>
                  <a:srgbClr val="2D358A"/>
                </a:solidFill>
              </a:rPr>
              <a:t>students (November till December)</a:t>
            </a:r>
            <a:endParaRPr lang="pt-PT" sz="1800" dirty="0">
              <a:solidFill>
                <a:srgbClr val="2D358A"/>
              </a:solidFill>
            </a:endParaRP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Select students (December, January)</a:t>
            </a:r>
            <a:endParaRPr lang="pt-PT" sz="1800" dirty="0">
              <a:solidFill>
                <a:srgbClr val="2D358A"/>
              </a:solidFill>
            </a:endParaRP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Invite supervisor teachers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Create teams</a:t>
            </a:r>
          </a:p>
          <a:p>
            <a:pPr marL="282575" indent="-282575">
              <a:buFont typeface="+mj-lt"/>
              <a:buAutoNum type="arabicPeriod"/>
            </a:pPr>
            <a:r>
              <a:rPr lang="pt-PT" sz="1800" dirty="0" smtClean="0">
                <a:solidFill>
                  <a:srgbClr val="2D358A"/>
                </a:solidFill>
              </a:rPr>
              <a:t>Kick-off logistics (prep phase, f2f meeting, travel and accommodation, January).</a:t>
            </a:r>
          </a:p>
          <a:p>
            <a:endParaRPr lang="pt-PT" dirty="0">
              <a:solidFill>
                <a:srgbClr val="2D358A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08142" y="1340768"/>
            <a:ext cx="3960440" cy="46805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16157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pt-PT" sz="1400" b="1" dirty="0" smtClean="0">
                <a:solidFill>
                  <a:srgbClr val="2D358A"/>
                </a:solidFill>
              </a:rPr>
              <a:t>B - DEVELOPMENT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Launch the course edition (early February)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Preparatory phase (2 weeks before kick-off): team website (who we are), cultural stereotypes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Kick-off meeting (</a:t>
            </a:r>
            <a:r>
              <a:rPr lang="en-US" sz="1400" b="1" dirty="0">
                <a:solidFill>
                  <a:srgbClr val="F16157"/>
                </a:solidFill>
              </a:rPr>
              <a:t>physical</a:t>
            </a:r>
            <a:r>
              <a:rPr lang="en-US" sz="1400" dirty="0">
                <a:solidFill>
                  <a:srgbClr val="2D358A"/>
                </a:solidFill>
              </a:rPr>
              <a:t>, 5 working days, end of February): </a:t>
            </a:r>
            <a:r>
              <a:rPr lang="en-US" sz="1400" dirty="0" smtClean="0">
                <a:solidFill>
                  <a:srgbClr val="2D358A"/>
                </a:solidFill>
              </a:rPr>
              <a:t>team </a:t>
            </a:r>
            <a:r>
              <a:rPr lang="en-US" sz="1400" dirty="0">
                <a:solidFill>
                  <a:srgbClr val="2D358A"/>
                </a:solidFill>
              </a:rPr>
              <a:t>building, know the client and the challenge, know the team, </a:t>
            </a:r>
            <a:r>
              <a:rPr lang="en-US" sz="1400" dirty="0" smtClean="0">
                <a:solidFill>
                  <a:srgbClr val="2D358A"/>
                </a:solidFill>
              </a:rPr>
              <a:t>know the ECTS-budget, organize </a:t>
            </a:r>
            <a:r>
              <a:rPr lang="en-US" sz="1400" dirty="0">
                <a:solidFill>
                  <a:srgbClr val="2D358A"/>
                </a:solidFill>
              </a:rPr>
              <a:t>work and </a:t>
            </a:r>
            <a:r>
              <a:rPr lang="en-US" sz="1400" dirty="0" smtClean="0">
                <a:solidFill>
                  <a:srgbClr val="2D358A"/>
                </a:solidFill>
              </a:rPr>
              <a:t>tools, seminars / workshops </a:t>
            </a:r>
            <a:r>
              <a:rPr lang="en-US" sz="1400" dirty="0">
                <a:solidFill>
                  <a:srgbClr val="2D358A"/>
                </a:solidFill>
              </a:rPr>
              <a:t>(agile development, intercultural team work, ...), </a:t>
            </a:r>
            <a:r>
              <a:rPr lang="en-US" sz="1400" dirty="0" smtClean="0">
                <a:solidFill>
                  <a:srgbClr val="2D358A"/>
                </a:solidFill>
              </a:rPr>
              <a:t>pitch </a:t>
            </a:r>
            <a:r>
              <a:rPr lang="en-US" sz="1400" dirty="0">
                <a:solidFill>
                  <a:srgbClr val="2D358A"/>
                </a:solidFill>
              </a:rPr>
              <a:t>and discuss proposal with the client, </a:t>
            </a:r>
            <a:r>
              <a:rPr lang="en-US" sz="1400" dirty="0" smtClean="0">
                <a:solidFill>
                  <a:srgbClr val="2D358A"/>
                </a:solidFill>
              </a:rPr>
              <a:t>peer </a:t>
            </a:r>
            <a:r>
              <a:rPr lang="en-US" sz="1400" dirty="0">
                <a:solidFill>
                  <a:srgbClr val="2D358A"/>
                </a:solidFill>
              </a:rPr>
              <a:t>evaluation round 1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Team work at a distance, at home institution (virtual): regular meetings online, groupware platforms, distributed development environment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Peer evaluation round 2 (mid-term, </a:t>
            </a:r>
            <a:r>
              <a:rPr lang="en-US" sz="1400" dirty="0" smtClean="0">
                <a:solidFill>
                  <a:srgbClr val="2D358A"/>
                </a:solidFill>
              </a:rPr>
              <a:t>April</a:t>
            </a:r>
            <a:r>
              <a:rPr lang="en-US" sz="1400" dirty="0">
                <a:solidFill>
                  <a:srgbClr val="2D358A"/>
                </a:solidFill>
              </a:rPr>
              <a:t>)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400" dirty="0">
                <a:solidFill>
                  <a:srgbClr val="2D358A"/>
                </a:solidFill>
              </a:rPr>
              <a:t>Closing logistics (closing f2f meeting, travel and accommodation, March/April</a:t>
            </a:r>
            <a:r>
              <a:rPr lang="en-US" sz="1400" dirty="0" smtClean="0">
                <a:solidFill>
                  <a:srgbClr val="2D358A"/>
                </a:solidFill>
              </a:rPr>
              <a:t>).</a:t>
            </a:r>
            <a:endParaRPr lang="en-US" sz="1400" dirty="0">
              <a:solidFill>
                <a:srgbClr val="2D358A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84232" y="1340768"/>
            <a:ext cx="3960440" cy="39608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1615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Karla" charset="0"/>
                <a:ea typeface="Karla" charset="0"/>
                <a:cs typeface="Karl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pt-PT" sz="1500" b="1" dirty="0" smtClean="0">
                <a:solidFill>
                  <a:srgbClr val="2D358A"/>
                </a:solidFill>
              </a:rPr>
              <a:t>C - CLOSURE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500" dirty="0">
                <a:solidFill>
                  <a:srgbClr val="2D358A"/>
                </a:solidFill>
              </a:rPr>
              <a:t>Closing meeting (</a:t>
            </a:r>
            <a:r>
              <a:rPr lang="en-US" sz="1500" b="1" dirty="0">
                <a:solidFill>
                  <a:srgbClr val="F16157"/>
                </a:solidFill>
              </a:rPr>
              <a:t>physical</a:t>
            </a:r>
            <a:r>
              <a:rPr lang="en-US" sz="1500" dirty="0">
                <a:solidFill>
                  <a:srgbClr val="2D358A"/>
                </a:solidFill>
              </a:rPr>
              <a:t>, 5 working days, end of June): finalize deliverables (product, business plan, marketing campaign, ...), pitch and discussion with teachers and client representatives, peer evaluation round 3, assessment, give grades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500" dirty="0">
                <a:solidFill>
                  <a:srgbClr val="2D358A"/>
                </a:solidFill>
              </a:rPr>
              <a:t>Course edition debriefing: things to improve, preliminary organization of next edition</a:t>
            </a:r>
          </a:p>
          <a:p>
            <a:pPr marL="282575" indent="-282575">
              <a:buFont typeface="+mj-lt"/>
              <a:buAutoNum type="arabicPeriod"/>
            </a:pPr>
            <a:r>
              <a:rPr lang="en-US" sz="1500" dirty="0">
                <a:solidFill>
                  <a:srgbClr val="2D358A"/>
                </a:solidFill>
              </a:rPr>
              <a:t>Final dinner.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7503" y="2459504"/>
            <a:ext cx="5176995" cy="1938992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In 2020/21, under </a:t>
            </a:r>
            <a:r>
              <a:rPr lang="en-US" sz="2400" dirty="0" err="1" smtClean="0">
                <a:solidFill>
                  <a:srgbClr val="002060"/>
                </a:solidFill>
              </a:rPr>
              <a:t>Covid</a:t>
            </a:r>
            <a:r>
              <a:rPr lang="en-US" sz="2400" dirty="0" smtClean="0">
                <a:solidFill>
                  <a:srgbClr val="002060"/>
                </a:solidFill>
              </a:rPr>
              <a:t> constraints:</a:t>
            </a:r>
          </a:p>
          <a:p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M1: Kick-off meeting, February – Online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M2: Mid-term meeting, April – F2F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M3: Final meeting, June – F2F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More details ...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475118" y="1340768"/>
            <a:ext cx="9878682" cy="4752527"/>
          </a:xfrm>
        </p:spPr>
        <p:txBody>
          <a:bodyPr>
            <a:normAutofit fontScale="62500" lnSpcReduction="20000"/>
          </a:bodyPr>
          <a:lstStyle/>
          <a:p>
            <a:r>
              <a:rPr lang="pt-PT" dirty="0" smtClean="0"/>
              <a:t>Student’s kit and checklist</a:t>
            </a:r>
          </a:p>
          <a:p>
            <a:pPr marL="457200" lvl="1" indent="0">
              <a:buNone/>
            </a:pPr>
            <a:r>
              <a:rPr lang="pt-PT" dirty="0" smtClean="0">
                <a:hlinkClick r:id="rId2"/>
              </a:rPr>
              <a:t>http</a:t>
            </a:r>
            <a:r>
              <a:rPr lang="pt-PT" dirty="0">
                <a:hlinkClick r:id="rId2"/>
              </a:rPr>
              <a:t>://</a:t>
            </a:r>
            <a:r>
              <a:rPr lang="pt-PT" dirty="0" smtClean="0">
                <a:hlinkClick r:id="rId2"/>
              </a:rPr>
              <a:t>blendedmobility.com/en/download-toolkit</a:t>
            </a:r>
            <a:r>
              <a:rPr lang="pt-PT" dirty="0" smtClean="0"/>
              <a:t> </a:t>
            </a:r>
          </a:p>
          <a:p>
            <a:r>
              <a:rPr lang="pt-PT" dirty="0" smtClean="0"/>
              <a:t>Wikipedia</a:t>
            </a:r>
          </a:p>
          <a:p>
            <a:pPr marL="457200" lvl="1" indent="0">
              <a:buNone/>
            </a:pPr>
            <a:r>
              <a:rPr lang="pt-PT" dirty="0">
                <a:hlinkClick r:id="rId3"/>
              </a:rPr>
              <a:t>http://</a:t>
            </a:r>
            <a:r>
              <a:rPr lang="pt-PT" dirty="0" smtClean="0">
                <a:hlinkClick r:id="rId3"/>
              </a:rPr>
              <a:t>blendedmobility.com/en/blended-mobility-wikipedia</a:t>
            </a:r>
            <a:r>
              <a:rPr lang="pt-PT" dirty="0" smtClean="0"/>
              <a:t> </a:t>
            </a:r>
            <a:endParaRPr lang="pt-PT" dirty="0"/>
          </a:p>
          <a:p>
            <a:r>
              <a:rPr lang="pt-PT" dirty="0"/>
              <a:t>MUTW white book</a:t>
            </a:r>
          </a:p>
          <a:p>
            <a:pPr marL="457200" lvl="1" indent="0">
              <a:buNone/>
            </a:pPr>
            <a:r>
              <a:rPr lang="pt-PT" dirty="0">
                <a:hlinkClick r:id="rId4"/>
              </a:rPr>
              <a:t>https://</a:t>
            </a:r>
            <a:r>
              <a:rPr lang="pt-PT" dirty="0" smtClean="0">
                <a:hlinkClick r:id="rId4"/>
              </a:rPr>
              <a:t>www.amazon.com/Multinational-Undergraduate-Team-Work-International/dp/1607509830</a:t>
            </a:r>
            <a:r>
              <a:rPr lang="pt-PT" dirty="0" smtClean="0"/>
              <a:t>  </a:t>
            </a:r>
            <a:endParaRPr lang="pt-PT" dirty="0"/>
          </a:p>
          <a:p>
            <a:r>
              <a:rPr lang="pt-PT" dirty="0" smtClean="0"/>
              <a:t>In video</a:t>
            </a:r>
          </a:p>
          <a:p>
            <a:pPr marL="457200" lvl="1" indent="0">
              <a:buNone/>
            </a:pPr>
            <a:r>
              <a:rPr lang="pt-PT" dirty="0">
                <a:hlinkClick r:id="rId5"/>
              </a:rPr>
              <a:t>https://</a:t>
            </a:r>
            <a:r>
              <a:rPr lang="pt-PT" dirty="0" smtClean="0">
                <a:hlinkClick r:id="rId5"/>
              </a:rPr>
              <a:t>www.youtube.com/watch?v=Tlx2Mi-ejGw</a:t>
            </a:r>
            <a:r>
              <a:rPr lang="pt-PT" dirty="0" smtClean="0"/>
              <a:t> </a:t>
            </a:r>
          </a:p>
          <a:p>
            <a:pPr marL="457200" lvl="1" indent="0">
              <a:buNone/>
            </a:pPr>
            <a:r>
              <a:rPr lang="pt-PT" dirty="0">
                <a:hlinkClick r:id="rId6"/>
              </a:rPr>
              <a:t>https://</a:t>
            </a:r>
            <a:r>
              <a:rPr lang="pt-PT" dirty="0" smtClean="0">
                <a:hlinkClick r:id="rId6"/>
              </a:rPr>
              <a:t>www.youtube.com/watch?v=pH7-70Z1zkk</a:t>
            </a:r>
            <a:r>
              <a:rPr lang="pt-PT" dirty="0" smtClean="0"/>
              <a:t> </a:t>
            </a:r>
          </a:p>
          <a:p>
            <a:r>
              <a:rPr lang="pt-PT" dirty="0"/>
              <a:t>BlendEd website</a:t>
            </a:r>
          </a:p>
          <a:p>
            <a:pPr marL="457200" lvl="1" indent="0">
              <a:buNone/>
            </a:pPr>
            <a:r>
              <a:rPr lang="pt-PT" dirty="0">
                <a:hlinkClick r:id="rId7"/>
              </a:rPr>
              <a:t>http://www.blendedmobility.com/en</a:t>
            </a:r>
            <a:r>
              <a:rPr lang="pt-PT" dirty="0"/>
              <a:t> </a:t>
            </a:r>
          </a:p>
          <a:p>
            <a:endParaRPr lang="pt-PT" dirty="0"/>
          </a:p>
          <a:p>
            <a:r>
              <a:rPr lang="pt-PT" dirty="0" smtClean="0"/>
              <a:t>Join </a:t>
            </a:r>
            <a:r>
              <a:rPr lang="pt-PT" dirty="0"/>
              <a:t>the </a:t>
            </a:r>
            <a:r>
              <a:rPr lang="pt-PT" dirty="0" smtClean="0"/>
              <a:t>consortium</a:t>
            </a:r>
          </a:p>
          <a:p>
            <a:pPr marL="457200" lvl="1" indent="0">
              <a:buNone/>
            </a:pPr>
            <a:r>
              <a:rPr lang="pt-PT" dirty="0" smtClean="0">
                <a:hlinkClick r:id="rId8"/>
              </a:rPr>
              <a:t>http</a:t>
            </a:r>
            <a:r>
              <a:rPr lang="pt-PT" dirty="0">
                <a:hlinkClick r:id="rId8"/>
              </a:rPr>
              <a:t>://</a:t>
            </a:r>
            <a:r>
              <a:rPr lang="pt-PT" dirty="0" smtClean="0">
                <a:hlinkClick r:id="rId8"/>
              </a:rPr>
              <a:t>blendedmobility.com/en/apply-as-institution</a:t>
            </a:r>
            <a:r>
              <a:rPr lang="pt-PT" dirty="0" smtClean="0"/>
              <a:t> </a:t>
            </a:r>
          </a:p>
          <a:p>
            <a:r>
              <a:rPr lang="pt-PT" dirty="0" smtClean="0"/>
              <a:t>Contact </a:t>
            </a:r>
            <a:r>
              <a:rPr lang="pt-PT" dirty="0"/>
              <a:t>us </a:t>
            </a:r>
            <a:r>
              <a:rPr lang="pt-PT" dirty="0" smtClean="0"/>
              <a:t>at</a:t>
            </a:r>
          </a:p>
          <a:p>
            <a:pPr marL="457200" lvl="1" indent="0">
              <a:buNone/>
            </a:pPr>
            <a:r>
              <a:rPr lang="pt-PT" dirty="0" smtClean="0">
                <a:hlinkClick r:id="rId9"/>
              </a:rPr>
              <a:t>http</a:t>
            </a:r>
            <a:r>
              <a:rPr lang="pt-PT" dirty="0">
                <a:hlinkClick r:id="rId9"/>
              </a:rPr>
              <a:t>://</a:t>
            </a:r>
            <a:r>
              <a:rPr lang="pt-PT" dirty="0" smtClean="0">
                <a:hlinkClick r:id="rId9"/>
              </a:rPr>
              <a:t>blendedmobility.com/en/contact</a:t>
            </a:r>
            <a:r>
              <a:rPr lang="pt-PT" dirty="0" smtClean="0"/>
              <a:t> </a:t>
            </a:r>
          </a:p>
          <a:p>
            <a:pPr marL="457200" lvl="1" indent="0">
              <a:buNone/>
            </a:pPr>
            <a:endParaRPr lang="pt-PT" dirty="0" smtClean="0"/>
          </a:p>
          <a:p>
            <a:pPr marL="457200" lvl="1" indent="0">
              <a:buNone/>
            </a:pPr>
            <a:r>
              <a:rPr lang="pt-PT" dirty="0" smtClean="0"/>
              <a:t>Or by email to </a:t>
            </a:r>
            <a:r>
              <a:rPr lang="pt-PT" dirty="0" smtClean="0">
                <a:hlinkClick r:id="rId10"/>
              </a:rPr>
              <a:t>nfe@isep.ipp.pt</a:t>
            </a:r>
            <a:r>
              <a:rPr lang="pt-P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157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3284984"/>
            <a:ext cx="7462837" cy="1419494"/>
          </a:xfrm>
        </p:spPr>
        <p:txBody>
          <a:bodyPr/>
          <a:lstStyle/>
          <a:p>
            <a:r>
              <a:rPr lang="pt-PT" dirty="0" smtClean="0"/>
              <a:t>Thank you!</a:t>
            </a:r>
            <a:br>
              <a:rPr lang="pt-PT" dirty="0" smtClean="0"/>
            </a:br>
            <a:r>
              <a:rPr lang="pt-PT" sz="4400" dirty="0"/>
              <a:t/>
            </a:r>
            <a:br>
              <a:rPr lang="pt-PT" sz="4400" dirty="0"/>
            </a:br>
            <a:r>
              <a:rPr lang="pt-PT" sz="4400" b="1" i="1" dirty="0" smtClean="0"/>
              <a:t>Join us in BlendEd</a:t>
            </a:r>
            <a:r>
              <a:rPr lang="pt-PT" sz="4400" i="1" dirty="0" smtClean="0"/>
              <a:t/>
            </a:r>
            <a:br>
              <a:rPr lang="pt-PT" sz="4400" i="1" dirty="0" smtClean="0"/>
            </a:br>
            <a:r>
              <a:rPr lang="pt-PT" sz="3200" i="1" dirty="0" smtClean="0"/>
              <a:t>nfe@isep.ipp.pt</a:t>
            </a:r>
            <a:endParaRPr lang="pt-PT" sz="3200" i="1" dirty="0"/>
          </a:p>
        </p:txBody>
      </p:sp>
    </p:spTree>
    <p:extLst>
      <p:ext uri="{BB962C8B-B14F-4D97-AF65-F5344CB8AC3E}">
        <p14:creationId xmlns:p14="http://schemas.microsoft.com/office/powerpoint/2010/main" val="32111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Motivations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PT" sz="2400" b="1" dirty="0">
                <a:latin typeface="Calibri" panose="020F0502020204030204" pitchFamily="34" charset="0"/>
              </a:rPr>
              <a:t>Survey: Sustainable education (UNESCO SDG)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 smtClean="0">
                <a:solidFill>
                  <a:srgbClr val="2D358A"/>
                </a:solidFill>
                <a:latin typeface="Calibri" panose="020F0502020204030204" pitchFamily="34" charset="0"/>
              </a:rPr>
              <a:t>How many times do you travel home during your Erasmus mobility?</a:t>
            </a:r>
            <a:endParaRPr lang="en-US" b="1" dirty="0">
              <a:solidFill>
                <a:srgbClr val="2D358A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dirty="0" smtClean="0">
                <a:latin typeface="Calibri" panose="020F0502020204030204" pitchFamily="34" charset="0"/>
              </a:rPr>
              <a:t>612 Erasmus students from 47 countries</a:t>
            </a:r>
          </a:p>
          <a:p>
            <a:pPr lvl="1">
              <a:spcBef>
                <a:spcPts val="0"/>
              </a:spcBef>
              <a:defRPr/>
            </a:pPr>
            <a:endParaRPr lang="en-US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dirty="0" smtClean="0">
                <a:latin typeface="Calibri" panose="020F0502020204030204" pitchFamily="34" charset="0"/>
              </a:rPr>
              <a:t>Standard Erasmus mobility: each student travels </a:t>
            </a:r>
            <a:r>
              <a:rPr lang="en-US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2,5 times</a:t>
            </a:r>
          </a:p>
          <a:p>
            <a:pPr lvl="1">
              <a:spcBef>
                <a:spcPts val="0"/>
              </a:spcBef>
              <a:defRPr/>
            </a:pPr>
            <a:endParaRPr lang="en-US" b="1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dirty="0" smtClean="0">
                <a:latin typeface="Calibri" panose="020F0502020204030204" pitchFamily="34" charset="0"/>
              </a:rPr>
              <a:t>Blended-AIM course: each student travels </a:t>
            </a:r>
            <a:r>
              <a:rPr lang="en-US" b="1" dirty="0" smtClean="0">
                <a:solidFill>
                  <a:srgbClr val="006600"/>
                </a:solidFill>
                <a:latin typeface="Calibri" panose="020F0502020204030204" pitchFamily="34" charset="0"/>
              </a:rPr>
              <a:t>1,8 times </a:t>
            </a:r>
            <a:r>
              <a:rPr lang="en-US" dirty="0" smtClean="0">
                <a:latin typeface="Calibri" panose="020F0502020204030204" pitchFamily="34" charset="0"/>
              </a:rPr>
              <a:t>for a team with 10 universities (1,7 for a team of 6 universities)</a:t>
            </a:r>
          </a:p>
          <a:p>
            <a:pPr lvl="1">
              <a:spcBef>
                <a:spcPts val="0"/>
              </a:spcBef>
              <a:defRPr/>
            </a:pPr>
            <a:endParaRPr lang="en-US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</a:rPr>
              <a:t>The carbon footprint of Blended-AIM is approximately 70</a:t>
            </a:r>
            <a:r>
              <a:rPr lang="en-US" dirty="0" smtClean="0">
                <a:solidFill>
                  <a:srgbClr val="7030A0"/>
                </a:solidFill>
                <a:latin typeface="Calibri" panose="020F0502020204030204" pitchFamily="34" charset="0"/>
              </a:rPr>
              <a:t>%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</a:rPr>
              <a:t>that </a:t>
            </a:r>
            <a:r>
              <a:rPr lang="en-US" dirty="0" smtClean="0">
                <a:solidFill>
                  <a:srgbClr val="7030A0"/>
                </a:solidFill>
                <a:latin typeface="Calibri" panose="020F0502020204030204" pitchFamily="34" charset="0"/>
              </a:rPr>
              <a:t>of traditional/physical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</a:rPr>
              <a:t>Erasmus mobility</a:t>
            </a:r>
            <a:r>
              <a:rPr lang="en-US" dirty="0">
                <a:latin typeface="Calibri" panose="020F0502020204030204" pitchFamily="34" charset="0"/>
              </a:rPr>
              <a:t>.</a:t>
            </a:r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0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2996952"/>
            <a:ext cx="7462837" cy="1419494"/>
          </a:xfrm>
        </p:spPr>
        <p:txBody>
          <a:bodyPr/>
          <a:lstStyle/>
          <a:p>
            <a:r>
              <a:rPr lang="en-US" dirty="0" smtClean="0"/>
              <a:t>Students’ budget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7239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27917" y="2356317"/>
            <a:ext cx="4091944" cy="30689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1756" y="2356318"/>
            <a:ext cx="4091945" cy="306895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1325563"/>
          </a:xfrm>
        </p:spPr>
        <p:txBody>
          <a:bodyPr/>
          <a:lstStyle/>
          <a:p>
            <a:r>
              <a:rPr lang="pt-PT" dirty="0" smtClean="0"/>
              <a:t> Budget estimate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95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1325563"/>
          </a:xfrm>
        </p:spPr>
        <p:txBody>
          <a:bodyPr/>
          <a:lstStyle/>
          <a:p>
            <a:r>
              <a:rPr lang="pt-PT" dirty="0" smtClean="0"/>
              <a:t>Self-regulated approach is based on ECTS budget</a:t>
            </a:r>
            <a:endParaRPr lang="pt-PT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215681" y="2343150"/>
          <a:ext cx="5760639" cy="2171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2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9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95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1" u="none" strike="noStrike" dirty="0">
                          <a:effectLst/>
                        </a:rPr>
                        <a:t>Budget</a:t>
                      </a:r>
                      <a:endParaRPr lang="pt-P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>
                          <a:effectLst/>
                        </a:rPr>
                        <a:t>ECTS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>
                          <a:effectLst/>
                        </a:rPr>
                        <a:t>Working hours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>
                          <a:effectLst/>
                        </a:rPr>
                        <a:t>Students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pt-PT" sz="2800" u="none" strike="noStrike">
                          <a:effectLst/>
                        </a:rPr>
                        <a:t>IT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 dirty="0">
                          <a:effectLst/>
                        </a:rPr>
                        <a:t>206</a:t>
                      </a:r>
                      <a:endParaRPr lang="pt-P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 dirty="0">
                          <a:effectLst/>
                        </a:rPr>
                        <a:t>5768</a:t>
                      </a:r>
                      <a:endParaRPr lang="pt-P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>
                          <a:effectLst/>
                        </a:rPr>
                        <a:t>13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pt-PT" sz="2800" u="none" strike="noStrike">
                          <a:effectLst/>
                        </a:rPr>
                        <a:t>Graphics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>
                          <a:effectLst/>
                        </a:rPr>
                        <a:t>32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>
                          <a:effectLst/>
                        </a:rPr>
                        <a:t>896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 dirty="0">
                          <a:effectLst/>
                        </a:rPr>
                        <a:t>4</a:t>
                      </a:r>
                      <a:endParaRPr lang="pt-P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pt-PT" sz="2800" u="none" strike="noStrike">
                          <a:effectLst/>
                        </a:rPr>
                        <a:t>Business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>
                          <a:effectLst/>
                        </a:rPr>
                        <a:t>25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>
                          <a:effectLst/>
                        </a:rPr>
                        <a:t>700</a:t>
                      </a:r>
                      <a:endParaRPr lang="pt-PT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2800" u="none" strike="noStrike" dirty="0">
                          <a:effectLst/>
                        </a:rPr>
                        <a:t>4</a:t>
                      </a:r>
                      <a:endParaRPr lang="pt-P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94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 smtClean="0"/>
              <a:t>Name Institution &lt;date&gt;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5108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10293178" y="2644412"/>
            <a:ext cx="1812540" cy="2998262"/>
          </a:xfrm>
          <a:prstGeom prst="rect">
            <a:avLst/>
          </a:prstGeom>
          <a:solidFill>
            <a:srgbClr val="D8B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4" name="Rectangle 43"/>
          <p:cNvSpPr/>
          <p:nvPr/>
        </p:nvSpPr>
        <p:spPr>
          <a:xfrm>
            <a:off x="11199447" y="39230"/>
            <a:ext cx="933561" cy="2453666"/>
          </a:xfrm>
          <a:prstGeom prst="rect">
            <a:avLst/>
          </a:prstGeom>
          <a:solidFill>
            <a:srgbClr val="D8B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344139" y="1887800"/>
            <a:ext cx="2978453" cy="3754874"/>
          </a:xfrm>
          <a:prstGeom prst="rect">
            <a:avLst/>
          </a:prstGeom>
          <a:solidFill>
            <a:srgbClr val="A6D7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2615235" y="1890072"/>
            <a:ext cx="4747523" cy="3752602"/>
          </a:xfrm>
          <a:prstGeom prst="rect">
            <a:avLst/>
          </a:prstGeom>
          <a:solidFill>
            <a:srgbClr val="F9A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angle 9"/>
          <p:cNvSpPr/>
          <p:nvPr/>
        </p:nvSpPr>
        <p:spPr>
          <a:xfrm>
            <a:off x="239349" y="1887800"/>
            <a:ext cx="2400267" cy="37548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239349" y="1887801"/>
            <a:ext cx="24002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/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r>
              <a:rPr lang="pt-PT" sz="1400" b="1" dirty="0" smtClean="0"/>
              <a:t>Inception</a:t>
            </a:r>
          </a:p>
          <a:p>
            <a:pPr algn="ctr"/>
            <a:r>
              <a:rPr lang="pt-PT" sz="1400" dirty="0" smtClean="0"/>
              <a:t>Co-financing EU</a:t>
            </a:r>
          </a:p>
          <a:p>
            <a:pPr algn="ctr"/>
            <a:r>
              <a:rPr lang="pt-PT" sz="1400" dirty="0" smtClean="0"/>
              <a:t>LLP Multilateral Erasmus</a:t>
            </a:r>
          </a:p>
          <a:p>
            <a:pPr algn="ctr"/>
            <a:r>
              <a:rPr lang="pt-PT" sz="1400" i="1" dirty="0" smtClean="0"/>
              <a:t>MUTW</a:t>
            </a:r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 smtClean="0"/>
          </a:p>
          <a:p>
            <a:pPr algn="ctr"/>
            <a:r>
              <a:rPr lang="pt-PT" sz="1400" b="1" dirty="0" smtClean="0"/>
              <a:t>EU countries</a:t>
            </a:r>
          </a:p>
          <a:p>
            <a:pPr algn="ctr"/>
            <a:r>
              <a:rPr lang="pt-PT" sz="1400" b="1" dirty="0" smtClean="0"/>
              <a:t>IT, software development, </a:t>
            </a:r>
            <a:r>
              <a:rPr lang="pt-PT" sz="1400" b="1" dirty="0"/>
              <a:t>academic projects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07702" y="1887800"/>
            <a:ext cx="307234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/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r>
              <a:rPr lang="pt-PT" sz="1400" b="1" dirty="0" smtClean="0"/>
              <a:t>Growing</a:t>
            </a:r>
          </a:p>
          <a:p>
            <a:pPr algn="ctr"/>
            <a:r>
              <a:rPr lang="pt-PT" sz="1400" dirty="0" smtClean="0"/>
              <a:t>Own funding</a:t>
            </a:r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>
              <a:spcBef>
                <a:spcPts val="0"/>
              </a:spcBef>
            </a:pPr>
            <a:endParaRPr lang="pt-PT" sz="1400" b="1" dirty="0" smtClean="0"/>
          </a:p>
          <a:p>
            <a:pPr algn="ctr"/>
            <a:endParaRPr lang="pt-PT" sz="1400" b="1" dirty="0" smtClean="0"/>
          </a:p>
          <a:p>
            <a:pPr algn="ctr"/>
            <a:r>
              <a:rPr lang="pt-PT" sz="1400" b="1" dirty="0" smtClean="0"/>
              <a:t>EU countries + Russia</a:t>
            </a:r>
          </a:p>
          <a:p>
            <a:pPr algn="ctr"/>
            <a:r>
              <a:rPr lang="pt-PT" sz="1400" b="1" dirty="0" smtClean="0"/>
              <a:t>Multidisciplinary (IT, Digital Arts, Management, Marketing)</a:t>
            </a:r>
          </a:p>
          <a:p>
            <a:pPr algn="ctr"/>
            <a:r>
              <a:rPr lang="pt-PT" sz="1400" b="1" dirty="0" smtClean="0"/>
              <a:t>Client company from 2013/14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62757" y="1851793"/>
            <a:ext cx="29577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/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r>
              <a:rPr lang="pt-PT" sz="1400" b="1" dirty="0" smtClean="0"/>
              <a:t>Maturity</a:t>
            </a:r>
          </a:p>
          <a:p>
            <a:pPr algn="ctr"/>
            <a:r>
              <a:rPr lang="pt-PT" sz="1400" dirty="0" smtClean="0"/>
              <a:t>Co-financing EU</a:t>
            </a:r>
          </a:p>
          <a:p>
            <a:pPr algn="ctr"/>
            <a:r>
              <a:rPr lang="pt-PT" sz="1400" dirty="0" smtClean="0"/>
              <a:t>Erasmus+ Strategic partnership</a:t>
            </a:r>
          </a:p>
          <a:p>
            <a:pPr algn="ctr"/>
            <a:r>
              <a:rPr lang="pt-PT" sz="1400" i="1" dirty="0" smtClean="0"/>
              <a:t>Blended/AIM</a:t>
            </a:r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r>
              <a:rPr lang="pt-PT" sz="1400" b="1" dirty="0" smtClean="0"/>
              <a:t>Support companies developing innovative ideas at low cost, low cost proof of concept, Middle-East interest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144694" y="3904024"/>
            <a:ext cx="11952651" cy="288032"/>
            <a:chOff x="179512" y="3140968"/>
            <a:chExt cx="8712968" cy="288032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79512" y="3284984"/>
              <a:ext cx="8712968" cy="0"/>
            </a:xfrm>
            <a:prstGeom prst="straightConnector1">
              <a:avLst/>
            </a:prstGeom>
            <a:ln w="666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331640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67544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195736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59832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923928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788024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652120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408412" y="3140968"/>
              <a:ext cx="0" cy="288032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477783" y="3771041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2009/10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29911" y="3771041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2010/11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54047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2011/12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06175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2012/13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30311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2013/14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82440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2014/15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34568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2015/16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9360362" y="3904024"/>
            <a:ext cx="0" cy="288032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0320469" y="3904024"/>
            <a:ext cx="0" cy="288032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470672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2016/17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478784" y="3760008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2017/18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320469" y="3771041"/>
            <a:ext cx="721672" cy="276999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>
              <a:buNone/>
            </a:pPr>
            <a:r>
              <a:rPr lang="pt-PT" sz="1200" b="1" dirty="0" smtClean="0">
                <a:solidFill>
                  <a:schemeClr val="accent6">
                    <a:lumMod val="75000"/>
                  </a:schemeClr>
                </a:solidFill>
              </a:rPr>
              <a:t>2018/19</a:t>
            </a:r>
            <a:endParaRPr lang="pt-P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65782" y="3917582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2941121" y="3909540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5419545" y="3876049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7723801" y="3892991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9656824" y="3876049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1325563"/>
          </a:xfrm>
        </p:spPr>
        <p:txBody>
          <a:bodyPr/>
          <a:lstStyle/>
          <a:p>
            <a:r>
              <a:rPr lang="pt-PT" sz="4400" dirty="0" smtClean="0">
                <a:solidFill>
                  <a:srgbClr val="2D3589"/>
                </a:solidFill>
              </a:rPr>
              <a:t>Blended-AIM path</a:t>
            </a:r>
            <a:endParaRPr lang="pt-PT" sz="1400" dirty="0">
              <a:solidFill>
                <a:srgbClr val="2D3589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10320469" y="1268760"/>
            <a:ext cx="948444" cy="2751306"/>
          </a:xfrm>
          <a:prstGeom prst="straightConnector1">
            <a:avLst/>
          </a:prstGeom>
          <a:ln w="66675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11268913" y="1268760"/>
            <a:ext cx="515719" cy="0"/>
          </a:xfrm>
          <a:prstGeom prst="straightConnector1">
            <a:avLst/>
          </a:prstGeom>
          <a:ln w="666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0388109" y="2260610"/>
            <a:ext cx="17755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/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r>
              <a:rPr lang="pt-PT" sz="1400" b="1" dirty="0" smtClean="0"/>
              <a:t>Network</a:t>
            </a:r>
          </a:p>
          <a:p>
            <a:pPr algn="ctr">
              <a:buNone/>
            </a:pPr>
            <a:r>
              <a:rPr lang="pt-PT" sz="1400" dirty="0" smtClean="0"/>
              <a:t>Service for incubators, startups and R&amp;D</a:t>
            </a:r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/>
          </a:p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endParaRPr lang="pt-PT" sz="1400" b="1" dirty="0" smtClean="0"/>
          </a:p>
          <a:p>
            <a:pPr algn="ctr"/>
            <a:r>
              <a:rPr lang="pt-PT" sz="1400" b="1" dirty="0" smtClean="0"/>
              <a:t>Ad-hoc International and multidisciplinary teams of students</a:t>
            </a:r>
            <a:endParaRPr lang="pt-PT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1199447" y="-3746"/>
            <a:ext cx="93356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pt-PT" sz="1400" b="1" dirty="0" smtClean="0"/>
          </a:p>
          <a:p>
            <a:pPr algn="ctr">
              <a:buNone/>
            </a:pPr>
            <a:r>
              <a:rPr lang="pt-PT" sz="1400" b="1" dirty="0" smtClean="0"/>
              <a:t>Export</a:t>
            </a:r>
          </a:p>
          <a:p>
            <a:pPr algn="ctr"/>
            <a:r>
              <a:rPr lang="pt-PT" sz="1400" dirty="0" smtClean="0"/>
              <a:t>Capacity building</a:t>
            </a:r>
          </a:p>
          <a:p>
            <a:pPr algn="ctr"/>
            <a:endParaRPr lang="pt-PT" sz="1400" b="1" dirty="0" smtClean="0"/>
          </a:p>
          <a:p>
            <a:pPr algn="ctr"/>
            <a:endParaRPr lang="pt-PT" sz="1400" b="1" dirty="0" smtClean="0"/>
          </a:p>
          <a:p>
            <a:pPr algn="ctr"/>
            <a:endParaRPr lang="pt-PT" sz="1400" b="1" dirty="0"/>
          </a:p>
          <a:p>
            <a:pPr algn="ctr"/>
            <a:r>
              <a:rPr lang="pt-PT" sz="1400" b="1" dirty="0" smtClean="0"/>
              <a:t>Export concept to EU neighbors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088" y="391758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</a:t>
            </a:r>
            <a:endParaRPr 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980141" y="3917581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456361" y="387604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3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7759727" y="388311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4</a:t>
            </a:r>
            <a:endParaRPr lang="en-US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9702278" y="385630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</a:t>
            </a:r>
            <a:endParaRPr lang="en-US" b="1" dirty="0"/>
          </a:p>
        </p:txBody>
      </p:sp>
      <p:sp>
        <p:nvSpPr>
          <p:cNvPr id="57" name="Oval 56"/>
          <p:cNvSpPr/>
          <p:nvPr/>
        </p:nvSpPr>
        <p:spPr bwMode="auto">
          <a:xfrm>
            <a:off x="11706321" y="3883118"/>
            <a:ext cx="369307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1313" marR="0" indent="-341313" algn="l" defTabSz="449263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itchFamily="34" charset="0"/>
              <a:buChar char="•"/>
              <a:tabLst/>
            </a:pPr>
            <a:endParaRPr kumimoji="0" lang="pt-PT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1765627" y="388311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6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792793" y="4212983"/>
            <a:ext cx="3186385" cy="923330"/>
          </a:xfrm>
          <a:prstGeom prst="rect">
            <a:avLst/>
          </a:prstGeom>
          <a:solidFill>
            <a:srgbClr val="FFFF00"/>
          </a:solidFill>
          <a:ln>
            <a:solidFill>
              <a:srgbClr val="2D3589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D358A"/>
                </a:solidFill>
              </a:rPr>
              <a:t>2020/21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2D358A"/>
                </a:solidFill>
              </a:rPr>
              <a:t>ATHENA European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2D358A"/>
                </a:solidFill>
              </a:rPr>
              <a:t>New Erasmus+ 21/27</a:t>
            </a:r>
            <a:endParaRPr lang="en-US" dirty="0">
              <a:solidFill>
                <a:srgbClr val="2D35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722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75" y="1478661"/>
            <a:ext cx="9925050" cy="470535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87488" y="0"/>
            <a:ext cx="9878682" cy="1325563"/>
          </a:xfrm>
        </p:spPr>
        <p:txBody>
          <a:bodyPr>
            <a:normAutofit/>
          </a:bodyPr>
          <a:lstStyle/>
          <a:p>
            <a:r>
              <a:rPr lang="pt-PT" sz="6000" dirty="0" smtClean="0"/>
              <a:t>Assessment</a:t>
            </a:r>
            <a:endParaRPr lang="pt-PT" sz="6000" dirty="0"/>
          </a:p>
        </p:txBody>
      </p:sp>
    </p:spTree>
    <p:extLst>
      <p:ext uri="{BB962C8B-B14F-4D97-AF65-F5344CB8AC3E}">
        <p14:creationId xmlns:p14="http://schemas.microsoft.com/office/powerpoint/2010/main" val="2454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87488" y="0"/>
            <a:ext cx="9878682" cy="1325563"/>
          </a:xfrm>
        </p:spPr>
        <p:txBody>
          <a:bodyPr>
            <a:normAutofit/>
          </a:bodyPr>
          <a:lstStyle/>
          <a:p>
            <a:r>
              <a:rPr lang="pt-PT" sz="6000" dirty="0" smtClean="0"/>
              <a:t>Assessment</a:t>
            </a:r>
            <a:endParaRPr lang="pt-PT"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772" y="1357694"/>
            <a:ext cx="5172456" cy="505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66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3645024"/>
            <a:ext cx="7462837" cy="1419494"/>
          </a:xfrm>
        </p:spPr>
        <p:txBody>
          <a:bodyPr/>
          <a:lstStyle/>
          <a:p>
            <a:r>
              <a:rPr lang="en-US" dirty="0" smtClean="0"/>
              <a:t>Blended mobility SWOT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77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Blended mobility status-quo</a:t>
            </a:r>
            <a:endParaRPr lang="pt-PT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157717"/>
              </p:ext>
            </p:extLst>
          </p:nvPr>
        </p:nvGraphicFramePr>
        <p:xfrm>
          <a:off x="325934" y="1916832"/>
          <a:ext cx="11535366" cy="3026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7683">
                  <a:extLst>
                    <a:ext uri="{9D8B030D-6E8A-4147-A177-3AD203B41FA5}">
                      <a16:colId xmlns:a16="http://schemas.microsoft.com/office/drawing/2014/main" val="3755868879"/>
                    </a:ext>
                  </a:extLst>
                </a:gridCol>
                <a:gridCol w="5767683">
                  <a:extLst>
                    <a:ext uri="{9D8B030D-6E8A-4147-A177-3AD203B41FA5}">
                      <a16:colId xmlns:a16="http://schemas.microsoft.com/office/drawing/2014/main" val="2555618439"/>
                    </a:ext>
                  </a:extLst>
                </a:gridCol>
              </a:tblGrid>
              <a:tr h="272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00602B"/>
                          </a:solidFill>
                          <a:effectLst/>
                        </a:rPr>
                        <a:t>Strengths</a:t>
                      </a:r>
                      <a:endParaRPr lang="en-US" sz="1700" b="1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32449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overcomes barriers to physical mobility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935008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eco-friendly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3305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promotes equity and inclusion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7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low-cost proof of concept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618021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40587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700" b="1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9121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458923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654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5046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71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3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Blended mobility status-quo</a:t>
            </a:r>
            <a:endParaRPr lang="pt-PT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63085"/>
              </p:ext>
            </p:extLst>
          </p:nvPr>
        </p:nvGraphicFramePr>
        <p:xfrm>
          <a:off x="325934" y="1916832"/>
          <a:ext cx="11535366" cy="3026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7683">
                  <a:extLst>
                    <a:ext uri="{9D8B030D-6E8A-4147-A177-3AD203B41FA5}">
                      <a16:colId xmlns:a16="http://schemas.microsoft.com/office/drawing/2014/main" val="3755868879"/>
                    </a:ext>
                  </a:extLst>
                </a:gridCol>
                <a:gridCol w="5767683">
                  <a:extLst>
                    <a:ext uri="{9D8B030D-6E8A-4147-A177-3AD203B41FA5}">
                      <a16:colId xmlns:a16="http://schemas.microsoft.com/office/drawing/2014/main" val="2555618439"/>
                    </a:ext>
                  </a:extLst>
                </a:gridCol>
              </a:tblGrid>
              <a:tr h="272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00602B"/>
                          </a:solidFill>
                          <a:effectLst/>
                        </a:rPr>
                        <a:t>Strengths</a:t>
                      </a:r>
                      <a:endParaRPr lang="en-US" sz="1700" b="1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Weaknesses</a:t>
                      </a:r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32449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overcomes barriers to physical mobility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depends on ICT resources and skills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935008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eco-friendly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resistance to change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3305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promotes equity and inclusion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requires adaptation of didactic materials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7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low-cost proof of concept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demanding approach to mobility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618021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40587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700" b="1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9121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458923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654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5046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700" u="none" strike="noStrike" kern="1200" dirty="0">
                        <a:solidFill>
                          <a:srgbClr val="00602B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71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24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Blended mobility status-quo</a:t>
            </a:r>
            <a:endParaRPr lang="pt-PT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928069"/>
              </p:ext>
            </p:extLst>
          </p:nvPr>
        </p:nvGraphicFramePr>
        <p:xfrm>
          <a:off x="325934" y="1916832"/>
          <a:ext cx="11535366" cy="3026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7683">
                  <a:extLst>
                    <a:ext uri="{9D8B030D-6E8A-4147-A177-3AD203B41FA5}">
                      <a16:colId xmlns:a16="http://schemas.microsoft.com/office/drawing/2014/main" val="3755868879"/>
                    </a:ext>
                  </a:extLst>
                </a:gridCol>
                <a:gridCol w="5767683">
                  <a:extLst>
                    <a:ext uri="{9D8B030D-6E8A-4147-A177-3AD203B41FA5}">
                      <a16:colId xmlns:a16="http://schemas.microsoft.com/office/drawing/2014/main" val="2555618439"/>
                    </a:ext>
                  </a:extLst>
                </a:gridCol>
              </a:tblGrid>
              <a:tr h="272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00602B"/>
                          </a:solidFill>
                          <a:effectLst/>
                        </a:rPr>
                        <a:t>Strengths</a:t>
                      </a:r>
                      <a:endParaRPr lang="en-US" sz="1700" b="1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Weaknesses</a:t>
                      </a:r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32449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overcomes barriers to physical mobility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depends on ICT resources and skills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935008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eco-friendly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resistance to change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3305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promotes equity and inclusion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requires adaptation of didactic materials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7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low-cost proof of concept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demanding approach to mobility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618021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40587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b="1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Opportunities</a:t>
                      </a: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9121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Erasmus 2021/7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458923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key competences for LLL (languages, digital, cultural awareness)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654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sustainable development global concerns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5046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micro-credentials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71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59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Blended mobility status-quo</a:t>
            </a:r>
            <a:endParaRPr lang="pt-PT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5934" y="1916832"/>
          <a:ext cx="11535366" cy="3026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7683">
                  <a:extLst>
                    <a:ext uri="{9D8B030D-6E8A-4147-A177-3AD203B41FA5}">
                      <a16:colId xmlns:a16="http://schemas.microsoft.com/office/drawing/2014/main" val="3755868879"/>
                    </a:ext>
                  </a:extLst>
                </a:gridCol>
                <a:gridCol w="5767683">
                  <a:extLst>
                    <a:ext uri="{9D8B030D-6E8A-4147-A177-3AD203B41FA5}">
                      <a16:colId xmlns:a16="http://schemas.microsoft.com/office/drawing/2014/main" val="2555618439"/>
                    </a:ext>
                  </a:extLst>
                </a:gridCol>
              </a:tblGrid>
              <a:tr h="2729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00602B"/>
                          </a:solidFill>
                          <a:effectLst/>
                        </a:rPr>
                        <a:t>Strengths</a:t>
                      </a:r>
                      <a:endParaRPr lang="en-US" sz="1700" b="1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Weaknesses</a:t>
                      </a:r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32449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overcomes barriers to physical mobility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depends on ICT resources and skills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935008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eco-friendly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resistance to change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3305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promotes equity and inclusion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requires adaptation of didactic materials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627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00602B"/>
                          </a:solidFill>
                          <a:effectLst/>
                        </a:rPr>
                        <a:t>- low-cost proof of concept</a:t>
                      </a:r>
                      <a:endParaRPr lang="en-US" sz="1700" b="0" i="0" u="none" strike="noStrike" dirty="0">
                        <a:solidFill>
                          <a:srgbClr val="00602B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demanding approach to mobility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618021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40587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b="1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Opportunities</a:t>
                      </a: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Threats</a:t>
                      </a:r>
                      <a:endParaRPr lang="en-US" sz="17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91214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Erasmus 2021/7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lack of appropriate certification mechanisms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458923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key competences for LLL (languages, digital, cultural awareness)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low offer of blended mobility courses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65421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sustainable development global concerns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requires deep cooperation among partners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5046"/>
                  </a:ext>
                </a:extLst>
              </a:tr>
              <a:tr h="2759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rgbClr val="00602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micro-credentials</a:t>
                      </a: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 generalized public health crisis</a:t>
                      </a:r>
                      <a:endParaRPr lang="en-US" sz="17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98" marR="11498" marT="1149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71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49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699" y="3223498"/>
            <a:ext cx="7462837" cy="1419494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Ambition</a:t>
            </a:r>
            <a:br>
              <a:rPr lang="pt-PT" dirty="0" smtClean="0"/>
            </a:br>
            <a:r>
              <a:rPr lang="pt-PT" sz="4000" dirty="0" smtClean="0"/>
              <a:t>- 50/60 universities running the course</a:t>
            </a:r>
            <a:br>
              <a:rPr lang="pt-PT" sz="4000" dirty="0" smtClean="0"/>
            </a:br>
            <a:r>
              <a:rPr lang="pt-PT" sz="4000" dirty="0" smtClean="0"/>
              <a:t>- ad-hoc teams dynamicaly created by the students</a:t>
            </a:r>
            <a:endParaRPr lang="pt-PT" sz="32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425" b="13466"/>
          <a:stretch/>
        </p:blipFill>
        <p:spPr>
          <a:xfrm>
            <a:off x="0" y="0"/>
            <a:ext cx="4581144" cy="593445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0029289" y="5493118"/>
            <a:ext cx="1408176" cy="56692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Menti.com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69982" y="5536826"/>
            <a:ext cx="195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(</a:t>
            </a:r>
            <a:r>
              <a:rPr lang="en-US" sz="1400" b="1" dirty="0" err="1" smtClean="0">
                <a:solidFill>
                  <a:srgbClr val="C00000"/>
                </a:solidFill>
              </a:rPr>
              <a:t>BlendEd</a:t>
            </a:r>
            <a:r>
              <a:rPr lang="en-US" sz="1400" b="1" dirty="0" smtClean="0">
                <a:solidFill>
                  <a:srgbClr val="C00000"/>
                </a:solidFill>
              </a:rPr>
              <a:t> </a:t>
            </a:r>
            <a:r>
              <a:rPr lang="en-US" sz="1400" b="1" dirty="0">
                <a:solidFill>
                  <a:srgbClr val="C00000"/>
                </a:solidFill>
              </a:rPr>
              <a:t>workshop </a:t>
            </a:r>
            <a:r>
              <a:rPr lang="en-US" sz="1400" b="1" dirty="0" smtClean="0">
                <a:solidFill>
                  <a:srgbClr val="C00000"/>
                </a:solidFill>
              </a:rPr>
              <a:t>1.2)</a:t>
            </a:r>
          </a:p>
          <a:p>
            <a:r>
              <a:rPr lang="en-US" sz="1400" b="1" dirty="0">
                <a:solidFill>
                  <a:srgbClr val="C00000"/>
                </a:solidFill>
              </a:rPr>
              <a:t>(</a:t>
            </a:r>
            <a:r>
              <a:rPr lang="en-US" sz="1400" b="1" dirty="0" err="1">
                <a:solidFill>
                  <a:srgbClr val="C00000"/>
                </a:solidFill>
              </a:rPr>
              <a:t>BlendEd</a:t>
            </a:r>
            <a:r>
              <a:rPr lang="en-US" sz="1400" b="1" dirty="0">
                <a:solidFill>
                  <a:srgbClr val="C00000"/>
                </a:solidFill>
              </a:rPr>
              <a:t> workshop </a:t>
            </a:r>
            <a:r>
              <a:rPr lang="en-US" sz="1400" b="1" dirty="0" smtClean="0">
                <a:solidFill>
                  <a:srgbClr val="C00000"/>
                </a:solidFill>
              </a:rPr>
              <a:t>2</a:t>
            </a:r>
            <a:r>
              <a:rPr lang="en-US" sz="1400" b="1" dirty="0">
                <a:solidFill>
                  <a:srgbClr val="C00000"/>
                </a:solidFill>
              </a:rPr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7687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46"/>
    </mc:Choice>
    <mc:Fallback xmlns="">
      <p:transition spd="slow" advTm="3554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119674" y="1175657"/>
            <a:ext cx="5840422" cy="5277679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PT" altLang="pt-PT" sz="2900" dirty="0" smtClean="0">
                <a:solidFill>
                  <a:srgbClr val="002060"/>
                </a:solidFill>
                <a:latin typeface="Calibri" pitchFamily="34" charset="0"/>
              </a:rPr>
              <a:t>Instituto Politécnico do Porto,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Portugal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PT" altLang="pt-PT" sz="2900" dirty="0" smtClean="0">
                <a:solidFill>
                  <a:srgbClr val="002060"/>
                </a:solidFill>
                <a:latin typeface="Calibri" pitchFamily="34" charset="0"/>
              </a:rPr>
              <a:t>Universität Siegen,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Germany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Odisee Technologiecampus - Ghent,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Belgium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LUCA School of Arts,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Belgium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Glasgow Caledonian University,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United Kingdom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Hellenic Mediterranean University,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Greece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University of Human Develpment,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Iraq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University of Maribor,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Slovenia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University Institute of Maia,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Portugal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pt-PT" sz="2900" dirty="0">
                <a:solidFill>
                  <a:srgbClr val="002060"/>
                </a:solidFill>
                <a:latin typeface="Calibri" pitchFamily="34" charset="0"/>
              </a:rPr>
              <a:t>Federal University of Technology </a:t>
            </a:r>
            <a:r>
              <a:rPr lang="en-US" altLang="pt-PT" sz="2900" dirty="0" err="1">
                <a:solidFill>
                  <a:srgbClr val="002060"/>
                </a:solidFill>
                <a:latin typeface="Calibri" pitchFamily="34" charset="0"/>
              </a:rPr>
              <a:t>Minna</a:t>
            </a:r>
            <a:r>
              <a:rPr lang="en-US" altLang="pt-PT" sz="2900" dirty="0">
                <a:solidFill>
                  <a:srgbClr val="002060"/>
                </a:solidFill>
                <a:latin typeface="Calibri" pitchFamily="34" charset="0"/>
              </a:rPr>
              <a:t>, </a:t>
            </a:r>
            <a:r>
              <a:rPr lang="en-US" altLang="pt-PT" sz="2900" b="1" dirty="0">
                <a:solidFill>
                  <a:srgbClr val="002060"/>
                </a:solidFill>
                <a:latin typeface="Calibri" pitchFamily="34" charset="0"/>
              </a:rPr>
              <a:t>Nigeria</a:t>
            </a:r>
            <a:endParaRPr lang="pt-PT" altLang="pt-PT" sz="2900" b="1" dirty="0">
              <a:solidFill>
                <a:srgbClr val="00206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pt-PT" sz="2900" dirty="0">
                <a:solidFill>
                  <a:srgbClr val="002060"/>
                </a:solidFill>
                <a:latin typeface="Calibri" pitchFamily="34" charset="0"/>
              </a:rPr>
              <a:t>Rhine-Waal University of Applied Sciences,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Germany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pt-PT" sz="2900" dirty="0" smtClean="0">
                <a:solidFill>
                  <a:srgbClr val="002060"/>
                </a:solidFill>
                <a:latin typeface="Calibri" pitchFamily="34" charset="0"/>
              </a:rPr>
              <a:t>Trier </a:t>
            </a:r>
            <a:r>
              <a:rPr lang="en-US" altLang="pt-PT" sz="2900" dirty="0">
                <a:solidFill>
                  <a:srgbClr val="002060"/>
                </a:solidFill>
                <a:latin typeface="Calibri" pitchFamily="34" charset="0"/>
              </a:rPr>
              <a:t>University of Applied Sciences,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Germany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pt-PT" sz="2900" dirty="0">
                <a:solidFill>
                  <a:srgbClr val="002060"/>
                </a:solidFill>
                <a:latin typeface="Calibri" pitchFamily="34" charset="0"/>
              </a:rPr>
              <a:t>AP University of Applied Sciences and Arts Antwerp,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Belgium</a:t>
            </a:r>
            <a:endParaRPr lang="pt-PT" altLang="pt-PT" sz="2900" b="1" dirty="0">
              <a:solidFill>
                <a:srgbClr val="00206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Vilnius Gediminas Technical University,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Lithuania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altLang="pt-PT" sz="2900" dirty="0">
                <a:solidFill>
                  <a:srgbClr val="002060"/>
                </a:solidFill>
                <a:latin typeface="Calibri" pitchFamily="34" charset="0"/>
              </a:rPr>
              <a:t>Università degli Studi Niccolò Cusano</a:t>
            </a:r>
            <a:r>
              <a:rPr lang="pt-PT" altLang="pt-PT" sz="2900" dirty="0" smtClean="0">
                <a:solidFill>
                  <a:srgbClr val="002060"/>
                </a:solidFill>
                <a:latin typeface="Calibri" pitchFamily="34" charset="0"/>
              </a:rPr>
              <a:t>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Italy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University of Orléans, </a:t>
            </a:r>
            <a:r>
              <a:rPr lang="pt-PT" altLang="pt-PT" sz="2900" b="1" dirty="0" smtClean="0">
                <a:solidFill>
                  <a:srgbClr val="002060"/>
                </a:solidFill>
                <a:latin typeface="Calibri" pitchFamily="34" charset="0"/>
              </a:rPr>
              <a:t>France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PT" altLang="pt-PT" sz="14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PT" altLang="pt-PT" sz="2900" dirty="0" smtClean="0">
                <a:solidFill>
                  <a:srgbClr val="002060"/>
                </a:solidFill>
                <a:latin typeface="Calibri" pitchFamily="34" charset="0"/>
              </a:rPr>
              <a:t>IMEC–iStart</a:t>
            </a:r>
            <a:r>
              <a:rPr lang="pt-PT" altLang="pt-PT" sz="2900" dirty="0">
                <a:solidFill>
                  <a:srgbClr val="002060"/>
                </a:solidFill>
                <a:latin typeface="Calibri" pitchFamily="34" charset="0"/>
              </a:rPr>
              <a:t>, imec’s business accelerator, </a:t>
            </a:r>
            <a:r>
              <a:rPr lang="pt-PT" altLang="pt-PT" sz="2900" b="1" dirty="0">
                <a:solidFill>
                  <a:srgbClr val="002060"/>
                </a:solidFill>
                <a:latin typeface="Calibri" pitchFamily="34" charset="0"/>
              </a:rPr>
              <a:t>Belgium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249886" y="1175656"/>
            <a:ext cx="2068286" cy="52776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KU,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Germany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FHJ,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Austria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UI,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Iceland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VSTU,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Russia</a:t>
            </a: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TUS,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Bulgary</a:t>
            </a: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UV</a:t>
            </a: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Spain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VTU,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Bulgary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EU,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Turkey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UPB</a:t>
            </a: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Germany</a:t>
            </a: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175098" y="1175655"/>
            <a:ext cx="2794397" cy="52776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MP,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Germany</a:t>
            </a: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GISIG,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Italy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Evolaris,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Austria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>
                <a:solidFill>
                  <a:srgbClr val="0070C0"/>
                </a:solidFill>
                <a:latin typeface="Calibri" pitchFamily="34" charset="0"/>
              </a:rPr>
              <a:t>Trilogis, </a:t>
            </a:r>
            <a:r>
              <a:rPr lang="pt-PT" altLang="pt-PT" sz="2000" b="1" dirty="0">
                <a:solidFill>
                  <a:srgbClr val="0070C0"/>
                </a:solidFill>
                <a:latin typeface="Calibri" pitchFamily="34" charset="0"/>
              </a:rPr>
              <a:t>Italy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UWS,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Germany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EAEC,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Cyprus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PT" altLang="pt-PT" sz="2000" dirty="0" smtClean="0">
                <a:solidFill>
                  <a:srgbClr val="0070C0"/>
                </a:solidFill>
                <a:latin typeface="Calibri" pitchFamily="34" charset="0"/>
              </a:rPr>
              <a:t>8 startups, </a:t>
            </a:r>
            <a:r>
              <a:rPr lang="pt-PT" altLang="pt-PT" sz="2000" b="1" dirty="0" smtClean="0">
                <a:solidFill>
                  <a:srgbClr val="0070C0"/>
                </a:solidFill>
                <a:latin typeface="Calibri" pitchFamily="34" charset="0"/>
              </a:rPr>
              <a:t>Belgium.</a:t>
            </a: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t-PT" altLang="pt-PT" sz="2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75118" y="365125"/>
            <a:ext cx="9878682" cy="810529"/>
          </a:xfrm>
        </p:spPr>
        <p:txBody>
          <a:bodyPr/>
          <a:lstStyle/>
          <a:p>
            <a:r>
              <a:rPr lang="pt-PT" sz="4400" dirty="0" smtClean="0">
                <a:solidFill>
                  <a:srgbClr val="2D3589"/>
                </a:solidFill>
              </a:rPr>
              <a:t>Blended-AIM team</a:t>
            </a:r>
            <a:endParaRPr lang="pt-PT" sz="1400" dirty="0">
              <a:solidFill>
                <a:srgbClr val="2D35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9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2945610"/>
            <a:ext cx="7462837" cy="1419494"/>
          </a:xfrm>
        </p:spPr>
        <p:txBody>
          <a:bodyPr/>
          <a:lstStyle/>
          <a:p>
            <a:r>
              <a:rPr lang="pt-PT" dirty="0" smtClean="0"/>
              <a:t>Why Blended Mobility?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0664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Motivations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450405" y="1340768"/>
            <a:ext cx="9878682" cy="4680520"/>
          </a:xfrm>
        </p:spPr>
        <p:txBody>
          <a:bodyPr>
            <a:normAutofit fontScale="850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altLang="pt-PT" sz="2100" dirty="0">
                <a:solidFill>
                  <a:srgbClr val="2D3589"/>
                </a:solidFill>
                <a:latin typeface="Calibri" pitchFamily="34" charset="0"/>
              </a:rPr>
              <a:t>Project/Internship activities foster students’ employability</a:t>
            </a:r>
          </a:p>
          <a:p>
            <a:pPr lvl="1">
              <a:buFont typeface="Arial" pitchFamily="34" charset="0"/>
              <a:buChar char="•"/>
            </a:pPr>
            <a:r>
              <a:rPr lang="pt-PT" altLang="pt-PT" sz="2100" dirty="0">
                <a:solidFill>
                  <a:srgbClr val="2D3589"/>
                </a:solidFill>
                <a:latin typeface="Calibri" pitchFamily="34" charset="0"/>
              </a:rPr>
              <a:t>International exposure during studies </a:t>
            </a:r>
            <a:r>
              <a:rPr lang="pt-PT" altLang="pt-PT" sz="2100" dirty="0" smtClean="0">
                <a:solidFill>
                  <a:srgbClr val="2D3589"/>
                </a:solidFill>
                <a:latin typeface="Calibri" pitchFamily="34" charset="0"/>
              </a:rPr>
              <a:t>impacts </a:t>
            </a:r>
            <a:r>
              <a:rPr lang="pt-PT" altLang="pt-PT" sz="2100" dirty="0">
                <a:solidFill>
                  <a:srgbClr val="2D3589"/>
                </a:solidFill>
                <a:latin typeface="Calibri" pitchFamily="34" charset="0"/>
              </a:rPr>
              <a:t>students </a:t>
            </a:r>
            <a:r>
              <a:rPr lang="pt-PT" altLang="pt-PT" sz="2100" dirty="0" smtClean="0">
                <a:solidFill>
                  <a:srgbClr val="2D3589"/>
                </a:solidFill>
                <a:latin typeface="Calibri" pitchFamily="34" charset="0"/>
              </a:rPr>
              <a:t>development as professionals, individuals and citizens</a:t>
            </a:r>
            <a:endParaRPr lang="pt-PT" altLang="pt-PT" sz="2100" dirty="0">
              <a:solidFill>
                <a:srgbClr val="2D3589"/>
              </a:solidFill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endParaRPr lang="pt-PT" altLang="pt-PT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PT" altLang="pt-PT" sz="2600" b="1" dirty="0" smtClean="0">
                <a:solidFill>
                  <a:srgbClr val="006600"/>
                </a:solidFill>
                <a:latin typeface="Calibri" pitchFamily="34" charset="0"/>
              </a:rPr>
              <a:t>The Blended-AIM paradigm overcomes most barriers </a:t>
            </a:r>
            <a:r>
              <a:rPr lang="pt-PT" altLang="pt-PT" sz="2600" b="1" dirty="0">
                <a:solidFill>
                  <a:srgbClr val="006600"/>
                </a:solidFill>
                <a:latin typeface="Calibri" pitchFamily="34" charset="0"/>
              </a:rPr>
              <a:t>to mobility</a:t>
            </a:r>
          </a:p>
          <a:p>
            <a:pPr marL="1371600" lvl="2" indent="-457200">
              <a:buFont typeface="+mj-lt"/>
              <a:buAutoNum type="alphaLcParenR"/>
            </a:pPr>
            <a:r>
              <a:rPr lang="pt-PT" altLang="pt-PT" sz="2300" dirty="0">
                <a:solidFill>
                  <a:srgbClr val="FF0000"/>
                </a:solidFill>
                <a:latin typeface="Calibri" pitchFamily="34" charset="0"/>
              </a:rPr>
              <a:t>Cost of international mobility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altLang="pt-PT" sz="2300" dirty="0">
                <a:solidFill>
                  <a:srgbClr val="FF0000"/>
                </a:solidFill>
                <a:latin typeface="Calibri" pitchFamily="34" charset="0"/>
              </a:rPr>
              <a:t>Family issues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pt-PT" altLang="pt-PT" sz="2300" dirty="0" smtClean="0">
                <a:solidFill>
                  <a:srgbClr val="FF0000"/>
                </a:solidFill>
                <a:latin typeface="Calibri" pitchFamily="34" charset="0"/>
              </a:rPr>
              <a:t>Risk </a:t>
            </a:r>
            <a:r>
              <a:rPr lang="pt-PT" altLang="pt-PT" sz="2300" dirty="0">
                <a:solidFill>
                  <a:srgbClr val="FF0000"/>
                </a:solidFill>
                <a:latin typeface="Calibri" pitchFamily="34" charset="0"/>
              </a:rPr>
              <a:t>of missing local job opportunities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pt-PT" altLang="pt-PT" sz="2300" dirty="0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en-US" altLang="pt-PT" sz="2300" dirty="0" err="1" smtClean="0">
                <a:solidFill>
                  <a:srgbClr val="FF0000"/>
                </a:solidFill>
                <a:latin typeface="Calibri" pitchFamily="34" charset="0"/>
              </a:rPr>
              <a:t>nxiety</a:t>
            </a:r>
            <a:r>
              <a:rPr lang="en-US" altLang="pt-PT" sz="23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pt-PT" sz="2300" dirty="0">
                <a:solidFill>
                  <a:srgbClr val="FF0000"/>
                </a:solidFill>
                <a:latin typeface="Calibri" pitchFamily="34" charset="0"/>
              </a:rPr>
              <a:t>while anticipating long periods abroad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altLang="pt-PT" sz="2300" dirty="0">
                <a:solidFill>
                  <a:srgbClr val="FF0000"/>
                </a:solidFill>
                <a:latin typeface="Calibri" pitchFamily="34" charset="0"/>
              </a:rPr>
              <a:t>Prevalence of impairments, disabilities, handicaps 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altLang="pt-PT" sz="2300" dirty="0" smtClean="0">
                <a:solidFill>
                  <a:srgbClr val="FF0000"/>
                </a:solidFill>
                <a:latin typeface="Calibri" pitchFamily="34" charset="0"/>
              </a:rPr>
              <a:t>Health issues, chronic </a:t>
            </a:r>
            <a:r>
              <a:rPr lang="en-US" altLang="pt-PT" sz="2300" dirty="0">
                <a:solidFill>
                  <a:srgbClr val="FF0000"/>
                </a:solidFill>
                <a:latin typeface="Calibri" pitchFamily="34" charset="0"/>
              </a:rPr>
              <a:t>diseases permanently requiring specific </a:t>
            </a:r>
            <a:r>
              <a:rPr lang="en-US" altLang="pt-PT" sz="2300" dirty="0" smtClean="0">
                <a:solidFill>
                  <a:srgbClr val="FF0000"/>
                </a:solidFill>
                <a:latin typeface="Calibri" pitchFamily="34" charset="0"/>
              </a:rPr>
              <a:t>treatment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altLang="pt-PT" sz="2300" dirty="0" smtClean="0">
                <a:solidFill>
                  <a:srgbClr val="FF0000"/>
                </a:solidFill>
                <a:latin typeface="Calibri" pitchFamily="34" charset="0"/>
              </a:rPr>
              <a:t>Geopolitical issues, visa, travel restrictions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altLang="pt-PT" sz="2300" dirty="0" smtClean="0">
                <a:solidFill>
                  <a:srgbClr val="FF0000"/>
                </a:solidFill>
                <a:latin typeface="Calibri" pitchFamily="34" charset="0"/>
              </a:rPr>
              <a:t>Public health crisis</a:t>
            </a:r>
            <a:endParaRPr lang="en-US" altLang="pt-PT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1371600" lvl="2" indent="-457200">
              <a:buFont typeface="+mj-lt"/>
              <a:buAutoNum type="alphaLcParenR"/>
            </a:pPr>
            <a:r>
              <a:rPr lang="en-US" altLang="pt-PT" dirty="0" smtClean="0">
                <a:solidFill>
                  <a:srgbClr val="FF0000"/>
                </a:solidFill>
                <a:latin typeface="Calibri" pitchFamily="34" charset="0"/>
              </a:rPr>
              <a:t>…</a:t>
            </a:r>
            <a:endParaRPr lang="en-US" altLang="pt-PT" dirty="0">
              <a:solidFill>
                <a:srgbClr val="FF0000"/>
              </a:solidFill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pt-PT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pt-PT" sz="2600" b="1" dirty="0">
                <a:solidFill>
                  <a:srgbClr val="006600"/>
                </a:solidFill>
                <a:latin typeface="Calibri" pitchFamily="34" charset="0"/>
              </a:rPr>
              <a:t>The carbon footprint of Blended-AIM is approximately 70% that of traditional/physical Erasmus mobility.</a:t>
            </a:r>
            <a:endParaRPr lang="pt-PT" altLang="pt-PT" sz="2600" b="1" dirty="0">
              <a:solidFill>
                <a:srgbClr val="0066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40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9496" y="381000"/>
            <a:ext cx="10022904" cy="914400"/>
          </a:xfrm>
          <a:solidFill>
            <a:schemeClr val="tx1"/>
          </a:solidFill>
        </p:spPr>
        <p:txBody>
          <a:bodyPr/>
          <a:lstStyle/>
          <a:p>
            <a:r>
              <a:rPr lang="pt-PT" b="1" dirty="0" smtClean="0">
                <a:solidFill>
                  <a:schemeClr val="bg1"/>
                </a:solidFill>
              </a:rPr>
              <a:t>Why blended mobility?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Because it is a </a:t>
            </a:r>
            <a:r>
              <a:rPr lang="en-US" b="1" dirty="0" smtClean="0">
                <a:solidFill>
                  <a:srgbClr val="66FF33"/>
                </a:solidFill>
              </a:rPr>
              <a:t>unique learning setting to promote equity and equal opportunities to all</a:t>
            </a:r>
            <a:r>
              <a:rPr lang="en-US" dirty="0" smtClean="0">
                <a:solidFill>
                  <a:schemeClr val="bg1"/>
                </a:solidFill>
              </a:rPr>
              <a:t>, despite any constraints preventing international experiences during studies that students might face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Because it </a:t>
            </a:r>
            <a:r>
              <a:rPr lang="en-US" b="1" dirty="0" smtClean="0">
                <a:solidFill>
                  <a:srgbClr val="66FF33"/>
                </a:solidFill>
              </a:rPr>
              <a:t>tears down barriers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to mobility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Because it is an </a:t>
            </a:r>
            <a:r>
              <a:rPr lang="en-US" b="1" dirty="0" smtClean="0">
                <a:solidFill>
                  <a:srgbClr val="66FF33"/>
                </a:solidFill>
              </a:rPr>
              <a:t>eco-friendly</a:t>
            </a:r>
            <a:r>
              <a:rPr lang="en-US" dirty="0" smtClean="0">
                <a:solidFill>
                  <a:schemeClr val="bg1"/>
                </a:solidFill>
              </a:rPr>
              <a:t> approach to mobility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Simple to </a:t>
            </a:r>
            <a:r>
              <a:rPr lang="en-US" b="1" dirty="0" smtClean="0">
                <a:solidFill>
                  <a:srgbClr val="66FF33"/>
                </a:solidFill>
              </a:rPr>
              <a:t>adapt to any study field</a:t>
            </a:r>
            <a:r>
              <a:rPr lang="en-US" dirty="0" smtClean="0">
                <a:solidFill>
                  <a:schemeClr val="bg1"/>
                </a:solidFill>
              </a:rPr>
              <a:t>, mainly for project course </a:t>
            </a:r>
            <a:r>
              <a:rPr lang="en-US" dirty="0" smtClean="0">
                <a:solidFill>
                  <a:schemeClr val="bg1"/>
                </a:solidFill>
              </a:rPr>
              <a:t>units, without formal </a:t>
            </a:r>
            <a:r>
              <a:rPr lang="en-US" smtClean="0">
                <a:solidFill>
                  <a:schemeClr val="bg1"/>
                </a:solidFill>
              </a:rPr>
              <a:t>curricula updates.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6468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038" y="2945610"/>
            <a:ext cx="7462837" cy="1419494"/>
          </a:xfrm>
        </p:spPr>
        <p:txBody>
          <a:bodyPr/>
          <a:lstStyle/>
          <a:p>
            <a:r>
              <a:rPr lang="pt-PT" dirty="0" smtClean="0"/>
              <a:t>Blended-AIM course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4482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Target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t-PT" dirty="0" smtClean="0"/>
              <a:t>Final year undergraduate students</a:t>
            </a:r>
          </a:p>
          <a:p>
            <a:r>
              <a:rPr lang="pt-PT" dirty="0" smtClean="0"/>
              <a:t>Capstone project course unit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526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Key features (MUTW)</a:t>
            </a:r>
            <a:endParaRPr lang="pt-PT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092522" y="1866900"/>
            <a:ext cx="467783" cy="476250"/>
            <a:chOff x="567" y="1933"/>
            <a:chExt cx="221" cy="300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9" name="Rectangle 17" descr="Woven mat"/>
          <p:cNvSpPr>
            <a:spLocks noChangeArrowheads="1"/>
          </p:cNvSpPr>
          <p:nvPr/>
        </p:nvSpPr>
        <p:spPr bwMode="auto">
          <a:xfrm>
            <a:off x="3600451" y="3284539"/>
            <a:ext cx="1344083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0" name="Rectangle 19" descr="90%"/>
          <p:cNvSpPr>
            <a:spLocks noChangeArrowheads="1"/>
          </p:cNvSpPr>
          <p:nvPr/>
        </p:nvSpPr>
        <p:spPr bwMode="auto">
          <a:xfrm>
            <a:off x="3600451" y="3932239"/>
            <a:ext cx="1344083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1" name="Rectangle 20" descr="90%"/>
          <p:cNvSpPr>
            <a:spLocks noChangeArrowheads="1"/>
          </p:cNvSpPr>
          <p:nvPr/>
        </p:nvSpPr>
        <p:spPr bwMode="auto">
          <a:xfrm>
            <a:off x="4944534" y="3284539"/>
            <a:ext cx="1344084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2" name="Rectangle 21" descr="90%"/>
          <p:cNvSpPr>
            <a:spLocks noChangeArrowheads="1"/>
          </p:cNvSpPr>
          <p:nvPr/>
        </p:nvSpPr>
        <p:spPr bwMode="auto">
          <a:xfrm>
            <a:off x="4944534" y="3932239"/>
            <a:ext cx="1344084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3" name="Rectangle 22" descr="90%"/>
          <p:cNvSpPr>
            <a:spLocks noChangeArrowheads="1"/>
          </p:cNvSpPr>
          <p:nvPr/>
        </p:nvSpPr>
        <p:spPr bwMode="auto">
          <a:xfrm>
            <a:off x="6288617" y="3284539"/>
            <a:ext cx="1344083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4" name="Rectangle 23" descr="90%"/>
          <p:cNvSpPr>
            <a:spLocks noChangeArrowheads="1"/>
          </p:cNvSpPr>
          <p:nvPr/>
        </p:nvSpPr>
        <p:spPr bwMode="auto">
          <a:xfrm>
            <a:off x="6288617" y="3932239"/>
            <a:ext cx="1344083" cy="649287"/>
          </a:xfrm>
          <a:prstGeom prst="rect">
            <a:avLst/>
          </a:prstGeom>
          <a:pattFill prst="pct90">
            <a:fgClr>
              <a:srgbClr val="000080"/>
            </a:fgClr>
            <a:bgClr>
              <a:srgbClr val="FFFF00"/>
            </a:bgClr>
          </a:patt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815414" y="4365104"/>
            <a:ext cx="467783" cy="476250"/>
            <a:chOff x="567" y="1933"/>
            <a:chExt cx="221" cy="300"/>
          </a:xfrm>
        </p:grpSpPr>
        <p:sp>
          <p:nvSpPr>
            <p:cNvPr id="16" name="Oval 25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9" name="Freeform 28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0" name="Group 29"/>
          <p:cNvGrpSpPr>
            <a:grpSpLocks/>
          </p:cNvGrpSpPr>
          <p:nvPr/>
        </p:nvGrpSpPr>
        <p:grpSpPr bwMode="auto">
          <a:xfrm>
            <a:off x="3928533" y="5103813"/>
            <a:ext cx="467784" cy="476250"/>
            <a:chOff x="567" y="1933"/>
            <a:chExt cx="221" cy="300"/>
          </a:xfrm>
        </p:grpSpPr>
        <p:sp>
          <p:nvSpPr>
            <p:cNvPr id="21" name="Oval 30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" name="Line 31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3" name="Line 32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4" name="Freeform 33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5" name="Group 34"/>
          <p:cNvGrpSpPr>
            <a:grpSpLocks/>
          </p:cNvGrpSpPr>
          <p:nvPr/>
        </p:nvGrpSpPr>
        <p:grpSpPr bwMode="auto">
          <a:xfrm>
            <a:off x="1786891" y="2348880"/>
            <a:ext cx="467784" cy="476250"/>
            <a:chOff x="567" y="1933"/>
            <a:chExt cx="221" cy="300"/>
          </a:xfrm>
        </p:grpSpPr>
        <p:sp>
          <p:nvSpPr>
            <p:cNvPr id="26" name="Oval 35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7" name="Line 36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8" name="Line 37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9" name="Freeform 38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0" name="Group 39"/>
          <p:cNvGrpSpPr>
            <a:grpSpLocks/>
          </p:cNvGrpSpPr>
          <p:nvPr/>
        </p:nvGrpSpPr>
        <p:grpSpPr bwMode="auto">
          <a:xfrm>
            <a:off x="10620771" y="2420888"/>
            <a:ext cx="467784" cy="476250"/>
            <a:chOff x="567" y="1933"/>
            <a:chExt cx="221" cy="300"/>
          </a:xfrm>
        </p:grpSpPr>
        <p:sp>
          <p:nvSpPr>
            <p:cNvPr id="31" name="Oval 40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2" name="Line 41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3" name="Line 42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4" name="Freeform 43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35" name="Group 44"/>
          <p:cNvGrpSpPr>
            <a:grpSpLocks/>
          </p:cNvGrpSpPr>
          <p:nvPr/>
        </p:nvGrpSpPr>
        <p:grpSpPr bwMode="auto">
          <a:xfrm>
            <a:off x="9852687" y="5013176"/>
            <a:ext cx="467783" cy="476250"/>
            <a:chOff x="567" y="1933"/>
            <a:chExt cx="221" cy="300"/>
          </a:xfrm>
        </p:grpSpPr>
        <p:sp>
          <p:nvSpPr>
            <p:cNvPr id="36" name="Oval 45"/>
            <p:cNvSpPr>
              <a:spLocks noChangeArrowheads="1"/>
            </p:cNvSpPr>
            <p:nvPr/>
          </p:nvSpPr>
          <p:spPr bwMode="auto">
            <a:xfrm>
              <a:off x="626" y="1933"/>
              <a:ext cx="108" cy="108"/>
            </a:xfrm>
            <a:prstGeom prst="ellips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7" name="Line 46"/>
            <p:cNvSpPr>
              <a:spLocks noChangeShapeType="1"/>
            </p:cNvSpPr>
            <p:nvPr/>
          </p:nvSpPr>
          <p:spPr bwMode="auto">
            <a:xfrm>
              <a:off x="680" y="2035"/>
              <a:ext cx="1" cy="90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8" name="Line 47"/>
            <p:cNvSpPr>
              <a:spLocks noChangeShapeType="1"/>
            </p:cNvSpPr>
            <p:nvPr/>
          </p:nvSpPr>
          <p:spPr bwMode="auto">
            <a:xfrm>
              <a:off x="596" y="2059"/>
              <a:ext cx="162" cy="1"/>
            </a:xfrm>
            <a:prstGeom prst="line">
              <a:avLst/>
            </a:pr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9" name="Freeform 48"/>
            <p:cNvSpPr>
              <a:spLocks/>
            </p:cNvSpPr>
            <p:nvPr/>
          </p:nvSpPr>
          <p:spPr bwMode="auto">
            <a:xfrm>
              <a:off x="567" y="2125"/>
              <a:ext cx="221" cy="108"/>
            </a:xfrm>
            <a:custGeom>
              <a:avLst/>
              <a:gdLst>
                <a:gd name="T0" fmla="*/ 0 w 37"/>
                <a:gd name="T1" fmla="*/ 2147483647 h 18"/>
                <a:gd name="T2" fmla="*/ 2147483647 w 37"/>
                <a:gd name="T3" fmla="*/ 0 h 18"/>
                <a:gd name="T4" fmla="*/ 2147483647 w 37"/>
                <a:gd name="T5" fmla="*/ 2147483647 h 18"/>
                <a:gd name="T6" fmla="*/ 0 60000 65536"/>
                <a:gd name="T7" fmla="*/ 0 60000 65536"/>
                <a:gd name="T8" fmla="*/ 0 60000 65536"/>
                <a:gd name="T9" fmla="*/ 0 w 37"/>
                <a:gd name="T10" fmla="*/ 0 h 18"/>
                <a:gd name="T11" fmla="*/ 37 w 37"/>
                <a:gd name="T12" fmla="*/ 18 h 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" h="18">
                  <a:moveTo>
                    <a:pt x="0" y="18"/>
                  </a:moveTo>
                  <a:lnTo>
                    <a:pt x="19" y="0"/>
                  </a:lnTo>
                  <a:lnTo>
                    <a:pt x="37" y="18"/>
                  </a:lnTo>
                </a:path>
              </a:pathLst>
            </a:custGeom>
            <a:noFill/>
            <a:ln w="0">
              <a:solidFill>
                <a:srgbClr val="990033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71625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17327 0.162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63" y="814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2.59259E-6 L 0.23629 -0.131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657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00023 L 0.05521 -0.2150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-1074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-0.03941 0.1629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814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6 -1.85185E-6 L -0.18108 0.0474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3" y="236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6 2.59259E-6 L -0.09445 -0.1416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-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TITLE SLID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TITLE OR CLOSIN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NERAL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ALL TO ACTIONS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</TotalTime>
  <Words>1262</Words>
  <Application>Microsoft Office PowerPoint</Application>
  <PresentationFormat>Widescreen</PresentationFormat>
  <Paragraphs>306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 Unicode MS</vt:lpstr>
      <vt:lpstr>Arial</vt:lpstr>
      <vt:lpstr>Calibri</vt:lpstr>
      <vt:lpstr>Karla</vt:lpstr>
      <vt:lpstr>Verdana</vt:lpstr>
      <vt:lpstr>TITLE SLIDE</vt:lpstr>
      <vt:lpstr>SECTION TITLE OR CLOSING</vt:lpstr>
      <vt:lpstr>GENERAL SLIDES</vt:lpstr>
      <vt:lpstr>CALL TO ACTIONS</vt:lpstr>
      <vt:lpstr>2020/21 edition briefing</vt:lpstr>
      <vt:lpstr>Blended-AIM path</vt:lpstr>
      <vt:lpstr>Blended-AIM team</vt:lpstr>
      <vt:lpstr>Why Blended Mobility?</vt:lpstr>
      <vt:lpstr>Motivations</vt:lpstr>
      <vt:lpstr>Why blended mobility?</vt:lpstr>
      <vt:lpstr>Blended-AIM course</vt:lpstr>
      <vt:lpstr>Target</vt:lpstr>
      <vt:lpstr>Key features (MUTW)</vt:lpstr>
      <vt:lpstr>Key features</vt:lpstr>
      <vt:lpstr>Course plan</vt:lpstr>
      <vt:lpstr>Course plan in three stages</vt:lpstr>
      <vt:lpstr>More details ...</vt:lpstr>
      <vt:lpstr>Thank you!  Join us in BlendEd nfe@isep.ipp.pt</vt:lpstr>
      <vt:lpstr>Motivations</vt:lpstr>
      <vt:lpstr>Students’ budget</vt:lpstr>
      <vt:lpstr> Budget estimate</vt:lpstr>
      <vt:lpstr>Self-regulated approach is based on ECTS budget</vt:lpstr>
      <vt:lpstr>Evaluation</vt:lpstr>
      <vt:lpstr>Assessment</vt:lpstr>
      <vt:lpstr>Assessment</vt:lpstr>
      <vt:lpstr>Blended mobility SWOT</vt:lpstr>
      <vt:lpstr>Blended mobility status-quo</vt:lpstr>
      <vt:lpstr>Blended mobility status-quo</vt:lpstr>
      <vt:lpstr>Blended mobility status-quo</vt:lpstr>
      <vt:lpstr>Blended mobility status-quo</vt:lpstr>
      <vt:lpstr>Ambition - 50/60 universities running the course - ad-hoc teams dynamicaly created by the students</vt:lpstr>
    </vt:vector>
  </TitlesOfParts>
  <Company>KAHOHUB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Kristien Van Assche</dc:creator>
  <cp:lastModifiedBy>Nuno Escudeiro</cp:lastModifiedBy>
  <cp:revision>223</cp:revision>
  <dcterms:created xsi:type="dcterms:W3CDTF">2016-02-27T11:05:11Z</dcterms:created>
  <dcterms:modified xsi:type="dcterms:W3CDTF">2020-11-17T09:12:15Z</dcterms:modified>
</cp:coreProperties>
</file>