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75" r:id="rId9"/>
    <p:sldId id="264" r:id="rId10"/>
    <p:sldId id="270" r:id="rId11"/>
    <p:sldId id="271" r:id="rId12"/>
    <p:sldId id="272" r:id="rId13"/>
    <p:sldId id="273" r:id="rId14"/>
    <p:sldId id="299" r:id="rId15"/>
    <p:sldId id="300" r:id="rId16"/>
    <p:sldId id="301" r:id="rId17"/>
    <p:sldId id="302" r:id="rId18"/>
    <p:sldId id="292" r:id="rId19"/>
    <p:sldId id="293" r:id="rId20"/>
    <p:sldId id="294" r:id="rId21"/>
    <p:sldId id="295" r:id="rId22"/>
    <p:sldId id="296" r:id="rId23"/>
    <p:sldId id="297" r:id="rId24"/>
    <p:sldId id="298"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4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5/7/2015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5/7/2015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Applications </a:t>
            </a:r>
            <a:r>
              <a:rPr lang="en-US" altLang="en-US" dirty="0"/>
              <a:t>of NNs</a:t>
            </a:r>
            <a:endParaRPr lang="en-US" dirty="0"/>
          </a:p>
        </p:txBody>
      </p:sp>
      <p:sp>
        <p:nvSpPr>
          <p:cNvPr id="3" name="Subtitle 2"/>
          <p:cNvSpPr>
            <a:spLocks noGrp="1"/>
          </p:cNvSpPr>
          <p:nvPr>
            <p:ph type="subTitle" idx="1"/>
          </p:nvPr>
        </p:nvSpPr>
        <p:spPr/>
        <p:txBody>
          <a:bodyPr/>
          <a:lstStyle/>
          <a:p>
            <a:r>
              <a:rPr lang="en-US" dirty="0" smtClean="0"/>
              <a:t>Artificial Neural networks</a:t>
            </a:r>
            <a:endParaRPr lang="en-US" dirty="0"/>
          </a:p>
        </p:txBody>
      </p:sp>
      <p:sp>
        <p:nvSpPr>
          <p:cNvPr id="5"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spTree>
    <p:extLst>
      <p:ext uri="{BB962C8B-B14F-4D97-AF65-F5344CB8AC3E}">
        <p14:creationId xmlns:p14="http://schemas.microsoft.com/office/powerpoint/2010/main" val="2457784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TV Picture Quality Control</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2835626841"/>
              </p:ext>
            </p:extLst>
          </p:nvPr>
        </p:nvGraphicFramePr>
        <p:xfrm>
          <a:off x="1149292" y="2030135"/>
          <a:ext cx="6921282" cy="4358640"/>
        </p:xfrm>
        <a:graphic>
          <a:graphicData uri="http://schemas.openxmlformats.org/drawingml/2006/table">
            <a:tbl>
              <a:tblPr bandRow="1">
                <a:tableStyleId>{2D5ABB26-0587-4C30-8999-92F81FD0307C}</a:tableStyleId>
              </a:tblPr>
              <a:tblGrid>
                <a:gridCol w="6921282"/>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smtClean="0">
                          <a:solidFill>
                            <a:srgbClr val="0070C0"/>
                          </a:solidFill>
                        </a:rPr>
                        <a:t>Assessing picture quality</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One of the main quality controls in television manufacture is, a test of picture quality when interference is present.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Manufacturers have tried to automate the tests, firstly by analyzing the pictures for the different factors that affect picture quality as seen by a customer, and then by combining the different factors measured into an overall quality assessment.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Although the various factors can be measured accurately, it has proved very difficult to combine them into a single measure of quality because they interact in very complex ways.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26427987"/>
              </p:ext>
            </p:extLst>
          </p:nvPr>
        </p:nvGraphicFramePr>
        <p:xfrm>
          <a:off x="8143400" y="3612917"/>
          <a:ext cx="3827939" cy="2529840"/>
        </p:xfrm>
        <a:graphic>
          <a:graphicData uri="http://schemas.openxmlformats.org/drawingml/2006/table">
            <a:tbl>
              <a:tblPr bandRow="1">
                <a:tableStyleId>{2D5ABB26-0587-4C30-8999-92F81FD0307C}</a:tableStyleId>
              </a:tblPr>
              <a:tblGrid>
                <a:gridCol w="3827939"/>
              </a:tblGrid>
              <a:tr h="2280409">
                <a:tc>
                  <a:txBody>
                    <a:bodyPr/>
                    <a:lstStyle/>
                    <a:p>
                      <a:pPr eaLnBrk="1" hangingPunct="1">
                        <a:spcBef>
                          <a:spcPct val="50000"/>
                        </a:spcBef>
                      </a:pPr>
                      <a:r>
                        <a:rPr lang="en-US" altLang="en-US" sz="2000" b="0" dirty="0" smtClean="0">
                          <a:solidFill>
                            <a:srgbClr val="0070C0"/>
                          </a:solidFill>
                        </a:rPr>
                        <a:t>Related Applications : Signal Analysis</a:t>
                      </a:r>
                    </a:p>
                    <a:p>
                      <a:pPr lvl="1" eaLnBrk="1" hangingPunct="1">
                        <a:spcBef>
                          <a:spcPct val="50000"/>
                        </a:spcBef>
                        <a:buFontTx/>
                        <a:buChar char="•"/>
                      </a:pPr>
                      <a:r>
                        <a:rPr lang="en-GB" altLang="en-US" sz="2000" dirty="0" smtClean="0"/>
                        <a:t> Speech recognition </a:t>
                      </a:r>
                    </a:p>
                    <a:p>
                      <a:pPr lvl="1" eaLnBrk="1" hangingPunct="1">
                        <a:spcBef>
                          <a:spcPct val="50000"/>
                        </a:spcBef>
                        <a:buFontTx/>
                        <a:buChar char="•"/>
                      </a:pPr>
                      <a:r>
                        <a:rPr lang="en-GB" altLang="en-US" sz="2000" dirty="0" smtClean="0"/>
                        <a:t> Facial identification </a:t>
                      </a:r>
                    </a:p>
                    <a:p>
                      <a:pPr lvl="1" eaLnBrk="1" hangingPunct="1">
                        <a:spcBef>
                          <a:spcPct val="50000"/>
                        </a:spcBef>
                        <a:buFontTx/>
                        <a:buChar char="•"/>
                      </a:pPr>
                      <a:r>
                        <a:rPr lang="en-GB" altLang="en-US" sz="2000" dirty="0" smtClean="0"/>
                        <a:t> Forensic data analysis </a:t>
                      </a:r>
                    </a:p>
                    <a:p>
                      <a:pPr lvl="1" eaLnBrk="1" hangingPunct="1">
                        <a:spcBef>
                          <a:spcPct val="50000"/>
                        </a:spcBef>
                        <a:buFontTx/>
                        <a:buChar char="•"/>
                      </a:pPr>
                      <a:r>
                        <a:rPr lang="en-GB" altLang="en-US" sz="2000" dirty="0" smtClean="0"/>
                        <a:t> Battlefield scene analysis </a:t>
                      </a:r>
                    </a:p>
                  </a:txBody>
                  <a:tcPr/>
                </a:tc>
              </a:tr>
            </a:tbl>
          </a:graphicData>
        </a:graphic>
      </p:graphicFrame>
      <p:pic>
        <p:nvPicPr>
          <p:cNvPr id="8" name="Picture 5" descr="C:\WINDOWS\Desktop\IntroNeural\tvp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174" y="2008071"/>
            <a:ext cx="33242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029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Chemical Manufacture</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490281413"/>
              </p:ext>
            </p:extLst>
          </p:nvPr>
        </p:nvGraphicFramePr>
        <p:xfrm>
          <a:off x="1149292" y="2030135"/>
          <a:ext cx="6751460" cy="4480560"/>
        </p:xfrm>
        <a:graphic>
          <a:graphicData uri="http://schemas.openxmlformats.org/drawingml/2006/table">
            <a:tbl>
              <a:tblPr bandRow="1">
                <a:tableStyleId>{2D5ABB26-0587-4C30-8999-92F81FD0307C}</a:tableStyleId>
              </a:tblPr>
              <a:tblGrid>
                <a:gridCol w="6751460"/>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smtClean="0">
                          <a:solidFill>
                            <a:srgbClr val="0070C0"/>
                          </a:solidFill>
                        </a:rPr>
                        <a:t>Getting the right mix</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dirty="0" smtClean="0"/>
                    </a:p>
                    <a:p>
                      <a:pPr algn="just" eaLnBrk="1" hangingPunct="1">
                        <a:spcBef>
                          <a:spcPct val="50000"/>
                        </a:spcBef>
                      </a:pPr>
                      <a:r>
                        <a:rPr lang="en-GB" altLang="en-US" sz="2000" dirty="0" smtClean="0"/>
                        <a:t>Various catalysts are added to the base ingredients at differing rates to speed up the chemical processes required. Viscosity has to be controlled very carefully, since inaccurate control leads to poor quality and hence costly wastage</a:t>
                      </a:r>
                      <a:endParaRPr lang="en-US" altLang="en-US" sz="2000" dirty="0" smtClean="0"/>
                    </a:p>
                    <a:p>
                      <a:pPr algn="just" eaLnBrk="1" hangingPunct="1">
                        <a:spcBef>
                          <a:spcPct val="50000"/>
                        </a:spcBef>
                      </a:pPr>
                      <a:r>
                        <a:rPr lang="en-GB" altLang="en-US" sz="2000" dirty="0" smtClean="0"/>
                        <a:t>The system was trained on data recorded from the production line. Once trained, the neural network was found to be able to predict accurately over the three-minute measurement delay of the viscometer, thereby providing an immediate reading of the viscosity in the reaction tank. This predicted viscosity will be used by a manufacturing process computer to control the polymerisation tank.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15158181"/>
              </p:ext>
            </p:extLst>
          </p:nvPr>
        </p:nvGraphicFramePr>
        <p:xfrm>
          <a:off x="8050635" y="4143003"/>
          <a:ext cx="3827939" cy="2280409"/>
        </p:xfrm>
        <a:graphic>
          <a:graphicData uri="http://schemas.openxmlformats.org/drawingml/2006/table">
            <a:tbl>
              <a:tblPr bandRow="1">
                <a:tableStyleId>{2D5ABB26-0587-4C30-8999-92F81FD0307C}</a:tableStyleId>
              </a:tblPr>
              <a:tblGrid>
                <a:gridCol w="3827939"/>
              </a:tblGrid>
              <a:tr h="2280409">
                <a:tc>
                  <a:txBody>
                    <a:bodyPr/>
                    <a:lstStyle/>
                    <a:p>
                      <a:pPr eaLnBrk="1" hangingPunct="1">
                        <a:spcBef>
                          <a:spcPct val="50000"/>
                        </a:spcBef>
                      </a:pPr>
                      <a:r>
                        <a:rPr lang="en-US" altLang="en-US" sz="2000" b="0" dirty="0" smtClean="0">
                          <a:solidFill>
                            <a:srgbClr val="0070C0"/>
                          </a:solidFill>
                        </a:rPr>
                        <a:t>A more effective modelling tool</a:t>
                      </a:r>
                    </a:p>
                    <a:p>
                      <a:pPr lvl="1" eaLnBrk="1" hangingPunct="1">
                        <a:spcBef>
                          <a:spcPct val="50000"/>
                        </a:spcBef>
                        <a:buFontTx/>
                        <a:buChar char="•"/>
                      </a:pPr>
                      <a:r>
                        <a:rPr lang="en-GB" altLang="en-US" sz="2000" dirty="0" smtClean="0"/>
                        <a:t> Speech recognition </a:t>
                      </a:r>
                    </a:p>
                    <a:p>
                      <a:pPr lvl="1" eaLnBrk="1" hangingPunct="1">
                        <a:spcBef>
                          <a:spcPct val="50000"/>
                        </a:spcBef>
                        <a:buFontTx/>
                        <a:buChar char="•"/>
                      </a:pPr>
                      <a:r>
                        <a:rPr lang="en-GB" altLang="en-US" sz="2000" dirty="0" smtClean="0"/>
                        <a:t> Power demand analysis</a:t>
                      </a:r>
                    </a:p>
                    <a:p>
                      <a:pPr lvl="1" eaLnBrk="1" hangingPunct="1">
                        <a:spcBef>
                          <a:spcPct val="50000"/>
                        </a:spcBef>
                        <a:buFontTx/>
                        <a:buChar char="•"/>
                      </a:pPr>
                      <a:r>
                        <a:rPr lang="en-GB" altLang="en-US" sz="2000" dirty="0" smtClean="0"/>
                        <a:t>Environmental Control </a:t>
                      </a:r>
                    </a:p>
                  </a:txBody>
                  <a:tcPr/>
                </a:tc>
              </a:tr>
            </a:tbl>
          </a:graphicData>
        </a:graphic>
      </p:graphicFrame>
      <p:pic>
        <p:nvPicPr>
          <p:cNvPr id="9" name="Picture 8" descr="C:\WINDOWS\Desktop\IntroNeural\c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911" y="1971082"/>
            <a:ext cx="35385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28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Stock Market </a:t>
            </a:r>
            <a:r>
              <a:rPr lang="en-US" dirty="0" smtClean="0"/>
              <a:t>Prediction                      (1/2)</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562209769"/>
              </p:ext>
            </p:extLst>
          </p:nvPr>
        </p:nvGraphicFramePr>
        <p:xfrm>
          <a:off x="1149292" y="2030135"/>
          <a:ext cx="10006388" cy="2804160"/>
        </p:xfrm>
        <a:graphic>
          <a:graphicData uri="http://schemas.openxmlformats.org/drawingml/2006/table">
            <a:tbl>
              <a:tblPr bandRow="1">
                <a:tableStyleId>{2D5ABB26-0587-4C30-8999-92F81FD0307C}</a:tableStyleId>
              </a:tblPr>
              <a:tblGrid>
                <a:gridCol w="10006388"/>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smtClean="0">
                          <a:solidFill>
                            <a:srgbClr val="0070C0"/>
                          </a:solidFill>
                        </a:rPr>
                        <a:t>Improving portfolio returns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dirty="0" smtClean="0"/>
                    </a:p>
                    <a:p>
                      <a:pPr algn="just" eaLnBrk="1" hangingPunct="1">
                        <a:spcBef>
                          <a:spcPct val="50000"/>
                        </a:spcBef>
                      </a:pPr>
                      <a:r>
                        <a:rPr lang="en-GB" altLang="en-US" sz="2000" dirty="0" smtClean="0"/>
                        <a:t>A major Japanese securities company decided to user neural computing in order to develop better prediction models. A neural network was trained on 33 months' worth of historical data. This data contained a variety of economic indicators such as turnover, previous share values, interest rates and exchange rates. The network was able to learn the complex relations between the indicators and how they contribute to the overall prediction. Once trained it was then in a position to make predictions based on "live" economic indicators.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10" name="Picture 9" descr="C:\WINDOWS\Desktop\IntroNeura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412" y="4744278"/>
            <a:ext cx="4780389" cy="139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72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Stock Market </a:t>
            </a:r>
            <a:r>
              <a:rPr lang="en-US" dirty="0" smtClean="0"/>
              <a:t>Prediction                      (2/2)</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2786715434"/>
              </p:ext>
            </p:extLst>
          </p:nvPr>
        </p:nvGraphicFramePr>
        <p:xfrm>
          <a:off x="1149292" y="2030135"/>
          <a:ext cx="10006388" cy="1889760"/>
        </p:xfrm>
        <a:graphic>
          <a:graphicData uri="http://schemas.openxmlformats.org/drawingml/2006/table">
            <a:tbl>
              <a:tblPr bandRow="1">
                <a:tableStyleId>{2D5ABB26-0587-4C30-8999-92F81FD0307C}</a:tableStyleId>
              </a:tblPr>
              <a:tblGrid>
                <a:gridCol w="10006388"/>
              </a:tblGrid>
              <a:tr h="1285084">
                <a:tc>
                  <a:txBody>
                    <a:bodyPr/>
                    <a:lstStyle/>
                    <a:p>
                      <a:pPr algn="just" eaLnBrk="1" hangingPunct="1">
                        <a:spcBef>
                          <a:spcPct val="50000"/>
                        </a:spcBef>
                      </a:pPr>
                      <a:r>
                        <a:rPr lang="en-GB" altLang="en-US" sz="2000" dirty="0" smtClean="0"/>
                        <a:t>The neural network-based system is able to make faster and more accurate predictions than before. It is also more flexible since it can be retrained at any time in order to accommodate changes in stock market trading conditions. Overall the system outperforms statistical methods by a factor of 19%, which in the case of a £1 million portfolio means a gain of £190,000. The system can therefore make a considerable difference on returns.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sp>
        <p:nvSpPr>
          <p:cNvPr id="7" name="Text Box 9"/>
          <p:cNvSpPr txBox="1">
            <a:spLocks noChangeArrowheads="1"/>
          </p:cNvSpPr>
          <p:nvPr/>
        </p:nvSpPr>
        <p:spPr bwMode="auto">
          <a:xfrm>
            <a:off x="1097280" y="3847306"/>
            <a:ext cx="10058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spcBef>
                <a:spcPct val="50000"/>
              </a:spcBef>
            </a:pPr>
            <a:r>
              <a:rPr lang="en-GB" altLang="en-US" sz="2000" dirty="0" smtClean="0">
                <a:solidFill>
                  <a:srgbClr val="0070C0"/>
                </a:solidFill>
                <a:latin typeface="+mn-lt"/>
              </a:rPr>
              <a:t>MAKING PREDICTIONS BASED ON KEY INDICATORS</a:t>
            </a:r>
          </a:p>
          <a:p>
            <a:pPr lvl="1" eaLnBrk="1" hangingPunct="1">
              <a:spcBef>
                <a:spcPct val="50000"/>
              </a:spcBef>
              <a:buFontTx/>
              <a:buChar char="•"/>
            </a:pPr>
            <a:r>
              <a:rPr lang="en-US" altLang="en-US" sz="2000" dirty="0" smtClean="0">
                <a:latin typeface="+mn-lt"/>
              </a:rPr>
              <a:t>  </a:t>
            </a:r>
            <a:r>
              <a:rPr lang="en-GB" altLang="en-US" sz="2000" dirty="0">
                <a:latin typeface="+mn-lt"/>
              </a:rPr>
              <a:t>predicting gas and electricity supply and demand </a:t>
            </a:r>
          </a:p>
          <a:p>
            <a:pPr lvl="1" eaLnBrk="1" hangingPunct="1">
              <a:spcBef>
                <a:spcPct val="50000"/>
              </a:spcBef>
              <a:buFontTx/>
              <a:buChar char="•"/>
            </a:pPr>
            <a:r>
              <a:rPr lang="en-US" altLang="en-US" sz="2000" dirty="0">
                <a:latin typeface="+mn-lt"/>
              </a:rPr>
              <a:t>  </a:t>
            </a:r>
            <a:r>
              <a:rPr lang="en-GB" altLang="en-US" sz="2000" dirty="0">
                <a:latin typeface="+mn-lt"/>
              </a:rPr>
              <a:t>predicting sales and customer trends </a:t>
            </a:r>
          </a:p>
          <a:p>
            <a:pPr lvl="1" eaLnBrk="1" hangingPunct="1">
              <a:spcBef>
                <a:spcPct val="50000"/>
              </a:spcBef>
              <a:buFontTx/>
              <a:buChar char="•"/>
            </a:pPr>
            <a:r>
              <a:rPr lang="en-US" altLang="en-US" sz="2000" dirty="0">
                <a:latin typeface="+mn-lt"/>
              </a:rPr>
              <a:t>  </a:t>
            </a:r>
            <a:r>
              <a:rPr lang="en-GB" altLang="en-US" sz="2000" dirty="0">
                <a:latin typeface="+mn-lt"/>
              </a:rPr>
              <a:t>predicting the route of a projectile </a:t>
            </a:r>
          </a:p>
          <a:p>
            <a:pPr lvl="1" eaLnBrk="1" hangingPunct="1">
              <a:spcBef>
                <a:spcPct val="50000"/>
              </a:spcBef>
              <a:buFontTx/>
              <a:buChar char="•"/>
            </a:pPr>
            <a:r>
              <a:rPr lang="en-US" altLang="en-US" sz="2000" dirty="0">
                <a:latin typeface="+mn-lt"/>
              </a:rPr>
              <a:t>  </a:t>
            </a:r>
            <a:r>
              <a:rPr lang="en-GB" altLang="en-US" sz="2000" dirty="0">
                <a:latin typeface="+mn-lt"/>
              </a:rPr>
              <a:t>predicting crop yields </a:t>
            </a:r>
            <a:r>
              <a:rPr lang="en-GB" altLang="en-US" sz="2000" dirty="0"/>
              <a:t>. </a:t>
            </a:r>
          </a:p>
          <a:p>
            <a:pPr lvl="1" eaLnBrk="1" hangingPunct="1">
              <a:spcBef>
                <a:spcPct val="50000"/>
              </a:spcBef>
            </a:pPr>
            <a:endParaRPr lang="en-GB" altLang="en-US" sz="1200" dirty="0"/>
          </a:p>
        </p:txBody>
      </p:sp>
    </p:spTree>
    <p:extLst>
      <p:ext uri="{BB962C8B-B14F-4D97-AF65-F5344CB8AC3E}">
        <p14:creationId xmlns:p14="http://schemas.microsoft.com/office/powerpoint/2010/main" val="693486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dirty="0" smtClean="0"/>
              <a:t>Automated Industrial </a:t>
            </a:r>
            <a:r>
              <a:rPr lang="en-US" dirty="0"/>
              <a:t>Inspection</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3128951808"/>
              </p:ext>
            </p:extLst>
          </p:nvPr>
        </p:nvGraphicFramePr>
        <p:xfrm>
          <a:off x="1149292" y="2030135"/>
          <a:ext cx="10006388" cy="3825240"/>
        </p:xfrm>
        <a:graphic>
          <a:graphicData uri="http://schemas.openxmlformats.org/drawingml/2006/table">
            <a:tbl>
              <a:tblPr bandRow="1">
                <a:tableStyleId>{2D5ABB26-0587-4C30-8999-92F81FD0307C}</a:tableStyleId>
              </a:tblPr>
              <a:tblGrid>
                <a:gridCol w="10006388"/>
              </a:tblGrid>
              <a:tr h="1285084">
                <a:tc>
                  <a:txBody>
                    <a:bodyPr/>
                    <a:lstStyle/>
                    <a:p>
                      <a:pPr eaLnBrk="1" hangingPunct="1">
                        <a:spcBef>
                          <a:spcPct val="50000"/>
                        </a:spcBef>
                      </a:pPr>
                      <a:r>
                        <a:rPr lang="en-GB" altLang="en-US" sz="2000" dirty="0" smtClean="0">
                          <a:solidFill>
                            <a:srgbClr val="0070C0"/>
                          </a:solidFill>
                          <a:latin typeface="+mn-lt"/>
                        </a:rPr>
                        <a:t>MAKING BETTER PIZZA</a:t>
                      </a:r>
                    </a:p>
                    <a:p>
                      <a:pPr algn="just" eaLnBrk="1" hangingPunct="1">
                        <a:spcBef>
                          <a:spcPct val="50000"/>
                        </a:spcBef>
                      </a:pPr>
                      <a:r>
                        <a:rPr lang="en-GB" altLang="el-GR" sz="2000" dirty="0" smtClean="0"/>
                        <a:t>The design of each system is specific to a particular task and product, such as examining a particular kind of pizza. If the system was required to examine a different kind of pizza then it would need to be completely re-engineered. These systems also require stable operating environments, with fixed lighting conditions and precise component alignment on the conveyer belt. </a:t>
                      </a:r>
                      <a:endParaRPr lang="en-US" altLang="el-GR" sz="2000" dirty="0" smtClean="0"/>
                    </a:p>
                    <a:p>
                      <a:pPr algn="just" eaLnBrk="1" hangingPunct="1">
                        <a:spcBef>
                          <a:spcPct val="50000"/>
                        </a:spcBef>
                      </a:pPr>
                      <a:r>
                        <a:rPr lang="en-GB" altLang="el-GR" sz="2000" dirty="0" smtClean="0"/>
                        <a:t>The neural network was trained by personnel in the Quality Assurance Department to recognise different variations of the item being inspected. Once trained, the network was then able to identify deviant or defective items. </a:t>
                      </a:r>
                    </a:p>
                    <a:p>
                      <a:pPr eaLnBrk="1" hangingPunct="1">
                        <a:spcBef>
                          <a:spcPct val="50000"/>
                        </a:spcBef>
                      </a:pPr>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8" name="Picture 7" descr="C:\WINDOWS\Desktop\IntroNeural\auti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511" y="5263032"/>
            <a:ext cx="3563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429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dirty="0"/>
              <a:t>Self Organizing Maps for Web search engines</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518797400"/>
              </p:ext>
            </p:extLst>
          </p:nvPr>
        </p:nvGraphicFramePr>
        <p:xfrm>
          <a:off x="1149292" y="2030135"/>
          <a:ext cx="10006388" cy="3825240"/>
        </p:xfrm>
        <a:graphic>
          <a:graphicData uri="http://schemas.openxmlformats.org/drawingml/2006/table">
            <a:tbl>
              <a:tblPr bandRow="1">
                <a:tableStyleId>{2D5ABB26-0587-4C30-8999-92F81FD0307C}</a:tableStyleId>
              </a:tblPr>
              <a:tblGrid>
                <a:gridCol w="10006388"/>
              </a:tblGrid>
              <a:tr h="1285084">
                <a:tc>
                  <a:txBody>
                    <a:bodyPr/>
                    <a:lstStyle/>
                    <a:p>
                      <a:pPr marL="342900" indent="-342900" algn="just" eaLnBrk="1" hangingPunct="1">
                        <a:spcBef>
                          <a:spcPct val="50000"/>
                        </a:spcBef>
                        <a:buFont typeface="Arial" panose="020B0604020202020204" pitchFamily="34" charset="0"/>
                        <a:buChar char="•"/>
                      </a:pPr>
                      <a:r>
                        <a:rPr lang="en-US" altLang="el-GR" sz="2000" dirty="0" smtClean="0"/>
                        <a:t>An new type of search engine.</a:t>
                      </a:r>
                    </a:p>
                    <a:p>
                      <a:pPr marL="342900" indent="-342900" algn="just" eaLnBrk="1" hangingPunct="1">
                        <a:spcBef>
                          <a:spcPct val="50000"/>
                        </a:spcBef>
                        <a:buFont typeface="Arial" panose="020B0604020202020204" pitchFamily="34" charset="0"/>
                        <a:buChar char="•"/>
                      </a:pPr>
                      <a:r>
                        <a:rPr lang="en-US" altLang="el-GR" sz="2000" dirty="0" smtClean="0"/>
                        <a:t>Self organization of massive document collection.</a:t>
                      </a:r>
                    </a:p>
                    <a:p>
                      <a:pPr marL="342900" indent="-342900" algn="just" eaLnBrk="1" hangingPunct="1">
                        <a:spcBef>
                          <a:spcPct val="50000"/>
                        </a:spcBef>
                        <a:buFont typeface="Arial" panose="020B0604020202020204" pitchFamily="34" charset="0"/>
                        <a:buChar char="•"/>
                      </a:pPr>
                      <a:r>
                        <a:rPr lang="en-US" altLang="el-GR" sz="2000" dirty="0" smtClean="0"/>
                        <a:t>Present results as a map.</a:t>
                      </a:r>
                    </a:p>
                    <a:p>
                      <a:pPr marL="342900" indent="-342900" algn="just" eaLnBrk="1" hangingPunct="1">
                        <a:spcBef>
                          <a:spcPct val="50000"/>
                        </a:spcBef>
                        <a:buFont typeface="Arial" panose="020B0604020202020204" pitchFamily="34" charset="0"/>
                        <a:buChar char="•"/>
                      </a:pPr>
                      <a:r>
                        <a:rPr lang="en-US" altLang="el-GR" sz="2000" dirty="0" smtClean="0"/>
                        <a:t>Graphical show related pages</a:t>
                      </a:r>
                    </a:p>
                    <a:p>
                      <a:pPr marL="342900" indent="-342900" algn="just" eaLnBrk="1" hangingPunct="1">
                        <a:spcBef>
                          <a:spcPct val="50000"/>
                        </a:spcBef>
                        <a:buFont typeface="Arial" panose="020B0604020202020204" pitchFamily="34" charset="0"/>
                        <a:buChar char="•"/>
                      </a:pPr>
                      <a:r>
                        <a:rPr lang="en-US" altLang="el-GR" sz="2000" dirty="0" smtClean="0"/>
                        <a:t>For Greek language.</a:t>
                      </a:r>
                    </a:p>
                    <a:p>
                      <a:pPr marL="342900" indent="-342900" algn="just" eaLnBrk="1" hangingPunct="1">
                        <a:spcBef>
                          <a:spcPct val="50000"/>
                        </a:spcBef>
                        <a:buFont typeface="Arial" panose="020B0604020202020204" pitchFamily="34" charset="0"/>
                        <a:buChar char="•"/>
                      </a:pPr>
                      <a:r>
                        <a:rPr lang="en-US" altLang="el-GR" sz="2000" dirty="0" smtClean="0"/>
                        <a:t>Find related document even if it didn't contains the search terms.</a:t>
                      </a:r>
                    </a:p>
                    <a:p>
                      <a:pPr marL="342900" indent="-342900" algn="just" eaLnBrk="1" hangingPunct="1">
                        <a:spcBef>
                          <a:spcPct val="50000"/>
                        </a:spcBef>
                        <a:buFont typeface="Arial" panose="020B0604020202020204" pitchFamily="34" charset="0"/>
                        <a:buChar char="•"/>
                      </a:pPr>
                      <a:r>
                        <a:rPr lang="en-US" altLang="el-GR" sz="2000" dirty="0" smtClean="0"/>
                        <a:t>Advanced web interface</a:t>
                      </a:r>
                    </a:p>
                    <a:p>
                      <a:pPr eaLnBrk="1" hangingPunct="1">
                        <a:spcBef>
                          <a:spcPct val="50000"/>
                        </a:spcBef>
                      </a:pPr>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7" name="Picture 6" descr="C:\WINDOWS\Profiles\jtsagata\Desktop\level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408" y="1934649"/>
            <a:ext cx="1766272" cy="40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500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altLang="el-GR" dirty="0"/>
              <a:t>Analysis of epileptic SQUID MEG data</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518797400"/>
              </p:ext>
            </p:extLst>
          </p:nvPr>
        </p:nvGraphicFramePr>
        <p:xfrm>
          <a:off x="1149292" y="2030135"/>
          <a:ext cx="10006388" cy="1386840"/>
        </p:xfrm>
        <a:graphic>
          <a:graphicData uri="http://schemas.openxmlformats.org/drawingml/2006/table">
            <a:tbl>
              <a:tblPr bandRow="1">
                <a:tableStyleId>{2D5ABB26-0587-4C30-8999-92F81FD0307C}</a:tableStyleId>
              </a:tblPr>
              <a:tblGrid>
                <a:gridCol w="10006388"/>
              </a:tblGrid>
              <a:tr h="1285084">
                <a:tc>
                  <a:txBody>
                    <a:bodyPr/>
                    <a:lstStyle/>
                    <a:p>
                      <a:pPr eaLnBrk="1" hangingPunct="1"/>
                      <a:r>
                        <a:rPr lang="en-US" altLang="el-GR" sz="2000" dirty="0" smtClean="0"/>
                        <a:t>MEG records the activity of brain surface</a:t>
                      </a:r>
                    </a:p>
                    <a:p>
                      <a:pPr eaLnBrk="1" hangingPunct="1"/>
                      <a:r>
                        <a:rPr lang="en-US" altLang="el-GR" sz="2000" dirty="0" smtClean="0"/>
                        <a:t>Use neural network for the (prognosis/diagnosis/classification) of epileptic disease. </a:t>
                      </a:r>
                    </a:p>
                    <a:p>
                      <a:pPr eaLnBrk="1" hangingPunct="1">
                        <a:spcBef>
                          <a:spcPct val="50000"/>
                        </a:spcBef>
                      </a:pPr>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41" name="Group 40"/>
          <p:cNvGrpSpPr>
            <a:grpSpLocks/>
          </p:cNvGrpSpPr>
          <p:nvPr/>
        </p:nvGrpSpPr>
        <p:grpSpPr bwMode="auto">
          <a:xfrm>
            <a:off x="3712368" y="-3027417"/>
            <a:ext cx="4767263" cy="1272"/>
            <a:chOff x="432" y="3120"/>
            <a:chExt cx="3003" cy="1272"/>
          </a:xfrm>
        </p:grpSpPr>
        <p:sp>
          <p:nvSpPr>
            <p:cNvPr id="42" name="Line 6"/>
            <p:cNvSpPr>
              <a:spLocks noChangeShapeType="1"/>
            </p:cNvSpPr>
            <p:nvPr/>
          </p:nvSpPr>
          <p:spPr bwMode="auto">
            <a:xfrm flipH="1">
              <a:off x="2256" y="3696"/>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3" name="Line 7"/>
            <p:cNvSpPr>
              <a:spLocks noChangeShapeType="1"/>
            </p:cNvSpPr>
            <p:nvPr/>
          </p:nvSpPr>
          <p:spPr bwMode="auto">
            <a:xfrm>
              <a:off x="2256" y="3504"/>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4" name="Line 8"/>
            <p:cNvSpPr>
              <a:spLocks noChangeShapeType="1"/>
            </p:cNvSpPr>
            <p:nvPr/>
          </p:nvSpPr>
          <p:spPr bwMode="auto">
            <a:xfrm flipH="1">
              <a:off x="2256" y="3600"/>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pic>
          <p:nvPicPr>
            <p:cNvPr id="45" name="Picture 44" descr="C:\WINDOWS\Profiles\jtsagata\Desktop\NNapaps\meg.jpg"/>
            <p:cNvPicPr>
              <a:picLocks noChangeAspect="1" noChangeArrowheads="1"/>
            </p:cNvPicPr>
            <p:nvPr/>
          </p:nvPicPr>
          <p:blipFill>
            <a:blip r:embed="rId2">
              <a:clrChange>
                <a:clrFrom>
                  <a:srgbClr val="121615"/>
                </a:clrFrom>
                <a:clrTo>
                  <a:srgbClr val="121615">
                    <a:alpha val="0"/>
                  </a:srgbClr>
                </a:clrTo>
              </a:clrChange>
              <a:extLst>
                <a:ext uri="{28A0092B-C50C-407E-A947-70E740481C1C}">
                  <a14:useLocalDpi xmlns:a14="http://schemas.microsoft.com/office/drawing/2010/main" val="0"/>
                </a:ext>
              </a:extLst>
            </a:blip>
            <a:srcRect/>
            <a:stretch>
              <a:fillRect/>
            </a:stretch>
          </p:blipFill>
          <p:spPr bwMode="auto">
            <a:xfrm>
              <a:off x="432" y="3120"/>
              <a:ext cx="1184"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10"/>
            <p:cNvSpPr>
              <a:spLocks noChangeShapeType="1"/>
            </p:cNvSpPr>
            <p:nvPr/>
          </p:nvSpPr>
          <p:spPr bwMode="auto">
            <a:xfrm>
              <a:off x="1200" y="3552"/>
              <a:ext cx="81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7" name="Line 11"/>
            <p:cNvSpPr>
              <a:spLocks noChangeShapeType="1"/>
            </p:cNvSpPr>
            <p:nvPr/>
          </p:nvSpPr>
          <p:spPr bwMode="auto">
            <a:xfrm>
              <a:off x="1152" y="3696"/>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8" name="Line 12"/>
            <p:cNvSpPr>
              <a:spLocks noChangeShapeType="1"/>
            </p:cNvSpPr>
            <p:nvPr/>
          </p:nvSpPr>
          <p:spPr bwMode="auto">
            <a:xfrm>
              <a:off x="1152" y="3840"/>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9" name="Line 13"/>
            <p:cNvSpPr>
              <a:spLocks noChangeShapeType="1"/>
            </p:cNvSpPr>
            <p:nvPr/>
          </p:nvSpPr>
          <p:spPr bwMode="auto">
            <a:xfrm>
              <a:off x="1104" y="3408"/>
              <a:ext cx="9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0" name="Rectangle 49"/>
            <p:cNvSpPr>
              <a:spLocks noChangeArrowheads="1"/>
            </p:cNvSpPr>
            <p:nvPr/>
          </p:nvSpPr>
          <p:spPr bwMode="auto">
            <a:xfrm>
              <a:off x="2016" y="3120"/>
              <a:ext cx="288" cy="96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51" name="Rectangle 50"/>
            <p:cNvSpPr>
              <a:spLocks noChangeArrowheads="1"/>
            </p:cNvSpPr>
            <p:nvPr/>
          </p:nvSpPr>
          <p:spPr bwMode="auto">
            <a:xfrm>
              <a:off x="2640" y="3216"/>
              <a:ext cx="672" cy="72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nvGrpSpPr>
            <p:cNvPr id="52" name="Group 51"/>
            <p:cNvGrpSpPr>
              <a:grpSpLocks/>
            </p:cNvGrpSpPr>
            <p:nvPr/>
          </p:nvGrpSpPr>
          <p:grpSpPr bwMode="auto">
            <a:xfrm>
              <a:off x="2640" y="3312"/>
              <a:ext cx="795" cy="528"/>
              <a:chOff x="1743" y="4896"/>
              <a:chExt cx="795" cy="528"/>
            </a:xfrm>
          </p:grpSpPr>
          <p:sp>
            <p:nvSpPr>
              <p:cNvPr id="56" name="Line 17"/>
              <p:cNvSpPr>
                <a:spLocks noChangeShapeType="1"/>
              </p:cNvSpPr>
              <p:nvPr/>
            </p:nvSpPr>
            <p:spPr bwMode="auto">
              <a:xfrm flipV="1">
                <a:off x="2298" y="5157"/>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7" name="Line 18"/>
              <p:cNvSpPr>
                <a:spLocks noChangeShapeType="1"/>
              </p:cNvSpPr>
              <p:nvPr/>
            </p:nvSpPr>
            <p:spPr bwMode="auto">
              <a:xfrm>
                <a:off x="1902" y="4983"/>
                <a:ext cx="207"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8" name="Line 19"/>
              <p:cNvSpPr>
                <a:spLocks noChangeShapeType="1"/>
              </p:cNvSpPr>
              <p:nvPr/>
            </p:nvSpPr>
            <p:spPr bwMode="auto">
              <a:xfrm>
                <a:off x="1902" y="4992"/>
                <a:ext cx="240" cy="27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9" name="Line 20"/>
              <p:cNvSpPr>
                <a:spLocks noChangeShapeType="1"/>
              </p:cNvSpPr>
              <p:nvPr/>
            </p:nvSpPr>
            <p:spPr bwMode="auto">
              <a:xfrm flipV="1">
                <a:off x="1902" y="5085"/>
                <a:ext cx="219" cy="7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0" name="Line 21"/>
              <p:cNvSpPr>
                <a:spLocks noChangeShapeType="1"/>
              </p:cNvSpPr>
              <p:nvPr/>
            </p:nvSpPr>
            <p:spPr bwMode="auto">
              <a:xfrm>
                <a:off x="1905" y="5181"/>
                <a:ext cx="231" cy="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1" name="Line 22"/>
              <p:cNvSpPr>
                <a:spLocks noChangeShapeType="1"/>
              </p:cNvSpPr>
              <p:nvPr/>
            </p:nvSpPr>
            <p:spPr bwMode="auto">
              <a:xfrm flipV="1">
                <a:off x="1914" y="5082"/>
                <a:ext cx="204" cy="26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2" name="Line 23"/>
              <p:cNvSpPr>
                <a:spLocks noChangeShapeType="1"/>
              </p:cNvSpPr>
              <p:nvPr/>
            </p:nvSpPr>
            <p:spPr bwMode="auto">
              <a:xfrm flipV="1">
                <a:off x="1914" y="5268"/>
                <a:ext cx="228" cy="9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3" name="Line 24"/>
              <p:cNvSpPr>
                <a:spLocks noChangeShapeType="1"/>
              </p:cNvSpPr>
              <p:nvPr/>
            </p:nvSpPr>
            <p:spPr bwMode="auto">
              <a:xfrm>
                <a:off x="2130" y="5064"/>
                <a:ext cx="186"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4" name="Line 25"/>
              <p:cNvSpPr>
                <a:spLocks noChangeShapeType="1"/>
              </p:cNvSpPr>
              <p:nvPr/>
            </p:nvSpPr>
            <p:spPr bwMode="auto">
              <a:xfrm flipV="1">
                <a:off x="2172" y="5166"/>
                <a:ext cx="150" cy="9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5" name="Line 26"/>
              <p:cNvSpPr>
                <a:spLocks noChangeShapeType="1"/>
              </p:cNvSpPr>
              <p:nvPr/>
            </p:nvSpPr>
            <p:spPr bwMode="auto">
              <a:xfrm flipH="1" flipV="1">
                <a:off x="1746" y="4974"/>
                <a:ext cx="141" cy="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6" name="Line 27"/>
              <p:cNvSpPr>
                <a:spLocks noChangeShapeType="1"/>
              </p:cNvSpPr>
              <p:nvPr/>
            </p:nvSpPr>
            <p:spPr bwMode="auto">
              <a:xfrm flipH="1">
                <a:off x="1743" y="5169"/>
                <a:ext cx="1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7" name="Line 28"/>
              <p:cNvSpPr>
                <a:spLocks noChangeShapeType="1"/>
              </p:cNvSpPr>
              <p:nvPr/>
            </p:nvSpPr>
            <p:spPr bwMode="auto">
              <a:xfrm flipH="1">
                <a:off x="1758" y="5367"/>
                <a:ext cx="12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8" name="Oval 67"/>
              <p:cNvSpPr>
                <a:spLocks noChangeArrowheads="1"/>
              </p:cNvSpPr>
              <p:nvPr/>
            </p:nvSpPr>
            <p:spPr bwMode="auto">
              <a:xfrm>
                <a:off x="1824" y="4896"/>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69" name="Oval 68"/>
              <p:cNvSpPr>
                <a:spLocks noChangeArrowheads="1"/>
              </p:cNvSpPr>
              <p:nvPr/>
            </p:nvSpPr>
            <p:spPr bwMode="auto">
              <a:xfrm>
                <a:off x="2064" y="4992"/>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0" name="Oval 69"/>
              <p:cNvSpPr>
                <a:spLocks noChangeArrowheads="1"/>
              </p:cNvSpPr>
              <p:nvPr/>
            </p:nvSpPr>
            <p:spPr bwMode="auto">
              <a:xfrm>
                <a:off x="2256"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1" name="Oval 70"/>
              <p:cNvSpPr>
                <a:spLocks noChangeArrowheads="1"/>
              </p:cNvSpPr>
              <p:nvPr/>
            </p:nvSpPr>
            <p:spPr bwMode="auto">
              <a:xfrm>
                <a:off x="2067" y="5181"/>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2" name="Oval 71"/>
              <p:cNvSpPr>
                <a:spLocks noChangeArrowheads="1"/>
              </p:cNvSpPr>
              <p:nvPr/>
            </p:nvSpPr>
            <p:spPr bwMode="auto">
              <a:xfrm>
                <a:off x="1824" y="5280"/>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3" name="Oval 72"/>
              <p:cNvSpPr>
                <a:spLocks noChangeArrowheads="1"/>
              </p:cNvSpPr>
              <p:nvPr/>
            </p:nvSpPr>
            <p:spPr bwMode="auto">
              <a:xfrm>
                <a:off x="1824"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sp>
          <p:nvSpPr>
            <p:cNvPr id="53" name="Line 35"/>
            <p:cNvSpPr>
              <a:spLocks noChangeShapeType="1"/>
            </p:cNvSpPr>
            <p:nvPr/>
          </p:nvSpPr>
          <p:spPr bwMode="auto">
            <a:xfrm flipV="1">
              <a:off x="1776" y="3888"/>
              <a:ext cx="0"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4" name="Text Box 36"/>
            <p:cNvSpPr txBox="1">
              <a:spLocks noChangeArrowheads="1"/>
            </p:cNvSpPr>
            <p:nvPr/>
          </p:nvSpPr>
          <p:spPr bwMode="auto">
            <a:xfrm>
              <a:off x="1536" y="4128"/>
              <a:ext cx="5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900"/>
                <a:t>Brain signals</a:t>
              </a:r>
              <a:endParaRPr lang="en-GB" altLang="el-GR" sz="900"/>
            </a:p>
          </p:txBody>
        </p:sp>
        <p:sp>
          <p:nvSpPr>
            <p:cNvPr id="55" name="Text Box 37"/>
            <p:cNvSpPr txBox="1">
              <a:spLocks noChangeArrowheads="1"/>
            </p:cNvSpPr>
            <p:nvPr/>
          </p:nvSpPr>
          <p:spPr bwMode="auto">
            <a:xfrm rot="-5400000">
              <a:off x="1805" y="3475"/>
              <a:ext cx="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2400"/>
                <a:t>Fourier</a:t>
              </a:r>
              <a:endParaRPr lang="en-GB" altLang="el-GR" sz="2400"/>
            </a:p>
          </p:txBody>
        </p:sp>
      </p:grpSp>
      <p:pic>
        <p:nvPicPr>
          <p:cNvPr id="3" name="Picture 2"/>
          <p:cNvPicPr>
            <a:picLocks noChangeAspect="1"/>
          </p:cNvPicPr>
          <p:nvPr/>
        </p:nvPicPr>
        <p:blipFill>
          <a:blip r:embed="rId3"/>
          <a:stretch>
            <a:fillRect/>
          </a:stretch>
        </p:blipFill>
        <p:spPr>
          <a:xfrm>
            <a:off x="3535680" y="3181350"/>
            <a:ext cx="5181600" cy="2476500"/>
          </a:xfrm>
          <a:prstGeom prst="rect">
            <a:avLst/>
          </a:prstGeom>
        </p:spPr>
      </p:pic>
    </p:spTree>
    <p:extLst>
      <p:ext uri="{BB962C8B-B14F-4D97-AF65-F5344CB8AC3E}">
        <p14:creationId xmlns:p14="http://schemas.microsoft.com/office/powerpoint/2010/main" val="3168867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altLang="el-GR" dirty="0"/>
              <a:t>Seismic Prediction</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489260308"/>
              </p:ext>
            </p:extLst>
          </p:nvPr>
        </p:nvGraphicFramePr>
        <p:xfrm>
          <a:off x="1149292" y="2030135"/>
          <a:ext cx="10006388" cy="1691640"/>
        </p:xfrm>
        <a:graphic>
          <a:graphicData uri="http://schemas.openxmlformats.org/drawingml/2006/table">
            <a:tbl>
              <a:tblPr bandRow="1">
                <a:tableStyleId>{2D5ABB26-0587-4C30-8999-92F81FD0307C}</a:tableStyleId>
              </a:tblPr>
              <a:tblGrid>
                <a:gridCol w="10006388"/>
              </a:tblGrid>
              <a:tr h="1285084">
                <a:tc>
                  <a:txBody>
                    <a:bodyPr/>
                    <a:lstStyle/>
                    <a:p>
                      <a:pPr marL="342900" indent="-342900" eaLnBrk="1" hangingPunct="1">
                        <a:buFont typeface="Arial" panose="020B0604020202020204" pitchFamily="34" charset="0"/>
                        <a:buChar char="•"/>
                      </a:pPr>
                      <a:r>
                        <a:rPr lang="en-US" altLang="el-GR" sz="2000" dirty="0" smtClean="0"/>
                        <a:t>Predict earthquakes</a:t>
                      </a:r>
                    </a:p>
                    <a:p>
                      <a:pPr marL="342900" indent="-342900" eaLnBrk="1" hangingPunct="1">
                        <a:buFont typeface="Arial" panose="020B0604020202020204" pitchFamily="34" charset="0"/>
                        <a:buChar char="•"/>
                      </a:pPr>
                      <a:r>
                        <a:rPr lang="en-GB" altLang="el-GR" sz="2000" dirty="0" smtClean="0"/>
                        <a:t>As input we have the three components</a:t>
                      </a:r>
                      <a:r>
                        <a:rPr lang="en-US" altLang="el-GR" sz="2000" dirty="0" smtClean="0"/>
                        <a:t> </a:t>
                      </a:r>
                      <a:r>
                        <a:rPr lang="en-GB" altLang="el-GR" sz="2000" dirty="0" smtClean="0"/>
                        <a:t>of the magnetic field, as output we have normal or abnormal activity</a:t>
                      </a:r>
                    </a:p>
                    <a:p>
                      <a:pPr eaLnBrk="1" hangingPunct="1">
                        <a:spcBef>
                          <a:spcPct val="50000"/>
                        </a:spcBef>
                      </a:pPr>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41" name="Group 40"/>
          <p:cNvGrpSpPr>
            <a:grpSpLocks/>
          </p:cNvGrpSpPr>
          <p:nvPr/>
        </p:nvGrpSpPr>
        <p:grpSpPr bwMode="auto">
          <a:xfrm>
            <a:off x="3712368" y="-3027417"/>
            <a:ext cx="4767263" cy="1272"/>
            <a:chOff x="432" y="3120"/>
            <a:chExt cx="3003" cy="1272"/>
          </a:xfrm>
        </p:grpSpPr>
        <p:sp>
          <p:nvSpPr>
            <p:cNvPr id="42" name="Line 6"/>
            <p:cNvSpPr>
              <a:spLocks noChangeShapeType="1"/>
            </p:cNvSpPr>
            <p:nvPr/>
          </p:nvSpPr>
          <p:spPr bwMode="auto">
            <a:xfrm flipH="1">
              <a:off x="2256" y="3696"/>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3" name="Line 7"/>
            <p:cNvSpPr>
              <a:spLocks noChangeShapeType="1"/>
            </p:cNvSpPr>
            <p:nvPr/>
          </p:nvSpPr>
          <p:spPr bwMode="auto">
            <a:xfrm>
              <a:off x="2256" y="3504"/>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4" name="Line 8"/>
            <p:cNvSpPr>
              <a:spLocks noChangeShapeType="1"/>
            </p:cNvSpPr>
            <p:nvPr/>
          </p:nvSpPr>
          <p:spPr bwMode="auto">
            <a:xfrm flipH="1">
              <a:off x="2256" y="3600"/>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pic>
          <p:nvPicPr>
            <p:cNvPr id="45" name="Picture 44" descr="C:\WINDOWS\Profiles\jtsagata\Desktop\NNapaps\meg.jpg"/>
            <p:cNvPicPr>
              <a:picLocks noChangeAspect="1" noChangeArrowheads="1"/>
            </p:cNvPicPr>
            <p:nvPr/>
          </p:nvPicPr>
          <p:blipFill>
            <a:blip r:embed="rId2">
              <a:clrChange>
                <a:clrFrom>
                  <a:srgbClr val="121615"/>
                </a:clrFrom>
                <a:clrTo>
                  <a:srgbClr val="121615">
                    <a:alpha val="0"/>
                  </a:srgbClr>
                </a:clrTo>
              </a:clrChange>
              <a:extLst>
                <a:ext uri="{28A0092B-C50C-407E-A947-70E740481C1C}">
                  <a14:useLocalDpi xmlns:a14="http://schemas.microsoft.com/office/drawing/2010/main" val="0"/>
                </a:ext>
              </a:extLst>
            </a:blip>
            <a:srcRect/>
            <a:stretch>
              <a:fillRect/>
            </a:stretch>
          </p:blipFill>
          <p:spPr bwMode="auto">
            <a:xfrm>
              <a:off x="432" y="3120"/>
              <a:ext cx="1184"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10"/>
            <p:cNvSpPr>
              <a:spLocks noChangeShapeType="1"/>
            </p:cNvSpPr>
            <p:nvPr/>
          </p:nvSpPr>
          <p:spPr bwMode="auto">
            <a:xfrm>
              <a:off x="1200" y="3552"/>
              <a:ext cx="81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7" name="Line 11"/>
            <p:cNvSpPr>
              <a:spLocks noChangeShapeType="1"/>
            </p:cNvSpPr>
            <p:nvPr/>
          </p:nvSpPr>
          <p:spPr bwMode="auto">
            <a:xfrm>
              <a:off x="1152" y="3696"/>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8" name="Line 12"/>
            <p:cNvSpPr>
              <a:spLocks noChangeShapeType="1"/>
            </p:cNvSpPr>
            <p:nvPr/>
          </p:nvSpPr>
          <p:spPr bwMode="auto">
            <a:xfrm>
              <a:off x="1152" y="3840"/>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9" name="Line 13"/>
            <p:cNvSpPr>
              <a:spLocks noChangeShapeType="1"/>
            </p:cNvSpPr>
            <p:nvPr/>
          </p:nvSpPr>
          <p:spPr bwMode="auto">
            <a:xfrm>
              <a:off x="1104" y="3408"/>
              <a:ext cx="9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0" name="Rectangle 49"/>
            <p:cNvSpPr>
              <a:spLocks noChangeArrowheads="1"/>
            </p:cNvSpPr>
            <p:nvPr/>
          </p:nvSpPr>
          <p:spPr bwMode="auto">
            <a:xfrm>
              <a:off x="2016" y="3120"/>
              <a:ext cx="288" cy="96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51" name="Rectangle 50"/>
            <p:cNvSpPr>
              <a:spLocks noChangeArrowheads="1"/>
            </p:cNvSpPr>
            <p:nvPr/>
          </p:nvSpPr>
          <p:spPr bwMode="auto">
            <a:xfrm>
              <a:off x="2640" y="3216"/>
              <a:ext cx="672" cy="72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nvGrpSpPr>
            <p:cNvPr id="52" name="Group 51"/>
            <p:cNvGrpSpPr>
              <a:grpSpLocks/>
            </p:cNvGrpSpPr>
            <p:nvPr/>
          </p:nvGrpSpPr>
          <p:grpSpPr bwMode="auto">
            <a:xfrm>
              <a:off x="2640" y="3312"/>
              <a:ext cx="795" cy="528"/>
              <a:chOff x="1743" y="4896"/>
              <a:chExt cx="795" cy="528"/>
            </a:xfrm>
          </p:grpSpPr>
          <p:sp>
            <p:nvSpPr>
              <p:cNvPr id="56" name="Line 17"/>
              <p:cNvSpPr>
                <a:spLocks noChangeShapeType="1"/>
              </p:cNvSpPr>
              <p:nvPr/>
            </p:nvSpPr>
            <p:spPr bwMode="auto">
              <a:xfrm flipV="1">
                <a:off x="2298" y="5157"/>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7" name="Line 18"/>
              <p:cNvSpPr>
                <a:spLocks noChangeShapeType="1"/>
              </p:cNvSpPr>
              <p:nvPr/>
            </p:nvSpPr>
            <p:spPr bwMode="auto">
              <a:xfrm>
                <a:off x="1902" y="4983"/>
                <a:ext cx="207"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8" name="Line 19"/>
              <p:cNvSpPr>
                <a:spLocks noChangeShapeType="1"/>
              </p:cNvSpPr>
              <p:nvPr/>
            </p:nvSpPr>
            <p:spPr bwMode="auto">
              <a:xfrm>
                <a:off x="1902" y="4992"/>
                <a:ext cx="240" cy="27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9" name="Line 20"/>
              <p:cNvSpPr>
                <a:spLocks noChangeShapeType="1"/>
              </p:cNvSpPr>
              <p:nvPr/>
            </p:nvSpPr>
            <p:spPr bwMode="auto">
              <a:xfrm flipV="1">
                <a:off x="1902" y="5085"/>
                <a:ext cx="219" cy="7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0" name="Line 21"/>
              <p:cNvSpPr>
                <a:spLocks noChangeShapeType="1"/>
              </p:cNvSpPr>
              <p:nvPr/>
            </p:nvSpPr>
            <p:spPr bwMode="auto">
              <a:xfrm>
                <a:off x="1905" y="5181"/>
                <a:ext cx="231" cy="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1" name="Line 22"/>
              <p:cNvSpPr>
                <a:spLocks noChangeShapeType="1"/>
              </p:cNvSpPr>
              <p:nvPr/>
            </p:nvSpPr>
            <p:spPr bwMode="auto">
              <a:xfrm flipV="1">
                <a:off x="1914" y="5082"/>
                <a:ext cx="204" cy="26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2" name="Line 23"/>
              <p:cNvSpPr>
                <a:spLocks noChangeShapeType="1"/>
              </p:cNvSpPr>
              <p:nvPr/>
            </p:nvSpPr>
            <p:spPr bwMode="auto">
              <a:xfrm flipV="1">
                <a:off x="1914" y="5268"/>
                <a:ext cx="228" cy="9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3" name="Line 24"/>
              <p:cNvSpPr>
                <a:spLocks noChangeShapeType="1"/>
              </p:cNvSpPr>
              <p:nvPr/>
            </p:nvSpPr>
            <p:spPr bwMode="auto">
              <a:xfrm>
                <a:off x="2130" y="5064"/>
                <a:ext cx="186"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4" name="Line 25"/>
              <p:cNvSpPr>
                <a:spLocks noChangeShapeType="1"/>
              </p:cNvSpPr>
              <p:nvPr/>
            </p:nvSpPr>
            <p:spPr bwMode="auto">
              <a:xfrm flipV="1">
                <a:off x="2172" y="5166"/>
                <a:ext cx="150" cy="9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5" name="Line 26"/>
              <p:cNvSpPr>
                <a:spLocks noChangeShapeType="1"/>
              </p:cNvSpPr>
              <p:nvPr/>
            </p:nvSpPr>
            <p:spPr bwMode="auto">
              <a:xfrm flipH="1" flipV="1">
                <a:off x="1746" y="4974"/>
                <a:ext cx="141" cy="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6" name="Line 27"/>
              <p:cNvSpPr>
                <a:spLocks noChangeShapeType="1"/>
              </p:cNvSpPr>
              <p:nvPr/>
            </p:nvSpPr>
            <p:spPr bwMode="auto">
              <a:xfrm flipH="1">
                <a:off x="1743" y="5169"/>
                <a:ext cx="1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7" name="Line 28"/>
              <p:cNvSpPr>
                <a:spLocks noChangeShapeType="1"/>
              </p:cNvSpPr>
              <p:nvPr/>
            </p:nvSpPr>
            <p:spPr bwMode="auto">
              <a:xfrm flipH="1">
                <a:off x="1758" y="5367"/>
                <a:ext cx="12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8" name="Oval 67"/>
              <p:cNvSpPr>
                <a:spLocks noChangeArrowheads="1"/>
              </p:cNvSpPr>
              <p:nvPr/>
            </p:nvSpPr>
            <p:spPr bwMode="auto">
              <a:xfrm>
                <a:off x="1824" y="4896"/>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69" name="Oval 68"/>
              <p:cNvSpPr>
                <a:spLocks noChangeArrowheads="1"/>
              </p:cNvSpPr>
              <p:nvPr/>
            </p:nvSpPr>
            <p:spPr bwMode="auto">
              <a:xfrm>
                <a:off x="2064" y="4992"/>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0" name="Oval 69"/>
              <p:cNvSpPr>
                <a:spLocks noChangeArrowheads="1"/>
              </p:cNvSpPr>
              <p:nvPr/>
            </p:nvSpPr>
            <p:spPr bwMode="auto">
              <a:xfrm>
                <a:off x="2256"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1" name="Oval 70"/>
              <p:cNvSpPr>
                <a:spLocks noChangeArrowheads="1"/>
              </p:cNvSpPr>
              <p:nvPr/>
            </p:nvSpPr>
            <p:spPr bwMode="auto">
              <a:xfrm>
                <a:off x="2067" y="5181"/>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2" name="Oval 71"/>
              <p:cNvSpPr>
                <a:spLocks noChangeArrowheads="1"/>
              </p:cNvSpPr>
              <p:nvPr/>
            </p:nvSpPr>
            <p:spPr bwMode="auto">
              <a:xfrm>
                <a:off x="1824" y="5280"/>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3" name="Oval 72"/>
              <p:cNvSpPr>
                <a:spLocks noChangeArrowheads="1"/>
              </p:cNvSpPr>
              <p:nvPr/>
            </p:nvSpPr>
            <p:spPr bwMode="auto">
              <a:xfrm>
                <a:off x="1824"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sp>
          <p:nvSpPr>
            <p:cNvPr id="53" name="Line 35"/>
            <p:cNvSpPr>
              <a:spLocks noChangeShapeType="1"/>
            </p:cNvSpPr>
            <p:nvPr/>
          </p:nvSpPr>
          <p:spPr bwMode="auto">
            <a:xfrm flipV="1">
              <a:off x="1776" y="3888"/>
              <a:ext cx="0"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4" name="Text Box 36"/>
            <p:cNvSpPr txBox="1">
              <a:spLocks noChangeArrowheads="1"/>
            </p:cNvSpPr>
            <p:nvPr/>
          </p:nvSpPr>
          <p:spPr bwMode="auto">
            <a:xfrm>
              <a:off x="1536" y="4128"/>
              <a:ext cx="5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900"/>
                <a:t>Brain signals</a:t>
              </a:r>
              <a:endParaRPr lang="en-GB" altLang="el-GR" sz="900"/>
            </a:p>
          </p:txBody>
        </p:sp>
        <p:sp>
          <p:nvSpPr>
            <p:cNvPr id="55" name="Text Box 37"/>
            <p:cNvSpPr txBox="1">
              <a:spLocks noChangeArrowheads="1"/>
            </p:cNvSpPr>
            <p:nvPr/>
          </p:nvSpPr>
          <p:spPr bwMode="auto">
            <a:xfrm rot="-5400000">
              <a:off x="1805" y="3475"/>
              <a:ext cx="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2400"/>
                <a:t>Fourier</a:t>
              </a:r>
              <a:endParaRPr lang="en-GB" altLang="el-GR" sz="2400"/>
            </a:p>
          </p:txBody>
        </p:sp>
      </p:grpSp>
      <p:grpSp>
        <p:nvGrpSpPr>
          <p:cNvPr id="39" name="Group 38"/>
          <p:cNvGrpSpPr>
            <a:grpSpLocks/>
          </p:cNvGrpSpPr>
          <p:nvPr/>
        </p:nvGrpSpPr>
        <p:grpSpPr bwMode="auto">
          <a:xfrm>
            <a:off x="3271362" y="3220237"/>
            <a:ext cx="5710236" cy="2814638"/>
            <a:chOff x="387" y="3264"/>
            <a:chExt cx="3597" cy="1637"/>
          </a:xfrm>
        </p:grpSpPr>
        <p:pic>
          <p:nvPicPr>
            <p:cNvPr id="4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 y="3408"/>
              <a:ext cx="1773" cy="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3264"/>
              <a:ext cx="1680" cy="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ine 7"/>
            <p:cNvSpPr>
              <a:spLocks noChangeShapeType="1"/>
            </p:cNvSpPr>
            <p:nvPr/>
          </p:nvSpPr>
          <p:spPr bwMode="auto">
            <a:xfrm>
              <a:off x="2160" y="3696"/>
              <a:ext cx="43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76" name="Line 8"/>
            <p:cNvSpPr>
              <a:spLocks noChangeShapeType="1"/>
            </p:cNvSpPr>
            <p:nvPr/>
          </p:nvSpPr>
          <p:spPr bwMode="auto">
            <a:xfrm flipV="1">
              <a:off x="2160" y="4224"/>
              <a:ext cx="480" cy="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77" name="Line 9"/>
            <p:cNvSpPr>
              <a:spLocks noChangeShapeType="1"/>
            </p:cNvSpPr>
            <p:nvPr/>
          </p:nvSpPr>
          <p:spPr bwMode="auto">
            <a:xfrm>
              <a:off x="2160" y="408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grpSp>
    </p:spTree>
    <p:extLst>
      <p:ext uri="{BB962C8B-B14F-4D97-AF65-F5344CB8AC3E}">
        <p14:creationId xmlns:p14="http://schemas.microsoft.com/office/powerpoint/2010/main" val="188254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err="1"/>
              <a:t>Robocup</a:t>
            </a:r>
            <a:r>
              <a:rPr lang="en-US" dirty="0"/>
              <a:t>: Robot World Cup</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361845170"/>
              </p:ext>
            </p:extLst>
          </p:nvPr>
        </p:nvGraphicFramePr>
        <p:xfrm>
          <a:off x="1149292" y="2030135"/>
          <a:ext cx="6644080" cy="4394044"/>
        </p:xfrm>
        <a:graphic>
          <a:graphicData uri="http://schemas.openxmlformats.org/drawingml/2006/table">
            <a:tbl>
              <a:tblPr bandRow="1">
                <a:tableStyleId>{2D5ABB26-0587-4C30-8999-92F81FD0307C}</a:tableStyleId>
              </a:tblPr>
              <a:tblGrid>
                <a:gridCol w="6644080"/>
              </a:tblGrid>
              <a:tr h="1285084">
                <a:tc>
                  <a:txBody>
                    <a:bodyPr/>
                    <a:lstStyle/>
                    <a:p>
                      <a:pPr algn="just" eaLnBrk="1" hangingPunct="1">
                        <a:spcBef>
                          <a:spcPct val="50000"/>
                        </a:spcBef>
                      </a:pPr>
                      <a:r>
                        <a:rPr lang="en-US" altLang="en-US" sz="2000" dirty="0" smtClean="0"/>
                        <a:t>The </a:t>
                      </a:r>
                      <a:r>
                        <a:rPr lang="en-US" altLang="en-US" sz="2000" dirty="0" err="1" smtClean="0"/>
                        <a:t>RoboCup</a:t>
                      </a:r>
                      <a:r>
                        <a:rPr lang="en-US" altLang="en-US" sz="2000" dirty="0" smtClean="0"/>
                        <a:t> Competition pits robots (real and virtual) against each other in a simulated soccer tournament. </a:t>
                      </a:r>
                    </a:p>
                    <a:p>
                      <a:pPr algn="just" eaLnBrk="1" hangingPunct="1">
                        <a:spcBef>
                          <a:spcPct val="50000"/>
                        </a:spcBef>
                      </a:pPr>
                      <a:r>
                        <a:rPr lang="en-US" altLang="en-US" sz="2000" dirty="0" smtClean="0"/>
                        <a:t>The aim of the </a:t>
                      </a:r>
                      <a:r>
                        <a:rPr lang="en-US" altLang="en-US" sz="2000" dirty="0" err="1" smtClean="0"/>
                        <a:t>RoboCup</a:t>
                      </a:r>
                      <a:r>
                        <a:rPr lang="en-US" altLang="en-US" sz="2000" dirty="0" smtClean="0"/>
                        <a:t> competition is to foster an interdisciplinary approach to robotics and agent-based AI by presenting a domain that requires large-scale </a:t>
                      </a:r>
                      <a:r>
                        <a:rPr lang="en-US" altLang="en-US" sz="2000" dirty="0" err="1" smtClean="0"/>
                        <a:t>coorperation</a:t>
                      </a:r>
                      <a:r>
                        <a:rPr lang="en-US" altLang="en-US" sz="2000" dirty="0" smtClean="0"/>
                        <a:t> and coordination in a dynamic, noisy, complex environment.</a:t>
                      </a:r>
                    </a:p>
                    <a:p>
                      <a:pPr algn="just" eaLnBrk="1" hangingPunct="1">
                        <a:spcBef>
                          <a:spcPct val="50000"/>
                        </a:spcBef>
                      </a:pPr>
                      <a:r>
                        <a:rPr lang="en-US" altLang="en-US" sz="2000" dirty="0" smtClean="0"/>
                        <a:t>Common AI methods used are variants of Neural Networks and Genetic Algorithms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505" y="2604317"/>
            <a:ext cx="3051175" cy="23876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17899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dirty="0"/>
              <a:t>Using HMM's for Audio-to-Visual Conversion</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394504980"/>
              </p:ext>
            </p:extLst>
          </p:nvPr>
        </p:nvGraphicFramePr>
        <p:xfrm>
          <a:off x="1149292" y="2030135"/>
          <a:ext cx="10006388" cy="4089244"/>
        </p:xfrm>
        <a:graphic>
          <a:graphicData uri="http://schemas.openxmlformats.org/drawingml/2006/table">
            <a:tbl>
              <a:tblPr bandRow="1">
                <a:tableStyleId>{2D5ABB26-0587-4C30-8999-92F81FD0307C}</a:tableStyleId>
              </a:tblPr>
              <a:tblGrid>
                <a:gridCol w="10006388"/>
              </a:tblGrid>
              <a:tr h="1285084">
                <a:tc>
                  <a:txBody>
                    <a:bodyPr/>
                    <a:lstStyle/>
                    <a:p>
                      <a:pPr algn="just" eaLnBrk="1" hangingPunct="1">
                        <a:spcBef>
                          <a:spcPct val="50000"/>
                        </a:spcBef>
                      </a:pPr>
                      <a:r>
                        <a:rPr lang="en-US" altLang="en-US" sz="2000" dirty="0" smtClean="0"/>
                        <a:t>One emerging application which exploits the correlation between audio and video is speech-driven facial animation. The goal of speech-driven facial animation is to synthesize realistic video sequences from acoustic speech. </a:t>
                      </a:r>
                    </a:p>
                    <a:p>
                      <a:pPr algn="just" eaLnBrk="1" hangingPunct="1">
                        <a:spcBef>
                          <a:spcPct val="50000"/>
                        </a:spcBef>
                      </a:pPr>
                      <a:r>
                        <a:rPr lang="en-US" altLang="en-US" sz="2000" dirty="0" smtClean="0"/>
                        <a:t>Much of the previous research has implemented this audio-to-visual conversion strategy with existing techniques such as vector quantization and neural networks. </a:t>
                      </a:r>
                    </a:p>
                    <a:p>
                      <a:pPr algn="just" eaLnBrk="1" hangingPunct="1">
                        <a:spcBef>
                          <a:spcPct val="50000"/>
                        </a:spcBef>
                      </a:pPr>
                      <a:r>
                        <a:rPr lang="en-US" altLang="en-US" sz="2000" dirty="0" smtClean="0"/>
                        <a:t>Here, they examine how this conversion process can be accomplished with hidden Markov models (HMM).</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7" name="Group 6"/>
          <p:cNvGrpSpPr>
            <a:grpSpLocks/>
          </p:cNvGrpSpPr>
          <p:nvPr/>
        </p:nvGrpSpPr>
        <p:grpSpPr bwMode="auto">
          <a:xfrm>
            <a:off x="3693636" y="4594428"/>
            <a:ext cx="4865688" cy="1511300"/>
            <a:chOff x="1389" y="2980"/>
            <a:chExt cx="3065" cy="952"/>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 y="2980"/>
              <a:ext cx="1216" cy="91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 y="2986"/>
              <a:ext cx="1262" cy="946"/>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Tree>
    <p:extLst>
      <p:ext uri="{BB962C8B-B14F-4D97-AF65-F5344CB8AC3E}">
        <p14:creationId xmlns:p14="http://schemas.microsoft.com/office/powerpoint/2010/main" val="2153859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smtClean="0"/>
              <a:t>Applications </a:t>
            </a:r>
            <a:r>
              <a:rPr lang="en-US" dirty="0"/>
              <a:t>of NNs</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056547812"/>
              </p:ext>
            </p:extLst>
          </p:nvPr>
        </p:nvGraphicFramePr>
        <p:xfrm>
          <a:off x="1191236" y="2052840"/>
          <a:ext cx="9964444" cy="3917433"/>
        </p:xfrm>
        <a:graphic>
          <a:graphicData uri="http://schemas.openxmlformats.org/drawingml/2006/table">
            <a:tbl>
              <a:tblPr bandRow="1">
                <a:tableStyleId>{2D5ABB26-0587-4C30-8999-92F81FD0307C}</a:tableStyleId>
              </a:tblPr>
              <a:tblGrid>
                <a:gridCol w="2534944"/>
                <a:gridCol w="308925"/>
                <a:gridCol w="7120575"/>
              </a:tblGrid>
              <a:tr h="706371">
                <a:tc>
                  <a:txBody>
                    <a:bodyPr/>
                    <a:lstStyle/>
                    <a:p>
                      <a:pPr algn="l"/>
                      <a:r>
                        <a:rPr lang="en-US" altLang="en-US" sz="2000" dirty="0" smtClean="0">
                          <a:solidFill>
                            <a:srgbClr val="0070C0"/>
                          </a:solidFill>
                        </a:rPr>
                        <a:t>LEARNING FROM EXPERIENCE </a:t>
                      </a:r>
                      <a:endParaRPr lang="en-US" sz="2000" dirty="0">
                        <a:solidFill>
                          <a:srgbClr val="0070C0"/>
                        </a:solidFill>
                      </a:endParaRPr>
                    </a:p>
                  </a:txBody>
                  <a:tcPr anchor="ctr"/>
                </a:tc>
                <a:tc>
                  <a:txBody>
                    <a:bodyPr/>
                    <a:lstStyle/>
                    <a:p>
                      <a:pPr algn="l"/>
                      <a:r>
                        <a:rPr lang="en-US" sz="2000" dirty="0" smtClean="0"/>
                        <a:t>:</a:t>
                      </a:r>
                      <a:endParaRPr lang="en-US" sz="2000" dirty="0">
                        <a:solidFill>
                          <a:schemeClr val="tx1"/>
                        </a:solidFill>
                      </a:endParaRPr>
                    </a:p>
                  </a:txBody>
                  <a:tcPr anchor="ctr"/>
                </a:tc>
                <a:tc>
                  <a:txBody>
                    <a:bodyPr/>
                    <a:lstStyle/>
                    <a:p>
                      <a:pPr algn="just" eaLnBrk="1" hangingPunct="1"/>
                      <a:r>
                        <a:rPr lang="en-US" altLang="en-US" sz="2000" dirty="0" smtClean="0"/>
                        <a:t>Complex difficult to solve problems, but with plenty of data that describe the problem</a:t>
                      </a:r>
                    </a:p>
                  </a:txBody>
                  <a:tcPr anchor="ctr"/>
                </a:tc>
              </a:tr>
              <a:tr h="706371">
                <a:tc>
                  <a:txBody>
                    <a:bodyPr/>
                    <a:lstStyle/>
                    <a:p>
                      <a:pPr algn="l"/>
                      <a:r>
                        <a:rPr lang="en-US" altLang="en-US" sz="2000" dirty="0" smtClean="0">
                          <a:solidFill>
                            <a:srgbClr val="0070C0"/>
                          </a:solidFill>
                        </a:rPr>
                        <a:t>GENERALIZING FROM EXAMPLES </a:t>
                      </a:r>
                      <a:endParaRPr lang="en-US" sz="2000" dirty="0">
                        <a:solidFill>
                          <a:srgbClr val="0070C0"/>
                        </a:solidFill>
                      </a:endParaRPr>
                    </a:p>
                  </a:txBody>
                  <a:tcPr anchor="ctr"/>
                </a:tc>
                <a:tc>
                  <a:txBody>
                    <a:bodyPr/>
                    <a:lstStyle/>
                    <a:p>
                      <a:pPr algn="l"/>
                      <a:r>
                        <a:rPr lang="en-US" sz="2000" dirty="0" smtClean="0"/>
                        <a:t>:</a:t>
                      </a:r>
                      <a:endParaRPr lang="en-US" sz="20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t>Can interpolate from previous learning and give the correct response to unseen data</a:t>
                      </a:r>
                      <a:endParaRPr lang="en-US" sz="2000" dirty="0"/>
                    </a:p>
                  </a:txBody>
                  <a:tcPr anchor="ctr"/>
                </a:tc>
              </a:tr>
              <a:tr h="706371">
                <a:tc>
                  <a:txBody>
                    <a:bodyPr/>
                    <a:lstStyle/>
                    <a:p>
                      <a:pPr algn="l"/>
                      <a:r>
                        <a:rPr lang="en-US" altLang="en-US" sz="2000" dirty="0" smtClean="0">
                          <a:solidFill>
                            <a:srgbClr val="0070C0"/>
                          </a:solidFill>
                        </a:rPr>
                        <a:t>RAPID APPLICATIONS DEVELOPMENT </a:t>
                      </a:r>
                      <a:endParaRPr lang="en-US" sz="2000" dirty="0">
                        <a:solidFill>
                          <a:srgbClr val="0070C0"/>
                        </a:solidFill>
                      </a:endParaRPr>
                    </a:p>
                  </a:txBody>
                  <a:tcPr anchor="ctr"/>
                </a:tc>
                <a:tc>
                  <a:txBody>
                    <a:bodyPr/>
                    <a:lstStyle/>
                    <a:p>
                      <a:pPr algn="l"/>
                      <a:r>
                        <a:rPr lang="en-US" sz="2000" dirty="0" smtClean="0"/>
                        <a:t>:</a:t>
                      </a:r>
                      <a:endParaRPr lang="en-US" sz="20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t>NNs are generic machines and quite independent from domain knowledge</a:t>
                      </a:r>
                      <a:endParaRPr lang="en-US" sz="2000" dirty="0"/>
                    </a:p>
                  </a:txBody>
                  <a:tcPr anchor="ctr"/>
                </a:tc>
              </a:tr>
              <a:tr h="234947">
                <a:tc>
                  <a:txBody>
                    <a:bodyPr/>
                    <a:lstStyle/>
                    <a:p>
                      <a:pPr algn="l"/>
                      <a:r>
                        <a:rPr lang="en-US" altLang="en-US" sz="2000" dirty="0" smtClean="0">
                          <a:solidFill>
                            <a:srgbClr val="0070C0"/>
                          </a:solidFill>
                        </a:rPr>
                        <a:t>ADAPTABILITY </a:t>
                      </a:r>
                      <a:endParaRPr lang="en-US" sz="2000" dirty="0">
                        <a:solidFill>
                          <a:srgbClr val="0070C0"/>
                        </a:solidFill>
                      </a:endParaRPr>
                    </a:p>
                  </a:txBody>
                  <a:tcPr anchor="ctr"/>
                </a:tc>
                <a:tc>
                  <a:txBody>
                    <a:bodyPr/>
                    <a:lstStyle/>
                    <a:p>
                      <a:pPr algn="l"/>
                      <a:r>
                        <a:rPr lang="en-US" sz="2000" dirty="0" smtClean="0"/>
                        <a:t>:</a:t>
                      </a:r>
                      <a:endParaRPr lang="en-US" sz="2000" dirty="0">
                        <a:solidFill>
                          <a:schemeClr val="tx1"/>
                        </a:solidFill>
                      </a:endParaRPr>
                    </a:p>
                  </a:txBody>
                  <a:tcPr anchor="ctr"/>
                </a:tc>
                <a:tc>
                  <a:txBody>
                    <a:bodyPr/>
                    <a:lstStyle/>
                    <a:p>
                      <a:pPr algn="just"/>
                      <a:r>
                        <a:rPr lang="en-US" altLang="en-US" sz="2000" dirty="0" smtClean="0"/>
                        <a:t>Adapts to a changing environment, if is properly designed </a:t>
                      </a:r>
                      <a:endParaRPr lang="en-US" sz="2000" dirty="0"/>
                    </a:p>
                  </a:txBody>
                  <a:tcPr anchor="ctr"/>
                </a:tc>
              </a:tr>
              <a:tr h="0">
                <a:tc>
                  <a:txBody>
                    <a:bodyPr/>
                    <a:lstStyle/>
                    <a:p>
                      <a:pPr algn="l"/>
                      <a:r>
                        <a:rPr lang="en-US" altLang="en-US" sz="2000" dirty="0" smtClean="0">
                          <a:solidFill>
                            <a:srgbClr val="0070C0"/>
                          </a:solidFill>
                        </a:rPr>
                        <a:t>COMPUTATIONAL EFFICIENCY </a:t>
                      </a:r>
                      <a:endParaRPr lang="en-US" sz="2000" dirty="0">
                        <a:solidFill>
                          <a:srgbClr val="0070C0"/>
                        </a:solidFill>
                      </a:endParaRPr>
                    </a:p>
                  </a:txBody>
                  <a:tcPr anchor="ctr"/>
                </a:tc>
                <a:tc>
                  <a:txBody>
                    <a:bodyPr/>
                    <a:lstStyle/>
                    <a:p>
                      <a:pPr algn="l"/>
                      <a:r>
                        <a:rPr lang="en-US" sz="2000" dirty="0" smtClean="0"/>
                        <a:t>:</a:t>
                      </a:r>
                      <a:endParaRPr lang="en-US" sz="20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t>Although the training off a neural network demands a lot of computer power, a trained network demands almost nothing in recall mode</a:t>
                      </a:r>
                      <a:endParaRPr lang="en-US" sz="2000" dirty="0"/>
                    </a:p>
                  </a:txBody>
                  <a:tcPr anchor="ctr"/>
                </a:tc>
              </a:tr>
              <a:tr h="0">
                <a:tc>
                  <a:txBody>
                    <a:bodyPr/>
                    <a:lstStyle/>
                    <a:p>
                      <a:pPr algn="l"/>
                      <a:r>
                        <a:rPr lang="en-US" altLang="en-US" sz="2000" dirty="0" smtClean="0">
                          <a:solidFill>
                            <a:srgbClr val="0070C0"/>
                          </a:solidFill>
                        </a:rPr>
                        <a:t>NON-LINEARITY</a:t>
                      </a:r>
                      <a:endParaRPr lang="en-US" sz="2000" dirty="0">
                        <a:solidFill>
                          <a:srgbClr val="0070C0"/>
                        </a:solidFill>
                      </a:endParaRPr>
                    </a:p>
                  </a:txBody>
                  <a:tcPr anchor="ctr"/>
                </a:tc>
                <a:tc>
                  <a:txBody>
                    <a:bodyPr/>
                    <a:lstStyle/>
                    <a:p>
                      <a:pPr algn="l"/>
                      <a:r>
                        <a:rPr lang="en-US" sz="2000" dirty="0" smtClean="0"/>
                        <a:t>:</a:t>
                      </a:r>
                      <a:endParaRPr lang="en-US" sz="2000" dirty="0">
                        <a:solidFill>
                          <a:schemeClr val="tx1"/>
                        </a:solidFill>
                      </a:endParaRPr>
                    </a:p>
                  </a:txBody>
                  <a:tcPr anchor="ctr"/>
                </a:tc>
                <a:tc>
                  <a:txBody>
                    <a:bodyPr/>
                    <a:lstStyle/>
                    <a:p>
                      <a:pPr algn="just"/>
                      <a:r>
                        <a:rPr lang="en-US" altLang="en-US" sz="2000" dirty="0" smtClean="0"/>
                        <a:t>Not based on linear assumptions about the real word</a:t>
                      </a:r>
                      <a:endParaRPr lang="en-US" sz="2000" dirty="0"/>
                    </a:p>
                  </a:txBody>
                  <a:tcPr anchor="ctr"/>
                </a:tc>
              </a:tr>
            </a:tbl>
          </a:graphicData>
        </a:graphic>
      </p:graphicFrame>
    </p:spTree>
    <p:extLst>
      <p:ext uri="{BB962C8B-B14F-4D97-AF65-F5344CB8AC3E}">
        <p14:creationId xmlns:p14="http://schemas.microsoft.com/office/powerpoint/2010/main" val="3276589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dirty="0"/>
              <a:t>Speechreading (</a:t>
            </a:r>
            <a:r>
              <a:rPr lang="en-US" dirty="0" err="1"/>
              <a:t>Lipreading</a:t>
            </a:r>
            <a:r>
              <a:rPr lang="en-US" dirty="0"/>
              <a:t>)</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3572505775"/>
              </p:ext>
            </p:extLst>
          </p:nvPr>
        </p:nvGraphicFramePr>
        <p:xfrm>
          <a:off x="1149292" y="2030135"/>
          <a:ext cx="10006388" cy="3327244"/>
        </p:xfrm>
        <a:graphic>
          <a:graphicData uri="http://schemas.openxmlformats.org/drawingml/2006/table">
            <a:tbl>
              <a:tblPr bandRow="1">
                <a:tableStyleId>{2D5ABB26-0587-4C30-8999-92F81FD0307C}</a:tableStyleId>
              </a:tblPr>
              <a:tblGrid>
                <a:gridCol w="10006388"/>
              </a:tblGrid>
              <a:tr h="1285084">
                <a:tc>
                  <a:txBody>
                    <a:bodyPr/>
                    <a:lstStyle/>
                    <a:p>
                      <a:pPr algn="just" eaLnBrk="1" hangingPunct="1">
                        <a:spcBef>
                          <a:spcPct val="50000"/>
                        </a:spcBef>
                      </a:pPr>
                      <a:r>
                        <a:rPr lang="en-US" altLang="en-US" sz="2000" dirty="0" smtClean="0"/>
                        <a:t>As part of the research program </a:t>
                      </a:r>
                      <a:r>
                        <a:rPr lang="en-US" altLang="en-US" sz="2000" dirty="0" err="1" smtClean="0"/>
                        <a:t>Neuroinformatik</a:t>
                      </a:r>
                      <a:r>
                        <a:rPr lang="en-US" altLang="en-US" sz="2000" dirty="0" smtClean="0"/>
                        <a:t> the IPVR develops a neural speechreading system as part of a user interface for a workstation. </a:t>
                      </a:r>
                    </a:p>
                    <a:p>
                      <a:pPr algn="just" eaLnBrk="1" hangingPunct="1">
                        <a:spcBef>
                          <a:spcPct val="50000"/>
                        </a:spcBef>
                      </a:pPr>
                      <a:r>
                        <a:rPr lang="en-US" altLang="en-US" sz="2000" dirty="0" smtClean="0"/>
                        <a:t>A neural classifier detects visibility of teeth edges and other attributes. At this stage of the approach the edge between the closed lips is automatically modeled if applicable, based on a neural network's decision.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7" name="Group 6"/>
          <p:cNvGrpSpPr>
            <a:grpSpLocks/>
          </p:cNvGrpSpPr>
          <p:nvPr/>
        </p:nvGrpSpPr>
        <p:grpSpPr bwMode="auto">
          <a:xfrm>
            <a:off x="3693636" y="4594428"/>
            <a:ext cx="4865688" cy="1511300"/>
            <a:chOff x="1389" y="2980"/>
            <a:chExt cx="3065" cy="952"/>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 y="2980"/>
              <a:ext cx="1216" cy="91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 y="2986"/>
              <a:ext cx="1262" cy="946"/>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grpSp>
        <p:nvGrpSpPr>
          <p:cNvPr id="8" name="Group 7"/>
          <p:cNvGrpSpPr>
            <a:grpSpLocks/>
          </p:cNvGrpSpPr>
          <p:nvPr/>
        </p:nvGrpSpPr>
        <p:grpSpPr bwMode="auto">
          <a:xfrm>
            <a:off x="3611879" y="4492828"/>
            <a:ext cx="5029201" cy="1651000"/>
            <a:chOff x="1578" y="2863"/>
            <a:chExt cx="3168" cy="1040"/>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 y="2871"/>
              <a:ext cx="1417" cy="103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863"/>
              <a:ext cx="1493" cy="103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Tree>
    <p:extLst>
      <p:ext uri="{BB962C8B-B14F-4D97-AF65-F5344CB8AC3E}">
        <p14:creationId xmlns:p14="http://schemas.microsoft.com/office/powerpoint/2010/main" val="2272710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dirty="0"/>
              <a:t>Detection and Tracking of Moving Targets</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3572505775"/>
              </p:ext>
            </p:extLst>
          </p:nvPr>
        </p:nvGraphicFramePr>
        <p:xfrm>
          <a:off x="1149292" y="2030135"/>
          <a:ext cx="10006388" cy="3187544"/>
        </p:xfrm>
        <a:graphic>
          <a:graphicData uri="http://schemas.openxmlformats.org/drawingml/2006/table">
            <a:tbl>
              <a:tblPr bandRow="1">
                <a:tableStyleId>{2D5ABB26-0587-4C30-8999-92F81FD0307C}</a:tableStyleId>
              </a:tblPr>
              <a:tblGrid>
                <a:gridCol w="10006388"/>
              </a:tblGrid>
              <a:tr h="1285084">
                <a:tc>
                  <a:txBody>
                    <a:bodyPr/>
                    <a:lstStyle/>
                    <a:p>
                      <a:pPr algn="just">
                        <a:spcBef>
                          <a:spcPts val="500"/>
                        </a:spcBef>
                        <a:spcAft>
                          <a:spcPts val="500"/>
                        </a:spcAft>
                      </a:pPr>
                      <a:r>
                        <a:rPr lang="en-GB" altLang="el-GR" sz="2000" dirty="0" smtClean="0">
                          <a:solidFill>
                            <a:schemeClr val="tx1"/>
                          </a:solidFill>
                        </a:rPr>
                        <a:t>The moving target detection and track methods here are "track before detect" methods. </a:t>
                      </a:r>
                    </a:p>
                    <a:p>
                      <a:pPr algn="just">
                        <a:spcBef>
                          <a:spcPts val="500"/>
                        </a:spcBef>
                        <a:spcAft>
                          <a:spcPts val="500"/>
                        </a:spcAft>
                      </a:pPr>
                      <a:r>
                        <a:rPr lang="en-GB" altLang="el-GR" sz="2000" dirty="0" smtClean="0">
                          <a:solidFill>
                            <a:schemeClr val="tx1"/>
                          </a:solidFill>
                        </a:rPr>
                        <a:t>They correlate sensor data versus time and location, based on the nature of actual tracks. </a:t>
                      </a:r>
                    </a:p>
                    <a:p>
                      <a:pPr algn="just">
                        <a:spcBef>
                          <a:spcPts val="500"/>
                        </a:spcBef>
                        <a:spcAft>
                          <a:spcPts val="500"/>
                        </a:spcAft>
                      </a:pPr>
                      <a:r>
                        <a:rPr lang="en-GB" altLang="el-GR" sz="2000" dirty="0" smtClean="0">
                          <a:solidFill>
                            <a:schemeClr val="tx1"/>
                          </a:solidFill>
                        </a:rPr>
                        <a:t>The </a:t>
                      </a:r>
                      <a:r>
                        <a:rPr lang="en-GB" altLang="el-GR" sz="2000" b="1" dirty="0" smtClean="0">
                          <a:solidFill>
                            <a:schemeClr val="tx1"/>
                          </a:solidFill>
                        </a:rPr>
                        <a:t>track statistics are "learned" based on artificial neural network (ANN) training with prior real or simulated data</a:t>
                      </a:r>
                      <a:r>
                        <a:rPr lang="en-GB" altLang="el-GR" sz="2000" dirty="0" smtClean="0">
                          <a:solidFill>
                            <a:schemeClr val="tx1"/>
                          </a:solidFill>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13" name="Picture 12"/>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3745230" y="4137345"/>
            <a:ext cx="4762500" cy="14859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392116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Real-time Target Identification for Security Applications</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3572505775"/>
              </p:ext>
            </p:extLst>
          </p:nvPr>
        </p:nvGraphicFramePr>
        <p:xfrm>
          <a:off x="1149292" y="2030135"/>
          <a:ext cx="10006388" cy="3868264"/>
        </p:xfrm>
        <a:graphic>
          <a:graphicData uri="http://schemas.openxmlformats.org/drawingml/2006/table">
            <a:tbl>
              <a:tblPr bandRow="1">
                <a:tableStyleId>{2D5ABB26-0587-4C30-8999-92F81FD0307C}</a:tableStyleId>
              </a:tblPr>
              <a:tblGrid>
                <a:gridCol w="10006388"/>
              </a:tblGrid>
              <a:tr h="1285084">
                <a:tc>
                  <a:txBody>
                    <a:bodyPr/>
                    <a:lstStyle/>
                    <a:p>
                      <a:pPr>
                        <a:spcBef>
                          <a:spcPts val="500"/>
                        </a:spcBef>
                        <a:spcAft>
                          <a:spcPts val="500"/>
                        </a:spcAft>
                      </a:pPr>
                      <a:r>
                        <a:rPr lang="en-GB" altLang="el-GR" sz="1800" dirty="0" smtClean="0">
                          <a:solidFill>
                            <a:schemeClr val="tx1"/>
                          </a:solidFill>
                        </a:rPr>
                        <a:t>The system localises and tracks peoples' faces as they move through a scene. It integrates the following techniques: </a:t>
                      </a:r>
                    </a:p>
                    <a:p>
                      <a:pPr lvl="2">
                        <a:spcBef>
                          <a:spcPts val="500"/>
                        </a:spcBef>
                        <a:spcAft>
                          <a:spcPts val="500"/>
                        </a:spcAft>
                        <a:buFont typeface="Symbol" panose="05050102010706020507" pitchFamily="18" charset="2"/>
                        <a:buNone/>
                      </a:pPr>
                      <a:r>
                        <a:rPr lang="en-GB" altLang="el-GR" sz="1800" b="1" dirty="0" smtClean="0">
                          <a:solidFill>
                            <a:schemeClr val="tx1"/>
                          </a:solidFill>
                        </a:rPr>
                        <a:t>1. Motion detection </a:t>
                      </a:r>
                      <a:endParaRPr lang="en-GB" altLang="el-GR" sz="1800" dirty="0" smtClean="0">
                        <a:solidFill>
                          <a:schemeClr val="tx1"/>
                        </a:solidFill>
                      </a:endParaRPr>
                    </a:p>
                    <a:p>
                      <a:pPr lvl="2">
                        <a:spcBef>
                          <a:spcPts val="500"/>
                        </a:spcBef>
                        <a:spcAft>
                          <a:spcPts val="500"/>
                        </a:spcAft>
                        <a:buFont typeface="Symbol" panose="05050102010706020507" pitchFamily="18" charset="2"/>
                        <a:buNone/>
                      </a:pPr>
                      <a:r>
                        <a:rPr lang="en-GB" altLang="el-GR" sz="1800" b="1" dirty="0" smtClean="0">
                          <a:solidFill>
                            <a:schemeClr val="tx1"/>
                          </a:solidFill>
                        </a:rPr>
                        <a:t>2. Tracking people based upon motion </a:t>
                      </a:r>
                      <a:endParaRPr lang="en-GB" altLang="el-GR" sz="1800" dirty="0" smtClean="0">
                        <a:solidFill>
                          <a:schemeClr val="tx1"/>
                        </a:solidFill>
                      </a:endParaRPr>
                    </a:p>
                    <a:p>
                      <a:pPr lvl="2">
                        <a:spcBef>
                          <a:spcPts val="500"/>
                        </a:spcBef>
                        <a:spcAft>
                          <a:spcPts val="500"/>
                        </a:spcAft>
                        <a:buFont typeface="Symbol" panose="05050102010706020507" pitchFamily="18" charset="2"/>
                        <a:buNone/>
                      </a:pPr>
                      <a:r>
                        <a:rPr lang="en-GB" altLang="el-GR" sz="1800" b="1" dirty="0" smtClean="0">
                          <a:solidFill>
                            <a:schemeClr val="tx1"/>
                          </a:solidFill>
                        </a:rPr>
                        <a:t>3. Tracking faces using an appearance model</a:t>
                      </a:r>
                      <a:r>
                        <a:rPr lang="en-GB" altLang="el-GR" sz="1800" dirty="0" smtClean="0">
                          <a:solidFill>
                            <a:schemeClr val="tx1"/>
                          </a:solidFill>
                        </a:rPr>
                        <a:t> </a:t>
                      </a:r>
                    </a:p>
                    <a:p>
                      <a:pPr>
                        <a:spcBef>
                          <a:spcPts val="500"/>
                        </a:spcBef>
                        <a:spcAft>
                          <a:spcPts val="500"/>
                        </a:spcAft>
                      </a:pPr>
                      <a:r>
                        <a:rPr lang="en-GB" altLang="el-GR" sz="1800" dirty="0" smtClean="0">
                          <a:solidFill>
                            <a:schemeClr val="tx1"/>
                          </a:solidFill>
                        </a:rPr>
                        <a:t>Faces are tracked robustly by integrating motion and model-based tracking.</a:t>
                      </a:r>
                      <a:endParaRPr lang="en-GB" altLang="el-GR" sz="200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7" name="Group 6"/>
          <p:cNvGrpSpPr>
            <a:grpSpLocks/>
          </p:cNvGrpSpPr>
          <p:nvPr/>
        </p:nvGrpSpPr>
        <p:grpSpPr bwMode="auto">
          <a:xfrm>
            <a:off x="3415823" y="4325486"/>
            <a:ext cx="5421314" cy="1847850"/>
            <a:chOff x="1375" y="2730"/>
            <a:chExt cx="3415" cy="1164"/>
          </a:xfrm>
        </p:grpSpPr>
        <p:pic>
          <p:nvPicPr>
            <p:cNvPr id="8" name="Picture 7"/>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1375" y="2738"/>
              <a:ext cx="1541" cy="1156"/>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9" name="Picture 8"/>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3247" y="2730"/>
              <a:ext cx="1543" cy="115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Tree>
    <p:extLst>
      <p:ext uri="{BB962C8B-B14F-4D97-AF65-F5344CB8AC3E}">
        <p14:creationId xmlns:p14="http://schemas.microsoft.com/office/powerpoint/2010/main" val="179450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Behavioral Animation and Evolution of Behavior </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269829515"/>
              </p:ext>
            </p:extLst>
          </p:nvPr>
        </p:nvGraphicFramePr>
        <p:xfrm>
          <a:off x="1149292" y="2030135"/>
          <a:ext cx="10006388" cy="3276444"/>
        </p:xfrm>
        <a:graphic>
          <a:graphicData uri="http://schemas.openxmlformats.org/drawingml/2006/table">
            <a:tbl>
              <a:tblPr bandRow="1">
                <a:tableStyleId>{2D5ABB26-0587-4C30-8999-92F81FD0307C}</a:tableStyleId>
              </a:tblPr>
              <a:tblGrid>
                <a:gridCol w="10006388"/>
              </a:tblGrid>
              <a:tr h="1285084">
                <a:tc>
                  <a:txBody>
                    <a:bodyPr/>
                    <a:lstStyle/>
                    <a:p>
                      <a:pPr>
                        <a:spcBef>
                          <a:spcPts val="500"/>
                        </a:spcBef>
                        <a:spcAft>
                          <a:spcPts val="500"/>
                        </a:spcAft>
                      </a:pPr>
                      <a:r>
                        <a:rPr lang="en-US" altLang="el-GR" sz="1800" dirty="0" smtClean="0">
                          <a:solidFill>
                            <a:schemeClr val="tx1"/>
                          </a:solidFill>
                        </a:rPr>
                        <a:t>This is a classic experiment (showcase at Siggraph-1995) and the flocking of ``</a:t>
                      </a:r>
                      <a:r>
                        <a:rPr lang="en-US" altLang="el-GR" sz="1800" dirty="0" err="1" smtClean="0">
                          <a:solidFill>
                            <a:schemeClr val="tx1"/>
                          </a:solidFill>
                        </a:rPr>
                        <a:t>boids</a:t>
                      </a:r>
                      <a:r>
                        <a:rPr lang="en-US" altLang="el-GR" sz="1800" dirty="0" smtClean="0">
                          <a:solidFill>
                            <a:schemeClr val="tx1"/>
                          </a:solidFill>
                        </a:rPr>
                        <a:t>,'' that convincingly bridged the gap between artificial life and computer animation.</a:t>
                      </a:r>
                    </a:p>
                    <a:p>
                      <a:pPr>
                        <a:spcBef>
                          <a:spcPts val="500"/>
                        </a:spcBef>
                        <a:spcAft>
                          <a:spcPts val="500"/>
                        </a:spcAft>
                      </a:pPr>
                      <a:r>
                        <a:rPr lang="en-US" altLang="el-GR" sz="1800" dirty="0" smtClean="0">
                          <a:solidFill>
                            <a:schemeClr val="tx1"/>
                          </a:solidFill>
                        </a:rPr>
                        <a:t>The more elaborate behavioral model included predictive obstacle avoidance and goal seeking. Obstacle avoidance allowed the </a:t>
                      </a:r>
                      <a:r>
                        <a:rPr lang="en-US" altLang="el-GR" sz="1800" dirty="0" err="1" smtClean="0">
                          <a:solidFill>
                            <a:schemeClr val="tx1"/>
                          </a:solidFill>
                        </a:rPr>
                        <a:t>boids</a:t>
                      </a:r>
                      <a:r>
                        <a:rPr lang="en-US" altLang="el-GR" sz="1800" dirty="0" smtClean="0">
                          <a:solidFill>
                            <a:schemeClr val="tx1"/>
                          </a:solidFill>
                        </a:rPr>
                        <a:t> to fly through simulated environments while dodging static objects. </a:t>
                      </a:r>
                    </a:p>
                    <a:p>
                      <a:pPr>
                        <a:spcBef>
                          <a:spcPts val="500"/>
                        </a:spcBef>
                        <a:spcAft>
                          <a:spcPts val="500"/>
                        </a:spcAft>
                      </a:pPr>
                      <a:r>
                        <a:rPr lang="en-US" altLang="el-GR" sz="1800" dirty="0" smtClean="0">
                          <a:solidFill>
                            <a:schemeClr val="tx1"/>
                          </a:solidFill>
                        </a:rPr>
                        <a:t>For applications in computer animation, a low priority goal seeking behavior caused the flock to follow a scripted path.</a:t>
                      </a:r>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10" name="Group 9"/>
          <p:cNvGrpSpPr>
            <a:grpSpLocks/>
          </p:cNvGrpSpPr>
          <p:nvPr/>
        </p:nvGrpSpPr>
        <p:grpSpPr bwMode="auto">
          <a:xfrm>
            <a:off x="3799998" y="4314063"/>
            <a:ext cx="4652963" cy="1652588"/>
            <a:chOff x="1566" y="2827"/>
            <a:chExt cx="2931" cy="1041"/>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 y="2827"/>
              <a:ext cx="1392" cy="103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 y="2834"/>
              <a:ext cx="1303" cy="1034"/>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Tree>
    <p:extLst>
      <p:ext uri="{BB962C8B-B14F-4D97-AF65-F5344CB8AC3E}">
        <p14:creationId xmlns:p14="http://schemas.microsoft.com/office/powerpoint/2010/main" val="33423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sz="3600" dirty="0"/>
              <a:t>Artificial Life for Graphics, Animation, Multimedia, and Virtual Reality: </a:t>
            </a:r>
            <a:r>
              <a:rPr lang="en-US" sz="3600" dirty="0" err="1"/>
              <a:t>Siggraph</a:t>
            </a:r>
            <a:r>
              <a:rPr lang="en-US" sz="3600" dirty="0"/>
              <a:t> '95 Showcase</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31906827"/>
              </p:ext>
            </p:extLst>
          </p:nvPr>
        </p:nvGraphicFramePr>
        <p:xfrm>
          <a:off x="1149292" y="2030135"/>
          <a:ext cx="10006388" cy="3677764"/>
        </p:xfrm>
        <a:graphic>
          <a:graphicData uri="http://schemas.openxmlformats.org/drawingml/2006/table">
            <a:tbl>
              <a:tblPr bandRow="1">
                <a:tableStyleId>{2D5ABB26-0587-4C30-8999-92F81FD0307C}</a:tableStyleId>
              </a:tblPr>
              <a:tblGrid>
                <a:gridCol w="10006388"/>
              </a:tblGrid>
              <a:tr h="1285084">
                <a:tc>
                  <a:txBody>
                    <a:bodyPr/>
                    <a:lstStyle/>
                    <a:p>
                      <a:pPr algn="just">
                        <a:spcBef>
                          <a:spcPts val="500"/>
                        </a:spcBef>
                        <a:spcAft>
                          <a:spcPts val="500"/>
                        </a:spcAft>
                      </a:pPr>
                      <a:r>
                        <a:rPr lang="en-GB" altLang="el-GR" sz="1800" dirty="0" smtClean="0">
                          <a:solidFill>
                            <a:schemeClr val="tx1"/>
                          </a:solidFill>
                        </a:rPr>
                        <a:t>Some graphics researchers have begun to explore a new frontier--a world of objects of enormously greater complexity than is typically accessible through physical </a:t>
                      </a:r>
                      <a:r>
                        <a:rPr lang="en-GB" altLang="el-GR" sz="1800" dirty="0" err="1" smtClean="0">
                          <a:solidFill>
                            <a:schemeClr val="tx1"/>
                          </a:solidFill>
                        </a:rPr>
                        <a:t>modeling</a:t>
                      </a:r>
                      <a:r>
                        <a:rPr lang="en-GB" altLang="el-GR" sz="1800" dirty="0" smtClean="0">
                          <a:solidFill>
                            <a:schemeClr val="tx1"/>
                          </a:solidFill>
                        </a:rPr>
                        <a:t> alone--objects that are alive. </a:t>
                      </a:r>
                    </a:p>
                    <a:p>
                      <a:pPr algn="just">
                        <a:spcBef>
                          <a:spcPts val="500"/>
                        </a:spcBef>
                        <a:spcAft>
                          <a:spcPts val="500"/>
                        </a:spcAft>
                      </a:pPr>
                      <a:r>
                        <a:rPr lang="en-GB" altLang="el-GR" sz="1800" dirty="0" smtClean="0">
                          <a:solidFill>
                            <a:schemeClr val="tx1"/>
                          </a:solidFill>
                        </a:rPr>
                        <a:t>The </a:t>
                      </a:r>
                      <a:r>
                        <a:rPr lang="en-GB" altLang="el-GR" sz="1800" dirty="0" err="1" smtClean="0">
                          <a:solidFill>
                            <a:schemeClr val="tx1"/>
                          </a:solidFill>
                        </a:rPr>
                        <a:t>modeling</a:t>
                      </a:r>
                      <a:r>
                        <a:rPr lang="en-GB" altLang="el-GR" sz="1800" dirty="0" smtClean="0">
                          <a:solidFill>
                            <a:schemeClr val="tx1"/>
                          </a:solidFill>
                        </a:rPr>
                        <a:t> and simulation of living systems for computer graphics resonates with the burgeoning field of scientific inquiry called Artificial Life. </a:t>
                      </a:r>
                    </a:p>
                    <a:p>
                      <a:pPr algn="just">
                        <a:spcBef>
                          <a:spcPts val="500"/>
                        </a:spcBef>
                        <a:spcAft>
                          <a:spcPts val="500"/>
                        </a:spcAft>
                      </a:pPr>
                      <a:r>
                        <a:rPr lang="en-GB" altLang="el-GR" sz="1800" dirty="0" smtClean="0">
                          <a:solidFill>
                            <a:schemeClr val="tx1"/>
                          </a:solidFill>
                        </a:rPr>
                        <a:t>The natural synergy between </a:t>
                      </a:r>
                      <a:r>
                        <a:rPr lang="en-GB" altLang="el-GR" sz="1800" b="1" dirty="0" smtClean="0">
                          <a:solidFill>
                            <a:schemeClr val="tx1"/>
                          </a:solidFill>
                        </a:rPr>
                        <a:t>computer graphics</a:t>
                      </a:r>
                      <a:r>
                        <a:rPr lang="en-GB" altLang="el-GR" sz="1800" dirty="0" smtClean="0">
                          <a:solidFill>
                            <a:schemeClr val="tx1"/>
                          </a:solidFill>
                        </a:rPr>
                        <a:t> and </a:t>
                      </a:r>
                      <a:r>
                        <a:rPr lang="en-GB" altLang="el-GR" sz="1800" b="1" dirty="0" smtClean="0">
                          <a:solidFill>
                            <a:schemeClr val="tx1"/>
                          </a:solidFill>
                        </a:rPr>
                        <a:t>artificial life</a:t>
                      </a:r>
                      <a:r>
                        <a:rPr lang="en-GB" altLang="el-GR" sz="1800" dirty="0" smtClean="0">
                          <a:solidFill>
                            <a:schemeClr val="tx1"/>
                          </a:solidFill>
                        </a:rPr>
                        <a:t> can be potentially beneficial to both disciplines. </a:t>
                      </a:r>
                    </a:p>
                    <a:p>
                      <a:pPr>
                        <a:spcBef>
                          <a:spcPts val="500"/>
                        </a:spcBef>
                        <a:spcAft>
                          <a:spcPts val="500"/>
                        </a:spcAft>
                      </a:pPr>
                      <a:endParaRPr lang="en-US" altLang="el-GR" sz="1800" dirty="0" smtClean="0">
                        <a:solidFill>
                          <a:schemeClr val="tx1"/>
                        </a:solidFill>
                      </a:endParaRPr>
                    </a:p>
                  </a:txBody>
                  <a:tcPr anchor="ctr"/>
                </a:tc>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grpSp>
        <p:nvGrpSpPr>
          <p:cNvPr id="8" name="Group 7"/>
          <p:cNvGrpSpPr>
            <a:grpSpLocks/>
          </p:cNvGrpSpPr>
          <p:nvPr/>
        </p:nvGrpSpPr>
        <p:grpSpPr bwMode="auto">
          <a:xfrm>
            <a:off x="2811077" y="4285379"/>
            <a:ext cx="6938964" cy="1676401"/>
            <a:chOff x="947" y="2984"/>
            <a:chExt cx="4371" cy="1056"/>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 y="3047"/>
              <a:ext cx="1066" cy="79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 y="3273"/>
              <a:ext cx="1096" cy="76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 y="3206"/>
              <a:ext cx="1015" cy="76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 y="2984"/>
              <a:ext cx="1121" cy="84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Tree>
    <p:extLst>
      <p:ext uri="{BB962C8B-B14F-4D97-AF65-F5344CB8AC3E}">
        <p14:creationId xmlns:p14="http://schemas.microsoft.com/office/powerpoint/2010/main" val="3181650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Theology of AI : Can </a:t>
            </a:r>
            <a:r>
              <a:rPr lang="en-US" dirty="0"/>
              <a:t>you turn these off</a:t>
            </a:r>
            <a:r>
              <a:rPr lang="en-US" dirty="0" smtClean="0"/>
              <a:t>?</a:t>
            </a:r>
            <a:endParaRPr lang="en-US" dirty="0"/>
          </a:p>
        </p:txBody>
      </p:sp>
      <p:sp>
        <p:nvSpPr>
          <p:cNvPr id="3" name="Content Placeholder 2"/>
          <p:cNvSpPr>
            <a:spLocks noGrp="1"/>
          </p:cNvSpPr>
          <p:nvPr>
            <p:ph idx="1"/>
          </p:nvPr>
        </p:nvSpPr>
        <p:spPr>
          <a:xfrm>
            <a:off x="1097280" y="1845733"/>
            <a:ext cx="10058400" cy="4687589"/>
          </a:xfrm>
        </p:spPr>
        <p:txBody>
          <a:bodyPr>
            <a:normAutofit/>
          </a:bodyPr>
          <a:lstStyle/>
          <a:p>
            <a:pPr>
              <a:lnSpc>
                <a:spcPct val="170000"/>
              </a:lnSpc>
            </a:pPr>
            <a:r>
              <a:rPr lang="en-US" altLang="en-US" dirty="0" smtClean="0">
                <a:solidFill>
                  <a:srgbClr val="0070C0"/>
                </a:solidFill>
              </a:rPr>
              <a:t>QUESTIONS TO BE ANSWERED</a:t>
            </a:r>
          </a:p>
          <a:p>
            <a:pPr lvl="1">
              <a:lnSpc>
                <a:spcPct val="170000"/>
              </a:lnSpc>
            </a:pPr>
            <a:r>
              <a:rPr lang="en-US" altLang="en-US" sz="2000" dirty="0" smtClean="0"/>
              <a:t>What </a:t>
            </a:r>
            <a:r>
              <a:rPr lang="en-US" altLang="en-US" sz="2000" dirty="0"/>
              <a:t>is “being”</a:t>
            </a:r>
          </a:p>
          <a:p>
            <a:pPr lvl="1">
              <a:lnSpc>
                <a:spcPct val="170000"/>
              </a:lnSpc>
            </a:pPr>
            <a:r>
              <a:rPr lang="en-US" altLang="en-US" sz="2000" dirty="0"/>
              <a:t>Generic properties of a “being” thing</a:t>
            </a:r>
          </a:p>
          <a:p>
            <a:pPr lvl="1">
              <a:lnSpc>
                <a:spcPct val="170000"/>
              </a:lnSpc>
            </a:pPr>
            <a:r>
              <a:rPr lang="en-US" altLang="en-US" sz="2000" dirty="0"/>
              <a:t>The relation and ethics and responsibility between the “creator” and the “creation”</a:t>
            </a:r>
          </a:p>
          <a:p>
            <a:pPr>
              <a:lnSpc>
                <a:spcPct val="170000"/>
              </a:lnSpc>
            </a:pPr>
            <a:r>
              <a:rPr lang="en-US" altLang="en-US" dirty="0" smtClean="0">
                <a:solidFill>
                  <a:srgbClr val="0070C0"/>
                </a:solidFill>
              </a:rPr>
              <a:t>ANSWERS BY</a:t>
            </a:r>
          </a:p>
          <a:p>
            <a:pPr lvl="1">
              <a:lnSpc>
                <a:spcPct val="170000"/>
              </a:lnSpc>
            </a:pPr>
            <a:r>
              <a:rPr lang="en-US" altLang="en-US" sz="2000" dirty="0" smtClean="0"/>
              <a:t>Ethics</a:t>
            </a:r>
            <a:r>
              <a:rPr lang="en-US" altLang="en-US" sz="2000" dirty="0"/>
              <a:t>, philosophy, theology</a:t>
            </a:r>
          </a:p>
          <a:p>
            <a:pPr lvl="1">
              <a:lnSpc>
                <a:spcPct val="170000"/>
              </a:lnSpc>
            </a:pPr>
            <a:r>
              <a:rPr lang="en-US" altLang="en-US" sz="2000" dirty="0"/>
              <a:t>Biology, physics, </a:t>
            </a:r>
            <a:r>
              <a:rPr lang="en-US" altLang="en-US" sz="2000" dirty="0" smtClean="0"/>
              <a:t>chemistry</a:t>
            </a:r>
            <a:endParaRPr lang="en-US" altLang="en-US" sz="2000"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spTree>
    <p:extLst>
      <p:ext uri="{BB962C8B-B14F-4D97-AF65-F5344CB8AC3E}">
        <p14:creationId xmlns:p14="http://schemas.microsoft.com/office/powerpoint/2010/main" val="384112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Neural Networks Projects Are Different</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556140970"/>
              </p:ext>
            </p:extLst>
          </p:nvPr>
        </p:nvGraphicFramePr>
        <p:xfrm>
          <a:off x="1191236" y="1852180"/>
          <a:ext cx="9964444" cy="4358640"/>
        </p:xfrm>
        <a:graphic>
          <a:graphicData uri="http://schemas.openxmlformats.org/drawingml/2006/table">
            <a:tbl>
              <a:tblPr bandRow="1">
                <a:tableStyleId>{2D5ABB26-0587-4C30-8999-92F81FD0307C}</a:tableStyleId>
              </a:tblPr>
              <a:tblGrid>
                <a:gridCol w="9964444"/>
              </a:tblGrid>
              <a:tr h="5486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P</a:t>
                      </a:r>
                      <a:r>
                        <a:rPr lang="en-GB" altLang="en-US" sz="2000" dirty="0" smtClean="0">
                          <a:solidFill>
                            <a:schemeClr val="hlink"/>
                          </a:solidFill>
                        </a:rPr>
                        <a:t>ROJECTS ARE DATA DRIVEN</a:t>
                      </a:r>
                      <a:endParaRPr lang="en-US" sz="2000" dirty="0"/>
                    </a:p>
                  </a:txBody>
                  <a:tcPr anchor="ct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2000" dirty="0" smtClean="0"/>
                        <a:t>Therefore, there is a need to collect and analyse data as part of the design process and to train the neural network. This task is often time-consuming and the effort, resources and time required are frequently underestimated.</a:t>
                      </a:r>
                      <a:endParaRPr lang="en-US" sz="2000" dirty="0"/>
                    </a:p>
                  </a:txBody>
                  <a:tcPr/>
                </a:tc>
              </a:tr>
              <a:tr h="5486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I</a:t>
                      </a:r>
                      <a:r>
                        <a:rPr lang="en-GB" altLang="en-US" sz="2000" dirty="0" smtClean="0">
                          <a:solidFill>
                            <a:schemeClr val="hlink"/>
                          </a:solidFill>
                        </a:rPr>
                        <a:t>T IS NOT USUALLY POSSIBLE TO SPECIFY FULLY THE SOLUTION AT THE DESIGN STAGE</a:t>
                      </a:r>
                      <a:endParaRPr lang="en-US" sz="2000" dirty="0"/>
                    </a:p>
                  </a:txBody>
                  <a:tcPr anchor="ct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2000" dirty="0" smtClean="0"/>
                        <a:t>Therefore, it is necessary to build prototypes and experiment with them in order to resolve design issues. This iterative development process can be difficult to control.</a:t>
                      </a:r>
                      <a:endParaRPr lang="en-US" sz="2000" dirty="0"/>
                    </a:p>
                  </a:txBody>
                  <a:tcPr/>
                </a:tc>
              </a:tr>
              <a:tr h="5486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P</a:t>
                      </a:r>
                      <a:r>
                        <a:rPr lang="en-GB" altLang="en-US" sz="2000" dirty="0" smtClean="0">
                          <a:solidFill>
                            <a:schemeClr val="hlink"/>
                          </a:solidFill>
                        </a:rPr>
                        <a:t>ERFORMANCE, RATHER THAN SPEED OF PROCESSING, IS THE KEY ISSUE</a:t>
                      </a:r>
                      <a:endParaRPr lang="en-US" sz="2000" dirty="0"/>
                    </a:p>
                  </a:txBody>
                  <a:tcPr anchor="ct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2000" dirty="0" smtClean="0"/>
                        <a:t>More attention must be paid to performance issues during the requirements analysis, design and test phases. Furthermore, demonstrating that the performance meets the requirements can be particularly difficult.</a:t>
                      </a:r>
                      <a:endParaRPr lang="en-US" sz="2000" dirty="0"/>
                    </a:p>
                  </a:txBody>
                  <a:tcPr/>
                </a:tc>
              </a:tr>
            </a:tbl>
          </a:graphicData>
        </a:graphic>
      </p:graphicFrame>
    </p:spTree>
    <p:extLst>
      <p:ext uri="{BB962C8B-B14F-4D97-AF65-F5344CB8AC3E}">
        <p14:creationId xmlns:p14="http://schemas.microsoft.com/office/powerpoint/2010/main" val="340207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Neural Networks Projects Are Different</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3296022824"/>
              </p:ext>
            </p:extLst>
          </p:nvPr>
        </p:nvGraphicFramePr>
        <p:xfrm>
          <a:off x="1191236" y="1852180"/>
          <a:ext cx="9964444" cy="3236211"/>
        </p:xfrm>
        <a:graphic>
          <a:graphicData uri="http://schemas.openxmlformats.org/drawingml/2006/table">
            <a:tbl>
              <a:tblPr bandRow="1">
                <a:tableStyleId>{2D5ABB26-0587-4C30-8999-92F81FD0307C}</a:tableStyleId>
              </a:tblPr>
              <a:tblGrid>
                <a:gridCol w="9964444"/>
              </a:tblGrid>
              <a:tr h="7063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HOWEVER ALL THE PREVIOUS ISSUES AFFECT THE FOLLOWING AREAS</a:t>
                      </a:r>
                      <a:endParaRPr lang="en-US" sz="2000" dirty="0"/>
                    </a:p>
                  </a:txBody>
                  <a:tcPr anchor="ctr"/>
                </a:tc>
              </a:tr>
              <a:tr h="7063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p>
                    <a:p>
                      <a:pPr marL="742950" lvl="1" indent="-285750" eaLnBrk="1" hangingPunct="1">
                        <a:buFont typeface="Arial" panose="020B0604020202020204" pitchFamily="34" charset="0"/>
                        <a:buChar char="•"/>
                      </a:pPr>
                      <a:r>
                        <a:rPr lang="en-US" altLang="en-US" sz="2400" dirty="0" smtClean="0"/>
                        <a:t>Project planning</a:t>
                      </a:r>
                    </a:p>
                    <a:p>
                      <a:pPr marL="457200" lvl="1" indent="0" eaLnBrk="1" hangingPunct="1">
                        <a:buFont typeface="Arial" panose="020B0604020202020204" pitchFamily="34" charset="0"/>
                        <a:buNone/>
                      </a:pPr>
                      <a:endParaRPr lang="en-US" altLang="en-US" sz="2400" dirty="0" smtClean="0"/>
                    </a:p>
                    <a:p>
                      <a:pPr marL="742950" lvl="1" indent="-285750" eaLnBrk="1" hangingPunct="1">
                        <a:buFont typeface="Arial" panose="020B0604020202020204" pitchFamily="34" charset="0"/>
                        <a:buChar char="•"/>
                      </a:pPr>
                      <a:r>
                        <a:rPr lang="en-US" altLang="en-US" sz="2400" dirty="0" smtClean="0"/>
                        <a:t>Project management</a:t>
                      </a:r>
                    </a:p>
                    <a:p>
                      <a:pPr marL="457200" lvl="1" indent="0" eaLnBrk="1" hangingPunct="1">
                        <a:buFont typeface="Arial" panose="020B0604020202020204" pitchFamily="34" charset="0"/>
                        <a:buNone/>
                      </a:pPr>
                      <a:endParaRPr lang="en-US" altLang="en-US" sz="2400" dirty="0" smtClean="0"/>
                    </a:p>
                    <a:p>
                      <a:pPr marL="742950" lvl="1" indent="-285750" eaLnBrk="1" hangingPunct="1">
                        <a:buFont typeface="Arial" panose="020B0604020202020204" pitchFamily="34" charset="0"/>
                        <a:buChar char="•"/>
                      </a:pPr>
                      <a:r>
                        <a:rPr lang="en-US" altLang="en-US" sz="2400" dirty="0" smtClean="0"/>
                        <a:t>Project documentation</a:t>
                      </a:r>
                      <a:endParaRPr lang="en-GB" altLang="en-US" sz="240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r>
            </a:tbl>
          </a:graphicData>
        </a:graphic>
      </p:graphicFrame>
    </p:spTree>
    <p:extLst>
      <p:ext uri="{BB962C8B-B14F-4D97-AF65-F5344CB8AC3E}">
        <p14:creationId xmlns:p14="http://schemas.microsoft.com/office/powerpoint/2010/main" val="244428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Project life cycle</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sp>
        <p:nvSpPr>
          <p:cNvPr id="5" name="AutoShape 3"/>
          <p:cNvSpPr>
            <a:spLocks noChangeArrowheads="1"/>
          </p:cNvSpPr>
          <p:nvPr/>
        </p:nvSpPr>
        <p:spPr bwMode="auto">
          <a:xfrm>
            <a:off x="1191935" y="2035223"/>
            <a:ext cx="2743200" cy="533400"/>
          </a:xfrm>
          <a:prstGeom prst="flowChartProcess">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Application Identification</a:t>
            </a:r>
            <a:endParaRPr lang="en-GB" altLang="en-US" dirty="0"/>
          </a:p>
        </p:txBody>
      </p:sp>
      <p:sp>
        <p:nvSpPr>
          <p:cNvPr id="7" name="AutoShape 4"/>
          <p:cNvSpPr>
            <a:spLocks noChangeArrowheads="1"/>
          </p:cNvSpPr>
          <p:nvPr/>
        </p:nvSpPr>
        <p:spPr bwMode="auto">
          <a:xfrm>
            <a:off x="4754880" y="2034410"/>
            <a:ext cx="2743199" cy="533400"/>
          </a:xfrm>
          <a:prstGeom prst="flowChartProcess">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Feasibility Study</a:t>
            </a:r>
            <a:endParaRPr lang="en-GB" altLang="en-US" dirty="0"/>
          </a:p>
        </p:txBody>
      </p:sp>
      <p:sp>
        <p:nvSpPr>
          <p:cNvPr id="8" name="AutoShape 5"/>
          <p:cNvSpPr>
            <a:spLocks noChangeArrowheads="1"/>
          </p:cNvSpPr>
          <p:nvPr/>
        </p:nvSpPr>
        <p:spPr bwMode="auto">
          <a:xfrm>
            <a:off x="4754880" y="2823055"/>
            <a:ext cx="2743200" cy="5334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Design Prototype</a:t>
            </a:r>
            <a:endParaRPr lang="en-GB" altLang="en-US" dirty="0"/>
          </a:p>
        </p:txBody>
      </p:sp>
      <p:sp>
        <p:nvSpPr>
          <p:cNvPr id="9" name="AutoShape 6"/>
          <p:cNvSpPr>
            <a:spLocks noChangeArrowheads="1"/>
          </p:cNvSpPr>
          <p:nvPr/>
        </p:nvSpPr>
        <p:spPr bwMode="auto">
          <a:xfrm>
            <a:off x="4754880" y="3636594"/>
            <a:ext cx="2743200" cy="5334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Build Train and Test</a:t>
            </a:r>
            <a:endParaRPr lang="en-GB" altLang="en-US" dirty="0"/>
          </a:p>
        </p:txBody>
      </p:sp>
      <p:sp>
        <p:nvSpPr>
          <p:cNvPr id="10" name="AutoShape 7"/>
          <p:cNvSpPr>
            <a:spLocks noChangeArrowheads="1"/>
          </p:cNvSpPr>
          <p:nvPr/>
        </p:nvSpPr>
        <p:spPr bwMode="auto">
          <a:xfrm>
            <a:off x="4754880" y="4450133"/>
            <a:ext cx="2743200" cy="5334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Optimize prototype</a:t>
            </a:r>
            <a:endParaRPr lang="en-GB" altLang="en-US" dirty="0"/>
          </a:p>
        </p:txBody>
      </p:sp>
      <p:sp>
        <p:nvSpPr>
          <p:cNvPr id="11" name="AutoShape 8"/>
          <p:cNvSpPr>
            <a:spLocks noChangeArrowheads="1"/>
          </p:cNvSpPr>
          <p:nvPr/>
        </p:nvSpPr>
        <p:spPr bwMode="auto">
          <a:xfrm>
            <a:off x="4754880" y="5263672"/>
            <a:ext cx="2743200" cy="533400"/>
          </a:xfrm>
          <a:prstGeom prst="flowChartProcess">
            <a:avLst/>
          </a:prstGeom>
          <a:solidFill>
            <a:srgbClr val="FF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Validate prototype</a:t>
            </a:r>
            <a:endParaRPr lang="en-GB" altLang="en-US" dirty="0"/>
          </a:p>
        </p:txBody>
      </p:sp>
      <p:sp>
        <p:nvSpPr>
          <p:cNvPr id="12" name="AutoShape 9"/>
          <p:cNvSpPr>
            <a:spLocks noChangeArrowheads="1"/>
          </p:cNvSpPr>
          <p:nvPr/>
        </p:nvSpPr>
        <p:spPr bwMode="auto">
          <a:xfrm>
            <a:off x="8412480" y="4456483"/>
            <a:ext cx="2743200" cy="533400"/>
          </a:xfrm>
          <a:prstGeom prst="flowChartProcess">
            <a:avLst/>
          </a:prstGeom>
          <a:solidFill>
            <a:srgbClr val="FF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Implement System</a:t>
            </a:r>
            <a:endParaRPr lang="en-GB" altLang="en-US" dirty="0"/>
          </a:p>
        </p:txBody>
      </p:sp>
      <p:sp>
        <p:nvSpPr>
          <p:cNvPr id="13" name="AutoShape 10"/>
          <p:cNvSpPr>
            <a:spLocks noChangeArrowheads="1"/>
          </p:cNvSpPr>
          <p:nvPr/>
        </p:nvSpPr>
        <p:spPr bwMode="auto">
          <a:xfrm>
            <a:off x="8412479" y="5263672"/>
            <a:ext cx="2743200" cy="533400"/>
          </a:xfrm>
          <a:prstGeom prst="flowChartProcess">
            <a:avLst/>
          </a:prstGeom>
          <a:solidFill>
            <a:srgbClr val="FF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Validate System</a:t>
            </a:r>
            <a:endParaRPr lang="en-GB" altLang="en-US" dirty="0"/>
          </a:p>
        </p:txBody>
      </p:sp>
      <p:sp>
        <p:nvSpPr>
          <p:cNvPr id="14" name="Rectangle 11"/>
          <p:cNvSpPr>
            <a:spLocks noChangeArrowheads="1"/>
          </p:cNvSpPr>
          <p:nvPr/>
        </p:nvSpPr>
        <p:spPr bwMode="auto">
          <a:xfrm rot="5400000">
            <a:off x="5859427" y="3812794"/>
            <a:ext cx="3739399" cy="229158"/>
          </a:xfrm>
          <a:prstGeom prst="rect">
            <a:avLst/>
          </a:prstGeom>
          <a:solidFill>
            <a:srgbClr val="FFFF66"/>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dirty="0"/>
              <a:t>Data Collection</a:t>
            </a:r>
            <a:endParaRPr lang="en-GB" altLang="en-US" sz="1200" dirty="0"/>
          </a:p>
        </p:txBody>
      </p:sp>
      <p:cxnSp>
        <p:nvCxnSpPr>
          <p:cNvPr id="18" name="Elbow Connector 17"/>
          <p:cNvCxnSpPr>
            <a:stCxn id="7" idx="2"/>
            <a:endCxn id="8" idx="0"/>
          </p:cNvCxnSpPr>
          <p:nvPr/>
        </p:nvCxnSpPr>
        <p:spPr>
          <a:xfrm rot="5400000">
            <a:off x="5998858" y="2695432"/>
            <a:ext cx="255245"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Elbow Connector 19"/>
          <p:cNvCxnSpPr>
            <a:stCxn id="8" idx="2"/>
            <a:endCxn id="9" idx="0"/>
          </p:cNvCxnSpPr>
          <p:nvPr/>
        </p:nvCxnSpPr>
        <p:spPr>
          <a:xfrm rot="5400000">
            <a:off x="5986411" y="3496524"/>
            <a:ext cx="280139"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Elbow Connector 21"/>
          <p:cNvCxnSpPr>
            <a:stCxn id="9" idx="2"/>
            <a:endCxn id="10" idx="0"/>
          </p:cNvCxnSpPr>
          <p:nvPr/>
        </p:nvCxnSpPr>
        <p:spPr>
          <a:xfrm rot="5400000">
            <a:off x="5986411" y="4310063"/>
            <a:ext cx="280139"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Elbow Connector 23"/>
          <p:cNvCxnSpPr>
            <a:stCxn id="10" idx="2"/>
            <a:endCxn id="11" idx="0"/>
          </p:cNvCxnSpPr>
          <p:nvPr/>
        </p:nvCxnSpPr>
        <p:spPr>
          <a:xfrm rot="5400000">
            <a:off x="5986411" y="5123602"/>
            <a:ext cx="280139"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8" name="Elbow Connector 27"/>
          <p:cNvCxnSpPr>
            <a:stCxn id="5" idx="3"/>
            <a:endCxn id="7" idx="1"/>
          </p:cNvCxnSpPr>
          <p:nvPr/>
        </p:nvCxnSpPr>
        <p:spPr>
          <a:xfrm flipV="1">
            <a:off x="3935135" y="2301110"/>
            <a:ext cx="819745" cy="81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Elbow Connector 29"/>
          <p:cNvCxnSpPr>
            <a:stCxn id="11" idx="2"/>
            <a:endCxn id="12" idx="1"/>
          </p:cNvCxnSpPr>
          <p:nvPr/>
        </p:nvCxnSpPr>
        <p:spPr>
          <a:xfrm rot="5400000" flipH="1" flipV="1">
            <a:off x="6732535" y="4117128"/>
            <a:ext cx="1073889" cy="2286000"/>
          </a:xfrm>
          <a:prstGeom prst="bentConnector4">
            <a:avLst>
              <a:gd name="adj1" fmla="val -21287"/>
              <a:gd name="adj2" fmla="val 80000"/>
            </a:avLst>
          </a:prstGeom>
          <a:ln>
            <a:tailEnd type="triangle"/>
          </a:ln>
        </p:spPr>
        <p:style>
          <a:lnRef idx="1">
            <a:schemeClr val="dk1"/>
          </a:lnRef>
          <a:fillRef idx="0">
            <a:schemeClr val="dk1"/>
          </a:fillRef>
          <a:effectRef idx="0">
            <a:schemeClr val="dk1"/>
          </a:effectRef>
          <a:fontRef idx="minor">
            <a:schemeClr val="tx1"/>
          </a:fontRef>
        </p:style>
      </p:cxnSp>
      <p:sp>
        <p:nvSpPr>
          <p:cNvPr id="34" name="AutoShape 24"/>
          <p:cNvSpPr>
            <a:spLocks noChangeArrowheads="1"/>
          </p:cNvSpPr>
          <p:nvPr/>
        </p:nvSpPr>
        <p:spPr bwMode="auto">
          <a:xfrm flipV="1">
            <a:off x="3935135" y="2701782"/>
            <a:ext cx="762000" cy="2286000"/>
          </a:xfrm>
          <a:prstGeom prst="curvedRigh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dirty="0"/>
          </a:p>
        </p:txBody>
      </p:sp>
      <p:sp>
        <p:nvSpPr>
          <p:cNvPr id="35" name="Text Box 26"/>
          <p:cNvSpPr txBox="1">
            <a:spLocks noChangeArrowheads="1"/>
          </p:cNvSpPr>
          <p:nvPr/>
        </p:nvSpPr>
        <p:spPr bwMode="auto">
          <a:xfrm>
            <a:off x="2168100" y="3445300"/>
            <a:ext cx="170527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spcBef>
                <a:spcPct val="50000"/>
              </a:spcBef>
            </a:pPr>
            <a:r>
              <a:rPr lang="en-US" altLang="en-US" dirty="0"/>
              <a:t>Development and validation of prototype</a:t>
            </a:r>
            <a:endParaRPr lang="en-GB" altLang="en-US" dirty="0"/>
          </a:p>
        </p:txBody>
      </p:sp>
      <p:cxnSp>
        <p:nvCxnSpPr>
          <p:cNvPr id="15" name="Elbow Connector 14"/>
          <p:cNvCxnSpPr>
            <a:stCxn id="12" idx="2"/>
            <a:endCxn id="13" idx="0"/>
          </p:cNvCxnSpPr>
          <p:nvPr/>
        </p:nvCxnSpPr>
        <p:spPr>
          <a:xfrm rot="5400000">
            <a:off x="9647186" y="5126777"/>
            <a:ext cx="273789" cy="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200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NNs </a:t>
            </a:r>
            <a:r>
              <a:rPr lang="en-US" dirty="0" smtClean="0"/>
              <a:t>In Real Problems</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sp>
        <p:nvSpPr>
          <p:cNvPr id="13" name="AutoShape 5"/>
          <p:cNvSpPr>
            <a:spLocks noChangeArrowheads="1"/>
          </p:cNvSpPr>
          <p:nvPr/>
        </p:nvSpPr>
        <p:spPr bwMode="auto">
          <a:xfrm>
            <a:off x="4797910" y="24068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Pre-processing</a:t>
            </a:r>
            <a:endParaRPr lang="en-GB" altLang="en-US" dirty="0"/>
          </a:p>
        </p:txBody>
      </p:sp>
      <p:sp>
        <p:nvSpPr>
          <p:cNvPr id="14" name="AutoShape 3"/>
          <p:cNvSpPr>
            <a:spLocks noChangeArrowheads="1"/>
          </p:cNvSpPr>
          <p:nvPr/>
        </p:nvSpPr>
        <p:spPr bwMode="auto">
          <a:xfrm>
            <a:off x="1349071" y="3546155"/>
            <a:ext cx="2543175" cy="457200"/>
          </a:xfrm>
          <a:prstGeom prst="bracePair">
            <a:avLst>
              <a:gd name="adj" fmla="val 8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Rest of System</a:t>
            </a:r>
            <a:endParaRPr lang="en-GB" altLang="en-US" dirty="0"/>
          </a:p>
        </p:txBody>
      </p:sp>
      <p:sp>
        <p:nvSpPr>
          <p:cNvPr id="15" name="AutoShape 8"/>
          <p:cNvSpPr>
            <a:spLocks noChangeArrowheads="1"/>
          </p:cNvSpPr>
          <p:nvPr/>
        </p:nvSpPr>
        <p:spPr bwMode="auto">
          <a:xfrm>
            <a:off x="4797910" y="30164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Input encode</a:t>
            </a:r>
            <a:endParaRPr lang="en-GB" altLang="en-US" dirty="0"/>
          </a:p>
        </p:txBody>
      </p:sp>
      <p:sp>
        <p:nvSpPr>
          <p:cNvPr id="16" name="AutoShape 9"/>
          <p:cNvSpPr>
            <a:spLocks noChangeArrowheads="1"/>
          </p:cNvSpPr>
          <p:nvPr/>
        </p:nvSpPr>
        <p:spPr bwMode="auto">
          <a:xfrm>
            <a:off x="4797910" y="36260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solidFill>
                  <a:schemeClr val="hlink"/>
                </a:solidFill>
              </a:rPr>
              <a:t>Neural Network</a:t>
            </a:r>
            <a:endParaRPr lang="en-GB" altLang="en-US" dirty="0">
              <a:solidFill>
                <a:schemeClr val="hlink"/>
              </a:solidFill>
            </a:endParaRPr>
          </a:p>
        </p:txBody>
      </p:sp>
      <p:sp>
        <p:nvSpPr>
          <p:cNvPr id="17" name="AutoShape 10"/>
          <p:cNvSpPr>
            <a:spLocks noChangeArrowheads="1"/>
          </p:cNvSpPr>
          <p:nvPr/>
        </p:nvSpPr>
        <p:spPr bwMode="auto">
          <a:xfrm>
            <a:off x="4797910" y="42356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Output encode</a:t>
            </a:r>
            <a:endParaRPr lang="en-GB" altLang="en-US" dirty="0"/>
          </a:p>
        </p:txBody>
      </p:sp>
      <p:sp>
        <p:nvSpPr>
          <p:cNvPr id="18" name="AutoShape 11"/>
          <p:cNvSpPr>
            <a:spLocks noChangeArrowheads="1"/>
          </p:cNvSpPr>
          <p:nvPr/>
        </p:nvSpPr>
        <p:spPr bwMode="auto">
          <a:xfrm>
            <a:off x="4797910" y="48452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Post-processing</a:t>
            </a:r>
            <a:endParaRPr lang="en-GB" altLang="en-US" dirty="0"/>
          </a:p>
        </p:txBody>
      </p:sp>
      <p:sp>
        <p:nvSpPr>
          <p:cNvPr id="19" name="Line 14"/>
          <p:cNvSpPr>
            <a:spLocks noChangeShapeType="1"/>
          </p:cNvSpPr>
          <p:nvPr/>
        </p:nvSpPr>
        <p:spPr bwMode="auto">
          <a:xfrm flipH="1">
            <a:off x="7038678" y="28410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 name="Text Box 15"/>
          <p:cNvSpPr txBox="1">
            <a:spLocks noChangeArrowheads="1"/>
          </p:cNvSpPr>
          <p:nvPr/>
        </p:nvSpPr>
        <p:spPr bwMode="auto">
          <a:xfrm>
            <a:off x="7934028" y="2631495"/>
            <a:ext cx="1131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Raw data</a:t>
            </a:r>
            <a:endParaRPr lang="en-GB" altLang="en-US" dirty="0"/>
          </a:p>
        </p:txBody>
      </p:sp>
      <p:sp>
        <p:nvSpPr>
          <p:cNvPr id="21" name="Line 16"/>
          <p:cNvSpPr>
            <a:spLocks noChangeShapeType="1"/>
          </p:cNvSpPr>
          <p:nvPr/>
        </p:nvSpPr>
        <p:spPr bwMode="auto">
          <a:xfrm flipH="1">
            <a:off x="7038678" y="34506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2" name="Text Box 17"/>
          <p:cNvSpPr txBox="1">
            <a:spLocks noChangeArrowheads="1"/>
          </p:cNvSpPr>
          <p:nvPr/>
        </p:nvSpPr>
        <p:spPr bwMode="auto">
          <a:xfrm>
            <a:off x="7934028" y="3241095"/>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Feature vector</a:t>
            </a:r>
            <a:endParaRPr lang="en-GB" altLang="en-US" dirty="0"/>
          </a:p>
        </p:txBody>
      </p:sp>
      <p:sp>
        <p:nvSpPr>
          <p:cNvPr id="23" name="Line 18"/>
          <p:cNvSpPr>
            <a:spLocks noChangeShapeType="1"/>
          </p:cNvSpPr>
          <p:nvPr/>
        </p:nvSpPr>
        <p:spPr bwMode="auto">
          <a:xfrm flipH="1">
            <a:off x="7038678" y="40602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4" name="Text Box 19"/>
          <p:cNvSpPr txBox="1">
            <a:spLocks noChangeArrowheads="1"/>
          </p:cNvSpPr>
          <p:nvPr/>
        </p:nvSpPr>
        <p:spPr bwMode="auto">
          <a:xfrm>
            <a:off x="7934028" y="3850695"/>
            <a:ext cx="1706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Network inputs</a:t>
            </a:r>
            <a:endParaRPr lang="en-GB" altLang="en-US" dirty="0"/>
          </a:p>
        </p:txBody>
      </p:sp>
      <p:sp>
        <p:nvSpPr>
          <p:cNvPr id="25" name="Line 20"/>
          <p:cNvSpPr>
            <a:spLocks noChangeShapeType="1"/>
          </p:cNvSpPr>
          <p:nvPr/>
        </p:nvSpPr>
        <p:spPr bwMode="auto">
          <a:xfrm flipH="1">
            <a:off x="7038678" y="46698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6" name="Text Box 21"/>
          <p:cNvSpPr txBox="1">
            <a:spLocks noChangeArrowheads="1"/>
          </p:cNvSpPr>
          <p:nvPr/>
        </p:nvSpPr>
        <p:spPr bwMode="auto">
          <a:xfrm>
            <a:off x="7934028" y="4460295"/>
            <a:ext cx="185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Network outputs</a:t>
            </a:r>
            <a:endParaRPr lang="en-GB" altLang="en-US" dirty="0"/>
          </a:p>
        </p:txBody>
      </p:sp>
      <p:sp>
        <p:nvSpPr>
          <p:cNvPr id="27" name="Line 22"/>
          <p:cNvSpPr>
            <a:spLocks noChangeShapeType="1"/>
          </p:cNvSpPr>
          <p:nvPr/>
        </p:nvSpPr>
        <p:spPr bwMode="auto">
          <a:xfrm flipH="1">
            <a:off x="7038678" y="52794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8" name="Text Box 23"/>
          <p:cNvSpPr txBox="1">
            <a:spLocks noChangeArrowheads="1"/>
          </p:cNvSpPr>
          <p:nvPr/>
        </p:nvSpPr>
        <p:spPr bwMode="auto">
          <a:xfrm>
            <a:off x="7934028" y="5069895"/>
            <a:ext cx="1893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Decoded outputs</a:t>
            </a:r>
            <a:endParaRPr lang="en-GB" altLang="en-US" dirty="0"/>
          </a:p>
        </p:txBody>
      </p:sp>
    </p:spTree>
    <p:extLst>
      <p:ext uri="{BB962C8B-B14F-4D97-AF65-F5344CB8AC3E}">
        <p14:creationId xmlns:p14="http://schemas.microsoft.com/office/powerpoint/2010/main" val="403024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smtClean="0"/>
              <a:t>Pre-Processing</a:t>
            </a:r>
            <a:endParaRPr lang="en-US" dirty="0"/>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5" name="Table 4"/>
          <p:cNvGraphicFramePr>
            <a:graphicFrameLocks noGrp="1"/>
          </p:cNvGraphicFramePr>
          <p:nvPr>
            <p:extLst>
              <p:ext uri="{D42A27DB-BD31-4B8C-83A1-F6EECF244321}">
                <p14:modId xmlns:p14="http://schemas.microsoft.com/office/powerpoint/2010/main" val="3918295678"/>
              </p:ext>
            </p:extLst>
          </p:nvPr>
        </p:nvGraphicFramePr>
        <p:xfrm>
          <a:off x="1191236" y="1852180"/>
          <a:ext cx="9964444" cy="4541994"/>
        </p:xfrm>
        <a:graphic>
          <a:graphicData uri="http://schemas.openxmlformats.org/drawingml/2006/table">
            <a:tbl>
              <a:tblPr bandRow="1">
                <a:tableStyleId>{2D5ABB26-0587-4C30-8999-92F81FD0307C}</a:tableStyleId>
              </a:tblPr>
              <a:tblGrid>
                <a:gridCol w="9964444"/>
              </a:tblGrid>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Transform data to NN inputs</a:t>
                      </a:r>
                    </a:p>
                  </a:txBody>
                  <a:tcPr anchor="b"/>
                </a:tc>
              </a:tr>
              <a:tr h="6955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i="1" dirty="0" smtClean="0"/>
                        <a:t>Applying a mathematical or statistical function. Encoding textual data from a database.</a:t>
                      </a:r>
                    </a:p>
                  </a:txBody>
                  <a:tcPr/>
                </a:tc>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Selection of the most relevant data and outlier removal</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i="1" dirty="0" smtClean="0">
                          <a:solidFill>
                            <a:schemeClr val="tx1"/>
                          </a:solidFill>
                        </a:rPr>
                        <a:t>Should</a:t>
                      </a:r>
                      <a:r>
                        <a:rPr lang="en-US" altLang="en-US" sz="1800" i="1" baseline="0" dirty="0" smtClean="0">
                          <a:solidFill>
                            <a:schemeClr val="tx1"/>
                          </a:solidFill>
                        </a:rPr>
                        <a:t> be used carefully because it can lead to various problems such as </a:t>
                      </a:r>
                      <a:r>
                        <a:rPr lang="en-US" altLang="en-US" sz="1800" i="1" baseline="0" dirty="0" err="1" smtClean="0">
                          <a:solidFill>
                            <a:schemeClr val="tx1"/>
                          </a:solidFill>
                        </a:rPr>
                        <a:t>overfitting</a:t>
                      </a:r>
                      <a:endParaRPr lang="en-US" altLang="en-US" sz="1800" i="1" dirty="0" smtClean="0">
                        <a:solidFill>
                          <a:schemeClr val="tx1"/>
                        </a:solidFill>
                      </a:endParaRPr>
                    </a:p>
                  </a:txBody>
                  <a:tcPr anchor="b"/>
                </a:tc>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Minimizing network inputs</a:t>
                      </a:r>
                    </a:p>
                  </a:txBody>
                  <a:tcPr anchor="b"/>
                </a:tc>
              </a:tr>
              <a:tr h="417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1800" i="1" dirty="0" smtClean="0"/>
                        <a:t>Feature extraction. Principal components analysis. Waveform / Image analysis.</a:t>
                      </a:r>
                    </a:p>
                  </a:txBody>
                  <a:tcPr/>
                </a:tc>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hlink"/>
                          </a:solidFill>
                        </a:rPr>
                        <a:t>Coding pre-processing data to network inputs</a:t>
                      </a:r>
                    </a:p>
                  </a:txBody>
                  <a:tcPr anchor="b"/>
                </a:tc>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i="1" dirty="0" smtClean="0">
                          <a:solidFill>
                            <a:schemeClr val="tx1"/>
                          </a:solidFill>
                        </a:rPr>
                        <a:t>Do</a:t>
                      </a:r>
                      <a:r>
                        <a:rPr lang="en-US" altLang="en-US" sz="1800" i="1" baseline="0" dirty="0" smtClean="0">
                          <a:solidFill>
                            <a:schemeClr val="tx1"/>
                          </a:solidFill>
                        </a:rPr>
                        <a:t> not confuse it with data transformation</a:t>
                      </a:r>
                      <a:endParaRPr lang="en-US" altLang="en-US" sz="1800" i="1" dirty="0" smtClean="0">
                        <a:solidFill>
                          <a:schemeClr val="tx1"/>
                        </a:solidFill>
                      </a:endParaRPr>
                    </a:p>
                  </a:txBody>
                  <a:tcPr/>
                </a:tc>
              </a:tr>
            </a:tbl>
          </a:graphicData>
        </a:graphic>
      </p:graphicFrame>
    </p:spTree>
    <p:extLst>
      <p:ext uri="{BB962C8B-B14F-4D97-AF65-F5344CB8AC3E}">
        <p14:creationId xmlns:p14="http://schemas.microsoft.com/office/powerpoint/2010/main" val="1890635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Real-World Applications</a:t>
            </a:r>
            <a:endParaRPr lang="en-US" dirty="0"/>
          </a:p>
        </p:txBody>
      </p:sp>
      <p:sp>
        <p:nvSpPr>
          <p:cNvPr id="5"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spTree>
    <p:extLst>
      <p:ext uri="{BB962C8B-B14F-4D97-AF65-F5344CB8AC3E}">
        <p14:creationId xmlns:p14="http://schemas.microsoft.com/office/powerpoint/2010/main" val="3919407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smtClean="0"/>
              <a:t>Fiber </a:t>
            </a:r>
            <a:r>
              <a:rPr lang="en-US" dirty="0"/>
              <a:t>Optic Image Transmission</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Technological Educational Institute Of </a:t>
            </a:r>
            <a:r>
              <a:rPr lang="en-US" altLang="en-US" sz="1100" b="1" dirty="0" smtClean="0">
                <a:latin typeface="+mn-lt"/>
                <a:cs typeface="Segoe UI" panose="020B0502040204020203" pitchFamily="34" charset="0"/>
              </a:rPr>
              <a:t>Crete | Department </a:t>
            </a:r>
            <a:r>
              <a:rPr lang="en-US" altLang="en-US" sz="1100" b="1" dirty="0">
                <a:latin typeface="+mn-lt"/>
                <a:cs typeface="Segoe UI" panose="020B0502040204020203" pitchFamily="34" charset="0"/>
              </a:rPr>
              <a:t>Of </a:t>
            </a:r>
            <a:r>
              <a:rPr lang="en-US" altLang="en-US" sz="1100" b="1" dirty="0" smtClean="0">
                <a:latin typeface="+mn-lt"/>
                <a:cs typeface="Segoe UI" panose="020B0502040204020203" pitchFamily="34" charset="0"/>
              </a:rPr>
              <a:t>Informatics Engineering | Intelligent </a:t>
            </a:r>
            <a:r>
              <a:rPr lang="en-US" altLang="en-US" sz="1100" b="1" dirty="0">
                <a:latin typeface="+mn-lt"/>
                <a:cs typeface="Segoe UI" panose="020B0502040204020203" pitchFamily="34" charset="0"/>
              </a:rPr>
              <a:t>Systems Laboratory</a:t>
            </a:r>
          </a:p>
        </p:txBody>
      </p:sp>
      <p:graphicFrame>
        <p:nvGraphicFramePr>
          <p:cNvPr id="6" name="Table 5"/>
          <p:cNvGraphicFramePr>
            <a:graphicFrameLocks noGrp="1"/>
          </p:cNvGraphicFramePr>
          <p:nvPr>
            <p:extLst>
              <p:ext uri="{D42A27DB-BD31-4B8C-83A1-F6EECF244321}">
                <p14:modId xmlns:p14="http://schemas.microsoft.com/office/powerpoint/2010/main" val="106201433"/>
              </p:ext>
            </p:extLst>
          </p:nvPr>
        </p:nvGraphicFramePr>
        <p:xfrm>
          <a:off x="1149292" y="2030135"/>
          <a:ext cx="6751460" cy="2194560"/>
        </p:xfrm>
        <a:graphic>
          <a:graphicData uri="http://schemas.openxmlformats.org/drawingml/2006/table">
            <a:tbl>
              <a:tblPr bandRow="1">
                <a:tableStyleId>{2D5ABB26-0587-4C30-8999-92F81FD0307C}</a:tableStyleId>
              </a:tblPr>
              <a:tblGrid>
                <a:gridCol w="6751460"/>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smtClean="0">
                          <a:solidFill>
                            <a:srgbClr val="0070C0"/>
                          </a:solidFill>
                        </a:rPr>
                        <a:t>Transmitting image without the distortion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t>In addition to transmitting data, they also offer a potential for transmitting images. Unfortunately images transmitted over long distance fiber optic cables are more susceptible to distortion due to noise.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5" name="Picture 4" descr="C:\WINDOWS\Desktop\IntroNeural\fo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295" y="1953935"/>
            <a:ext cx="32654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060290235"/>
              </p:ext>
            </p:extLst>
          </p:nvPr>
        </p:nvGraphicFramePr>
        <p:xfrm>
          <a:off x="1172780" y="4063490"/>
          <a:ext cx="9305069" cy="2280409"/>
        </p:xfrm>
        <a:graphic>
          <a:graphicData uri="http://schemas.openxmlformats.org/drawingml/2006/table">
            <a:tbl>
              <a:tblPr bandRow="1">
                <a:tableStyleId>{2D5ABB26-0587-4C30-8999-92F81FD0307C}</a:tableStyleId>
              </a:tblPr>
              <a:tblGrid>
                <a:gridCol w="9305069"/>
              </a:tblGrid>
              <a:tr h="2280409">
                <a:tc>
                  <a:txBody>
                    <a:bodyPr/>
                    <a:lstStyle/>
                    <a:p>
                      <a:pPr eaLnBrk="1" hangingPunct="1">
                        <a:spcBef>
                          <a:spcPct val="50000"/>
                        </a:spcBef>
                      </a:pPr>
                      <a:r>
                        <a:rPr lang="en-US" altLang="en-US" sz="2000" b="0" dirty="0" smtClean="0">
                          <a:solidFill>
                            <a:srgbClr val="0070C0"/>
                          </a:solidFill>
                        </a:rPr>
                        <a:t>Related Applications : Recognizing Images from Noisy data</a:t>
                      </a:r>
                    </a:p>
                    <a:p>
                      <a:pPr lvl="1" eaLnBrk="1" hangingPunct="1">
                        <a:spcBef>
                          <a:spcPct val="50000"/>
                        </a:spcBef>
                        <a:buFontTx/>
                        <a:buChar char="•"/>
                      </a:pPr>
                      <a:r>
                        <a:rPr lang="en-GB" altLang="en-US" sz="2000" dirty="0" smtClean="0"/>
                        <a:t> Speech recognition </a:t>
                      </a:r>
                    </a:p>
                    <a:p>
                      <a:pPr lvl="1" eaLnBrk="1" hangingPunct="1">
                        <a:spcBef>
                          <a:spcPct val="50000"/>
                        </a:spcBef>
                        <a:buFontTx/>
                        <a:buChar char="•"/>
                      </a:pPr>
                      <a:r>
                        <a:rPr lang="en-GB" altLang="en-US" sz="2000" dirty="0" smtClean="0"/>
                        <a:t> Facial identification </a:t>
                      </a:r>
                    </a:p>
                    <a:p>
                      <a:pPr lvl="1" eaLnBrk="1" hangingPunct="1">
                        <a:spcBef>
                          <a:spcPct val="50000"/>
                        </a:spcBef>
                        <a:buFontTx/>
                        <a:buChar char="•"/>
                      </a:pPr>
                      <a:r>
                        <a:rPr lang="en-GB" altLang="en-US" sz="2000" dirty="0" smtClean="0"/>
                        <a:t> Forensic data analysis </a:t>
                      </a:r>
                    </a:p>
                    <a:p>
                      <a:pPr lvl="1" eaLnBrk="1" hangingPunct="1">
                        <a:spcBef>
                          <a:spcPct val="50000"/>
                        </a:spcBef>
                        <a:buFontTx/>
                        <a:buChar char="•"/>
                      </a:pPr>
                      <a:r>
                        <a:rPr lang="en-GB" altLang="en-US" sz="2000" dirty="0" smtClean="0"/>
                        <a:t> Battlefield scene analysis </a:t>
                      </a:r>
                    </a:p>
                  </a:txBody>
                  <a:tcPr/>
                </a:tc>
              </a:tr>
            </a:tbl>
          </a:graphicData>
        </a:graphic>
      </p:graphicFrame>
    </p:spTree>
    <p:extLst>
      <p:ext uri="{BB962C8B-B14F-4D97-AF65-F5344CB8AC3E}">
        <p14:creationId xmlns:p14="http://schemas.microsoft.com/office/powerpoint/2010/main" val="272963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393</TotalTime>
  <Words>2044</Words>
  <Application>Microsoft Office PowerPoint</Application>
  <PresentationFormat>Widescreen</PresentationFormat>
  <Paragraphs>195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Microsoft YaHei</vt:lpstr>
      <vt:lpstr>Arial</vt:lpstr>
      <vt:lpstr>Calibri</vt:lpstr>
      <vt:lpstr>Calibri Light</vt:lpstr>
      <vt:lpstr>Segoe UI</vt:lpstr>
      <vt:lpstr>Symbol</vt:lpstr>
      <vt:lpstr>Tahoma</vt:lpstr>
      <vt:lpstr>Retrospect</vt:lpstr>
      <vt:lpstr>Applications of NNs</vt:lpstr>
      <vt:lpstr>Applications of NNs</vt:lpstr>
      <vt:lpstr>Neural Networks Projects Are Different</vt:lpstr>
      <vt:lpstr>Neural Networks Projects Are Different</vt:lpstr>
      <vt:lpstr>Project life cycle</vt:lpstr>
      <vt:lpstr>NNs In Real Problems</vt:lpstr>
      <vt:lpstr>Pre-Processing</vt:lpstr>
      <vt:lpstr>Real-World Applications</vt:lpstr>
      <vt:lpstr>Fiber Optic Image Transmission</vt:lpstr>
      <vt:lpstr>TV Picture Quality Control</vt:lpstr>
      <vt:lpstr>Chemical Manufacture</vt:lpstr>
      <vt:lpstr>Stock Market Prediction                      (1/2)</vt:lpstr>
      <vt:lpstr>Stock Market Prediction                      (2/2)</vt:lpstr>
      <vt:lpstr>Automated Industrial Inspection</vt:lpstr>
      <vt:lpstr>Self Organizing Maps for Web search engines</vt:lpstr>
      <vt:lpstr>Analysis of epileptic SQUID MEG data</vt:lpstr>
      <vt:lpstr>Seismic Prediction</vt:lpstr>
      <vt:lpstr>Robocup: Robot World Cup</vt:lpstr>
      <vt:lpstr>Using HMM's for Audio-to-Visual Conversion</vt:lpstr>
      <vt:lpstr>Speechreading (Lipreading)</vt:lpstr>
      <vt:lpstr>Detection and Tracking of Moving Targets</vt:lpstr>
      <vt:lpstr>Real-time Target Identification for Security Applications</vt:lpstr>
      <vt:lpstr>Behavioral Animation and Evolution of Behavior </vt:lpstr>
      <vt:lpstr>Artificial Life for Graphics, Animation, Multimedia, and Virtual Reality: Siggraph '95 Showcase</vt:lpstr>
      <vt:lpstr>Theology of AI : Can you turn these off?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NNs</dc:title>
  <dc:creator>Ioannis Deligiannis</dc:creator>
  <cp:lastModifiedBy>Ioannis Deligiannis</cp:lastModifiedBy>
  <cp:revision>44</cp:revision>
  <dcterms:created xsi:type="dcterms:W3CDTF">2015-04-22T08:47:25Z</dcterms:created>
  <dcterms:modified xsi:type="dcterms:W3CDTF">2015-05-07T09:57:10Z</dcterms:modified>
</cp:coreProperties>
</file>