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76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183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72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7" r:id="rId12"/>
    <p:sldId id="266" r:id="rId13"/>
    <p:sldId id="293" r:id="rId14"/>
    <p:sldId id="267" r:id="rId15"/>
    <p:sldId id="288" r:id="rId16"/>
    <p:sldId id="268" r:id="rId17"/>
    <p:sldId id="270" r:id="rId18"/>
    <p:sldId id="269" r:id="rId19"/>
    <p:sldId id="271" r:id="rId20"/>
    <p:sldId id="272" r:id="rId21"/>
    <p:sldId id="273" r:id="rId22"/>
    <p:sldId id="290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91" r:id="rId33"/>
    <p:sldId id="283" r:id="rId34"/>
    <p:sldId id="284" r:id="rId35"/>
    <p:sldId id="285" r:id="rId36"/>
    <p:sldId id="292" r:id="rId37"/>
    <p:sldId id="286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  <p:sldId id="426" r:id="rId171"/>
    <p:sldId id="427" r:id="rId172"/>
    <p:sldId id="428" r:id="rId173"/>
    <p:sldId id="429" r:id="rId174"/>
    <p:sldId id="430" r:id="rId175"/>
    <p:sldId id="431" r:id="rId176"/>
    <p:sldId id="432" r:id="rId177"/>
    <p:sldId id="433" r:id="rId178"/>
    <p:sldId id="434" r:id="rId179"/>
    <p:sldId id="435" r:id="rId180"/>
    <p:sldId id="436" r:id="rId181"/>
    <p:sldId id="437" r:id="rId182"/>
    <p:sldId id="438" r:id="rId183"/>
    <p:sldId id="439" r:id="rId184"/>
    <p:sldId id="440" r:id="rId185"/>
    <p:sldId id="441" r:id="rId18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72" d="100"/>
          <a:sy n="72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91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7BD54-A0AA-4CBA-AF64-B8AED12987AF}" type="datetimeFigureOut">
              <a:rPr lang="el-GR" smtClean="0"/>
              <a:pPr/>
              <a:t>15/10/2012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CF091-5753-46C9-AB90-274609C6741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DE21-2CC2-4B02-B6E4-36E36EAEFF9D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E7EE-C102-4E88-B6DF-201491863442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D8DD7-2EA5-4530-8953-D5BB5A33E3EF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F196B-30A3-417C-BC3A-80FB0E17175F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C74481-E31F-4635-8194-C7FC47384E84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62D17-1B64-416E-A05D-D858781FDB82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4A743-4E7E-49F5-9B90-A9510BAEB638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F01B-13F0-4C2C-A39A-58E978E5337E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AD202-844A-4072-AEEA-66EEAAE4C794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9272B-2D11-4CFD-8114-D01D5602936B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272F4-26CF-4079-97E3-5DB9E98C529C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9FC7E8-550E-4758-95F2-8B364CF73B13}" type="datetime1">
              <a:rPr lang="el-GR" smtClean="0"/>
              <a:pPr/>
              <a:t>15/10/2012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Όραμα του Σημασιολογικού Ιστού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l-GR" dirty="0" smtClean="0"/>
              <a:t>Εισαγωγή στο Σημασιολογικό Ιστό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64896" cy="1287016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Ηλεκτρονικό Εμπόριο μεταξύ Επιχειρήσεων (1/2)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0392" y="1628800"/>
            <a:ext cx="8034096" cy="4968552"/>
          </a:xfrm>
        </p:spPr>
        <p:txBody>
          <a:bodyPr>
            <a:noAutofit/>
          </a:bodyPr>
          <a:lstStyle/>
          <a:p>
            <a:r>
              <a:rPr lang="el-GR" sz="2400" dirty="0" smtClean="0"/>
              <a:t>Το Διαδίκτυο φαίνεται να αποτελεί ιδανική υποδομή για την επικοινωνία μεταξύ επιχειρήσεων</a:t>
            </a:r>
          </a:p>
          <a:p>
            <a:pPr lvl="1"/>
            <a:r>
              <a:rPr lang="el-GR" sz="2000" dirty="0" smtClean="0"/>
              <a:t>Οι επιχειρήσεις αναζητούσαν ολοένα και περισσότερο λύσεις βασισμένες στο Διαδίκτυο και έχουν εμφανιστεί νέα επιχειρηματικά μοντέλα όπως οι </a:t>
            </a:r>
            <a:r>
              <a:rPr lang="el-GR" sz="2000" i="1" dirty="0" smtClean="0"/>
              <a:t>πύλες</a:t>
            </a:r>
            <a:r>
              <a:rPr lang="el-GR" sz="2000" dirty="0" smtClean="0"/>
              <a:t> </a:t>
            </a:r>
            <a:r>
              <a:rPr lang="en-US" sz="2000" i="1" dirty="0" smtClean="0"/>
              <a:t>B2B</a:t>
            </a:r>
            <a:r>
              <a:rPr lang="el-GR" sz="2000" dirty="0" smtClean="0"/>
              <a:t> (</a:t>
            </a:r>
            <a:r>
              <a:rPr lang="en-US" sz="2000" i="1" dirty="0" smtClean="0"/>
              <a:t>B2B portals</a:t>
            </a:r>
            <a:r>
              <a:rPr lang="el-GR" sz="2000" i="1" dirty="0" smtClean="0"/>
              <a:t>)</a:t>
            </a:r>
            <a:endParaRPr lang="el-GR" sz="2000" dirty="0" smtClean="0"/>
          </a:p>
          <a:p>
            <a:pPr lvl="1"/>
            <a:r>
              <a:rPr lang="el-GR" sz="2000" dirty="0" smtClean="0"/>
              <a:t>Ωστόσο, το ηλεκτρονικό εμπόριο μεταξύ επιχειρήσεων παρεμποδίζεται από την έλλειψη προτύπων</a:t>
            </a:r>
          </a:p>
          <a:p>
            <a:pPr lvl="1"/>
            <a:r>
              <a:rPr lang="el-GR" sz="2000" dirty="0" smtClean="0"/>
              <a:t>Η </a:t>
            </a:r>
            <a:r>
              <a:rPr lang="en-US" sz="2000" dirty="0" smtClean="0"/>
              <a:t>HTML </a:t>
            </a:r>
            <a:r>
              <a:rPr lang="el-GR" sz="2000" dirty="0" smtClean="0"/>
              <a:t>είναι εξαιρετικά ανίσχυρη να υποστηρίξει αποτελεσματικά τις δραστηριότητες που περιγράφηκαν </a:t>
            </a:r>
          </a:p>
          <a:p>
            <a:pPr lvl="2"/>
            <a:r>
              <a:rPr lang="el-GR" sz="1800" dirty="0" smtClean="0"/>
              <a:t>Δεν παρέχει ούτε τη δομή ούτε τη σημασιολογία των πληροφοριών</a:t>
            </a:r>
          </a:p>
          <a:p>
            <a:pPr lvl="1"/>
            <a:r>
              <a:rPr lang="el-GR" sz="2000" dirty="0" smtClean="0"/>
              <a:t>Το νέο πρότυπο της</a:t>
            </a:r>
            <a:r>
              <a:rPr lang="en-US" sz="2000" dirty="0" smtClean="0"/>
              <a:t> XML</a:t>
            </a:r>
            <a:r>
              <a:rPr lang="el-GR" sz="2000" dirty="0" smtClean="0"/>
              <a:t> αποτελεί μία σημαντική βελτίωση</a:t>
            </a:r>
          </a:p>
          <a:p>
            <a:pPr lvl="2"/>
            <a:r>
              <a:rPr lang="el-GR" sz="1800" dirty="0" smtClean="0"/>
              <a:t>Αλλά μπορεί να υποστηρίξει επικοινωνίες μόνο σε περιπτώσεις όπου υπάρχει εκ των προτέρων συμφωνία για το λεξιλόγιο που θα χρησιμοποιηθεί, καθώς και για το νόημά του</a:t>
            </a:r>
            <a:endParaRPr lang="en-US" sz="18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Πόροι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Μπορούμε να θεωρήσουμε ότι ένας πόρος είναι ένα αντικείμενο, ένα «πράγμα» για το οποίο θέλουμε να μιλήσουμε</a:t>
            </a:r>
          </a:p>
          <a:p>
            <a:pPr lvl="1"/>
            <a:r>
              <a:rPr lang="el-GR" dirty="0" smtClean="0"/>
              <a:t>Οι πόροι μπορεί να είναι συγγραφείς, βιβλία, εκδότες, τοποθεσίες, άτομα, ξενοδοχεία, </a:t>
            </a:r>
            <a:r>
              <a:rPr lang="el-GR" dirty="0" err="1" smtClean="0"/>
              <a:t>κ.ο.κ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Κάθε πόρος έχει μια διεύθυνση</a:t>
            </a:r>
            <a:r>
              <a:rPr lang="en-US" dirty="0" smtClean="0"/>
              <a:t> URI </a:t>
            </a:r>
            <a:r>
              <a:rPr lang="el-GR" dirty="0" smtClean="0"/>
              <a:t>(</a:t>
            </a:r>
            <a:r>
              <a:rPr lang="en-US" dirty="0" smtClean="0"/>
              <a:t>Uniform Resource Identifier</a:t>
            </a:r>
            <a:r>
              <a:rPr lang="el-GR" dirty="0" smtClean="0"/>
              <a:t>, Ενιαίο Αναγνωριστικό Πόρων)</a:t>
            </a:r>
            <a:endParaRPr lang="en-US" dirty="0" smtClean="0"/>
          </a:p>
          <a:p>
            <a:pPr lvl="1"/>
            <a:r>
              <a:rPr lang="el-GR" dirty="0" smtClean="0"/>
              <a:t>Η διεύθυνση</a:t>
            </a:r>
            <a:r>
              <a:rPr lang="en-US" dirty="0" smtClean="0"/>
              <a:t> URI </a:t>
            </a:r>
            <a:r>
              <a:rPr lang="el-GR" dirty="0" smtClean="0"/>
              <a:t>μπορεί να είναι μία διεύθυνση</a:t>
            </a:r>
            <a:r>
              <a:rPr lang="en-US" dirty="0" smtClean="0"/>
              <a:t> URL (Uniform Resource Locator, </a:t>
            </a:r>
            <a:r>
              <a:rPr lang="el-GR" dirty="0" smtClean="0"/>
              <a:t>ή διεύθυνση Ιστού</a:t>
            </a:r>
            <a:r>
              <a:rPr lang="en-US" dirty="0" smtClean="0"/>
              <a:t>) </a:t>
            </a:r>
            <a:r>
              <a:rPr lang="el-GR" dirty="0" smtClean="0"/>
              <a:t>ή κάποιο άλλο είδος μοναδικού αναγνωριστικού</a:t>
            </a:r>
            <a:endParaRPr lang="en-US" dirty="0" smtClean="0"/>
          </a:p>
          <a:p>
            <a:pPr lvl="2"/>
            <a:r>
              <a:rPr lang="el-GR" sz="2600" dirty="0" smtClean="0"/>
              <a:t>Το αναγνωριστικό δεν επιτρέπει απαραίτητα την </a:t>
            </a:r>
            <a:r>
              <a:rPr lang="el-GR" sz="2600" i="1" dirty="0" smtClean="0"/>
              <a:t>πρόσβαση </a:t>
            </a:r>
            <a:r>
              <a:rPr lang="el-GR" sz="2600" dirty="0" smtClean="0"/>
              <a:t>σε έναν πόρο</a:t>
            </a:r>
            <a:endParaRPr lang="en-US" sz="2600" i="1" dirty="0" smtClean="0"/>
          </a:p>
          <a:p>
            <a:pPr lvl="1"/>
            <a:r>
              <a:rPr lang="el-GR" dirty="0" smtClean="0"/>
              <a:t>Οι συνδυασμοί </a:t>
            </a:r>
            <a:r>
              <a:rPr lang="en-US" dirty="0" smtClean="0"/>
              <a:t>URI </a:t>
            </a:r>
            <a:r>
              <a:rPr lang="el-GR" dirty="0" smtClean="0"/>
              <a:t>δεν έχουν οριστεί μόνο για τοποθεσίες στον Ιστό, αλλά και για αντικείμενα διαφόρων ειδών</a:t>
            </a:r>
            <a:endParaRPr lang="en-US" dirty="0" smtClean="0"/>
          </a:p>
          <a:p>
            <a:pPr lvl="2"/>
            <a:r>
              <a:rPr lang="el-GR" sz="2600" dirty="0" smtClean="0"/>
              <a:t>Όπως τηλεφωνικούς αριθμούς, αριθμούς </a:t>
            </a:r>
            <a:r>
              <a:rPr lang="en-US" sz="2600" dirty="0" smtClean="0"/>
              <a:t>ISBN</a:t>
            </a:r>
            <a:r>
              <a:rPr lang="el-GR" sz="2600" dirty="0" smtClean="0"/>
              <a:t> και γεωγραφικές τοποθεσίες</a:t>
            </a:r>
            <a:endParaRPr lang="en-US" sz="2600" dirty="0" smtClean="0"/>
          </a:p>
          <a:p>
            <a:pPr lvl="1"/>
            <a:r>
              <a:rPr lang="el-GR" dirty="0" smtClean="0"/>
              <a:t>Γενικά θεωρούμε ότι μία διεύθυνση </a:t>
            </a:r>
            <a:r>
              <a:rPr lang="en-US" dirty="0" smtClean="0"/>
              <a:t>URI </a:t>
            </a:r>
            <a:r>
              <a:rPr lang="el-GR" dirty="0" smtClean="0"/>
              <a:t>είναι το αναγνωριστικό ενός διαδικτυακού πόρου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100</a:t>
            </a:fld>
            <a:endParaRPr lang="el-GR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Ιδιότητες και Προτάσεις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340768"/>
            <a:ext cx="7674056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ιδιότητες </a:t>
            </a:r>
            <a:r>
              <a:rPr lang="el-GR" dirty="0" smtClean="0"/>
              <a:t>είναι μια ειδική περίπτωση πόρων</a:t>
            </a:r>
            <a:endParaRPr lang="en-US" dirty="0" smtClean="0"/>
          </a:p>
          <a:p>
            <a:pPr lvl="1"/>
            <a:r>
              <a:rPr lang="el-GR" dirty="0" smtClean="0"/>
              <a:t>Περιγράφουν σχέσεις μεταξύ πόρων</a:t>
            </a:r>
            <a:r>
              <a:rPr lang="en-US" dirty="0" smtClean="0"/>
              <a:t>, </a:t>
            </a:r>
            <a:r>
              <a:rPr lang="el-GR" dirty="0" smtClean="0"/>
              <a:t>για παράδειγμα «γραμμένο από», «ηλικία», «τίτλος», </a:t>
            </a:r>
            <a:r>
              <a:rPr lang="el-GR" dirty="0" err="1" smtClean="0"/>
              <a:t>κ.ο.κ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</a:p>
          <a:p>
            <a:r>
              <a:rPr lang="el-GR" dirty="0" smtClean="0"/>
              <a:t>Οι ιδιότητες στην </a:t>
            </a:r>
            <a:r>
              <a:rPr lang="en-US" dirty="0" smtClean="0"/>
              <a:t>RDF </a:t>
            </a:r>
            <a:r>
              <a:rPr lang="el-GR" dirty="0" smtClean="0"/>
              <a:t>καθορίζονται επίσης από διευθύνσεις </a:t>
            </a:r>
            <a:r>
              <a:rPr lang="en-US" dirty="0" smtClean="0"/>
              <a:t>URI</a:t>
            </a:r>
          </a:p>
          <a:p>
            <a:pPr lvl="1"/>
            <a:r>
              <a:rPr lang="el-GR" dirty="0" smtClean="0"/>
              <a:t>Και στην πράξη από </a:t>
            </a:r>
            <a:r>
              <a:rPr lang="en-US" dirty="0" smtClean="0"/>
              <a:t>URL</a:t>
            </a:r>
          </a:p>
          <a:p>
            <a:r>
              <a:rPr lang="el-GR" dirty="0" smtClean="0"/>
              <a:t>Η ιδέα της χρήσης των </a:t>
            </a:r>
            <a:r>
              <a:rPr lang="en-US" dirty="0" smtClean="0"/>
              <a:t>URI</a:t>
            </a:r>
            <a:r>
              <a:rPr lang="el-GR" dirty="0" smtClean="0"/>
              <a:t> για τον προσδιορισμό των «πραγμάτων»</a:t>
            </a:r>
            <a:r>
              <a:rPr lang="en-US" dirty="0" smtClean="0"/>
              <a:t> </a:t>
            </a:r>
            <a:r>
              <a:rPr lang="el-GR" dirty="0" smtClean="0"/>
              <a:t>και των μεταξύ τους σχέσεων είναι πολύ σημαντική</a:t>
            </a:r>
            <a:endParaRPr lang="en-US" dirty="0" smtClean="0"/>
          </a:p>
          <a:p>
            <a:pPr lvl="1"/>
            <a:r>
              <a:rPr lang="el-GR" dirty="0" smtClean="0"/>
              <a:t>Αυτή η επιλογή μας παρέχει με μία κίνηση μία μέθοδο καθολικής, παγκόσμιας, μοναδικής ονομασίας</a:t>
            </a:r>
            <a:endParaRPr lang="en-US" dirty="0" smtClean="0"/>
          </a:p>
          <a:p>
            <a:pPr lvl="1"/>
            <a:r>
              <a:rPr lang="el-GR" dirty="0" smtClean="0"/>
              <a:t>Η χρήση μιας τέτοιας μεθόδου μειώνει δραστικά το πρόβλημα της ομωνυμίας, που «μαστίζει» την αναπαράσταση των κατανεμημένων δεδομένων μέχρι τώρα</a:t>
            </a:r>
            <a:endParaRPr lang="en-US" dirty="0" smtClean="0"/>
          </a:p>
          <a:p>
            <a:r>
              <a:rPr lang="el-GR" dirty="0" smtClean="0"/>
              <a:t>Οι </a:t>
            </a:r>
            <a:r>
              <a:rPr lang="el-GR" b="1" dirty="0" smtClean="0"/>
              <a:t>προτάσεις </a:t>
            </a:r>
            <a:r>
              <a:rPr lang="el-GR" dirty="0" smtClean="0"/>
              <a:t>βεβαιώνουν τις ιδιότητες των πόρων</a:t>
            </a:r>
            <a:endParaRPr lang="en-US" dirty="0" smtClean="0"/>
          </a:p>
          <a:p>
            <a:r>
              <a:rPr lang="el-GR" dirty="0" smtClean="0"/>
              <a:t>Η πρόταση είναι μία τριάδα (</a:t>
            </a:r>
            <a:r>
              <a:rPr lang="en-US" dirty="0" smtClean="0"/>
              <a:t>triple</a:t>
            </a:r>
            <a:r>
              <a:rPr lang="el-GR" dirty="0" smtClean="0"/>
              <a:t>) αντικειμένου-χαρακτηριστικού-τιμής</a:t>
            </a:r>
            <a:r>
              <a:rPr lang="en-US" dirty="0" smtClean="0"/>
              <a:t>, </a:t>
            </a:r>
            <a:r>
              <a:rPr lang="el-GR" dirty="0" smtClean="0"/>
              <a:t>η οποία αποτελείται από έναν πόρο, μία ιδιότητα, και μία τιμή</a:t>
            </a:r>
            <a:endParaRPr lang="en-US" dirty="0" smtClean="0"/>
          </a:p>
          <a:p>
            <a:pPr lvl="1"/>
            <a:r>
              <a:rPr lang="el-GR" dirty="0" smtClean="0"/>
              <a:t>Οι τιμές μπορούν να είναι είτε πόροι ή </a:t>
            </a:r>
            <a:r>
              <a:rPr lang="el-GR" i="1" dirty="0" smtClean="0"/>
              <a:t>λεκτικά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i="1" dirty="0" smtClean="0"/>
              <a:t>literals</a:t>
            </a:r>
            <a:r>
              <a:rPr lang="el-GR" i="1" dirty="0" smtClean="0"/>
              <a:t>)</a:t>
            </a:r>
            <a:endParaRPr lang="en-US" i="1" dirty="0" smtClean="0"/>
          </a:p>
          <a:p>
            <a:pPr lvl="2"/>
            <a:r>
              <a:rPr lang="el-GR" sz="2900" dirty="0" smtClean="0"/>
              <a:t>Τα λεκτικά είναι ατομικές τιμές </a:t>
            </a:r>
            <a:r>
              <a:rPr lang="en-US" sz="2900" dirty="0" smtClean="0"/>
              <a:t>(</a:t>
            </a:r>
            <a:r>
              <a:rPr lang="el-GR" sz="2900" dirty="0" smtClean="0"/>
              <a:t>αλφαριθμητικά, </a:t>
            </a:r>
            <a:r>
              <a:rPr lang="en-US" sz="2900" dirty="0" smtClean="0"/>
              <a:t>strings)</a:t>
            </a:r>
            <a:endParaRPr lang="el-GR" sz="29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101</a:t>
            </a:fld>
            <a:endParaRPr lang="el-GR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Τρεις Θεωρήσεις μιας Πρότασης </a:t>
            </a:r>
            <a:r>
              <a:rPr lang="en-US" b="1" dirty="0" smtClean="0"/>
              <a:t>(1/4)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648" y="1484784"/>
            <a:ext cx="7498080" cy="432048"/>
          </a:xfrm>
        </p:spPr>
        <p:txBody>
          <a:bodyPr>
            <a:noAutofit/>
          </a:bodyPr>
          <a:lstStyle/>
          <a:p>
            <a:r>
              <a:rPr lang="el-GR" sz="2200" dirty="0" smtClean="0"/>
              <a:t>Ένα παράδειγμα πρότασης είναι</a:t>
            </a:r>
            <a:endParaRPr lang="en-US" sz="22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102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394400" y="4365104"/>
            <a:ext cx="7498080" cy="223224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3200" dirty="0" smtClean="0"/>
              <a:t>Μπορούμε να θεωρήσουμε την τριάδα </a:t>
            </a:r>
            <a:r>
              <a:rPr lang="en-US" sz="3200" dirty="0" smtClean="0"/>
              <a:t>(</a:t>
            </a:r>
            <a:r>
              <a:rPr lang="en-US" sz="3200" i="1" dirty="0" smtClean="0"/>
              <a:t>x, P, y) </a:t>
            </a:r>
            <a:r>
              <a:rPr lang="el-GR" sz="3200" dirty="0" smtClean="0"/>
              <a:t>ως ένα λογικό τύπο </a:t>
            </a:r>
            <a:r>
              <a:rPr lang="en-US" sz="3200" i="1" dirty="0" smtClean="0"/>
              <a:t>P(x, y)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2900" dirty="0" smtClean="0"/>
              <a:t>Όπου το δυαδικό κατηγόρημα </a:t>
            </a:r>
            <a:r>
              <a:rPr lang="en-US" sz="2900" dirty="0" smtClean="0"/>
              <a:t>P </a:t>
            </a:r>
            <a:r>
              <a:rPr lang="el-GR" sz="2900" dirty="0" smtClean="0"/>
              <a:t>συσχετίζει το αντικείμενο </a:t>
            </a:r>
            <a:r>
              <a:rPr lang="en-US" sz="2900" dirty="0" smtClean="0"/>
              <a:t>x </a:t>
            </a:r>
            <a:r>
              <a:rPr lang="el-GR" sz="2900" dirty="0" smtClean="0"/>
              <a:t>με το αντικείμενο </a:t>
            </a:r>
            <a:r>
              <a:rPr lang="en-US" sz="2900" dirty="0" smtClean="0"/>
              <a:t>y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3200" dirty="0" smtClean="0"/>
              <a:t>Στην πραγματικότητα</a:t>
            </a:r>
            <a:r>
              <a:rPr lang="en-US" sz="3200" dirty="0" smtClean="0"/>
              <a:t>, </a:t>
            </a:r>
            <a:r>
              <a:rPr lang="el-GR" sz="3200" i="1" dirty="0" smtClean="0"/>
              <a:t>η </a:t>
            </a:r>
            <a:r>
              <a:rPr lang="en-US" sz="3200" i="1" dirty="0" smtClean="0"/>
              <a:t>RDF </a:t>
            </a:r>
            <a:r>
              <a:rPr lang="el-GR" sz="3200" i="1" dirty="0" smtClean="0"/>
              <a:t>παρέχει μόνο δυαδικά κατηγορήματα (ιδιότητες)</a:t>
            </a:r>
            <a:endParaRPr lang="en-US" sz="2800" i="1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2900" dirty="0" smtClean="0"/>
              <a:t>Παρατηρήστε ότι η ιδιότητα </a:t>
            </a:r>
            <a:r>
              <a:rPr lang="en-US" sz="2900" dirty="0" smtClean="0"/>
              <a:t>“site-owner”</a:t>
            </a:r>
            <a:r>
              <a:rPr lang="el-GR" sz="2900" dirty="0" smtClean="0"/>
              <a:t>, καθώς και τα δύο αντικείμενα, προσδιορίζονται από διευθύνσεις </a:t>
            </a:r>
            <a:r>
              <a:rPr lang="en-US" sz="2900" dirty="0" smtClean="0"/>
              <a:t>URL</a:t>
            </a:r>
            <a:endParaRPr lang="el-GR" sz="29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187624" y="3717032"/>
            <a:ext cx="7776864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700" dirty="0" smtClean="0">
                <a:solidFill>
                  <a:schemeClr val="tx1"/>
                </a:solidFill>
              </a:rPr>
              <a:t>(http://www.cit.gu.edu.au/~db, http://www.mydomain.org/site-owner, #</a:t>
            </a:r>
            <a:r>
              <a:rPr lang="en-US" sz="1700" dirty="0" err="1" smtClean="0">
                <a:solidFill>
                  <a:schemeClr val="tx1"/>
                </a:solidFill>
              </a:rPr>
              <a:t>DavidBillington</a:t>
            </a:r>
            <a:r>
              <a:rPr lang="en-US" sz="17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907704" y="1916832"/>
            <a:ext cx="396044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David </a:t>
            </a:r>
            <a:r>
              <a:rPr lang="en-US" sz="1700" i="1" dirty="0" err="1" smtClean="0"/>
              <a:t>Billington</a:t>
            </a:r>
            <a:r>
              <a:rPr lang="en-US" sz="1700" i="1" dirty="0" smtClean="0"/>
              <a:t> is the owner of the Web page</a:t>
            </a:r>
          </a:p>
          <a:p>
            <a:r>
              <a:rPr lang="en-US" sz="1700" i="1" dirty="0" smtClean="0"/>
              <a:t>http://www.cit.gu.edu.au/∼db.</a:t>
            </a: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394400" y="2708920"/>
            <a:ext cx="7498080" cy="108012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απλούστερος τρόπος ερμηνείας αυτής της πρότασης είναι να χρησιμοποιήσουμε τον ορισμό και να θεωρήσουμε την τριάδα 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Τρεις Θεωρήσεις μιας Πρότασης </a:t>
            </a:r>
            <a:r>
              <a:rPr lang="en-US" b="1" dirty="0" smtClean="0"/>
              <a:t>(2/4)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701280"/>
          </a:xfrm>
        </p:spPr>
        <p:txBody>
          <a:bodyPr>
            <a:normAutofit fontScale="92500" lnSpcReduction="20000"/>
          </a:bodyPr>
          <a:lstStyle/>
          <a:p>
            <a:r>
              <a:rPr lang="el-GR" sz="2800" dirty="0" smtClean="0"/>
              <a:t>Η δεύτερη θεώρηση βασίζεται σε γράφους</a:t>
            </a:r>
            <a:endParaRPr lang="en-US" sz="2800" dirty="0" smtClean="0"/>
          </a:p>
          <a:p>
            <a:r>
              <a:rPr lang="el-GR" sz="2800" dirty="0" smtClean="0"/>
              <a:t>Ο γράφος που αντιστοιχεί στην προηγούμενη πρόταση είναι ο παρακάτω</a:t>
            </a:r>
            <a:endParaRPr lang="en-US" sz="2800" dirty="0" smtClean="0"/>
          </a:p>
          <a:p>
            <a:pPr lvl="1"/>
            <a:r>
              <a:rPr lang="el-GR" sz="2600" dirty="0" smtClean="0"/>
              <a:t>Είναι ένας κατευθυνόμενος γράφος με κόμβους και ακμές που έχουν ετικέτες</a:t>
            </a:r>
            <a:endParaRPr lang="en-US" sz="2600" dirty="0" smtClean="0"/>
          </a:p>
          <a:p>
            <a:pPr lvl="2"/>
            <a:r>
              <a:rPr lang="el-GR" dirty="0" smtClean="0"/>
              <a:t>Οι ακμές κατευθύνονται από τον πόρο (το </a:t>
            </a:r>
            <a:r>
              <a:rPr lang="el-GR" i="1" dirty="0" smtClean="0"/>
              <a:t>υποκείμενο </a:t>
            </a:r>
            <a:r>
              <a:rPr lang="el-GR" dirty="0" smtClean="0"/>
              <a:t>της πρότασης) προς την τιμή (το </a:t>
            </a:r>
            <a:r>
              <a:rPr lang="el-GR" i="1" dirty="0" smtClean="0"/>
              <a:t>αντικείμενο </a:t>
            </a:r>
            <a:r>
              <a:rPr lang="el-GR" dirty="0" smtClean="0"/>
              <a:t>της πρότασης)</a:t>
            </a:r>
            <a:endParaRPr lang="en-US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103</a:t>
            </a:fld>
            <a:endParaRPr lang="el-GR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403648" y="6056312"/>
            <a:ext cx="7498080" cy="801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293096"/>
            <a:ext cx="7425895" cy="739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1403648" y="5229200"/>
            <a:ext cx="7498080" cy="12241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600" dirty="0" smtClean="0"/>
              <a:t>Η τιμή μιας πρότασης μπορεί να είναι πόρος</a:t>
            </a:r>
            <a:endParaRPr lang="en-US" sz="26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400" dirty="0" smtClean="0"/>
              <a:t>Επομένως, ενδέχεται να συνδέεται και με άλλους πόρους</a:t>
            </a:r>
            <a:endParaRPr lang="en-US" sz="2400" dirty="0" smtClean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Τρεις Θεωρήσεις μιας Πρότασης </a:t>
            </a:r>
            <a:r>
              <a:rPr lang="en-US" b="1" dirty="0" smtClean="0"/>
              <a:t>(3/4)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40"/>
          </a:xfrm>
        </p:spPr>
        <p:txBody>
          <a:bodyPr>
            <a:normAutofit/>
          </a:bodyPr>
          <a:lstStyle/>
          <a:p>
            <a:r>
              <a:rPr lang="el-GR" sz="2500" dirty="0" smtClean="0"/>
              <a:t>Θεωρείστε τις παρακάτω τριάδες</a:t>
            </a:r>
            <a:r>
              <a:rPr lang="en-US" sz="2500" dirty="0" smtClean="0"/>
              <a:t>:</a:t>
            </a:r>
            <a:endParaRPr lang="el-GR" sz="25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104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403648" y="3752056"/>
            <a:ext cx="7498080" cy="5410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500" dirty="0" smtClean="0"/>
              <a:t>Η γραφική αναπαράστασή τους:</a:t>
            </a:r>
            <a:endParaRPr lang="el-GR" sz="2500" dirty="0"/>
          </a:p>
        </p:txBody>
      </p:sp>
      <p:sp>
        <p:nvSpPr>
          <p:cNvPr id="6" name="5 - Ορθογώνιο"/>
          <p:cNvSpPr/>
          <p:nvPr/>
        </p:nvSpPr>
        <p:spPr>
          <a:xfrm>
            <a:off x="1331640" y="1844824"/>
            <a:ext cx="7272808" cy="18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(http://www.cit.gu.edu.au/~db, http://www.mydomain.org/site-owner, #</a:t>
            </a:r>
            <a:r>
              <a:rPr lang="en-US" sz="1600" dirty="0" err="1" smtClean="0"/>
              <a:t>DavidBillington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(#</a:t>
            </a:r>
            <a:r>
              <a:rPr lang="en-US" sz="1600" dirty="0" err="1" smtClean="0"/>
              <a:t>DavidBillington</a:t>
            </a:r>
            <a:r>
              <a:rPr lang="en-US" sz="1600" dirty="0" smtClean="0"/>
              <a:t>, http://www.mydomain.org/phone, </a:t>
            </a:r>
            <a:r>
              <a:rPr lang="el-GR" sz="1600" dirty="0" smtClean="0"/>
              <a:t>"3875507")</a:t>
            </a:r>
          </a:p>
          <a:p>
            <a:r>
              <a:rPr lang="en-US" sz="1600" dirty="0" smtClean="0"/>
              <a:t>(#</a:t>
            </a:r>
            <a:r>
              <a:rPr lang="en-US" sz="1600" dirty="0" err="1" smtClean="0"/>
              <a:t>DavidBillington</a:t>
            </a:r>
            <a:r>
              <a:rPr lang="en-US" sz="1600" dirty="0" smtClean="0"/>
              <a:t>, http://www.mydomain.org/uses,</a:t>
            </a:r>
          </a:p>
          <a:p>
            <a:r>
              <a:rPr lang="en-US" sz="1600" dirty="0" smtClean="0"/>
              <a:t>http://www.cit.gu.edu.au/~arock/defeasible/Defeasible.cgi)</a:t>
            </a:r>
          </a:p>
          <a:p>
            <a:r>
              <a:rPr lang="en-US" sz="1600" dirty="0" smtClean="0"/>
              <a:t>(http://www.cit.gu.edu.au/~arock/defeasible/Defeasible.cgi,</a:t>
            </a:r>
          </a:p>
          <a:p>
            <a:r>
              <a:rPr lang="en-US" sz="1600" dirty="0" smtClean="0"/>
              <a:t>http://www.mydomain.org/site-owner, ‘‘Andrew Rock’’)</a:t>
            </a:r>
            <a:endParaRPr lang="en-US" sz="1700" i="1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365104"/>
            <a:ext cx="75905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Τρεις Θεωρήσεις μιας Πρότασης </a:t>
            </a:r>
            <a:r>
              <a:rPr lang="en-US" b="1" dirty="0" smtClean="0"/>
              <a:t>(4/4)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3421360"/>
          </a:xfrm>
        </p:spPr>
        <p:txBody>
          <a:bodyPr>
            <a:normAutofit fontScale="92500"/>
          </a:bodyPr>
          <a:lstStyle/>
          <a:p>
            <a:r>
              <a:rPr lang="el-GR" sz="2200" dirty="0" smtClean="0"/>
              <a:t>Η τρίτη αναπαράσταση βασίζεται στην </a:t>
            </a:r>
            <a:r>
              <a:rPr lang="en-US" sz="2200" dirty="0" smtClean="0"/>
              <a:t>XML </a:t>
            </a:r>
          </a:p>
          <a:p>
            <a:pPr lvl="1"/>
            <a:r>
              <a:rPr lang="el-GR" sz="2200" dirty="0" smtClean="0"/>
              <a:t>Ένα έγγραφο</a:t>
            </a:r>
            <a:r>
              <a:rPr lang="en-US" sz="2200" dirty="0" smtClean="0"/>
              <a:t> RDF </a:t>
            </a:r>
            <a:r>
              <a:rPr lang="el-GR" sz="2200" dirty="0" smtClean="0"/>
              <a:t>αναπαρίσταται από ένα στοιχείο </a:t>
            </a:r>
            <a:r>
              <a:rPr lang="en-US" sz="2200" dirty="0" smtClean="0"/>
              <a:t>XML </a:t>
            </a:r>
            <a:r>
              <a:rPr lang="el-GR" sz="2200" dirty="0" smtClean="0"/>
              <a:t>με την ετικέτα </a:t>
            </a:r>
            <a:r>
              <a:rPr lang="en-US" sz="2200" i="1" dirty="0" err="1" smtClean="0"/>
              <a:t>rdf:RDF</a:t>
            </a:r>
            <a:endParaRPr lang="en-US" sz="2200" i="1" dirty="0" smtClean="0"/>
          </a:p>
          <a:p>
            <a:pPr lvl="1"/>
            <a:r>
              <a:rPr lang="el-GR" sz="2200" dirty="0" smtClean="0"/>
              <a:t>Το περιεχόμενο του στοιχείου αυτού είναι ένας αριθμός από </a:t>
            </a:r>
            <a:r>
              <a:rPr lang="el-GR" sz="2200" i="1" dirty="0" smtClean="0"/>
              <a:t>περιγραφές</a:t>
            </a:r>
            <a:r>
              <a:rPr lang="el-GR" sz="2200" dirty="0" smtClean="0"/>
              <a:t>, που χρησιμοποιούν ετικέτες </a:t>
            </a:r>
            <a:r>
              <a:rPr lang="en-US" sz="2200" i="1" dirty="0" err="1" smtClean="0"/>
              <a:t>rdf:Description</a:t>
            </a:r>
            <a:r>
              <a:rPr lang="en-US" sz="2200" dirty="0" smtClean="0"/>
              <a:t> </a:t>
            </a:r>
          </a:p>
          <a:p>
            <a:pPr lvl="2"/>
            <a:r>
              <a:rPr lang="el-GR" sz="2000" dirty="0" smtClean="0"/>
              <a:t>Κάθε περιγραφή διατυπώνει μία πρόταση σχετικά με κάποιον πόρο, ο οποίος προσδιορίζεται με τρεις διαφορετικούς τρόπους</a:t>
            </a:r>
            <a:r>
              <a:rPr lang="en-US" sz="2000" dirty="0" smtClean="0"/>
              <a:t>:</a:t>
            </a:r>
          </a:p>
          <a:p>
            <a:pPr lvl="3"/>
            <a:r>
              <a:rPr lang="el-GR" sz="1900" dirty="0" smtClean="0"/>
              <a:t>Ένα χαρακτηριστικό</a:t>
            </a:r>
            <a:r>
              <a:rPr lang="en-US" sz="1900" dirty="0" smtClean="0"/>
              <a:t> </a:t>
            </a:r>
            <a:r>
              <a:rPr lang="en-US" sz="1900" i="1" dirty="0" smtClean="0"/>
              <a:t>about</a:t>
            </a:r>
            <a:r>
              <a:rPr lang="el-GR" sz="1900" i="1" dirty="0" smtClean="0"/>
              <a:t>,</a:t>
            </a:r>
            <a:r>
              <a:rPr lang="en-US" sz="1900" dirty="0" smtClean="0"/>
              <a:t> </a:t>
            </a:r>
            <a:r>
              <a:rPr lang="el-GR" sz="1900" dirty="0" smtClean="0"/>
              <a:t>που αναφέρεται σε υπάρχοντα πόρο</a:t>
            </a:r>
            <a:endParaRPr lang="en-US" sz="1900" dirty="0" smtClean="0"/>
          </a:p>
          <a:p>
            <a:pPr lvl="3"/>
            <a:r>
              <a:rPr lang="el-GR" sz="1900" dirty="0" smtClean="0"/>
              <a:t>Ένα χαρακτηριστικό</a:t>
            </a:r>
            <a:r>
              <a:rPr lang="en-US" sz="1900" dirty="0" smtClean="0"/>
              <a:t> </a:t>
            </a:r>
            <a:r>
              <a:rPr lang="en-US" sz="1900" i="1" dirty="0" smtClean="0"/>
              <a:t>ID</a:t>
            </a:r>
            <a:r>
              <a:rPr lang="el-GR" sz="1900" i="1" dirty="0" smtClean="0"/>
              <a:t>,</a:t>
            </a:r>
            <a:r>
              <a:rPr lang="en-US" sz="1900" dirty="0" smtClean="0"/>
              <a:t> </a:t>
            </a:r>
            <a:r>
              <a:rPr lang="el-GR" sz="1900" dirty="0" smtClean="0"/>
              <a:t>το οποίο δημιουργεί ένα νέο πόρο</a:t>
            </a:r>
          </a:p>
          <a:p>
            <a:pPr lvl="3"/>
            <a:r>
              <a:rPr lang="el-GR" sz="1900" dirty="0" smtClean="0"/>
              <a:t>Χωρίς ονομασία, γεγονός που δημιουργεί έναν ανώνυμο πόρο </a:t>
            </a:r>
            <a:endParaRPr lang="en-US" sz="19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051720" y="4797152"/>
            <a:ext cx="5400600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&lt;?xml version="1.0" encoding="UTF-16"?&gt;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rdf:RDF</a:t>
            </a:r>
            <a:endParaRPr lang="en-US" sz="1600" dirty="0" smtClean="0"/>
          </a:p>
          <a:p>
            <a:r>
              <a:rPr lang="en-US" sz="1600" dirty="0" err="1" smtClean="0"/>
              <a:t>xmlns:rdf</a:t>
            </a:r>
            <a:r>
              <a:rPr lang="en-US" sz="1600" dirty="0" smtClean="0"/>
              <a:t>="http://www.w3.org/1999/02/22-rdf-syntax-ns#"</a:t>
            </a:r>
          </a:p>
          <a:p>
            <a:r>
              <a:rPr lang="en-US" sz="1600" dirty="0" err="1" smtClean="0"/>
              <a:t>xmlns:mydomain</a:t>
            </a:r>
            <a:r>
              <a:rPr lang="en-US" sz="1600" dirty="0" smtClean="0"/>
              <a:t>="http://www.mydomain.org/my-rdf-ns"&gt;</a:t>
            </a:r>
          </a:p>
          <a:p>
            <a:r>
              <a:rPr lang="fr-FR" sz="1600" dirty="0" smtClean="0"/>
              <a:t>&lt;</a:t>
            </a:r>
            <a:r>
              <a:rPr lang="fr-FR" sz="1600" dirty="0" err="1" smtClean="0"/>
              <a:t>rdf:Description</a:t>
            </a:r>
            <a:r>
              <a:rPr lang="fr-FR" sz="1600" dirty="0" smtClean="0"/>
              <a:t> </a:t>
            </a:r>
            <a:r>
              <a:rPr lang="fr-FR" sz="1600" dirty="0" err="1" smtClean="0"/>
              <a:t>rdf:about</a:t>
            </a:r>
            <a:r>
              <a:rPr lang="fr-FR" sz="1600" dirty="0" smtClean="0"/>
              <a:t>="http://www.cit.gu.edu.au/~db"&gt;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mydomain:site</a:t>
            </a:r>
            <a:r>
              <a:rPr lang="en-US" sz="1600" dirty="0" smtClean="0"/>
              <a:t>-owner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</a:t>
            </a:r>
            <a:r>
              <a:rPr lang="en-US" sz="1600" dirty="0" err="1" smtClean="0"/>
              <a:t>DavidBillington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rdf:RDF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Υποστασιοποίηση</a:t>
            </a:r>
            <a:r>
              <a:rPr lang="el-GR" b="1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61304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RDF </a:t>
            </a:r>
            <a:r>
              <a:rPr lang="el-GR" dirty="0" smtClean="0"/>
              <a:t>είναι δυνατό να διατυπώσουμε προτάσεις σχετικά με προτάσεις</a:t>
            </a:r>
            <a:r>
              <a:rPr lang="en-US" dirty="0" smtClean="0"/>
              <a:t>: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106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835696" y="2060848"/>
            <a:ext cx="662473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700" dirty="0" smtClean="0"/>
              <a:t>Ο </a:t>
            </a:r>
            <a:r>
              <a:rPr lang="en-US" sz="1700" dirty="0" err="1" smtClean="0"/>
              <a:t>Grigoris</a:t>
            </a:r>
            <a:r>
              <a:rPr lang="en-US" sz="1700" dirty="0" smtClean="0"/>
              <a:t> </a:t>
            </a:r>
            <a:r>
              <a:rPr lang="el-GR" sz="1700" dirty="0" smtClean="0"/>
              <a:t>πιστεύει ότι ο</a:t>
            </a:r>
            <a:r>
              <a:rPr lang="en-US" sz="1700" dirty="0" smtClean="0"/>
              <a:t> David </a:t>
            </a:r>
            <a:r>
              <a:rPr lang="en-US" sz="1700" dirty="0" err="1" smtClean="0"/>
              <a:t>Billington</a:t>
            </a:r>
            <a:r>
              <a:rPr lang="en-US" sz="1700" dirty="0" smtClean="0"/>
              <a:t> </a:t>
            </a:r>
            <a:r>
              <a:rPr lang="el-GR" sz="1700" dirty="0" smtClean="0"/>
              <a:t>είναι ο δημιουργός </a:t>
            </a:r>
            <a:r>
              <a:rPr lang="en-US" sz="1700" dirty="0" smtClean="0"/>
              <a:t> </a:t>
            </a:r>
            <a:r>
              <a:rPr lang="el-GR" sz="1700" dirty="0" smtClean="0"/>
              <a:t>(</a:t>
            </a:r>
            <a:r>
              <a:rPr lang="en-US" sz="1700" dirty="0" smtClean="0"/>
              <a:t>creator</a:t>
            </a:r>
            <a:r>
              <a:rPr lang="el-GR" sz="1700" dirty="0" smtClean="0"/>
              <a:t>) </a:t>
            </a:r>
          </a:p>
          <a:p>
            <a:r>
              <a:rPr lang="el-GR" sz="1700" dirty="0" smtClean="0"/>
              <a:t>της ιστοσελίδας </a:t>
            </a:r>
            <a:r>
              <a:rPr lang="en-US" sz="1700" dirty="0" smtClean="0"/>
              <a:t>http://www.cit.gu.edu.au/</a:t>
            </a:r>
            <a:r>
              <a:rPr lang="en-US" sz="1700" i="1" dirty="0" smtClean="0"/>
              <a:t>∼db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187624" y="2708920"/>
            <a:ext cx="7714104" cy="388843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Μία τέτοια πρόταση μπορεί να χρησιμοποιηθεί για να περιγράψει πίστη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ή εμπιστοσύνη σε άλλες προτάσεις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λύση είναι να αντιστοιχίσουμε ένα μοναδικό αναγνωριστικό σε κάθε πρόταση</a:t>
            </a:r>
            <a:r>
              <a:rPr lang="el-GR" sz="3200" dirty="0" smtClean="0"/>
              <a:t>, το οποίο θα χρησιμοποιήσουμε για να αναφερόμαστε στην πρόταση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επιτρέπει κάτι τέτοιο με τη χρήση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ενός </a:t>
            </a:r>
            <a:r>
              <a:rPr kumimoji="0" lang="el-GR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μηχανισμού </a:t>
            </a:r>
            <a:r>
              <a:rPr kumimoji="0" lang="el-GR" sz="32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υποστασιοποίησης</a:t>
            </a:r>
            <a:r>
              <a:rPr kumimoji="0" lang="el-GR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reification mechanism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κύρια ιδέα είναι η εισαγωγή ενός βοηθητικού αντικειμένου, π.χ. του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belief1,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η συσχέτισή του με καθένα από τα τρία τμήματα της αρχικής πρότασης μέσω των ιδιοτήτων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subject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(υποκείμενο)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predicate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(κατηγόρημα)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object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(αντικείμενο)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Στο προηγούμενο παράδειγμα, το υποκείμενο του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belief1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θα ήταν</a:t>
            </a:r>
            <a:r>
              <a:rPr kumimoji="0" lang="el-GR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David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Billington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κατηγόρημα</a:t>
            </a:r>
            <a:r>
              <a:rPr kumimoji="0" lang="el-GR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θα ήταν </a:t>
            </a:r>
            <a:r>
              <a:rPr kumimoji="0" lang="el-GR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δημιουργός</a:t>
            </a:r>
            <a:r>
              <a:rPr kumimoji="0" lang="el-GR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creator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το αντικείμενο θα ήταν</a:t>
            </a:r>
            <a:r>
              <a:rPr kumimoji="0" lang="el-GR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http://www.cit.gu.edu.au/∼db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Τύποι Δεδομένων (</a:t>
            </a:r>
            <a:r>
              <a:rPr lang="en-US" b="1" dirty="0" smtClean="0"/>
              <a:t>1/2</a:t>
            </a:r>
            <a:r>
              <a:rPr lang="el-GR" b="1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556792"/>
            <a:ext cx="7530040" cy="4536504"/>
          </a:xfrm>
        </p:spPr>
        <p:txBody>
          <a:bodyPr>
            <a:normAutofit/>
          </a:bodyPr>
          <a:lstStyle/>
          <a:p>
            <a:r>
              <a:rPr lang="el-GR" sz="2200" dirty="0" smtClean="0"/>
              <a:t>Θεωρείστε τον τηλεφωνικό αριθμό </a:t>
            </a:r>
            <a:r>
              <a:rPr lang="en-US" sz="2200" dirty="0" smtClean="0"/>
              <a:t>“3875507”</a:t>
            </a:r>
          </a:p>
          <a:p>
            <a:r>
              <a:rPr lang="el-GR" sz="2200" dirty="0" smtClean="0"/>
              <a:t>Ένα πρόγραμμα που διαβάζει αυτό το μοντέλο δεδομένων </a:t>
            </a:r>
            <a:r>
              <a:rPr lang="en-US" sz="2200" dirty="0" smtClean="0"/>
              <a:t>RDF </a:t>
            </a:r>
            <a:r>
              <a:rPr lang="el-GR" sz="2200" dirty="0" smtClean="0"/>
              <a:t>δεν μπορεί να γνωρίζει αν το λεκτικό </a:t>
            </a:r>
            <a:r>
              <a:rPr lang="en-US" sz="2200" dirty="0" smtClean="0"/>
              <a:t>“3875507” </a:t>
            </a:r>
            <a:r>
              <a:rPr lang="el-GR" sz="2200" dirty="0" smtClean="0"/>
              <a:t>πρέπει να ερμηνευτεί ως ακέραιος, ή ως αλφαριθμητικό, ή αν είναι όντως ακέραιος, καθώς και αν η αναπαράστασή του είναι δεκαδική ή </a:t>
            </a:r>
            <a:r>
              <a:rPr lang="el-GR" sz="2200" dirty="0" err="1" smtClean="0"/>
              <a:t>δεκαεξαδική</a:t>
            </a:r>
            <a:r>
              <a:rPr lang="el-GR" sz="2200" dirty="0" smtClean="0"/>
              <a:t> </a:t>
            </a:r>
            <a:endParaRPr lang="en-US" sz="2200" dirty="0" smtClean="0"/>
          </a:p>
          <a:p>
            <a:r>
              <a:rPr lang="el-GR" sz="2200" dirty="0" smtClean="0"/>
              <a:t>Η εφαρμογή μπορεί να ξέρει πώς να ερμηνεύσει αυτόν τον πόρο, μόνο αν δοθεί ρητά σε αυτήν η πληροφορία ότι το λεκτικό αυτό αναπαριστά έναν αριθμό, καθώς επίσης και ο συγκεκριμένος αριθμός που υποτίθεται ότι αναπαριστά</a:t>
            </a:r>
            <a:endParaRPr lang="en-US" sz="22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107</a:t>
            </a:fld>
            <a:endParaRPr lang="el-GR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187624" y="5805264"/>
            <a:ext cx="7498080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Τύποι Δεδομένων</a:t>
            </a:r>
            <a:r>
              <a:rPr lang="en-US" b="1" dirty="0" smtClean="0"/>
              <a:t> </a:t>
            </a:r>
            <a:r>
              <a:rPr lang="el-GR" b="1" dirty="0" smtClean="0"/>
              <a:t> (</a:t>
            </a:r>
            <a:r>
              <a:rPr lang="en-US" b="1" dirty="0" smtClean="0"/>
              <a:t>2/2</a:t>
            </a:r>
            <a:r>
              <a:rPr lang="el-GR" b="1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12776"/>
            <a:ext cx="7746064" cy="288032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κοινή πρακτική είναι να παρέχεται τέτοια πληροφόρηση μέσω του συσχετισμού του λεκτικού με κάποιον τύπο δεδομένων, στην περίπτωση αυτή, με τον τύπο δεδομένων των δεκαδικών ή των ακεραίων αριθμών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l-GR" i="1" dirty="0" smtClean="0"/>
              <a:t>τυποποιημένα λεκτικά (</a:t>
            </a:r>
            <a:r>
              <a:rPr lang="en-US" i="1" dirty="0" smtClean="0"/>
              <a:t>typed literals</a:t>
            </a:r>
            <a:r>
              <a:rPr lang="el-GR" i="1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χρησιμοποιούνται στην </a:t>
            </a:r>
            <a:r>
              <a:rPr lang="en-US" dirty="0" smtClean="0"/>
              <a:t>RDF </a:t>
            </a:r>
            <a:r>
              <a:rPr lang="el-GR" dirty="0" smtClean="0"/>
              <a:t>για να παρέχουν αυτές τις πληροφορίες</a:t>
            </a:r>
            <a:endParaRPr lang="en-US" dirty="0" smtClean="0"/>
          </a:p>
          <a:p>
            <a:pPr lvl="1"/>
            <a:r>
              <a:rPr lang="el-GR" dirty="0" smtClean="0"/>
              <a:t>Αν χρησιμοποιήσουμε ένα τέτοιο λεκτικό, μπορούμε να περιγράψουμε ότι η ηλικία του  </a:t>
            </a:r>
            <a:r>
              <a:rPr lang="en-US" dirty="0" smtClean="0"/>
              <a:t>David </a:t>
            </a:r>
            <a:r>
              <a:rPr lang="en-US" dirty="0" err="1" smtClean="0"/>
              <a:t>Billington</a:t>
            </a:r>
            <a:r>
              <a:rPr lang="el-GR" dirty="0" smtClean="0"/>
              <a:t> είναι ο ακέραιος αριθμός 27 με τη χρήση της τριάδας: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108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467544" y="4293096"/>
            <a:ext cx="856895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(#</a:t>
            </a:r>
            <a:r>
              <a:rPr lang="en-US" sz="1600" dirty="0" err="1" smtClean="0"/>
              <a:t>DavidBillington</a:t>
            </a:r>
            <a:r>
              <a:rPr lang="en-US" sz="1600" dirty="0" smtClean="0"/>
              <a:t>, http://www.mydomain.org/age, "27"^http://www.w3.org/2001/XMLSchema#integer)</a:t>
            </a:r>
            <a:endParaRPr lang="en-US" sz="1700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187624" y="4941168"/>
            <a:ext cx="7498080" cy="158417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800" dirty="0" smtClean="0"/>
              <a:t>Το παράδειγμα αυτό δείχνει δύο πράγματα:</a:t>
            </a:r>
            <a:r>
              <a:rPr lang="en-US" sz="2800" dirty="0" smtClean="0"/>
              <a:t> 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600" dirty="0" smtClean="0"/>
              <a:t>Τη χρήση της σημειογραφίας </a:t>
            </a:r>
            <a:r>
              <a:rPr lang="en-US" sz="2600" dirty="0" smtClean="0"/>
              <a:t>^^ </a:t>
            </a:r>
            <a:r>
              <a:rPr lang="el-GR" sz="2600" dirty="0" smtClean="0"/>
              <a:t>για την υπόδειξη του τύπου ενός λεκτικού</a:t>
            </a:r>
            <a:endParaRPr lang="en-US" sz="26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600" dirty="0" smtClean="0"/>
              <a:t>Τη χρήση των προκαθορισμένων τύπων δεδομένων της γλώσσας </a:t>
            </a:r>
            <a:r>
              <a:rPr lang="en-US" sz="2600" dirty="0" smtClean="0"/>
              <a:t>XML Schema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8506" y="4797152"/>
            <a:ext cx="26479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Κριτική της </a:t>
            </a:r>
            <a:r>
              <a:rPr lang="en-US" b="1" dirty="0" smtClean="0"/>
              <a:t>RDF 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2736304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/>
              <a:t>Η </a:t>
            </a:r>
            <a:r>
              <a:rPr lang="en-US" sz="2000" dirty="0" smtClean="0"/>
              <a:t>RDF </a:t>
            </a:r>
            <a:r>
              <a:rPr lang="el-GR" sz="2000" dirty="0" smtClean="0"/>
              <a:t>χρησιμοποιεί μόνο δυαδικές ιδιότητες </a:t>
            </a:r>
            <a:endParaRPr lang="en-US" sz="2000" dirty="0" smtClean="0"/>
          </a:p>
          <a:p>
            <a:r>
              <a:rPr lang="el-GR" sz="2000" dirty="0" smtClean="0"/>
              <a:t>Συχνά χρησιμοποιούμε κατηγορήματα με περισσότερα από δύο ορίσματα </a:t>
            </a:r>
            <a:endParaRPr lang="en-US" sz="2000" dirty="0" smtClean="0"/>
          </a:p>
          <a:p>
            <a:pPr lvl="1"/>
            <a:r>
              <a:rPr lang="el-GR" sz="1800" dirty="0" smtClean="0"/>
              <a:t>Τέτοια κατηγορήματα μπορούν να προσομοιωθούν με έναν αριθμό δυαδικών κατηγορημάτων </a:t>
            </a:r>
            <a:endParaRPr lang="en-US" sz="1800" dirty="0" smtClean="0"/>
          </a:p>
          <a:p>
            <a:r>
              <a:rPr lang="el-GR" sz="2000" dirty="0" smtClean="0"/>
              <a:t>Θα παρουσιάσουμε αυτή την τεχνική για ένα κατηγόρημα </a:t>
            </a:r>
            <a:r>
              <a:rPr lang="en-US" sz="2000" i="1" dirty="0" smtClean="0"/>
              <a:t>referee </a:t>
            </a:r>
            <a:r>
              <a:rPr lang="el-GR" sz="2000" dirty="0" smtClean="0"/>
              <a:t>με τρία ορίσματα </a:t>
            </a:r>
            <a:endParaRPr lang="en-US" sz="2000" dirty="0" smtClean="0"/>
          </a:p>
          <a:p>
            <a:r>
              <a:rPr lang="el-GR" sz="2000" dirty="0" smtClean="0"/>
              <a:t>Το προφανές νόημα του</a:t>
            </a:r>
            <a:r>
              <a:rPr lang="en-US" sz="2000" dirty="0" smtClean="0"/>
              <a:t> </a:t>
            </a:r>
            <a:r>
              <a:rPr lang="en-US" sz="2000" i="1" dirty="0" smtClean="0"/>
              <a:t>referee(X, Y, Z) </a:t>
            </a:r>
            <a:r>
              <a:rPr lang="el-GR" sz="2000" i="1" dirty="0" smtClean="0"/>
              <a:t>είναι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109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115616" y="4293096"/>
            <a:ext cx="7786112" cy="14401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Θα εισάγουμε τώρα ένα βοηθητικό πόρο </a:t>
            </a:r>
            <a:r>
              <a:rPr lang="en-US" sz="2000" i="1" dirty="0" err="1" smtClean="0"/>
              <a:t>chessGame</a:t>
            </a:r>
            <a:r>
              <a:rPr lang="en-US" sz="2000" i="1" dirty="0" smtClean="0"/>
              <a:t> </a:t>
            </a:r>
            <a:r>
              <a:rPr lang="el-GR" sz="2000" dirty="0" smtClean="0"/>
              <a:t>και τα δυαδικά κατηγορήματα </a:t>
            </a:r>
            <a:r>
              <a:rPr lang="en-US" sz="2000" i="1" dirty="0" smtClean="0"/>
              <a:t>ref, player1, </a:t>
            </a:r>
            <a:r>
              <a:rPr lang="el-GR" sz="2000" i="1" dirty="0" smtClean="0"/>
              <a:t>και</a:t>
            </a:r>
            <a:r>
              <a:rPr lang="en-US" sz="2000" i="1" dirty="0" smtClean="0"/>
              <a:t> player2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Το κατηγόρημα </a:t>
            </a:r>
            <a:r>
              <a:rPr lang="en-US" sz="2000" dirty="0" smtClean="0"/>
              <a:t>referee(X, Y, Z) </a:t>
            </a:r>
            <a:r>
              <a:rPr lang="el-GR" sz="2000" dirty="0" smtClean="0"/>
              <a:t>μπορεί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l-GR" sz="2000" dirty="0" smtClean="0"/>
              <a:t>	να αναπαρασταθεί ως εξής</a:t>
            </a:r>
            <a:r>
              <a:rPr lang="en-US" sz="2000" dirty="0" smtClean="0"/>
              <a:t>:</a:t>
            </a:r>
            <a:endParaRPr kumimoji="0" lang="el-GR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763688" y="5661248"/>
            <a:ext cx="2088232" cy="9807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ref(</a:t>
            </a:r>
            <a:r>
              <a:rPr lang="en-US" sz="1700" i="1" dirty="0" err="1" smtClean="0"/>
              <a:t>chessGame</a:t>
            </a:r>
            <a:r>
              <a:rPr lang="en-US" sz="1700" i="1" dirty="0" smtClean="0"/>
              <a:t>, X)</a:t>
            </a:r>
          </a:p>
          <a:p>
            <a:r>
              <a:rPr lang="en-US" sz="1700" i="1" dirty="0" smtClean="0"/>
              <a:t>player1(</a:t>
            </a:r>
            <a:r>
              <a:rPr lang="en-US" sz="1700" i="1" dirty="0" err="1" smtClean="0"/>
              <a:t>chessGame</a:t>
            </a:r>
            <a:r>
              <a:rPr lang="en-US" sz="1700" i="1" dirty="0" smtClean="0"/>
              <a:t>, Y)</a:t>
            </a:r>
          </a:p>
          <a:p>
            <a:r>
              <a:rPr lang="en-US" sz="1700" i="1" dirty="0" smtClean="0"/>
              <a:t>player2(</a:t>
            </a:r>
            <a:r>
              <a:rPr lang="en-US" sz="1700" i="1" dirty="0" err="1" smtClean="0"/>
              <a:t>chessGame</a:t>
            </a:r>
            <a:r>
              <a:rPr lang="en-US" sz="1700" i="1" dirty="0" smtClean="0"/>
              <a:t>, Z)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971600" y="3789040"/>
            <a:ext cx="80648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700" i="1" dirty="0" smtClean="0"/>
              <a:t>Ο </a:t>
            </a:r>
            <a:r>
              <a:rPr lang="en-US" sz="1700" i="1" dirty="0" smtClean="0"/>
              <a:t>X </a:t>
            </a:r>
            <a:r>
              <a:rPr lang="el-GR" sz="1700" i="1" dirty="0" smtClean="0"/>
              <a:t>είναι διαιτητής</a:t>
            </a:r>
            <a:r>
              <a:rPr lang="en-US" sz="1700" i="1" dirty="0" smtClean="0"/>
              <a:t> </a:t>
            </a:r>
            <a:r>
              <a:rPr lang="el-GR" sz="1700" i="1" dirty="0" smtClean="0"/>
              <a:t>(</a:t>
            </a:r>
            <a:r>
              <a:rPr lang="en-US" sz="1700" i="1" dirty="0" smtClean="0"/>
              <a:t>referee</a:t>
            </a:r>
            <a:r>
              <a:rPr lang="el-GR" sz="1700" i="1" dirty="0" smtClean="0"/>
              <a:t>) σε μία παρτίδα σκάκι ανάμεσα στους παίκτες (</a:t>
            </a:r>
            <a:r>
              <a:rPr lang="en-US" sz="1700" i="1" dirty="0" smtClean="0"/>
              <a:t>players</a:t>
            </a:r>
            <a:r>
              <a:rPr lang="el-GR" sz="1700" i="1" dirty="0" smtClean="0"/>
              <a:t>)</a:t>
            </a:r>
            <a:r>
              <a:rPr lang="en-US" sz="1700" i="1" dirty="0" smtClean="0"/>
              <a:t> Y </a:t>
            </a:r>
            <a:r>
              <a:rPr lang="el-GR" sz="1700" i="1" dirty="0" smtClean="0"/>
              <a:t>και </a:t>
            </a:r>
            <a:r>
              <a:rPr lang="en-US" sz="1700" i="1" dirty="0" smtClean="0"/>
              <a:t>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628800"/>
            <a:ext cx="7632848" cy="51125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Η υλοποίηση του ΣΙ θα επιτρέψει στις επιχειρήσεις να συνεταιριστούν χωρίς πολλές επιβαρύνσεις</a:t>
            </a:r>
          </a:p>
          <a:p>
            <a:pPr lvl="1"/>
            <a:r>
              <a:rPr lang="el-GR" sz="2000" dirty="0" smtClean="0"/>
              <a:t>Οι διαφορές στην ορολογία θα επιλύονται με τη χρήση πρότυπων </a:t>
            </a:r>
            <a:r>
              <a:rPr lang="el-GR" sz="2000" i="1" dirty="0" smtClean="0"/>
              <a:t>αφηρημένων μοντέλων πεδίου </a:t>
            </a:r>
            <a:r>
              <a:rPr lang="el-GR" sz="2000" dirty="0" smtClean="0"/>
              <a:t>(</a:t>
            </a:r>
            <a:r>
              <a:rPr lang="en-US" sz="2000" i="1" dirty="0" smtClean="0"/>
              <a:t>abstract domain models</a:t>
            </a:r>
            <a:r>
              <a:rPr lang="el-GR" sz="2000" i="1" dirty="0" smtClean="0"/>
              <a:t>) </a:t>
            </a:r>
            <a:r>
              <a:rPr lang="el-GR" sz="2000" dirty="0" smtClean="0"/>
              <a:t>και τα δεδομένα θα ανταλλάσσονται με χρήση υπηρεσιών μετάφρασης</a:t>
            </a:r>
          </a:p>
          <a:p>
            <a:pPr lvl="1"/>
            <a:r>
              <a:rPr lang="el-GR" sz="2000" dirty="0" smtClean="0"/>
              <a:t>Οι δημοπρατήσεις, οι διαπραγματεύσεις και τα προσχέδια συμβολαίων θα διεκπεραιώνονται αυτόματα από πράκτορες λογισμικού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1115616" y="197768"/>
            <a:ext cx="8064896" cy="128701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Ηλεκτρονικό Εμπόριο μεταξύ Επιχειρήσεων (2/2) </a:t>
            </a:r>
            <a:endParaRPr kumimoji="0" lang="el-GR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Κριτική της </a:t>
            </a:r>
            <a:r>
              <a:rPr lang="en-US" b="1" dirty="0" smtClean="0"/>
              <a:t>RDF</a:t>
            </a:r>
            <a:r>
              <a:rPr lang="el-GR" b="1" dirty="0" smtClean="0"/>
              <a:t> </a:t>
            </a:r>
            <a:r>
              <a:rPr lang="en-US" b="1" dirty="0" smtClean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Ένα άλλο πρόβλημα με τη χρήση της </a:t>
            </a:r>
            <a:r>
              <a:rPr lang="en-US" dirty="0" smtClean="0"/>
              <a:t>RDF</a:t>
            </a:r>
            <a:r>
              <a:rPr lang="el-GR" dirty="0" smtClean="0"/>
              <a:t> αφορά το χειρισμό των ιδιοτήτων </a:t>
            </a:r>
            <a:endParaRPr lang="en-US" dirty="0" smtClean="0"/>
          </a:p>
          <a:p>
            <a:pPr lvl="1"/>
            <a:r>
              <a:rPr lang="el-GR" dirty="0" smtClean="0"/>
              <a:t>Όπως αναφέραμε, οι ιδιότητες αποτελούν ειδικό τύπο πόρων</a:t>
            </a:r>
            <a:endParaRPr lang="en-US" dirty="0" smtClean="0"/>
          </a:p>
          <a:p>
            <a:pPr lvl="1"/>
            <a:r>
              <a:rPr lang="el-GR" dirty="0" smtClean="0"/>
              <a:t>Επομένως, οι ίδιες οι ιδιότητες μπορούν να χρησιμοποιηθούν ως το αντικείμενο σε μία τριάδα αντικειμένου-χαρακτηριστικού-τιμής (μια πρόταση)</a:t>
            </a:r>
            <a:endParaRPr lang="en-US" dirty="0" smtClean="0"/>
          </a:p>
          <a:p>
            <a:pPr lvl="1"/>
            <a:r>
              <a:rPr lang="el-GR" dirty="0" smtClean="0"/>
              <a:t>Παρόλο που η δυνατότητα αυτή προσφέρει ευελιξία, είναι μάλλον ασυνήθιστη για τις γλώσσες μοντελοποίησης και μπορεί να προκαλέσει σύγχυση στους σχεδιαστές μοντέλων </a:t>
            </a:r>
            <a:endParaRPr lang="en-US" dirty="0" smtClean="0"/>
          </a:p>
          <a:p>
            <a:r>
              <a:rPr lang="el-GR" dirty="0" smtClean="0"/>
              <a:t>Επίσης, ο μηχανισμός </a:t>
            </a:r>
            <a:r>
              <a:rPr lang="el-GR" dirty="0" err="1" smtClean="0"/>
              <a:t>υποστασιοποίησης</a:t>
            </a:r>
            <a:r>
              <a:rPr lang="el-GR" dirty="0" smtClean="0"/>
              <a:t> είναι αρκετά ισχυρός και η χρήση του σε μία απλή γλώσσα όπως η </a:t>
            </a:r>
            <a:r>
              <a:rPr lang="en-US" dirty="0" smtClean="0"/>
              <a:t>RDF</a:t>
            </a:r>
            <a:r>
              <a:rPr lang="el-GR" dirty="0" smtClean="0"/>
              <a:t> φαίνεται άστοχη </a:t>
            </a:r>
            <a:endParaRPr lang="en-US" dirty="0" smtClean="0"/>
          </a:p>
          <a:p>
            <a:pPr lvl="1"/>
            <a:r>
              <a:rPr lang="el-GR" dirty="0" smtClean="0"/>
              <a:t>Η διατύπωση προτάσεων σχετικά με προτάσεις εισάγει ένα επίπεδο πολυπλοκότητας που δεν είναι απαραίτητο για το βασικό επίπεδο του ΣΙ</a:t>
            </a:r>
            <a:endParaRPr lang="en-US" dirty="0" smtClean="0"/>
          </a:p>
          <a:p>
            <a:pPr lvl="1"/>
            <a:r>
              <a:rPr lang="el-GR" dirty="0" smtClean="0"/>
              <a:t>Αντιθέτως, θα φαινόταν πιο φυσικό να περιλαμβάνεται στα ισχυρότερα επίπεδα, τα οποία παρέχουν πιο πλούσιες δυνατότητες αναπαράστασης </a:t>
            </a:r>
            <a:endParaRPr lang="en-US" dirty="0" smtClean="0"/>
          </a:p>
          <a:p>
            <a:r>
              <a:rPr lang="el-GR" dirty="0" smtClean="0"/>
              <a:t>Τέλος, η σύναξη της </a:t>
            </a:r>
            <a:r>
              <a:rPr lang="en-US" dirty="0" smtClean="0"/>
              <a:t>RDF</a:t>
            </a:r>
            <a:r>
              <a:rPr lang="el-GR" dirty="0" smtClean="0"/>
              <a:t> που βασίζεται στην </a:t>
            </a:r>
            <a:r>
              <a:rPr lang="en-US" dirty="0" smtClean="0"/>
              <a:t>XML</a:t>
            </a:r>
            <a:r>
              <a:rPr lang="el-GR" dirty="0" smtClean="0"/>
              <a:t> είναι κατάλληλη για επεξεργασία από υπολογιστές, αλλά δεν είναι ιδιαίτερα φιλική προς τους ανθρώπους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110</a:t>
            </a:fld>
            <a:endParaRPr lang="el-GR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Κριτική της </a:t>
            </a:r>
            <a:r>
              <a:rPr lang="en-US" b="1" dirty="0" smtClean="0"/>
              <a:t>RDF</a:t>
            </a:r>
            <a:r>
              <a:rPr lang="el-GR" b="1" dirty="0" smtClean="0"/>
              <a:t> </a:t>
            </a:r>
            <a:r>
              <a:rPr lang="en-US" b="1" dirty="0" smtClean="0"/>
              <a:t>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Συνοπτικά, η </a:t>
            </a:r>
            <a:r>
              <a:rPr lang="en-US" dirty="0" smtClean="0"/>
              <a:t>RDF </a:t>
            </a:r>
            <a:r>
              <a:rPr lang="el-GR" dirty="0" smtClean="0"/>
              <a:t>έχει τις ιδιαιτερότητές της και δεν είναι η βέλτιστη γλώσσα μοντελοποίησης </a:t>
            </a:r>
            <a:endParaRPr lang="en-US" dirty="0" smtClean="0"/>
          </a:p>
          <a:p>
            <a:pPr lvl="1"/>
            <a:r>
              <a:rPr lang="el-GR" dirty="0" smtClean="0"/>
              <a:t>Είναι όμως γεγονός ότι αποτελεί ήδη ένα ντε φάκτο πρότυπο</a:t>
            </a:r>
            <a:endParaRPr lang="en-US" dirty="0" smtClean="0"/>
          </a:p>
          <a:p>
            <a:pPr lvl="1"/>
            <a:r>
              <a:rPr lang="el-GR" dirty="0" smtClean="0"/>
              <a:t>Στην ιστορία της τεχνολογίας, δεν υιοθετήθηκε πάντα η καλύτερη τεχνολογία</a:t>
            </a:r>
            <a:endParaRPr lang="en-US" dirty="0" smtClean="0"/>
          </a:p>
          <a:p>
            <a:r>
              <a:rPr lang="el-GR" dirty="0" smtClean="0"/>
              <a:t>Η θετική πλευρά είναι ότι η </a:t>
            </a:r>
            <a:r>
              <a:rPr lang="en-US" dirty="0" smtClean="0"/>
              <a:t>RDF </a:t>
            </a:r>
            <a:r>
              <a:rPr lang="el-GR" dirty="0" smtClean="0"/>
              <a:t>έχει επαρκή εκφραστική ισχύ</a:t>
            </a:r>
            <a:endParaRPr lang="en-US" dirty="0" smtClean="0"/>
          </a:p>
          <a:p>
            <a:pPr lvl="1"/>
            <a:r>
              <a:rPr lang="el-GR" dirty="0" smtClean="0"/>
              <a:t>Τουλάχιστον ως βάση για τη δημιουργία περισσότερων επιπέδων </a:t>
            </a:r>
            <a:endParaRPr lang="en-US" dirty="0" smtClean="0"/>
          </a:p>
          <a:p>
            <a:r>
              <a:rPr lang="el-GR" dirty="0" smtClean="0"/>
              <a:t>Τελικά ο ΣΙ δε θα προγραμματιστεί σε </a:t>
            </a:r>
            <a:r>
              <a:rPr lang="en-US" dirty="0" smtClean="0"/>
              <a:t>RDF, </a:t>
            </a:r>
            <a:r>
              <a:rPr lang="el-GR" dirty="0" smtClean="0"/>
              <a:t>αλλά με φιλικά προς το χρήστη εργαλεία, τα οποία θα μεταφράζουν αυτόματα τις αναπαραστάσεις υψηλότερων επιπέδων σε </a:t>
            </a:r>
            <a:r>
              <a:rPr lang="en-US" dirty="0" smtClean="0"/>
              <a:t>RDF</a:t>
            </a:r>
          </a:p>
          <a:p>
            <a:r>
              <a:rPr lang="el-GR" dirty="0" smtClean="0"/>
              <a:t>Η χρήση της</a:t>
            </a:r>
            <a:r>
              <a:rPr lang="en-US" dirty="0" smtClean="0"/>
              <a:t> RDF </a:t>
            </a:r>
            <a:r>
              <a:rPr lang="el-GR" dirty="0" smtClean="0"/>
              <a:t>παρέχει το πλεονέκτημα ότι οι πληροφορίες αντιστοιχίζονται ξεκάθαρα με ένα μοντέλο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111</a:t>
            </a:fld>
            <a:endParaRPr lang="el-GR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/>
          <a:lstStyle/>
          <a:p>
            <a:r>
              <a:rPr lang="en-US" dirty="0" smtClean="0"/>
              <a:t>RDF: </a:t>
            </a:r>
            <a:r>
              <a:rPr lang="el-GR" dirty="0" err="1" smtClean="0"/>
              <a:t>συνταξη</a:t>
            </a:r>
            <a:r>
              <a:rPr lang="el-GR" dirty="0" smtClean="0"/>
              <a:t> </a:t>
            </a:r>
            <a:r>
              <a:rPr lang="el-GR" dirty="0" err="1" smtClean="0"/>
              <a:t>βασισμενη</a:t>
            </a:r>
            <a:r>
              <a:rPr lang="el-GR" dirty="0" smtClean="0"/>
              <a:t> σε </a:t>
            </a:r>
            <a:r>
              <a:rPr lang="en-US" dirty="0" smtClean="0"/>
              <a:t>XML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283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112</a:t>
            </a:fld>
            <a:endParaRPr lang="el-GR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</a:t>
            </a:r>
            <a:r>
              <a:rPr lang="el-GR" dirty="0" smtClean="0"/>
              <a:t>– Εισαγωγή </a:t>
            </a:r>
            <a:r>
              <a:rPr lang="en-US" dirty="0" smtClean="0"/>
              <a:t>(1/5)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113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9512" y="1340768"/>
            <a:ext cx="8784976" cy="54726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&lt;!DOCTYPE </a:t>
            </a:r>
            <a:r>
              <a:rPr lang="en-US" sz="1600" dirty="0" err="1" smtClean="0"/>
              <a:t>rdf:RDF</a:t>
            </a:r>
            <a:r>
              <a:rPr lang="en-US" sz="1600" dirty="0" smtClean="0"/>
              <a:t> [  &lt;!ENTITY </a:t>
            </a:r>
            <a:r>
              <a:rPr lang="en-US" sz="1600" dirty="0" err="1" smtClean="0"/>
              <a:t>xsd</a:t>
            </a:r>
            <a:r>
              <a:rPr lang="en-US" sz="1600" dirty="0" smtClean="0"/>
              <a:t> "http://www.w3.org/2001/XMLSchema#"&gt;  </a:t>
            </a:r>
            <a:r>
              <a:rPr lang="el-GR" sz="1600" dirty="0" smtClean="0"/>
              <a:t>]&gt;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rdf:RDF</a:t>
            </a:r>
            <a:endParaRPr lang="en-US" sz="1600" dirty="0" smtClean="0"/>
          </a:p>
          <a:p>
            <a:r>
              <a:rPr lang="en-US" sz="1600" dirty="0" err="1" smtClean="0"/>
              <a:t>xmlns:rdf</a:t>
            </a:r>
            <a:r>
              <a:rPr lang="en-US" sz="1600" dirty="0" smtClean="0"/>
              <a:t>="http://www.w3.org/1999/02/22-rdf-syntax-ns#"</a:t>
            </a:r>
          </a:p>
          <a:p>
            <a:r>
              <a:rPr lang="en-US" sz="1600" dirty="0" err="1" smtClean="0"/>
              <a:t>xmlns:xsd</a:t>
            </a:r>
            <a:r>
              <a:rPr lang="en-US" sz="1600" dirty="0" smtClean="0"/>
              <a:t>="http://www.w3.org/2001/XMLSchema#"</a:t>
            </a:r>
          </a:p>
          <a:p>
            <a:r>
              <a:rPr lang="en-US" sz="1600" dirty="0" err="1" smtClean="0"/>
              <a:t>xmlns:uni</a:t>
            </a:r>
            <a:r>
              <a:rPr lang="en-US" sz="1600" dirty="0" smtClean="0"/>
              <a:t>="http://www.mydomain.org/uni-ns#"&gt;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="949352"&gt;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</a:t>
            </a:r>
            <a:r>
              <a:rPr lang="en-US" sz="1600" dirty="0" err="1" smtClean="0"/>
              <a:t>Grigoris</a:t>
            </a:r>
            <a:r>
              <a:rPr lang="en-US" sz="1600" dirty="0" smtClean="0"/>
              <a:t> Antoniou&lt;/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  &lt;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&gt;Professor&lt;/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&lt;/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  &lt;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&gt;Associate Professor&lt;/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uni:age</a:t>
            </a:r>
            <a:r>
              <a:rPr lang="en-US" sz="1600" dirty="0" smtClean="0"/>
              <a:t> </a:t>
            </a:r>
            <a:r>
              <a:rPr lang="en-US" sz="1600" dirty="0" err="1" smtClean="0"/>
              <a:t>rdf:datatype</a:t>
            </a:r>
            <a:r>
              <a:rPr lang="en-US" sz="1600" dirty="0" smtClean="0"/>
              <a:t>="&amp;</a:t>
            </a:r>
            <a:r>
              <a:rPr lang="en-US" sz="1600" dirty="0" err="1" smtClean="0"/>
              <a:t>xsd;integer</a:t>
            </a:r>
            <a:r>
              <a:rPr lang="en-US" sz="1600" dirty="0" smtClean="0"/>
              <a:t>"&gt;27&lt;/</a:t>
            </a:r>
            <a:r>
              <a:rPr lang="en-US" sz="1600" dirty="0" err="1" smtClean="0"/>
              <a:t>uni:age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="CIT1111"&gt;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&gt;Discrete Mathematics&lt;/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  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&lt;/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="CIT1112"&gt;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&gt;Concrete Mathematics&lt;/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  <a:r>
              <a:rPr lang="en-US" sz="1600" dirty="0" err="1" smtClean="0"/>
              <a:t>Grigoris</a:t>
            </a:r>
            <a:r>
              <a:rPr lang="en-US" sz="1600" dirty="0" smtClean="0"/>
              <a:t> Antoniou&lt;/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rdf:RDF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220072" y="4221088"/>
            <a:ext cx="3528392" cy="21602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 An RDF document consists of an </a:t>
            </a:r>
            <a:r>
              <a:rPr lang="en-US" i="1" dirty="0" err="1" smtClean="0"/>
              <a:t>rdf:RDF</a:t>
            </a:r>
            <a:r>
              <a:rPr lang="en-US" i="1" dirty="0" smtClean="0"/>
              <a:t> </a:t>
            </a:r>
            <a:r>
              <a:rPr lang="en-US" dirty="0" smtClean="0"/>
              <a:t>element, the content of which is a number of descriptions</a:t>
            </a:r>
            <a:endParaRPr lang="el-GR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</a:t>
            </a:r>
            <a:r>
              <a:rPr lang="el-GR" dirty="0" smtClean="0"/>
              <a:t>– Εισαγωγή </a:t>
            </a:r>
            <a:r>
              <a:rPr lang="en-US" dirty="0" smtClean="0"/>
              <a:t>(2/5)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7962088" cy="5221560"/>
          </a:xfrm>
        </p:spPr>
        <p:txBody>
          <a:bodyPr>
            <a:normAutofit fontScale="92500"/>
          </a:bodyPr>
          <a:lstStyle/>
          <a:p>
            <a:r>
              <a:rPr lang="el-GR" sz="2400" dirty="0" smtClean="0"/>
              <a:t>Μερικά σχόλια στο προηγούμενο παράδειγμα</a:t>
            </a:r>
            <a:endParaRPr lang="en-US" sz="2400" dirty="0" smtClean="0"/>
          </a:p>
          <a:p>
            <a:pPr lvl="1"/>
            <a:r>
              <a:rPr lang="el-GR" sz="2400" dirty="0" smtClean="0"/>
              <a:t>Πρώτον, χρησιμοποιείται ο μηχανισμός χώρου ονομάτων της </a:t>
            </a:r>
            <a:r>
              <a:rPr lang="en-US" sz="2400" dirty="0" smtClean="0"/>
              <a:t>XML</a:t>
            </a:r>
            <a:r>
              <a:rPr lang="el-GR" sz="2400" dirty="0" smtClean="0"/>
              <a:t>, αλλά με </a:t>
            </a:r>
            <a:r>
              <a:rPr lang="el-GR" sz="2400" dirty="0" err="1" smtClean="0"/>
              <a:t>επεκτεταμένο</a:t>
            </a:r>
            <a:r>
              <a:rPr lang="el-GR" sz="2400" dirty="0" smtClean="0"/>
              <a:t> τρόπο </a:t>
            </a:r>
            <a:endParaRPr lang="en-US" sz="2400" dirty="0" smtClean="0"/>
          </a:p>
          <a:p>
            <a:pPr lvl="2"/>
            <a:r>
              <a:rPr lang="el-GR" dirty="0" smtClean="0"/>
              <a:t>Στην </a:t>
            </a:r>
            <a:r>
              <a:rPr lang="en-US" dirty="0" smtClean="0"/>
              <a:t>XML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οι χώροι ονομάτων χρησιμεύουν μόνο για την απαλοιφή της αμφισημίας </a:t>
            </a:r>
            <a:endParaRPr lang="en-US" dirty="0" smtClean="0"/>
          </a:p>
          <a:p>
            <a:pPr lvl="2"/>
            <a:r>
              <a:rPr lang="el-GR" dirty="0" smtClean="0"/>
              <a:t>Στην</a:t>
            </a:r>
            <a:r>
              <a:rPr lang="en-US" dirty="0" smtClean="0"/>
              <a:t> RDF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οι εξωτερικοί χώροι ονομάτων υποτίθεται ότι είναι έγγραφα </a:t>
            </a:r>
            <a:r>
              <a:rPr lang="en-US" dirty="0" smtClean="0"/>
              <a:t>RDF </a:t>
            </a:r>
            <a:r>
              <a:rPr lang="el-GR" dirty="0" smtClean="0"/>
              <a:t>που ορίζουν πόρους, οι οποίοι με τη σειρά τους χρησιμοποιούνται στο έγγραφο </a:t>
            </a:r>
            <a:r>
              <a:rPr lang="en-US" dirty="0" smtClean="0"/>
              <a:t>RDF </a:t>
            </a:r>
            <a:r>
              <a:rPr lang="el-GR" dirty="0" smtClean="0"/>
              <a:t>που τους εισάγει</a:t>
            </a:r>
            <a:endParaRPr lang="en-US" dirty="0" smtClean="0"/>
          </a:p>
          <a:p>
            <a:pPr lvl="2"/>
            <a:r>
              <a:rPr lang="el-GR" dirty="0" smtClean="0"/>
              <a:t>Αυτός ο μηχανισμός επιτρέπει την επαναχρησιμοποίηση των πόρων από άλλα άτομα, που μπορεί να αποφασίσουν να εισάγουν πρόσθετες δυνατότητες στους πόρους αυτούς</a:t>
            </a:r>
            <a:endParaRPr lang="en-US" dirty="0" smtClean="0"/>
          </a:p>
          <a:p>
            <a:pPr lvl="2"/>
            <a:r>
              <a:rPr lang="el-GR" dirty="0" smtClean="0"/>
              <a:t>Το αποτέλεσμα είναι η εμφάνιση μεγάλων, κατανεμημένων συλλογών γνώσης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114</a:t>
            </a:fld>
            <a:endParaRPr lang="el-GR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</a:t>
            </a:r>
            <a:r>
              <a:rPr lang="el-GR" dirty="0" smtClean="0"/>
              <a:t>– Εισαγωγή </a:t>
            </a:r>
            <a:r>
              <a:rPr lang="en-US" dirty="0" smtClean="0"/>
              <a:t>(3/5)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447800"/>
            <a:ext cx="7848872" cy="5221560"/>
          </a:xfrm>
        </p:spPr>
        <p:txBody>
          <a:bodyPr>
            <a:normAutofit fontScale="77500" lnSpcReduction="20000"/>
          </a:bodyPr>
          <a:lstStyle/>
          <a:p>
            <a:r>
              <a:rPr lang="el-GR" sz="3000" dirty="0" smtClean="0"/>
              <a:t>Δεύτερον</a:t>
            </a:r>
            <a:r>
              <a:rPr lang="en-US" sz="3000" dirty="0" smtClean="0"/>
              <a:t>, </a:t>
            </a:r>
            <a:r>
              <a:rPr lang="el-GR" sz="3000" dirty="0" smtClean="0"/>
              <a:t>το χαρακτηριστικό</a:t>
            </a:r>
            <a:r>
              <a:rPr lang="en-US" sz="3000" dirty="0" smtClean="0"/>
              <a:t> </a:t>
            </a:r>
            <a:r>
              <a:rPr lang="en-US" sz="3000" i="1" dirty="0" err="1" smtClean="0"/>
              <a:t>rdf:about</a:t>
            </a:r>
            <a:r>
              <a:rPr lang="el-GR" sz="3000" dirty="0" smtClean="0"/>
              <a:t>  του στοιχείου </a:t>
            </a:r>
            <a:r>
              <a:rPr lang="en-US" sz="3000" i="1" dirty="0" err="1" smtClean="0"/>
              <a:t>rdf:Description</a:t>
            </a:r>
            <a:r>
              <a:rPr lang="en-US" sz="3000" dirty="0" smtClean="0"/>
              <a:t> </a:t>
            </a:r>
            <a:r>
              <a:rPr lang="el-GR" sz="3000" dirty="0" smtClean="0"/>
              <a:t>είναι ισοδύναμο ως προς το </a:t>
            </a:r>
            <a:r>
              <a:rPr lang="el-GR" sz="3000" dirty="0" err="1" smtClean="0"/>
              <a:t>μόημα</a:t>
            </a:r>
            <a:r>
              <a:rPr lang="el-GR" sz="3000" dirty="0" smtClean="0"/>
              <a:t> με το χαρακτηριστικό </a:t>
            </a:r>
            <a:r>
              <a:rPr lang="en-US" sz="3000" dirty="0" smtClean="0"/>
              <a:t>ID</a:t>
            </a:r>
          </a:p>
          <a:p>
            <a:pPr lvl="1"/>
            <a:r>
              <a:rPr lang="el-GR" dirty="0" smtClean="0"/>
              <a:t>Αλλά χρησιμοποιείται συχνά για να υποδηλώσει ότι το αντικείμενο για το οποίο διατυπώνεται η πρόταση έχει ήδη «οριστεί» αλλού</a:t>
            </a:r>
            <a:endParaRPr lang="en-US" dirty="0" smtClean="0"/>
          </a:p>
          <a:p>
            <a:pPr lvl="1"/>
            <a:r>
              <a:rPr lang="el-GR" dirty="0" smtClean="0"/>
              <a:t>Ένα σύνολο προτάσεων</a:t>
            </a:r>
            <a:r>
              <a:rPr lang="en-US" dirty="0" smtClean="0"/>
              <a:t> RDF </a:t>
            </a:r>
            <a:r>
              <a:rPr lang="el-GR" dirty="0" smtClean="0"/>
              <a:t>σχηματίζει απλώς ένα μεγάλο γράφο, συσχετίζοντας κάποια πράγματα με άλλα μέσω των ιδιοτήτων </a:t>
            </a:r>
          </a:p>
          <a:p>
            <a:pPr lvl="2"/>
            <a:r>
              <a:rPr lang="el-GR" sz="2500" dirty="0" smtClean="0"/>
              <a:t>Δεν υπάρχει η έννοια του «ορισμού» ενός αντικειμένου σε ένα σημείο και η αναφορά σε αυτό σε κάποιο άλλο σημείο</a:t>
            </a:r>
            <a:endParaRPr lang="en-US" sz="2500" dirty="0" smtClean="0"/>
          </a:p>
          <a:p>
            <a:pPr lvl="1"/>
            <a:r>
              <a:rPr lang="el-GR" dirty="0" smtClean="0"/>
              <a:t>Παρόλα αυτά, είναι μερικές φορές χρήσιμο να υπονοείται στη σειριακά διατεταγμένη σύνταξη της </a:t>
            </a:r>
            <a:r>
              <a:rPr lang="en-US" dirty="0" smtClean="0"/>
              <a:t>XML </a:t>
            </a:r>
            <a:r>
              <a:rPr lang="el-GR" dirty="0" smtClean="0"/>
              <a:t>ότι μία τοποθεσία στη σειριακή διάταξη είναι η τοποθεσία «ορισμού»</a:t>
            </a:r>
            <a:endParaRPr lang="en-US" dirty="0" smtClean="0"/>
          </a:p>
          <a:p>
            <a:pPr lvl="2"/>
            <a:r>
              <a:rPr lang="el-GR" sz="2700" dirty="0" smtClean="0"/>
              <a:t>Ενώ οι άλλες τοποθεσίες δηλώνουν «πρόσθετες» ιδιότητες για ένα αντικείμενο που έχει «οριστεί αλλού»</a:t>
            </a:r>
            <a:endParaRPr lang="el-GR" sz="27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115</a:t>
            </a:fld>
            <a:endParaRPr lang="el-GR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</a:t>
            </a:r>
            <a:r>
              <a:rPr lang="el-GR" dirty="0" smtClean="0"/>
              <a:t>– Εισαγωγή </a:t>
            </a:r>
            <a:r>
              <a:rPr lang="en-US" dirty="0" smtClean="0"/>
              <a:t>(4/5)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340768"/>
            <a:ext cx="8028384" cy="1909192"/>
          </a:xfrm>
        </p:spPr>
        <p:txBody>
          <a:bodyPr>
            <a:noAutofit/>
          </a:bodyPr>
          <a:lstStyle/>
          <a:p>
            <a:r>
              <a:rPr lang="el-GR" sz="2000" dirty="0" smtClean="0"/>
              <a:t>Στην πραγματικότητα, το προηγούμενο παράδειγμα είναι ελαφρώς παραπλανητικό </a:t>
            </a:r>
            <a:endParaRPr lang="en-US" sz="2000" dirty="0" smtClean="0"/>
          </a:p>
          <a:p>
            <a:pPr lvl="1"/>
            <a:r>
              <a:rPr lang="el-GR" sz="1800" dirty="0" smtClean="0"/>
              <a:t>Αν θέλαμε να είμαστε απολύτως σωστοί</a:t>
            </a:r>
            <a:r>
              <a:rPr lang="en-US" sz="1800" dirty="0" smtClean="0"/>
              <a:t>, </a:t>
            </a:r>
            <a:r>
              <a:rPr lang="el-GR" sz="1800" dirty="0" smtClean="0"/>
              <a:t>θα έπρεπε να αντικαταστήσουμε όλες τις εμφανίσεις των </a:t>
            </a:r>
            <a:r>
              <a:rPr lang="en-US" sz="1800" dirty="0" smtClean="0"/>
              <a:t>ID </a:t>
            </a:r>
            <a:r>
              <a:rPr lang="el-GR" sz="1800" dirty="0" smtClean="0"/>
              <a:t>για τα μαθήματα (</a:t>
            </a:r>
            <a:r>
              <a:rPr lang="en-US" sz="1800" dirty="0" smtClean="0"/>
              <a:t>courses) </a:t>
            </a:r>
            <a:r>
              <a:rPr lang="el-GR" sz="1800" dirty="0" smtClean="0"/>
              <a:t>και το προσωπικό (</a:t>
            </a:r>
            <a:r>
              <a:rPr lang="en-US" sz="1800" dirty="0" smtClean="0"/>
              <a:t>staff</a:t>
            </a:r>
            <a:r>
              <a:rPr lang="el-GR" sz="1800" dirty="0" smtClean="0"/>
              <a:t>)</a:t>
            </a:r>
            <a:r>
              <a:rPr lang="en-US" sz="1800" dirty="0" smtClean="0"/>
              <a:t>, </a:t>
            </a:r>
            <a:r>
              <a:rPr lang="el-GR" sz="1800" dirty="0" smtClean="0"/>
              <a:t>όπως τα</a:t>
            </a:r>
            <a:r>
              <a:rPr lang="en-US" sz="1800" dirty="0" smtClean="0"/>
              <a:t> 949352 </a:t>
            </a:r>
            <a:r>
              <a:rPr lang="el-GR" sz="1800" dirty="0" smtClean="0"/>
              <a:t>και</a:t>
            </a:r>
            <a:r>
              <a:rPr lang="en-US" sz="1800" dirty="0" smtClean="0"/>
              <a:t> CIT1112, </a:t>
            </a:r>
            <a:r>
              <a:rPr lang="el-GR" sz="1800" dirty="0" smtClean="0"/>
              <a:t>με αναφορές στον εξωτερικό χώρο ονομάτων</a:t>
            </a:r>
            <a:r>
              <a:rPr lang="en-US" sz="1800" dirty="0" smtClean="0"/>
              <a:t>:</a:t>
            </a:r>
            <a:endParaRPr lang="el-GR" sz="1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116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619672" y="3212976"/>
            <a:ext cx="684076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rdf:Description</a:t>
            </a:r>
            <a:r>
              <a:rPr lang="en-US" sz="1700" i="1" dirty="0" smtClean="0"/>
              <a:t>  </a:t>
            </a:r>
            <a:r>
              <a:rPr lang="en-US" sz="1700" dirty="0" err="1" smtClean="0"/>
              <a:t>rdf:about</a:t>
            </a:r>
            <a:r>
              <a:rPr lang="en-US" sz="1700" dirty="0" smtClean="0"/>
              <a:t>="http://www.mydomain.org/uni-ns/# CIT1112"</a:t>
            </a:r>
            <a:r>
              <a:rPr lang="en-US" sz="1700" i="1" dirty="0" smtClean="0"/>
              <a:t>&gt;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996480" y="4437112"/>
            <a:ext cx="61039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dirty="0" smtClean="0"/>
              <a:t>&lt;</a:t>
            </a:r>
            <a:r>
              <a:rPr lang="en-US" sz="1700" dirty="0" err="1" smtClean="0"/>
              <a:t>rdf:Description</a:t>
            </a:r>
            <a:r>
              <a:rPr lang="en-US" sz="1700" dirty="0" smtClean="0"/>
              <a:t> </a:t>
            </a:r>
            <a:r>
              <a:rPr lang="en-US" sz="1700" dirty="0" err="1" smtClean="0"/>
              <a:t>rdf:about</a:t>
            </a:r>
            <a:r>
              <a:rPr lang="en-US" sz="1700" dirty="0" smtClean="0"/>
              <a:t>=" CIT1112 "&gt;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uni:courseName</a:t>
            </a:r>
            <a:r>
              <a:rPr lang="en-US" sz="1700" dirty="0" smtClean="0"/>
              <a:t>&gt;</a:t>
            </a:r>
            <a:r>
              <a:rPr lang="en-US" sz="1600" dirty="0" smtClean="0"/>
              <a:t>Concrete Mathematics</a:t>
            </a:r>
            <a:r>
              <a:rPr lang="en-US" sz="1700" dirty="0" smtClean="0"/>
              <a:t>&lt;/</a:t>
            </a:r>
            <a:r>
              <a:rPr lang="en-US" sz="1700" dirty="0" err="1" smtClean="0"/>
              <a:t>uni:courseName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uni:isTaughtBy</a:t>
            </a:r>
            <a:r>
              <a:rPr lang="en-US" sz="1700" dirty="0" smtClean="0"/>
              <a:t>&gt;</a:t>
            </a:r>
            <a:r>
              <a:rPr lang="en-US" sz="1700" dirty="0" err="1" smtClean="0"/>
              <a:t>Grigoris</a:t>
            </a:r>
            <a:r>
              <a:rPr lang="en-US" sz="1700" dirty="0" smtClean="0"/>
              <a:t> Antoniou&lt;/</a:t>
            </a:r>
            <a:r>
              <a:rPr lang="en-US" sz="1700" dirty="0" err="1" smtClean="0"/>
              <a:t>uni:isTaughtBy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&lt;/</a:t>
            </a:r>
            <a:r>
              <a:rPr lang="en-US" sz="1700" dirty="0" err="1" smtClean="0"/>
              <a:t>rdf:Description</a:t>
            </a:r>
            <a:r>
              <a:rPr lang="en-US" sz="1700" dirty="0" smtClean="0"/>
              <a:t>&gt;</a:t>
            </a:r>
            <a:endParaRPr lang="en-US" sz="1700" i="1" dirty="0" smtClean="0"/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1043608" y="3717032"/>
            <a:ext cx="78488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Τα περιεχόμενα των στοιχείων </a:t>
            </a:r>
            <a:r>
              <a:rPr lang="en-US" sz="2000" i="1" dirty="0" err="1" smtClean="0"/>
              <a:t>rdf:Description</a:t>
            </a:r>
            <a:r>
              <a:rPr lang="en-US" sz="2000" dirty="0" smtClean="0"/>
              <a:t> </a:t>
            </a:r>
            <a:r>
              <a:rPr lang="el-GR" sz="2000" dirty="0" smtClean="0"/>
              <a:t>ονομάζονται </a:t>
            </a:r>
            <a:r>
              <a:rPr lang="el-GR" sz="2000" i="1" dirty="0" smtClean="0"/>
              <a:t>στοιχεία ιδιοτήτων (</a:t>
            </a:r>
            <a:r>
              <a:rPr lang="en-US" sz="2000" i="1" dirty="0" smtClean="0"/>
              <a:t>property elements</a:t>
            </a:r>
            <a:r>
              <a:rPr lang="el-GR" sz="2000" i="1" dirty="0" smtClean="0"/>
              <a:t>)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1043608" y="5589240"/>
            <a:ext cx="7920880" cy="12961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Τα δύο στοιχεία </a:t>
            </a:r>
            <a:r>
              <a:rPr lang="en-US" sz="2000" i="1" dirty="0" err="1" smtClean="0"/>
              <a:t>uni:courseName</a:t>
            </a:r>
            <a:r>
              <a:rPr lang="en-US" sz="2000" dirty="0" smtClean="0"/>
              <a:t> </a:t>
            </a:r>
            <a:r>
              <a:rPr lang="el-GR" sz="2000" dirty="0" smtClean="0"/>
              <a:t>και</a:t>
            </a:r>
            <a:r>
              <a:rPr lang="en-US" sz="2000" dirty="0" smtClean="0"/>
              <a:t> </a:t>
            </a:r>
            <a:r>
              <a:rPr lang="en-US" sz="2000" i="1" dirty="0" err="1" smtClean="0"/>
              <a:t>uni:isTaughtBy</a:t>
            </a:r>
            <a:r>
              <a:rPr lang="en-US" sz="2000" dirty="0" smtClean="0"/>
              <a:t> </a:t>
            </a:r>
            <a:r>
              <a:rPr lang="el-GR" sz="2000" dirty="0" smtClean="0"/>
              <a:t>ορίζουν ζεύγη ιδιότητας-τιμής για το </a:t>
            </a:r>
            <a:r>
              <a:rPr lang="en-US" sz="2000" dirty="0" smtClean="0"/>
              <a:t>CIT1112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dirty="0" smtClean="0"/>
              <a:t>Η προηγούμενη περιγραφή αντιστοιχεί σε δύο προτάσεις </a:t>
            </a:r>
            <a:r>
              <a:rPr lang="en-US" dirty="0" smtClean="0"/>
              <a:t>RDF</a:t>
            </a:r>
            <a:endParaRPr kumimoji="0" lang="el-G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</a:t>
            </a:r>
            <a:r>
              <a:rPr lang="el-GR" dirty="0" smtClean="0"/>
              <a:t>– Εισαγωγή </a:t>
            </a:r>
            <a:r>
              <a:rPr lang="en-US" dirty="0" smtClean="0"/>
              <a:t>(5/5)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84784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Τρίτον, το χαρακτηριστικό </a:t>
            </a:r>
            <a:r>
              <a:rPr lang="en-US" i="1" dirty="0" err="1" smtClean="0"/>
              <a:t>rdf:datatype</a:t>
            </a:r>
            <a:r>
              <a:rPr lang="en-US" i="1" dirty="0" smtClean="0"/>
              <a:t>="&amp;</a:t>
            </a:r>
            <a:r>
              <a:rPr lang="en-US" i="1" dirty="0" err="1" smtClean="0"/>
              <a:t>xsd;integer</a:t>
            </a:r>
            <a:r>
              <a:rPr lang="en-US" i="1" dirty="0" smtClean="0"/>
              <a:t>"</a:t>
            </a:r>
            <a:r>
              <a:rPr lang="en-US" dirty="0" smtClean="0"/>
              <a:t> </a:t>
            </a:r>
            <a:r>
              <a:rPr lang="el-GR" dirty="0" smtClean="0"/>
              <a:t>χρησιμοποιείται για να δηλώσει τον τύπο δεδομένων της τιμής της ιδιότητας της ηλικίας (</a:t>
            </a:r>
            <a:r>
              <a:rPr lang="en-US" dirty="0" smtClean="0"/>
              <a:t>age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Παρόλο που έχουμε ορίσει το </a:t>
            </a:r>
            <a:r>
              <a:rPr lang="en-US" dirty="0" smtClean="0"/>
              <a:t>"&amp;</a:t>
            </a:r>
            <a:r>
              <a:rPr lang="en-US" dirty="0" err="1" smtClean="0"/>
              <a:t>xsd;integer</a:t>
            </a:r>
            <a:r>
              <a:rPr lang="en-US" dirty="0" smtClean="0"/>
              <a:t>" </a:t>
            </a:r>
            <a:r>
              <a:rPr lang="el-GR" dirty="0" smtClean="0"/>
              <a:t>ως το σύνολο τιμών της ιδιότητας αυτής, είναι απαραίτητο να υποδεικνύουμε τον τύπο της τιμής της ιδιότητας κάθε φορά που αυτή χρησιμοποιείται </a:t>
            </a:r>
            <a:endParaRPr lang="en-US" dirty="0" smtClean="0"/>
          </a:p>
          <a:p>
            <a:pPr lvl="1"/>
            <a:r>
              <a:rPr lang="el-GR" dirty="0" smtClean="0"/>
              <a:t>Έτσι, εξασφαλίζουμε ότι ο επεξεργαστής της </a:t>
            </a:r>
            <a:r>
              <a:rPr lang="en-US" dirty="0" smtClean="0"/>
              <a:t>RDF </a:t>
            </a:r>
            <a:r>
              <a:rPr lang="el-GR" dirty="0" smtClean="0"/>
              <a:t>θα αναθέσει το σωστό τύπο της τιμής της ιδιότητας, ακόμα κι αν δεν έχει δει ποτέ τον αντίστοιχο ορισμό της </a:t>
            </a:r>
            <a:r>
              <a:rPr lang="en-US" dirty="0" smtClean="0"/>
              <a:t>RDF Schema</a:t>
            </a:r>
          </a:p>
          <a:p>
            <a:r>
              <a:rPr lang="el-GR" dirty="0" smtClean="0"/>
              <a:t>Τα στοιχεία ιδιοτήτων μιας περιγραφής πρέπει να διαβάζονται συζευκτικά </a:t>
            </a:r>
            <a:endParaRPr lang="en-US" dirty="0" smtClean="0"/>
          </a:p>
          <a:p>
            <a:pPr lvl="1"/>
            <a:r>
              <a:rPr lang="el-GR" dirty="0" smtClean="0"/>
              <a:t>Στο προηγούμενο παράδειγμα το υποκείμενο ονομάζεται </a:t>
            </a:r>
            <a:r>
              <a:rPr lang="en-US" dirty="0" smtClean="0"/>
              <a:t> “Concrete Mathematics” </a:t>
            </a:r>
            <a:r>
              <a:rPr lang="el-GR" i="1" dirty="0" smtClean="0"/>
              <a:t>(Διακριτά Μαθηματικά) και διδάσκεται από τον</a:t>
            </a:r>
            <a:r>
              <a:rPr lang="en-US" i="1" dirty="0" smtClean="0"/>
              <a:t> </a:t>
            </a:r>
            <a:r>
              <a:rPr lang="en-US" i="1" dirty="0" err="1" smtClean="0"/>
              <a:t>Grigoris</a:t>
            </a:r>
            <a:r>
              <a:rPr lang="en-US" i="1" dirty="0" smtClean="0"/>
              <a:t> Antoniou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117</a:t>
            </a:fld>
            <a:endParaRPr lang="el-GR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Το χαρακτηριστικό </a:t>
            </a:r>
            <a:r>
              <a:rPr lang="en-US" b="1" dirty="0" err="1" smtClean="0"/>
              <a:t>rdf:resource</a:t>
            </a:r>
            <a:r>
              <a:rPr lang="en-US" b="1" dirty="0" smtClean="0"/>
              <a:t> 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519808"/>
            <a:ext cx="8106104" cy="2917304"/>
          </a:xfrm>
        </p:spPr>
        <p:txBody>
          <a:bodyPr>
            <a:normAutofit fontScale="85000" lnSpcReduction="20000"/>
          </a:bodyPr>
          <a:lstStyle/>
          <a:p>
            <a:r>
              <a:rPr lang="el-GR" sz="2400" dirty="0" smtClean="0"/>
              <a:t>Το προηγούμενο παράδειγμα δεν ήταν ικανοποιητικό ως προς την εξής άποψη</a:t>
            </a:r>
            <a:r>
              <a:rPr lang="en-US" sz="2400" dirty="0" smtClean="0"/>
              <a:t>: </a:t>
            </a:r>
          </a:p>
          <a:p>
            <a:pPr lvl="1"/>
            <a:r>
              <a:rPr lang="el-GR" sz="2400" dirty="0" smtClean="0"/>
              <a:t>Οι σχέσεις ανάμεσα στα μαθήματα (</a:t>
            </a:r>
            <a:r>
              <a:rPr lang="en-US" sz="2400" dirty="0" smtClean="0"/>
              <a:t>courses</a:t>
            </a:r>
            <a:r>
              <a:rPr lang="el-GR" sz="2400" dirty="0" smtClean="0"/>
              <a:t>) και στους διδάσκοντες (</a:t>
            </a:r>
            <a:r>
              <a:rPr lang="en-US" sz="2400" dirty="0" smtClean="0"/>
              <a:t>lecturers</a:t>
            </a:r>
            <a:r>
              <a:rPr lang="el-GR" sz="2400" dirty="0" smtClean="0"/>
              <a:t>) δεν είχαν οριστεί τυπικά, αλλά υπήρχαν εμμέσως μέσω της χρήσης του ίδιου ονόματος </a:t>
            </a:r>
            <a:endParaRPr lang="en-US" sz="2400" dirty="0" smtClean="0"/>
          </a:p>
          <a:p>
            <a:pPr lvl="1"/>
            <a:r>
              <a:rPr lang="el-GR" sz="2400" dirty="0" smtClean="0"/>
              <a:t>Για έναν υπολογιστή, η χρήση του ίδιου ονόματος μπορεί να είναι απλά σύμπτωση </a:t>
            </a:r>
            <a:endParaRPr lang="en-US" sz="2400" dirty="0" smtClean="0"/>
          </a:p>
          <a:p>
            <a:pPr lvl="2"/>
            <a:r>
              <a:rPr lang="el-GR" sz="2100" dirty="0" smtClean="0"/>
              <a:t>Π.χ. ο </a:t>
            </a:r>
            <a:r>
              <a:rPr lang="en-US" sz="2100" dirty="0" smtClean="0"/>
              <a:t>David </a:t>
            </a:r>
            <a:r>
              <a:rPr lang="en-US" sz="2100" dirty="0" err="1" smtClean="0"/>
              <a:t>Billington</a:t>
            </a:r>
            <a:r>
              <a:rPr lang="en-US" sz="2100" dirty="0" smtClean="0"/>
              <a:t> </a:t>
            </a:r>
            <a:r>
              <a:rPr lang="el-GR" sz="2100" dirty="0" smtClean="0"/>
              <a:t>που διδάσκει το μάθημα</a:t>
            </a:r>
            <a:r>
              <a:rPr lang="en-US" sz="2100" dirty="0" smtClean="0"/>
              <a:t> CIT3112 </a:t>
            </a:r>
            <a:r>
              <a:rPr lang="el-GR" sz="2100" dirty="0" smtClean="0"/>
              <a:t>μπορεί να μην είναι το ίδιο άτομο με αυτό που έχει </a:t>
            </a:r>
            <a:r>
              <a:rPr lang="en-US" sz="2100" dirty="0" smtClean="0"/>
              <a:t>ID 949318 </a:t>
            </a:r>
            <a:r>
              <a:rPr lang="el-GR" sz="2100" dirty="0" smtClean="0"/>
              <a:t>που τυχαίνει να ονομάζεται</a:t>
            </a:r>
            <a:r>
              <a:rPr lang="en-US" sz="2100" dirty="0" smtClean="0"/>
              <a:t> David </a:t>
            </a:r>
            <a:r>
              <a:rPr lang="en-US" sz="2100" dirty="0" err="1" smtClean="0"/>
              <a:t>Billington</a:t>
            </a:r>
            <a:endParaRPr lang="en-US" sz="21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118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07504" y="4581128"/>
            <a:ext cx="5239816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="CIT1111"&gt;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&gt;Discrete Mathematics&lt;/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="949318"/&gt;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&lt;/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&gt;Associate Professor&lt;/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4536504" y="4104456"/>
            <a:ext cx="4644008" cy="27089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Αυτό που χρειαζόμαστε είναι ένας τυπικός ορισμός του γεγονότος ότι, π.χ., ο διδάσκων του μαθήματος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CIT1111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 το μέλος του προσωπικού με αριθμό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949318,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όνομα του οποίου είναι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David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Billington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Αυτό μπορεί να επιτευχθεί με χρήση του χαρακτηριστικού </a:t>
            </a:r>
            <a:r>
              <a:rPr kumimoji="0" lang="en-US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rdf:resource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Το χαρακτηριστικό </a:t>
            </a:r>
            <a:r>
              <a:rPr lang="en-US" b="1" dirty="0" err="1" smtClean="0"/>
              <a:t>rdf:resource</a:t>
            </a:r>
            <a:r>
              <a:rPr lang="en-US" b="1" dirty="0" smtClean="0"/>
              <a:t>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375792"/>
            <a:ext cx="7818072" cy="126112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Αν είχαμε </a:t>
            </a:r>
            <a:r>
              <a:rPr lang="el-GR" i="1" dirty="0" smtClean="0"/>
              <a:t>ορίσει</a:t>
            </a:r>
            <a:r>
              <a:rPr lang="el-GR" dirty="0" smtClean="0"/>
              <a:t> τον πόρο του υπαλλήλου με αριθμό </a:t>
            </a:r>
            <a:r>
              <a:rPr lang="en-US" i="1" dirty="0" smtClean="0"/>
              <a:t>ID</a:t>
            </a:r>
            <a:r>
              <a:rPr lang="en-US" dirty="0" smtClean="0"/>
              <a:t> 939318 </a:t>
            </a:r>
            <a:r>
              <a:rPr lang="el-GR" dirty="0" smtClean="0"/>
              <a:t>στο έγγραφο </a:t>
            </a:r>
            <a:r>
              <a:rPr lang="en-US" dirty="0" smtClean="0"/>
              <a:t>RDF</a:t>
            </a:r>
            <a:r>
              <a:rPr lang="el-GR" dirty="0" smtClean="0"/>
              <a:t>, χρησιμοποιώντας το χαρακτηριστικό </a:t>
            </a:r>
            <a:r>
              <a:rPr lang="en-US" dirty="0" smtClean="0"/>
              <a:t>ID </a:t>
            </a:r>
            <a:r>
              <a:rPr lang="el-GR" dirty="0" smtClean="0"/>
              <a:t>αντί του </a:t>
            </a:r>
            <a:r>
              <a:rPr lang="en-US" dirty="0" smtClean="0"/>
              <a:t>about</a:t>
            </a:r>
            <a:r>
              <a:rPr lang="el-GR" dirty="0" smtClean="0"/>
              <a:t>, θα έπρεπε να χρησιμοποιήσουμε το σύμβολο </a:t>
            </a:r>
            <a:r>
              <a:rPr lang="el-GR" i="1" dirty="0" smtClean="0"/>
              <a:t>#</a:t>
            </a:r>
            <a:r>
              <a:rPr lang="el-GR" dirty="0" smtClean="0"/>
              <a:t> μπροστά από τον αριθμό </a:t>
            </a:r>
            <a:r>
              <a:rPr lang="en-US" dirty="0" smtClean="0"/>
              <a:t>949318 </a:t>
            </a:r>
            <a:r>
              <a:rPr lang="el-GR" dirty="0" smtClean="0"/>
              <a:t>στην τιμή του</a:t>
            </a:r>
            <a:r>
              <a:rPr lang="en-US" dirty="0" smtClean="0"/>
              <a:t> </a:t>
            </a:r>
            <a:r>
              <a:rPr lang="en-US" i="1" dirty="0" err="1" smtClean="0"/>
              <a:t>rdf:resource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3648" y="6126510"/>
            <a:ext cx="457200" cy="47625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119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835696" y="2492896"/>
            <a:ext cx="6103912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rdf:Description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rdf:about</a:t>
            </a:r>
            <a:r>
              <a:rPr lang="en-US" sz="1600" i="1" dirty="0" smtClean="0"/>
              <a:t>="CIT1111"&gt;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uni:courseName</a:t>
            </a:r>
            <a:r>
              <a:rPr lang="en-US" sz="1600" i="1" dirty="0" smtClean="0"/>
              <a:t>&gt;Discrete Mathematics&lt;/</a:t>
            </a:r>
            <a:r>
              <a:rPr lang="en-US" sz="1600" i="1" dirty="0" err="1" smtClean="0"/>
              <a:t>uni:courseName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uni:isTaughtBy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rdf:resource</a:t>
            </a:r>
            <a:r>
              <a:rPr lang="en-US" sz="1600" i="1" dirty="0" smtClean="0"/>
              <a:t>=</a:t>
            </a:r>
            <a:r>
              <a:rPr lang="en-US" sz="1600" b="1" i="1" dirty="0" smtClean="0"/>
              <a:t>"#949318"/&gt;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rdf:Description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rdf:Description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rdf:ID</a:t>
            </a:r>
            <a:r>
              <a:rPr lang="en-US" sz="1600" i="1" dirty="0" smtClean="0"/>
              <a:t>=</a:t>
            </a:r>
            <a:r>
              <a:rPr lang="en-US" sz="1600" b="1" i="1" dirty="0" smtClean="0"/>
              <a:t>"949318"&gt;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uni:name</a:t>
            </a:r>
            <a:r>
              <a:rPr lang="en-US" sz="1600" i="1" dirty="0" smtClean="0"/>
              <a:t>&gt;David </a:t>
            </a:r>
            <a:r>
              <a:rPr lang="en-US" sz="1600" i="1" dirty="0" err="1" smtClean="0"/>
              <a:t>Billington</a:t>
            </a:r>
            <a:r>
              <a:rPr lang="en-US" sz="1600" i="1" dirty="0" smtClean="0"/>
              <a:t>&lt;/</a:t>
            </a:r>
            <a:r>
              <a:rPr lang="en-US" sz="1600" i="1" dirty="0" err="1" smtClean="0"/>
              <a:t>uni:name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uni:title</a:t>
            </a:r>
            <a:r>
              <a:rPr lang="en-US" sz="1600" i="1" dirty="0" smtClean="0"/>
              <a:t>&gt;Associate Professor&lt;/</a:t>
            </a:r>
            <a:r>
              <a:rPr lang="en-US" sz="1600" i="1" dirty="0" err="1" smtClean="0"/>
              <a:t>uni:title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rdf:Description</a:t>
            </a:r>
            <a:r>
              <a:rPr lang="en-US" sz="1600" i="1" dirty="0" smtClean="0"/>
              <a:t>&gt;</a:t>
            </a:r>
            <a:endParaRPr lang="en-US" sz="1700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043608" y="4579168"/>
            <a:ext cx="7890080" cy="86605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400" dirty="0" smtClean="0"/>
              <a:t>Το ίδιο ισχύει και για τους πόρους που ορίζονται εξωτερικά: π.χ. αναφερόμαστε στον εξωτερικά ορισμένο πόρο </a:t>
            </a:r>
            <a:r>
              <a:rPr lang="en-US" sz="2400" dirty="0" smtClean="0"/>
              <a:t>CIT1111 </a:t>
            </a:r>
            <a:r>
              <a:rPr lang="el-GR" sz="2400" dirty="0" smtClean="0"/>
              <a:t>χρησιμοποιώντας το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1115616" y="5733256"/>
            <a:ext cx="7818072" cy="9361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Ως τιμή του</a:t>
            </a:r>
            <a:r>
              <a:rPr lang="en-US" sz="2000" dirty="0" smtClean="0"/>
              <a:t> </a:t>
            </a:r>
            <a:r>
              <a:rPr lang="en-US" sz="2000" dirty="0" err="1" smtClean="0"/>
              <a:t>rdf:about</a:t>
            </a:r>
            <a:r>
              <a:rPr lang="en-US" sz="2000" dirty="0" smtClean="0"/>
              <a:t>, </a:t>
            </a:r>
            <a:r>
              <a:rPr lang="el-GR" sz="2000" dirty="0" smtClean="0"/>
              <a:t>όπου </a:t>
            </a:r>
            <a:r>
              <a:rPr lang="en-US" sz="2000" dirty="0" smtClean="0"/>
              <a:t>www.mydomain.org/uni-ns/ </a:t>
            </a:r>
            <a:r>
              <a:rPr lang="el-GR" sz="2000" dirty="0" smtClean="0"/>
              <a:t>είναι η διεύθυνση </a:t>
            </a:r>
            <a:r>
              <a:rPr lang="en-US" sz="2000" dirty="0" smtClean="0"/>
              <a:t>URI </a:t>
            </a:r>
            <a:r>
              <a:rPr lang="el-GR" sz="2000" dirty="0" smtClean="0"/>
              <a:t>στην οποία μπορεί να βρεθεί ο ορισμός του μαθήματος</a:t>
            </a:r>
            <a:r>
              <a:rPr lang="en-US" sz="2000" dirty="0" smtClean="0"/>
              <a:t> CIT1111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051720" y="5410200"/>
            <a:ext cx="5320208" cy="323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http://www.mydomain.org/uni-ns/</a:t>
            </a:r>
            <a:r>
              <a:rPr lang="en-US" sz="1600" b="1" dirty="0" smtClean="0"/>
              <a:t>#CIT1111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78376" y="44624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Συστήματα </a:t>
            </a:r>
            <a:r>
              <a:rPr lang="en-US" sz="4400" b="1" dirty="0" smtClean="0"/>
              <a:t>Wiki (1/2)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340768"/>
            <a:ext cx="7704856" cy="5400600"/>
          </a:xfrm>
        </p:spPr>
        <p:txBody>
          <a:bodyPr>
            <a:noAutofit/>
          </a:bodyPr>
          <a:lstStyle/>
          <a:p>
            <a:r>
              <a:rPr lang="el-GR" sz="2400" dirty="0" smtClean="0"/>
              <a:t>Η χρήση του Παγκόσμιου Ιστού διευρύνεται σήμερα με εργαλεία που επιτρέπουν την ενεργή συμμετοχή των χρηστών του Ιστού</a:t>
            </a:r>
          </a:p>
          <a:p>
            <a:r>
              <a:rPr lang="el-GR" sz="2400" dirty="0" smtClean="0"/>
              <a:t>Ένα κομμάτι αυτής της διεύρυνσης περιλαμβάνει τα συστήματα </a:t>
            </a:r>
            <a:r>
              <a:rPr lang="en-US" sz="2400" i="1" dirty="0" smtClean="0"/>
              <a:t>wiki,</a:t>
            </a:r>
            <a:r>
              <a:rPr lang="el-GR" sz="2400" i="1" dirty="0" smtClean="0"/>
              <a:t> </a:t>
            </a:r>
            <a:r>
              <a:rPr lang="el-GR" sz="2400" dirty="0" smtClean="0"/>
              <a:t>τα οποία είναι συλλογές ιστοσελίδων που δίνουν τη δυνατότητα στους χρήστες να προσθέτουν περιεχόμενο μέσω μιας διασύνδεσης </a:t>
            </a:r>
            <a:r>
              <a:rPr lang="el-GR" sz="2400" dirty="0" err="1" smtClean="0"/>
              <a:t>φυλλομετρητή</a:t>
            </a:r>
            <a:r>
              <a:rPr lang="el-GR" sz="2400" dirty="0" smtClean="0"/>
              <a:t> </a:t>
            </a:r>
            <a:endParaRPr lang="el-GR" sz="2400" i="1" dirty="0" smtClean="0"/>
          </a:p>
          <a:p>
            <a:r>
              <a:rPr lang="el-GR" sz="2400" dirty="0" smtClean="0"/>
              <a:t>Τα </a:t>
            </a:r>
            <a:r>
              <a:rPr lang="en-US" sz="2400" dirty="0" smtClean="0"/>
              <a:t>wiki</a:t>
            </a:r>
            <a:r>
              <a:rPr lang="el-GR" sz="2400" dirty="0" smtClean="0"/>
              <a:t> επιτρέπουν τη συνεργατική δημιουργία γνώσης, επειδή παρέχουν στους χρήστες σχεδόν πλήρη ελευθερία προσθήκης και τροποποίησης πληροφοριών, χωρίς κυριότητα του περιεχομένου, περιορισμούς πρόσβασης, ή αυστηρές ροές εργασίας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Ένθετες Περιγραφές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1621160"/>
          </a:xfrm>
        </p:spPr>
        <p:txBody>
          <a:bodyPr>
            <a:normAutofit/>
          </a:bodyPr>
          <a:lstStyle/>
          <a:p>
            <a:r>
              <a:rPr lang="el-GR" sz="2100" dirty="0" smtClean="0"/>
              <a:t>Οι περιγραφές είναι δυνατό να ορίζονται μέσα σε άλλες περιγραφές</a:t>
            </a:r>
            <a:endParaRPr lang="en-US" sz="2100" dirty="0" smtClean="0"/>
          </a:p>
          <a:p>
            <a:r>
              <a:rPr lang="el-GR" sz="2100" dirty="0" smtClean="0"/>
              <a:t>Π.χ. οι περιγραφές του προηγούμενου παραδείγματος μπορούν να αντικατασταθούν με την ακόλουθη, ένθετη περιγραφή:</a:t>
            </a:r>
            <a:endParaRPr lang="el-GR" sz="21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120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115616" y="5085184"/>
            <a:ext cx="7786112" cy="15121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100" dirty="0" smtClean="0"/>
              <a:t>Άλλα μαθήματα, όπως το </a:t>
            </a:r>
            <a:r>
              <a:rPr lang="en-US" sz="2100" dirty="0" smtClean="0"/>
              <a:t>CIT3112, </a:t>
            </a:r>
            <a:r>
              <a:rPr lang="el-GR" sz="2100" dirty="0" smtClean="0"/>
              <a:t>μπορούν ωστόσο να αναφέρονται στον καινούριο πόρο </a:t>
            </a:r>
            <a:r>
              <a:rPr lang="en-US" sz="2100" dirty="0" smtClean="0"/>
              <a:t>949318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100" dirty="0" smtClean="0"/>
              <a:t>Με άλλα λόγια</a:t>
            </a:r>
            <a:r>
              <a:rPr lang="en-US" sz="2100" dirty="0" smtClean="0"/>
              <a:t>, </a:t>
            </a:r>
            <a:r>
              <a:rPr lang="el-GR" sz="2100" dirty="0" smtClean="0"/>
              <a:t>παρόλο που μία περιγραφή μπορεί να ορίζεται μέσα σε μία άλλη περιγραφή, η εμβέλειά της είναι καθολική</a:t>
            </a:r>
            <a:endParaRPr kumimoji="0" lang="el-GR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835696" y="2852936"/>
            <a:ext cx="6103912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="CIT1111"&gt;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&gt;Discrete Mathematics&lt;/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&lt;/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&gt;Associate Professor&lt;/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στοιχείο </a:t>
            </a:r>
            <a:r>
              <a:rPr lang="en-US" b="1" dirty="0" err="1" smtClean="0"/>
              <a:t>rdf:type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121</a:t>
            </a:fld>
            <a:endParaRPr lang="el-GR"/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340768"/>
            <a:ext cx="7962088" cy="2448272"/>
          </a:xfrm>
        </p:spPr>
        <p:txBody>
          <a:bodyPr>
            <a:normAutofit fontScale="55000" lnSpcReduction="20000"/>
          </a:bodyPr>
          <a:lstStyle/>
          <a:p>
            <a:r>
              <a:rPr lang="el-GR" dirty="0" smtClean="0"/>
              <a:t>Στα παραδείγματα που είδαμε, οι περιγραφές εμπίπτουν σε δύο κατηγορίες: μαθήματα και διδάσκοντες </a:t>
            </a:r>
            <a:endParaRPr lang="en-US" dirty="0" smtClean="0"/>
          </a:p>
          <a:p>
            <a:r>
              <a:rPr lang="el-GR" dirty="0" smtClean="0"/>
              <a:t>Το γεγονός αυτό είναι ξεκάθαρο στους ανθρώπους-αναγνώστες, αλλά δεν έχει δηλωθεί πουθενά τυπικά, άρα δεν είναι προσπελάσιμο από υπολογιστές</a:t>
            </a:r>
            <a:endParaRPr lang="en-US" dirty="0" smtClean="0"/>
          </a:p>
          <a:p>
            <a:r>
              <a:rPr lang="el-GR" dirty="0" smtClean="0"/>
              <a:t>Είναι δυνατό να διατυπώσουμε τέτοιες προτάσεις στην </a:t>
            </a:r>
            <a:r>
              <a:rPr lang="en-US" dirty="0" smtClean="0"/>
              <a:t>RDF </a:t>
            </a:r>
            <a:r>
              <a:rPr lang="el-GR" dirty="0" smtClean="0"/>
              <a:t>με τη χρήση του στοιχείου </a:t>
            </a:r>
            <a:r>
              <a:rPr lang="en-US" i="1" dirty="0" err="1" smtClean="0"/>
              <a:t>rdf:type</a:t>
            </a:r>
            <a:endParaRPr lang="en-US" dirty="0" smtClean="0"/>
          </a:p>
          <a:p>
            <a:r>
              <a:rPr lang="el-GR" dirty="0" smtClean="0"/>
              <a:t>Ακολουθούν δύο περιγραφές που περιλαμβάνουν πληροφορίες τυποποίησης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971600" y="6021288"/>
            <a:ext cx="7498080" cy="5760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dirty="0" smtClean="0"/>
              <a:t>Το </a:t>
            </a:r>
            <a:r>
              <a:rPr lang="en-US" i="1" dirty="0" err="1" smtClean="0"/>
              <a:t>rdf:type</a:t>
            </a:r>
            <a:r>
              <a:rPr lang="en-US" dirty="0" smtClean="0"/>
              <a:t> </a:t>
            </a:r>
            <a:r>
              <a:rPr lang="el-GR" dirty="0" smtClean="0"/>
              <a:t>επιτρέπει την εισαγωγή δομής στο έγγραφο </a:t>
            </a:r>
            <a:r>
              <a:rPr lang="en-US" dirty="0" smtClean="0"/>
              <a:t>RDF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835696" y="3429000"/>
            <a:ext cx="6103912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="CIT1111"&gt;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rdf:type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="&amp;</a:t>
            </a:r>
            <a:r>
              <a:rPr lang="en-US" sz="1600" dirty="0" err="1" smtClean="0"/>
              <a:t>uni;course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&gt;Discrete Mathematics&lt;/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="949318"/&gt;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rdf:type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="&amp;</a:t>
            </a:r>
            <a:r>
              <a:rPr lang="en-US" sz="1600" dirty="0" err="1" smtClean="0"/>
              <a:t>uni;lecturer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&lt;/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&gt;Associate Professor&lt;/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Σύντομη Σύνταξη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557264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Είναι δυνατή η </a:t>
            </a:r>
            <a:r>
              <a:rPr lang="el-GR" dirty="0" err="1" smtClean="0"/>
              <a:t>σύντμιση</a:t>
            </a:r>
            <a:r>
              <a:rPr lang="el-GR" dirty="0" smtClean="0"/>
              <a:t> της σύνταξης των εγγράφων </a:t>
            </a:r>
            <a:r>
              <a:rPr lang="en-US" dirty="0" smtClean="0"/>
              <a:t>RDF</a:t>
            </a:r>
          </a:p>
          <a:p>
            <a:r>
              <a:rPr lang="el-GR" dirty="0" smtClean="0"/>
              <a:t>Οι κανόνες απλοποίησης είναι οι εξής</a:t>
            </a:r>
            <a:r>
              <a:rPr lang="en-US" dirty="0" smtClean="0"/>
              <a:t>:</a:t>
            </a:r>
          </a:p>
          <a:p>
            <a:pPr marL="916686" lvl="1" indent="-514350">
              <a:buFont typeface="+mj-lt"/>
              <a:buAutoNum type="arabicPeriod"/>
            </a:pPr>
            <a:r>
              <a:rPr lang="el-GR" dirty="0" smtClean="0"/>
              <a:t>Στοιχεία ιδιοτήτων, που βρίσκονται μέσα σε στοιχεία περιγραφής και δεν έχουν παιδιά, μπορούν να αντικατασταθούν από χαρακτηριστικά </a:t>
            </a:r>
            <a:r>
              <a:rPr lang="en-US" dirty="0" smtClean="0"/>
              <a:t>XML, </a:t>
            </a:r>
            <a:r>
              <a:rPr lang="el-GR" dirty="0" smtClean="0"/>
              <a:t>όπως συμβαίνει και στην</a:t>
            </a:r>
            <a:r>
              <a:rPr lang="en-US" dirty="0" smtClean="0"/>
              <a:t> XML</a:t>
            </a:r>
          </a:p>
          <a:p>
            <a:pPr marL="916686" lvl="1" indent="-514350">
              <a:buFont typeface="+mj-lt"/>
              <a:buAutoNum type="arabicPeriod"/>
            </a:pPr>
            <a:r>
              <a:rPr lang="el-GR" dirty="0" smtClean="0"/>
              <a:t>Για στοιχεία περιγραφής με ένα στοιχείο τυποποίησης, μπορούμε να χρησιμοποιήσουμε το όνομα που ορίζεται εντός του στοιχείου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l-GR" dirty="0" smtClean="0"/>
              <a:t>αντί του</a:t>
            </a:r>
            <a:r>
              <a:rPr lang="en-US" dirty="0" smtClean="0"/>
              <a:t> </a:t>
            </a:r>
            <a:r>
              <a:rPr lang="en-US" dirty="0" err="1" smtClean="0"/>
              <a:t>rdf:Description</a:t>
            </a:r>
            <a:endParaRPr lang="en-US" dirty="0" smtClean="0"/>
          </a:p>
          <a:p>
            <a:r>
              <a:rPr lang="el-GR" dirty="0" smtClean="0"/>
              <a:t>Π.χ. η περιγραφή: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122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835696" y="4077072"/>
            <a:ext cx="6103912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="CIT1111"&gt;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&gt;Discrete Mathematics&lt;/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&lt;/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&gt;Associate Professor&lt;/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 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Σύντομη Σύνταξη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40"/>
          </a:xfrm>
        </p:spPr>
        <p:txBody>
          <a:bodyPr>
            <a:normAutofit fontScale="92500"/>
          </a:bodyPr>
          <a:lstStyle/>
          <a:p>
            <a:r>
              <a:rPr lang="el-GR" sz="2000" dirty="0" smtClean="0"/>
              <a:t>Σύμφωνα με τον κανόνα 1 στο</a:t>
            </a:r>
            <a:r>
              <a:rPr lang="en-US" sz="2000" dirty="0" smtClean="0"/>
              <a:t> </a:t>
            </a:r>
            <a:r>
              <a:rPr lang="en-US" sz="2000" i="1" dirty="0" err="1" smtClean="0"/>
              <a:t>uni:courseName</a:t>
            </a:r>
            <a:r>
              <a:rPr lang="en-US" sz="2000" dirty="0" smtClean="0"/>
              <a:t> </a:t>
            </a:r>
            <a:r>
              <a:rPr lang="el-GR" sz="2000" dirty="0" smtClean="0"/>
              <a:t>είναι ισοδύναμη με την: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123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043608" y="3356992"/>
            <a:ext cx="7858120" cy="613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Και επίσης (λόγω του κανόνα 2) με την: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043608" y="5157192"/>
            <a:ext cx="7858120" cy="13681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Οι τρεις αυτές αναπαραστάσεις είναι απλά συντακτικές παραλλαγές της ίδιας πρότασης </a:t>
            </a:r>
            <a:r>
              <a:rPr lang="en-US" sz="2000" dirty="0" smtClean="0"/>
              <a:t>RDF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100" dirty="0" smtClean="0"/>
              <a:t>Αυτό σημαίνει ότι είναι ισοδύναμες σύμφωνα με το μοντέλο δεδομένων της </a:t>
            </a:r>
            <a:r>
              <a:rPr lang="en-US" sz="2100" dirty="0" smtClean="0"/>
              <a:t>RDF</a:t>
            </a:r>
            <a:r>
              <a:rPr lang="el-GR" sz="2100" dirty="0" smtClean="0"/>
              <a:t>, παρόλο που έχουν διαφορετική σύνταξη </a:t>
            </a:r>
            <a:r>
              <a:rPr lang="en-US" sz="2100" dirty="0" smtClean="0"/>
              <a:t>XML</a:t>
            </a:r>
            <a:endParaRPr kumimoji="0" lang="el-GR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63688" y="3861048"/>
            <a:ext cx="6103912" cy="1152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uni:course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="CIT1111"</a:t>
            </a:r>
          </a:p>
          <a:p>
            <a:r>
              <a:rPr lang="en-US" sz="1600" dirty="0" err="1" smtClean="0"/>
              <a:t>uni:courseName</a:t>
            </a:r>
            <a:r>
              <a:rPr lang="en-US" sz="1600" dirty="0" smtClean="0"/>
              <a:t>="Discrete Mathematics"&gt;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="#949318"/&gt;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uni:course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1907704" y="1844824"/>
            <a:ext cx="6103912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="CIT1111"</a:t>
            </a:r>
          </a:p>
          <a:p>
            <a:r>
              <a:rPr lang="en-US" sz="1600" dirty="0" err="1" smtClean="0"/>
              <a:t>uni:courseName</a:t>
            </a:r>
            <a:r>
              <a:rPr lang="en-US" sz="1600" dirty="0" smtClean="0"/>
              <a:t>="Discrete Mathematics"&gt;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rdf:type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="&amp;</a:t>
            </a:r>
            <a:r>
              <a:rPr lang="en-US" sz="1600" dirty="0" err="1" smtClean="0"/>
              <a:t>uni;course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="#949318"/&gt;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Στοιχεία-Υποδοχείς </a:t>
            </a:r>
            <a:r>
              <a:rPr lang="en-US" b="1" dirty="0" smtClean="0"/>
              <a:t>(1/6)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0160"/>
            <a:ext cx="7890080" cy="5589240"/>
          </a:xfrm>
        </p:spPr>
        <p:txBody>
          <a:bodyPr>
            <a:normAutofit fontScale="70000" lnSpcReduction="20000"/>
          </a:bodyPr>
          <a:lstStyle/>
          <a:p>
            <a:r>
              <a:rPr lang="el-GR" sz="3000" dirty="0" smtClean="0"/>
              <a:t>Τα στοιχεία-υποδοχής (</a:t>
            </a:r>
            <a:r>
              <a:rPr lang="en-US" sz="3000" dirty="0" smtClean="0"/>
              <a:t>container elements</a:t>
            </a:r>
            <a:r>
              <a:rPr lang="el-GR" sz="3000" dirty="0" smtClean="0"/>
              <a:t>) χρησιμεύουν στη συλλογή ενός αριθμού πόρων ή χαρακτηριστικών, για το </a:t>
            </a:r>
            <a:r>
              <a:rPr lang="el-GR" sz="3000" i="1" dirty="0" smtClean="0"/>
              <a:t>σύνολο των οποίων </a:t>
            </a:r>
            <a:r>
              <a:rPr lang="el-GR" sz="3000" dirty="0" smtClean="0"/>
              <a:t>επιθυμούμε να διατυπώσουμε μία πρόταση</a:t>
            </a:r>
            <a:endParaRPr lang="en-US" sz="3000" i="1" dirty="0" smtClean="0"/>
          </a:p>
          <a:p>
            <a:pPr lvl="1"/>
            <a:r>
              <a:rPr lang="el-GR" dirty="0" smtClean="0"/>
              <a:t>Π.χ. μπορεί να θέλουμε να αναφερθούμε στα μαθήματα που διδάσκει ένας συγκεκριμένος διδάσκων </a:t>
            </a:r>
            <a:endParaRPr lang="en-US" dirty="0" smtClean="0"/>
          </a:p>
          <a:p>
            <a:r>
              <a:rPr lang="el-GR" sz="3000" dirty="0" smtClean="0"/>
              <a:t>Υπάρχουν τρεις τύποι υποδοχέων στην </a:t>
            </a:r>
            <a:r>
              <a:rPr lang="en-US" sz="3000" dirty="0" smtClean="0"/>
              <a:t>RDF:</a:t>
            </a:r>
          </a:p>
          <a:p>
            <a:pPr lvl="1"/>
            <a:r>
              <a:rPr lang="en-US" dirty="0" err="1" smtClean="0"/>
              <a:t>rdf:Bag</a:t>
            </a:r>
            <a:r>
              <a:rPr lang="en-US" dirty="0" smtClean="0"/>
              <a:t>, </a:t>
            </a:r>
            <a:r>
              <a:rPr lang="el-GR" dirty="0" smtClean="0"/>
              <a:t>ένας μη διατεταγμένος υποδοχέας, ο οποίος μπορεί να περιέχει πολλές εμφανίσεις (δεν ισχύει για σύνολο)</a:t>
            </a:r>
            <a:endParaRPr lang="en-US" dirty="0" smtClean="0"/>
          </a:p>
          <a:p>
            <a:pPr lvl="2"/>
            <a:r>
              <a:rPr lang="el-GR" dirty="0" smtClean="0"/>
              <a:t>Τυπικά παραδείγματα: τα μέλη του συλλόγου διδασκόντων μιας σχολής και τα έγγραφα ενός φακέλου</a:t>
            </a:r>
            <a:endParaRPr lang="en-US" dirty="0" smtClean="0"/>
          </a:p>
          <a:p>
            <a:pPr lvl="1"/>
            <a:r>
              <a:rPr lang="en-US" dirty="0" err="1" smtClean="0"/>
              <a:t>rdf:Seq</a:t>
            </a:r>
            <a:r>
              <a:rPr lang="en-US" dirty="0" smtClean="0"/>
              <a:t>, </a:t>
            </a:r>
            <a:r>
              <a:rPr lang="el-GR" dirty="0" smtClean="0"/>
              <a:t> ένας διατεταγμένος υποδοχέας</a:t>
            </a:r>
            <a:r>
              <a:rPr lang="en-US" dirty="0" smtClean="0"/>
              <a:t>, </a:t>
            </a:r>
            <a:r>
              <a:rPr lang="el-GR" dirty="0" smtClean="0"/>
              <a:t>ο οποίος μπορεί να περιέχει πολλές εμφανίσεις </a:t>
            </a:r>
          </a:p>
          <a:p>
            <a:pPr lvl="2"/>
            <a:r>
              <a:rPr lang="el-GR" dirty="0" smtClean="0"/>
              <a:t>Τυπικά παραδείγματα: τα διάφορα μαθήματα ενός πτυχίου, τα θέματα μιας ημερήσιας διάταξης, μία αλφαβητική λίστα των μελών του προσωπικού</a:t>
            </a:r>
            <a:endParaRPr lang="en-US" dirty="0" smtClean="0"/>
          </a:p>
          <a:p>
            <a:pPr lvl="1"/>
            <a:r>
              <a:rPr lang="en-US" dirty="0" err="1" smtClean="0"/>
              <a:t>rdf:Alt</a:t>
            </a:r>
            <a:r>
              <a:rPr lang="en-US" dirty="0" smtClean="0"/>
              <a:t>,</a:t>
            </a:r>
            <a:r>
              <a:rPr lang="el-GR" dirty="0" smtClean="0"/>
              <a:t> ένα σύνολο από εναλλακτικές (τιμές)</a:t>
            </a:r>
            <a:endParaRPr lang="en-US" dirty="0" smtClean="0"/>
          </a:p>
          <a:p>
            <a:pPr lvl="2"/>
            <a:r>
              <a:rPr lang="el-GR" dirty="0" smtClean="0"/>
              <a:t>Τυπικά παραδείγματα: η αρχική θέση και οι θέσεις-είδωλα ενός εγγράφου, καθώς και οι μεταφράσεις ενός εγγράφου σε διάφορες γλώσσες</a:t>
            </a:r>
            <a:endParaRPr lang="en-US" dirty="0" smtClean="0"/>
          </a:p>
          <a:p>
            <a:r>
              <a:rPr lang="el-GR" sz="3000" dirty="0" smtClean="0"/>
              <a:t>Τα περιεχόμενα των στοιχείων-υποδοχέων είναι στοιχεία με ονόματα </a:t>
            </a:r>
            <a:r>
              <a:rPr lang="en-US" sz="3000" dirty="0" smtClean="0"/>
              <a:t>rdf:_1, rdf:_2, </a:t>
            </a:r>
            <a:r>
              <a:rPr lang="el-GR" sz="3000" dirty="0" err="1" smtClean="0"/>
              <a:t>κ.ο.κ</a:t>
            </a:r>
            <a:r>
              <a:rPr lang="el-GR" sz="3000" dirty="0" smtClean="0"/>
              <a:t>.</a:t>
            </a:r>
            <a:endParaRPr lang="el-GR" sz="3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124</a:t>
            </a:fld>
            <a:endParaRPr lang="el-GR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Στοιχεία-Υποδοχείς </a:t>
            </a:r>
            <a:r>
              <a:rPr lang="en-US" b="1" dirty="0" smtClean="0"/>
              <a:t>(2/6)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9512" y="1340768"/>
            <a:ext cx="8640960" cy="54726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rdf:RDF</a:t>
            </a:r>
            <a:endParaRPr lang="en-US" sz="1600" dirty="0" smtClean="0"/>
          </a:p>
          <a:p>
            <a:r>
              <a:rPr lang="en-US" sz="1600" dirty="0" err="1" smtClean="0"/>
              <a:t>xmlns:rdf</a:t>
            </a:r>
            <a:r>
              <a:rPr lang="en-US" sz="1600" dirty="0" smtClean="0"/>
              <a:t>="http://www.w3.org/1999/02/22-rdf-syntax-ns#"</a:t>
            </a:r>
          </a:p>
          <a:p>
            <a:r>
              <a:rPr lang="en-US" sz="1600" dirty="0" err="1" smtClean="0"/>
              <a:t>xmlns:uni</a:t>
            </a:r>
            <a:r>
              <a:rPr lang="en-US" sz="1600" dirty="0" smtClean="0"/>
              <a:t>="http://www.mydomain.org/uni-ns#"&gt;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uni:lecturer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="949352”  </a:t>
            </a:r>
            <a:r>
              <a:rPr lang="en-US" sz="1600" dirty="0" err="1" smtClean="0"/>
              <a:t>uni:name</a:t>
            </a:r>
            <a:r>
              <a:rPr lang="en-US" sz="1600" dirty="0" smtClean="0"/>
              <a:t>="</a:t>
            </a:r>
            <a:r>
              <a:rPr lang="en-US" sz="1600" dirty="0" err="1" smtClean="0"/>
              <a:t>Grigoris</a:t>
            </a:r>
            <a:r>
              <a:rPr lang="en-US" sz="1600" dirty="0" smtClean="0"/>
              <a:t> Antoniou”  </a:t>
            </a:r>
            <a:r>
              <a:rPr lang="en-US" sz="1600" dirty="0" err="1" smtClean="0"/>
              <a:t>uni:title</a:t>
            </a:r>
            <a:r>
              <a:rPr lang="en-US" sz="1600" dirty="0" smtClean="0"/>
              <a:t>="Professor"&gt;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uni:coursesTaught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  &lt;rdf:_1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="CIT1112"/&gt;  &lt;rdf:_2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="CIT3116"/&gt;  &lt;/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uni:coursesTaught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uni:lecturer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uni:lecturer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</a:t>
            </a:r>
          </a:p>
          <a:p>
            <a:r>
              <a:rPr lang="en-US" sz="1600" dirty="0" err="1" smtClean="0"/>
              <a:t>uni:name</a:t>
            </a:r>
            <a:r>
              <a:rPr lang="en-US" sz="1600" dirty="0" smtClean="0"/>
              <a:t>="David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"</a:t>
            </a:r>
          </a:p>
          <a:p>
            <a:r>
              <a:rPr lang="en-US" sz="1600" dirty="0" err="1" smtClean="0"/>
              <a:t>uni:title</a:t>
            </a:r>
            <a:r>
              <a:rPr lang="en-US" sz="1600" dirty="0" smtClean="0"/>
              <a:t>="Associate Professor"&gt;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uni:coursesTaught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  &lt;rdf:_1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="CIT1111"/&gt;  &lt;rdf:_2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="CIT3112"/&gt;  &lt;/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uni:coursesTaught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uni:lecturer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="CIT1111”  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="Discrete Mathematics"&gt;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="949318"/&gt;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uni:course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="CIT1112”  </a:t>
            </a:r>
            <a:r>
              <a:rPr lang="en-US" sz="1600" dirty="0" err="1" smtClean="0"/>
              <a:t>uni:courseName</a:t>
            </a:r>
            <a:r>
              <a:rPr lang="en-US" sz="1600" dirty="0" smtClean="0"/>
              <a:t>="Concrete Mathematics"&gt;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="949352"/&gt;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uni:course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rdf:RDF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Στοιχεία-Υποδοχείς </a:t>
            </a:r>
            <a:r>
              <a:rPr lang="en-US" b="1" dirty="0" smtClean="0"/>
              <a:t>(3/6)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4360528" cy="2557264"/>
          </a:xfrm>
        </p:spPr>
        <p:txBody>
          <a:bodyPr>
            <a:noAutofit/>
          </a:bodyPr>
          <a:lstStyle/>
          <a:p>
            <a:r>
              <a:rPr lang="el-GR" sz="2000" dirty="0" smtClean="0"/>
              <a:t>Τα στοιχεία-υποδοχείς έχουν ένα προαιρετικό χαρακτηριστικό </a:t>
            </a:r>
            <a:r>
              <a:rPr lang="en-US" sz="2000" dirty="0" smtClean="0"/>
              <a:t>ID</a:t>
            </a:r>
            <a:r>
              <a:rPr lang="el-GR" sz="2000" dirty="0" smtClean="0"/>
              <a:t>, με το οποίο μπορεί να αναγνωρίζεται ο υποδοχέας και να γίνεται αναφορά σε αυτόν</a:t>
            </a:r>
            <a:r>
              <a:rPr lang="en-US" sz="2000" dirty="0" smtClean="0"/>
              <a:t>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126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5724128" y="1484784"/>
            <a:ext cx="3096344" cy="26642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uni:lecturer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="949318” </a:t>
            </a:r>
          </a:p>
          <a:p>
            <a:r>
              <a:rPr lang="en-US" sz="1600" dirty="0" err="1" smtClean="0"/>
              <a:t>uni:name</a:t>
            </a:r>
            <a:r>
              <a:rPr lang="en-US" sz="1600" dirty="0" smtClean="0"/>
              <a:t>="David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"</a:t>
            </a:r>
          </a:p>
          <a:p>
            <a:r>
              <a:rPr lang="en-US" sz="1600" dirty="0" err="1" smtClean="0"/>
              <a:t>uni:title</a:t>
            </a:r>
            <a:r>
              <a:rPr lang="en-US" sz="1600" dirty="0" smtClean="0"/>
              <a:t>="Associate Professor"&gt;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uni:coursesTaught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rdf:Bag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DBcourses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&lt;rdf:_1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="CIT1111"/&gt;</a:t>
            </a:r>
          </a:p>
          <a:p>
            <a:r>
              <a:rPr lang="en-US" sz="1600" dirty="0" smtClean="0"/>
              <a:t>&lt;rdf:_2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="CIT3112"/&gt;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uni:coursesTaught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uni:lecturer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475656" y="2996952"/>
            <a:ext cx="4320480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Μία τυπική εφαρμογή των στοιχείων-υποδοχέων είναι η αναπαράσταση των κατηγορημάτων με περισσότερα από δύο ορίσματα</a:t>
            </a:r>
            <a:endParaRPr lang="en-US" sz="2000" dirty="0" smtClean="0"/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1475656" y="4509120"/>
            <a:ext cx="6336704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Θεωρούμε ξανά το παράδειγμα</a:t>
            </a:r>
            <a:r>
              <a:rPr lang="en-US" sz="2000" dirty="0" smtClean="0"/>
              <a:t> </a:t>
            </a:r>
            <a:r>
              <a:rPr lang="en-US" sz="2000" i="1" dirty="0" smtClean="0"/>
              <a:t>referee(X, Y</a:t>
            </a:r>
            <a:r>
              <a:rPr lang="en-US" sz="2000" dirty="0" smtClean="0"/>
              <a:t>,Z</a:t>
            </a:r>
            <a:r>
              <a:rPr lang="en-US" sz="2000" i="1" dirty="0" smtClean="0"/>
              <a:t>)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όπου</a:t>
            </a:r>
            <a:r>
              <a:rPr lang="en-US" sz="2000" i="1" dirty="0" smtClean="0"/>
              <a:t>X </a:t>
            </a:r>
            <a:r>
              <a:rPr lang="el-GR" sz="2000" dirty="0" smtClean="0"/>
              <a:t>είναι ο διαιτητής μιας παρτίδας σκακιού μεταξύ των παικτών </a:t>
            </a:r>
            <a:r>
              <a:rPr lang="en-US" sz="2000" i="1" dirty="0" smtClean="0"/>
              <a:t>Y </a:t>
            </a:r>
            <a:r>
              <a:rPr lang="el-GR" sz="2000" dirty="0" smtClean="0"/>
              <a:t>και</a:t>
            </a:r>
            <a:r>
              <a:rPr lang="en-US" sz="2000" i="1" dirty="0" smtClean="0"/>
              <a:t> Z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Μία λύση είναι να διαχωριστεί ο διαιτητής </a:t>
            </a:r>
            <a:r>
              <a:rPr lang="en-US" sz="2000" i="1" dirty="0" smtClean="0"/>
              <a:t>X </a:t>
            </a:r>
            <a:r>
              <a:rPr lang="el-GR" sz="2000" dirty="0" smtClean="0"/>
              <a:t>από τους παίκτες </a:t>
            </a:r>
            <a:r>
              <a:rPr lang="en-US" sz="2000" i="1" dirty="0" smtClean="0"/>
              <a:t>Y </a:t>
            </a:r>
            <a:r>
              <a:rPr lang="el-GR" sz="2000" dirty="0" smtClean="0"/>
              <a:t>και </a:t>
            </a:r>
            <a:r>
              <a:rPr lang="en-US" sz="2000" i="1" dirty="0" smtClean="0"/>
              <a:t>Z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Στοιχεία-Υποδοχείς </a:t>
            </a:r>
            <a:r>
              <a:rPr lang="en-US" b="1" dirty="0" smtClean="0"/>
              <a:t>(4/6)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648" y="1447800"/>
            <a:ext cx="3208400" cy="757064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λύση σε σύνταξη βασισμένη στην </a:t>
            </a:r>
            <a:r>
              <a:rPr lang="en-US" dirty="0" smtClean="0"/>
              <a:t>XML: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127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547664" y="2060848"/>
            <a:ext cx="2736304" cy="21602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&lt;referee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=". . .#X"&gt;</a:t>
            </a:r>
          </a:p>
          <a:p>
            <a:r>
              <a:rPr lang="en-US" sz="1600" dirty="0" smtClean="0"/>
              <a:t>&lt;players&gt;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rdf:li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=". . .#Y"/&gt;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rdf:li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=". . .#Z"/&gt;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rdf:Bag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&lt;/players&gt;</a:t>
            </a:r>
          </a:p>
          <a:p>
            <a:r>
              <a:rPr lang="en-US" sz="1600" dirty="0" smtClean="0"/>
              <a:t>&lt;/referee&gt;</a:t>
            </a:r>
            <a:endParaRPr lang="en-US" sz="1700" i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1311" y="2060848"/>
            <a:ext cx="21050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5180024" y="1447800"/>
            <a:ext cx="3208400" cy="685056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Η γραφική αναπαράσταση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507616" y="4509120"/>
            <a:ext cx="7024824" cy="216024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Ο τύπος </a:t>
            </a:r>
            <a:r>
              <a:rPr lang="en-US" sz="3200" i="1" dirty="0" err="1" smtClean="0"/>
              <a:t>rdf:Bag</a:t>
            </a:r>
            <a:r>
              <a:rPr lang="en-US" sz="3200" dirty="0" smtClean="0"/>
              <a:t> </a:t>
            </a:r>
            <a:r>
              <a:rPr lang="el-GR" sz="3200" dirty="0" smtClean="0"/>
              <a:t>ορίζει έναν ανώνυμο βοηθητικό πόρο</a:t>
            </a:r>
            <a:endParaRPr lang="en-US" sz="32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900" dirty="0" smtClean="0"/>
              <a:t>Επιλέξαμε το συγκεκριμένο τύπο, επειδή υποθέσαμε ότι δε γίνεται καμία διάκριση ανάμεσα στους παίκτες</a:t>
            </a:r>
            <a:endParaRPr lang="en-US" sz="29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900" dirty="0" smtClean="0"/>
              <a:t>Αν η σειρά ήταν όντως σημαντική (π.χ. ο 1</a:t>
            </a:r>
            <a:r>
              <a:rPr lang="el-GR" sz="2900" baseline="30000" dirty="0" smtClean="0"/>
              <a:t>ος</a:t>
            </a:r>
            <a:r>
              <a:rPr lang="el-GR" sz="2900" dirty="0" smtClean="0"/>
              <a:t> παίκτης είχε τα λευκά και ο 2</a:t>
            </a:r>
            <a:r>
              <a:rPr lang="el-GR" sz="2900" baseline="30000" dirty="0" smtClean="0"/>
              <a:t>ος</a:t>
            </a:r>
            <a:r>
              <a:rPr lang="el-GR" sz="2900" dirty="0" smtClean="0"/>
              <a:t> τα μαύρα)</a:t>
            </a:r>
            <a:r>
              <a:rPr lang="en-US" sz="2900" dirty="0" smtClean="0"/>
              <a:t> </a:t>
            </a:r>
            <a:r>
              <a:rPr lang="el-GR" sz="2900" dirty="0" smtClean="0"/>
              <a:t>τότε θα χρησιμοποιούσαμε μια ακολουθία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Στοιχεία-Υποδοχείς </a:t>
            </a:r>
            <a:r>
              <a:rPr lang="en-US" b="1" dirty="0" smtClean="0"/>
              <a:t>(5/6)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Ένας περιορισμός των υποδοχέων είναι ότι δεν υπάρχει τρόπος να κλείσουν</a:t>
            </a:r>
            <a:endParaRPr lang="en-US" dirty="0" smtClean="0"/>
          </a:p>
          <a:p>
            <a:pPr lvl="1"/>
            <a:r>
              <a:rPr lang="el-GR" dirty="0" smtClean="0"/>
              <a:t>Δηλ. να δηλώσουμε ότι «αυτά είναι τα μέλη του υποδοχέα»</a:t>
            </a:r>
            <a:endParaRPr lang="en-US" dirty="0" smtClean="0"/>
          </a:p>
          <a:p>
            <a:r>
              <a:rPr lang="el-GR" dirty="0" smtClean="0"/>
              <a:t>Ενώ ένας γράφος μπορεί να περιγράφει ορισμένα από τα μέλη</a:t>
            </a:r>
            <a:endParaRPr lang="en-US" dirty="0" smtClean="0"/>
          </a:p>
          <a:p>
            <a:pPr lvl="1"/>
            <a:r>
              <a:rPr lang="el-GR" dirty="0" smtClean="0"/>
              <a:t>Δεν υπάρχει τρόπος να αποκλειστεί η πιθανότητα ότι υπάρχει κάπου αλλού ένας άλλος γράφος που περιγράφει πρόσθετα μέλη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n-US" dirty="0" smtClean="0"/>
              <a:t>RDF </a:t>
            </a:r>
            <a:r>
              <a:rPr lang="el-GR" dirty="0" smtClean="0"/>
              <a:t>υποστηρίζει την περιγραφή ομάδων που περιέχουν μόνο τα καθορισμένα μέλη, με τη μορφή των συλλογών </a:t>
            </a:r>
            <a:r>
              <a:rPr lang="en-US" dirty="0" smtClean="0"/>
              <a:t>RDF</a:t>
            </a:r>
          </a:p>
          <a:p>
            <a:pPr lvl="1"/>
            <a:r>
              <a:rPr lang="el-GR" dirty="0" smtClean="0"/>
              <a:t>Μία συλλογή </a:t>
            </a:r>
            <a:r>
              <a:rPr lang="en-US" dirty="0" smtClean="0"/>
              <a:t>RDF </a:t>
            </a:r>
            <a:r>
              <a:rPr lang="el-GR" dirty="0" smtClean="0"/>
              <a:t>(</a:t>
            </a:r>
            <a:r>
              <a:rPr lang="en-US" dirty="0" smtClean="0"/>
              <a:t>RDF collection</a:t>
            </a:r>
            <a:r>
              <a:rPr lang="el-GR" dirty="0" smtClean="0"/>
              <a:t>) είναι μία ομάδα αντικειμένων που αναπαρίσταται ως δομή λίστας στο γράφο </a:t>
            </a:r>
            <a:r>
              <a:rPr lang="en-US" dirty="0" smtClean="0"/>
              <a:t>RDF</a:t>
            </a:r>
          </a:p>
          <a:p>
            <a:pPr lvl="1"/>
            <a:r>
              <a:rPr lang="el-GR" dirty="0" smtClean="0"/>
              <a:t>Αυτή η δομή λίστας κατασκευάζεται με τη χρήση ενός προκαθορισμένου λεξιλογίου συλλογής, το οποίο αποτελείται από</a:t>
            </a:r>
          </a:p>
          <a:p>
            <a:pPr lvl="2"/>
            <a:r>
              <a:rPr lang="el-GR" sz="2600" dirty="0" smtClean="0"/>
              <a:t>Τον προκαθορισμένο τύπο</a:t>
            </a:r>
            <a:r>
              <a:rPr lang="en-US" sz="2600" dirty="0" smtClean="0"/>
              <a:t> </a:t>
            </a:r>
            <a:r>
              <a:rPr lang="en-US" sz="2600" i="1" dirty="0" err="1" smtClean="0"/>
              <a:t>rdf:List</a:t>
            </a:r>
            <a:endParaRPr lang="en-US" sz="2600" i="1" dirty="0" smtClean="0"/>
          </a:p>
          <a:p>
            <a:pPr lvl="2"/>
            <a:r>
              <a:rPr lang="el-GR" sz="2600" dirty="0" smtClean="0"/>
              <a:t>Τις προκαθορισμένες ιδιότητες</a:t>
            </a:r>
            <a:r>
              <a:rPr lang="en-US" sz="2600" dirty="0" smtClean="0"/>
              <a:t> </a:t>
            </a:r>
            <a:r>
              <a:rPr lang="en-US" sz="2600" i="1" dirty="0" err="1" smtClean="0"/>
              <a:t>rdf:first</a:t>
            </a:r>
            <a:r>
              <a:rPr lang="el-GR" sz="2600" i="1" dirty="0" smtClean="0"/>
              <a:t> και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rdf:rest</a:t>
            </a:r>
            <a:endParaRPr lang="en-US" sz="2600" i="1" dirty="0" smtClean="0"/>
          </a:p>
          <a:p>
            <a:pPr lvl="2"/>
            <a:r>
              <a:rPr lang="el-GR" sz="2600" dirty="0" smtClean="0"/>
              <a:t>Τον προκαθορισμένο πόρο</a:t>
            </a:r>
            <a:r>
              <a:rPr lang="en-US" sz="2600" dirty="0" smtClean="0"/>
              <a:t> </a:t>
            </a:r>
            <a:r>
              <a:rPr lang="en-US" sz="2600" i="1" dirty="0" err="1" smtClean="0"/>
              <a:t>rdf:nil</a:t>
            </a:r>
            <a:endParaRPr lang="el-GR" sz="2600" i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128</a:t>
            </a:fld>
            <a:endParaRPr lang="el-GR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Στοιχεία-Υποδοχείς </a:t>
            </a:r>
            <a:r>
              <a:rPr lang="en-US" b="1" dirty="0" smtClean="0"/>
              <a:t>(6/6)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508104" y="1447800"/>
            <a:ext cx="3456384" cy="3565376"/>
          </a:xfrm>
        </p:spPr>
        <p:txBody>
          <a:bodyPr>
            <a:normAutofit fontScale="55000" lnSpcReduction="20000"/>
          </a:bodyPr>
          <a:lstStyle/>
          <a:p>
            <a:r>
              <a:rPr lang="el-GR" dirty="0" smtClean="0"/>
              <a:t>Το μάθημα </a:t>
            </a:r>
            <a:r>
              <a:rPr lang="en-US" dirty="0" smtClean="0"/>
              <a:t>CIT2112 </a:t>
            </a:r>
            <a:r>
              <a:rPr lang="el-GR" dirty="0" smtClean="0"/>
              <a:t>διδάσκεται από τους καθηγητές</a:t>
            </a:r>
            <a:r>
              <a:rPr lang="en-US" dirty="0" smtClean="0"/>
              <a:t> </a:t>
            </a:r>
            <a:r>
              <a:rPr lang="el-GR" dirty="0" smtClean="0"/>
              <a:t>που προσδιορίζονται από τους πόρους </a:t>
            </a:r>
            <a:r>
              <a:rPr lang="en-US" dirty="0" smtClean="0"/>
              <a:t>949111, 949352, </a:t>
            </a:r>
            <a:r>
              <a:rPr lang="el-GR" dirty="0" smtClean="0"/>
              <a:t>και</a:t>
            </a:r>
            <a:r>
              <a:rPr lang="en-US" dirty="0" smtClean="0"/>
              <a:t> 949318, </a:t>
            </a:r>
            <a:r>
              <a:rPr lang="el-GR" i="1" dirty="0" smtClean="0"/>
              <a:t>και όχι από άλλα άτομα </a:t>
            </a:r>
            <a:r>
              <a:rPr lang="el-GR" dirty="0" smtClean="0"/>
              <a:t>(γεγονός που υποδηλώνεται από το σύμβολο τερματισμού </a:t>
            </a:r>
            <a:r>
              <a:rPr lang="en-US" dirty="0" smtClean="0"/>
              <a:t>nil)</a:t>
            </a:r>
          </a:p>
          <a:p>
            <a:r>
              <a:rPr lang="el-GR" dirty="0" smtClean="0"/>
              <a:t>Έχει οριστεί μια συντομευμένη σύνταξη, η οποία χρησιμοποιεί την τιμή </a:t>
            </a:r>
            <a:r>
              <a:rPr lang="en-US" dirty="0" smtClean="0"/>
              <a:t> “Collection” </a:t>
            </a:r>
            <a:r>
              <a:rPr lang="el-GR" dirty="0" smtClean="0"/>
              <a:t>για το χαρακτηριστικό </a:t>
            </a:r>
            <a:r>
              <a:rPr lang="en-US" dirty="0" err="1" smtClean="0"/>
              <a:t>rdf:parseType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129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9512" y="1340768"/>
            <a:ext cx="5400600" cy="54726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="CIT2112"&gt;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rdf:List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rdf:first</a:t>
            </a:r>
            <a:r>
              <a:rPr lang="en-US" sz="1600" dirty="0" smtClean="0"/>
              <a:t>&gt;  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="949111"/&gt;  &lt;/</a:t>
            </a:r>
            <a:r>
              <a:rPr lang="en-US" sz="1600" dirty="0" err="1" smtClean="0"/>
              <a:t>rdf:first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rdf:rest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rdf:List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rdf:first</a:t>
            </a:r>
            <a:r>
              <a:rPr lang="en-US" sz="1600" dirty="0" smtClean="0"/>
              <a:t>&gt;  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="949352"/&gt;  &lt;/</a:t>
            </a:r>
            <a:r>
              <a:rPr lang="en-US" sz="1600" dirty="0" err="1" smtClean="0"/>
              <a:t>rdf:first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rdf:rest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rdf:List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rdf:first</a:t>
            </a:r>
            <a:r>
              <a:rPr lang="en-US" sz="1600" dirty="0" smtClean="0"/>
              <a:t>&gt;  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="949318"/&gt;  &lt;/</a:t>
            </a:r>
            <a:r>
              <a:rPr lang="en-US" sz="1600" dirty="0" err="1" smtClean="0"/>
              <a:t>rdf:first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rdf:rest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="&amp;</a:t>
            </a:r>
            <a:r>
              <a:rPr lang="en-US" sz="1600" dirty="0" err="1" smtClean="0"/>
              <a:t>rdf;nil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rdf:rest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rdf:List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rdf:rest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rdf:List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rdf:rest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rdf:List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4788024" y="4869160"/>
            <a:ext cx="3888432" cy="18722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="CIT2112"&gt;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 </a:t>
            </a:r>
            <a:r>
              <a:rPr lang="en-US" sz="1600" dirty="0" err="1" smtClean="0"/>
              <a:t>rdf:parseType</a:t>
            </a:r>
            <a:r>
              <a:rPr lang="en-US" sz="1600" dirty="0" smtClean="0"/>
              <a:t>="Collection"&gt;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="949111"/&gt;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="949352"/&gt;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="949318"/&gt;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uni:isTaughtBy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rdf:Description</a:t>
            </a:r>
            <a:r>
              <a:rPr lang="en-US" sz="16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78376" y="44624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Συστήματα </a:t>
            </a:r>
            <a:r>
              <a:rPr lang="en-US" sz="4400" b="1" dirty="0" smtClean="0"/>
              <a:t>Wiki (2/2)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12776"/>
            <a:ext cx="7632848" cy="5328592"/>
          </a:xfrm>
        </p:spPr>
        <p:txBody>
          <a:bodyPr>
            <a:noAutofit/>
          </a:bodyPr>
          <a:lstStyle/>
          <a:p>
            <a:r>
              <a:rPr lang="el-GR" sz="2400" dirty="0" smtClean="0"/>
              <a:t>Χρησιμοποιούνται για διάφορους σκοπούς:</a:t>
            </a:r>
          </a:p>
          <a:p>
            <a:pPr lvl="1"/>
            <a:r>
              <a:rPr lang="el-GR" sz="2000" dirty="0" smtClean="0"/>
              <a:t> Ανάπτυξη τμημάτων γνώσης ως συνολική προσπάθεια κάποιας κοινότητας, με συνεισφορά από μεγάλη γκάμα χρηστών </a:t>
            </a:r>
            <a:r>
              <a:rPr lang="en-US" sz="2000" dirty="0" smtClean="0"/>
              <a:t>(</a:t>
            </a:r>
            <a:r>
              <a:rPr lang="el-GR" sz="2000" dirty="0" smtClean="0"/>
              <a:t>π</a:t>
            </a:r>
            <a:r>
              <a:rPr lang="en-US" sz="2000" dirty="0" smtClean="0"/>
              <a:t>.</a:t>
            </a:r>
            <a:r>
              <a:rPr lang="el-GR" sz="2000" dirty="0" smtClean="0"/>
              <a:t>χ</a:t>
            </a:r>
            <a:r>
              <a:rPr lang="en-US" sz="2000" dirty="0" smtClean="0"/>
              <a:t>. Wikipedia)</a:t>
            </a:r>
          </a:p>
          <a:p>
            <a:pPr lvl="1"/>
            <a:r>
              <a:rPr lang="el-GR" sz="2000" dirty="0" smtClean="0"/>
              <a:t>Διαχείριση γνώσης μιας δραστηριότητας ή ενός έργου</a:t>
            </a:r>
          </a:p>
          <a:p>
            <a:r>
              <a:rPr lang="el-GR" sz="2400" dirty="0" smtClean="0"/>
              <a:t>Τα συστήματα </a:t>
            </a:r>
            <a:r>
              <a:rPr lang="en-US" sz="2400" dirty="0" smtClean="0"/>
              <a:t>wiki </a:t>
            </a:r>
            <a:r>
              <a:rPr lang="el-GR" sz="2400" dirty="0" smtClean="0"/>
              <a:t>μπορούν σαφώς να επωφεληθούν από τη χρήση σημασιολογικών τεχνολογιών</a:t>
            </a:r>
          </a:p>
          <a:p>
            <a:pPr lvl="1"/>
            <a:r>
              <a:rPr lang="el-GR" sz="2000" dirty="0" smtClean="0"/>
              <a:t>Η βασική ιδέα είναι ότι η εγγενής δομή ενός </a:t>
            </a:r>
            <a:r>
              <a:rPr lang="en-US" sz="2000" dirty="0" smtClean="0"/>
              <a:t>wiki</a:t>
            </a:r>
            <a:r>
              <a:rPr lang="el-GR" sz="2000" dirty="0" smtClean="0"/>
              <a:t>, η οποία παρέχεται από τη σύνδεση μεταξύ σελίδων, πρέπει να γίνει προσπελάσιμη από υπολογιστές για σκοπούς πέρα από την απλή πλοήγηση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Υποστασιοποίηση</a:t>
            </a:r>
            <a:r>
              <a:rPr lang="el-GR" b="1" dirty="0" smtClean="0"/>
              <a:t>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25216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Συχνά θέλουμε να διατυπώσουμε προτάσεις σχετικά με άλλες προτάσεις </a:t>
            </a:r>
            <a:endParaRPr lang="en-US" dirty="0" smtClean="0"/>
          </a:p>
          <a:p>
            <a:pPr lvl="1"/>
            <a:r>
              <a:rPr lang="el-GR" dirty="0" smtClean="0"/>
              <a:t>Για να γίνει αυτό, πρέπει να είμαστε σε θέση να αναφερόμαστε σε μία πρόταση με χρήση κάποιου αναγνωριστικού</a:t>
            </a:r>
            <a:endParaRPr lang="en-US" dirty="0" smtClean="0"/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RDF </a:t>
            </a:r>
            <a:r>
              <a:rPr lang="el-GR" dirty="0" smtClean="0"/>
              <a:t>επιτρέπει τέτοιου είδους αναφορές μέσω ενός μηχανισμού </a:t>
            </a:r>
            <a:r>
              <a:rPr lang="el-GR" dirty="0" err="1" smtClean="0"/>
              <a:t>υποστασιοποίησης</a:t>
            </a:r>
            <a:r>
              <a:rPr lang="el-GR" dirty="0" smtClean="0"/>
              <a:t>, ο οποίος μετατρέπει μία πρόταση σε πόρο</a:t>
            </a:r>
            <a:endParaRPr lang="en-US" dirty="0" smtClean="0"/>
          </a:p>
          <a:p>
            <a:pPr lvl="1"/>
            <a:r>
              <a:rPr lang="el-GR" dirty="0" smtClean="0"/>
              <a:t>Π.χ. η περιγραφή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130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899592" y="4725144"/>
            <a:ext cx="2304256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l-GR" sz="2000" dirty="0" err="1" smtClean="0"/>
              <a:t>Υποστασιοποιείται</a:t>
            </a:r>
            <a:r>
              <a:rPr lang="el-GR" sz="2000" dirty="0" smtClean="0"/>
              <a:t> ως εξής</a:t>
            </a:r>
            <a:r>
              <a:rPr lang="en-US" sz="2000" dirty="0" smtClean="0"/>
              <a:t>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275856" y="4725144"/>
            <a:ext cx="4104456" cy="18722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dirty="0" smtClean="0"/>
              <a:t>&lt;</a:t>
            </a:r>
            <a:r>
              <a:rPr lang="en-US" sz="1700" dirty="0" err="1" smtClean="0"/>
              <a:t>rdf:Statement</a:t>
            </a:r>
            <a:r>
              <a:rPr lang="en-US" sz="1700" dirty="0" smtClean="0"/>
              <a:t> </a:t>
            </a:r>
            <a:r>
              <a:rPr lang="en-US" sz="1700" dirty="0" err="1" smtClean="0"/>
              <a:t>rdf:about</a:t>
            </a:r>
            <a:r>
              <a:rPr lang="en-US" sz="1700" dirty="0" smtClean="0"/>
              <a:t>="StatementAbout949352"&gt;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rdf:subject</a:t>
            </a:r>
            <a:r>
              <a:rPr lang="en-US" sz="1700" dirty="0" smtClean="0"/>
              <a:t> </a:t>
            </a:r>
            <a:r>
              <a:rPr lang="en-US" sz="1700" dirty="0" err="1" smtClean="0"/>
              <a:t>rdf:resource</a:t>
            </a:r>
            <a:r>
              <a:rPr lang="en-US" sz="1700" dirty="0" smtClean="0"/>
              <a:t>="949352"/&gt;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rdf:predicate</a:t>
            </a:r>
            <a:r>
              <a:rPr lang="en-US" sz="1700" dirty="0" smtClean="0"/>
              <a:t> </a:t>
            </a:r>
            <a:r>
              <a:rPr lang="en-US" sz="1700" dirty="0" err="1" smtClean="0"/>
              <a:t>rdf:resource</a:t>
            </a:r>
            <a:r>
              <a:rPr lang="en-US" sz="1700" dirty="0" smtClean="0"/>
              <a:t>="&amp;</a:t>
            </a:r>
            <a:r>
              <a:rPr lang="en-US" sz="1700" dirty="0" err="1" smtClean="0"/>
              <a:t>uni;name</a:t>
            </a:r>
            <a:r>
              <a:rPr lang="en-US" sz="1700" dirty="0" smtClean="0"/>
              <a:t>"/&gt;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rdf:object</a:t>
            </a:r>
            <a:r>
              <a:rPr lang="en-US" sz="1700" dirty="0" smtClean="0"/>
              <a:t>&gt;</a:t>
            </a:r>
            <a:r>
              <a:rPr lang="en-US" sz="1700" dirty="0" err="1" smtClean="0"/>
              <a:t>Grigoris</a:t>
            </a:r>
            <a:r>
              <a:rPr lang="en-US" sz="1700" dirty="0" smtClean="0"/>
              <a:t> Antoniou&lt;/</a:t>
            </a:r>
            <a:r>
              <a:rPr lang="en-US" sz="1700" dirty="0" err="1" smtClean="0"/>
              <a:t>rdf:object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&lt;/</a:t>
            </a:r>
            <a:r>
              <a:rPr lang="en-US" sz="1700" dirty="0" err="1" smtClean="0"/>
              <a:t>rdf:Statement</a:t>
            </a:r>
            <a:r>
              <a:rPr lang="en-US" sz="1700" dirty="0" smtClean="0"/>
              <a:t>&gt;</a:t>
            </a:r>
            <a:endParaRPr lang="en-US" sz="1700" i="1" dirty="0" smtClean="0"/>
          </a:p>
        </p:txBody>
      </p:sp>
      <p:sp>
        <p:nvSpPr>
          <p:cNvPr id="7" name="6 - Ορθογώνιο"/>
          <p:cNvSpPr/>
          <p:nvPr/>
        </p:nvSpPr>
        <p:spPr>
          <a:xfrm>
            <a:off x="3275856" y="3501008"/>
            <a:ext cx="4104456" cy="1152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dirty="0" smtClean="0"/>
              <a:t>&lt;</a:t>
            </a:r>
            <a:r>
              <a:rPr lang="en-US" sz="1700" dirty="0" err="1" smtClean="0"/>
              <a:t>rdf:Description</a:t>
            </a:r>
            <a:r>
              <a:rPr lang="en-US" sz="1700" dirty="0" smtClean="0"/>
              <a:t> </a:t>
            </a:r>
            <a:r>
              <a:rPr lang="en-US" sz="1700" dirty="0" err="1" smtClean="0"/>
              <a:t>rdf:about</a:t>
            </a:r>
            <a:r>
              <a:rPr lang="en-US" sz="1700" dirty="0" smtClean="0"/>
              <a:t>="949352"&gt;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uni:name</a:t>
            </a:r>
            <a:r>
              <a:rPr lang="en-US" sz="1700" dirty="0" smtClean="0"/>
              <a:t>&gt;</a:t>
            </a:r>
            <a:r>
              <a:rPr lang="en-US" sz="1700" dirty="0" err="1" smtClean="0"/>
              <a:t>Grigoris</a:t>
            </a:r>
            <a:r>
              <a:rPr lang="en-US" sz="1700" dirty="0" smtClean="0"/>
              <a:t> Antoniou&lt;/</a:t>
            </a:r>
            <a:r>
              <a:rPr lang="en-US" sz="1700" dirty="0" err="1" smtClean="0"/>
              <a:t>uni:name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&lt;/</a:t>
            </a:r>
            <a:r>
              <a:rPr lang="en-US" sz="1700" dirty="0" err="1" smtClean="0"/>
              <a:t>rdf:Description</a:t>
            </a:r>
            <a:r>
              <a:rPr lang="en-US" sz="1700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Υποστασιοποίηση</a:t>
            </a:r>
            <a:r>
              <a:rPr lang="el-GR" b="1" dirty="0" smtClean="0"/>
              <a:t>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Note that </a:t>
            </a:r>
            <a:r>
              <a:rPr lang="en-US" i="1" dirty="0" err="1" smtClean="0"/>
              <a:t>rdf:subject</a:t>
            </a:r>
            <a:r>
              <a:rPr lang="en-US" dirty="0" smtClean="0"/>
              <a:t>, </a:t>
            </a:r>
            <a:r>
              <a:rPr lang="en-US" i="1" dirty="0" err="1" smtClean="0"/>
              <a:t>rdf:predicate</a:t>
            </a:r>
            <a:r>
              <a:rPr lang="en-US" dirty="0" smtClean="0"/>
              <a:t>, and </a:t>
            </a:r>
            <a:r>
              <a:rPr lang="en-US" i="1" dirty="0" err="1" smtClean="0"/>
              <a:t>rdf:object</a:t>
            </a:r>
            <a:r>
              <a:rPr lang="en-US" dirty="0" smtClean="0"/>
              <a:t> allow us to access the parts of a statement</a:t>
            </a:r>
          </a:p>
          <a:p>
            <a:r>
              <a:rPr lang="en-US" dirty="0" smtClean="0"/>
              <a:t>The ID of the statement can be used to refer to it </a:t>
            </a:r>
          </a:p>
          <a:p>
            <a:pPr lvl="1"/>
            <a:r>
              <a:rPr lang="en-US" dirty="0" smtClean="0"/>
              <a:t>We can either write an </a:t>
            </a:r>
            <a:r>
              <a:rPr lang="en-US" i="1" dirty="0" err="1" smtClean="0"/>
              <a:t>rdf:Description</a:t>
            </a:r>
            <a:r>
              <a:rPr lang="en-US" dirty="0" smtClean="0"/>
              <a:t> if we don’t want to talk about it further, or an </a:t>
            </a:r>
            <a:r>
              <a:rPr lang="en-US" i="1" dirty="0" err="1" smtClean="0"/>
              <a:t>rdf:Statement</a:t>
            </a:r>
            <a:r>
              <a:rPr lang="en-US" dirty="0" smtClean="0"/>
              <a:t> if we wish to refer to it</a:t>
            </a:r>
          </a:p>
          <a:p>
            <a:r>
              <a:rPr lang="en-US" dirty="0" smtClean="0"/>
              <a:t>If more than one property element is contained in a description element, the elements correspond to more than one statement</a:t>
            </a:r>
          </a:p>
          <a:p>
            <a:pPr lvl="1"/>
            <a:r>
              <a:rPr lang="en-US" dirty="0" smtClean="0"/>
              <a:t>These statements can either be placed in a bag and referred to as an entity, or they can reify separately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131</a:t>
            </a:fld>
            <a:endParaRPr lang="el-GR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/>
          <a:lstStyle/>
          <a:p>
            <a:r>
              <a:rPr lang="en-US" dirty="0" smtClean="0"/>
              <a:t>RDF Schema: </a:t>
            </a:r>
            <a:br>
              <a:rPr lang="en-US" dirty="0" smtClean="0"/>
            </a:br>
            <a:r>
              <a:rPr lang="el-GR" dirty="0" err="1" smtClean="0"/>
              <a:t>βασικεσ</a:t>
            </a:r>
            <a:r>
              <a:rPr lang="el-GR" dirty="0" smtClean="0"/>
              <a:t> </a:t>
            </a:r>
            <a:r>
              <a:rPr lang="el-GR" dirty="0" err="1" smtClean="0"/>
              <a:t>ιδεεσ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283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132</a:t>
            </a:fld>
            <a:endParaRPr lang="el-GR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Schema: </a:t>
            </a:r>
            <a:r>
              <a:rPr lang="el-GR" b="1" dirty="0" smtClean="0"/>
              <a:t>Βασικές Ιδέες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591816"/>
            <a:ext cx="7240848" cy="4213448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RDF</a:t>
            </a:r>
            <a:r>
              <a:rPr lang="el-GR" dirty="0" smtClean="0"/>
              <a:t> είναι μία καθολική γλώσσα που επιτρέπει στους χρήστες να περιγράφουν πόρους, χρησιμοποιώντας τα δικά τους λεξιλόγια</a:t>
            </a:r>
            <a:endParaRPr lang="en-US" dirty="0" smtClean="0"/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RDF</a:t>
            </a:r>
            <a:r>
              <a:rPr lang="el-GR" dirty="0" smtClean="0"/>
              <a:t> δεν κάνει υποθέσεις σχετικά με κάποιο συγκεκριμένο πεδίο εφαρμογής, ούτε και καθορίζει τη σημασιολογία κάποιου πεδίου</a:t>
            </a:r>
            <a:endParaRPr lang="en-US" dirty="0" smtClean="0"/>
          </a:p>
          <a:p>
            <a:pPr lvl="1"/>
            <a:r>
              <a:rPr lang="el-GR" dirty="0" smtClean="0"/>
              <a:t>Αυτό μπορεί να γίνει από το χρήστη με τη γλώσσα</a:t>
            </a:r>
            <a:r>
              <a:rPr lang="en-US" dirty="0" smtClean="0"/>
              <a:t> RDF Schema (RDFS)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133</a:t>
            </a:fld>
            <a:endParaRPr lang="el-GR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Κλάσεις και Ιδιότητες </a:t>
            </a:r>
            <a:r>
              <a:rPr lang="en-US" b="1" dirty="0" smtClean="0"/>
              <a:t>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Πώς περιγράφεται ένα συγκεκριμένο πεδίο;</a:t>
            </a:r>
            <a:endParaRPr lang="en-US" dirty="0" smtClean="0"/>
          </a:p>
          <a:p>
            <a:r>
              <a:rPr lang="el-GR" dirty="0" smtClean="0"/>
              <a:t>Ας θεωρήσουμε το πεδίο των μαθημάτων και των διδασκόντων του Πανεπιστημίου </a:t>
            </a:r>
            <a:r>
              <a:rPr lang="en-US" dirty="0" smtClean="0"/>
              <a:t>Griffith</a:t>
            </a:r>
          </a:p>
          <a:p>
            <a:r>
              <a:rPr lang="el-GR" dirty="0" smtClean="0"/>
              <a:t>Πρώτα πρέπει να καθορίσουμε τα «πράγματα» για τα οποία θέλουμε να μιλήσουμε</a:t>
            </a:r>
            <a:endParaRPr lang="en-US" dirty="0" smtClean="0"/>
          </a:p>
          <a:p>
            <a:r>
              <a:rPr lang="el-GR" dirty="0" smtClean="0"/>
              <a:t>Από τη μία πλευρά, θέλουμε να αναφερθούμε σε</a:t>
            </a:r>
            <a:endParaRPr lang="en-US" dirty="0" smtClean="0"/>
          </a:p>
          <a:p>
            <a:pPr lvl="1"/>
            <a:r>
              <a:rPr lang="el-GR" dirty="0" smtClean="0"/>
              <a:t>Συγκεκριμένους διδάσκοντες</a:t>
            </a:r>
            <a:r>
              <a:rPr lang="en-US" dirty="0" smtClean="0"/>
              <a:t>, </a:t>
            </a:r>
            <a:r>
              <a:rPr lang="el-GR" dirty="0" smtClean="0"/>
              <a:t>όπως ο</a:t>
            </a:r>
            <a:r>
              <a:rPr lang="en-US" dirty="0" smtClean="0"/>
              <a:t> David </a:t>
            </a:r>
            <a:r>
              <a:rPr lang="en-US" dirty="0" err="1" smtClean="0"/>
              <a:t>Billington</a:t>
            </a:r>
            <a:r>
              <a:rPr lang="en-US" dirty="0" smtClean="0"/>
              <a:t>, </a:t>
            </a:r>
            <a:r>
              <a:rPr lang="el-GR" dirty="0" smtClean="0"/>
              <a:t>και</a:t>
            </a:r>
            <a:endParaRPr lang="en-US" dirty="0" smtClean="0"/>
          </a:p>
          <a:p>
            <a:pPr lvl="1"/>
            <a:r>
              <a:rPr lang="el-GR" dirty="0" smtClean="0"/>
              <a:t>Σε συγκεκριμένα μαθήματα, όπως τα Διακριτά Μαθηματικά</a:t>
            </a:r>
            <a:endParaRPr lang="en-US" dirty="0" smtClean="0"/>
          </a:p>
          <a:p>
            <a:pPr lvl="1"/>
            <a:r>
              <a:rPr lang="el-GR" dirty="0" smtClean="0"/>
              <a:t>Αυτό το κάναμε ήδη με χρήση της</a:t>
            </a:r>
            <a:r>
              <a:rPr lang="en-US" dirty="0" smtClean="0"/>
              <a:t> RDF</a:t>
            </a:r>
          </a:p>
          <a:p>
            <a:r>
              <a:rPr lang="el-GR" dirty="0" smtClean="0"/>
              <a:t>Αλλά θέλουμε να αναφερθούμε και στα μαθήματα γενικά, τα μαθήματα του πρώτου έτους, τους λέκτορες, τους καθηγητές, </a:t>
            </a:r>
            <a:r>
              <a:rPr lang="el-GR" dirty="0" err="1" smtClean="0"/>
              <a:t>κ.ο.κ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Ποια είναι η διαφορά;</a:t>
            </a:r>
            <a:endParaRPr lang="en-US" dirty="0" smtClean="0"/>
          </a:p>
          <a:p>
            <a:pPr lvl="1"/>
            <a:r>
              <a:rPr lang="el-GR" dirty="0" smtClean="0"/>
              <a:t>Στην πρώτη περίπτωση, μιλάμε για </a:t>
            </a:r>
            <a:r>
              <a:rPr lang="el-GR" i="1" dirty="0" smtClean="0"/>
              <a:t>μεμονωμένα αντικείμενα </a:t>
            </a:r>
            <a:r>
              <a:rPr lang="el-GR" dirty="0" smtClean="0"/>
              <a:t>(πόρους), ενώ στη δεύτερη μιλάμε για </a:t>
            </a:r>
            <a:r>
              <a:rPr lang="el-GR" i="1" dirty="0" smtClean="0"/>
              <a:t>κλάσεις </a:t>
            </a:r>
            <a:r>
              <a:rPr lang="el-GR" dirty="0" smtClean="0"/>
              <a:t> που ορίζουν τύπους αντικειμένων 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134</a:t>
            </a:fld>
            <a:endParaRPr lang="el-GR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Κλάσεις και Ιδιότητες </a:t>
            </a:r>
            <a:r>
              <a:rPr lang="en-US" b="1" dirty="0" smtClean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00553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Μία κλάση μπορεί να θεωρηθεί ότι είναι ένα σύνολο στοιχείων </a:t>
            </a:r>
            <a:endParaRPr lang="en-US" dirty="0" smtClean="0"/>
          </a:p>
          <a:p>
            <a:pPr lvl="1"/>
            <a:r>
              <a:rPr lang="el-GR" dirty="0" smtClean="0"/>
              <a:t>Αναφερόμαστε στα μεμονωμένα αντικείμενα που ανήκουν σε μία κλάση ως </a:t>
            </a:r>
            <a:r>
              <a:rPr lang="el-GR" i="1" dirty="0" smtClean="0"/>
              <a:t>στιγμιότυπα </a:t>
            </a:r>
            <a:r>
              <a:rPr lang="el-GR" dirty="0" smtClean="0"/>
              <a:t>της συγκεκριμένης κλάσης</a:t>
            </a:r>
            <a:endParaRPr lang="en-US" dirty="0" smtClean="0"/>
          </a:p>
          <a:p>
            <a:pPr lvl="1"/>
            <a:r>
              <a:rPr lang="el-GR" dirty="0" smtClean="0"/>
              <a:t>Έχουμε ήδη ορίσει τη σχέση ανάμεσα στα στιγμιότυπα και τις κλάσεις στην </a:t>
            </a:r>
            <a:r>
              <a:rPr lang="en-US" dirty="0" smtClean="0"/>
              <a:t>RDF </a:t>
            </a:r>
            <a:r>
              <a:rPr lang="el-GR" dirty="0" smtClean="0"/>
              <a:t>χρησιμοποιώντας το στοιχείο</a:t>
            </a:r>
            <a:r>
              <a:rPr lang="en-US" dirty="0" smtClean="0"/>
              <a:t> </a:t>
            </a:r>
            <a:r>
              <a:rPr lang="en-US" i="1" dirty="0" err="1" smtClean="0"/>
              <a:t>rdf:type</a:t>
            </a:r>
            <a:endParaRPr lang="el-GR" i="1" dirty="0" smtClean="0"/>
          </a:p>
          <a:p>
            <a:r>
              <a:rPr lang="el-GR" dirty="0" smtClean="0"/>
              <a:t>Μία σημαντική χρήση των κλάσεων αφορά την επιβολή περιορισμών σχετικά με το τι μπορεί να δηλωθεί σε ένα έγγραφο </a:t>
            </a:r>
            <a:r>
              <a:rPr lang="en-US" dirty="0" smtClean="0"/>
              <a:t>RDF </a:t>
            </a:r>
            <a:r>
              <a:rPr lang="el-GR" dirty="0" smtClean="0"/>
              <a:t>με τη χρήση του σχήματος (</a:t>
            </a:r>
            <a:r>
              <a:rPr lang="en-US" dirty="0" smtClean="0"/>
              <a:t>schema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Στις γλώσσες προγραμματισμού, η </a:t>
            </a:r>
            <a:r>
              <a:rPr lang="el-GR" i="1" dirty="0" smtClean="0"/>
              <a:t>τυποποίηση </a:t>
            </a:r>
            <a:r>
              <a:rPr lang="el-GR" dirty="0" smtClean="0"/>
              <a:t>ή </a:t>
            </a:r>
            <a:r>
              <a:rPr lang="el-GR" i="1" dirty="0" smtClean="0"/>
              <a:t>δήλωση τύπων </a:t>
            </a:r>
            <a:r>
              <a:rPr lang="el-GR" dirty="0" smtClean="0"/>
              <a:t>χρησιμοποιείται ώστε να αποτραπεί η  γραφή ανούσιων πραγμάτων </a:t>
            </a:r>
            <a:endParaRPr lang="en-US" i="1" dirty="0" smtClean="0"/>
          </a:p>
          <a:p>
            <a:r>
              <a:rPr lang="el-GR" dirty="0" smtClean="0"/>
              <a:t>Το ίδιο χρειάζεται και στην</a:t>
            </a:r>
            <a:r>
              <a:rPr lang="en-US" dirty="0" smtClean="0"/>
              <a:t> RDF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135</a:t>
            </a:fld>
            <a:endParaRPr lang="el-GR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Κλάσεις και Ιδιότητες </a:t>
            </a:r>
            <a:r>
              <a:rPr lang="en-US" b="1" dirty="0" smtClean="0"/>
              <a:t>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68505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Εξάλλου προτάσεις όπως η παρακάτω δεν πρέπει να επιτρέπονται: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136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115616" y="3140968"/>
            <a:ext cx="7786112" cy="364502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1</a:t>
            </a:r>
            <a:r>
              <a:rPr kumimoji="0" lang="el-GR" sz="3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πρόταση δεν έχει νόημα γιατί θέλουμε τα μαθήματα να διδάσκονται μόνο από διδάσκοντες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Αυτό επιβάλλει έναν περιορισμό στις τιμές της ιδιότητας «διδάσκεται από»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taught by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Περιορίζουμε το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σύνολο τιμών 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της ιδιότητας</a:t>
            </a: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2</a:t>
            </a:r>
            <a:r>
              <a:rPr kumimoji="0" lang="el-GR" sz="3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πρόταση στερείται</a:t>
            </a:r>
            <a:r>
              <a:rPr kumimoji="0" lang="el-G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επίσης νοήματος, επειδή μόνο τα μαθήματα μπορούν να διδαχθούν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Αυτό επιβάλλει έναν περιορισμό στα αντικείμενα,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για τα οποία μπορεί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να ισχύει η ιδιότητα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Περιορίζουμε το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πεδίο</a:t>
            </a:r>
            <a:r>
              <a:rPr kumimoji="0" lang="el-GR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ορισμού 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της ιδιότητας</a:t>
            </a:r>
            <a:endParaRPr kumimoji="0" lang="el-GR" sz="3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339752" y="2204864"/>
            <a:ext cx="54006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700" dirty="0" smtClean="0">
                <a:solidFill>
                  <a:schemeClr val="tx1"/>
                </a:solidFill>
              </a:rPr>
              <a:t>Discrete Mathematics is taught by Concrete Mathematics.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700" dirty="0" smtClean="0">
                <a:solidFill>
                  <a:schemeClr val="tx1"/>
                </a:solidFill>
              </a:rPr>
              <a:t>Room MZH5760 is taught by David </a:t>
            </a:r>
            <a:r>
              <a:rPr lang="en-US" sz="1700" dirty="0" err="1" smtClean="0">
                <a:solidFill>
                  <a:schemeClr val="tx1"/>
                </a:solidFill>
              </a:rPr>
              <a:t>Billington</a:t>
            </a:r>
            <a:r>
              <a:rPr lang="en-US" sz="17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Ιεραρχίες Κλάσεων και Κληρονομικότητα </a:t>
            </a:r>
            <a:r>
              <a:rPr lang="en-US" b="1" dirty="0" smtClean="0"/>
              <a:t>(1/5)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12776"/>
            <a:ext cx="8100392" cy="5365576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Αφού έχουμε τις κλάσεις, θα θέλαμε να δημιουργήσουμε και σχέσεις ανάμεσά τους</a:t>
            </a:r>
          </a:p>
          <a:p>
            <a:r>
              <a:rPr lang="el-GR" dirty="0" smtClean="0"/>
              <a:t>Έστω ότι έχουμε κλάσεις για </a:t>
            </a:r>
          </a:p>
          <a:p>
            <a:pPr lvl="1"/>
            <a:r>
              <a:rPr lang="el-GR" dirty="0" smtClean="0"/>
              <a:t>Μέλη προσωπικού, μέλη ακαδημαϊκού προσωπικού, καθηγητές, αναπληρωτές καθηγητές, επίκουρους καθηγητές, μέλη διοικητικού προσωπικού, μέλη προσωπικού τεχνικής υποστήριξης</a:t>
            </a:r>
            <a:endParaRPr lang="en-US" dirty="0" smtClean="0"/>
          </a:p>
          <a:p>
            <a:r>
              <a:rPr lang="el-GR" dirty="0" smtClean="0"/>
              <a:t>Οι κλάσεις αυτές δεν είναι άσχετες μεταξύ τους</a:t>
            </a:r>
            <a:endParaRPr lang="en-US" dirty="0" smtClean="0"/>
          </a:p>
          <a:p>
            <a:pPr lvl="1"/>
            <a:r>
              <a:rPr lang="el-GR" dirty="0" smtClean="0"/>
              <a:t>Π.χ. κάθε καθηγητής είναι και μέλος του ακαδημαϊκού προσωπικού</a:t>
            </a:r>
            <a:endParaRPr lang="en-US" dirty="0" smtClean="0"/>
          </a:p>
          <a:p>
            <a:pPr lvl="1"/>
            <a:r>
              <a:rPr lang="el-GR" dirty="0" smtClean="0"/>
              <a:t>Λέμε ότι η κλάση «καθηγητής» (</a:t>
            </a:r>
            <a:r>
              <a:rPr lang="en-US" dirty="0" smtClean="0"/>
              <a:t>professor</a:t>
            </a:r>
            <a:r>
              <a:rPr lang="el-GR" dirty="0" smtClean="0"/>
              <a:t>) είναι </a:t>
            </a:r>
            <a:r>
              <a:rPr lang="el-GR" i="1" dirty="0" smtClean="0"/>
              <a:t>υποκλάση </a:t>
            </a:r>
            <a:r>
              <a:rPr lang="el-GR" dirty="0" smtClean="0"/>
              <a:t>της κλάσης «μέλος ακαδημαϊκού προσωπικού» (</a:t>
            </a:r>
            <a:r>
              <a:rPr lang="en-US" i="1" dirty="0" smtClean="0"/>
              <a:t>academic </a:t>
            </a:r>
            <a:r>
              <a:rPr lang="en-US" dirty="0" smtClean="0"/>
              <a:t>staff member</a:t>
            </a:r>
            <a:r>
              <a:rPr lang="el-GR" dirty="0" smtClean="0"/>
              <a:t>), ή ισοδύναμα ότι η δεύτερη είναι </a:t>
            </a:r>
            <a:r>
              <a:rPr lang="el-GR" i="1" dirty="0" err="1" smtClean="0"/>
              <a:t>υπερκλάση</a:t>
            </a:r>
            <a:r>
              <a:rPr lang="el-GR" i="1" dirty="0" smtClean="0"/>
              <a:t> </a:t>
            </a:r>
            <a:r>
              <a:rPr lang="el-GR" dirty="0" smtClean="0"/>
              <a:t>της πρώτης</a:t>
            </a:r>
            <a:endParaRPr lang="en-US" dirty="0" smtClean="0"/>
          </a:p>
          <a:p>
            <a:r>
              <a:rPr lang="el-GR" dirty="0" smtClean="0"/>
              <a:t>Η σχέση υποκλάσης ορίζει μία ιεραρχία κλάσεων</a:t>
            </a:r>
            <a:endParaRPr lang="en-US" dirty="0" smtClean="0"/>
          </a:p>
          <a:p>
            <a:r>
              <a:rPr lang="el-GR" dirty="0" smtClean="0"/>
              <a:t>Γενικά, η</a:t>
            </a:r>
            <a:r>
              <a:rPr lang="en-US" dirty="0" smtClean="0"/>
              <a:t> </a:t>
            </a:r>
            <a:r>
              <a:rPr lang="en-US" i="1" dirty="0" smtClean="0"/>
              <a:t>A </a:t>
            </a:r>
            <a:r>
              <a:rPr lang="el-GR" dirty="0" smtClean="0"/>
              <a:t>είναι υποκλάση της </a:t>
            </a:r>
            <a:r>
              <a:rPr lang="en-US" i="1" dirty="0" smtClean="0"/>
              <a:t>B</a:t>
            </a:r>
            <a:r>
              <a:rPr lang="el-GR" i="1" dirty="0" smtClean="0"/>
              <a:t>, </a:t>
            </a:r>
            <a:r>
              <a:rPr lang="el-GR" dirty="0" smtClean="0"/>
              <a:t>αν κάθε στιγμιότυπο της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l-GR" dirty="0" smtClean="0"/>
              <a:t>είναι και στιγμιότυπο της </a:t>
            </a:r>
            <a:r>
              <a:rPr lang="en-US" i="1" dirty="0" smtClean="0"/>
              <a:t>B</a:t>
            </a:r>
          </a:p>
          <a:p>
            <a:r>
              <a:rPr lang="el-GR" dirty="0" smtClean="0"/>
              <a:t>Στην </a:t>
            </a:r>
            <a:r>
              <a:rPr lang="en-US" dirty="0" smtClean="0"/>
              <a:t>RDF Schema </a:t>
            </a:r>
            <a:r>
              <a:rPr lang="el-GR" dirty="0" smtClean="0"/>
              <a:t>δεν υπάρχει απαίτηση να σχηματίζεται μία αυστηρή ιεραρχία από τις κλάσεις</a:t>
            </a:r>
            <a:endParaRPr lang="en-US" dirty="0" smtClean="0"/>
          </a:p>
          <a:p>
            <a:r>
              <a:rPr lang="el-GR" dirty="0" smtClean="0"/>
              <a:t>Μία κλάση μπορεί να έχει πολλές </a:t>
            </a:r>
            <a:r>
              <a:rPr lang="el-GR" dirty="0" err="1" smtClean="0"/>
              <a:t>υπερκλάσεις</a:t>
            </a:r>
            <a:endParaRPr lang="en-US" dirty="0" smtClean="0"/>
          </a:p>
          <a:p>
            <a:pPr lvl="1"/>
            <a:r>
              <a:rPr lang="el-GR" dirty="0" smtClean="0"/>
              <a:t>Αν η κλάση</a:t>
            </a:r>
            <a:r>
              <a:rPr lang="en-US" dirty="0" smtClean="0"/>
              <a:t> </a:t>
            </a:r>
            <a:r>
              <a:rPr lang="en-US" i="1" dirty="0" smtClean="0"/>
              <a:t>A </a:t>
            </a:r>
            <a:r>
              <a:rPr lang="el-GR" dirty="0" smtClean="0"/>
              <a:t>είναι υποκλάση της </a:t>
            </a:r>
            <a:r>
              <a:rPr lang="en-US" i="1" dirty="0" smtClean="0"/>
              <a:t>B1 </a:t>
            </a:r>
            <a:r>
              <a:rPr lang="el-GR" dirty="0" smtClean="0"/>
              <a:t>και της</a:t>
            </a:r>
            <a:r>
              <a:rPr lang="en-US" i="1" dirty="0" smtClean="0"/>
              <a:t> B2, </a:t>
            </a:r>
            <a:r>
              <a:rPr lang="el-GR" dirty="0" smtClean="0"/>
              <a:t>αυτό σημαίνει απλώς ότι κάθε στιγμιότυπο της</a:t>
            </a:r>
            <a:r>
              <a:rPr lang="en-US" i="1" dirty="0" smtClean="0"/>
              <a:t> A </a:t>
            </a:r>
            <a:r>
              <a:rPr lang="el-GR" dirty="0" smtClean="0"/>
              <a:t>είναι ταυτόχρονα στιγμιότυπο της</a:t>
            </a:r>
            <a:r>
              <a:rPr lang="en-US" dirty="0" smtClean="0"/>
              <a:t> </a:t>
            </a:r>
            <a:r>
              <a:rPr lang="en-US" i="1" dirty="0" smtClean="0"/>
              <a:t>B1 </a:t>
            </a:r>
            <a:r>
              <a:rPr lang="el-GR" dirty="0" smtClean="0"/>
              <a:t>και της</a:t>
            </a:r>
            <a:r>
              <a:rPr lang="en-US" i="1" dirty="0" smtClean="0"/>
              <a:t> B2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137</a:t>
            </a:fld>
            <a:endParaRPr lang="el-GR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Ιεραρχίες Κλάσεων και Κληρονομικότητα </a:t>
            </a:r>
            <a:r>
              <a:rPr lang="en-US" b="1" dirty="0" smtClean="0"/>
              <a:t>(2/5)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Μία ιεραρχία κλάσεων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138</a:t>
            </a:fld>
            <a:endParaRPr lang="el-G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4" y="2006699"/>
            <a:ext cx="5616277" cy="394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Ιεραρχίες Κλάσεων και Κληρονομικότητα </a:t>
            </a:r>
            <a:r>
              <a:rPr lang="en-US" b="1" dirty="0" smtClean="0"/>
              <a:t>(3/5)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556792"/>
            <a:ext cx="7920880" cy="504056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Έστω ο παρακάτω περιορισμός του πεδίου τιμών</a:t>
            </a:r>
            <a:endParaRPr lang="en-US" dirty="0" smtClean="0"/>
          </a:p>
          <a:p>
            <a:pPr lvl="1"/>
            <a:r>
              <a:rPr lang="el-GR" dirty="0" smtClean="0"/>
              <a:t>«τα μαθήματα πρέπει να διδάσκονται μόνο από μέλη του ακαδημαϊκού προσωπικού»</a:t>
            </a:r>
            <a:endParaRPr lang="en-US" dirty="0" smtClean="0"/>
          </a:p>
          <a:p>
            <a:r>
              <a:rPr lang="el-GR" dirty="0" smtClean="0"/>
              <a:t>Έστω ότι ο </a:t>
            </a:r>
            <a:r>
              <a:rPr lang="en-US" dirty="0" smtClean="0"/>
              <a:t>Michael Maher </a:t>
            </a:r>
            <a:r>
              <a:rPr lang="el-GR" dirty="0" smtClean="0"/>
              <a:t>έχει οριστεί ως καθηγητής</a:t>
            </a:r>
            <a:endParaRPr lang="en-US" dirty="0" smtClean="0"/>
          </a:p>
          <a:p>
            <a:pPr lvl="1"/>
            <a:r>
              <a:rPr lang="el-GR" dirty="0" smtClean="0"/>
              <a:t>Τότε, σύμφωνα με τον προηγούμενο περιορισμό, δεν επιτρέπεται να διδάσκει μαθήματα</a:t>
            </a:r>
            <a:endParaRPr lang="en-US" dirty="0" smtClean="0"/>
          </a:p>
          <a:p>
            <a:r>
              <a:rPr lang="el-GR" dirty="0" smtClean="0"/>
              <a:t>Ο λόγος είναι ότι δεν υπάρχει πρόταση που να καθορίζει ότι ο </a:t>
            </a:r>
            <a:r>
              <a:rPr lang="en-US" dirty="0" smtClean="0"/>
              <a:t>Michael Maher </a:t>
            </a:r>
            <a:r>
              <a:rPr lang="el-GR" dirty="0" smtClean="0"/>
              <a:t>είναι και μέλος του ακαδημαϊκού προσωπικού</a:t>
            </a:r>
            <a:endParaRPr lang="en-US" dirty="0" smtClean="0"/>
          </a:p>
          <a:p>
            <a:pPr lvl="1"/>
            <a:r>
              <a:rPr lang="el-GR" dirty="0" smtClean="0"/>
              <a:t>Η καλύτερη λύση δε θα ήταν να ξεπεράσουμε αυτή τη δυσκολία με την προσθήκη της συγκεκριμένης πρότασης στην περιγραφή μας</a:t>
            </a:r>
            <a:endParaRPr lang="en-US" dirty="0" smtClean="0"/>
          </a:p>
          <a:p>
            <a:pPr lvl="1"/>
            <a:r>
              <a:rPr lang="el-GR" dirty="0" smtClean="0"/>
              <a:t>Αντιθέτως, θα θέλαμε ο </a:t>
            </a:r>
            <a:r>
              <a:rPr lang="en-US" dirty="0" smtClean="0"/>
              <a:t>Michael Maher</a:t>
            </a:r>
            <a:r>
              <a:rPr lang="el-GR" dirty="0" smtClean="0"/>
              <a:t> να </a:t>
            </a:r>
            <a:r>
              <a:rPr lang="el-GR" i="1" dirty="0" smtClean="0"/>
              <a:t>κληρονομεί </a:t>
            </a:r>
            <a:r>
              <a:rPr lang="el-GR" dirty="0" smtClean="0"/>
              <a:t>τη δυνατότητα να διδάσκει από την κλάση των μελών του ακαδημαϊκού προσωπικού</a:t>
            </a:r>
            <a:endParaRPr lang="en-US" dirty="0" smtClean="0"/>
          </a:p>
          <a:p>
            <a:pPr lvl="1"/>
            <a:r>
              <a:rPr lang="el-GR" dirty="0" smtClean="0"/>
              <a:t>Αυτό ακριβώς επιτυγχάνεται με τη γλώσσα </a:t>
            </a:r>
            <a:r>
              <a:rPr lang="en-US" dirty="0" smtClean="0"/>
              <a:t>RDF Schema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139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 Μιχάλης είχε πρόσφατα ένα μικρό αυτοκινητιστικό ατύχημα και αισθανόταν πόνο στον αυχένα</a:t>
            </a:r>
          </a:p>
          <a:p>
            <a:pPr lvl="1"/>
            <a:r>
              <a:rPr lang="el-GR" dirty="0" smtClean="0"/>
              <a:t>Ο προσωπικός του γιατρός συνέστησε μία σειρά φυσιοθεραπειών</a:t>
            </a:r>
          </a:p>
          <a:p>
            <a:r>
              <a:rPr lang="el-GR" dirty="0" smtClean="0"/>
              <a:t>Ο Μιχάλης ζήτησε από τον πράκτορα του ΣΙ να του υποβάλλει κάποιες δυνατές προτάσεις</a:t>
            </a:r>
          </a:p>
          <a:p>
            <a:pPr lvl="1"/>
            <a:r>
              <a:rPr lang="el-GR" dirty="0" smtClean="0"/>
              <a:t>Ο πράκτορας ανέκτησε λεπτομέρειες σχετικά με την προτεινόμενη θεραπεία από τον πράκτορα του γιατρού και ανέτρεξε στη λίστα των θεραπευτών της ασφαλιστικής εταιρίας που παρέχει ιατρική κάλυψη στο Μιχάλη</a:t>
            </a:r>
          </a:p>
          <a:p>
            <a:pPr lvl="1"/>
            <a:r>
              <a:rPr lang="el-GR" dirty="0" smtClean="0"/>
              <a:t>Αναζήτησε όσους βρίσκονται σε ακτίνα 10 </a:t>
            </a:r>
            <a:r>
              <a:rPr lang="en-US" dirty="0" smtClean="0"/>
              <a:t>km</a:t>
            </a:r>
            <a:r>
              <a:rPr lang="el-GR" dirty="0" smtClean="0"/>
              <a:t> από το γραφείο ή το σπίτι του Μιχάλη, και εξέτασε τις συστάσεις τους σύμφωνα με έμπιστες υπηρεσίες αξιολόγησης </a:t>
            </a:r>
          </a:p>
          <a:p>
            <a:pPr lvl="1"/>
            <a:r>
              <a:rPr lang="el-GR" dirty="0" smtClean="0"/>
              <a:t>Στη συνέχεια, επιχείρησε να ταιριάξει τις διαθέσιμες ώρες για ραντεβού με το πρόγραμμα του Μιχάλη</a:t>
            </a:r>
          </a:p>
          <a:p>
            <a:pPr lvl="1"/>
            <a:r>
              <a:rPr lang="el-GR" dirty="0" smtClean="0"/>
              <a:t>Σε λίγα λεπτά επέστρεψε με δύο προτάσεις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971600" y="274638"/>
            <a:ext cx="7962088" cy="99412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Προσωπικοί</a:t>
            </a:r>
            <a:r>
              <a:rPr kumimoji="0" lang="el-GR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Πράκτορες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</a:t>
            </a:r>
            <a:endParaRPr kumimoji="0" lang="el-G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Ένα μελλοντικό Σενάριο (1/3)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Ιεραρχίες Κλάσεων και Κληρονομικότητα </a:t>
            </a:r>
            <a:r>
              <a:rPr lang="en-US" b="1" dirty="0" smtClean="0"/>
              <a:t>(4/5)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547192"/>
            <a:ext cx="8100392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RDF Schema </a:t>
            </a:r>
            <a:r>
              <a:rPr lang="el-GR" i="1" dirty="0" smtClean="0"/>
              <a:t>καθορίζει τη σημασιολογία </a:t>
            </a:r>
            <a:r>
              <a:rPr lang="el-GR" dirty="0" smtClean="0"/>
              <a:t>της φράσης «είναι υποκλάση» (</a:t>
            </a:r>
            <a:r>
              <a:rPr lang="en-US" dirty="0" smtClean="0"/>
              <a:t>is a subclass of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Πλέον, η ερμηνεία της φράσης αυτής δεν εξαρτάται από την εφαρμογή</a:t>
            </a:r>
            <a:endParaRPr lang="en-US" dirty="0" smtClean="0"/>
          </a:p>
          <a:p>
            <a:pPr lvl="1"/>
            <a:r>
              <a:rPr lang="el-GR" dirty="0" smtClean="0"/>
              <a:t>Αντιθέτως το επιδιωκόμενο νόημα πρέπει να χρησιμοποιηθεί από όλα τα προγράμματα επεξεργασίας</a:t>
            </a:r>
            <a:r>
              <a:rPr lang="en-US" dirty="0" smtClean="0"/>
              <a:t> RDF</a:t>
            </a:r>
          </a:p>
          <a:p>
            <a:r>
              <a:rPr lang="el-GR" dirty="0" smtClean="0"/>
              <a:t>Μέσω τέτοιων σημασιολογικών ορισμών, η </a:t>
            </a:r>
            <a:r>
              <a:rPr lang="en-US" dirty="0" smtClean="0"/>
              <a:t>RDFS </a:t>
            </a:r>
            <a:r>
              <a:rPr lang="el-GR" dirty="0" smtClean="0"/>
              <a:t>γίνεται μία (περιορισμένη) γλώσσα για τον ορισμό της σημασιολογίας συγκεκριμένων πεδίων</a:t>
            </a:r>
          </a:p>
          <a:p>
            <a:r>
              <a:rPr lang="el-GR" dirty="0" smtClean="0"/>
              <a:t>Με άλλα λόγια, η </a:t>
            </a:r>
            <a:r>
              <a:rPr lang="en-US" dirty="0" smtClean="0"/>
              <a:t>RDF Schema </a:t>
            </a:r>
            <a:r>
              <a:rPr lang="el-GR" dirty="0" smtClean="0"/>
              <a:t>είναι μία στοιχειώδης </a:t>
            </a:r>
            <a:r>
              <a:rPr lang="el-GR" i="1" dirty="0" smtClean="0"/>
              <a:t>γλώσσα οντολογιών</a:t>
            </a:r>
            <a:endParaRPr lang="el-GR" dirty="0" smtClean="0"/>
          </a:p>
          <a:p>
            <a:r>
              <a:rPr lang="el-GR" dirty="0" smtClean="0"/>
              <a:t>Οι κλάσεις, η κληρονομικότητα και οι ιδιότητες και σε άλλα πεδία της επιστήμης υπολογιστών (π.χ. αντικειμενοστραφή προγραμματισμό)</a:t>
            </a:r>
            <a:endParaRPr lang="en-US" dirty="0" smtClean="0"/>
          </a:p>
          <a:p>
            <a:r>
              <a:rPr lang="el-GR" dirty="0" smtClean="0"/>
              <a:t>Αλλά παρόλο που υπάρχουν πολλές ομοιότητες, υπάρχουν ταυτόχρονα και διαφορές</a:t>
            </a:r>
          </a:p>
          <a:p>
            <a:pPr lvl="1"/>
            <a:r>
              <a:rPr lang="el-GR" dirty="0" smtClean="0"/>
              <a:t>Στον αντικειμενοστραφή προγραμματισμό, μία κλάση αντικειμένου ορίζει τις ιδιότητες που ισχύουν γι’ αυτήν</a:t>
            </a:r>
            <a:endParaRPr lang="en-US" dirty="0" smtClean="0"/>
          </a:p>
          <a:p>
            <a:pPr lvl="1"/>
            <a:r>
              <a:rPr lang="el-GR" dirty="0" smtClean="0"/>
              <a:t>Η προσθήκη νέων ιδιοτήτων σε μία κλάση συνεπάγεται την τροποποίηση της κλάσης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140</a:t>
            </a:fld>
            <a:endParaRPr lang="el-GR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Ιεραρχίες Κλάσεων και Κληρονομικότητα </a:t>
            </a:r>
            <a:r>
              <a:rPr lang="en-US" b="1" dirty="0" smtClean="0"/>
              <a:t>(5/5)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l-GR" dirty="0" smtClean="0"/>
              <a:t>Ωστόσο, οι ιδιότητες στην</a:t>
            </a:r>
            <a:r>
              <a:rPr lang="en-US" dirty="0" smtClean="0"/>
              <a:t> RDFS</a:t>
            </a:r>
            <a:r>
              <a:rPr lang="el-GR" dirty="0" smtClean="0"/>
              <a:t> ορίζονται καθολικά, δηλαδή δεν ενθυλακώνονται ως χαρακτηριστικά στους ορισμούς των κλάσεων </a:t>
            </a:r>
            <a:endParaRPr lang="en-US" dirty="0" smtClean="0"/>
          </a:p>
          <a:p>
            <a:pPr lvl="1"/>
            <a:r>
              <a:rPr lang="el-GR" dirty="0" smtClean="0"/>
              <a:t>Είναι δυνατός ο ορισμός νέων ιδιοτήτων που ισχύουν για μία υπάρχουσα κλάση χωρίς αλλαγή της κλάσης</a:t>
            </a:r>
            <a:endParaRPr lang="en-US" dirty="0" smtClean="0"/>
          </a:p>
          <a:p>
            <a:r>
              <a:rPr lang="el-GR" dirty="0" smtClean="0"/>
              <a:t>Από τη μία πλευρά, αυτός είναι ένας ισχυρός μηχανισμός με εκτεταμένες συνέπειες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Μπορούμε να χρησιμοποιήσουμε κλάσεις που ορίζονται από άλλους και να τις προσαρμόσουμε στις δικές μας απαιτήσεις μέσω καινούριων ιδιοτήτων</a:t>
            </a:r>
            <a:endParaRPr lang="en-US" dirty="0" smtClean="0"/>
          </a:p>
          <a:p>
            <a:r>
              <a:rPr lang="el-GR" dirty="0" smtClean="0"/>
              <a:t>Από την άλλη πλευρά, αυτός ο χειρισμός των ιδιοτήτων παρεκκλίνει από την καθιερωμένη προσέγγιση που χρησιμοποιείται στους τομείς μοντελοποίησης και του αντικειμενοστραφούς προγραμματισμού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141</a:t>
            </a:fld>
            <a:endParaRPr lang="el-GR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Ιεραρχίες Ιδιοτήτων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Autofit/>
          </a:bodyPr>
          <a:lstStyle/>
          <a:p>
            <a:r>
              <a:rPr lang="el-GR" sz="2200" dirty="0" smtClean="0"/>
              <a:t>Αναφέραμε ότι μπορούν να οριστούν ιεραρχικές σχέσεις μεταξύ κλάσεων</a:t>
            </a:r>
            <a:endParaRPr lang="en-US" sz="2200" dirty="0" smtClean="0"/>
          </a:p>
          <a:p>
            <a:r>
              <a:rPr lang="el-GR" sz="2200" dirty="0" smtClean="0"/>
              <a:t>Το ίδιο μπορεί να γίνει και για τις ιδιότητες</a:t>
            </a:r>
            <a:endParaRPr lang="en-US" sz="2200" dirty="0" smtClean="0"/>
          </a:p>
          <a:p>
            <a:pPr lvl="1"/>
            <a:r>
              <a:rPr lang="el-GR" sz="2000" dirty="0" smtClean="0"/>
              <a:t>Π.χ. η ιδιότητα «διδάσκεται από» (</a:t>
            </a:r>
            <a:r>
              <a:rPr lang="en-US" sz="2000" dirty="0" smtClean="0"/>
              <a:t>is taught by</a:t>
            </a:r>
            <a:r>
              <a:rPr lang="el-GR" sz="2000" dirty="0" smtClean="0"/>
              <a:t>) είναι </a:t>
            </a:r>
            <a:r>
              <a:rPr lang="el-GR" sz="2000" dirty="0" err="1" smtClean="0"/>
              <a:t>υποϊδιότητα</a:t>
            </a:r>
            <a:r>
              <a:rPr lang="el-GR" sz="2000" dirty="0" smtClean="0"/>
              <a:t> της ιδιότητας «περιλαμβάνει»  (</a:t>
            </a:r>
            <a:r>
              <a:rPr lang="en-US" sz="2000" dirty="0" smtClean="0"/>
              <a:t>involves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1"/>
            <a:r>
              <a:rPr lang="el-GR" sz="2000" dirty="0" smtClean="0"/>
              <a:t>Αν ένα μάθημα</a:t>
            </a:r>
            <a:r>
              <a:rPr lang="en-US" sz="2000" dirty="0" smtClean="0"/>
              <a:t> </a:t>
            </a:r>
            <a:r>
              <a:rPr lang="en-US" sz="2000" i="1" dirty="0" smtClean="0"/>
              <a:t>c </a:t>
            </a:r>
            <a:r>
              <a:rPr lang="el-GR" sz="2000" dirty="0" smtClean="0"/>
              <a:t>διδάσκεται από ένα μέλος </a:t>
            </a:r>
            <a:r>
              <a:rPr lang="en-US" sz="2000" dirty="0" smtClean="0"/>
              <a:t>a</a:t>
            </a:r>
            <a:r>
              <a:rPr lang="el-GR" sz="2000" dirty="0" smtClean="0"/>
              <a:t> του ακαδημαϊκού προσωπικού</a:t>
            </a:r>
            <a:r>
              <a:rPr lang="en-US" sz="2000" dirty="0" smtClean="0"/>
              <a:t>,</a:t>
            </a:r>
            <a:r>
              <a:rPr lang="el-GR" sz="2000" dirty="0" smtClean="0"/>
              <a:t> τότε το</a:t>
            </a:r>
            <a:r>
              <a:rPr lang="en-US" sz="2000" dirty="0" smtClean="0"/>
              <a:t> c</a:t>
            </a:r>
            <a:r>
              <a:rPr lang="el-GR" sz="2000" dirty="0" smtClean="0"/>
              <a:t> περιλαμβάνει επίσης και το διδάσκοντα </a:t>
            </a:r>
            <a:r>
              <a:rPr lang="en-US" sz="2000" dirty="0" smtClean="0"/>
              <a:t>a</a:t>
            </a:r>
          </a:p>
          <a:p>
            <a:pPr lvl="1"/>
            <a:r>
              <a:rPr lang="el-GR" sz="2000" dirty="0" smtClean="0"/>
              <a:t>Το αντίστροφο δεν είναι απαραίτητα αληθές</a:t>
            </a:r>
            <a:endParaRPr lang="en-US" sz="2000" dirty="0" smtClean="0"/>
          </a:p>
          <a:p>
            <a:pPr lvl="2"/>
            <a:r>
              <a:rPr lang="el-GR" sz="1800" dirty="0" smtClean="0"/>
              <a:t>Π.χ. ο</a:t>
            </a:r>
            <a:r>
              <a:rPr lang="en-US" sz="1800" dirty="0" smtClean="0"/>
              <a:t> a </a:t>
            </a:r>
            <a:r>
              <a:rPr lang="el-GR" sz="1800" dirty="0" smtClean="0"/>
              <a:t>μπορεί να είναι ο υπεύθυνος του μαθήματος ή ένας βοηθός που βαθμολογεί τις εργασίες των φοιτητών αλλά δεν διδάσκει το</a:t>
            </a:r>
            <a:r>
              <a:rPr lang="en-US" sz="1800" dirty="0" smtClean="0"/>
              <a:t> </a:t>
            </a:r>
            <a:r>
              <a:rPr lang="en-US" sz="1800" i="1" dirty="0" smtClean="0"/>
              <a:t>c</a:t>
            </a:r>
          </a:p>
          <a:p>
            <a:r>
              <a:rPr lang="el-GR" sz="2200" dirty="0" smtClean="0"/>
              <a:t>Γενικά, η ιδιότητα </a:t>
            </a:r>
            <a:r>
              <a:rPr lang="en-US" sz="2200" i="1" dirty="0" smtClean="0"/>
              <a:t>P </a:t>
            </a:r>
            <a:r>
              <a:rPr lang="el-GR" sz="2200" dirty="0" smtClean="0"/>
              <a:t>είναι </a:t>
            </a:r>
            <a:r>
              <a:rPr lang="el-GR" sz="2200" dirty="0" err="1" smtClean="0"/>
              <a:t>υποϊδιότητα</a:t>
            </a:r>
            <a:r>
              <a:rPr lang="el-GR" sz="2200" dirty="0" smtClean="0"/>
              <a:t> της </a:t>
            </a:r>
            <a:r>
              <a:rPr lang="en-US" sz="2200" dirty="0" smtClean="0"/>
              <a:t>Q</a:t>
            </a:r>
            <a:r>
              <a:rPr lang="el-GR" sz="2200" dirty="0" smtClean="0"/>
              <a:t>, αν ισχύει</a:t>
            </a:r>
            <a:r>
              <a:rPr lang="en-US" sz="2200" dirty="0" smtClean="0"/>
              <a:t> </a:t>
            </a:r>
            <a:endParaRPr lang="el-GR" sz="2200" dirty="0" smtClean="0"/>
          </a:p>
          <a:p>
            <a:pPr>
              <a:buNone/>
            </a:pPr>
            <a:r>
              <a:rPr lang="el-GR" sz="2200" dirty="0" smtClean="0"/>
              <a:t>	</a:t>
            </a:r>
            <a:r>
              <a:rPr lang="en-US" sz="2200" dirty="0" smtClean="0"/>
              <a:t>Q(x, y) </a:t>
            </a:r>
            <a:r>
              <a:rPr lang="el-GR" sz="2200" dirty="0" smtClean="0"/>
              <a:t>όποτε ισχύει </a:t>
            </a:r>
            <a:r>
              <a:rPr lang="en-US" sz="2200" dirty="0" smtClean="0"/>
              <a:t>P(x, y)</a:t>
            </a:r>
            <a:endParaRPr lang="el-GR" sz="2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142</a:t>
            </a:fld>
            <a:endParaRPr lang="el-GR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Επίπεδα </a:t>
            </a:r>
            <a:r>
              <a:rPr lang="en-US" b="1" dirty="0" smtClean="0"/>
              <a:t>RDF </a:t>
            </a:r>
            <a:r>
              <a:rPr lang="el-GR" b="1" dirty="0" smtClean="0"/>
              <a:t>και Επίπεδα</a:t>
            </a:r>
            <a:r>
              <a:rPr lang="en-US" b="1" dirty="0" smtClean="0"/>
              <a:t> RDFS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4008" y="1800200"/>
            <a:ext cx="4499992" cy="5085184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Το σχήμα για την πρόταση αυτή μπορεί να περιέχει</a:t>
            </a:r>
            <a:endParaRPr lang="en-US" dirty="0" smtClean="0"/>
          </a:p>
          <a:p>
            <a:pPr lvl="1"/>
            <a:r>
              <a:rPr lang="el-GR" dirty="0" smtClean="0"/>
              <a:t>Κλάσεις όπως διδάσκοντες, μέλη ακαδημαϊκού προσωπικού, μέλη προσωπικού, μαθήματα 1</a:t>
            </a:r>
            <a:r>
              <a:rPr lang="el-GR" baseline="30000" dirty="0" smtClean="0"/>
              <a:t>ου</a:t>
            </a:r>
            <a:r>
              <a:rPr lang="el-GR" dirty="0" smtClean="0"/>
              <a:t> έτους</a:t>
            </a:r>
            <a:endParaRPr lang="en-US" dirty="0" smtClean="0"/>
          </a:p>
          <a:p>
            <a:pPr lvl="1"/>
            <a:r>
              <a:rPr lang="el-GR" dirty="0" smtClean="0"/>
              <a:t>Ιδιότητες όπως διδάσκεται από, περιλαμβάνει, τηλέφωνο, κωδικός εργαζομένου</a:t>
            </a:r>
            <a:endParaRPr lang="en-US" dirty="0" smtClean="0"/>
          </a:p>
          <a:p>
            <a:pPr lvl="1"/>
            <a:r>
              <a:rPr lang="el-GR" dirty="0" smtClean="0"/>
              <a:t>Στην εικόνα απεικονίζονται τα επίπεδα των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 Schema </a:t>
            </a:r>
          </a:p>
          <a:p>
            <a:pPr lvl="2"/>
            <a:r>
              <a:rPr lang="el-GR" sz="2600" dirty="0" smtClean="0"/>
              <a:t>Τα παρ/μα είναι ιδιότητες, οι ελλείψεις πάνω από τη διακεκομμένη γραμμή είναι κλάσεις, ενώ κάτω από αυτήν στιγμιότυπα</a:t>
            </a:r>
            <a:endParaRPr lang="en-US" sz="2600" dirty="0" smtClean="0"/>
          </a:p>
          <a:p>
            <a:r>
              <a:rPr lang="el-GR" dirty="0" smtClean="0"/>
              <a:t>Το</a:t>
            </a:r>
            <a:r>
              <a:rPr lang="en-US" dirty="0" smtClean="0"/>
              <a:t> schema </a:t>
            </a:r>
            <a:r>
              <a:rPr lang="el-GR" dirty="0" smtClean="0"/>
              <a:t>είναι το ίδιο γραμμένο σε μία τυπική γλώσσα την </a:t>
            </a:r>
            <a:r>
              <a:rPr lang="en-US" dirty="0" smtClean="0"/>
              <a:t>RDF Schema</a:t>
            </a:r>
            <a:r>
              <a:rPr lang="el-GR" dirty="0" smtClean="0"/>
              <a:t>, που μπορεί να περιγράψει τα συστατικά του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subClassOf</a:t>
            </a:r>
            <a:r>
              <a:rPr lang="en-US" dirty="0" smtClean="0"/>
              <a:t>, Class, Property, </a:t>
            </a:r>
            <a:r>
              <a:rPr lang="en-US" dirty="0" err="1" smtClean="0"/>
              <a:t>subPropertyOf</a:t>
            </a:r>
            <a:r>
              <a:rPr lang="en-US" dirty="0" smtClean="0"/>
              <a:t>, Resource,</a:t>
            </a:r>
            <a:r>
              <a:rPr lang="el-GR" dirty="0" smtClean="0"/>
              <a:t> </a:t>
            </a:r>
            <a:r>
              <a:rPr lang="el-GR" dirty="0" err="1" smtClean="0"/>
              <a:t>κ.ο.κ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143</a:t>
            </a:fld>
            <a:endParaRPr lang="el-G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987849"/>
            <a:ext cx="4815216" cy="4609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043608" y="1196752"/>
            <a:ext cx="6912768" cy="64807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Θεωρείστε την πρόταση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RDF 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Τα Διακριτά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Μαθηματικά διδάσκονται από τον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David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Billington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/>
          <a:lstStyle/>
          <a:p>
            <a:r>
              <a:rPr lang="en-US" dirty="0" smtClean="0"/>
              <a:t>RDF Schema: </a:t>
            </a:r>
            <a:br>
              <a:rPr lang="en-US" dirty="0" smtClean="0"/>
            </a:br>
            <a:r>
              <a:rPr lang="el-GR" dirty="0" smtClean="0"/>
              <a:t>Η </a:t>
            </a:r>
            <a:r>
              <a:rPr lang="el-GR" dirty="0" err="1" smtClean="0"/>
              <a:t>γλωσσα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283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144</a:t>
            </a:fld>
            <a:endParaRPr lang="el-GR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RDF Schema: </a:t>
            </a:r>
            <a:r>
              <a:rPr lang="el-GR" dirty="0" smtClean="0"/>
              <a:t> Η Γλώσσα (</a:t>
            </a:r>
            <a:r>
              <a:rPr lang="en-US" dirty="0" smtClean="0"/>
              <a:t>1/2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12776"/>
            <a:ext cx="7384864" cy="504056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Μία απόφαση που πρέπει να ληφθεί αφορά την τυπική γλώσσα που θα χρησιμοποιηθεί  </a:t>
            </a:r>
            <a:endParaRPr lang="en-US" dirty="0" smtClean="0"/>
          </a:p>
          <a:p>
            <a:r>
              <a:rPr lang="el-GR" dirty="0" smtClean="0"/>
              <a:t>Δε θα έπρεπε να προκαλεί έκπληξη το γεγονός ότι θα χρησιμοποιηθεί η ίδια η </a:t>
            </a:r>
            <a:r>
              <a:rPr lang="en-US" dirty="0" smtClean="0"/>
              <a:t>RDF: </a:t>
            </a:r>
          </a:p>
          <a:p>
            <a:pPr lvl="1"/>
            <a:r>
              <a:rPr lang="el-GR" dirty="0" smtClean="0"/>
              <a:t>Τα θεμελιώδη στοιχεία μοντελοποίησης της </a:t>
            </a:r>
            <a:r>
              <a:rPr lang="en-US" dirty="0" smtClean="0"/>
              <a:t>RDF Schema </a:t>
            </a:r>
            <a:r>
              <a:rPr lang="el-GR" dirty="0" smtClean="0"/>
              <a:t>ορίζονται με τη χρήση πόρων και ιδιοτήτων </a:t>
            </a:r>
            <a:endParaRPr lang="en-US" dirty="0" smtClean="0"/>
          </a:p>
          <a:p>
            <a:r>
              <a:rPr lang="el-GR" dirty="0" smtClean="0"/>
              <a:t>Η επιλογή αυτή δικαιολογείται κοιτώντας την προηγούμενη εικόνα</a:t>
            </a:r>
            <a:r>
              <a:rPr lang="en-US" dirty="0" smtClean="0"/>
              <a:t> </a:t>
            </a:r>
          </a:p>
          <a:p>
            <a:pPr lvl="1"/>
            <a:r>
              <a:rPr lang="el-GR" dirty="0" smtClean="0"/>
              <a:t>Η οποία απεικονίζει μία ιεραρχία κλάσεων/ιδιοτήτων μαζί με στιγμιότυπα, αλλά είναι φυσικά και ένας γράφος με ετικέτες, ο οποίος μπορεί να αποκωδικοποιηθεί σε</a:t>
            </a:r>
            <a:r>
              <a:rPr lang="en-US" dirty="0" smtClean="0"/>
              <a:t> RDF</a:t>
            </a:r>
          </a:p>
          <a:p>
            <a:r>
              <a:rPr lang="el-GR" dirty="0" smtClean="0"/>
              <a:t>Θυμηθείτε ότι η</a:t>
            </a:r>
            <a:r>
              <a:rPr lang="en-US" dirty="0" smtClean="0"/>
              <a:t> RDF </a:t>
            </a:r>
            <a:r>
              <a:rPr lang="el-GR" dirty="0" smtClean="0"/>
              <a:t>επιτρέπει την έκφραση προτάσεων για οποιονδήποτε πόρο, και επίσης, οτιδήποτε διαθέτει διεύθυνση</a:t>
            </a:r>
            <a:r>
              <a:rPr lang="en-US" dirty="0" smtClean="0"/>
              <a:t> URI </a:t>
            </a:r>
            <a:r>
              <a:rPr lang="el-GR" dirty="0" smtClean="0"/>
              <a:t>μπορεί να είναι πόρος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145</a:t>
            </a:fld>
            <a:endParaRPr lang="el-GR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RDF Schema: </a:t>
            </a:r>
            <a:r>
              <a:rPr lang="el-GR" dirty="0" smtClean="0"/>
              <a:t> Η Γλώσσα</a:t>
            </a:r>
            <a:r>
              <a:rPr lang="en-US" dirty="0" smtClean="0"/>
              <a:t>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268760"/>
            <a:ext cx="7384864" cy="5184576"/>
          </a:xfrm>
        </p:spPr>
        <p:txBody>
          <a:bodyPr>
            <a:noAutofit/>
          </a:bodyPr>
          <a:lstStyle/>
          <a:p>
            <a:r>
              <a:rPr lang="el-GR" sz="2200" dirty="0" smtClean="0"/>
              <a:t>Αν θέλουμε να διατυπώσουμε ότι η κλάση «λέκτορας» (</a:t>
            </a:r>
            <a:r>
              <a:rPr lang="en-US" sz="2200" dirty="0" smtClean="0"/>
              <a:t>lecturer</a:t>
            </a:r>
            <a:r>
              <a:rPr lang="el-GR" sz="2200" dirty="0" smtClean="0"/>
              <a:t>) είναι υποκλάση της κλάσης «μέλος ακαδημαϊκού προσωπικού» (</a:t>
            </a:r>
            <a:r>
              <a:rPr lang="en-US" sz="2200" dirty="0" smtClean="0"/>
              <a:t>academic staff member</a:t>
            </a:r>
            <a:r>
              <a:rPr lang="el-GR" sz="2200" dirty="0" smtClean="0"/>
              <a:t>), μπορούμε:</a:t>
            </a:r>
            <a:endParaRPr lang="en-US" sz="2200" dirty="0" smtClean="0"/>
          </a:p>
          <a:p>
            <a:pPr marL="916686" lvl="1" indent="-514350">
              <a:buFont typeface="+mj-lt"/>
              <a:buAutoNum type="arabicPeriod"/>
            </a:pPr>
            <a:r>
              <a:rPr lang="el-GR" sz="2000" dirty="0" smtClean="0"/>
              <a:t>Να ορίσουμε τους απαιτούμενους πόρους για τα</a:t>
            </a:r>
            <a:r>
              <a:rPr lang="en-US" sz="2000" dirty="0" smtClean="0"/>
              <a:t> </a:t>
            </a:r>
            <a:r>
              <a:rPr lang="en-US" sz="2000" i="1" dirty="0" smtClean="0"/>
              <a:t>lecturer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academicStaffMember</a:t>
            </a:r>
            <a:r>
              <a:rPr lang="en-US" sz="2000" dirty="0" smtClean="0"/>
              <a:t>, </a:t>
            </a:r>
            <a:r>
              <a:rPr lang="el-GR" sz="2000" dirty="0" smtClean="0"/>
              <a:t>και</a:t>
            </a:r>
            <a:r>
              <a:rPr lang="en-US" sz="2000" dirty="0" smtClean="0"/>
              <a:t> </a:t>
            </a:r>
            <a:r>
              <a:rPr lang="en-US" sz="2000" i="1" dirty="0" err="1" smtClean="0"/>
              <a:t>subClassOf</a:t>
            </a:r>
            <a:endParaRPr lang="en-US" sz="2000" i="1" dirty="0" smtClean="0"/>
          </a:p>
          <a:p>
            <a:pPr marL="916686" lvl="1" indent="-514350">
              <a:buFont typeface="+mj-lt"/>
              <a:buAutoNum type="arabicPeriod"/>
            </a:pPr>
            <a:r>
              <a:rPr lang="el-GR" sz="2000" dirty="0" smtClean="0"/>
              <a:t>Να ορίσουμε το </a:t>
            </a:r>
            <a:r>
              <a:rPr lang="en-US" sz="2000" i="1" dirty="0" err="1" smtClean="0"/>
              <a:t>subClassOf</a:t>
            </a:r>
            <a:r>
              <a:rPr lang="en-US" sz="2000" dirty="0" smtClean="0"/>
              <a:t> </a:t>
            </a:r>
            <a:r>
              <a:rPr lang="el-GR" sz="2000" dirty="0" smtClean="0"/>
              <a:t>ως ιδιότητα</a:t>
            </a:r>
            <a:endParaRPr lang="en-US" sz="2000" dirty="0" smtClean="0"/>
          </a:p>
          <a:p>
            <a:pPr marL="916686" lvl="1" indent="-514350">
              <a:buFont typeface="+mj-lt"/>
              <a:buAutoNum type="arabicPeriod"/>
            </a:pPr>
            <a:r>
              <a:rPr lang="el-GR" sz="2000" dirty="0" smtClean="0"/>
              <a:t>Να γράψουμε την τριάδα</a:t>
            </a:r>
            <a:r>
              <a:rPr lang="en-US" sz="2000" dirty="0" smtClean="0"/>
              <a:t> (</a:t>
            </a:r>
            <a:r>
              <a:rPr lang="en-US" sz="2000" i="1" dirty="0" err="1" smtClean="0"/>
              <a:t>lecturer,subClassOf,academicStaffMember</a:t>
            </a:r>
            <a:r>
              <a:rPr lang="en-US" sz="2000" dirty="0" smtClean="0"/>
              <a:t>)</a:t>
            </a:r>
          </a:p>
          <a:p>
            <a:r>
              <a:rPr lang="el-GR" sz="2200" dirty="0" smtClean="0"/>
              <a:t>Όλα αυτά τα βήματα βρίσκονται μέσα στις δυνατότητες της </a:t>
            </a:r>
            <a:r>
              <a:rPr lang="en-US" sz="2200" dirty="0" smtClean="0"/>
              <a:t>RDF</a:t>
            </a:r>
          </a:p>
          <a:p>
            <a:pPr lvl="1"/>
            <a:r>
              <a:rPr lang="el-GR" sz="2000" dirty="0" smtClean="0"/>
              <a:t>Άρα, ένα έγγραφο</a:t>
            </a:r>
            <a:r>
              <a:rPr lang="en-US" sz="2000" dirty="0" smtClean="0"/>
              <a:t> RDFS </a:t>
            </a:r>
            <a:r>
              <a:rPr lang="el-GR" sz="2000" dirty="0" smtClean="0"/>
              <a:t>είναι απλά ένα έγγραφο </a:t>
            </a:r>
            <a:r>
              <a:rPr lang="en-US" sz="2000" dirty="0" smtClean="0"/>
              <a:t>RDF</a:t>
            </a:r>
            <a:r>
              <a:rPr lang="el-GR" sz="2000" dirty="0" smtClean="0"/>
              <a:t>, και χρησιμοποιούμε τη βασισμένη σε </a:t>
            </a:r>
            <a:r>
              <a:rPr lang="en-US" sz="2000" dirty="0" smtClean="0"/>
              <a:t>XML</a:t>
            </a:r>
            <a:r>
              <a:rPr lang="el-GR" sz="2000" dirty="0" smtClean="0"/>
              <a:t> σύνταξη της</a:t>
            </a:r>
            <a:r>
              <a:rPr lang="en-US" sz="2000" dirty="0" smtClean="0"/>
              <a:t> RDF</a:t>
            </a:r>
          </a:p>
          <a:p>
            <a:r>
              <a:rPr lang="el-GR" sz="2200" dirty="0" smtClean="0"/>
              <a:t>Θα ορίσουμε τώρα τα θεμελιώδη στοιχεία μοντελοποίησης της</a:t>
            </a:r>
            <a:r>
              <a:rPr lang="en-US" sz="2200" dirty="0" smtClean="0"/>
              <a:t> RDF Schema</a:t>
            </a:r>
            <a:endParaRPr lang="el-GR" sz="2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146</a:t>
            </a:fld>
            <a:endParaRPr lang="el-GR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Βασικές Κλάσεις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4933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Οι βασικές κλάσεις είναι οι εξής</a:t>
            </a:r>
            <a:r>
              <a:rPr lang="en-US" dirty="0" smtClean="0"/>
              <a:t>:</a:t>
            </a:r>
          </a:p>
          <a:p>
            <a:pPr lvl="1"/>
            <a:r>
              <a:rPr lang="en-US" i="1" dirty="0" err="1" smtClean="0"/>
              <a:t>rdfs:Resource</a:t>
            </a:r>
            <a:r>
              <a:rPr lang="en-US" dirty="0" smtClean="0"/>
              <a:t>, </a:t>
            </a:r>
            <a:r>
              <a:rPr lang="el-GR" dirty="0" smtClean="0"/>
              <a:t>η κλάση όλων των πόρων</a:t>
            </a:r>
            <a:endParaRPr lang="en-US" dirty="0" smtClean="0"/>
          </a:p>
          <a:p>
            <a:pPr lvl="1"/>
            <a:r>
              <a:rPr lang="en-US" i="1" dirty="0" err="1" smtClean="0"/>
              <a:t>rdfs:Class</a:t>
            </a:r>
            <a:r>
              <a:rPr lang="en-US" dirty="0" smtClean="0"/>
              <a:t>, </a:t>
            </a:r>
            <a:r>
              <a:rPr lang="el-GR" dirty="0" smtClean="0"/>
              <a:t> η κλάση όλων των κλάσεων</a:t>
            </a:r>
            <a:endParaRPr lang="en-US" dirty="0" smtClean="0"/>
          </a:p>
          <a:p>
            <a:pPr lvl="1"/>
            <a:r>
              <a:rPr lang="en-US" i="1" dirty="0" err="1" smtClean="0"/>
              <a:t>rdfs:Literal</a:t>
            </a:r>
            <a:r>
              <a:rPr lang="en-US" dirty="0" smtClean="0"/>
              <a:t>, </a:t>
            </a:r>
            <a:r>
              <a:rPr lang="el-GR" dirty="0" smtClean="0"/>
              <a:t>η κλάση όλων των λεκτικών (αλφαριθμητικών)</a:t>
            </a:r>
            <a:endParaRPr lang="en-US" dirty="0" smtClean="0"/>
          </a:p>
          <a:p>
            <a:pPr lvl="1"/>
            <a:r>
              <a:rPr lang="en-US" i="1" dirty="0" err="1" smtClean="0"/>
              <a:t>rdf:Property</a:t>
            </a:r>
            <a:r>
              <a:rPr lang="en-US" dirty="0" smtClean="0"/>
              <a:t>, </a:t>
            </a:r>
            <a:r>
              <a:rPr lang="el-GR" dirty="0" smtClean="0"/>
              <a:t>η κλάση όλων των ιδιοτήτων</a:t>
            </a:r>
            <a:endParaRPr lang="en-US" dirty="0" smtClean="0"/>
          </a:p>
          <a:p>
            <a:pPr lvl="1"/>
            <a:r>
              <a:rPr lang="en-US" i="1" dirty="0" err="1" smtClean="0"/>
              <a:t>rdf:Statement</a:t>
            </a:r>
            <a:r>
              <a:rPr lang="en-US" dirty="0" smtClean="0"/>
              <a:t>, </a:t>
            </a:r>
            <a:r>
              <a:rPr lang="el-GR" dirty="0" smtClean="0"/>
              <a:t>η κλάση όλων των </a:t>
            </a:r>
            <a:r>
              <a:rPr lang="el-GR" dirty="0" err="1" smtClean="0"/>
              <a:t>υποστασιοποιημένων</a:t>
            </a:r>
            <a:r>
              <a:rPr lang="el-GR" dirty="0" smtClean="0"/>
              <a:t> προτάσεων</a:t>
            </a:r>
            <a:endParaRPr lang="en-US" dirty="0" smtClean="0"/>
          </a:p>
          <a:p>
            <a:r>
              <a:rPr lang="el-GR" dirty="0" smtClean="0"/>
              <a:t>Π.χ. μία κλάση</a:t>
            </a:r>
            <a:r>
              <a:rPr lang="en-US" dirty="0" smtClean="0"/>
              <a:t> lecturer </a:t>
            </a:r>
            <a:r>
              <a:rPr lang="el-GR" dirty="0" smtClean="0"/>
              <a:t>μπορεί να οριστεί ως εξής</a:t>
            </a:r>
            <a:r>
              <a:rPr lang="en-US" dirty="0" smtClean="0"/>
              <a:t>: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147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987824" y="4797152"/>
            <a:ext cx="2952328" cy="12241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rdfs:Class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rdf:ID</a:t>
            </a:r>
            <a:r>
              <a:rPr lang="en-US" sz="1700" i="1" dirty="0" smtClean="0"/>
              <a:t>="lecturer"&gt;</a:t>
            </a:r>
          </a:p>
          <a:p>
            <a:r>
              <a:rPr lang="el-GR" sz="1700" i="1" dirty="0" smtClean="0"/>
              <a:t>. . .</a:t>
            </a:r>
          </a:p>
          <a:p>
            <a:r>
              <a:rPr lang="en-US" sz="1700" i="1" dirty="0" smtClean="0"/>
              <a:t>&lt;/</a:t>
            </a:r>
            <a:r>
              <a:rPr lang="en-US" sz="1700" i="1" dirty="0" err="1" smtClean="0"/>
              <a:t>rdfs:Class</a:t>
            </a:r>
            <a:r>
              <a:rPr lang="en-US" sz="1700" i="1" dirty="0" smtClean="0"/>
              <a:t>&gt;</a:t>
            </a:r>
            <a:endParaRPr lang="el-GR" sz="1700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Βασικές Ιδιότητες για τον Ορισμό Σχέσεων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556792"/>
            <a:ext cx="8100392" cy="4789512"/>
          </a:xfrm>
        </p:spPr>
        <p:txBody>
          <a:bodyPr>
            <a:normAutofit fontScale="77500" lnSpcReduction="20000"/>
          </a:bodyPr>
          <a:lstStyle/>
          <a:p>
            <a:r>
              <a:rPr lang="el-GR" sz="3000" dirty="0" smtClean="0"/>
              <a:t>Οι βασικές ιδιότητες για τον ορισμό σχέσεων είναι οι παρακάτω</a:t>
            </a:r>
            <a:r>
              <a:rPr lang="en-US" sz="3000" dirty="0" smtClean="0"/>
              <a:t>:</a:t>
            </a:r>
          </a:p>
          <a:p>
            <a:pPr lvl="1"/>
            <a:r>
              <a:rPr lang="en-US" i="1" dirty="0" err="1" smtClean="0"/>
              <a:t>rdf:type</a:t>
            </a:r>
            <a:r>
              <a:rPr lang="en-US" dirty="0" smtClean="0"/>
              <a:t>, </a:t>
            </a:r>
            <a:r>
              <a:rPr lang="el-GR" dirty="0" smtClean="0"/>
              <a:t>που συνδέει έναν πόρο με την κλάση του</a:t>
            </a:r>
            <a:endParaRPr lang="en-US" dirty="0" smtClean="0"/>
          </a:p>
          <a:p>
            <a:pPr lvl="2"/>
            <a:r>
              <a:rPr lang="el-GR" dirty="0" smtClean="0"/>
              <a:t>Ο πόρος δηλώνεται ότι είναι στιγμιότυπο της συγκεκριμένης κλάσης</a:t>
            </a:r>
            <a:endParaRPr lang="en-US" dirty="0" smtClean="0"/>
          </a:p>
          <a:p>
            <a:pPr lvl="1"/>
            <a:r>
              <a:rPr lang="en-US" i="1" dirty="0" err="1" smtClean="0"/>
              <a:t>rdfs:subClassOf</a:t>
            </a:r>
            <a:r>
              <a:rPr lang="en-US" dirty="0" smtClean="0"/>
              <a:t>, </a:t>
            </a:r>
            <a:r>
              <a:rPr lang="el-GR" dirty="0" smtClean="0"/>
              <a:t>που συσχετίζει μία κλάση με μία από τις </a:t>
            </a:r>
            <a:r>
              <a:rPr lang="el-GR" dirty="0" err="1" smtClean="0"/>
              <a:t>υπερκλάσεις</a:t>
            </a:r>
            <a:r>
              <a:rPr lang="el-GR" dirty="0" smtClean="0"/>
              <a:t> της</a:t>
            </a:r>
            <a:endParaRPr lang="en-US" dirty="0" smtClean="0"/>
          </a:p>
          <a:p>
            <a:pPr lvl="2"/>
            <a:r>
              <a:rPr lang="el-GR" dirty="0" smtClean="0"/>
              <a:t>Όλα τα στιγμιότυπα μιας κλάσης είναι στιγμιότυπα και της </a:t>
            </a:r>
            <a:r>
              <a:rPr lang="el-GR" dirty="0" err="1" smtClean="0"/>
              <a:t>υπερκλάσης</a:t>
            </a:r>
            <a:endParaRPr lang="en-US" dirty="0" smtClean="0"/>
          </a:p>
          <a:p>
            <a:pPr lvl="2"/>
            <a:r>
              <a:rPr lang="el-GR" dirty="0" smtClean="0"/>
              <a:t>Μία κλάση ενδέχεται να είναι υποκλάση περισσότερων από μίας κλάσεων</a:t>
            </a:r>
            <a:endParaRPr lang="en-US" dirty="0" smtClean="0"/>
          </a:p>
          <a:p>
            <a:pPr lvl="2"/>
            <a:r>
              <a:rPr lang="el-GR" dirty="0" smtClean="0"/>
              <a:t>Π.χ. η κλάση </a:t>
            </a:r>
            <a:r>
              <a:rPr lang="en-US" dirty="0" err="1" smtClean="0"/>
              <a:t>femaleProfessor</a:t>
            </a:r>
            <a:r>
              <a:rPr lang="en-US" dirty="0" smtClean="0"/>
              <a:t> </a:t>
            </a:r>
            <a:r>
              <a:rPr lang="el-GR" dirty="0" smtClean="0"/>
              <a:t>μπορεί να είναι υποκλάση των κλάσεων</a:t>
            </a:r>
            <a:r>
              <a:rPr lang="en-US" dirty="0" smtClean="0"/>
              <a:t> female </a:t>
            </a:r>
            <a:r>
              <a:rPr lang="el-GR" dirty="0" smtClean="0"/>
              <a:t>και </a:t>
            </a:r>
            <a:r>
              <a:rPr lang="en-US" dirty="0" smtClean="0"/>
              <a:t>professor</a:t>
            </a:r>
          </a:p>
          <a:p>
            <a:pPr lvl="1"/>
            <a:r>
              <a:rPr lang="en-US" i="1" dirty="0" err="1" smtClean="0"/>
              <a:t>rdfs:subPropertyOf</a:t>
            </a:r>
            <a:r>
              <a:rPr lang="en-US" dirty="0" smtClean="0"/>
              <a:t>, </a:t>
            </a:r>
            <a:r>
              <a:rPr lang="el-GR" dirty="0" smtClean="0"/>
              <a:t>που συσχετίζει μία ιδιότητα με μία από τις </a:t>
            </a:r>
            <a:r>
              <a:rPr lang="el-GR" dirty="0" err="1" smtClean="0"/>
              <a:t>υπεριδιότητές</a:t>
            </a:r>
            <a:r>
              <a:rPr lang="el-GR" dirty="0" smtClean="0"/>
              <a:t> της</a:t>
            </a:r>
            <a:endParaRPr lang="en-US" dirty="0" smtClean="0"/>
          </a:p>
          <a:p>
            <a:pPr lvl="2"/>
            <a:r>
              <a:rPr lang="el-GR" dirty="0" smtClean="0"/>
              <a:t>Π.χ. όλοι οι λέκτορες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lecturers</a:t>
            </a:r>
            <a:r>
              <a:rPr lang="el-GR" dirty="0" smtClean="0"/>
              <a:t>) είναι μέλη του προσωπικού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staff members</a:t>
            </a:r>
            <a:r>
              <a:rPr lang="el-GR" dirty="0" smtClean="0"/>
              <a:t>)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sz="3000" i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148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899592" y="6165304"/>
            <a:ext cx="813690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rdf:about</a:t>
            </a:r>
            <a:r>
              <a:rPr lang="en-US" sz="1600" dirty="0" smtClean="0"/>
              <a:t>="lecturer“&gt; 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</a:t>
            </a:r>
            <a:r>
              <a:rPr lang="en-US" sz="1600" dirty="0" err="1" smtClean="0"/>
              <a:t>staffMember</a:t>
            </a:r>
            <a:r>
              <a:rPr lang="en-US" sz="1600" dirty="0" smtClean="0"/>
              <a:t>"/&gt; 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  <a:endParaRPr lang="el-GR" sz="1600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Βασικές Ιδιότητες για τον Ορισμό Σχέσεων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75656" y="1700808"/>
            <a:ext cx="7416824" cy="4536504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Οι ιδιότητες </a:t>
            </a:r>
            <a:r>
              <a:rPr lang="en-US" sz="2400" i="1" dirty="0" err="1" smtClean="0"/>
              <a:t>rdfs:subClassOf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i="1" dirty="0" err="1" smtClean="0"/>
              <a:t>rdfs:subPropertyOf</a:t>
            </a:r>
            <a:r>
              <a:rPr lang="en-US" sz="2400" dirty="0" smtClean="0"/>
              <a:t> </a:t>
            </a:r>
            <a:r>
              <a:rPr lang="el-GR" sz="2400" dirty="0" smtClean="0"/>
              <a:t>είναι μεταβατικές εξ’ ορισμού</a:t>
            </a:r>
            <a:endParaRPr lang="en-US" sz="2400" dirty="0" smtClean="0"/>
          </a:p>
          <a:p>
            <a:r>
              <a:rPr lang="el-GR" sz="2400" dirty="0" smtClean="0"/>
              <a:t>Η κλάση </a:t>
            </a:r>
            <a:r>
              <a:rPr lang="en-US" sz="2400" i="1" dirty="0" err="1" smtClean="0"/>
              <a:t>rdfs:Class</a:t>
            </a:r>
            <a:r>
              <a:rPr lang="en-US" sz="2400" dirty="0" smtClean="0"/>
              <a:t> </a:t>
            </a:r>
            <a:r>
              <a:rPr lang="el-GR" sz="2400" dirty="0" smtClean="0"/>
              <a:t>είναι υποκλάση της </a:t>
            </a:r>
            <a:r>
              <a:rPr lang="en-US" sz="2400" i="1" dirty="0" err="1" smtClean="0"/>
              <a:t>rdfs:Resource</a:t>
            </a:r>
            <a:r>
              <a:rPr lang="en-US" sz="2400" dirty="0" smtClean="0"/>
              <a:t> (</a:t>
            </a:r>
            <a:r>
              <a:rPr lang="el-GR" sz="2400" dirty="0" smtClean="0"/>
              <a:t>κάθε κλάση είναι και πόρος</a:t>
            </a:r>
            <a:r>
              <a:rPr lang="en-US" sz="2400" dirty="0" smtClean="0"/>
              <a:t>)</a:t>
            </a:r>
          </a:p>
          <a:p>
            <a:r>
              <a:rPr lang="el-GR" sz="2400" dirty="0" smtClean="0"/>
              <a:t>Η κλάση </a:t>
            </a:r>
            <a:r>
              <a:rPr lang="en-US" sz="2400" i="1" dirty="0" err="1" smtClean="0"/>
              <a:t>rdfs:Resource</a:t>
            </a:r>
            <a:r>
              <a:rPr lang="en-US" sz="2400" dirty="0" smtClean="0"/>
              <a:t> </a:t>
            </a:r>
            <a:r>
              <a:rPr lang="el-GR" sz="2400" dirty="0" smtClean="0"/>
              <a:t>είναι στιγμιότυπο της </a:t>
            </a:r>
            <a:r>
              <a:rPr lang="en-US" sz="2400" i="1" dirty="0" err="1" smtClean="0"/>
              <a:t>rdfs:Class</a:t>
            </a:r>
            <a:r>
              <a:rPr lang="en-US" sz="2400" dirty="0" smtClean="0"/>
              <a:t> </a:t>
            </a:r>
          </a:p>
          <a:p>
            <a:pPr lvl="1"/>
            <a:r>
              <a:rPr lang="el-GR" sz="2400" dirty="0" smtClean="0"/>
              <a:t>Η </a:t>
            </a:r>
            <a:r>
              <a:rPr lang="en-US" sz="2400" i="1" dirty="0" err="1" smtClean="0"/>
              <a:t>rdfs:Resource</a:t>
            </a:r>
            <a:r>
              <a:rPr lang="en-US" sz="2400" dirty="0" smtClean="0"/>
              <a:t> </a:t>
            </a:r>
            <a:r>
              <a:rPr lang="el-GR" sz="2400" dirty="0" smtClean="0"/>
              <a:t>είναι η κλάση όλων των πόρων, άρα είναι κλάση!</a:t>
            </a:r>
            <a:endParaRPr lang="en-US" sz="2400" dirty="0" smtClean="0"/>
          </a:p>
          <a:p>
            <a:r>
              <a:rPr lang="el-GR" sz="2400" dirty="0" smtClean="0"/>
              <a:t>Για τον ίδιο λόγο, κάθε κλάση είναι στιγμιότυπο της </a:t>
            </a:r>
            <a:r>
              <a:rPr lang="en-US" sz="2400" i="1" dirty="0" err="1" smtClean="0"/>
              <a:t>rdfs:Class</a:t>
            </a:r>
            <a:endParaRPr lang="el-GR" sz="2400" i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149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64096" y="1224136"/>
            <a:ext cx="8172400" cy="566124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Δυστυχώς, ο Μιχάλης δεν ήταν ικανοποιημένος με καμία από αυτές</a:t>
            </a:r>
          </a:p>
          <a:p>
            <a:pPr lvl="1"/>
            <a:r>
              <a:rPr lang="el-GR" dirty="0" smtClean="0"/>
              <a:t>Ο ένας θεραπευτής είχε προσφέρει ραντεβού μετά από δύο εβδομάδες, ενώ για τον άλλο θα έπρεπε ο Μιχάλης να κινηθεί με το αυτοκίνητο σε ώρα αιχμής</a:t>
            </a:r>
          </a:p>
          <a:p>
            <a:pPr lvl="1"/>
            <a:r>
              <a:rPr lang="el-GR" dirty="0" smtClean="0"/>
              <a:t>Έτσι, ο Μιχάλης αποφάσισε να θέσει αυστηρότερους χρονικούς περιορισμούς  και ζήτησε από τον πράκτορα να προσπαθήσει ξανά</a:t>
            </a:r>
          </a:p>
          <a:p>
            <a:r>
              <a:rPr lang="el-GR" dirty="0" smtClean="0"/>
              <a:t>Ο πράκτορας επανήλθε με μια εναλλακτική λύση: ένα θεραπευτή με καλές συστάσεις, που είχε διαθέσιμα ραντεβού μετά από δύο μέρες</a:t>
            </a:r>
          </a:p>
          <a:p>
            <a:r>
              <a:rPr lang="el-GR" dirty="0" smtClean="0"/>
              <a:t> Ωστόσο υπήρχαν κάποια μικροπροβλήματα:</a:t>
            </a:r>
          </a:p>
          <a:p>
            <a:pPr lvl="1"/>
            <a:r>
              <a:rPr lang="el-GR" dirty="0" smtClean="0"/>
              <a:t>Μερικά από τα λιγότερο σημαντικά επαγγελματικά ραντεβού του Μιχάλη θα έπρεπε να  προγραμματιστούν ξανά</a:t>
            </a:r>
          </a:p>
          <a:p>
            <a:pPr lvl="2"/>
            <a:r>
              <a:rPr lang="el-GR" sz="2700" dirty="0" smtClean="0"/>
              <a:t>Ο πράκτορας προσφέρθηκε να κάνει τις απαραίτητες διευθετήσεις, αν επιλεγόταν αυτή η λύση</a:t>
            </a:r>
          </a:p>
          <a:p>
            <a:pPr lvl="1"/>
            <a:r>
              <a:rPr lang="el-GR" dirty="0" smtClean="0"/>
              <a:t>Ο θεραπευτής δεν αναγραφόταν στον </a:t>
            </a:r>
            <a:r>
              <a:rPr lang="el-GR" dirty="0" err="1" smtClean="0"/>
              <a:t>ιστότοπο</a:t>
            </a:r>
            <a:r>
              <a:rPr lang="el-GR" dirty="0" smtClean="0"/>
              <a:t> της ασφαλιστικής εταιρίας, επειδή χρέωνε περισσότερο από το μέγιστο ποσό κάλυψης</a:t>
            </a:r>
          </a:p>
          <a:p>
            <a:pPr lvl="2"/>
            <a:r>
              <a:rPr lang="el-GR" sz="2700" dirty="0" smtClean="0"/>
              <a:t>Ο πράκτορας είχε εντοπίσει το όνομά του από μια ανεξάρτητη λίστα θεραπευτών και είχε ήδη ελέγξει πως ο Μιχάλης δικαιούνταν το μέγιστο ποσό κάλυψης, σύμφωνα με το ασφαλιστήριο συμβόλαιο</a:t>
            </a:r>
          </a:p>
          <a:p>
            <a:pPr lvl="2"/>
            <a:r>
              <a:rPr lang="el-GR" sz="2700" dirty="0" smtClean="0"/>
              <a:t>Είχε ακόμη διαπραγματευτεί ειδική έκπτωση με τον πράκτορα του θεραπευτή </a:t>
            </a:r>
          </a:p>
          <a:p>
            <a:pPr lvl="2"/>
            <a:r>
              <a:rPr lang="el-GR" sz="2700" dirty="0" smtClean="0"/>
              <a:t>Ο θεραπευτής είχε μόλις πρόσφατα αποφασίσει να χρεώνει περισσότερο από το μέσο όρο και ενδιαφερόταν πολύ να βρει καινούριους ασθενείς </a:t>
            </a:r>
            <a:endParaRPr lang="en-US" sz="27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971600" y="274638"/>
            <a:ext cx="7962088" cy="85010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Προσωπικοί</a:t>
            </a:r>
            <a:r>
              <a:rPr kumimoji="0" lang="el-GR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Πράκτορες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</a:t>
            </a:r>
            <a:endParaRPr kumimoji="0" lang="el-G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Ένα μελλοντικό Σενάριο (2/3)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Βασικές Ιδιότητες για τον Περιορισμό Ιδιοτήτων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735832"/>
            <a:ext cx="7498080" cy="3277344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Οι βασικές ιδιότητες για τον περιορισμό των ιδιοτήτων είναι οι εξής</a:t>
            </a:r>
            <a:r>
              <a:rPr lang="en-US" dirty="0" smtClean="0"/>
              <a:t>:</a:t>
            </a:r>
          </a:p>
          <a:p>
            <a:pPr lvl="1"/>
            <a:r>
              <a:rPr lang="en-US" i="1" dirty="0" err="1" smtClean="0"/>
              <a:t>rdfs:domain</a:t>
            </a:r>
            <a:r>
              <a:rPr lang="en-US" dirty="0" smtClean="0"/>
              <a:t>, </a:t>
            </a:r>
            <a:r>
              <a:rPr lang="el-GR" dirty="0" smtClean="0"/>
              <a:t>που καθορίζει το πεδίο ορισμού μιας ιδιότητας</a:t>
            </a:r>
            <a:r>
              <a:rPr lang="en-US" dirty="0" smtClean="0"/>
              <a:t> P </a:t>
            </a:r>
            <a:r>
              <a:rPr lang="el-GR" dirty="0" smtClean="0"/>
              <a:t>και δηλώνει ότι όλοι</a:t>
            </a:r>
            <a:r>
              <a:rPr lang="en-US" dirty="0" smtClean="0"/>
              <a:t> </a:t>
            </a:r>
            <a:r>
              <a:rPr lang="el-GR" dirty="0" smtClean="0"/>
              <a:t>οι πόροι που έχουν μία δεδομένη ιδιότητα είναι στιγμιότυπα των κλάσεων του πεδίου ορισμού</a:t>
            </a:r>
            <a:endParaRPr lang="en-US" dirty="0" smtClean="0"/>
          </a:p>
          <a:p>
            <a:pPr lvl="1"/>
            <a:r>
              <a:rPr lang="en-US" i="1" dirty="0" err="1" smtClean="0"/>
              <a:t>rdfs:range</a:t>
            </a:r>
            <a:r>
              <a:rPr lang="en-US" dirty="0" smtClean="0"/>
              <a:t>, </a:t>
            </a:r>
            <a:r>
              <a:rPr lang="el-GR" dirty="0" smtClean="0"/>
              <a:t>που καθορίζει το σύνολο τιμών μιας ιδιότητας </a:t>
            </a:r>
            <a:r>
              <a:rPr lang="en-US" i="1" dirty="0" smtClean="0"/>
              <a:t>P </a:t>
            </a:r>
            <a:r>
              <a:rPr lang="el-GR" dirty="0" smtClean="0"/>
              <a:t>και δηλώνει ότι οι τιμές μιας ιδιότητας είναι στιγμιότυπα των κλάσεων του συνόλου τιμών</a:t>
            </a:r>
            <a:endParaRPr lang="en-US" dirty="0" smtClean="0"/>
          </a:p>
          <a:p>
            <a:r>
              <a:rPr lang="el-GR" dirty="0" smtClean="0"/>
              <a:t>Το παράδειγμα δηλώνει ότι, όποτε ένας πόρος έχει τηλεφωνικό αριθμό 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phone number,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τότε είναι (μέσω συμπερασμού) μέλος του προσωπικού και η τιμή του είναι ένα λεκτικό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150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843808" y="4797152"/>
            <a:ext cx="468052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dirty="0" smtClean="0"/>
              <a:t>&lt;</a:t>
            </a:r>
            <a:r>
              <a:rPr lang="en-US" sz="1700" dirty="0" err="1" smtClean="0"/>
              <a:t>rdf:Property</a:t>
            </a:r>
            <a:r>
              <a:rPr lang="en-US" sz="1700" dirty="0" smtClean="0"/>
              <a:t> </a:t>
            </a:r>
            <a:r>
              <a:rPr lang="en-US" sz="1700" dirty="0" err="1" smtClean="0"/>
              <a:t>rdf:ID</a:t>
            </a:r>
            <a:r>
              <a:rPr lang="en-US" sz="1700" dirty="0" smtClean="0"/>
              <a:t>="phone"&gt;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rdfs:domain</a:t>
            </a:r>
            <a:r>
              <a:rPr lang="en-US" sz="1700" dirty="0" smtClean="0"/>
              <a:t> </a:t>
            </a:r>
            <a:r>
              <a:rPr lang="en-US" sz="1700" dirty="0" err="1" smtClean="0"/>
              <a:t>rdf:resource</a:t>
            </a:r>
            <a:r>
              <a:rPr lang="en-US" sz="1700" dirty="0" smtClean="0"/>
              <a:t>="#</a:t>
            </a:r>
            <a:r>
              <a:rPr lang="en-US" sz="1700" dirty="0" err="1" smtClean="0"/>
              <a:t>staffMember</a:t>
            </a:r>
            <a:r>
              <a:rPr lang="en-US" sz="1700" dirty="0" smtClean="0"/>
              <a:t>"/&gt;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rdfs:range</a:t>
            </a:r>
            <a:r>
              <a:rPr lang="en-US" sz="1700" dirty="0" smtClean="0"/>
              <a:t> </a:t>
            </a:r>
            <a:r>
              <a:rPr lang="en-US" sz="1700" dirty="0" err="1" smtClean="0"/>
              <a:t>rdf:resource</a:t>
            </a:r>
            <a:r>
              <a:rPr lang="en-US" sz="1700" dirty="0" smtClean="0"/>
              <a:t>="&amp;</a:t>
            </a:r>
            <a:r>
              <a:rPr lang="en-US" sz="1700" dirty="0" err="1" smtClean="0"/>
              <a:t>rdf;Literal</a:t>
            </a:r>
            <a:r>
              <a:rPr lang="en-US" sz="1700" dirty="0" smtClean="0"/>
              <a:t>"/&gt;</a:t>
            </a:r>
          </a:p>
          <a:p>
            <a:r>
              <a:rPr lang="en-US" sz="1700" dirty="0" smtClean="0"/>
              <a:t>&lt;/</a:t>
            </a:r>
            <a:r>
              <a:rPr lang="en-US" sz="1700" dirty="0" err="1" smtClean="0"/>
              <a:t>rdf:Property</a:t>
            </a:r>
            <a:r>
              <a:rPr lang="en-US" sz="1700" dirty="0" smtClean="0"/>
              <a:t>&gt;</a:t>
            </a:r>
            <a:endParaRPr lang="el-GR" sz="1700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71600" y="274638"/>
            <a:ext cx="8250120" cy="1143000"/>
          </a:xfrm>
        </p:spPr>
        <p:txBody>
          <a:bodyPr>
            <a:noAutofit/>
          </a:bodyPr>
          <a:lstStyle/>
          <a:p>
            <a:r>
              <a:rPr lang="el-GR" sz="3500" b="1" dirty="0" smtClean="0"/>
              <a:t>Χρήσιμες Ιδιότητες για την </a:t>
            </a:r>
            <a:r>
              <a:rPr lang="el-GR" sz="3500" b="1" dirty="0" err="1" smtClean="0"/>
              <a:t>Υποστασιοποίηση</a:t>
            </a:r>
            <a:r>
              <a:rPr lang="el-GR" sz="3500" b="1" dirty="0" smtClean="0"/>
              <a:t> κ’ Κλάσεις-υποδοχείς</a:t>
            </a:r>
            <a:endParaRPr lang="el-GR" sz="35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628800"/>
            <a:ext cx="7714104" cy="504056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Μερικές χρήσιμες ιδιότητες για την </a:t>
            </a:r>
            <a:r>
              <a:rPr lang="el-GR" sz="2400" b="1" dirty="0" err="1" smtClean="0"/>
              <a:t>υποστασιοποίηση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i="1" dirty="0" err="1" smtClean="0"/>
              <a:t>rdf:subject</a:t>
            </a:r>
            <a:r>
              <a:rPr lang="en-US" sz="2000" dirty="0" smtClean="0"/>
              <a:t>, </a:t>
            </a:r>
            <a:r>
              <a:rPr lang="el-GR" sz="2000" dirty="0" smtClean="0"/>
              <a:t>συνδέει μία </a:t>
            </a:r>
            <a:r>
              <a:rPr lang="el-GR" sz="2000" dirty="0" err="1" smtClean="0"/>
              <a:t>υποστασιοποιημένη</a:t>
            </a:r>
            <a:r>
              <a:rPr lang="el-GR" sz="2000" dirty="0" smtClean="0"/>
              <a:t> πρόταση με το υποκείμενό της</a:t>
            </a:r>
            <a:endParaRPr lang="en-US" sz="2000" dirty="0" smtClean="0"/>
          </a:p>
          <a:p>
            <a:pPr lvl="1"/>
            <a:r>
              <a:rPr lang="en-US" sz="2000" i="1" dirty="0" err="1" smtClean="0"/>
              <a:t>rdf:predicate</a:t>
            </a:r>
            <a:r>
              <a:rPr lang="en-US" sz="2000" dirty="0" smtClean="0"/>
              <a:t>, </a:t>
            </a:r>
            <a:r>
              <a:rPr lang="el-GR" sz="2000" dirty="0" smtClean="0"/>
              <a:t>συνδέει μία </a:t>
            </a:r>
            <a:r>
              <a:rPr lang="el-GR" sz="2000" dirty="0" err="1" smtClean="0"/>
              <a:t>υποστασιοποιημένη</a:t>
            </a:r>
            <a:r>
              <a:rPr lang="el-GR" sz="2000" dirty="0" smtClean="0"/>
              <a:t> πρόταση με το κατηγόρημά της</a:t>
            </a:r>
            <a:endParaRPr lang="en-US" sz="2000" dirty="0" smtClean="0"/>
          </a:p>
          <a:p>
            <a:pPr lvl="1"/>
            <a:r>
              <a:rPr lang="en-US" sz="2000" i="1" dirty="0" err="1" smtClean="0"/>
              <a:t>rdf:object</a:t>
            </a:r>
            <a:r>
              <a:rPr lang="en-US" sz="2000" dirty="0" smtClean="0"/>
              <a:t>, </a:t>
            </a:r>
            <a:r>
              <a:rPr lang="el-GR" sz="2000" dirty="0" smtClean="0"/>
              <a:t>συνδέει μία </a:t>
            </a:r>
            <a:r>
              <a:rPr lang="el-GR" sz="2000" dirty="0" err="1" smtClean="0"/>
              <a:t>υποστασιοποιημένη</a:t>
            </a:r>
            <a:r>
              <a:rPr lang="el-GR" sz="2000" dirty="0" smtClean="0"/>
              <a:t> πρόταση με το αντικείμενό της</a:t>
            </a:r>
            <a:endParaRPr lang="en-US" sz="2000" dirty="0" smtClean="0"/>
          </a:p>
          <a:p>
            <a:r>
              <a:rPr lang="el-GR" sz="2400" dirty="0" smtClean="0"/>
              <a:t>Τα </a:t>
            </a:r>
            <a:r>
              <a:rPr lang="el-GR" sz="2400" b="1" dirty="0" smtClean="0"/>
              <a:t>στοιχεία-υποδοχής </a:t>
            </a:r>
            <a:r>
              <a:rPr lang="el-GR" sz="2400" dirty="0" smtClean="0"/>
              <a:t>είναι τα:</a:t>
            </a:r>
            <a:endParaRPr lang="en-US" sz="2400" dirty="0" smtClean="0"/>
          </a:p>
          <a:p>
            <a:pPr lvl="1"/>
            <a:r>
              <a:rPr lang="en-US" sz="2000" i="1" dirty="0" err="1" smtClean="0"/>
              <a:t>rdf:Bag</a:t>
            </a:r>
            <a:r>
              <a:rPr lang="en-US" sz="2000" dirty="0" smtClean="0"/>
              <a:t>, </a:t>
            </a:r>
            <a:r>
              <a:rPr lang="el-GR" sz="2000" dirty="0" smtClean="0"/>
              <a:t>η κλάση των </a:t>
            </a:r>
            <a:r>
              <a:rPr lang="el-GR" sz="2000" dirty="0" err="1" smtClean="0"/>
              <a:t>πολυσυνόλων</a:t>
            </a:r>
            <a:endParaRPr lang="en-US" sz="2000" dirty="0" smtClean="0"/>
          </a:p>
          <a:p>
            <a:pPr lvl="1"/>
            <a:r>
              <a:rPr lang="en-US" sz="2000" i="1" dirty="0" err="1" smtClean="0"/>
              <a:t>rdf:Seq</a:t>
            </a:r>
            <a:r>
              <a:rPr lang="en-US" sz="2000" dirty="0" smtClean="0"/>
              <a:t>, </a:t>
            </a:r>
            <a:r>
              <a:rPr lang="el-GR" sz="2000" dirty="0" smtClean="0"/>
              <a:t>η κλάση των ακολουθιών</a:t>
            </a:r>
            <a:endParaRPr lang="en-US" sz="2000" dirty="0" smtClean="0"/>
          </a:p>
          <a:p>
            <a:pPr lvl="1"/>
            <a:r>
              <a:rPr lang="en-US" sz="2000" i="1" dirty="0" err="1" smtClean="0"/>
              <a:t>rdf:Alt</a:t>
            </a:r>
            <a:r>
              <a:rPr lang="en-US" sz="2000" dirty="0" smtClean="0"/>
              <a:t>, </a:t>
            </a:r>
            <a:r>
              <a:rPr lang="el-GR" sz="2000" dirty="0" smtClean="0"/>
              <a:t>η κλάση των εναλλακτικών</a:t>
            </a:r>
            <a:endParaRPr lang="en-US" sz="2000" dirty="0" smtClean="0"/>
          </a:p>
          <a:p>
            <a:pPr lvl="1"/>
            <a:r>
              <a:rPr lang="en-US" sz="2000" i="1" dirty="0" err="1" smtClean="0"/>
              <a:t>rdfs:Container</a:t>
            </a:r>
            <a:r>
              <a:rPr lang="en-US" sz="2000" dirty="0" smtClean="0"/>
              <a:t>, </a:t>
            </a:r>
            <a:r>
              <a:rPr lang="el-GR" sz="2000" dirty="0" smtClean="0"/>
              <a:t>μία </a:t>
            </a:r>
            <a:r>
              <a:rPr lang="el-GR" sz="2000" dirty="0" err="1" smtClean="0"/>
              <a:t>υπερκλάση</a:t>
            </a:r>
            <a:r>
              <a:rPr lang="el-GR" sz="2000" dirty="0" smtClean="0"/>
              <a:t> όλων των κλάσεων-υποδοχέων, συμπεριλαμβανομένων των τριών προηγουμένων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151</a:t>
            </a:fld>
            <a:endParaRPr lang="el-GR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/>
          <a:lstStyle/>
          <a:p>
            <a:r>
              <a:rPr lang="el-GR" b="1" dirty="0" smtClean="0"/>
              <a:t>Βοηθητικές Ιδιότητες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124744"/>
            <a:ext cx="7920880" cy="5589240"/>
          </a:xfrm>
        </p:spPr>
        <p:txBody>
          <a:bodyPr>
            <a:noAutofit/>
          </a:bodyPr>
          <a:lstStyle/>
          <a:p>
            <a:r>
              <a:rPr lang="el-GR" sz="2000" dirty="0" smtClean="0"/>
              <a:t>Ένας πόρος μπορεί να οριστεί και να περιγραφεί σε πολλά σημεία στον Παγκόσμιο Ιστό</a:t>
            </a:r>
            <a:endParaRPr lang="en-US" sz="2000" dirty="0" smtClean="0"/>
          </a:p>
          <a:p>
            <a:r>
              <a:rPr lang="el-GR" sz="2000" dirty="0" smtClean="0"/>
              <a:t>Οι ακόλουθες ιδιότητες μας επιτρέπουν να ορίσουμε συνδέσμους προς τις διευθύνσεις αυτές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i="1" dirty="0" err="1" smtClean="0"/>
              <a:t>rdfs:seeAlso</a:t>
            </a:r>
            <a:r>
              <a:rPr lang="en-US" sz="1800" dirty="0" smtClean="0"/>
              <a:t> </a:t>
            </a:r>
            <a:r>
              <a:rPr lang="el-GR" sz="1800" dirty="0" smtClean="0"/>
              <a:t>συνδέει έναν πόρο μ’ έναν άλλο πόρο που τον περιγράφει</a:t>
            </a:r>
            <a:endParaRPr lang="en-US" sz="1800" dirty="0" smtClean="0"/>
          </a:p>
          <a:p>
            <a:pPr lvl="1"/>
            <a:r>
              <a:rPr lang="en-US" sz="1800" i="1" dirty="0" err="1" smtClean="0"/>
              <a:t>rdfs:isDefinedBy</a:t>
            </a:r>
            <a:r>
              <a:rPr lang="en-US" sz="1800" dirty="0" smtClean="0"/>
              <a:t> </a:t>
            </a:r>
            <a:r>
              <a:rPr lang="el-GR" sz="1800" dirty="0" smtClean="0"/>
              <a:t>είναι </a:t>
            </a:r>
            <a:r>
              <a:rPr lang="el-GR" sz="1800" dirty="0" err="1" smtClean="0"/>
              <a:t>υποϊδιότητα</a:t>
            </a:r>
            <a:r>
              <a:rPr lang="el-GR" sz="1800" dirty="0" smtClean="0"/>
              <a:t> της</a:t>
            </a:r>
            <a:r>
              <a:rPr lang="en-US" sz="1800" dirty="0" smtClean="0"/>
              <a:t> </a:t>
            </a:r>
            <a:r>
              <a:rPr lang="en-US" sz="1800" i="1" dirty="0" err="1" smtClean="0"/>
              <a:t>rdfs:seeAlso</a:t>
            </a:r>
            <a:r>
              <a:rPr lang="en-US" sz="1800" dirty="0" smtClean="0"/>
              <a:t> </a:t>
            </a:r>
            <a:r>
              <a:rPr lang="el-GR" sz="1800" dirty="0" smtClean="0"/>
              <a:t>και συνδέει έναν πόρο με το σημείο όπου μπορεί να βρεθεί ο ορισμός του</a:t>
            </a:r>
            <a:r>
              <a:rPr lang="en-US" sz="1800" dirty="0" smtClean="0"/>
              <a:t> </a:t>
            </a:r>
            <a:r>
              <a:rPr lang="el-GR" sz="1800" dirty="0" smtClean="0"/>
              <a:t>(</a:t>
            </a:r>
            <a:r>
              <a:rPr lang="en-US" sz="1800" dirty="0" smtClean="0"/>
              <a:t>RDF schema</a:t>
            </a:r>
            <a:r>
              <a:rPr lang="el-GR" sz="1800" dirty="0" smtClean="0"/>
              <a:t>)</a:t>
            </a:r>
            <a:endParaRPr lang="en-US" sz="1800" dirty="0" smtClean="0"/>
          </a:p>
          <a:p>
            <a:r>
              <a:rPr lang="el-GR" sz="2000" dirty="0" smtClean="0"/>
              <a:t>Συχνά είναι χρήσιμο να παρέχονται περισσότερες πληροφορίες που απευθύνονται στους ανθρώπους-αναγνώστες</a:t>
            </a:r>
            <a:endParaRPr lang="en-US" sz="2000" dirty="0" smtClean="0"/>
          </a:p>
          <a:p>
            <a:r>
              <a:rPr lang="el-GR" sz="2000" dirty="0" smtClean="0"/>
              <a:t>Αυτό μπορεί να γίνει με τις παρακάτω ιδιότητες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i="1" dirty="0" err="1" smtClean="0"/>
              <a:t>rdfs:comment</a:t>
            </a:r>
            <a:endParaRPr lang="en-US" sz="1800" dirty="0" smtClean="0"/>
          </a:p>
          <a:p>
            <a:pPr lvl="2"/>
            <a:r>
              <a:rPr lang="el-GR" sz="1800" dirty="0" smtClean="0"/>
              <a:t>Σχόλια, κυρίως μακροσκελές κείμενο, που μπορεί να συσχετιστεί με κάποιον πόρο</a:t>
            </a:r>
            <a:endParaRPr lang="en-US" sz="1800" dirty="0" smtClean="0"/>
          </a:p>
          <a:p>
            <a:pPr lvl="1"/>
            <a:r>
              <a:rPr lang="en-US" sz="1800" i="1" dirty="0" err="1" smtClean="0"/>
              <a:t>rdfs:label</a:t>
            </a:r>
            <a:endParaRPr lang="en-US" sz="1800" dirty="0" smtClean="0"/>
          </a:p>
          <a:p>
            <a:pPr lvl="2"/>
            <a:r>
              <a:rPr lang="el-GR" sz="1800" dirty="0" smtClean="0"/>
              <a:t>Μία φιλική προς το χρήστη ετικέτα που συσχετίζεται με έναν πόρο</a:t>
            </a:r>
            <a:endParaRPr lang="en-US" sz="1800" dirty="0" smtClean="0"/>
          </a:p>
          <a:p>
            <a:pPr lvl="2"/>
            <a:r>
              <a:rPr lang="el-GR" sz="1800" dirty="0" smtClean="0"/>
              <a:t>Μεταξύ άλλων, μπορεί να χρησιμεύσει και ως όνομα κόμβου σε μία γραφική αναπαράσταση του εγγράφου</a:t>
            </a:r>
            <a:r>
              <a:rPr lang="en-US" sz="1800" dirty="0" smtClean="0"/>
              <a:t> RDF</a:t>
            </a:r>
            <a:endParaRPr lang="el-GR" sz="1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152</a:t>
            </a:fld>
            <a:endParaRPr lang="el-GR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Παράδειγμα</a:t>
            </a:r>
            <a:r>
              <a:rPr lang="en-US" b="1" dirty="0" smtClean="0"/>
              <a:t>: </a:t>
            </a:r>
            <a:r>
              <a:rPr lang="el-GR" b="1" dirty="0" smtClean="0"/>
              <a:t>Μηχανοκίνητα Οχήματα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0344" y="1447800"/>
            <a:ext cx="8253656" cy="397024"/>
          </a:xfrm>
        </p:spPr>
        <p:txBody>
          <a:bodyPr>
            <a:noAutofit/>
          </a:bodyPr>
          <a:lstStyle/>
          <a:p>
            <a:r>
              <a:rPr lang="el-GR" sz="2000" dirty="0" smtClean="0"/>
              <a:t>Παρουσιάζουμε εδώ μία απλή οντολογία μηχανοκίνητων οχημάτων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153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9512" y="1772816"/>
            <a:ext cx="5040560" cy="47525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rdf:RDF</a:t>
            </a:r>
            <a:endParaRPr lang="en-US" sz="1600" dirty="0" smtClean="0"/>
          </a:p>
          <a:p>
            <a:r>
              <a:rPr lang="en-US" sz="1600" dirty="0" err="1" smtClean="0"/>
              <a:t>xmlns:rdf</a:t>
            </a:r>
            <a:r>
              <a:rPr lang="en-US" sz="1600" dirty="0" smtClean="0"/>
              <a:t>="http://www.w3.org/1999/02/22-rdf-syntax-ns#"</a:t>
            </a:r>
          </a:p>
          <a:p>
            <a:r>
              <a:rPr lang="en-US" sz="1600" dirty="0" err="1" smtClean="0"/>
              <a:t>xmlns:rdfs</a:t>
            </a:r>
            <a:r>
              <a:rPr lang="en-US" sz="1600" dirty="0" smtClean="0"/>
              <a:t>="http://www.w3.org/2000/01/rdf-schema#"&gt;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motorVehicle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="van"&gt;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</a:t>
            </a:r>
            <a:r>
              <a:rPr lang="en-US" sz="1600" dirty="0" err="1" smtClean="0"/>
              <a:t>motorVehicle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="truck"&gt;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</a:t>
            </a:r>
            <a:r>
              <a:rPr lang="en-US" sz="1600" dirty="0" err="1" smtClean="0"/>
              <a:t>motorVehicle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passengerVehicle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</a:t>
            </a:r>
            <a:r>
              <a:rPr lang="en-US" sz="1600" dirty="0" err="1" smtClean="0"/>
              <a:t>motorVehicle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miniVan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</a:t>
            </a:r>
            <a:r>
              <a:rPr lang="en-US" sz="1600" dirty="0" err="1" smtClean="0"/>
              <a:t>passengerVehicle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="#van"/&gt;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rdf:RDF</a:t>
            </a:r>
            <a:r>
              <a:rPr lang="en-US" sz="1600" dirty="0" smtClean="0"/>
              <a:t>&gt;</a:t>
            </a:r>
            <a:endParaRPr lang="el-GR" sz="17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852936"/>
            <a:ext cx="42767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TextBox"/>
          <p:cNvSpPr txBox="1"/>
          <p:nvPr/>
        </p:nvSpPr>
        <p:spPr>
          <a:xfrm>
            <a:off x="6228184" y="2276872"/>
            <a:ext cx="196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Ιεραρχία Κλάσεων</a:t>
            </a:r>
            <a:endParaRPr lang="el-GR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348880"/>
            <a:ext cx="6400800" cy="1692771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Ορισμοσ</a:t>
            </a:r>
            <a:r>
              <a:rPr lang="el-GR" dirty="0" smtClean="0"/>
              <a:t> των </a:t>
            </a:r>
            <a:r>
              <a:rPr lang="el-GR" dirty="0" err="1" smtClean="0"/>
              <a:t>γλωσσων</a:t>
            </a:r>
            <a:r>
              <a:rPr lang="el-GR" dirty="0" smtClean="0"/>
              <a:t> </a:t>
            </a:r>
            <a:r>
              <a:rPr lang="de-DE" dirty="0" smtClean="0"/>
              <a:t>RDF </a:t>
            </a:r>
            <a:r>
              <a:rPr lang="el-GR" dirty="0" smtClean="0"/>
              <a:t>και </a:t>
            </a:r>
            <a:r>
              <a:rPr lang="de-DE" dirty="0" smtClean="0"/>
              <a:t>RDF Schema </a:t>
            </a:r>
            <a:r>
              <a:rPr lang="el-GR" dirty="0" smtClean="0"/>
              <a:t>με </a:t>
            </a:r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de-DE" dirty="0" smtClean="0"/>
              <a:t> RDF Schema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707904" y="4293096"/>
            <a:ext cx="5271288" cy="15121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Οι ορισμοί αυτοί εκφράζονται στη γλώσσα </a:t>
            </a:r>
            <a:r>
              <a:rPr lang="en-US" dirty="0" smtClean="0"/>
              <a:t>RDF Schema </a:t>
            </a:r>
            <a:r>
              <a:rPr lang="el-GR" dirty="0" smtClean="0"/>
              <a:t>και αποτελούν απλά τμήματα των προδιαγραφών της πλήρους γλώσσας. Τα υπόλοιπα τμήματα βρίσκονται στους χώρους ονομάτων που καθορίζονται στο στοιχείο</a:t>
            </a:r>
            <a:r>
              <a:rPr lang="en-US" dirty="0" smtClean="0"/>
              <a:t> </a:t>
            </a:r>
            <a:r>
              <a:rPr lang="en-US" dirty="0" err="1" smtClean="0"/>
              <a:t>rdf:RDF</a:t>
            </a:r>
            <a:r>
              <a:rPr lang="en-US" dirty="0" smtClean="0"/>
              <a:t>.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154</a:t>
            </a:fld>
            <a:endParaRPr lang="el-GR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(1/2)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547664" y="1268760"/>
            <a:ext cx="5832648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&lt;?xml version="1.0" encoding="UTF-16"?&gt;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rdf:RDF</a:t>
            </a:r>
            <a:endParaRPr lang="en-US" sz="1600" dirty="0" smtClean="0"/>
          </a:p>
          <a:p>
            <a:r>
              <a:rPr lang="en-US" sz="1600" dirty="0" err="1" smtClean="0"/>
              <a:t>xmlns:rdf</a:t>
            </a:r>
            <a:r>
              <a:rPr lang="en-US" sz="1600" dirty="0" smtClean="0"/>
              <a:t>="http://www.w3.org/1999/02/22-rdf-syntax-ns#"</a:t>
            </a:r>
          </a:p>
          <a:p>
            <a:r>
              <a:rPr lang="en-US" sz="1600" dirty="0" err="1" smtClean="0"/>
              <a:t>xmlns:rdfs</a:t>
            </a:r>
            <a:r>
              <a:rPr lang="en-US" sz="1600" dirty="0" smtClean="0"/>
              <a:t>="http://www.w3.org/2000/01/rdf-schema#"&gt;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="Statement"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="The class of triples consisting of a</a:t>
            </a:r>
          </a:p>
          <a:p>
            <a:r>
              <a:rPr lang="en-US" sz="1600" dirty="0" smtClean="0"/>
              <a:t>predicate, a subject and an object (that is, a reified statement)"/&gt;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="Property"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="The class of properties"/&gt;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="Bag"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="The class of unordered collections"/&gt;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Seq</a:t>
            </a:r>
            <a:r>
              <a:rPr lang="en-US" sz="1600" dirty="0" smtClean="0"/>
              <a:t>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="The class of ordered collections"/&gt;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="Alt"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="The class of collections of alternatives"/&gt;</a:t>
            </a:r>
          </a:p>
          <a:p>
            <a:r>
              <a:rPr lang="en-US" sz="1600" dirty="0" smtClean="0"/>
              <a:t>…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(2/2)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156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907704" y="1268760"/>
            <a:ext cx="6336704" cy="54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="predicate"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="Identifies the property used in a statement</a:t>
            </a:r>
          </a:p>
          <a:p>
            <a:r>
              <a:rPr lang="en-US" sz="1600" dirty="0" smtClean="0"/>
              <a:t>when representing the statement in reified form"&gt;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rdfs:domain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="#Statement"/&gt;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rdfs:range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="#Property"/&gt;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="subject"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="Identifies the resource that a statement is</a:t>
            </a:r>
          </a:p>
          <a:p>
            <a:r>
              <a:rPr lang="en-US" sz="1600" dirty="0" smtClean="0"/>
              <a:t>describing when representing the statement in reified form"&gt;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rdfs:domain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="#Statement"/&gt;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="object"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="Identifies the object of a statement</a:t>
            </a:r>
          </a:p>
          <a:p>
            <a:r>
              <a:rPr lang="en-US" sz="1600" dirty="0" smtClean="0"/>
              <a:t>when representing the statement in reified form"/&gt;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="type"</a:t>
            </a:r>
          </a:p>
          <a:p>
            <a:r>
              <a:rPr lang="en-US" sz="1600" dirty="0" err="1" smtClean="0"/>
              <a:t>rdfs:comment</a:t>
            </a:r>
            <a:r>
              <a:rPr lang="en-US" sz="1600" dirty="0" smtClean="0"/>
              <a:t>="Identifies the class of a resource.</a:t>
            </a:r>
          </a:p>
          <a:p>
            <a:r>
              <a:rPr lang="en-US" sz="1600" dirty="0" smtClean="0"/>
              <a:t>The resource is an instance of that class."/&gt;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rdf:RDF</a:t>
            </a:r>
            <a:r>
              <a:rPr lang="en-US" sz="1600" dirty="0" smtClean="0"/>
              <a:t>&gt;</a:t>
            </a:r>
            <a:endParaRPr lang="el-GR" sz="1700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Schema (1/2)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157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043608" y="1124744"/>
            <a:ext cx="7920880" cy="55446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rdf:RDF</a:t>
            </a:r>
            <a:endParaRPr lang="en-US" sz="1600" dirty="0" smtClean="0"/>
          </a:p>
          <a:p>
            <a:r>
              <a:rPr lang="en-US" sz="1600" dirty="0" err="1" smtClean="0"/>
              <a:t>xmlns:rdf</a:t>
            </a:r>
            <a:r>
              <a:rPr lang="en-US" sz="1600" dirty="0" smtClean="0"/>
              <a:t>="http://www.w3.org/1999/02/22-rdf-syntax-ns#"</a:t>
            </a:r>
          </a:p>
          <a:p>
            <a:r>
              <a:rPr lang="en-US" sz="1600" dirty="0" err="1" smtClean="0"/>
              <a:t>xmlns:rdfs</a:t>
            </a:r>
            <a:r>
              <a:rPr lang="en-US" sz="1600" dirty="0" smtClean="0"/>
              <a:t>="http://www.w3.org/2000/01/rdf-schema#"&gt;</a:t>
            </a:r>
          </a:p>
          <a:p>
            <a:endParaRPr lang="en-US" sz="10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="Resource” </a:t>
            </a:r>
            <a:r>
              <a:rPr lang="en-US" sz="1600" dirty="0" err="1" smtClean="0"/>
              <a:t>rdfs:comment</a:t>
            </a:r>
            <a:r>
              <a:rPr lang="en-US" sz="1600" dirty="0" smtClean="0"/>
              <a:t>="The most general class"/&gt;</a:t>
            </a:r>
          </a:p>
          <a:p>
            <a:endParaRPr lang="en-US" sz="10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="comment” </a:t>
            </a:r>
            <a:r>
              <a:rPr lang="en-US" sz="1600" dirty="0" err="1" smtClean="0"/>
              <a:t>rdfs:comment</a:t>
            </a:r>
            <a:r>
              <a:rPr lang="en-US" sz="1600" dirty="0" smtClean="0"/>
              <a:t>="Use this for descriptions"&gt;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rdfs:domain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="#Resource"/&gt;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rdfs:range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="#Literal"/&gt;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</a:p>
          <a:p>
            <a:endParaRPr lang="en-US" sz="10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="Class” </a:t>
            </a:r>
            <a:r>
              <a:rPr lang="en-US" sz="1600" dirty="0" err="1" smtClean="0"/>
              <a:t>rdfs:comment</a:t>
            </a:r>
            <a:r>
              <a:rPr lang="en-US" sz="1600" dirty="0" smtClean="0"/>
              <a:t>="The concept of classes. All classes are resources."&gt;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rdfs:subClassOf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="#Resource"/&gt;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rdfs:Class</a:t>
            </a:r>
            <a:r>
              <a:rPr lang="en-US" sz="1600" dirty="0" smtClean="0"/>
              <a:t>&gt;</a:t>
            </a:r>
          </a:p>
          <a:p>
            <a:endParaRPr lang="en-US" sz="10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subClassOf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rdfs:domain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="#Class"/&gt;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rdfs:range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="#Class"/&gt;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&gt;</a:t>
            </a:r>
          </a:p>
          <a:p>
            <a:endParaRPr lang="en-US" sz="1000" dirty="0" smtClean="0"/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 </a:t>
            </a:r>
            <a:r>
              <a:rPr lang="en-US" sz="1600" dirty="0" err="1" smtClean="0"/>
              <a:t>rdf:ID</a:t>
            </a:r>
            <a:r>
              <a:rPr lang="en-US" sz="1600" dirty="0" smtClean="0"/>
              <a:t>="</a:t>
            </a:r>
            <a:r>
              <a:rPr lang="en-US" sz="1600" dirty="0" err="1" smtClean="0"/>
              <a:t>subPropertyOf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rdfs:domain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="&amp;</a:t>
            </a:r>
            <a:r>
              <a:rPr lang="en-US" sz="1600" dirty="0" err="1" smtClean="0"/>
              <a:t>rdf;Property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</a:t>
            </a:r>
            <a:r>
              <a:rPr lang="en-US" sz="1600" dirty="0" err="1" smtClean="0"/>
              <a:t>rdfs:range</a:t>
            </a:r>
            <a:r>
              <a:rPr lang="en-US" sz="1600" dirty="0" smtClean="0"/>
              <a:t> </a:t>
            </a:r>
            <a:r>
              <a:rPr lang="en-US" sz="1600" dirty="0" err="1" smtClean="0"/>
              <a:t>rdf:resource</a:t>
            </a:r>
            <a:r>
              <a:rPr lang="en-US" sz="1600" dirty="0" smtClean="0"/>
              <a:t>="&amp;</a:t>
            </a:r>
            <a:r>
              <a:rPr lang="en-US" sz="1600" dirty="0" err="1" smtClean="0"/>
              <a:t>rdf;Property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rdf:Property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err="1" smtClean="0"/>
              <a:t>rdf:RDF</a:t>
            </a:r>
            <a:r>
              <a:rPr lang="en-US" sz="1600" dirty="0" smtClean="0"/>
              <a:t>&gt;</a:t>
            </a:r>
            <a:endParaRPr lang="el-GR" sz="1700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Schema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χώροι ονομάτων </a:t>
            </a:r>
            <a:r>
              <a:rPr lang="el-GR" i="1" dirty="0" smtClean="0"/>
              <a:t>δεν </a:t>
            </a:r>
            <a:r>
              <a:rPr lang="el-GR" dirty="0" smtClean="0"/>
              <a:t>παρέχουν τους πλήρης ορισμούς των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 Schema</a:t>
            </a:r>
          </a:p>
          <a:p>
            <a:r>
              <a:rPr lang="el-GR" dirty="0" smtClean="0"/>
              <a:t>Θεωρείστε την ιδιότητα</a:t>
            </a:r>
            <a:r>
              <a:rPr lang="en-US" dirty="0" smtClean="0"/>
              <a:t> </a:t>
            </a:r>
            <a:r>
              <a:rPr lang="en-US" i="1" dirty="0" err="1" smtClean="0"/>
              <a:t>rdfs:subClassOf</a:t>
            </a:r>
            <a:endParaRPr lang="en-US" dirty="0" smtClean="0"/>
          </a:p>
          <a:p>
            <a:pPr lvl="1"/>
            <a:r>
              <a:rPr lang="el-GR" dirty="0" smtClean="0"/>
              <a:t>Ο χώρος ονομάτων καθορίζει μόνο ότι αυτή ισχύει για κλάσεις και ότι έχει μια κλάση ως τιμή</a:t>
            </a:r>
            <a:endParaRPr lang="en-US" dirty="0" smtClean="0"/>
          </a:p>
          <a:p>
            <a:pPr lvl="1"/>
            <a:r>
              <a:rPr lang="el-GR" dirty="0" smtClean="0"/>
              <a:t>Δεν εκφράζεται πουθενά η έννοια της υποκλάσης, δηλαδή ότι όλα τα στιγμιότυπα μιας κλάσης είναι και στιγμιότυπα της </a:t>
            </a:r>
            <a:r>
              <a:rPr lang="el-GR" dirty="0" err="1" smtClean="0"/>
              <a:t>υπερκλάσης</a:t>
            </a:r>
            <a:r>
              <a:rPr lang="el-GR" dirty="0" smtClean="0"/>
              <a:t> της</a:t>
            </a:r>
            <a:endParaRPr lang="en-US" dirty="0" smtClean="0"/>
          </a:p>
          <a:p>
            <a:pPr lvl="1"/>
            <a:r>
              <a:rPr lang="el-GR" dirty="0" smtClean="0"/>
              <a:t>Στην πραγματικότητα, αυτό δεν μπορεί να εκφραστεί σε ένα έγγραφο </a:t>
            </a:r>
            <a:r>
              <a:rPr lang="en-US" dirty="0" smtClean="0"/>
              <a:t>RDF</a:t>
            </a:r>
          </a:p>
          <a:p>
            <a:pPr lvl="2"/>
            <a:r>
              <a:rPr lang="el-GR" dirty="0" smtClean="0"/>
              <a:t>Αν κάτι τέτοιο ήταν δυνατό, δε θα υπήρχε η ανάγκη της </a:t>
            </a:r>
            <a:r>
              <a:rPr lang="en-US" dirty="0" smtClean="0"/>
              <a:t>RDF Schema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158</a:t>
            </a:fld>
            <a:endParaRPr lang="el-GR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Αξιωματικη</a:t>
            </a:r>
            <a:r>
              <a:rPr lang="el-GR" dirty="0" smtClean="0"/>
              <a:t> </a:t>
            </a:r>
            <a:r>
              <a:rPr lang="el-GR" dirty="0" err="1" smtClean="0"/>
              <a:t>σημασιολογια</a:t>
            </a:r>
            <a:r>
              <a:rPr lang="el-GR" dirty="0" smtClean="0"/>
              <a:t> των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 Schema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707904" y="4005064"/>
            <a:ext cx="5271288" cy="151216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159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994122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l-GR" sz="3600" b="1" dirty="0" smtClean="0"/>
              <a:t>Προσωπικοί Πράκτορες</a:t>
            </a:r>
            <a:r>
              <a:rPr lang="it-IT" sz="3600" b="1" dirty="0" smtClean="0"/>
              <a:t>: </a:t>
            </a:r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Ένα μελλοντικό Σενάριο (3/3)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556792"/>
            <a:ext cx="8064896" cy="5040560"/>
          </a:xfrm>
        </p:spPr>
        <p:txBody>
          <a:bodyPr>
            <a:noAutofit/>
          </a:bodyPr>
          <a:lstStyle/>
          <a:p>
            <a:r>
              <a:rPr lang="el-GR" sz="2200" dirty="0" smtClean="0"/>
              <a:t>Ο Μιχάλης ήταν ευχαριστημένος με την προτεινόμενη υπόδειξη, επειδή θα έπρεπε να πληρώσει μόνο λίγα δολάρια παραπάνω</a:t>
            </a:r>
          </a:p>
          <a:p>
            <a:r>
              <a:rPr lang="el-GR" sz="2200" dirty="0" smtClean="0"/>
              <a:t>Επίσης, ζήτησε από τον πράκτορα να αιτιολογήσει ορισμένους από τους ισχυρισμούς του:</a:t>
            </a:r>
          </a:p>
          <a:p>
            <a:pPr lvl="1"/>
            <a:r>
              <a:rPr lang="el-GR" sz="1900" dirty="0" smtClean="0"/>
              <a:t>Πώς καθορίστηκαν οι συστάσεις του θεραπευτή;</a:t>
            </a:r>
          </a:p>
          <a:p>
            <a:pPr lvl="1"/>
            <a:r>
              <a:rPr lang="el-GR" sz="1900" dirty="0" smtClean="0"/>
              <a:t>Γιατί ήταν απαραίτητο για το Μιχάλη να </a:t>
            </a:r>
            <a:r>
              <a:rPr lang="el-GR" sz="1900" dirty="0" err="1" smtClean="0"/>
              <a:t>επαναπρογραμματίσει</a:t>
            </a:r>
            <a:r>
              <a:rPr lang="el-GR" sz="1900" dirty="0" smtClean="0"/>
              <a:t> ορισμένα από τα επαγγελματικά ραντεβού του;</a:t>
            </a:r>
          </a:p>
          <a:p>
            <a:pPr lvl="1"/>
            <a:r>
              <a:rPr lang="el-GR" sz="1900" dirty="0" smtClean="0"/>
              <a:t>Πώς διεξήχθη η διαπραγμάτευση της τιμής χρέωσης;</a:t>
            </a:r>
          </a:p>
          <a:p>
            <a:r>
              <a:rPr lang="el-GR" sz="2200" dirty="0" smtClean="0"/>
              <a:t>Ο πράκτορας παρείχε τις κατάλληλες πληροφορίες</a:t>
            </a:r>
          </a:p>
          <a:p>
            <a:r>
              <a:rPr lang="el-GR" sz="2200" dirty="0" smtClean="0"/>
              <a:t>Ο Μιχάλης ζήτησε από τον πράκτορα να προβεί σε όλες τις απαραίτητες ενέργειες για την οριστικοποίηση του ζητήματος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Αξιωματική Σημασιολογία των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RDF </a:t>
            </a:r>
            <a:r>
              <a:rPr lang="el-GR" dirty="0" smtClean="0"/>
              <a:t>και </a:t>
            </a:r>
            <a:r>
              <a:rPr lang="en-US" dirty="0" smtClean="0"/>
              <a:t>RDF Schema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Θα τυποποιήσουμε το νόημα των θεμελιωδών στοιχείων μοντελοποίησης των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 Schema</a:t>
            </a:r>
          </a:p>
          <a:p>
            <a:pPr lvl="1"/>
            <a:r>
              <a:rPr lang="el-GR" dirty="0" smtClean="0"/>
              <a:t>Έτσι, θα αποτυπώσουμε τη </a:t>
            </a:r>
            <a:r>
              <a:rPr lang="el-GR" i="1" dirty="0" smtClean="0"/>
              <a:t>σημασιολογία </a:t>
            </a:r>
            <a:r>
              <a:rPr lang="el-GR" dirty="0" smtClean="0"/>
              <a:t>των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RDFS</a:t>
            </a:r>
            <a:endParaRPr lang="en-US" i="1" dirty="0" smtClean="0"/>
          </a:p>
          <a:p>
            <a:r>
              <a:rPr lang="el-GR" dirty="0" smtClean="0"/>
              <a:t>Η τυπική γλώσσα που χρησιμοποιούμε είναι η </a:t>
            </a:r>
            <a:r>
              <a:rPr lang="el-GR" i="1" dirty="0" smtClean="0"/>
              <a:t>κατηγορηματική λογική,</a:t>
            </a:r>
            <a:r>
              <a:rPr lang="el-GR" dirty="0" smtClean="0"/>
              <a:t> η οποία είναι καθολικά αποδεκτή ως η βάση ολοκλήρωσης της (συμβολικής) αναπαράστασης γνώσης </a:t>
            </a:r>
            <a:endParaRPr lang="en-US" dirty="0" smtClean="0"/>
          </a:p>
          <a:p>
            <a:r>
              <a:rPr lang="el-GR" dirty="0" smtClean="0"/>
              <a:t>Οι τύποι που χρησιμοποιούνται στην τυποποίηση αναφέρονται ως </a:t>
            </a:r>
            <a:r>
              <a:rPr lang="el-GR" i="1" dirty="0" smtClean="0"/>
              <a:t>αξιώματα</a:t>
            </a:r>
            <a:endParaRPr lang="en-US" i="1" dirty="0" smtClean="0"/>
          </a:p>
          <a:p>
            <a:r>
              <a:rPr lang="el-GR" dirty="0" smtClean="0"/>
              <a:t>Η περιγραφή της σημασιολογίας των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RDFS </a:t>
            </a:r>
            <a:r>
              <a:rPr lang="el-GR" dirty="0" smtClean="0"/>
              <a:t>με μία τυπική γλώσσα όπως η λογική καθιστά τη σημασιολογία σαφή και προσπελάσιμη από υπολογιστές </a:t>
            </a:r>
            <a:endParaRPr lang="en-US" dirty="0" smtClean="0"/>
          </a:p>
          <a:p>
            <a:r>
              <a:rPr lang="el-GR" dirty="0" smtClean="0"/>
              <a:t>Επίσης, παρέχεται μία βάση για υποστήριξη συλλογισμών από αυτοματοποιημένα προγράμματα συλλογιστικής που χειρίζονται λογικούς τύπους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160</a:t>
            </a:fld>
            <a:endParaRPr lang="el-GR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Προσέγγιση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Όλα τα θεμελιώδη στοιχεία των γλωσσών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 Schema </a:t>
            </a:r>
            <a:r>
              <a:rPr lang="el-GR" dirty="0" smtClean="0"/>
              <a:t>αναπαρίστανται από σταθερές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Resource, Class, Property, </a:t>
            </a:r>
            <a:r>
              <a:rPr lang="en-US" i="1" dirty="0" err="1" smtClean="0"/>
              <a:t>subClassOf</a:t>
            </a:r>
            <a:r>
              <a:rPr lang="en-US" i="1" dirty="0" smtClean="0"/>
              <a:t>, </a:t>
            </a:r>
            <a:r>
              <a:rPr lang="el-GR" i="1" dirty="0" smtClean="0"/>
              <a:t>κλπ</a:t>
            </a:r>
            <a:endParaRPr lang="en-US" i="1" dirty="0" smtClean="0"/>
          </a:p>
          <a:p>
            <a:r>
              <a:rPr lang="el-GR" dirty="0" smtClean="0"/>
              <a:t>Μερικά προκαθορισμένα κατηγορήματα χρησιμοποιούνται ως βάση για την έκφραση σχέσεων ανάμεσα στις σταθερές</a:t>
            </a:r>
            <a:endParaRPr lang="en-US" dirty="0" smtClean="0"/>
          </a:p>
          <a:p>
            <a:r>
              <a:rPr lang="el-GR" dirty="0" smtClean="0"/>
              <a:t>Χρησιμοποιείται μία βοηθητική θεωρία των λιστών</a:t>
            </a:r>
            <a:endParaRPr lang="en-US" dirty="0" smtClean="0"/>
          </a:p>
          <a:p>
            <a:pPr lvl="1"/>
            <a:r>
              <a:rPr lang="el-GR" dirty="0" smtClean="0"/>
              <a:t>Έχει τα συναρτησιακά σύμβολα</a:t>
            </a:r>
            <a:r>
              <a:rPr lang="en-US" dirty="0" smtClean="0"/>
              <a:t> </a:t>
            </a:r>
          </a:p>
          <a:p>
            <a:pPr lvl="2"/>
            <a:r>
              <a:rPr lang="en-US" i="1" dirty="0" smtClean="0"/>
              <a:t>nil (</a:t>
            </a:r>
            <a:r>
              <a:rPr lang="el-GR" i="1" dirty="0" smtClean="0"/>
              <a:t>κενή λίστα</a:t>
            </a:r>
            <a:r>
              <a:rPr lang="en-US" i="1" dirty="0" smtClean="0"/>
              <a:t>)</a:t>
            </a:r>
          </a:p>
          <a:p>
            <a:pPr lvl="2"/>
            <a:r>
              <a:rPr lang="en-US" i="1" dirty="0" smtClean="0"/>
              <a:t>cons(x, l) (</a:t>
            </a:r>
            <a:r>
              <a:rPr lang="el-GR" i="1" dirty="0" smtClean="0"/>
              <a:t>προσθέτει ένα στοιχείο στην αρχή της λίστας</a:t>
            </a:r>
            <a:r>
              <a:rPr lang="en-US" i="1" dirty="0" smtClean="0"/>
              <a:t>)</a:t>
            </a:r>
          </a:p>
          <a:p>
            <a:pPr lvl="2"/>
            <a:r>
              <a:rPr lang="en-US" i="1" dirty="0" smtClean="0"/>
              <a:t>first(l) (</a:t>
            </a:r>
            <a:r>
              <a:rPr lang="el-GR" i="1" dirty="0" smtClean="0"/>
              <a:t>επιστρέφει το πρώτο στοιχείο</a:t>
            </a:r>
            <a:r>
              <a:rPr lang="en-US" i="1" dirty="0" smtClean="0"/>
              <a:t>)</a:t>
            </a:r>
          </a:p>
          <a:p>
            <a:pPr lvl="2"/>
            <a:r>
              <a:rPr lang="en-US" i="1" dirty="0" smtClean="0"/>
              <a:t>rest(l) (</a:t>
            </a:r>
            <a:r>
              <a:rPr lang="el-GR" i="1" dirty="0" smtClean="0"/>
              <a:t>επιστρέφει το υπόλοιπο της λίστας</a:t>
            </a:r>
            <a:r>
              <a:rPr lang="en-US" i="1" dirty="0" smtClean="0"/>
              <a:t>)</a:t>
            </a:r>
          </a:p>
          <a:p>
            <a:pPr lvl="1"/>
            <a:r>
              <a:rPr lang="el-GR" dirty="0" smtClean="0"/>
              <a:t>Και τα κατηγορηματικά σύμβολα</a:t>
            </a:r>
            <a:r>
              <a:rPr lang="en-US" dirty="0" smtClean="0"/>
              <a:t> </a:t>
            </a:r>
          </a:p>
          <a:p>
            <a:pPr lvl="2"/>
            <a:r>
              <a:rPr lang="en-US" i="1" dirty="0" smtClean="0"/>
              <a:t>item(x, l) (</a:t>
            </a:r>
            <a:r>
              <a:rPr lang="el-GR" i="1" dirty="0" smtClean="0"/>
              <a:t>αληθές, αν και μόνο αν ένα στοιχείο εμφανίζεται στη λίστα</a:t>
            </a:r>
            <a:r>
              <a:rPr lang="en-US" i="1" dirty="0" smtClean="0"/>
              <a:t>)</a:t>
            </a:r>
          </a:p>
          <a:p>
            <a:pPr lvl="2"/>
            <a:r>
              <a:rPr lang="en-US" i="1" dirty="0" smtClean="0"/>
              <a:t>list(l) (</a:t>
            </a:r>
            <a:r>
              <a:rPr lang="el-GR" i="1" dirty="0" smtClean="0"/>
              <a:t>αληθές, αν και μόνο αν το</a:t>
            </a:r>
            <a:r>
              <a:rPr lang="en-US" i="1" dirty="0" smtClean="0"/>
              <a:t> l </a:t>
            </a:r>
            <a:r>
              <a:rPr lang="el-GR" i="1" dirty="0" smtClean="0"/>
              <a:t>είναι λίστα</a:t>
            </a:r>
            <a:r>
              <a:rPr lang="en-US" i="1" dirty="0" smtClean="0"/>
              <a:t>)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161</a:t>
            </a:fld>
            <a:endParaRPr lang="el-GR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Προσέγγιση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λίστες χρησιμοποιούνται για την αναπαράσταση υποδοχέων στην </a:t>
            </a:r>
            <a:r>
              <a:rPr lang="en-US" dirty="0" smtClean="0"/>
              <a:t>RDF</a:t>
            </a:r>
          </a:p>
          <a:p>
            <a:r>
              <a:rPr lang="el-GR" dirty="0" smtClean="0"/>
              <a:t>Ακόμη, χρειάζονται για την αποτύπωση του νοήματος συγκεκριμένων δομών σε πιο πλούσιες γλώσσες οντολογιών</a:t>
            </a:r>
            <a:endParaRPr lang="en-US" dirty="0" smtClean="0"/>
          </a:p>
          <a:p>
            <a:pPr lvl="1"/>
            <a:r>
              <a:rPr lang="el-GR" dirty="0" smtClean="0"/>
              <a:t>Όπως οι περιορισμοί </a:t>
            </a:r>
            <a:r>
              <a:rPr lang="el-GR" dirty="0" err="1" smtClean="0"/>
              <a:t>πληθικότητας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Τα περισσότερα αξιώματα παρέχουν πληροφορίες </a:t>
            </a:r>
            <a:r>
              <a:rPr lang="el-GR" dirty="0" err="1" smtClean="0"/>
              <a:t>τυποποίσης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Π.χ. το</a:t>
            </a:r>
            <a:r>
              <a:rPr lang="en-US" dirty="0" smtClean="0"/>
              <a:t> </a:t>
            </a:r>
            <a:r>
              <a:rPr lang="en-US" i="1" dirty="0" smtClean="0"/>
              <a:t>Type(</a:t>
            </a:r>
            <a:r>
              <a:rPr lang="en-US" i="1" dirty="0" err="1" smtClean="0"/>
              <a:t>subClassOf</a:t>
            </a:r>
            <a:r>
              <a:rPr lang="en-US" i="1" dirty="0" smtClean="0"/>
              <a:t>, Property) </a:t>
            </a:r>
            <a:r>
              <a:rPr lang="el-GR" dirty="0" smtClean="0"/>
              <a:t>αναφέρει ότι η </a:t>
            </a:r>
            <a:r>
              <a:rPr lang="en-US" i="1" dirty="0" err="1" smtClean="0"/>
              <a:t>subClassOf</a:t>
            </a:r>
            <a:r>
              <a:rPr lang="en-US" i="1" dirty="0" smtClean="0"/>
              <a:t> </a:t>
            </a:r>
            <a:r>
              <a:rPr lang="el-GR" dirty="0" smtClean="0"/>
              <a:t>είναι ιδιότητα</a:t>
            </a:r>
            <a:endParaRPr lang="en-US" dirty="0" smtClean="0"/>
          </a:p>
          <a:p>
            <a:r>
              <a:rPr lang="el-GR" dirty="0" smtClean="0"/>
              <a:t>Χρησιμοποιείται η κατηγορηματική λογική με ισότητα</a:t>
            </a:r>
            <a:endParaRPr lang="en-US" dirty="0" smtClean="0"/>
          </a:p>
          <a:p>
            <a:r>
              <a:rPr lang="el-GR" dirty="0" smtClean="0"/>
              <a:t>Τα ονόματα των μεταβλητών ξεκινούν με</a:t>
            </a:r>
            <a:r>
              <a:rPr lang="en-US" dirty="0" smtClean="0"/>
              <a:t> ?</a:t>
            </a:r>
          </a:p>
          <a:p>
            <a:r>
              <a:rPr lang="el-GR" dirty="0" smtClean="0"/>
              <a:t>Όλα τα αξιώματα είναι εμμέσως καθολικά </a:t>
            </a:r>
            <a:r>
              <a:rPr lang="el-GR" dirty="0" err="1" smtClean="0"/>
              <a:t>ποσοτικοποιημένα</a:t>
            </a:r>
            <a:r>
              <a:rPr lang="el-GR" dirty="0" smtClean="0"/>
              <a:t> 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162</a:t>
            </a:fld>
            <a:endParaRPr lang="el-GR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Βασικά Κατηγορήματα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βασικά κατηγορήματα είναι:</a:t>
            </a:r>
            <a:endParaRPr lang="en-US" dirty="0" smtClean="0"/>
          </a:p>
          <a:p>
            <a:pPr lvl="1"/>
            <a:r>
              <a:rPr lang="en-US" i="1" dirty="0" err="1" smtClean="0"/>
              <a:t>PropVal</a:t>
            </a:r>
            <a:r>
              <a:rPr lang="en-US" i="1" dirty="0" smtClean="0"/>
              <a:t>(P,R, V ), </a:t>
            </a:r>
            <a:r>
              <a:rPr lang="el-GR" dirty="0" smtClean="0"/>
              <a:t>ένα κατηγόρημα με τρία ορίσματα, που χρησιμοποιείται για την αναπαράσταση μιας πρότασης </a:t>
            </a:r>
            <a:r>
              <a:rPr lang="en-US" dirty="0" smtClean="0"/>
              <a:t>RDF </a:t>
            </a:r>
            <a:r>
              <a:rPr lang="el-GR" dirty="0" smtClean="0"/>
              <a:t>με τον πόρο </a:t>
            </a:r>
            <a:r>
              <a:rPr lang="en-US" i="1" dirty="0" smtClean="0"/>
              <a:t>R</a:t>
            </a:r>
            <a:r>
              <a:rPr lang="en-US" dirty="0" smtClean="0"/>
              <a:t>, </a:t>
            </a:r>
            <a:r>
              <a:rPr lang="el-GR" dirty="0" smtClean="0"/>
              <a:t>την ιδιότητα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l-GR" dirty="0" smtClean="0"/>
              <a:t>και την τιμή</a:t>
            </a:r>
            <a:r>
              <a:rPr lang="en-US" dirty="0" smtClean="0"/>
              <a:t> </a:t>
            </a:r>
            <a:r>
              <a:rPr lang="en-US" i="1" dirty="0" smtClean="0"/>
              <a:t>V </a:t>
            </a:r>
          </a:p>
          <a:p>
            <a:pPr lvl="1"/>
            <a:r>
              <a:rPr lang="en-US" i="1" dirty="0" smtClean="0"/>
              <a:t>Type(R, T)</a:t>
            </a:r>
            <a:r>
              <a:rPr lang="en-US" dirty="0" smtClean="0"/>
              <a:t>, </a:t>
            </a:r>
            <a:r>
              <a:rPr lang="el-GR" dirty="0" smtClean="0"/>
              <a:t>σύντμηση για το </a:t>
            </a:r>
            <a:r>
              <a:rPr lang="en-US" i="1" dirty="0" err="1" smtClean="0"/>
              <a:t>PropVal</a:t>
            </a:r>
            <a:r>
              <a:rPr lang="en-US" i="1" dirty="0" smtClean="0"/>
              <a:t>(</a:t>
            </a:r>
            <a:r>
              <a:rPr lang="en-US" i="1" dirty="0" err="1" smtClean="0"/>
              <a:t>type,R</a:t>
            </a:r>
            <a:r>
              <a:rPr lang="en-US" i="1" dirty="0" smtClean="0"/>
              <a:t>, T), </a:t>
            </a:r>
            <a:r>
              <a:rPr lang="el-GR" i="1" dirty="0" smtClean="0"/>
              <a:t>το οποίο δηλώνει ότι ο πόρος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l-GR" dirty="0" smtClean="0"/>
              <a:t>είναι τύπου </a:t>
            </a:r>
            <a:r>
              <a:rPr lang="en-US" i="1" dirty="0" smtClean="0"/>
              <a:t>T </a:t>
            </a:r>
          </a:p>
          <a:p>
            <a:pPr>
              <a:buNone/>
            </a:pPr>
            <a:r>
              <a:rPr lang="en-US" i="1" dirty="0" smtClean="0"/>
              <a:t>		Type(?r, ?t) ←→ </a:t>
            </a:r>
            <a:r>
              <a:rPr lang="en-US" i="1" dirty="0" err="1" smtClean="0"/>
              <a:t>PropV</a:t>
            </a:r>
            <a:r>
              <a:rPr lang="en-US" i="1" dirty="0" smtClean="0"/>
              <a:t> al(type, ?r, ?t)</a:t>
            </a:r>
            <a:endParaRPr lang="el-GR" i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163</a:t>
            </a:fld>
            <a:endParaRPr lang="el-GR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(1/5)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14955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Μία πρόταση</a:t>
            </a:r>
            <a:r>
              <a:rPr lang="en-US" dirty="0" smtClean="0"/>
              <a:t> RDF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δηλαδή η τριάδα</a:t>
            </a:r>
            <a:r>
              <a:rPr lang="en-US" dirty="0" smtClean="0"/>
              <a:t> (</a:t>
            </a:r>
            <a:r>
              <a:rPr lang="en-US" i="1" dirty="0" smtClean="0"/>
              <a:t>R, P, V </a:t>
            </a:r>
            <a:r>
              <a:rPr lang="en-US" dirty="0" smtClean="0"/>
              <a:t>) </a:t>
            </a:r>
            <a:r>
              <a:rPr lang="el-GR" dirty="0" smtClean="0"/>
              <a:t>αναπαρίσταται ως</a:t>
            </a:r>
            <a:r>
              <a:rPr lang="en-US" dirty="0" smtClean="0"/>
              <a:t> </a:t>
            </a:r>
            <a:r>
              <a:rPr lang="en-US" i="1" dirty="0" err="1" smtClean="0"/>
              <a:t>PropVal</a:t>
            </a:r>
            <a:r>
              <a:rPr lang="en-US" i="1" dirty="0" smtClean="0"/>
              <a:t>(P,R, V )</a:t>
            </a:r>
          </a:p>
          <a:p>
            <a:r>
              <a:rPr lang="el-GR" b="1" dirty="0" smtClean="0"/>
              <a:t>Κλάσεις</a:t>
            </a:r>
            <a:endParaRPr lang="en-US" b="1" dirty="0" smtClean="0"/>
          </a:p>
          <a:p>
            <a:r>
              <a:rPr lang="el-GR" dirty="0" smtClean="0"/>
              <a:t>Στη γλώσσα μας, έχουμε τις σταθερές </a:t>
            </a:r>
            <a:r>
              <a:rPr lang="en-US" i="1" dirty="0" err="1" smtClean="0"/>
              <a:t>Class,Resource</a:t>
            </a:r>
            <a:r>
              <a:rPr lang="en-US" i="1" dirty="0" smtClean="0"/>
              <a:t>, Property, Literal</a:t>
            </a:r>
            <a:endParaRPr lang="en-US" dirty="0" smtClean="0"/>
          </a:p>
          <a:p>
            <a:r>
              <a:rPr lang="el-GR" dirty="0" smtClean="0"/>
              <a:t>Όλες οι κλάσεις είναι στιγμιότυπα της </a:t>
            </a:r>
            <a:r>
              <a:rPr lang="en-US" i="1" dirty="0" smtClean="0"/>
              <a:t>Class</a:t>
            </a:r>
            <a:r>
              <a:rPr lang="en-US" dirty="0" smtClean="0"/>
              <a:t>, </a:t>
            </a:r>
            <a:r>
              <a:rPr lang="el-GR" dirty="0" smtClean="0"/>
              <a:t>γεγονός που σημαίνει ότι είναι τύπου </a:t>
            </a:r>
            <a:r>
              <a:rPr lang="en-US" i="1" dirty="0" smtClean="0"/>
              <a:t>Class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Type(Class, Class)</a:t>
            </a:r>
          </a:p>
          <a:p>
            <a:pPr lvl="1"/>
            <a:r>
              <a:rPr lang="en-US" i="1" dirty="0" smtClean="0"/>
              <a:t>Type(</a:t>
            </a:r>
            <a:r>
              <a:rPr lang="en-US" i="1" dirty="0" err="1" smtClean="0"/>
              <a:t>Resource,Class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Type(</a:t>
            </a:r>
            <a:r>
              <a:rPr lang="en-US" i="1" dirty="0" err="1" smtClean="0"/>
              <a:t>Property,Class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Type(</a:t>
            </a:r>
            <a:r>
              <a:rPr lang="en-US" i="1" dirty="0" err="1" smtClean="0"/>
              <a:t>Literal,Class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Η κλάση </a:t>
            </a:r>
            <a:r>
              <a:rPr lang="en-US" i="1" dirty="0" smtClean="0"/>
              <a:t>Resource </a:t>
            </a:r>
            <a:r>
              <a:rPr lang="el-GR" dirty="0" smtClean="0"/>
              <a:t>είναι η πιο γενική κλάση: κάθε αντικείμενο είναι ένας πόρος</a:t>
            </a:r>
            <a:endParaRPr lang="en-US" dirty="0" smtClean="0"/>
          </a:p>
          <a:p>
            <a:r>
              <a:rPr lang="el-GR" dirty="0" smtClean="0"/>
              <a:t>Επομένως, όλες οι κλάσεις και οι ιδιότητες αποτελούν πόρους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Type(?p, Property) → Type(?</a:t>
            </a:r>
            <a:r>
              <a:rPr lang="en-US" i="1" dirty="0" err="1" smtClean="0"/>
              <a:t>p,Resource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Type(?</a:t>
            </a:r>
            <a:r>
              <a:rPr lang="en-US" i="1" dirty="0" err="1" smtClean="0"/>
              <a:t>c,Class</a:t>
            </a:r>
            <a:r>
              <a:rPr lang="en-US" i="1" dirty="0" smtClean="0"/>
              <a:t>) → Type(?</a:t>
            </a:r>
            <a:r>
              <a:rPr lang="en-US" i="1" dirty="0" err="1" smtClean="0"/>
              <a:t>c,Resource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Τέλος, το κατηγόρημα σε μία πρόταση </a:t>
            </a:r>
            <a:r>
              <a:rPr lang="en-US" dirty="0" smtClean="0"/>
              <a:t>RDF </a:t>
            </a:r>
            <a:r>
              <a:rPr lang="el-GR" dirty="0" smtClean="0"/>
              <a:t>πρέπει να είναι ιδιότητα</a:t>
            </a:r>
            <a:r>
              <a:rPr lang="en-US" dirty="0" smtClean="0"/>
              <a:t>:</a:t>
            </a:r>
          </a:p>
          <a:p>
            <a:pPr lvl="1"/>
            <a:r>
              <a:rPr lang="en-US" i="1" dirty="0" err="1" smtClean="0"/>
              <a:t>PropVal</a:t>
            </a:r>
            <a:r>
              <a:rPr lang="en-US" i="1" dirty="0" smtClean="0"/>
              <a:t>(?p, ?r, ?v) → Type(?p, Property)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164</a:t>
            </a:fld>
            <a:endParaRPr lang="el-GR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143000"/>
          </a:xfrm>
        </p:spPr>
        <p:txBody>
          <a:bodyPr/>
          <a:lstStyle/>
          <a:p>
            <a:r>
              <a:rPr lang="en-US" b="1" dirty="0" smtClean="0"/>
              <a:t>RDF (2/5)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4408" y="1124744"/>
            <a:ext cx="8034096" cy="5661248"/>
          </a:xfrm>
        </p:spPr>
        <p:txBody>
          <a:bodyPr>
            <a:noAutofit/>
          </a:bodyPr>
          <a:lstStyle/>
          <a:p>
            <a:r>
              <a:rPr lang="el-GR" sz="1800" b="1" dirty="0" smtClean="0"/>
              <a:t>Η ιδιότητα</a:t>
            </a:r>
            <a:r>
              <a:rPr lang="en-US" sz="1800" b="1" dirty="0" smtClean="0"/>
              <a:t> </a:t>
            </a:r>
            <a:r>
              <a:rPr lang="en-US" sz="1800" b="1" i="1" dirty="0" smtClean="0"/>
              <a:t>type</a:t>
            </a:r>
            <a:endParaRPr lang="en-US" sz="1800" b="1" dirty="0" smtClean="0"/>
          </a:p>
          <a:p>
            <a:r>
              <a:rPr lang="el-GR" sz="1800" dirty="0" smtClean="0"/>
              <a:t>Το </a:t>
            </a:r>
            <a:r>
              <a:rPr lang="en-US" sz="1800" i="1" dirty="0" smtClean="0"/>
              <a:t>type </a:t>
            </a:r>
            <a:r>
              <a:rPr lang="el-GR" sz="1800" dirty="0" smtClean="0"/>
              <a:t>είναι ιδιότητα</a:t>
            </a:r>
            <a:r>
              <a:rPr lang="en-US" sz="1800" dirty="0" smtClean="0"/>
              <a:t>:</a:t>
            </a:r>
            <a:r>
              <a:rPr lang="el-GR" sz="1800" dirty="0" smtClean="0"/>
              <a:t>  </a:t>
            </a:r>
            <a:r>
              <a:rPr lang="en-US" sz="1800" i="1" dirty="0" smtClean="0"/>
              <a:t>Type(type, Property)</a:t>
            </a:r>
          </a:p>
          <a:p>
            <a:r>
              <a:rPr lang="el-GR" sz="1800" dirty="0" smtClean="0"/>
              <a:t>Είναι ισοδύναμο με το </a:t>
            </a:r>
            <a:r>
              <a:rPr lang="en-US" sz="1800" i="1" dirty="0" err="1" smtClean="0"/>
              <a:t>PropVal</a:t>
            </a:r>
            <a:r>
              <a:rPr lang="en-US" sz="1800" i="1" dirty="0" smtClean="0"/>
              <a:t>(type, type, Property):</a:t>
            </a:r>
          </a:p>
          <a:p>
            <a:pPr lvl="1"/>
            <a:r>
              <a:rPr lang="el-GR" sz="1800" dirty="0" smtClean="0"/>
              <a:t>Ο τύπος του </a:t>
            </a:r>
            <a:r>
              <a:rPr lang="en-US" sz="1800" i="1" dirty="0" smtClean="0"/>
              <a:t>type </a:t>
            </a:r>
            <a:r>
              <a:rPr lang="el-GR" sz="1800" dirty="0" smtClean="0"/>
              <a:t>είναι ιδιότητα </a:t>
            </a:r>
            <a:endParaRPr lang="en-US" sz="1800" dirty="0" smtClean="0"/>
          </a:p>
          <a:p>
            <a:r>
              <a:rPr lang="el-GR" sz="1800" dirty="0" smtClean="0"/>
              <a:t>Η ιδιότητα </a:t>
            </a:r>
            <a:r>
              <a:rPr lang="en-US" sz="1800" i="1" dirty="0" smtClean="0"/>
              <a:t>type </a:t>
            </a:r>
            <a:r>
              <a:rPr lang="el-GR" sz="1800" dirty="0" smtClean="0"/>
              <a:t>μπορεί να ισχύει για πόρους και έχει μία κλάση ως τιμή της</a:t>
            </a:r>
            <a:r>
              <a:rPr lang="en-US" sz="1800" dirty="0" smtClean="0"/>
              <a:t>:</a:t>
            </a:r>
          </a:p>
          <a:p>
            <a:pPr lvl="1"/>
            <a:r>
              <a:rPr lang="en-US" sz="1800" i="1" dirty="0" smtClean="0"/>
              <a:t>Type(?r, ?c) → (Type(?</a:t>
            </a:r>
            <a:r>
              <a:rPr lang="en-US" sz="1800" i="1" dirty="0" err="1" smtClean="0"/>
              <a:t>r,Resource</a:t>
            </a:r>
            <a:r>
              <a:rPr lang="en-US" sz="1800" i="1" dirty="0" smtClean="0"/>
              <a:t>) ∧ Type(?</a:t>
            </a:r>
            <a:r>
              <a:rPr lang="en-US" sz="1800" i="1" dirty="0" err="1" smtClean="0"/>
              <a:t>c,Class</a:t>
            </a:r>
            <a:r>
              <a:rPr lang="en-US" sz="1800" i="1" dirty="0" smtClean="0"/>
              <a:t>))</a:t>
            </a:r>
          </a:p>
          <a:p>
            <a:r>
              <a:rPr lang="el-GR" sz="1800" b="1" dirty="0" smtClean="0"/>
              <a:t>Η βοηθητική ιδιότητα </a:t>
            </a:r>
            <a:r>
              <a:rPr lang="en-US" sz="1800" b="1" i="1" dirty="0" err="1" smtClean="0"/>
              <a:t>FuncProp</a:t>
            </a:r>
            <a:endParaRPr lang="en-US" sz="1800" b="1" dirty="0" smtClean="0"/>
          </a:p>
          <a:p>
            <a:r>
              <a:rPr lang="el-GR" sz="1800" dirty="0" smtClean="0"/>
              <a:t>Μία συναρτησιακή ιδιότητα είναι μια ιδιότητα που αποτελεί συνάρτηση</a:t>
            </a:r>
            <a:r>
              <a:rPr lang="en-US" sz="1800" dirty="0" smtClean="0"/>
              <a:t> </a:t>
            </a:r>
          </a:p>
          <a:p>
            <a:pPr lvl="1"/>
            <a:r>
              <a:rPr lang="el-GR" sz="1800" dirty="0" smtClean="0"/>
              <a:t>Συσχετίζει ένα πόρο με μία τιμή το πολύ</a:t>
            </a:r>
            <a:endParaRPr lang="en-US" sz="1800" dirty="0" smtClean="0"/>
          </a:p>
          <a:p>
            <a:r>
              <a:rPr lang="el-GR" sz="1800" dirty="0" smtClean="0"/>
              <a:t>Οι συναρτησιακές ιδιότητες δεν αποτελούν έννοια της</a:t>
            </a:r>
            <a:r>
              <a:rPr lang="en-US" sz="1800" dirty="0" smtClean="0"/>
              <a:t> RDF</a:t>
            </a:r>
            <a:r>
              <a:rPr lang="el-GR" sz="1800" dirty="0" smtClean="0"/>
              <a:t>, αλλά χρησιμοποιούνται στην </a:t>
            </a:r>
            <a:r>
              <a:rPr lang="el-GR" sz="1800" dirty="0" err="1" smtClean="0"/>
              <a:t>αξιωματοποίηση</a:t>
            </a:r>
            <a:r>
              <a:rPr lang="el-GR" sz="1800" dirty="0" smtClean="0"/>
              <a:t> άλλων θεμελιωδών στοιχείων</a:t>
            </a:r>
            <a:endParaRPr lang="en-US" sz="1800" dirty="0" smtClean="0"/>
          </a:p>
          <a:p>
            <a:r>
              <a:rPr lang="el-GR" sz="1800" dirty="0" smtClean="0"/>
              <a:t>Η σταθερά </a:t>
            </a:r>
            <a:r>
              <a:rPr lang="en-US" sz="1800" i="1" dirty="0" err="1" smtClean="0"/>
              <a:t>FuncProp</a:t>
            </a:r>
            <a:r>
              <a:rPr lang="en-US" sz="1800" i="1" dirty="0" smtClean="0"/>
              <a:t> </a:t>
            </a:r>
            <a:r>
              <a:rPr lang="el-GR" sz="1800" dirty="0" smtClean="0"/>
              <a:t>αναπαριστά την κλάση όλων των συναρτησιακών ιδιοτήτων </a:t>
            </a:r>
            <a:r>
              <a:rPr lang="en-US" sz="1800" i="1" dirty="0" smtClean="0"/>
              <a:t> </a:t>
            </a:r>
          </a:p>
          <a:p>
            <a:r>
              <a:rPr lang="el-GR" sz="1800" dirty="0" smtClean="0"/>
              <a:t>Η </a:t>
            </a:r>
            <a:r>
              <a:rPr lang="en-US" sz="1800" i="1" dirty="0" smtClean="0"/>
              <a:t>P </a:t>
            </a:r>
            <a:r>
              <a:rPr lang="el-GR" sz="1800" dirty="0" smtClean="0"/>
              <a:t>είναι μία συναρτησιακή ιδιότητα, αν και μόνο αν είναι ιδιότητα και δεν υπάρχουν </a:t>
            </a:r>
            <a:r>
              <a:rPr lang="en-US" sz="1800" i="1" dirty="0" smtClean="0"/>
              <a:t>x, y1, </a:t>
            </a:r>
            <a:r>
              <a:rPr lang="el-GR" sz="1800" dirty="0" smtClean="0"/>
              <a:t>και </a:t>
            </a:r>
            <a:r>
              <a:rPr lang="en-US" sz="1800" i="1" dirty="0" smtClean="0"/>
              <a:t>y2 </a:t>
            </a:r>
            <a:r>
              <a:rPr lang="el-GR" sz="1800" dirty="0" smtClean="0"/>
              <a:t>τέτοια ώστε</a:t>
            </a:r>
            <a:r>
              <a:rPr lang="en-US" sz="1800" i="1" dirty="0" smtClean="0"/>
              <a:t> P(x, y1), P(x, y2), </a:t>
            </a:r>
            <a:r>
              <a:rPr lang="el-GR" sz="1800" i="1" dirty="0" smtClean="0"/>
              <a:t>και</a:t>
            </a:r>
            <a:r>
              <a:rPr lang="en-US" sz="1800" i="1" dirty="0" smtClean="0"/>
              <a:t> y1 ≠ y2</a:t>
            </a:r>
          </a:p>
          <a:p>
            <a:pPr lvl="1">
              <a:buNone/>
            </a:pPr>
            <a:r>
              <a:rPr lang="en-US" sz="1800" i="1" dirty="0" smtClean="0"/>
              <a:t>Type(?p, </a:t>
            </a:r>
            <a:r>
              <a:rPr lang="en-US" sz="1800" i="1" dirty="0" err="1" smtClean="0"/>
              <a:t>FuncProp</a:t>
            </a:r>
            <a:r>
              <a:rPr lang="en-US" sz="1800" i="1" dirty="0" smtClean="0"/>
              <a:t>) ←→ </a:t>
            </a:r>
            <a:r>
              <a:rPr lang="en-US" sz="1800" dirty="0" smtClean="0"/>
              <a:t>(</a:t>
            </a:r>
            <a:r>
              <a:rPr lang="en-US" sz="1800" i="1" dirty="0" smtClean="0"/>
              <a:t>Type(?p, Property) ∧ ∀?r∀?v1∀?v2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PropVal</a:t>
            </a:r>
            <a:r>
              <a:rPr lang="en-US" sz="1800" i="1" dirty="0" smtClean="0"/>
              <a:t>(?p, ?r, ?v1) ∧ </a:t>
            </a:r>
            <a:r>
              <a:rPr lang="en-US" sz="1800" i="1" dirty="0" err="1" smtClean="0"/>
              <a:t>PropVal</a:t>
            </a:r>
            <a:r>
              <a:rPr lang="en-US" sz="1800" i="1" dirty="0" smtClean="0"/>
              <a:t>(?p, ?r, ?v2) →?v1 =?v2))</a:t>
            </a:r>
            <a:endParaRPr lang="el-GR" sz="1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165</a:t>
            </a:fld>
            <a:endParaRPr lang="el-GR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(</a:t>
            </a:r>
            <a:r>
              <a:rPr lang="en-US" b="1" smtClean="0"/>
              <a:t>3/5)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err="1" smtClean="0"/>
              <a:t>Υποστασιοποιημένες</a:t>
            </a:r>
            <a:r>
              <a:rPr lang="el-GR" b="1" dirty="0" smtClean="0"/>
              <a:t> προτάσεις </a:t>
            </a:r>
            <a:endParaRPr lang="en-US" b="1" dirty="0" smtClean="0"/>
          </a:p>
          <a:p>
            <a:r>
              <a:rPr lang="el-GR" dirty="0" smtClean="0"/>
              <a:t>Η σταθερά </a:t>
            </a:r>
            <a:r>
              <a:rPr lang="en-US" i="1" dirty="0" smtClean="0"/>
              <a:t>Statement</a:t>
            </a:r>
            <a:r>
              <a:rPr lang="en-US" dirty="0" smtClean="0"/>
              <a:t> </a:t>
            </a:r>
            <a:r>
              <a:rPr lang="el-GR" dirty="0" smtClean="0"/>
              <a:t>αναπαριστά την κλάση όλων των </a:t>
            </a:r>
            <a:r>
              <a:rPr lang="el-GR" dirty="0" err="1" smtClean="0"/>
              <a:t>υποστασιοποιημένων</a:t>
            </a:r>
            <a:r>
              <a:rPr lang="el-GR" dirty="0" smtClean="0"/>
              <a:t> προτάσεων </a:t>
            </a:r>
            <a:endParaRPr lang="en-US" dirty="0" smtClean="0"/>
          </a:p>
          <a:p>
            <a:r>
              <a:rPr lang="el-GR" dirty="0" smtClean="0"/>
              <a:t>Όλες οι </a:t>
            </a:r>
            <a:r>
              <a:rPr lang="el-GR" dirty="0" err="1" smtClean="0"/>
              <a:t>υποστασιοποιημένες</a:t>
            </a:r>
            <a:r>
              <a:rPr lang="el-GR" dirty="0" smtClean="0"/>
              <a:t> προτάσεις είναι πόροι και η </a:t>
            </a:r>
            <a:r>
              <a:rPr lang="en-US" i="1" dirty="0" smtClean="0"/>
              <a:t>Statement</a:t>
            </a:r>
            <a:r>
              <a:rPr lang="en-US" dirty="0" smtClean="0"/>
              <a:t> </a:t>
            </a:r>
            <a:r>
              <a:rPr lang="el-GR" dirty="0" smtClean="0"/>
              <a:t>είναι ένα στιγμιότυπο της </a:t>
            </a:r>
            <a:r>
              <a:rPr lang="en-US" i="1" dirty="0" smtClean="0"/>
              <a:t>Class:</a:t>
            </a:r>
          </a:p>
          <a:p>
            <a:pPr lvl="1">
              <a:buNone/>
            </a:pPr>
            <a:r>
              <a:rPr lang="en-US" i="1" dirty="0" smtClean="0"/>
              <a:t>	Type(?s, Statement) → Type(?</a:t>
            </a:r>
            <a:r>
              <a:rPr lang="en-US" i="1" dirty="0" err="1" smtClean="0"/>
              <a:t>s,Resource</a:t>
            </a:r>
            <a:r>
              <a:rPr lang="en-US" i="1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	Type(</a:t>
            </a:r>
            <a:r>
              <a:rPr lang="en-US" i="1" dirty="0" err="1" smtClean="0"/>
              <a:t>Statement,Class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Μία </a:t>
            </a:r>
            <a:r>
              <a:rPr lang="el-GR" dirty="0" err="1" smtClean="0"/>
              <a:t>υποστασιοποιημένη</a:t>
            </a:r>
            <a:r>
              <a:rPr lang="el-GR" dirty="0" smtClean="0"/>
              <a:t> πρόταση μπορεί να αναλυθεί στα τρία μέρη μιας τριάδας </a:t>
            </a:r>
            <a:r>
              <a:rPr lang="en-US" dirty="0" smtClean="0"/>
              <a:t>RDF:</a:t>
            </a:r>
          </a:p>
          <a:p>
            <a:pPr lvl="1">
              <a:buNone/>
            </a:pPr>
            <a:r>
              <a:rPr lang="en-US" i="1" dirty="0" smtClean="0"/>
              <a:t>	Type(?</a:t>
            </a:r>
            <a:r>
              <a:rPr lang="en-US" i="1" dirty="0" err="1" smtClean="0"/>
              <a:t>st</a:t>
            </a:r>
            <a:r>
              <a:rPr lang="en-US" i="1" dirty="0" smtClean="0"/>
              <a:t>, Statement) →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it-IT" i="1" dirty="0" smtClean="0"/>
              <a:t>∃?p∃?r∃?v(PropVal(Predicate, ?st, ?p)∧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PropVal</a:t>
            </a:r>
            <a:r>
              <a:rPr lang="en-US" i="1" dirty="0" smtClean="0"/>
              <a:t>(Subject, ?</a:t>
            </a:r>
            <a:r>
              <a:rPr lang="en-US" i="1" dirty="0" err="1" smtClean="0"/>
              <a:t>st</a:t>
            </a:r>
            <a:r>
              <a:rPr lang="en-US" i="1" dirty="0" smtClean="0"/>
              <a:t>, ?r) ∧ </a:t>
            </a:r>
            <a:r>
              <a:rPr lang="en-US" i="1" dirty="0" err="1" smtClean="0"/>
              <a:t>PropVal</a:t>
            </a:r>
            <a:r>
              <a:rPr lang="en-US" i="1" dirty="0" smtClean="0"/>
              <a:t>(Object, ?</a:t>
            </a:r>
            <a:r>
              <a:rPr lang="en-US" i="1" dirty="0" err="1" smtClean="0"/>
              <a:t>st</a:t>
            </a:r>
            <a:r>
              <a:rPr lang="en-US" i="1" dirty="0" smtClean="0"/>
              <a:t>, ?v))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166</a:t>
            </a:fld>
            <a:endParaRPr lang="el-GR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(4/5)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…</a:t>
            </a:r>
            <a:r>
              <a:rPr lang="el-GR" b="1" dirty="0" err="1" smtClean="0"/>
              <a:t>Υποστασιοποιημένες</a:t>
            </a:r>
            <a:r>
              <a:rPr lang="el-GR" b="1" dirty="0" smtClean="0"/>
              <a:t> προτάσεις </a:t>
            </a:r>
            <a:endParaRPr lang="en-US" b="1" dirty="0" smtClean="0"/>
          </a:p>
          <a:p>
            <a:r>
              <a:rPr lang="el-GR" dirty="0" smtClean="0"/>
              <a:t>Οι ιδιότητες </a:t>
            </a:r>
            <a:r>
              <a:rPr lang="en-US" i="1" dirty="0" smtClean="0"/>
              <a:t>Subject, Predicate, </a:t>
            </a:r>
            <a:r>
              <a:rPr lang="el-GR" dirty="0" smtClean="0"/>
              <a:t>και </a:t>
            </a:r>
            <a:r>
              <a:rPr lang="en-US" i="1" dirty="0" smtClean="0"/>
              <a:t>Object </a:t>
            </a:r>
            <a:r>
              <a:rPr lang="el-GR" dirty="0" smtClean="0"/>
              <a:t>είναι συναρτησιακές ιδιότητες</a:t>
            </a:r>
            <a:endParaRPr lang="en-US" dirty="0" smtClean="0"/>
          </a:p>
          <a:p>
            <a:pPr lvl="1"/>
            <a:r>
              <a:rPr lang="el-GR" dirty="0" smtClean="0"/>
              <a:t>Δηλαδή κάθε πρόταση έχει ακριβώς ένα υποκείμενο, ένα κατηγόρημα και ένα αντικείμενο</a:t>
            </a:r>
            <a:r>
              <a:rPr lang="en-US" dirty="0" smtClean="0"/>
              <a:t>:</a:t>
            </a:r>
          </a:p>
          <a:p>
            <a:pPr lvl="2">
              <a:buNone/>
            </a:pPr>
            <a:r>
              <a:rPr lang="en-US" i="1" dirty="0" smtClean="0"/>
              <a:t>Type(Subject, </a:t>
            </a:r>
            <a:r>
              <a:rPr lang="en-US" i="1" dirty="0" err="1" smtClean="0"/>
              <a:t>FuncProp</a:t>
            </a:r>
            <a:r>
              <a:rPr lang="en-US" i="1" dirty="0" smtClean="0"/>
              <a:t>)</a:t>
            </a:r>
          </a:p>
          <a:p>
            <a:pPr lvl="2">
              <a:buNone/>
            </a:pPr>
            <a:r>
              <a:rPr lang="en-US" i="1" dirty="0" smtClean="0"/>
              <a:t>Type(Predicate, </a:t>
            </a:r>
            <a:r>
              <a:rPr lang="en-US" i="1" dirty="0" err="1" smtClean="0"/>
              <a:t>FuncProp</a:t>
            </a:r>
            <a:r>
              <a:rPr lang="en-US" i="1" dirty="0" smtClean="0"/>
              <a:t>)</a:t>
            </a:r>
          </a:p>
          <a:p>
            <a:pPr lvl="2">
              <a:buNone/>
            </a:pPr>
            <a:r>
              <a:rPr lang="en-US" i="1" dirty="0" smtClean="0"/>
              <a:t>Type(Object, </a:t>
            </a:r>
            <a:r>
              <a:rPr lang="en-US" i="1" dirty="0" err="1" smtClean="0"/>
              <a:t>FuncProp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Οι πληροφορίες τυποποίησης είναι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al(Subject, ?</a:t>
            </a:r>
            <a:r>
              <a:rPr lang="en-US" i="1" dirty="0" err="1" smtClean="0"/>
              <a:t>st</a:t>
            </a:r>
            <a:r>
              <a:rPr lang="en-US" i="1" dirty="0" smtClean="0"/>
              <a:t>, ?r) → </a:t>
            </a:r>
            <a:r>
              <a:rPr lang="en-US" dirty="0" smtClean="0"/>
              <a:t>(</a:t>
            </a:r>
            <a:r>
              <a:rPr lang="en-US" i="1" dirty="0" smtClean="0"/>
              <a:t>Type(?</a:t>
            </a:r>
            <a:r>
              <a:rPr lang="en-US" i="1" dirty="0" err="1" smtClean="0"/>
              <a:t>st</a:t>
            </a:r>
            <a:r>
              <a:rPr lang="en-US" i="1" dirty="0" smtClean="0"/>
              <a:t>, Statement) ∧ Type(?</a:t>
            </a:r>
            <a:r>
              <a:rPr lang="en-US" i="1" dirty="0" err="1" smtClean="0"/>
              <a:t>r,Resource</a:t>
            </a:r>
            <a:r>
              <a:rPr lang="en-US" i="1" dirty="0" smtClean="0"/>
              <a:t>))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al(Predicate, ?</a:t>
            </a:r>
            <a:r>
              <a:rPr lang="en-US" i="1" dirty="0" err="1" smtClean="0"/>
              <a:t>st</a:t>
            </a:r>
            <a:r>
              <a:rPr lang="en-US" i="1" dirty="0" smtClean="0"/>
              <a:t>, ?p) → </a:t>
            </a:r>
            <a:r>
              <a:rPr lang="en-US" dirty="0" smtClean="0"/>
              <a:t>(</a:t>
            </a:r>
            <a:r>
              <a:rPr lang="en-US" i="1" dirty="0" smtClean="0"/>
              <a:t>Type(?</a:t>
            </a:r>
            <a:r>
              <a:rPr lang="en-US" i="1" dirty="0" err="1" smtClean="0"/>
              <a:t>st</a:t>
            </a:r>
            <a:r>
              <a:rPr lang="en-US" i="1" dirty="0" smtClean="0"/>
              <a:t>, Statement) ∧ Type(?p, Property))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al(Object, ?</a:t>
            </a:r>
            <a:r>
              <a:rPr lang="en-US" i="1" dirty="0" err="1" smtClean="0"/>
              <a:t>st</a:t>
            </a:r>
            <a:r>
              <a:rPr lang="en-US" i="1" dirty="0" smtClean="0"/>
              <a:t>, ?v) → </a:t>
            </a:r>
            <a:r>
              <a:rPr lang="en-US" dirty="0" smtClean="0"/>
              <a:t>(</a:t>
            </a:r>
            <a:r>
              <a:rPr lang="en-US" i="1" dirty="0" smtClean="0"/>
              <a:t>Type(?</a:t>
            </a:r>
            <a:r>
              <a:rPr lang="en-US" i="1" dirty="0" err="1" smtClean="0"/>
              <a:t>st</a:t>
            </a:r>
            <a:r>
              <a:rPr lang="en-US" i="1" dirty="0" smtClean="0"/>
              <a:t>, Statement) ∧ (Type(?</a:t>
            </a:r>
            <a:r>
              <a:rPr lang="en-US" i="1" dirty="0" err="1" smtClean="0"/>
              <a:t>v,Resource</a:t>
            </a:r>
            <a:r>
              <a:rPr lang="en-US" i="1" dirty="0" smtClean="0"/>
              <a:t>) ∨ Type(?</a:t>
            </a:r>
            <a:r>
              <a:rPr lang="en-US" i="1" dirty="0" err="1" smtClean="0"/>
              <a:t>v,Literal</a:t>
            </a:r>
            <a:r>
              <a:rPr lang="en-US" i="1" dirty="0" smtClean="0"/>
              <a:t>)))</a:t>
            </a:r>
          </a:p>
          <a:p>
            <a:r>
              <a:rPr lang="el-GR" dirty="0" smtClean="0"/>
              <a:t>Σύμφωνα με το τελευταίο αξίωμα, αν το </a:t>
            </a:r>
            <a:r>
              <a:rPr lang="en-US" i="1" dirty="0" smtClean="0"/>
              <a:t>Object </a:t>
            </a:r>
            <a:r>
              <a:rPr lang="el-GR" dirty="0" smtClean="0"/>
              <a:t>εμφανιστεί ως ιδιότητα σε μία πρόταση </a:t>
            </a:r>
            <a:r>
              <a:rPr lang="en-US" dirty="0" smtClean="0"/>
              <a:t>RDF</a:t>
            </a:r>
            <a:r>
              <a:rPr lang="el-GR" dirty="0" smtClean="0"/>
              <a:t>, τότε πρέπει να ισχύει για κάποια </a:t>
            </a:r>
            <a:r>
              <a:rPr lang="el-GR" dirty="0" err="1" smtClean="0"/>
              <a:t>υποστασιοποιημένη</a:t>
            </a:r>
            <a:r>
              <a:rPr lang="el-GR" dirty="0" smtClean="0"/>
              <a:t> πρόταση και να παίρνει ως τιμή είτε πόρο ή λεκτικό</a:t>
            </a:r>
          </a:p>
          <a:p>
            <a:endParaRPr lang="en-US" b="1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167</a:t>
            </a:fld>
            <a:endParaRPr lang="el-GR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(5/5)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dirty="0" smtClean="0"/>
              <a:t>Υποδοχείς</a:t>
            </a:r>
            <a:endParaRPr lang="en-US" b="1" dirty="0" smtClean="0"/>
          </a:p>
          <a:p>
            <a:r>
              <a:rPr lang="el-GR" dirty="0" smtClean="0"/>
              <a:t>Όλοι οι υποδοχείς είναι πόροι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Type(?</a:t>
            </a:r>
            <a:r>
              <a:rPr lang="en-US" i="1" dirty="0" err="1" smtClean="0"/>
              <a:t>c,Container</a:t>
            </a:r>
            <a:r>
              <a:rPr lang="en-US" i="1" dirty="0" smtClean="0"/>
              <a:t>) → Type(?</a:t>
            </a:r>
            <a:r>
              <a:rPr lang="en-US" i="1" dirty="0" err="1" smtClean="0"/>
              <a:t>c,Resource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Οι υποδοχείς είναι λίστες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Type(?</a:t>
            </a:r>
            <a:r>
              <a:rPr lang="en-US" i="1" dirty="0" err="1" smtClean="0"/>
              <a:t>c,Container</a:t>
            </a:r>
            <a:r>
              <a:rPr lang="en-US" i="1" dirty="0" smtClean="0"/>
              <a:t>) → list(?c)</a:t>
            </a:r>
          </a:p>
          <a:p>
            <a:r>
              <a:rPr lang="el-GR" dirty="0" smtClean="0"/>
              <a:t>Οι υποδοχείς είναι </a:t>
            </a:r>
            <a:r>
              <a:rPr lang="el-GR" dirty="0" err="1" smtClean="0"/>
              <a:t>πολυσύνολα</a:t>
            </a:r>
            <a:r>
              <a:rPr lang="el-GR" dirty="0" smtClean="0"/>
              <a:t>, ακολουθίες ή εναλλακτικές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Type(?</a:t>
            </a:r>
            <a:r>
              <a:rPr lang="en-US" i="1" dirty="0" err="1" smtClean="0"/>
              <a:t>c,Container</a:t>
            </a:r>
            <a:r>
              <a:rPr lang="en-US" i="1" dirty="0" smtClean="0"/>
              <a:t>) ←→ </a:t>
            </a:r>
            <a:r>
              <a:rPr lang="da-DK" dirty="0" smtClean="0"/>
              <a:t>(</a:t>
            </a:r>
            <a:r>
              <a:rPr lang="da-DK" i="1" dirty="0" smtClean="0"/>
              <a:t>Type(?c,Bag) ∨ Type(?c, Seq) ∨ Type(?c, Alt))</a:t>
            </a:r>
          </a:p>
          <a:p>
            <a:r>
              <a:rPr lang="el-GR" dirty="0" smtClean="0"/>
              <a:t>Τα </a:t>
            </a:r>
            <a:r>
              <a:rPr lang="el-GR" dirty="0" err="1" smtClean="0"/>
              <a:t>πολυσύνολα</a:t>
            </a:r>
            <a:r>
              <a:rPr lang="el-GR" dirty="0" smtClean="0"/>
              <a:t> και οι ακολουθίες είναι ξένα μεταξύ τους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da-DK" i="1" dirty="0" smtClean="0"/>
              <a:t>	￢(Type(?x,Bag) ∧ Type(?x, Seq))</a:t>
            </a:r>
          </a:p>
          <a:p>
            <a:r>
              <a:rPr lang="el-GR" dirty="0" smtClean="0"/>
              <a:t>Για κάθε φυσικό αριθμό </a:t>
            </a:r>
            <a:r>
              <a:rPr lang="en-US" i="1" dirty="0" smtClean="0"/>
              <a:t>n &gt; 0, </a:t>
            </a:r>
            <a:r>
              <a:rPr lang="el-GR" dirty="0" smtClean="0"/>
              <a:t>υπάρχει ο επιλογέας </a:t>
            </a:r>
            <a:r>
              <a:rPr lang="en-US" i="1" dirty="0" smtClean="0"/>
              <a:t>_n</a:t>
            </a:r>
            <a:r>
              <a:rPr lang="en-US" dirty="0" smtClean="0"/>
              <a:t>, </a:t>
            </a:r>
            <a:r>
              <a:rPr lang="el-GR" dirty="0" smtClean="0"/>
              <a:t>ο οποίος διαλέγει το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l-GR" i="1" dirty="0" smtClean="0"/>
              <a:t>-</a:t>
            </a:r>
            <a:r>
              <a:rPr lang="el-GR" dirty="0" smtClean="0"/>
              <a:t>οστό στοιχείο ενός υποδοχέα </a:t>
            </a:r>
            <a:endParaRPr lang="en-US" dirty="0" smtClean="0"/>
          </a:p>
          <a:p>
            <a:r>
              <a:rPr lang="el-GR" dirty="0" smtClean="0"/>
              <a:t>Είναι συναρτησιακή ιδιότητα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	Type(_n, </a:t>
            </a:r>
            <a:r>
              <a:rPr lang="en-US" i="1" dirty="0" err="1" smtClean="0"/>
              <a:t>FuncProp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Και εφαρμόζεται μόνο σε υποδοχείς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pt-BR" i="1" dirty="0" smtClean="0"/>
              <a:t>	PropVal(_n, ?c, ?o) → Type(?c,Container)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168</a:t>
            </a:fld>
            <a:endParaRPr lang="el-GR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Schema 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Υποκλάσεις και </a:t>
            </a:r>
            <a:r>
              <a:rPr lang="el-GR" sz="2400" b="1" dirty="0" err="1" smtClean="0"/>
              <a:t>Υποϊδιότητες</a:t>
            </a:r>
            <a:endParaRPr lang="en-US" sz="2400" b="1" dirty="0" smtClean="0"/>
          </a:p>
          <a:p>
            <a:r>
              <a:rPr lang="el-GR" sz="2400" dirty="0" smtClean="0"/>
              <a:t>Το </a:t>
            </a:r>
            <a:r>
              <a:rPr lang="en-US" sz="2400" i="1" dirty="0" err="1" smtClean="0"/>
              <a:t>subClassOf</a:t>
            </a:r>
            <a:r>
              <a:rPr lang="en-US" sz="2400" dirty="0" smtClean="0"/>
              <a:t> </a:t>
            </a:r>
            <a:r>
              <a:rPr lang="el-GR" sz="2400" dirty="0" smtClean="0"/>
              <a:t>είναι ιδιότητα</a:t>
            </a:r>
            <a:r>
              <a:rPr lang="en-US" sz="2400" dirty="0" smtClean="0"/>
              <a:t>:</a:t>
            </a:r>
          </a:p>
          <a:p>
            <a:pPr lvl="1">
              <a:buNone/>
            </a:pPr>
            <a:r>
              <a:rPr lang="en-US" sz="2000" i="1" dirty="0" smtClean="0"/>
              <a:t>	Type(</a:t>
            </a:r>
            <a:r>
              <a:rPr lang="en-US" sz="2000" i="1" dirty="0" err="1" smtClean="0"/>
              <a:t>subClassOf</a:t>
            </a:r>
            <a:r>
              <a:rPr lang="en-US" sz="2000" i="1" dirty="0" smtClean="0"/>
              <a:t>, Property)</a:t>
            </a:r>
          </a:p>
          <a:p>
            <a:r>
              <a:rPr lang="el-GR" sz="2400" dirty="0" smtClean="0"/>
              <a:t>Αν μία κλάση</a:t>
            </a:r>
            <a:r>
              <a:rPr lang="en-US" sz="2400" dirty="0" smtClean="0"/>
              <a:t> </a:t>
            </a:r>
            <a:r>
              <a:rPr lang="en-US" sz="2400" i="1" dirty="0" smtClean="0"/>
              <a:t>C </a:t>
            </a:r>
            <a:r>
              <a:rPr lang="el-GR" sz="2400" dirty="0" smtClean="0"/>
              <a:t>είναι υποκλάση μιας κλάσης</a:t>
            </a:r>
            <a:r>
              <a:rPr lang="en-US" sz="2400" dirty="0" smtClean="0"/>
              <a:t> </a:t>
            </a:r>
            <a:r>
              <a:rPr lang="en-US" sz="2400" i="1" dirty="0" smtClean="0"/>
              <a:t>C’, </a:t>
            </a:r>
            <a:r>
              <a:rPr lang="el-GR" sz="2400" dirty="0" smtClean="0"/>
              <a:t>τότε όλα τα στιγμιότυπα της</a:t>
            </a:r>
            <a:r>
              <a:rPr lang="en-US" sz="2400" dirty="0" smtClean="0"/>
              <a:t> </a:t>
            </a:r>
            <a:r>
              <a:rPr lang="en-US" sz="2400" i="1" dirty="0" smtClean="0"/>
              <a:t>C </a:t>
            </a:r>
            <a:r>
              <a:rPr lang="el-GR" sz="2400" dirty="0" smtClean="0"/>
              <a:t>είναι και στιγμιότυπα της</a:t>
            </a:r>
            <a:r>
              <a:rPr lang="en-US" sz="2400" dirty="0" smtClean="0"/>
              <a:t> </a:t>
            </a:r>
            <a:r>
              <a:rPr lang="en-US" sz="2400" i="1" dirty="0" smtClean="0"/>
              <a:t>C’:</a:t>
            </a:r>
          </a:p>
          <a:p>
            <a:pPr lvl="1">
              <a:buNone/>
            </a:pPr>
            <a:r>
              <a:rPr lang="en-US" sz="2000" i="1" dirty="0" smtClean="0"/>
              <a:t>	</a:t>
            </a:r>
            <a:r>
              <a:rPr lang="en-US" sz="2000" i="1" dirty="0" err="1" smtClean="0"/>
              <a:t>PropVal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subClassOf</a:t>
            </a:r>
            <a:r>
              <a:rPr lang="en-US" sz="2000" i="1" dirty="0" smtClean="0"/>
              <a:t>, ?c, ?c’) ← </a:t>
            </a:r>
            <a:r>
              <a:rPr lang="en-US" sz="2000" dirty="0" smtClean="0"/>
              <a:t>(</a:t>
            </a:r>
            <a:r>
              <a:rPr lang="en-US" sz="2000" i="1" dirty="0" smtClean="0"/>
              <a:t>Type(?</a:t>
            </a:r>
            <a:r>
              <a:rPr lang="en-US" sz="2000" i="1" dirty="0" err="1" smtClean="0"/>
              <a:t>c,Class</a:t>
            </a:r>
            <a:r>
              <a:rPr lang="en-US" sz="2000" i="1" dirty="0" smtClean="0"/>
              <a:t>) ∧ Type(?c’, Class)∧</a:t>
            </a:r>
          </a:p>
          <a:p>
            <a:pPr lvl="1">
              <a:buNone/>
            </a:pPr>
            <a:r>
              <a:rPr lang="en-US" sz="2000" i="1" dirty="0" smtClean="0"/>
              <a:t>	</a:t>
            </a:r>
            <a:r>
              <a:rPr lang="nb-NO" sz="2000" i="1" dirty="0" smtClean="0"/>
              <a:t>∀?x(Type(?x, ?c) → Type(?x, ?c’)))</a:t>
            </a:r>
          </a:p>
          <a:p>
            <a:r>
              <a:rPr lang="el-GR" sz="2400" dirty="0" smtClean="0"/>
              <a:t>Ομοίως για το </a:t>
            </a:r>
            <a:r>
              <a:rPr lang="en-US" sz="2400" i="1" dirty="0" err="1" smtClean="0"/>
              <a:t>subPropertyOf</a:t>
            </a:r>
            <a:r>
              <a:rPr lang="en-US" sz="2400" dirty="0" smtClean="0"/>
              <a:t>: </a:t>
            </a:r>
            <a:r>
              <a:rPr lang="el-GR" sz="2400" dirty="0" smtClean="0"/>
              <a:t>η </a:t>
            </a:r>
            <a:r>
              <a:rPr lang="en-US" sz="2400" i="1" dirty="0" smtClean="0"/>
              <a:t>P </a:t>
            </a:r>
            <a:r>
              <a:rPr lang="el-GR" sz="2400" dirty="0" smtClean="0"/>
              <a:t>είναι </a:t>
            </a:r>
            <a:r>
              <a:rPr lang="el-GR" sz="2400" dirty="0" err="1" smtClean="0"/>
              <a:t>υποϊδιότητα</a:t>
            </a:r>
            <a:r>
              <a:rPr lang="el-GR" sz="2400" dirty="0" smtClean="0"/>
              <a:t> της </a:t>
            </a:r>
            <a:r>
              <a:rPr lang="en-US" sz="2400" i="1" dirty="0" smtClean="0"/>
              <a:t>P’ </a:t>
            </a:r>
            <a:r>
              <a:rPr lang="el-GR" sz="2400" dirty="0" smtClean="0"/>
              <a:t>αν ισχύει</a:t>
            </a:r>
            <a:r>
              <a:rPr lang="en-US" sz="2400" i="1" dirty="0" smtClean="0"/>
              <a:t> P’(x, y) </a:t>
            </a:r>
            <a:r>
              <a:rPr lang="el-GR" sz="2400" dirty="0" smtClean="0"/>
              <a:t>όποτε ισχύει </a:t>
            </a:r>
            <a:r>
              <a:rPr lang="en-US" sz="2400" i="1" dirty="0" smtClean="0"/>
              <a:t>(x, y):</a:t>
            </a:r>
          </a:p>
          <a:p>
            <a:pPr lvl="1">
              <a:buNone/>
            </a:pPr>
            <a:r>
              <a:rPr lang="en-US" sz="2000" i="1" dirty="0" smtClean="0"/>
              <a:t>	Type(</a:t>
            </a:r>
            <a:r>
              <a:rPr lang="en-US" sz="2000" i="1" dirty="0" err="1" smtClean="0"/>
              <a:t>subPropertyOf</a:t>
            </a:r>
            <a:r>
              <a:rPr lang="en-US" sz="2000" i="1" dirty="0" smtClean="0"/>
              <a:t>, Property)</a:t>
            </a:r>
          </a:p>
          <a:p>
            <a:pPr lvl="1">
              <a:buNone/>
            </a:pPr>
            <a:r>
              <a:rPr lang="it-IT" sz="2000" i="1" dirty="0" smtClean="0"/>
              <a:t>	PropVal(subP ropertyOf, ?p, ?p’) ←→ </a:t>
            </a:r>
            <a:r>
              <a:rPr lang="en-US" sz="2000" dirty="0" smtClean="0"/>
              <a:t>(</a:t>
            </a:r>
            <a:r>
              <a:rPr lang="en-US" sz="2000" i="1" dirty="0" smtClean="0"/>
              <a:t>Type(?p, Property) ∧ Type(?</a:t>
            </a:r>
            <a:r>
              <a:rPr lang="en-US" sz="2000" i="1" dirty="0" err="1" smtClean="0"/>
              <a:t>p’,Property</a:t>
            </a:r>
            <a:r>
              <a:rPr lang="en-US" sz="2000" i="1" dirty="0" smtClean="0"/>
              <a:t>)∧ ∀?r∀?v(</a:t>
            </a:r>
            <a:r>
              <a:rPr lang="en-US" sz="2000" i="1" dirty="0" err="1" smtClean="0"/>
              <a:t>PropVal</a:t>
            </a:r>
            <a:r>
              <a:rPr lang="en-US" sz="2000" i="1" dirty="0" smtClean="0"/>
              <a:t>(?p, ?r, ?v) → </a:t>
            </a:r>
            <a:r>
              <a:rPr lang="en-US" sz="2000" i="1" dirty="0" err="1" smtClean="0"/>
              <a:t>PropVal</a:t>
            </a:r>
            <a:r>
              <a:rPr lang="en-US" sz="2000" i="1" dirty="0" smtClean="0"/>
              <a:t>(?p’, ?r, ?v)))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169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Τεχνολογιεσ</a:t>
            </a:r>
            <a:r>
              <a:rPr lang="el-GR" dirty="0" smtClean="0"/>
              <a:t> </a:t>
            </a:r>
            <a:r>
              <a:rPr lang="el-GR" dirty="0" err="1" smtClean="0"/>
              <a:t>σημασιολογικου</a:t>
            </a:r>
            <a:r>
              <a:rPr lang="el-GR" dirty="0" smtClean="0"/>
              <a:t> </a:t>
            </a:r>
            <a:r>
              <a:rPr lang="el-GR" dirty="0" err="1" smtClean="0"/>
              <a:t>ιστου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Schema 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196752"/>
            <a:ext cx="7704856" cy="5554216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/>
              <a:t>Περιορισμοί</a:t>
            </a:r>
            <a:endParaRPr lang="en-US" b="1" dirty="0" smtClean="0"/>
          </a:p>
          <a:p>
            <a:r>
              <a:rPr lang="el-GR" dirty="0" smtClean="0"/>
              <a:t>Κάθε πόρος περιορισμού είναι πόρος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</a:t>
            </a:r>
            <a:r>
              <a:rPr lang="en-US" i="1" dirty="0" err="1" smtClean="0"/>
              <a:t>subClassOf,ConstraintResource,Resource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Οι ιδιότητες περιορισμού είναι όλες ιδιότητες, οι οποίες είναι και πόροι περιορισμού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Type(?</a:t>
            </a:r>
            <a:r>
              <a:rPr lang="en-US" i="1" dirty="0" err="1" smtClean="0"/>
              <a:t>cp,ConstraintProperty</a:t>
            </a:r>
            <a:r>
              <a:rPr lang="en-US" i="1" dirty="0" smtClean="0"/>
              <a:t>) ←→ </a:t>
            </a:r>
            <a:r>
              <a:rPr lang="en-US" dirty="0" smtClean="0"/>
              <a:t>(</a:t>
            </a:r>
            <a:r>
              <a:rPr lang="en-US" i="1" dirty="0" smtClean="0"/>
              <a:t>Type(?</a:t>
            </a:r>
            <a:r>
              <a:rPr lang="en-US" i="1" dirty="0" err="1" smtClean="0"/>
              <a:t>cp,ConstraintResource</a:t>
            </a:r>
            <a:r>
              <a:rPr lang="en-US" i="1" dirty="0" smtClean="0"/>
              <a:t>) ∧ Type(?</a:t>
            </a:r>
            <a:r>
              <a:rPr lang="en-US" i="1" dirty="0" err="1" smtClean="0"/>
              <a:t>cp,Property</a:t>
            </a:r>
            <a:r>
              <a:rPr lang="en-US" i="1" dirty="0" smtClean="0"/>
              <a:t>))</a:t>
            </a:r>
          </a:p>
          <a:p>
            <a:r>
              <a:rPr lang="el-GR" dirty="0" smtClean="0"/>
              <a:t>Τα </a:t>
            </a:r>
            <a:r>
              <a:rPr lang="en-US" i="1" dirty="0" smtClean="0"/>
              <a:t>domain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 smtClean="0"/>
              <a:t>range</a:t>
            </a:r>
            <a:r>
              <a:rPr lang="en-US" dirty="0" smtClean="0"/>
              <a:t> </a:t>
            </a:r>
            <a:r>
              <a:rPr lang="el-GR" dirty="0" smtClean="0"/>
              <a:t>είναι ιδιότητες περιορισμού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Type(</a:t>
            </a:r>
            <a:r>
              <a:rPr lang="en-US" i="1" dirty="0" err="1" smtClean="0"/>
              <a:t>domain,ConstraintProperty</a:t>
            </a:r>
            <a:r>
              <a:rPr lang="en-US" i="1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	Type(</a:t>
            </a:r>
            <a:r>
              <a:rPr lang="en-US" i="1" dirty="0" err="1" smtClean="0"/>
              <a:t>range,ConstraintP</a:t>
            </a:r>
            <a:r>
              <a:rPr lang="en-US" i="1" dirty="0" smtClean="0"/>
              <a:t> </a:t>
            </a:r>
            <a:r>
              <a:rPr lang="en-US" i="1" dirty="0" err="1" smtClean="0"/>
              <a:t>roperty</a:t>
            </a:r>
            <a:r>
              <a:rPr lang="en-US" i="1" dirty="0" smtClean="0"/>
              <a:t>)</a:t>
            </a:r>
          </a:p>
          <a:p>
            <a:r>
              <a:rPr lang="el-GR" dirty="0" smtClean="0"/>
              <a:t>Τα </a:t>
            </a:r>
            <a:r>
              <a:rPr lang="en-US" i="1" dirty="0" smtClean="0"/>
              <a:t>domain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 smtClean="0"/>
              <a:t>range</a:t>
            </a:r>
            <a:r>
              <a:rPr lang="en-US" dirty="0" smtClean="0"/>
              <a:t> </a:t>
            </a:r>
            <a:r>
              <a:rPr lang="el-GR" dirty="0" smtClean="0"/>
              <a:t>ορίζουν το πεδίο ορισμού και το σύνολο τιμών μιας ιδιότητας, αντίστοιχα</a:t>
            </a:r>
            <a:endParaRPr lang="en-US" dirty="0" smtClean="0"/>
          </a:p>
          <a:p>
            <a:pPr lvl="1"/>
            <a:r>
              <a:rPr lang="el-GR" dirty="0" smtClean="0"/>
              <a:t>Θυμηθείτε ότι το πεδίο ορισμού μιας ιδιότητας </a:t>
            </a:r>
            <a:r>
              <a:rPr lang="en-US" i="1" dirty="0" smtClean="0"/>
              <a:t>P </a:t>
            </a:r>
            <a:r>
              <a:rPr lang="el-GR" dirty="0" smtClean="0"/>
              <a:t>είναι το σύνολο όλων των αντικειμένων για τα οποία ισχύει η </a:t>
            </a:r>
            <a:r>
              <a:rPr lang="en-US" i="1" dirty="0" smtClean="0"/>
              <a:t>P</a:t>
            </a:r>
          </a:p>
          <a:p>
            <a:pPr lvl="1"/>
            <a:r>
              <a:rPr lang="el-GR" dirty="0" smtClean="0"/>
              <a:t>Αν</a:t>
            </a:r>
            <a:r>
              <a:rPr lang="en-US" i="1" dirty="0" smtClean="0"/>
              <a:t> D </a:t>
            </a:r>
            <a:r>
              <a:rPr lang="el-GR" dirty="0" smtClean="0"/>
              <a:t>είναι το πεδίο ορισμού της </a:t>
            </a:r>
            <a:r>
              <a:rPr lang="en-US" i="1" dirty="0" smtClean="0"/>
              <a:t>P, </a:t>
            </a:r>
            <a:r>
              <a:rPr lang="el-GR" dirty="0" smtClean="0"/>
              <a:t>τότε για κάθε </a:t>
            </a:r>
            <a:r>
              <a:rPr lang="en-US" i="1" dirty="0" smtClean="0"/>
              <a:t>P(x, y), x ∈ D.</a:t>
            </a:r>
          </a:p>
          <a:p>
            <a:pPr lvl="1"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PropVal</a:t>
            </a:r>
            <a:r>
              <a:rPr lang="en-US" i="1" dirty="0" smtClean="0"/>
              <a:t>(domain, ?p, ?d) → </a:t>
            </a:r>
            <a:r>
              <a:rPr lang="es-ES" i="1" dirty="0" smtClean="0"/>
              <a:t>∀?x∀?y(PropVal(?p, ?x, ?y) → Type(?x, ?d))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170</a:t>
            </a:fld>
            <a:endParaRPr lang="el-GR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RDF Schema 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4408" y="1196752"/>
            <a:ext cx="7962088" cy="566124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Το σύνολο τιμών μιας ιδιότητας </a:t>
            </a:r>
            <a:r>
              <a:rPr lang="en-US" i="1" dirty="0" smtClean="0"/>
              <a:t>P </a:t>
            </a:r>
            <a:r>
              <a:rPr lang="el-GR" dirty="0" smtClean="0"/>
              <a:t>είναι το σύνολο όλων των τιμών που μπορεί να πάρει η </a:t>
            </a:r>
            <a:r>
              <a:rPr lang="en-US" i="1" dirty="0" smtClean="0"/>
              <a:t>P</a:t>
            </a:r>
            <a:endParaRPr lang="en-US" dirty="0" smtClean="0"/>
          </a:p>
          <a:p>
            <a:r>
              <a:rPr lang="el-GR" dirty="0" smtClean="0"/>
              <a:t>Αν </a:t>
            </a:r>
            <a:r>
              <a:rPr lang="en-US" i="1" dirty="0" smtClean="0"/>
              <a:t>R </a:t>
            </a:r>
            <a:r>
              <a:rPr lang="el-GR" dirty="0" smtClean="0"/>
              <a:t>είναι το σύνολο τιμών της </a:t>
            </a:r>
            <a:r>
              <a:rPr lang="en-US" i="1" dirty="0" smtClean="0"/>
              <a:t>P, </a:t>
            </a:r>
            <a:r>
              <a:rPr lang="el-GR" dirty="0" smtClean="0"/>
              <a:t>τότε για κάθε </a:t>
            </a:r>
            <a:r>
              <a:rPr lang="en-US" i="1" dirty="0" smtClean="0"/>
              <a:t>P(x, y), y ∈ R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al(range, ?p, ?r) → </a:t>
            </a:r>
            <a:r>
              <a:rPr lang="es-ES" i="1" dirty="0" smtClean="0"/>
              <a:t>∀?x∀?y(PropV al(?p, ?x, ?y) → Type(?y, ?r))</a:t>
            </a:r>
            <a:endParaRPr lang="el-GR" dirty="0" smtClean="0"/>
          </a:p>
          <a:p>
            <a:r>
              <a:rPr lang="el-GR" sz="3100" dirty="0" smtClean="0"/>
              <a:t>Τύποι που μπορούν να εξαχθούν μέσω συμπερασμού από τους προηγούμενους</a:t>
            </a:r>
            <a:r>
              <a:rPr lang="en-US" sz="3100" dirty="0" smtClean="0"/>
              <a:t>: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al(domain, </a:t>
            </a:r>
            <a:r>
              <a:rPr lang="en-US" i="1" dirty="0" err="1" smtClean="0"/>
              <a:t>range,Property</a:t>
            </a:r>
            <a:r>
              <a:rPr lang="en-US" i="1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al(range, </a:t>
            </a:r>
            <a:r>
              <a:rPr lang="en-US" i="1" dirty="0" err="1" smtClean="0"/>
              <a:t>range,Class</a:t>
            </a:r>
            <a:r>
              <a:rPr lang="en-US" i="1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al(domain, domain, Property)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PropV</a:t>
            </a:r>
            <a:r>
              <a:rPr lang="en-US" i="1" dirty="0" smtClean="0"/>
              <a:t> al(range, </a:t>
            </a:r>
            <a:r>
              <a:rPr lang="en-US" i="1" dirty="0" err="1" smtClean="0"/>
              <a:t>domain,Class</a:t>
            </a:r>
            <a:r>
              <a:rPr lang="en-US" i="1" dirty="0" smtClean="0"/>
              <a:t>)</a:t>
            </a:r>
          </a:p>
          <a:p>
            <a:r>
              <a:rPr lang="el-GR" sz="3100" dirty="0" smtClean="0"/>
              <a:t>Έτσι τυποποιήσαμε τη σημασιολογία των </a:t>
            </a:r>
            <a:r>
              <a:rPr lang="en-US" sz="3100" dirty="0" smtClean="0"/>
              <a:t>RDF </a:t>
            </a:r>
            <a:r>
              <a:rPr lang="el-GR" sz="3100" dirty="0" smtClean="0"/>
              <a:t>και</a:t>
            </a:r>
            <a:r>
              <a:rPr lang="en-US" sz="3100" dirty="0" smtClean="0"/>
              <a:t> RDFS</a:t>
            </a:r>
          </a:p>
          <a:p>
            <a:r>
              <a:rPr lang="el-GR" sz="3100" dirty="0" smtClean="0"/>
              <a:t>Ένας πράκτορας που είναι εξοπλισμένος με αυτή τη γνώση μπορεί να εξάγει ενδιαφέροντα συμπεράσματα</a:t>
            </a:r>
            <a:endParaRPr lang="en-US" sz="3100" dirty="0" smtClean="0"/>
          </a:p>
          <a:p>
            <a:pPr lvl="1"/>
            <a:r>
              <a:rPr lang="el-GR" dirty="0" smtClean="0"/>
              <a:t>Π.χ. δεδομένου ότι το πεδίο ορισμού της ιδιότητας </a:t>
            </a:r>
            <a:r>
              <a:rPr lang="en-US" i="1" dirty="0" smtClean="0"/>
              <a:t>teaches </a:t>
            </a:r>
            <a:r>
              <a:rPr lang="el-GR" dirty="0" smtClean="0"/>
              <a:t>είναι το </a:t>
            </a:r>
            <a:r>
              <a:rPr lang="en-US" i="1" dirty="0" err="1" smtClean="0"/>
              <a:t>academicStaffMember</a:t>
            </a:r>
            <a:r>
              <a:rPr lang="en-US" i="1" dirty="0" smtClean="0"/>
              <a:t>, </a:t>
            </a:r>
            <a:r>
              <a:rPr lang="el-GR" dirty="0" smtClean="0"/>
              <a:t>ότι το </a:t>
            </a:r>
            <a:r>
              <a:rPr lang="en-US" i="1" dirty="0" err="1" smtClean="0"/>
              <a:t>academicStaffMember</a:t>
            </a:r>
            <a:r>
              <a:rPr lang="en-US" i="1" dirty="0" smtClean="0"/>
              <a:t> </a:t>
            </a:r>
            <a:r>
              <a:rPr lang="el-GR" dirty="0" smtClean="0"/>
              <a:t>είναι υποκλάση του </a:t>
            </a:r>
            <a:r>
              <a:rPr lang="en-US" i="1" dirty="0" err="1" smtClean="0"/>
              <a:t>staffMembers</a:t>
            </a:r>
            <a:r>
              <a:rPr lang="en-US" i="1" dirty="0" smtClean="0"/>
              <a:t>, </a:t>
            </a:r>
            <a:r>
              <a:rPr lang="el-GR" dirty="0" smtClean="0"/>
              <a:t>και ότι ισχύει </a:t>
            </a:r>
            <a:r>
              <a:rPr lang="en-US" i="1" dirty="0" smtClean="0"/>
              <a:t>teaches(DB, </a:t>
            </a:r>
            <a:r>
              <a:rPr lang="en-US" i="1" dirty="0" err="1" smtClean="0"/>
              <a:t>DiMa</a:t>
            </a:r>
            <a:r>
              <a:rPr lang="en-US" i="1" dirty="0" smtClean="0"/>
              <a:t>)</a:t>
            </a:r>
          </a:p>
          <a:p>
            <a:pPr lvl="2"/>
            <a:r>
              <a:rPr lang="el-GR" dirty="0" smtClean="0"/>
              <a:t>Ο πράκτορας μπορεί αυτόματα να συνάγει το </a:t>
            </a:r>
            <a:r>
              <a:rPr lang="en-US" i="1" dirty="0" err="1" smtClean="0"/>
              <a:t>staffMember</a:t>
            </a:r>
            <a:r>
              <a:rPr lang="en-US" i="1" dirty="0" smtClean="0"/>
              <a:t>(DB) </a:t>
            </a:r>
            <a:r>
              <a:rPr lang="el-GR" dirty="0" smtClean="0"/>
              <a:t>χρησιμοποιώντας τη σημασιολογία της κατηγορηματικής λογικής ή ένα από τα συστήματα αποδείξεων κατηγορηματικής λογικής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171</a:t>
            </a:fld>
            <a:endParaRPr lang="el-GR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Συστημα</a:t>
            </a:r>
            <a:r>
              <a:rPr lang="el-GR" dirty="0" smtClean="0"/>
              <a:t> </a:t>
            </a:r>
            <a:r>
              <a:rPr lang="el-GR" dirty="0" err="1" smtClean="0"/>
              <a:t>αμεσου</a:t>
            </a:r>
            <a:r>
              <a:rPr lang="el-GR" dirty="0" smtClean="0"/>
              <a:t> </a:t>
            </a:r>
            <a:r>
              <a:rPr lang="el-GR" dirty="0" err="1" smtClean="0"/>
              <a:t>συμπερασμου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για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RDFS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707904" y="4005064"/>
            <a:ext cx="5271288" cy="151216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172</a:t>
            </a:fld>
            <a:endParaRPr lang="el-GR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Σύστημα άμεσου συμπερασμού για </a:t>
            </a:r>
            <a:r>
              <a:rPr lang="en-US" b="1" dirty="0" smtClean="0"/>
              <a:t>RDF </a:t>
            </a:r>
            <a:r>
              <a:rPr lang="el-GR" b="1" dirty="0" smtClean="0"/>
              <a:t>και</a:t>
            </a:r>
            <a:r>
              <a:rPr lang="en-US" b="1" dirty="0" smtClean="0"/>
              <a:t> RDFS (1/3)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648" y="1447800"/>
            <a:ext cx="7530040" cy="37814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Η αξιωματική σημασιολογία μπορεί να χρησιμοποιηθεί για αυτοματοποιημένη συλλογιστική στις γλώσσες </a:t>
            </a:r>
            <a:r>
              <a:rPr lang="en-US" dirty="0" smtClean="0"/>
              <a:t>RDF </a:t>
            </a:r>
            <a:r>
              <a:rPr lang="el-GR" dirty="0" smtClean="0"/>
              <a:t>και</a:t>
            </a:r>
            <a:r>
              <a:rPr lang="en-US" dirty="0" smtClean="0"/>
              <a:t> RDF Schema</a:t>
            </a:r>
          </a:p>
          <a:p>
            <a:r>
              <a:rPr lang="el-GR" dirty="0" smtClean="0"/>
              <a:t>Ωστόσο, απαιτείται ένα σύστημα αποδείξεων λογικής πρώτης τάξης για να επιτευχθεί αυτό</a:t>
            </a:r>
            <a:endParaRPr lang="en-US" dirty="0" smtClean="0"/>
          </a:p>
          <a:p>
            <a:pPr lvl="1"/>
            <a:r>
              <a:rPr lang="el-GR" dirty="0" smtClean="0"/>
              <a:t>Αυτή είναι μία υπερβολική απαίτηση και μπορεί να μην κλιμακώνεται όταν εμπλέκονται εκατομμύρια προτάσεις</a:t>
            </a:r>
            <a:endParaRPr lang="en-US" dirty="0" smtClean="0"/>
          </a:p>
          <a:p>
            <a:r>
              <a:rPr lang="el-GR" dirty="0" smtClean="0"/>
              <a:t>Για το λόγο αυτό</a:t>
            </a:r>
            <a:r>
              <a:rPr lang="en-US" dirty="0" smtClean="0"/>
              <a:t>,</a:t>
            </a:r>
            <a:r>
              <a:rPr lang="el-GR" dirty="0" smtClean="0"/>
              <a:t> έχει δοθεί και στην</a:t>
            </a:r>
            <a:r>
              <a:rPr lang="en-US" dirty="0" smtClean="0"/>
              <a:t> RDF </a:t>
            </a:r>
            <a:r>
              <a:rPr lang="el-GR" dirty="0" smtClean="0"/>
              <a:t>μια σημασιολογία (και ένα σύστημα συμπερασμού που είναι ακριβές και πλήρες για τη συγκεκριμένη σημασιολογία) σε απευθείας αντιστοιχία με τριάδες </a:t>
            </a:r>
            <a:r>
              <a:rPr lang="en-US" dirty="0" smtClean="0"/>
              <a:t>RDF</a:t>
            </a:r>
            <a:r>
              <a:rPr lang="el-GR" dirty="0" smtClean="0"/>
              <a:t>, και όχι με </a:t>
            </a:r>
            <a:r>
              <a:rPr lang="el-GR" dirty="0" err="1" smtClean="0"/>
              <a:t>επαναδιατύπωση</a:t>
            </a:r>
            <a:r>
              <a:rPr lang="el-GR" dirty="0" smtClean="0"/>
              <a:t> της </a:t>
            </a:r>
            <a:r>
              <a:rPr lang="en-US" dirty="0" smtClean="0"/>
              <a:t>RDF </a:t>
            </a:r>
            <a:r>
              <a:rPr lang="el-GR" dirty="0" smtClean="0"/>
              <a:t>με όρους λογικής πρώτης τάξης</a:t>
            </a:r>
            <a:endParaRPr lang="en-US" dirty="0" smtClean="0"/>
          </a:p>
          <a:p>
            <a:r>
              <a:rPr lang="el-GR" dirty="0" smtClean="0"/>
              <a:t>Αυτό το σύστημα συμπερασμού αποτελείται από κανόνες της μορφής 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173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115616" y="5373216"/>
            <a:ext cx="56166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 smtClean="0"/>
              <a:t>ΑΝ</a:t>
            </a:r>
            <a:r>
              <a:rPr lang="el-GR" dirty="0" smtClean="0"/>
              <a:t>  το </a:t>
            </a:r>
            <a:r>
              <a:rPr lang="el-GR" b="1" dirty="0" smtClean="0"/>
              <a:t>Ε</a:t>
            </a:r>
            <a:r>
              <a:rPr lang="el-GR" dirty="0" smtClean="0"/>
              <a:t> περιέχει συγκεκριμένες τριάδες</a:t>
            </a:r>
            <a:endParaRPr lang="en-US" dirty="0" smtClean="0"/>
          </a:p>
          <a:p>
            <a:r>
              <a:rPr lang="el-GR" b="1" dirty="0" smtClean="0"/>
              <a:t>ΤΟΤΕ</a:t>
            </a:r>
            <a:r>
              <a:rPr lang="el-GR" dirty="0" smtClean="0"/>
              <a:t> πρόσθεσε στο </a:t>
            </a:r>
            <a:r>
              <a:rPr lang="el-GR" b="1" dirty="0" smtClean="0"/>
              <a:t>Ε</a:t>
            </a:r>
            <a:r>
              <a:rPr lang="el-GR" dirty="0" smtClean="0"/>
              <a:t> συγκεκριμένες επιπλέον τριάδες</a:t>
            </a:r>
            <a:endParaRPr lang="el-GR" dirty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6012160" y="5301208"/>
            <a:ext cx="3024336" cy="9361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000" dirty="0" smtClean="0"/>
              <a:t>    </a:t>
            </a:r>
            <a:r>
              <a:rPr lang="el-GR" sz="2000" dirty="0" smtClean="0"/>
              <a:t>όπου Ε ένα αυθαίρετο σύνολο τριάδων </a:t>
            </a:r>
            <a:r>
              <a:rPr lang="en-US" sz="2000" dirty="0" smtClean="0"/>
              <a:t>RDF 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Σύστημα άμεσου συμπερασμού για </a:t>
            </a:r>
            <a:r>
              <a:rPr lang="en-US" b="1" dirty="0" smtClean="0"/>
              <a:t>RDF </a:t>
            </a:r>
            <a:r>
              <a:rPr lang="el-GR" b="1" dirty="0" smtClean="0"/>
              <a:t>και</a:t>
            </a:r>
            <a:r>
              <a:rPr lang="en-US" b="1" dirty="0" smtClean="0"/>
              <a:t> RDFS</a:t>
            </a:r>
            <a:r>
              <a:rPr lang="el-GR" b="1" dirty="0" smtClean="0"/>
              <a:t> </a:t>
            </a:r>
            <a:r>
              <a:rPr lang="en-US" b="1" dirty="0" smtClean="0"/>
              <a:t>(2/3)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397024"/>
          </a:xfrm>
        </p:spPr>
        <p:txBody>
          <a:bodyPr>
            <a:noAutofit/>
          </a:bodyPr>
          <a:lstStyle/>
          <a:p>
            <a:r>
              <a:rPr lang="el-GR" sz="2000" dirty="0" smtClean="0"/>
              <a:t>Ακολουθούν μερικά βασικά παραδείγματα</a:t>
            </a:r>
            <a:r>
              <a:rPr lang="en-US" sz="2000" dirty="0" smtClean="0"/>
              <a:t>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174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835696" y="1844824"/>
            <a:ext cx="64087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 smtClean="0"/>
              <a:t>ΑΝ</a:t>
            </a:r>
            <a:r>
              <a:rPr lang="el-GR" dirty="0" smtClean="0"/>
              <a:t>  το </a:t>
            </a:r>
            <a:r>
              <a:rPr lang="el-GR" b="1" dirty="0" smtClean="0"/>
              <a:t>Ε</a:t>
            </a:r>
            <a:r>
              <a:rPr lang="el-GR" dirty="0" smtClean="0"/>
              <a:t> περιέχει την τριάδα </a:t>
            </a:r>
            <a:r>
              <a:rPr lang="en-US" dirty="0" smtClean="0"/>
              <a:t>(?</a:t>
            </a:r>
            <a:r>
              <a:rPr lang="en-US" i="1" dirty="0" smtClean="0"/>
              <a:t>x, ?p, ?y)</a:t>
            </a:r>
          </a:p>
          <a:p>
            <a:r>
              <a:rPr lang="el-GR" b="1" dirty="0" smtClean="0"/>
              <a:t>ΤΟΤΕ </a:t>
            </a:r>
            <a:r>
              <a:rPr lang="el-GR" dirty="0" smtClean="0"/>
              <a:t>το </a:t>
            </a:r>
            <a:r>
              <a:rPr lang="el-GR" b="1" dirty="0" smtClean="0"/>
              <a:t>Ε</a:t>
            </a:r>
            <a:r>
              <a:rPr lang="el-GR" dirty="0" smtClean="0"/>
              <a:t> περιέχει επίσης την τριάδα </a:t>
            </a:r>
            <a:r>
              <a:rPr lang="en-US" dirty="0" smtClean="0"/>
              <a:t>(?</a:t>
            </a:r>
            <a:r>
              <a:rPr lang="en-US" i="1" dirty="0" smtClean="0"/>
              <a:t>p, </a:t>
            </a:r>
            <a:r>
              <a:rPr lang="en-US" i="1" dirty="0" err="1" smtClean="0"/>
              <a:t>rdf</a:t>
            </a:r>
            <a:r>
              <a:rPr lang="en-US" i="1" dirty="0" smtClean="0"/>
              <a:t> : type, </a:t>
            </a:r>
            <a:r>
              <a:rPr lang="en-US" i="1" dirty="0" err="1" smtClean="0"/>
              <a:t>rdf</a:t>
            </a:r>
            <a:r>
              <a:rPr lang="en-US" i="1" dirty="0" smtClean="0"/>
              <a:t> : property)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115616" y="2636912"/>
            <a:ext cx="7786112" cy="115212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Αυτό δηλώνει ότι οποιοσδήποτε πόρος </a:t>
            </a:r>
            <a:r>
              <a:rPr lang="en-US" sz="3200" dirty="0" smtClean="0"/>
              <a:t>?</a:t>
            </a:r>
            <a:r>
              <a:rPr lang="en-US" sz="3200" i="1" dirty="0" smtClean="0"/>
              <a:t>p </a:t>
            </a:r>
            <a:r>
              <a:rPr lang="el-GR" sz="3200" dirty="0" smtClean="0"/>
              <a:t>που χρησιμοποιείται στη θέση της ιδιότητας μιας τριάδας μπορεί να θεωρηθεί μέλος της κλάσης </a:t>
            </a:r>
            <a:r>
              <a:rPr lang="en-US" sz="3200" i="1" dirty="0" err="1" smtClean="0"/>
              <a:t>rdf:Property</a:t>
            </a:r>
            <a:r>
              <a:rPr lang="el-GR" sz="3200" i="1" dirty="0" smtClean="0"/>
              <a:t> </a:t>
            </a:r>
            <a:r>
              <a:rPr lang="el-GR" sz="3200" dirty="0" smtClean="0"/>
              <a:t>μέσω συμπερασμού</a:t>
            </a:r>
            <a:endParaRPr lang="en-US" sz="3200" i="1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A somewhat more interesting example is the following rule: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259632" y="3501008"/>
            <a:ext cx="7884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 smtClean="0"/>
              <a:t>ΑΝ</a:t>
            </a:r>
            <a:r>
              <a:rPr lang="el-GR" dirty="0" smtClean="0"/>
              <a:t>  το </a:t>
            </a:r>
            <a:r>
              <a:rPr lang="el-GR" b="1" dirty="0" smtClean="0"/>
              <a:t>Ε</a:t>
            </a:r>
            <a:r>
              <a:rPr lang="el-GR" dirty="0" smtClean="0"/>
              <a:t> περιέχει τις τριάδες </a:t>
            </a:r>
            <a:r>
              <a:rPr lang="en-US" dirty="0" smtClean="0"/>
              <a:t>(?</a:t>
            </a:r>
            <a:r>
              <a:rPr lang="en-US" i="1" dirty="0" smtClean="0"/>
              <a:t>u, </a:t>
            </a:r>
            <a:r>
              <a:rPr lang="en-US" i="1" dirty="0" err="1" smtClean="0"/>
              <a:t>rdfs</a:t>
            </a:r>
            <a:r>
              <a:rPr lang="en-US" i="1" dirty="0" smtClean="0"/>
              <a:t> : </a:t>
            </a:r>
            <a:r>
              <a:rPr lang="en-US" i="1" dirty="0" err="1" smtClean="0"/>
              <a:t>subClassOf</a:t>
            </a:r>
            <a:r>
              <a:rPr lang="en-US" i="1" dirty="0" smtClean="0"/>
              <a:t>, ?v) </a:t>
            </a:r>
            <a:r>
              <a:rPr lang="el-GR" dirty="0" smtClean="0"/>
              <a:t>και </a:t>
            </a:r>
            <a:r>
              <a:rPr lang="en-US" dirty="0" smtClean="0"/>
              <a:t>(?</a:t>
            </a:r>
            <a:r>
              <a:rPr lang="en-US" i="1" dirty="0" smtClean="0"/>
              <a:t>v, </a:t>
            </a:r>
            <a:r>
              <a:rPr lang="en-US" i="1" dirty="0" err="1" smtClean="0"/>
              <a:t>rdfs</a:t>
            </a:r>
            <a:r>
              <a:rPr lang="en-US" i="1" dirty="0" smtClean="0"/>
              <a:t> : </a:t>
            </a:r>
            <a:r>
              <a:rPr lang="en-US" i="1" dirty="0" err="1" smtClean="0"/>
              <a:t>subclassOf</a:t>
            </a:r>
            <a:r>
              <a:rPr lang="en-US" i="1" dirty="0" smtClean="0"/>
              <a:t>, ?w)</a:t>
            </a:r>
          </a:p>
          <a:p>
            <a:r>
              <a:rPr lang="el-GR" b="1" dirty="0" smtClean="0"/>
              <a:t>ΤΟΤΕ </a:t>
            </a:r>
            <a:r>
              <a:rPr lang="el-GR" dirty="0" smtClean="0"/>
              <a:t>το </a:t>
            </a:r>
            <a:r>
              <a:rPr lang="el-GR" b="1" dirty="0" smtClean="0"/>
              <a:t>Ε</a:t>
            </a:r>
            <a:r>
              <a:rPr lang="el-GR" dirty="0" smtClean="0"/>
              <a:t> περιέχει επίσης την τριάδα</a:t>
            </a:r>
            <a:r>
              <a:rPr lang="en-US" dirty="0" smtClean="0"/>
              <a:t> (?</a:t>
            </a:r>
            <a:r>
              <a:rPr lang="en-US" i="1" dirty="0" smtClean="0"/>
              <a:t>u, </a:t>
            </a:r>
            <a:r>
              <a:rPr lang="en-US" i="1" dirty="0" err="1" smtClean="0"/>
              <a:t>rdfs</a:t>
            </a:r>
            <a:r>
              <a:rPr lang="en-US" i="1" dirty="0" smtClean="0"/>
              <a:t> : </a:t>
            </a:r>
            <a:r>
              <a:rPr lang="en-US" i="1" dirty="0" err="1" smtClean="0"/>
              <a:t>subClassOf</a:t>
            </a:r>
            <a:r>
              <a:rPr lang="en-US" i="1" dirty="0" smtClean="0"/>
              <a:t>, ?w)</a:t>
            </a: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115616" y="4293096"/>
            <a:ext cx="7714104" cy="72008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600" dirty="0" smtClean="0"/>
              <a:t>Κωδικοποιεί τη μεταβατικότητα της σχέσης της υποκλάσης</a:t>
            </a:r>
            <a:endParaRPr lang="en-US" sz="36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600" dirty="0" smtClean="0"/>
              <a:t>Πολύ σχετικός είναι και ο κανόνας:</a:t>
            </a:r>
            <a:endParaRPr lang="en-US" sz="36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259632" y="4941168"/>
            <a:ext cx="763284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 smtClean="0"/>
              <a:t>ΑΝ</a:t>
            </a:r>
            <a:r>
              <a:rPr lang="el-GR" dirty="0" smtClean="0"/>
              <a:t>  το </a:t>
            </a:r>
            <a:r>
              <a:rPr lang="el-GR" b="1" dirty="0" smtClean="0"/>
              <a:t>Ε</a:t>
            </a:r>
            <a:r>
              <a:rPr lang="el-GR" dirty="0" smtClean="0"/>
              <a:t> περιέχει τις τριάδες</a:t>
            </a:r>
            <a:r>
              <a:rPr lang="en-US" dirty="0" smtClean="0"/>
              <a:t>(?</a:t>
            </a:r>
            <a:r>
              <a:rPr lang="en-US" i="1" dirty="0" smtClean="0"/>
              <a:t>x, </a:t>
            </a:r>
            <a:r>
              <a:rPr lang="en-US" i="1" dirty="0" err="1" smtClean="0"/>
              <a:t>rdf</a:t>
            </a:r>
            <a:r>
              <a:rPr lang="en-US" i="1" dirty="0" smtClean="0"/>
              <a:t> : type, ?u) </a:t>
            </a:r>
            <a:r>
              <a:rPr lang="en-US" dirty="0" smtClean="0"/>
              <a:t>and (?</a:t>
            </a:r>
            <a:r>
              <a:rPr lang="en-US" i="1" dirty="0" smtClean="0"/>
              <a:t>u, </a:t>
            </a:r>
            <a:r>
              <a:rPr lang="en-US" i="1" dirty="0" err="1" smtClean="0"/>
              <a:t>rdfs</a:t>
            </a:r>
            <a:r>
              <a:rPr lang="en-US" i="1" dirty="0" smtClean="0"/>
              <a:t> : </a:t>
            </a:r>
            <a:r>
              <a:rPr lang="en-US" i="1" dirty="0" err="1" smtClean="0"/>
              <a:t>subClassOf</a:t>
            </a:r>
            <a:r>
              <a:rPr lang="en-US" i="1" dirty="0" smtClean="0"/>
              <a:t>, ?v)</a:t>
            </a:r>
          </a:p>
          <a:p>
            <a:r>
              <a:rPr lang="el-GR" b="1" dirty="0" smtClean="0"/>
              <a:t>ΤΟΤΕ </a:t>
            </a:r>
            <a:r>
              <a:rPr lang="el-GR" dirty="0" smtClean="0"/>
              <a:t>το </a:t>
            </a:r>
            <a:r>
              <a:rPr lang="el-GR" b="1" dirty="0" smtClean="0"/>
              <a:t>Ε</a:t>
            </a:r>
            <a:r>
              <a:rPr lang="el-GR" dirty="0" smtClean="0"/>
              <a:t> περιέχει επίσης την τριάδα</a:t>
            </a:r>
            <a:r>
              <a:rPr lang="en-US" dirty="0" smtClean="0"/>
              <a:t> (?</a:t>
            </a:r>
            <a:r>
              <a:rPr lang="en-US" i="1" dirty="0" smtClean="0"/>
              <a:t>x, </a:t>
            </a:r>
            <a:r>
              <a:rPr lang="en-US" i="1" dirty="0" err="1" smtClean="0"/>
              <a:t>rdf</a:t>
            </a:r>
            <a:r>
              <a:rPr lang="en-US" i="1" dirty="0" smtClean="0"/>
              <a:t> : type, ?v)</a:t>
            </a:r>
          </a:p>
        </p:txBody>
      </p:sp>
      <p:sp>
        <p:nvSpPr>
          <p:cNvPr id="10" name="2 - Θέση περιεχομένου"/>
          <p:cNvSpPr txBox="1">
            <a:spLocks/>
          </p:cNvSpPr>
          <p:nvPr/>
        </p:nvSpPr>
        <p:spPr>
          <a:xfrm>
            <a:off x="1187624" y="5733256"/>
            <a:ext cx="7714104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Πρόκειται για τον ουσιαστικό ορισμό του νοήματος της ιδιότητας </a:t>
            </a:r>
            <a:r>
              <a:rPr lang="en-US" sz="2000" dirty="0" err="1" smtClean="0"/>
              <a:t>rdfs:subClassOf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Σύστημα άμεσου συμπερασμού για </a:t>
            </a:r>
            <a:r>
              <a:rPr lang="en-US" b="1" dirty="0" smtClean="0"/>
              <a:t>RDF </a:t>
            </a:r>
            <a:r>
              <a:rPr lang="el-GR" b="1" dirty="0" smtClean="0"/>
              <a:t>και</a:t>
            </a:r>
            <a:r>
              <a:rPr lang="en-US" b="1" dirty="0" smtClean="0"/>
              <a:t> RDFS</a:t>
            </a:r>
            <a:r>
              <a:rPr lang="el-GR" b="1" dirty="0" smtClean="0"/>
              <a:t> </a:t>
            </a:r>
            <a:r>
              <a:rPr lang="en-US" b="1" dirty="0" smtClean="0"/>
              <a:t>(3/3)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13048"/>
          </a:xfrm>
        </p:spPr>
        <p:txBody>
          <a:bodyPr>
            <a:normAutofit/>
          </a:bodyPr>
          <a:lstStyle/>
          <a:p>
            <a:pPr lvl="0"/>
            <a:r>
              <a:rPr lang="el-GR" sz="2200" dirty="0" smtClean="0"/>
              <a:t>Ένα τελευταίο παράδειγμα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endParaRPr lang="el-GR" sz="2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475656" y="1916832"/>
            <a:ext cx="7344816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b="1" dirty="0" smtClean="0"/>
              <a:t>ΑΝ</a:t>
            </a:r>
            <a:r>
              <a:rPr lang="el-GR" dirty="0" smtClean="0"/>
              <a:t>  το </a:t>
            </a:r>
            <a:r>
              <a:rPr lang="el-GR" b="1" dirty="0" smtClean="0"/>
              <a:t>Ε</a:t>
            </a:r>
            <a:r>
              <a:rPr lang="el-GR" dirty="0" smtClean="0"/>
              <a:t> περιέχει τις τριάδες</a:t>
            </a:r>
            <a:r>
              <a:rPr lang="en-US" dirty="0" smtClean="0"/>
              <a:t> (?</a:t>
            </a:r>
            <a:r>
              <a:rPr lang="en-US" i="1" dirty="0" smtClean="0"/>
              <a:t>x, ?p, ?y) </a:t>
            </a:r>
            <a:r>
              <a:rPr lang="el-GR" dirty="0" smtClean="0"/>
              <a:t>και </a:t>
            </a:r>
            <a:r>
              <a:rPr lang="en-US" dirty="0" smtClean="0"/>
              <a:t>(?</a:t>
            </a:r>
            <a:r>
              <a:rPr lang="en-US" i="1" dirty="0" smtClean="0"/>
              <a:t>p, </a:t>
            </a:r>
            <a:r>
              <a:rPr lang="en-US" i="1" dirty="0" err="1" smtClean="0"/>
              <a:t>rdfs</a:t>
            </a:r>
            <a:r>
              <a:rPr lang="en-US" i="1" dirty="0" smtClean="0"/>
              <a:t> : range, ?u)</a:t>
            </a:r>
          </a:p>
          <a:p>
            <a:r>
              <a:rPr lang="el-GR" b="1" dirty="0" smtClean="0"/>
              <a:t>ΤΟΤΕ </a:t>
            </a:r>
            <a:r>
              <a:rPr lang="el-GR" dirty="0" smtClean="0"/>
              <a:t>το </a:t>
            </a:r>
            <a:r>
              <a:rPr lang="el-GR" b="1" dirty="0" smtClean="0"/>
              <a:t>Ε</a:t>
            </a:r>
            <a:r>
              <a:rPr lang="el-GR" dirty="0" smtClean="0"/>
              <a:t> περιέχει επίσης την τριάδα</a:t>
            </a:r>
            <a:r>
              <a:rPr lang="en-US" dirty="0" smtClean="0"/>
              <a:t>(?</a:t>
            </a:r>
            <a:r>
              <a:rPr lang="en-US" i="1" dirty="0" smtClean="0"/>
              <a:t>y, </a:t>
            </a:r>
            <a:r>
              <a:rPr lang="en-US" i="1" dirty="0" err="1" smtClean="0"/>
              <a:t>rdf</a:t>
            </a:r>
            <a:r>
              <a:rPr lang="en-US" i="1" dirty="0" smtClean="0"/>
              <a:t> : type, ?u)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331640" y="2636912"/>
            <a:ext cx="781236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200" dirty="0" smtClean="0"/>
              <a:t>Ο κανόνας αυτός δηλώνει ότι οποιοσδήποτε πόρος </a:t>
            </a:r>
            <a:r>
              <a:rPr lang="en-US" sz="2200" dirty="0" smtClean="0"/>
              <a:t>?</a:t>
            </a:r>
            <a:r>
              <a:rPr lang="en-US" sz="2200" i="1" dirty="0" smtClean="0"/>
              <a:t>y </a:t>
            </a:r>
            <a:r>
              <a:rPr lang="el-GR" sz="2200" dirty="0" smtClean="0"/>
              <a:t>που εμφανίζεται ως τιμή της ιδιότητας</a:t>
            </a:r>
            <a:r>
              <a:rPr lang="en-US" sz="2200" dirty="0" smtClean="0"/>
              <a:t> </a:t>
            </a:r>
            <a:r>
              <a:rPr lang="en-US" sz="2200" i="1" dirty="0" smtClean="0"/>
              <a:t>?p</a:t>
            </a:r>
            <a:r>
              <a:rPr lang="en-US" sz="2200" dirty="0" smtClean="0"/>
              <a:t> </a:t>
            </a:r>
            <a:r>
              <a:rPr lang="el-GR" sz="2200" dirty="0" smtClean="0"/>
              <a:t>μπορεί να θεωρηθεί μέλος του συνόλου τιμών της</a:t>
            </a:r>
            <a:r>
              <a:rPr lang="en-US" sz="2200" dirty="0" smtClean="0"/>
              <a:t> </a:t>
            </a:r>
            <a:r>
              <a:rPr lang="en-US" sz="2200" i="1" dirty="0" smtClean="0"/>
              <a:t>?p</a:t>
            </a:r>
            <a:r>
              <a:rPr lang="el-GR" sz="2200" i="1" dirty="0" smtClean="0"/>
              <a:t> </a:t>
            </a:r>
            <a:r>
              <a:rPr lang="el-GR" sz="2200" dirty="0" smtClean="0"/>
              <a:t>μέσω συμπερασμού</a:t>
            </a:r>
            <a:endParaRPr lang="en-US" sz="22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200" dirty="0" smtClean="0"/>
              <a:t>Αυτό δείχνει ότι οι ορισμοί του συνόλου τιμών στην</a:t>
            </a:r>
            <a:r>
              <a:rPr lang="en-US" sz="2200" dirty="0" smtClean="0"/>
              <a:t> RDF Schema </a:t>
            </a:r>
            <a:r>
              <a:rPr lang="el-GR" sz="2200" dirty="0" smtClean="0"/>
              <a:t>δεν χρησιμοποιούνται για τον </a:t>
            </a:r>
            <a:r>
              <a:rPr lang="el-GR" sz="2200" i="1" dirty="0" smtClean="0"/>
              <a:t>περιορισμό </a:t>
            </a:r>
            <a:r>
              <a:rPr lang="el-GR" sz="2200" dirty="0" smtClean="0"/>
              <a:t>του συνόλου τιμών μιας ιδιότητας, αλλά μάλλον για το </a:t>
            </a:r>
            <a:r>
              <a:rPr lang="el-GR" sz="2200" i="1" dirty="0" smtClean="0"/>
              <a:t>συμπερασμό </a:t>
            </a:r>
            <a:r>
              <a:rPr lang="el-GR" sz="2200" dirty="0" smtClean="0"/>
              <a:t>των μελών του συνόλου τιμών</a:t>
            </a:r>
            <a:endParaRPr lang="en-US" sz="22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200" dirty="0" smtClean="0"/>
              <a:t>Το πλήρες σύνολο αυτών των κανόνων κλειστότητας δεν αριθμεί πάνω από μερικές δεκάδες κανόνες και μπορεί να υλοποιηθεί αποδοτικά χωρίς πολύπλοκες τεχνολογίες απόδειξης θεωρημάτων 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>
            <a:normAutofit/>
          </a:bodyPr>
          <a:lstStyle/>
          <a:p>
            <a:r>
              <a:rPr lang="el-GR" dirty="0" err="1" smtClean="0"/>
              <a:t>Ερωτηματα</a:t>
            </a:r>
            <a:r>
              <a:rPr lang="el-GR" dirty="0" smtClean="0"/>
              <a:t> στη </a:t>
            </a:r>
            <a:r>
              <a:rPr lang="en-US" dirty="0" smtClean="0"/>
              <a:t>SPARQL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707904" y="4005064"/>
            <a:ext cx="5271288" cy="151216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176</a:t>
            </a:fld>
            <a:endParaRPr lang="el-GR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Ερωτήματα στη </a:t>
            </a:r>
            <a:r>
              <a:rPr lang="en-US" b="1" dirty="0" smtClean="0"/>
              <a:t>SPARQL– </a:t>
            </a:r>
            <a:r>
              <a:rPr lang="el-GR" b="1" dirty="0" smtClean="0"/>
              <a:t>Εισαγωγή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2917304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Γιατί χρειαζόμαστε μία καινούρια γλώσσα ερωτημάτων αντί να χρησιμοποιήσουμε κάποια γλώσσα ερωτημάτων </a:t>
            </a:r>
            <a:r>
              <a:rPr lang="en-US" dirty="0" smtClean="0"/>
              <a:t>XML?</a:t>
            </a:r>
          </a:p>
          <a:p>
            <a:pPr lvl="1"/>
            <a:r>
              <a:rPr lang="el-GR" dirty="0" smtClean="0"/>
              <a:t>Η απάντηση είναι ότι το επίπεδο αφαίρεσης της </a:t>
            </a:r>
            <a:r>
              <a:rPr lang="en-US" dirty="0" smtClean="0"/>
              <a:t>XML </a:t>
            </a:r>
            <a:r>
              <a:rPr lang="el-GR" dirty="0" smtClean="0"/>
              <a:t>είναι χαμηλότερο από αυτό της </a:t>
            </a:r>
            <a:r>
              <a:rPr lang="en-US" dirty="0" smtClean="0"/>
              <a:t>RDF</a:t>
            </a:r>
          </a:p>
          <a:p>
            <a:pPr lvl="1"/>
            <a:r>
              <a:rPr lang="el-GR" dirty="0" smtClean="0"/>
              <a:t>Αυτό θα οδηγήσει σε επιπλοκές αν υποβάλλουμε ερωτήματα σε έγγραφα </a:t>
            </a:r>
            <a:r>
              <a:rPr lang="en-US" dirty="0" smtClean="0"/>
              <a:t>RDF </a:t>
            </a:r>
            <a:r>
              <a:rPr lang="el-GR" dirty="0" smtClean="0"/>
              <a:t>με μία γλώσσα βασισμένη στην </a:t>
            </a:r>
            <a:r>
              <a:rPr lang="en-US" dirty="0" smtClean="0"/>
              <a:t>XML</a:t>
            </a:r>
          </a:p>
          <a:p>
            <a:r>
              <a:rPr lang="el-GR" dirty="0" smtClean="0"/>
              <a:t>Υπάρχουν διάφοροι τρόποι συντακτικής αναπαράστασης μιας πρότασης</a:t>
            </a:r>
            <a:r>
              <a:rPr lang="en-US" dirty="0" smtClean="0"/>
              <a:t> RDF </a:t>
            </a:r>
            <a:r>
              <a:rPr lang="el-GR" dirty="0" smtClean="0"/>
              <a:t>σε</a:t>
            </a:r>
            <a:r>
              <a:rPr lang="en-US" dirty="0" smtClean="0"/>
              <a:t> XML</a:t>
            </a:r>
          </a:p>
          <a:p>
            <a:pPr lvl="1"/>
            <a:r>
              <a:rPr lang="el-GR" dirty="0" smtClean="0"/>
              <a:t>Π.χ. θέλουμε να ανακτήσουμε όλους τους τίτλους των διδασκόντων </a:t>
            </a:r>
            <a:endParaRPr lang="en-US" dirty="0" smtClean="0"/>
          </a:p>
          <a:p>
            <a:pPr lvl="1"/>
            <a:r>
              <a:rPr lang="el-GR" dirty="0" smtClean="0"/>
              <a:t>Η περιγραφή κάποιου συγκεκριμένου διδάσκοντα μπορεί να είναι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177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699792" y="4221088"/>
            <a:ext cx="4104456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&lt;</a:t>
            </a:r>
            <a:r>
              <a:rPr lang="en-US" dirty="0" err="1" smtClean="0"/>
              <a:t>rdf:Description</a:t>
            </a:r>
            <a:r>
              <a:rPr lang="en-US" dirty="0" smtClean="0"/>
              <a:t> </a:t>
            </a:r>
            <a:r>
              <a:rPr lang="en-US" dirty="0" err="1" smtClean="0"/>
              <a:t>rdf:about</a:t>
            </a:r>
            <a:r>
              <a:rPr lang="en-US" dirty="0" smtClean="0"/>
              <a:t>="949318"&gt;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rdf:resource</a:t>
            </a:r>
            <a:r>
              <a:rPr lang="en-US" dirty="0" smtClean="0"/>
              <a:t>="&amp;</a:t>
            </a:r>
            <a:r>
              <a:rPr lang="en-US" dirty="0" err="1" smtClean="0"/>
              <a:t>uni;lecturer</a:t>
            </a:r>
            <a:r>
              <a:rPr lang="en-US" dirty="0" smtClean="0"/>
              <a:t>"/&gt;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uni:name</a:t>
            </a:r>
            <a:r>
              <a:rPr lang="en-US" dirty="0" smtClean="0"/>
              <a:t>&gt;David </a:t>
            </a:r>
            <a:r>
              <a:rPr lang="en-US" dirty="0" err="1" smtClean="0"/>
              <a:t>Billington</a:t>
            </a:r>
            <a:r>
              <a:rPr lang="en-US" dirty="0" smtClean="0"/>
              <a:t>&lt;/</a:t>
            </a:r>
            <a:r>
              <a:rPr lang="en-US" dirty="0" err="1" smtClean="0"/>
              <a:t>uni:name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uni:title</a:t>
            </a:r>
            <a:r>
              <a:rPr lang="en-US" dirty="0" smtClean="0"/>
              <a:t>&gt;Associate Professor&lt;/</a:t>
            </a:r>
            <a:r>
              <a:rPr lang="en-US" dirty="0" err="1" smtClean="0"/>
              <a:t>uni:title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rdf:Description</a:t>
            </a:r>
            <a:r>
              <a:rPr lang="en-US" dirty="0" smtClean="0"/>
              <a:t>&gt;</a:t>
            </a:r>
            <a:endParaRPr lang="en-US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331640" y="5589240"/>
            <a:ext cx="5976664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Ένα κατάλληλο ερώτημα σε γλώσσα </a:t>
            </a:r>
            <a:r>
              <a:rPr lang="en-US" sz="2000" dirty="0" err="1" smtClean="0"/>
              <a:t>Xpath</a:t>
            </a:r>
            <a:r>
              <a:rPr lang="el-GR" sz="2000" dirty="0" smtClean="0"/>
              <a:t>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259632" y="6021288"/>
            <a:ext cx="748883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/</a:t>
            </a:r>
            <a:r>
              <a:rPr lang="en-US" dirty="0" err="1" smtClean="0"/>
              <a:t>rdf:Description</a:t>
            </a:r>
            <a:r>
              <a:rPr lang="en-US" dirty="0" smtClean="0"/>
              <a:t>[</a:t>
            </a:r>
            <a:r>
              <a:rPr lang="en-US" dirty="0" err="1" smtClean="0"/>
              <a:t>rdf:type</a:t>
            </a:r>
            <a:r>
              <a:rPr lang="en-US" dirty="0" smtClean="0"/>
              <a:t>="http://www.mydomain.org/uni-ns#lecturer"]/uni:title</a:t>
            </a:r>
            <a:endParaRPr lang="en-US" i="1" dirty="0" smtClean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Ερωτήματα στη </a:t>
            </a:r>
            <a:r>
              <a:rPr lang="en-US" b="1" dirty="0" smtClean="0"/>
              <a:t>SPARQL– </a:t>
            </a:r>
            <a:r>
              <a:rPr lang="el-GR" b="1" dirty="0" smtClean="0"/>
              <a:t>Εισαγωγή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340768"/>
            <a:ext cx="3960440" cy="1045096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Αλλά η ίδια περιγραφή θα μπορούσε να είχε γραφτεί ως εξής</a:t>
            </a:r>
            <a:r>
              <a:rPr lang="en-US" sz="2000" dirty="0" smtClean="0"/>
              <a:t>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178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899592" y="2241848"/>
            <a:ext cx="3888432" cy="9361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Τώρα το προηγούμενο ερώτημα </a:t>
            </a:r>
            <a:r>
              <a:rPr lang="en-US" sz="2000" dirty="0" err="1" smtClean="0"/>
              <a:t>XPath</a:t>
            </a:r>
            <a:r>
              <a:rPr lang="en-US" sz="2000" dirty="0" smtClean="0"/>
              <a:t> </a:t>
            </a:r>
            <a:r>
              <a:rPr lang="el-GR" sz="2000" dirty="0" smtClean="0"/>
              <a:t>δε λειτουργεί. Πρέπει να γράψουμε</a:t>
            </a:r>
            <a:r>
              <a:rPr lang="en-US" sz="2000" dirty="0" smtClean="0"/>
              <a:t>: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899592" y="3249960"/>
            <a:ext cx="4104456" cy="539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Μία </a:t>
            </a:r>
            <a:r>
              <a:rPr lang="en-US" sz="2000" dirty="0" smtClean="0"/>
              <a:t>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πιθανή αναπαράσταση</a:t>
            </a:r>
            <a:r>
              <a:rPr lang="en-US" sz="2000" dirty="0" smtClean="0"/>
              <a:t>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899592" y="3573016"/>
            <a:ext cx="3816424" cy="9361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Για τη συγκεκριμένη συντακτική παραλλαγή, πρέπει να </a:t>
            </a:r>
            <a:r>
              <a:rPr lang="el-GR" sz="2000" dirty="0" err="1" smtClean="0"/>
              <a:t>δωθεί</a:t>
            </a:r>
            <a:r>
              <a:rPr lang="el-GR" sz="2000" dirty="0" smtClean="0"/>
              <a:t> ένα ακόμα ερώτημα σε  </a:t>
            </a:r>
            <a:r>
              <a:rPr lang="en-US" sz="2000" dirty="0" err="1" smtClean="0"/>
              <a:t>XPath</a:t>
            </a:r>
            <a:r>
              <a:rPr lang="en-US" sz="2000" dirty="0" smtClean="0"/>
              <a:t>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788024" y="1377752"/>
            <a:ext cx="4032448" cy="12241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&lt;</a:t>
            </a:r>
            <a:r>
              <a:rPr lang="en-US" dirty="0" err="1" smtClean="0"/>
              <a:t>uni:lecturer</a:t>
            </a:r>
            <a:r>
              <a:rPr lang="en-US" dirty="0" smtClean="0"/>
              <a:t> </a:t>
            </a:r>
            <a:r>
              <a:rPr lang="en-US" dirty="0" err="1" smtClean="0"/>
              <a:t>rdf:about</a:t>
            </a:r>
            <a:r>
              <a:rPr lang="en-US" dirty="0" smtClean="0"/>
              <a:t>="949318"&gt;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uni:name</a:t>
            </a:r>
            <a:r>
              <a:rPr lang="en-US" dirty="0" smtClean="0"/>
              <a:t>&gt;David </a:t>
            </a:r>
            <a:r>
              <a:rPr lang="en-US" dirty="0" err="1" smtClean="0"/>
              <a:t>Billington</a:t>
            </a:r>
            <a:r>
              <a:rPr lang="en-US" dirty="0" smtClean="0"/>
              <a:t>&lt;/</a:t>
            </a:r>
            <a:r>
              <a:rPr lang="en-US" dirty="0" err="1" smtClean="0"/>
              <a:t>uni:name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uni:title</a:t>
            </a:r>
            <a:r>
              <a:rPr lang="en-US" dirty="0" smtClean="0"/>
              <a:t>&gt;Associate Professor&lt;/</a:t>
            </a:r>
            <a:r>
              <a:rPr lang="en-US" dirty="0" err="1" smtClean="0"/>
              <a:t>uni:title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uni:lecturer</a:t>
            </a:r>
            <a:r>
              <a:rPr lang="en-US" dirty="0" smtClean="0"/>
              <a:t>&gt;</a:t>
            </a:r>
            <a:endParaRPr lang="en-US" i="1" dirty="0" smtClean="0"/>
          </a:p>
        </p:txBody>
      </p:sp>
      <p:sp>
        <p:nvSpPr>
          <p:cNvPr id="9" name="8 - Ορθογώνιο"/>
          <p:cNvSpPr/>
          <p:nvPr/>
        </p:nvSpPr>
        <p:spPr>
          <a:xfrm>
            <a:off x="4788024" y="3249960"/>
            <a:ext cx="403244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&lt;</a:t>
            </a:r>
            <a:r>
              <a:rPr lang="en-US" dirty="0" err="1" smtClean="0"/>
              <a:t>uni:lecturer</a:t>
            </a:r>
            <a:r>
              <a:rPr lang="en-US" dirty="0" smtClean="0"/>
              <a:t> </a:t>
            </a:r>
            <a:r>
              <a:rPr lang="en-US" dirty="0" err="1" smtClean="0"/>
              <a:t>rdf:about</a:t>
            </a:r>
            <a:r>
              <a:rPr lang="en-US" dirty="0" smtClean="0"/>
              <a:t>="949318”  </a:t>
            </a:r>
          </a:p>
          <a:p>
            <a:r>
              <a:rPr lang="en-US" dirty="0" err="1" smtClean="0"/>
              <a:t>uni:name</a:t>
            </a:r>
            <a:r>
              <a:rPr lang="en-US" dirty="0" smtClean="0"/>
              <a:t>="David </a:t>
            </a:r>
            <a:r>
              <a:rPr lang="en-US" dirty="0" err="1" smtClean="0"/>
              <a:t>Billington</a:t>
            </a:r>
            <a:r>
              <a:rPr lang="en-US" dirty="0" smtClean="0"/>
              <a:t>”  </a:t>
            </a:r>
          </a:p>
          <a:p>
            <a:r>
              <a:rPr lang="en-US" dirty="0" err="1" smtClean="0"/>
              <a:t>uni:title</a:t>
            </a:r>
            <a:r>
              <a:rPr lang="en-US" dirty="0" smtClean="0"/>
              <a:t>="Associate Professor"/&gt;</a:t>
            </a:r>
            <a:endParaRPr lang="en-US" i="1" dirty="0" smtClean="0"/>
          </a:p>
        </p:txBody>
      </p:sp>
      <p:sp>
        <p:nvSpPr>
          <p:cNvPr id="10" name="9 - Ορθογώνιο"/>
          <p:cNvSpPr/>
          <p:nvPr/>
        </p:nvSpPr>
        <p:spPr>
          <a:xfrm>
            <a:off x="4788024" y="2745904"/>
            <a:ext cx="403244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//</a:t>
            </a:r>
            <a:r>
              <a:rPr lang="en-US" dirty="0" err="1" smtClean="0"/>
              <a:t>uni:lecturer</a:t>
            </a:r>
            <a:r>
              <a:rPr lang="en-US" dirty="0" smtClean="0"/>
              <a:t>/</a:t>
            </a:r>
            <a:r>
              <a:rPr lang="en-US" dirty="0" err="1" smtClean="0"/>
              <a:t>uni:title</a:t>
            </a:r>
            <a:endParaRPr lang="en-US" i="1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4788024" y="4330080"/>
            <a:ext cx="4104456" cy="404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//</a:t>
            </a:r>
            <a:r>
              <a:rPr lang="en-US" dirty="0" err="1" smtClean="0"/>
              <a:t>uni:lecturer</a:t>
            </a:r>
            <a:r>
              <a:rPr lang="en-US" dirty="0" smtClean="0"/>
              <a:t>/@</a:t>
            </a:r>
            <a:r>
              <a:rPr lang="en-US" dirty="0" err="1" smtClean="0"/>
              <a:t>uni:title</a:t>
            </a:r>
            <a:endParaRPr lang="en-US" i="1" dirty="0" smtClean="0"/>
          </a:p>
        </p:txBody>
      </p:sp>
      <p:sp>
        <p:nvSpPr>
          <p:cNvPr id="12" name="2 - Θέση περιεχομένου"/>
          <p:cNvSpPr txBox="1">
            <a:spLocks/>
          </p:cNvSpPr>
          <p:nvPr/>
        </p:nvSpPr>
        <p:spPr>
          <a:xfrm>
            <a:off x="899592" y="4869160"/>
            <a:ext cx="8136904" cy="2016224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4000" dirty="0" smtClean="0"/>
              <a:t>Αφού κάθε περιγραφή ενός διδάσκοντα μπορεί να έχει οποιαδήποτε από αυτές τις ισοδύναμες μορφές, πρέπει να συντάξουμε διαφορετικά ερωτήματα </a:t>
            </a:r>
            <a:r>
              <a:rPr lang="en-US" sz="4000" dirty="0" err="1" smtClean="0"/>
              <a:t>XPath</a:t>
            </a:r>
            <a:endParaRPr lang="en-US" sz="4000" dirty="0" smtClean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4000" dirty="0" smtClean="0"/>
              <a:t>Ένας καλύτερος τρόπος θα ήταν η </a:t>
            </a:r>
            <a:r>
              <a:rPr lang="el-GR" sz="4000" dirty="0" err="1" smtClean="0"/>
              <a:t>συγγρφή</a:t>
            </a:r>
            <a:r>
              <a:rPr lang="el-GR" sz="4000" dirty="0" smtClean="0"/>
              <a:t> ερωτημάτων σε επίπεδο </a:t>
            </a:r>
            <a:r>
              <a:rPr lang="en-US" sz="4000" dirty="0" smtClean="0"/>
              <a:t>RDF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800" dirty="0" smtClean="0"/>
              <a:t>Μία κατάλληλη γλώσσα ερωτημάτων πρέπει να καταλαβαίνει την </a:t>
            </a:r>
            <a:r>
              <a:rPr lang="en-US" sz="3800" dirty="0" smtClean="0"/>
              <a:t>RDF (</a:t>
            </a:r>
            <a:r>
              <a:rPr lang="el-GR" sz="3800" dirty="0" smtClean="0"/>
              <a:t>όχι μόνο τη σύνταξη αλλά και το μοντέλο δεδομένων της </a:t>
            </a:r>
            <a:r>
              <a:rPr lang="en-US" sz="3800" dirty="0" smtClean="0"/>
              <a:t>RDF </a:t>
            </a:r>
            <a:r>
              <a:rPr lang="el-GR" sz="3800" dirty="0" smtClean="0"/>
              <a:t>καθώς και τη σημασιολογία του λεξιλογίου της</a:t>
            </a:r>
            <a:r>
              <a:rPr lang="en-US" sz="3800" dirty="0" smtClean="0"/>
              <a:t>)</a:t>
            </a:r>
            <a:endParaRPr kumimoji="0" lang="el-GR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Βασικά Ερωτήματα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124744"/>
            <a:ext cx="8100392" cy="3096344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 smtClean="0"/>
              <a:t>Η γλώσσα ερωτημάτων </a:t>
            </a:r>
            <a:r>
              <a:rPr lang="en-US" sz="2000" dirty="0" smtClean="0"/>
              <a:t>SPARQL </a:t>
            </a:r>
            <a:r>
              <a:rPr lang="el-GR" sz="2000" dirty="0" smtClean="0"/>
              <a:t>βασίζεται στην ταύτιση υποδειγμάτων γράφων </a:t>
            </a:r>
            <a:endParaRPr lang="en-US" sz="2000" dirty="0" smtClean="0"/>
          </a:p>
          <a:p>
            <a:pPr lvl="1"/>
            <a:r>
              <a:rPr lang="el-GR" sz="1900" dirty="0" smtClean="0"/>
              <a:t>Το απλούστερο υπόδειγμα γράφου είναι το υπόδειγμα της τριάδας, το οποίο μοιάζει με μία τριάδα </a:t>
            </a:r>
            <a:r>
              <a:rPr lang="en-US" sz="1900" dirty="0" smtClean="0"/>
              <a:t>RDF</a:t>
            </a:r>
          </a:p>
          <a:p>
            <a:pPr lvl="2"/>
            <a:r>
              <a:rPr lang="el-GR" sz="1900" dirty="0" smtClean="0"/>
              <a:t>Αλλά υπάρχει η δυνατότητα χρήσης μεταβλητής αντί όρου </a:t>
            </a:r>
            <a:r>
              <a:rPr lang="en-US" sz="1900" dirty="0" smtClean="0"/>
              <a:t>RDF </a:t>
            </a:r>
            <a:r>
              <a:rPr lang="el-GR" sz="1900" dirty="0" smtClean="0"/>
              <a:t>στις θέσεις του υποκειμένου, του κατηγορήματος ή του αντικειμένου</a:t>
            </a:r>
            <a:endParaRPr lang="en-US" sz="1900" dirty="0" smtClean="0"/>
          </a:p>
          <a:p>
            <a:r>
              <a:rPr lang="el-GR" sz="2000" dirty="0" smtClean="0"/>
              <a:t>Ο συνδυασμός υποδειγμάτων τριάδων παράγει ένα βασικό υπόδειγμα γράφου, και απαιτείται ακριβής ταύτιση με κάποιο γράφο προκειμένου ένα υπόδειγμα να θεωρηθεί πλήρες</a:t>
            </a:r>
            <a:endParaRPr lang="en-US" sz="2000" dirty="0" smtClean="0"/>
          </a:p>
          <a:p>
            <a:r>
              <a:rPr lang="el-GR" sz="2000" dirty="0" smtClean="0"/>
              <a:t>Ένα απλό παράδειγμα είναι το ερώτημα</a:t>
            </a:r>
            <a:r>
              <a:rPr lang="en-US" sz="2000" dirty="0" smtClean="0"/>
              <a:t>:</a:t>
            </a:r>
          </a:p>
          <a:p>
            <a:endParaRPr lang="en-US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179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907704" y="4005064"/>
            <a:ext cx="5976664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PREFIX </a:t>
            </a:r>
            <a:r>
              <a:rPr lang="en-US" dirty="0" err="1" smtClean="0"/>
              <a:t>rdf</a:t>
            </a:r>
            <a:r>
              <a:rPr lang="en-US" dirty="0" smtClean="0"/>
              <a:t>: &lt;http://www.w3.org/1999/02/22-rdf-syntax-ns#&gt;</a:t>
            </a:r>
          </a:p>
          <a:p>
            <a:r>
              <a:rPr lang="en-US" dirty="0" smtClean="0"/>
              <a:t>PREFIX </a:t>
            </a:r>
            <a:r>
              <a:rPr lang="en-US" dirty="0" err="1" smtClean="0"/>
              <a:t>rdfs</a:t>
            </a:r>
            <a:r>
              <a:rPr lang="en-US" dirty="0" smtClean="0"/>
              <a:t>: &lt;http://www.w3.org/2000/01/rdf-schema#&gt;</a:t>
            </a:r>
          </a:p>
          <a:p>
            <a:r>
              <a:rPr lang="en-US" dirty="0" smtClean="0"/>
              <a:t>SELECT ?c  WHERE   </a:t>
            </a:r>
            <a:r>
              <a:rPr lang="el-GR" dirty="0" smtClean="0"/>
              <a:t>{</a:t>
            </a:r>
            <a:r>
              <a:rPr lang="en-US" dirty="0" smtClean="0"/>
              <a:t>   ?c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rdfs:Class</a:t>
            </a:r>
            <a:r>
              <a:rPr lang="en-US" dirty="0" smtClean="0"/>
              <a:t> .   </a:t>
            </a:r>
            <a:r>
              <a:rPr lang="el-GR" dirty="0" smtClean="0"/>
              <a:t>}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971600" y="4581128"/>
            <a:ext cx="7992888" cy="244827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ερώτημα αυτό ανακτά όλα τα υποδείγματα τριάδων,</a:t>
            </a:r>
            <a:r>
              <a:rPr kumimoji="0" lang="el-GR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όπου το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rdf:type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 η ιδιότητα και το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rdfs:Class</a:t>
            </a:r>
            <a:r>
              <a:rPr kumimoji="0" lang="el-GR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7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 το αντικείμενο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600" dirty="0" smtClean="0"/>
              <a:t>Όταν εκτελεστεί το ερώτημα αυτό, θα ανακτηθούν όλες οι κλάσεις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Παρόμοια με το μηχανισμό του χώρου ονομάτων</a:t>
            </a:r>
            <a:r>
              <a:rPr kumimoji="0" lang="el-GR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που χρησιμοποιείται για τη συγγραφή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 </a:t>
            </a:r>
            <a:r>
              <a:rPr lang="el-GR" sz="2700" dirty="0" smtClean="0"/>
              <a:t>σε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XML, 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SPARQL 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μας επιτρέπει να ορίζουμε προθέματα για τους χώρους</a:t>
            </a:r>
            <a:r>
              <a:rPr kumimoji="0" lang="el-GR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ονομάτων και να τα χρησιμοποιούμε στο υπόδειγμα του ερωτήματος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Ρητά </a:t>
            </a:r>
            <a:r>
              <a:rPr lang="el-GR" b="1" dirty="0" err="1" smtClean="0"/>
              <a:t>Μεταδεδομένα</a:t>
            </a:r>
            <a:r>
              <a:rPr lang="el-GR" b="1" dirty="0" smtClean="0"/>
              <a:t> </a:t>
            </a:r>
            <a:r>
              <a:rPr lang="en-US" b="1" dirty="0" smtClean="0"/>
              <a:t>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180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Προς το παρόν, το περιεχόμενο του Ιστού είναι μορφοποιημένο για ανθρώπους-αναγνώστες παρά για προγράμματα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HTML </a:t>
            </a:r>
            <a:r>
              <a:rPr lang="el-GR" dirty="0" smtClean="0"/>
              <a:t>είναι η κυρίαρχη γλώσσα στην οποία είναι γραμμένες οι ιστοσελίδες (άμεσα ή με τη χρήση εργαλείων)</a:t>
            </a:r>
          </a:p>
          <a:p>
            <a:r>
              <a:rPr lang="el-GR" dirty="0" smtClean="0"/>
              <a:t>Ένα τμήμα μιας τυπικής ιστοσελίδας ενός φυσιοθεραπευτή θα μπορούσε να είναι η εξής: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483768" y="3140968"/>
            <a:ext cx="5112568" cy="35283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&lt;h1&gt;</a:t>
            </a:r>
            <a:r>
              <a:rPr lang="en-US" sz="1600" dirty="0" err="1" smtClean="0"/>
              <a:t>Agilitas</a:t>
            </a:r>
            <a:r>
              <a:rPr lang="en-US" sz="1600" dirty="0" smtClean="0"/>
              <a:t> Physiotherapy Centre&lt;/h1&gt;</a:t>
            </a:r>
          </a:p>
          <a:p>
            <a:r>
              <a:rPr lang="en-US" sz="1600" dirty="0" smtClean="0"/>
              <a:t>Welcome to the </a:t>
            </a:r>
            <a:r>
              <a:rPr lang="en-US" sz="1600" dirty="0" err="1" smtClean="0"/>
              <a:t>Agilitas</a:t>
            </a:r>
            <a:r>
              <a:rPr lang="en-US" sz="1600" dirty="0" smtClean="0"/>
              <a:t> Physiotherapy Centre home page.</a:t>
            </a:r>
          </a:p>
          <a:p>
            <a:r>
              <a:rPr lang="en-US" sz="1600" dirty="0" smtClean="0"/>
              <a:t>Do you feel pain? Have you had an injury? Let our staff</a:t>
            </a:r>
          </a:p>
          <a:p>
            <a:r>
              <a:rPr lang="en-US" sz="1600" dirty="0" smtClean="0"/>
              <a:t>Lisa Davenport, Kelly Townsend (our lovely secretary)</a:t>
            </a:r>
          </a:p>
          <a:p>
            <a:r>
              <a:rPr lang="en-US" sz="1600" dirty="0" smtClean="0"/>
              <a:t>and Steve Matthews take care of your body and soul.</a:t>
            </a:r>
          </a:p>
          <a:p>
            <a:r>
              <a:rPr lang="en-US" sz="1600" dirty="0" smtClean="0"/>
              <a:t>&lt;h2&gt;Consultation hours&lt;/h2&gt;</a:t>
            </a:r>
          </a:p>
          <a:p>
            <a:r>
              <a:rPr lang="en-US" sz="1600" dirty="0" smtClean="0"/>
              <a:t>Mon 11am - 7pm&lt;</a:t>
            </a:r>
            <a:r>
              <a:rPr lang="en-US" sz="1600" dirty="0" err="1" smtClean="0"/>
              <a:t>br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Tue 11am - 7pm&lt;</a:t>
            </a:r>
            <a:r>
              <a:rPr lang="en-US" sz="1600" dirty="0" err="1" smtClean="0"/>
              <a:t>br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Wed 3pm - 7pm&lt;</a:t>
            </a:r>
            <a:r>
              <a:rPr lang="en-US" sz="1600" dirty="0" err="1" smtClean="0"/>
              <a:t>br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Thu 11am - 7pm&lt;</a:t>
            </a:r>
            <a:r>
              <a:rPr lang="en-US" sz="1600" dirty="0" err="1" smtClean="0"/>
              <a:t>br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Fri 11am - 3pm&lt;p&gt;</a:t>
            </a:r>
          </a:p>
          <a:p>
            <a:r>
              <a:rPr lang="en-US" sz="1600" dirty="0" smtClean="0"/>
              <a:t>But note that we do not offer consultation</a:t>
            </a:r>
          </a:p>
          <a:p>
            <a:r>
              <a:rPr lang="en-US" sz="1600" dirty="0" smtClean="0"/>
              <a:t>during the weeks of the</a:t>
            </a:r>
          </a:p>
          <a:p>
            <a:r>
              <a:rPr lang="en-US" sz="1600" dirty="0" smtClean="0"/>
              <a:t>&lt;a </a:t>
            </a:r>
            <a:r>
              <a:rPr lang="en-US" sz="1600" dirty="0" err="1" smtClean="0"/>
              <a:t>href</a:t>
            </a:r>
            <a:r>
              <a:rPr lang="en-US" sz="1600" dirty="0" smtClean="0"/>
              <a:t>=". . ."&gt;State Of Origin&lt;/a&gt; games.</a:t>
            </a:r>
            <a:endParaRPr lang="el-GR" sz="1600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Βασικά Ερωτήματα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757064"/>
          </a:xfrm>
        </p:spPr>
        <p:txBody>
          <a:bodyPr>
            <a:normAutofit lnSpcReduction="10000"/>
          </a:bodyPr>
          <a:lstStyle/>
          <a:p>
            <a:r>
              <a:rPr lang="el-GR" sz="2200" dirty="0" smtClean="0"/>
              <a:t>Για την ανάκτηση όλων των </a:t>
            </a:r>
            <a:r>
              <a:rPr lang="el-GR" sz="2200" dirty="0" err="1" smtClean="0"/>
              <a:t>στιγμιοτύπων</a:t>
            </a:r>
            <a:r>
              <a:rPr lang="el-GR" sz="2200" dirty="0" smtClean="0"/>
              <a:t> μιας συγκεκριμένης κλάσης (π.χ. της </a:t>
            </a:r>
            <a:r>
              <a:rPr lang="en-US" sz="2200" dirty="0" smtClean="0"/>
              <a:t>course</a:t>
            </a:r>
            <a:r>
              <a:rPr lang="el-GR" sz="2200" dirty="0" smtClean="0"/>
              <a:t>) γράφουμε</a:t>
            </a:r>
            <a:r>
              <a:rPr lang="en-US" sz="2200" dirty="0" smtClean="0"/>
              <a:t>:</a:t>
            </a:r>
          </a:p>
          <a:p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180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907704" y="2276872"/>
            <a:ext cx="5976664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PREFIX </a:t>
            </a:r>
            <a:r>
              <a:rPr lang="en-US" dirty="0" err="1" smtClean="0"/>
              <a:t>uni</a:t>
            </a:r>
            <a:r>
              <a:rPr lang="en-US" dirty="0" smtClean="0"/>
              <a:t>: &lt;http://www.mydomain.org/uni-ns#&gt;</a:t>
            </a:r>
          </a:p>
          <a:p>
            <a:r>
              <a:rPr lang="en-US" dirty="0" smtClean="0"/>
              <a:t>SELECT ?</a:t>
            </a:r>
            <a:r>
              <a:rPr lang="en-US" dirty="0" err="1" smtClean="0"/>
              <a:t>i</a:t>
            </a:r>
            <a:r>
              <a:rPr lang="en-US" dirty="0" smtClean="0"/>
              <a:t>  WHERE  </a:t>
            </a:r>
            <a:r>
              <a:rPr lang="el-GR" dirty="0" smtClean="0"/>
              <a:t>{</a:t>
            </a:r>
            <a:r>
              <a:rPr lang="en-US" dirty="0" smtClean="0"/>
              <a:t>  ?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uni:course</a:t>
            </a:r>
            <a:r>
              <a:rPr lang="en-US" dirty="0" smtClean="0"/>
              <a:t> .  </a:t>
            </a:r>
            <a:r>
              <a:rPr lang="el-GR" dirty="0" smtClean="0"/>
              <a:t>}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403648" y="3429000"/>
            <a:ext cx="7498080" cy="3024336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SPARQL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δεν υποστηρίζει ρητά τη σημασιολογία της γλώσσας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Ε</a:t>
            </a:r>
            <a:r>
              <a:rPr kumimoji="0" lang="el-G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πομένως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το αποτέλεσμα του ερωτήματος εξαρτάται τελικά από το αν το σύστημα που αποκρίνεται στο ερώτημα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υποστηρίζει τη σημασιολογία της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RDFS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 αυτό ισχύει, τότε το αποτέλεσμα του ερωτήματος</a:t>
            </a:r>
            <a:r>
              <a:rPr kumimoji="0" lang="el-G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θα περιλαμβάνει επίσης όλα τα στιγμιότυπα των υποκλάσεων της κλάσης </a:t>
            </a:r>
            <a:r>
              <a:rPr kumimoji="0" lang="en-US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course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Διαφορετικά, θα ανακτηθούν μόνο τα στιγμιότυπα με ρητό</a:t>
            </a:r>
            <a:r>
              <a:rPr kumimoji="0" lang="el-G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τύπο </a:t>
            </a:r>
            <a:r>
              <a:rPr kumimoji="0" lang="en-US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course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Χρήση της Δομής </a:t>
            </a:r>
            <a:r>
              <a:rPr lang="en-US" b="1" dirty="0" smtClean="0"/>
              <a:t>select-from-where 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512168"/>
            <a:ext cx="7962088" cy="5229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Όπως συμβαίνει στην </a:t>
            </a:r>
            <a:r>
              <a:rPr lang="en-US" dirty="0" smtClean="0"/>
              <a:t>SQL, </a:t>
            </a:r>
            <a:r>
              <a:rPr lang="el-GR" dirty="0" smtClean="0"/>
              <a:t>τα ερωτήματα στην </a:t>
            </a:r>
            <a:r>
              <a:rPr lang="en-US" dirty="0" smtClean="0"/>
              <a:t>SPARQL </a:t>
            </a:r>
            <a:r>
              <a:rPr lang="el-GR" dirty="0" smtClean="0"/>
              <a:t>έχουν δομή του τύπου </a:t>
            </a:r>
            <a:r>
              <a:rPr lang="en-US" dirty="0" smtClean="0"/>
              <a:t>SELECT-FROM-WHERE:</a:t>
            </a:r>
          </a:p>
          <a:p>
            <a:pPr lvl="1"/>
            <a:r>
              <a:rPr lang="en-US" dirty="0" smtClean="0"/>
              <a:t>SELECT </a:t>
            </a:r>
            <a:r>
              <a:rPr lang="el-GR" dirty="0" smtClean="0"/>
              <a:t>καθορίζει την </a:t>
            </a:r>
            <a:r>
              <a:rPr lang="el-GR" i="1" dirty="0" smtClean="0"/>
              <a:t>προβολή (</a:t>
            </a:r>
            <a:r>
              <a:rPr lang="en-US" i="1" dirty="0" smtClean="0"/>
              <a:t>projection</a:t>
            </a:r>
            <a:r>
              <a:rPr lang="el-GR" i="1" dirty="0" smtClean="0"/>
              <a:t>)</a:t>
            </a:r>
            <a:r>
              <a:rPr lang="en-US" dirty="0" smtClean="0"/>
              <a:t>: </a:t>
            </a:r>
            <a:r>
              <a:rPr lang="el-GR" dirty="0" smtClean="0"/>
              <a:t>τον αριθμό και τη σειρά των ανακτημένων δεδομένων</a:t>
            </a:r>
            <a:endParaRPr lang="en-US" dirty="0" smtClean="0"/>
          </a:p>
          <a:p>
            <a:pPr lvl="1"/>
            <a:r>
              <a:rPr lang="en-US" dirty="0" smtClean="0"/>
              <a:t>FROM </a:t>
            </a:r>
            <a:r>
              <a:rPr lang="el-GR" dirty="0" smtClean="0"/>
              <a:t>χρησιμοποιείται για τον προσδιορισμό της πηγής, στην οποία γίνεται το ερώτημα</a:t>
            </a:r>
            <a:endParaRPr lang="en-US" dirty="0" smtClean="0"/>
          </a:p>
          <a:p>
            <a:pPr lvl="2"/>
            <a:r>
              <a:rPr lang="el-GR" sz="2900" dirty="0" smtClean="0"/>
              <a:t>Ο όρος είναι προαιρετικός</a:t>
            </a:r>
            <a:endParaRPr lang="en-US" sz="2900" dirty="0" smtClean="0"/>
          </a:p>
          <a:p>
            <a:pPr lvl="3"/>
            <a:r>
              <a:rPr lang="el-GR" sz="2900" dirty="0" smtClean="0"/>
              <a:t>Όταν δεν ορίζεται μπορούμε απλώς να υποθέσουμε ότι υποβάλλουμε ένα ερώτημα στη βάση γνώσης ενός συγκεκριμένου συστήματος</a:t>
            </a:r>
            <a:endParaRPr lang="en-US" sz="2900" dirty="0" smtClean="0"/>
          </a:p>
          <a:p>
            <a:pPr lvl="1"/>
            <a:r>
              <a:rPr lang="en-US" dirty="0" smtClean="0"/>
              <a:t>WHERE </a:t>
            </a:r>
            <a:r>
              <a:rPr lang="el-GR" dirty="0" smtClean="0"/>
              <a:t>επιβάλλει περιορισμούς στις δυνατές λύσεις με τη μορφή προτύπων που περιέχουν υποδείγματα γράφων, καθώς και με τη μορφή λογικών περιορισμών </a:t>
            </a:r>
            <a:endParaRPr lang="en-US" dirty="0" smtClean="0"/>
          </a:p>
          <a:p>
            <a:r>
              <a:rPr lang="el-GR" dirty="0" smtClean="0"/>
              <a:t>Π.χ. για να ανακτήσουμε όλα τα τηλέφωνα των μελών του προσωπικού:</a:t>
            </a: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r>
              <a:rPr lang="el-GR" dirty="0" smtClean="0"/>
              <a:t>Εδώ τα </a:t>
            </a:r>
            <a:r>
              <a:rPr lang="en-US" dirty="0" smtClean="0"/>
              <a:t>?x </a:t>
            </a:r>
            <a:r>
              <a:rPr lang="el-GR" dirty="0" smtClean="0"/>
              <a:t>και</a:t>
            </a:r>
            <a:r>
              <a:rPr lang="en-US" dirty="0" smtClean="0"/>
              <a:t> ?y </a:t>
            </a:r>
            <a:r>
              <a:rPr lang="el-GR" dirty="0" smtClean="0"/>
              <a:t>είναι μεταβλητές, και το </a:t>
            </a:r>
            <a:r>
              <a:rPr lang="en-US" dirty="0" smtClean="0"/>
              <a:t>?x </a:t>
            </a:r>
            <a:r>
              <a:rPr lang="en-US" dirty="0" err="1" smtClean="0"/>
              <a:t>uni:phone</a:t>
            </a:r>
            <a:r>
              <a:rPr lang="en-US" dirty="0" smtClean="0"/>
              <a:t> ?y </a:t>
            </a:r>
            <a:r>
              <a:rPr lang="el-GR" dirty="0" smtClean="0"/>
              <a:t>αναπαριστά ένα υπόδειγμα τριάδας πόρου-ιδιότητας-τιμής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181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627784" y="5517232"/>
            <a:ext cx="43204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?x ?y  WHERE  </a:t>
            </a:r>
            <a:r>
              <a:rPr lang="el-GR" dirty="0" smtClean="0"/>
              <a:t>{</a:t>
            </a:r>
            <a:r>
              <a:rPr lang="en-US" dirty="0" smtClean="0"/>
              <a:t>  ?x </a:t>
            </a:r>
            <a:r>
              <a:rPr lang="en-US" dirty="0" err="1" smtClean="0"/>
              <a:t>uni:phone</a:t>
            </a:r>
            <a:r>
              <a:rPr lang="en-US" dirty="0" smtClean="0"/>
              <a:t> ?y .  </a:t>
            </a:r>
            <a:r>
              <a:rPr lang="el-GR" dirty="0" smtClean="0"/>
              <a:t>}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Χρήση της Δομής </a:t>
            </a:r>
            <a:r>
              <a:rPr lang="en-US" b="1" dirty="0" smtClean="0"/>
              <a:t>select-from-where</a:t>
            </a:r>
            <a:r>
              <a:rPr lang="el-GR" b="1" dirty="0" smtClean="0"/>
              <a:t> </a:t>
            </a:r>
            <a:r>
              <a:rPr lang="en-US" b="1" dirty="0" smtClean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7962088" cy="514955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Μπορούμε να δημιουργήσουμε πιο πολύπλοκα υποδείγματα γράφων για την ανάκτηση περισσότερο σύνθετων πληροφοριών από τα ερωτήματά μας</a:t>
            </a:r>
            <a:endParaRPr lang="en-US" dirty="0" smtClean="0"/>
          </a:p>
          <a:p>
            <a:pPr lvl="1"/>
            <a:r>
              <a:rPr lang="el-GR" dirty="0" smtClean="0"/>
              <a:t>Π.χ. για να ανακτήσουμε όλους τους διδάσκοντες και τα τηλέφωνά τους: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r>
              <a:rPr lang="el-GR" dirty="0" smtClean="0"/>
              <a:t>Εδώ ο όρος </a:t>
            </a:r>
            <a:r>
              <a:rPr lang="en-US" dirty="0" smtClean="0"/>
              <a:t>?x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uni:Lecturer</a:t>
            </a:r>
            <a:r>
              <a:rPr lang="en-US" dirty="0" smtClean="0"/>
              <a:t> </a:t>
            </a:r>
            <a:r>
              <a:rPr lang="el-GR" dirty="0" smtClean="0"/>
              <a:t>συγκεντρώνει όλα τα στιγμιότυπα της κλάσης </a:t>
            </a:r>
            <a:r>
              <a:rPr lang="en-US" dirty="0" smtClean="0"/>
              <a:t>Lecturer </a:t>
            </a:r>
            <a:r>
              <a:rPr lang="el-GR" dirty="0" smtClean="0"/>
              <a:t>και συνδέει το αποτέλεσμα με τη μεταβλητή </a:t>
            </a:r>
            <a:r>
              <a:rPr lang="en-US" dirty="0" smtClean="0"/>
              <a:t>?x</a:t>
            </a:r>
          </a:p>
          <a:p>
            <a:r>
              <a:rPr lang="el-GR" dirty="0" smtClean="0"/>
              <a:t>Το δεύτερο μέρος συγκεντρώνει όλες τις τριάδες με κατηγόρημα </a:t>
            </a:r>
            <a:r>
              <a:rPr lang="en-US" dirty="0" smtClean="0"/>
              <a:t>phone</a:t>
            </a:r>
          </a:p>
          <a:p>
            <a:pPr lvl="1"/>
            <a:r>
              <a:rPr lang="el-GR" dirty="0" smtClean="0"/>
              <a:t>Όμως υπάρχει μία </a:t>
            </a:r>
            <a:r>
              <a:rPr lang="el-GR" i="1" dirty="0" smtClean="0"/>
              <a:t>έμμεση συνένωση</a:t>
            </a:r>
            <a:r>
              <a:rPr lang="el-GR" dirty="0" smtClean="0"/>
              <a:t>, με την έννοια ότι περιορίζουμε το δεύτερο υπόδειγμα μόνο στις τριάδες εκείνες με υποκείμενο που βρίσκεται στη μεταβλητή </a:t>
            </a:r>
            <a:r>
              <a:rPr lang="en-US" dirty="0" smtClean="0"/>
              <a:t>?x</a:t>
            </a:r>
          </a:p>
          <a:p>
            <a:pPr lvl="1"/>
            <a:r>
              <a:rPr lang="el-GR" sz="2900" dirty="0" smtClean="0"/>
              <a:t>Στην περίπτωση αυτή χρησιμοποιούμε μία συντακτική συντόμευση</a:t>
            </a:r>
            <a:endParaRPr lang="en-US" sz="2900" dirty="0" smtClean="0"/>
          </a:p>
          <a:p>
            <a:pPr lvl="2"/>
            <a:r>
              <a:rPr lang="el-GR" sz="2900" dirty="0" smtClean="0"/>
              <a:t>Το ερωτηματικό υποδηλώνει ότι το υπόδειγμα τριάδας που ακολουθεί έχει κοινό υποκείμενο με το προηγούμενο υπόδειγμα</a:t>
            </a:r>
            <a:endParaRPr lang="en-US" sz="2900" dirty="0" smtClean="0"/>
          </a:p>
          <a:p>
            <a:pPr lvl="1"/>
            <a:r>
              <a:rPr lang="el-GR" sz="2900" dirty="0" smtClean="0"/>
              <a:t>Επομένως, το ερώτημα είναι ισοδύναμο με το:</a:t>
            </a:r>
            <a:endParaRPr lang="en-US" sz="29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182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835696" y="2636912"/>
            <a:ext cx="662473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?x ?y  WHERE  </a:t>
            </a:r>
            <a:r>
              <a:rPr lang="el-GR" dirty="0" smtClean="0"/>
              <a:t>{</a:t>
            </a:r>
            <a:r>
              <a:rPr lang="en-US" dirty="0" smtClean="0"/>
              <a:t>  ?x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uni:Lecturer</a:t>
            </a:r>
            <a:r>
              <a:rPr lang="en-US" dirty="0" smtClean="0"/>
              <a:t> ;  </a:t>
            </a:r>
            <a:r>
              <a:rPr lang="en-US" dirty="0" err="1" smtClean="0"/>
              <a:t>uni:phone</a:t>
            </a:r>
            <a:r>
              <a:rPr lang="en-US" dirty="0" smtClean="0"/>
              <a:t> ?y .  </a:t>
            </a:r>
            <a:r>
              <a:rPr lang="el-GR" dirty="0" smtClean="0"/>
              <a:t>}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547664" y="6093296"/>
            <a:ext cx="69127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?x ?y  WHERE  </a:t>
            </a:r>
            <a:r>
              <a:rPr lang="el-GR" dirty="0" smtClean="0"/>
              <a:t>{</a:t>
            </a:r>
            <a:r>
              <a:rPr lang="en-US" dirty="0" smtClean="0"/>
              <a:t>  ?x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uni:Lecturer</a:t>
            </a:r>
            <a:r>
              <a:rPr lang="en-US" dirty="0" smtClean="0"/>
              <a:t> .  ?x </a:t>
            </a:r>
            <a:r>
              <a:rPr lang="en-US" dirty="0" err="1" smtClean="0"/>
              <a:t>uni:phone</a:t>
            </a:r>
            <a:r>
              <a:rPr lang="en-US" dirty="0" smtClean="0"/>
              <a:t> ?y .  </a:t>
            </a:r>
            <a:r>
              <a:rPr lang="el-GR" dirty="0" smtClean="0"/>
              <a:t>}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Χρήση της Δομής </a:t>
            </a:r>
            <a:r>
              <a:rPr lang="en-US" b="1" dirty="0" smtClean="0"/>
              <a:t>select-from-where</a:t>
            </a:r>
            <a:r>
              <a:rPr lang="el-GR" b="1" dirty="0" smtClean="0"/>
              <a:t> </a:t>
            </a:r>
            <a:r>
              <a:rPr lang="en-US" b="1" dirty="0" smtClean="0"/>
              <a:t>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1591816"/>
            <a:ext cx="7416824" cy="486152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Θα δείξουμε τώρα μία </a:t>
            </a:r>
            <a:r>
              <a:rPr lang="el-GR" sz="2400" i="1" dirty="0" smtClean="0"/>
              <a:t>άμεση συνένωση </a:t>
            </a:r>
            <a:r>
              <a:rPr lang="el-GR" sz="2400" dirty="0" smtClean="0"/>
              <a:t>μέσω ενός ερωτήματος που ανακτά τα ονόματα όλων των μαθημάτων που διδάσκονται από το διδάσκοντα με</a:t>
            </a:r>
            <a:r>
              <a:rPr lang="en-US" sz="2400" dirty="0" smtClean="0"/>
              <a:t> ID 949352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l-GR" sz="2400" dirty="0" smtClean="0"/>
              <a:t>Στη </a:t>
            </a:r>
            <a:r>
              <a:rPr lang="en-US" sz="2400" dirty="0" smtClean="0"/>
              <a:t>SPARQL </a:t>
            </a:r>
            <a:r>
              <a:rPr lang="el-GR" sz="2400" dirty="0" smtClean="0"/>
              <a:t>χρησιμοποιούμε τη συνθήκη </a:t>
            </a:r>
            <a:r>
              <a:rPr lang="en-US" sz="2400" dirty="0" smtClean="0"/>
              <a:t>FILTER </a:t>
            </a:r>
            <a:r>
              <a:rPr lang="el-GR" sz="2400" dirty="0" smtClean="0"/>
              <a:t>για να υποδείξουμε ένα λογικό περιορισμό</a:t>
            </a:r>
            <a:endParaRPr lang="en-US" sz="2400" dirty="0" smtClean="0"/>
          </a:p>
          <a:p>
            <a:pPr lvl="1"/>
            <a:r>
              <a:rPr lang="el-GR" sz="2000" dirty="0" smtClean="0"/>
              <a:t>Στην περίπτωση αυτή, ο περιορισμός είναι η άμεση συνένωση των μεταβλητών </a:t>
            </a:r>
            <a:r>
              <a:rPr lang="en-US" sz="2000" dirty="0" smtClean="0"/>
              <a:t>?c </a:t>
            </a:r>
            <a:r>
              <a:rPr lang="el-GR" sz="2000" dirty="0" smtClean="0"/>
              <a:t>και </a:t>
            </a:r>
            <a:r>
              <a:rPr lang="en-US" sz="2000" dirty="0" smtClean="0"/>
              <a:t>?x </a:t>
            </a:r>
            <a:r>
              <a:rPr lang="el-GR" sz="2000" dirty="0" smtClean="0"/>
              <a:t>με τη χρήση ενός τελεστή ισότητας </a:t>
            </a:r>
            <a:r>
              <a:rPr lang="en-US" sz="2000" dirty="0" smtClean="0"/>
              <a:t>(=)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183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1763688" y="3284984"/>
            <a:ext cx="662473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?n</a:t>
            </a:r>
          </a:p>
          <a:p>
            <a:r>
              <a:rPr lang="en-US" dirty="0" smtClean="0"/>
              <a:t>WHERE  </a:t>
            </a:r>
            <a:r>
              <a:rPr lang="el-GR" dirty="0" smtClean="0"/>
              <a:t>{</a:t>
            </a:r>
          </a:p>
          <a:p>
            <a:r>
              <a:rPr lang="en-US" dirty="0" smtClean="0"/>
              <a:t>?x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uni:Course</a:t>
            </a:r>
            <a:r>
              <a:rPr lang="en-US" dirty="0" smtClean="0"/>
              <a:t> ;  </a:t>
            </a:r>
            <a:r>
              <a:rPr lang="en-US" dirty="0" err="1" smtClean="0"/>
              <a:t>uni:isTaughtBy</a:t>
            </a:r>
            <a:r>
              <a:rPr lang="en-US" dirty="0" smtClean="0"/>
              <a:t> :949352 .  ?c </a:t>
            </a:r>
            <a:r>
              <a:rPr lang="en-US" dirty="0" err="1" smtClean="0"/>
              <a:t>uni:name</a:t>
            </a:r>
            <a:r>
              <a:rPr lang="en-US" dirty="0" smtClean="0"/>
              <a:t> ?n .  </a:t>
            </a:r>
          </a:p>
          <a:p>
            <a:r>
              <a:rPr lang="en-US" dirty="0" smtClean="0"/>
              <a:t>FILTER (?c = ?x).  </a:t>
            </a:r>
            <a:r>
              <a:rPr lang="el-GR" dirty="0" smtClean="0"/>
              <a:t>}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Προαιρετικά Υποδείγματα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/>
              <a:t>Τα υποδείγματα γράφων που είδαμε μέχρι τώρα είναι υποχρεωτικά</a:t>
            </a:r>
            <a:endParaRPr lang="en-US" sz="2000" dirty="0" smtClean="0"/>
          </a:p>
          <a:p>
            <a:pPr lvl="1"/>
            <a:r>
              <a:rPr lang="el-GR" sz="1800" dirty="0" smtClean="0"/>
              <a:t>Είτε η βάση γνώσης ταυτίζεται με το πλήρες υπόδειγμα, οπότε και επιστρέφεται μια απάντηση</a:t>
            </a:r>
          </a:p>
          <a:p>
            <a:pPr lvl="1"/>
            <a:r>
              <a:rPr lang="el-GR" sz="1800" dirty="0" smtClean="0"/>
              <a:t>Ή δεν ταυτίζεται, οπότε και το ερώτημα δεν παράγει αποτέλεσμα</a:t>
            </a:r>
            <a:endParaRPr lang="en-US" sz="1800" dirty="0" smtClean="0"/>
          </a:p>
          <a:p>
            <a:r>
              <a:rPr lang="el-GR" sz="2000" dirty="0" smtClean="0"/>
              <a:t>Ωστόσο, μπορεί να θέλουμε συχνά περισσότερη ευελιξία </a:t>
            </a:r>
            <a:endParaRPr lang="en-US" sz="2000" dirty="0" smtClean="0"/>
          </a:p>
          <a:p>
            <a:pPr lvl="1"/>
            <a:r>
              <a:rPr lang="el-GR" sz="1800" dirty="0" smtClean="0"/>
              <a:t>Θεωρείστε το ακόλουθο απόσπασμα </a:t>
            </a:r>
            <a:r>
              <a:rPr lang="en-US" sz="1800" dirty="0" smtClean="0"/>
              <a:t>RDF:</a:t>
            </a:r>
          </a:p>
          <a:p>
            <a:endParaRPr lang="en-US" sz="2000" dirty="0" smtClean="0"/>
          </a:p>
          <a:p>
            <a:endParaRPr lang="en-US" sz="24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l-GR" sz="1600" dirty="0" smtClean="0"/>
          </a:p>
          <a:p>
            <a:pPr lvl="7"/>
            <a:endParaRPr lang="en-US" sz="800" dirty="0" smtClean="0"/>
          </a:p>
          <a:p>
            <a:r>
              <a:rPr lang="el-GR" sz="2000" dirty="0" smtClean="0"/>
              <a:t>Το τμήμα αυτό περιέχει πληροφορίες για δύο διδάσκοντες</a:t>
            </a:r>
            <a:endParaRPr lang="en-US" sz="2000" dirty="0" smtClean="0"/>
          </a:p>
          <a:p>
            <a:pPr lvl="1"/>
            <a:r>
              <a:rPr lang="el-GR" sz="1800" dirty="0" smtClean="0"/>
              <a:t>Για τον πρώτο, παρέχεται μόνο το όνομα</a:t>
            </a:r>
            <a:endParaRPr lang="en-US" sz="1800" dirty="0" smtClean="0"/>
          </a:p>
          <a:p>
            <a:pPr lvl="1"/>
            <a:r>
              <a:rPr lang="el-GR" sz="1800" dirty="0" smtClean="0"/>
              <a:t>Για τον δεύτερο, παρέχεται και το </a:t>
            </a:r>
            <a:r>
              <a:rPr lang="en-US" sz="1800" dirty="0" smtClean="0"/>
              <a:t>e-mail </a:t>
            </a:r>
            <a:r>
              <a:rPr lang="el-GR" sz="1800" dirty="0" smtClean="0"/>
              <a:t>του</a:t>
            </a:r>
            <a:endParaRPr lang="el-GR" sz="1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184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339752" y="3645024"/>
            <a:ext cx="4680520" cy="18722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dirty="0" smtClean="0"/>
              <a:t>&lt;</a:t>
            </a:r>
            <a:r>
              <a:rPr lang="en-US" sz="1700" dirty="0" err="1" smtClean="0"/>
              <a:t>uni:lecturer</a:t>
            </a:r>
            <a:r>
              <a:rPr lang="en-US" sz="1700" dirty="0" smtClean="0"/>
              <a:t> </a:t>
            </a:r>
            <a:r>
              <a:rPr lang="en-US" sz="1700" dirty="0" err="1" smtClean="0"/>
              <a:t>rdf:about</a:t>
            </a:r>
            <a:r>
              <a:rPr lang="en-US" sz="1700" dirty="0" smtClean="0"/>
              <a:t>="949352"&gt;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uni:name</a:t>
            </a:r>
            <a:r>
              <a:rPr lang="en-US" sz="1700" dirty="0" smtClean="0"/>
              <a:t>&gt;</a:t>
            </a:r>
            <a:r>
              <a:rPr lang="en-US" sz="1700" dirty="0" err="1" smtClean="0"/>
              <a:t>Grigoris</a:t>
            </a:r>
            <a:r>
              <a:rPr lang="en-US" sz="1700" dirty="0" smtClean="0"/>
              <a:t> Antoniou&lt;/</a:t>
            </a:r>
            <a:r>
              <a:rPr lang="en-US" sz="1700" dirty="0" err="1" smtClean="0"/>
              <a:t>uni:name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&lt;/</a:t>
            </a:r>
            <a:r>
              <a:rPr lang="en-US" sz="1700" dirty="0" err="1" smtClean="0"/>
              <a:t>uni:lecturer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uni:professor</a:t>
            </a:r>
            <a:r>
              <a:rPr lang="en-US" sz="1700" dirty="0" smtClean="0"/>
              <a:t> </a:t>
            </a:r>
            <a:r>
              <a:rPr lang="en-US" sz="1700" dirty="0" err="1" smtClean="0"/>
              <a:t>rdf:about</a:t>
            </a:r>
            <a:r>
              <a:rPr lang="en-US" sz="1700" dirty="0" smtClean="0"/>
              <a:t>="949318"&gt;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uni:name</a:t>
            </a:r>
            <a:r>
              <a:rPr lang="en-US" sz="1700" dirty="0" smtClean="0"/>
              <a:t>&gt;David </a:t>
            </a:r>
            <a:r>
              <a:rPr lang="en-US" sz="1700" dirty="0" err="1" smtClean="0"/>
              <a:t>Billington</a:t>
            </a:r>
            <a:r>
              <a:rPr lang="en-US" sz="1700" dirty="0" smtClean="0"/>
              <a:t>&lt;/</a:t>
            </a:r>
            <a:r>
              <a:rPr lang="en-US" sz="1700" dirty="0" err="1" smtClean="0"/>
              <a:t>uni:name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</a:t>
            </a:r>
            <a:r>
              <a:rPr lang="en-US" sz="1700" dirty="0" err="1" smtClean="0"/>
              <a:t>uni:email</a:t>
            </a:r>
            <a:r>
              <a:rPr lang="en-US" sz="1700" dirty="0" smtClean="0"/>
              <a:t>&gt;david@work.example.org&lt;/</a:t>
            </a:r>
            <a:r>
              <a:rPr lang="en-US" sz="1700" dirty="0" err="1" smtClean="0"/>
              <a:t>uni:email</a:t>
            </a:r>
            <a:r>
              <a:rPr lang="en-US" sz="1700" dirty="0" smtClean="0"/>
              <a:t>&gt;</a:t>
            </a:r>
          </a:p>
          <a:p>
            <a:r>
              <a:rPr lang="en-US" sz="1700" dirty="0" smtClean="0"/>
              <a:t>&lt;/</a:t>
            </a:r>
            <a:r>
              <a:rPr lang="en-US" sz="1700" dirty="0" err="1" smtClean="0"/>
              <a:t>uni:professor</a:t>
            </a:r>
            <a:r>
              <a:rPr lang="en-US" sz="1700" dirty="0" smtClean="0"/>
              <a:t>&gt;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Προαιρετικά Υποδείγματα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231776"/>
            <a:ext cx="7674056" cy="685056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/>
              <a:t>Θα υποβάλουμε τώρα ένα ερώτημα για όλους τους διδάσκοντες και τα</a:t>
            </a:r>
            <a:r>
              <a:rPr lang="en-US" sz="2000" dirty="0" smtClean="0"/>
              <a:t> e-mail </a:t>
            </a:r>
            <a:r>
              <a:rPr lang="el-GR" sz="2000" dirty="0" smtClean="0"/>
              <a:t>τους</a:t>
            </a:r>
            <a:r>
              <a:rPr lang="en-US" sz="2000" dirty="0" smtClean="0"/>
              <a:t>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475656" y="1844824"/>
            <a:ext cx="727280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?name ?email</a:t>
            </a:r>
          </a:p>
          <a:p>
            <a:r>
              <a:rPr lang="en-US" dirty="0" smtClean="0"/>
              <a:t>WHERE  { ?x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uni:Lecturer</a:t>
            </a:r>
            <a:r>
              <a:rPr lang="en-US" dirty="0" smtClean="0"/>
              <a:t> ;  </a:t>
            </a:r>
            <a:r>
              <a:rPr lang="en-US" dirty="0" err="1" smtClean="0"/>
              <a:t>uni:name</a:t>
            </a:r>
            <a:r>
              <a:rPr lang="en-US" dirty="0" smtClean="0"/>
              <a:t> ?name ;  </a:t>
            </a:r>
            <a:r>
              <a:rPr lang="en-US" dirty="0" err="1" smtClean="0"/>
              <a:t>uni:email</a:t>
            </a:r>
            <a:r>
              <a:rPr lang="en-US" dirty="0" smtClean="0"/>
              <a:t> ?email .  </a:t>
            </a:r>
            <a:r>
              <a:rPr lang="el-GR" dirty="0" smtClean="0"/>
              <a:t>}</a:t>
            </a:r>
            <a:endParaRPr lang="en-US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1187624" y="4797152"/>
            <a:ext cx="7776864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?name ?email</a:t>
            </a:r>
          </a:p>
          <a:p>
            <a:r>
              <a:rPr lang="en-US" dirty="0" smtClean="0"/>
              <a:t>WHERE</a:t>
            </a:r>
          </a:p>
          <a:p>
            <a:r>
              <a:rPr lang="en-US" dirty="0" smtClean="0"/>
              <a:t>{ ?x </a:t>
            </a:r>
            <a:r>
              <a:rPr lang="en-US" dirty="0" err="1" smtClean="0"/>
              <a:t>rdf:type</a:t>
            </a:r>
            <a:r>
              <a:rPr lang="en-US" dirty="0" smtClean="0"/>
              <a:t> </a:t>
            </a:r>
            <a:r>
              <a:rPr lang="en-US" dirty="0" err="1" smtClean="0"/>
              <a:t>uni:Lecturer</a:t>
            </a:r>
            <a:r>
              <a:rPr lang="en-US" dirty="0" smtClean="0"/>
              <a:t> ;  </a:t>
            </a:r>
            <a:r>
              <a:rPr lang="en-US" dirty="0" err="1" smtClean="0"/>
              <a:t>uni:name</a:t>
            </a:r>
            <a:r>
              <a:rPr lang="en-US" dirty="0" smtClean="0"/>
              <a:t> ?name .  OPTIONAL { ?x </a:t>
            </a:r>
            <a:r>
              <a:rPr lang="en-US" dirty="0" err="1" smtClean="0"/>
              <a:t>uni:email</a:t>
            </a:r>
            <a:r>
              <a:rPr lang="en-US" dirty="0" smtClean="0"/>
              <a:t> ?email }  </a:t>
            </a:r>
            <a:r>
              <a:rPr lang="el-GR" dirty="0" smtClean="0"/>
              <a:t>}</a:t>
            </a:r>
            <a:endParaRPr lang="en-US" dirty="0" smtClean="0"/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1331640" y="2492896"/>
            <a:ext cx="3528392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Το αποτέλεσμα θα ήταν</a:t>
            </a:r>
            <a:r>
              <a:rPr lang="en-US" sz="2000" dirty="0" smtClean="0"/>
              <a:t>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331640" y="3140968"/>
            <a:ext cx="7642096" cy="1728192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600" dirty="0" smtClean="0"/>
              <a:t>Παρόλο που ο</a:t>
            </a:r>
            <a:r>
              <a:rPr lang="en-US" sz="3600" dirty="0" smtClean="0"/>
              <a:t> </a:t>
            </a:r>
            <a:r>
              <a:rPr lang="en-US" sz="3600" dirty="0" err="1" smtClean="0"/>
              <a:t>Grigoris</a:t>
            </a:r>
            <a:r>
              <a:rPr lang="en-US" sz="3600" dirty="0" smtClean="0"/>
              <a:t> Antoniou</a:t>
            </a:r>
            <a:r>
              <a:rPr lang="el-GR" sz="3600" dirty="0" smtClean="0"/>
              <a:t> αναφέρεται ως διδάσκων, το ερώτημα δεν επιστρέφει το όνομά του</a:t>
            </a:r>
            <a:endParaRPr lang="en-US" sz="36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Δεν υπάρχει ταύτιση με το υπόδειγμα του ερωτήματος, επειδή το συγκεκριμένο άτομο δεν έχει</a:t>
            </a:r>
            <a:r>
              <a:rPr lang="en-US" sz="3200" dirty="0" smtClean="0"/>
              <a:t> e-mail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600" dirty="0" smtClean="0"/>
              <a:t>Η λύση είναι να προσαρμόσουμε το ερώτημα με τη χρήση ενός προαιρετικού υποδείγματος</a:t>
            </a:r>
            <a:r>
              <a:rPr lang="en-US" sz="3600" dirty="0" smtClean="0"/>
              <a:t>: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5" y="2492896"/>
            <a:ext cx="4172719" cy="59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800637"/>
            <a:ext cx="4176464" cy="79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2 - Θέση περιεχομένου"/>
          <p:cNvSpPr txBox="1">
            <a:spLocks/>
          </p:cNvSpPr>
          <p:nvPr/>
        </p:nvSpPr>
        <p:spPr>
          <a:xfrm>
            <a:off x="3851920" y="5589240"/>
            <a:ext cx="5184576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dirty="0" smtClean="0"/>
              <a:t>    </a:t>
            </a:r>
            <a:r>
              <a:rPr lang="el-GR" sz="2000" dirty="0" smtClean="0"/>
              <a:t>Το νόημα είναι περίπου ότι το ερώτημα θα έπρεπε να «επιστρέψει όλα τα ονόματα των διδασκόντων καθώς και τα </a:t>
            </a:r>
            <a:r>
              <a:rPr lang="en-US" sz="2000" dirty="0" smtClean="0"/>
              <a:t>e-mail </a:t>
            </a:r>
            <a:r>
              <a:rPr lang="el-GR" sz="2000" dirty="0" smtClean="0"/>
              <a:t>τους </a:t>
            </a:r>
            <a:r>
              <a:rPr lang="el-GR" sz="2000" i="1" dirty="0" smtClean="0"/>
              <a:t>αν αυτά είναι γνωστά»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Ρητά </a:t>
            </a:r>
            <a:r>
              <a:rPr lang="el-GR" b="1" dirty="0" err="1" smtClean="0"/>
              <a:t>Μεταδεδομένα</a:t>
            </a:r>
            <a:r>
              <a:rPr lang="el-GR" b="1" dirty="0" smtClean="0"/>
              <a:t> </a:t>
            </a:r>
            <a:r>
              <a:rPr lang="en-US" b="1" dirty="0" smtClean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589240"/>
          </a:xfrm>
        </p:spPr>
        <p:txBody>
          <a:bodyPr>
            <a:noAutofit/>
          </a:bodyPr>
          <a:lstStyle/>
          <a:p>
            <a:r>
              <a:rPr lang="el-GR" sz="2000" dirty="0" smtClean="0"/>
              <a:t>Οι πληροφορίες παρουσιάζονται με ικανοποιητική μορφή για τους ανθρώπους, αλλά οι υπολογιστές θα αντιμετωπίσουν προβλήματα</a:t>
            </a:r>
            <a:endParaRPr lang="en-US" sz="2000" dirty="0" smtClean="0"/>
          </a:p>
          <a:p>
            <a:pPr lvl="1"/>
            <a:r>
              <a:rPr lang="el-GR" sz="1900" dirty="0" smtClean="0"/>
              <a:t>Οι αναζητήσεις με βάση λέξεις-κλειδιά θα αναγνωρίσουν τις λέξεις </a:t>
            </a:r>
            <a:r>
              <a:rPr lang="en-US" sz="1900" i="1" dirty="0" smtClean="0"/>
              <a:t>physiotherapy </a:t>
            </a:r>
            <a:r>
              <a:rPr lang="el-GR" sz="1900" dirty="0" smtClean="0"/>
              <a:t>(φυσιοθεραπεία) και</a:t>
            </a:r>
            <a:r>
              <a:rPr lang="en-US" sz="1900" i="1" dirty="0" smtClean="0"/>
              <a:t> consultation hours</a:t>
            </a:r>
            <a:r>
              <a:rPr lang="el-GR" sz="1900" dirty="0" smtClean="0"/>
              <a:t> (ώρες επισκέψεων)</a:t>
            </a:r>
          </a:p>
          <a:p>
            <a:pPr lvl="1"/>
            <a:r>
              <a:rPr lang="el-GR" sz="1900" dirty="0" smtClean="0"/>
              <a:t>Και ένας ευφυής πράκτορας ενδέχεται να μπορέσει ακόμα και να αναγνωρίσει το προσωπικό του κέντρου</a:t>
            </a:r>
          </a:p>
          <a:p>
            <a:pPr lvl="2"/>
            <a:r>
              <a:rPr lang="el-GR" sz="1700" dirty="0" smtClean="0"/>
              <a:t>Αλλά θα έχει πρόβλημα να ξεχωρίσει τους θεραπευτές από τη γραμματέα, και ακόμα μεγαλύτερο πρόβλημα να βρει τις ακριβείς ώρες επισκέψεων </a:t>
            </a:r>
            <a:endParaRPr lang="en-US" sz="1700" dirty="0" smtClean="0"/>
          </a:p>
          <a:p>
            <a:r>
              <a:rPr lang="el-GR" sz="2000" dirty="0" smtClean="0"/>
              <a:t>Η πρόταση του ΣΙ για την επίλυση τέτοιων προβλημάτων είναι να προσεγγισθεί το πρόβλημα από την πλευρά των ιστοσελίδων </a:t>
            </a:r>
          </a:p>
          <a:p>
            <a:pPr lvl="1"/>
            <a:r>
              <a:rPr lang="el-GR" sz="1900" dirty="0" smtClean="0"/>
              <a:t>Αν η </a:t>
            </a:r>
            <a:r>
              <a:rPr lang="en-US" sz="1900" dirty="0" smtClean="0"/>
              <a:t>HTML </a:t>
            </a:r>
            <a:r>
              <a:rPr lang="el-GR" sz="1900" dirty="0" smtClean="0"/>
              <a:t>αντικατασταθεί από καταλληλότερες γλώσσες, τότε οι ιστοσελίδες θα μπορούν να μεταφέρουν οι ίδιες το περιεχόμενό τους</a:t>
            </a:r>
          </a:p>
          <a:p>
            <a:pPr lvl="1"/>
            <a:r>
              <a:rPr lang="el-GR" sz="1900" dirty="0" smtClean="0"/>
              <a:t>Εκτός από το να περιλαμβάνουν πληροφορίες μορφοποίησης με στόχο τη δημιουργία ενός εγγράφου για ανθρώπους-αναγνώστες, θα περιέχουν ενδεχομένως και πληροφορίες σχετικά με το περιεχόμενό τους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 Σημερινός Ιστός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800" dirty="0" smtClean="0"/>
              <a:t>Ο Παγκόσμιος Ιστός (</a:t>
            </a:r>
            <a:r>
              <a:rPr lang="en-US" sz="2800" dirty="0" smtClean="0"/>
              <a:t>World Wide Web</a:t>
            </a:r>
            <a:r>
              <a:rPr lang="el-GR" sz="2800" dirty="0" smtClean="0"/>
              <a:t>) έχει αλλάξει τον τρόπο επικοινωνίας των ανθρώπων</a:t>
            </a:r>
          </a:p>
          <a:p>
            <a:pPr lvl="1"/>
            <a:r>
              <a:rPr lang="el-GR" sz="2400" dirty="0" smtClean="0"/>
              <a:t>Καθώς και τον τρόπο διεξαγωγής των επιχειρηματικών δραστηριοτήτων </a:t>
            </a:r>
          </a:p>
          <a:p>
            <a:r>
              <a:rPr lang="el-GR" sz="2800" dirty="0" smtClean="0"/>
              <a:t>Η πλειονότητα του σημερινού περιεχομένου του Ιστού είναι κατάλληλη για ανθρώπινη κατανάλωση</a:t>
            </a:r>
          </a:p>
          <a:p>
            <a:r>
              <a:rPr lang="el-GR" sz="2800" dirty="0" smtClean="0"/>
              <a:t>Οι τυπικές χρήσεις του Ιστού σήμερα περιλαμβάνουν</a:t>
            </a:r>
          </a:p>
          <a:p>
            <a:pPr lvl="1"/>
            <a:r>
              <a:rPr lang="el-GR" sz="2400" dirty="0" smtClean="0"/>
              <a:t>Αναζήτηση και χρησιμοποίηση των πληροφοριών</a:t>
            </a:r>
          </a:p>
          <a:p>
            <a:pPr lvl="1"/>
            <a:r>
              <a:rPr lang="el-GR" sz="2400" dirty="0" smtClean="0"/>
              <a:t>Αναζήτηση άλλων ατόμων και επαφή μαζί τους</a:t>
            </a:r>
          </a:p>
          <a:p>
            <a:pPr lvl="1"/>
            <a:r>
              <a:rPr lang="el-GR" sz="2400" dirty="0" smtClean="0"/>
              <a:t>Αξιολόγηση των καταλόγων δικτυακών καταστημάτων και παραγγελία προϊόντων</a:t>
            </a:r>
          </a:p>
          <a:p>
            <a:pPr lvl="1"/>
            <a:r>
              <a:rPr lang="el-GR" sz="2400" dirty="0" smtClean="0"/>
              <a:t>Προβολή υλικού για ενηλίκους</a:t>
            </a:r>
          </a:p>
          <a:p>
            <a:pPr lvl="1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Ρητά </a:t>
            </a:r>
            <a:r>
              <a:rPr lang="el-GR" b="1" dirty="0" err="1" smtClean="0"/>
              <a:t>Μεταδεδομένα</a:t>
            </a:r>
            <a:r>
              <a:rPr lang="el-GR" b="1" dirty="0" smtClean="0"/>
              <a:t> </a:t>
            </a:r>
            <a:r>
              <a:rPr lang="en-US" b="1" dirty="0" smtClean="0"/>
              <a:t>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613048"/>
          </a:xfrm>
        </p:spPr>
        <p:txBody>
          <a:bodyPr>
            <a:normAutofit fontScale="92500"/>
          </a:bodyPr>
          <a:lstStyle/>
          <a:p>
            <a:r>
              <a:rPr lang="el-GR" sz="2200" dirty="0" smtClean="0"/>
              <a:t>Στο παράδειγμά μας, θα μπορούσαν να υπάρχουν πληροφορίες όπως:</a:t>
            </a:r>
            <a:endParaRPr lang="el-GR" sz="2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1475656" y="1916832"/>
            <a:ext cx="6480720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i="1" dirty="0" smtClean="0"/>
              <a:t>&lt;company&gt;</a:t>
            </a:r>
          </a:p>
          <a:p>
            <a:r>
              <a:rPr lang="en-US" i="1" dirty="0" smtClean="0"/>
              <a:t>&lt;</a:t>
            </a:r>
            <a:r>
              <a:rPr lang="en-US" i="1" dirty="0" err="1" smtClean="0"/>
              <a:t>treatmentOffered</a:t>
            </a:r>
            <a:r>
              <a:rPr lang="en-US" i="1" dirty="0" smtClean="0"/>
              <a:t>&gt;Physiotherapy&lt;/</a:t>
            </a:r>
            <a:r>
              <a:rPr lang="en-US" i="1" dirty="0" err="1" smtClean="0"/>
              <a:t>treatmentOffered</a:t>
            </a:r>
            <a:r>
              <a:rPr lang="en-US" i="1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companyName</a:t>
            </a:r>
            <a:r>
              <a:rPr lang="en-US" dirty="0" smtClean="0"/>
              <a:t>&gt;</a:t>
            </a:r>
            <a:r>
              <a:rPr lang="en-US" dirty="0" err="1" smtClean="0"/>
              <a:t>Agilitas</a:t>
            </a:r>
            <a:r>
              <a:rPr lang="en-US" dirty="0" smtClean="0"/>
              <a:t> Physiotherapy Centre&lt;/</a:t>
            </a:r>
            <a:r>
              <a:rPr lang="en-US" dirty="0" err="1" smtClean="0"/>
              <a:t>companyName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&lt;staff&gt;</a:t>
            </a:r>
          </a:p>
          <a:p>
            <a:r>
              <a:rPr lang="en-US" dirty="0" smtClean="0"/>
              <a:t>&lt;therapist&gt;Lisa Davenport&lt;/therapist&gt;</a:t>
            </a:r>
          </a:p>
          <a:p>
            <a:r>
              <a:rPr lang="en-US" dirty="0" smtClean="0"/>
              <a:t>&lt;therapist&gt;Steve Matthews&lt;/therapist&gt;</a:t>
            </a:r>
          </a:p>
          <a:p>
            <a:r>
              <a:rPr lang="en-US" dirty="0" smtClean="0"/>
              <a:t>&lt;secretary&gt;Kelly Townsend&lt;/secretary&gt;</a:t>
            </a:r>
            <a:endParaRPr lang="en-US" i="1" dirty="0" smtClean="0"/>
          </a:p>
          <a:p>
            <a:r>
              <a:rPr lang="en-US" dirty="0" smtClean="0"/>
              <a:t>&lt;/staff&gt;</a:t>
            </a:r>
          </a:p>
          <a:p>
            <a:r>
              <a:rPr lang="en-US" i="1" dirty="0" smtClean="0"/>
              <a:t>&lt;/company&gt;</a:t>
            </a:r>
            <a:endParaRPr lang="el-GR" dirty="0"/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1043608" y="4581128"/>
            <a:ext cx="7858120" cy="208823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Αυτή η αναπαράσταση είναι πολύ πιο εύκολα επεξεργάσιμη από υπολογιστές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Ο όρος </a:t>
            </a:r>
            <a:r>
              <a:rPr lang="el-GR" sz="3200" i="1" dirty="0" err="1" smtClean="0"/>
              <a:t>μεταδεδομένα</a:t>
            </a:r>
            <a:r>
              <a:rPr lang="el-GR" sz="3200" dirty="0" smtClean="0"/>
              <a:t> (</a:t>
            </a:r>
            <a:r>
              <a:rPr lang="en-US" sz="3200" i="1" dirty="0" smtClean="0"/>
              <a:t>metadata</a:t>
            </a:r>
            <a:r>
              <a:rPr lang="el-GR" sz="3200" i="1" dirty="0" smtClean="0"/>
              <a:t>) </a:t>
            </a:r>
            <a:r>
              <a:rPr lang="el-GR" sz="3200" dirty="0" smtClean="0"/>
              <a:t>αναφέρεται σε τέτοιου είδους πληροφορίες: δεδομένα σχετικά με δεδομένα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Τα </a:t>
            </a:r>
            <a:r>
              <a:rPr lang="el-GR" sz="3200" dirty="0" err="1" smtClean="0"/>
              <a:t>μεταδεδομένα</a:t>
            </a:r>
            <a:r>
              <a:rPr lang="el-GR" sz="3200" dirty="0" smtClean="0"/>
              <a:t> συλλαμβάνουν μέρος του </a:t>
            </a:r>
            <a:r>
              <a:rPr lang="el-GR" sz="3200" i="1" dirty="0" smtClean="0"/>
              <a:t>νοήματος</a:t>
            </a:r>
            <a:r>
              <a:rPr lang="el-GR" sz="3200" dirty="0" smtClean="0"/>
              <a:t> των δεδομένων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2900" dirty="0" smtClean="0"/>
              <a:t>Έτσι προκύπτει και ο όρος </a:t>
            </a:r>
            <a:r>
              <a:rPr lang="el-GR" sz="2900" i="1" dirty="0" smtClean="0"/>
              <a:t>σημασιολογικός</a:t>
            </a:r>
            <a:r>
              <a:rPr lang="el-GR" sz="2900" dirty="0" smtClean="0"/>
              <a:t> στο ΣΙ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Οντολογίες </a:t>
            </a:r>
            <a:r>
              <a:rPr lang="en-US" b="1" dirty="0" smtClean="0"/>
              <a:t>(</a:t>
            </a:r>
            <a:r>
              <a:rPr lang="el-GR" b="1" dirty="0" smtClean="0"/>
              <a:t>1/5</a:t>
            </a:r>
            <a:r>
              <a:rPr lang="en-US" b="1" dirty="0" smtClean="0"/>
              <a:t>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400600"/>
          </a:xfrm>
        </p:spPr>
        <p:txBody>
          <a:bodyPr>
            <a:noAutofit/>
          </a:bodyPr>
          <a:lstStyle/>
          <a:p>
            <a:r>
              <a:rPr lang="el-GR" sz="2400" dirty="0" smtClean="0"/>
              <a:t>Ο όρος </a:t>
            </a:r>
            <a:r>
              <a:rPr lang="el-GR" sz="2400" i="1" dirty="0" smtClean="0"/>
              <a:t>οντολογία</a:t>
            </a:r>
            <a:r>
              <a:rPr lang="el-GR" sz="2400" dirty="0" smtClean="0"/>
              <a:t> (</a:t>
            </a:r>
            <a:r>
              <a:rPr lang="en-US" sz="2400" i="1" dirty="0" smtClean="0"/>
              <a:t>ontology</a:t>
            </a:r>
            <a:r>
              <a:rPr lang="el-GR" sz="2400" i="1" dirty="0" smtClean="0"/>
              <a:t>)</a:t>
            </a:r>
            <a:r>
              <a:rPr lang="el-GR" sz="2400" dirty="0" smtClean="0"/>
              <a:t> προέρχεται από τη φιλοσοφία</a:t>
            </a:r>
          </a:p>
          <a:p>
            <a:pPr lvl="1"/>
            <a:r>
              <a:rPr lang="el-GR" sz="2000" dirty="0" smtClean="0"/>
              <a:t>Χρησιμοποιείται ως το όνομα μιας </a:t>
            </a:r>
            <a:r>
              <a:rPr lang="el-GR" sz="2000" dirty="0" err="1" smtClean="0"/>
              <a:t>υποπεριοχής</a:t>
            </a:r>
            <a:r>
              <a:rPr lang="el-GR" sz="2000" dirty="0" smtClean="0"/>
              <a:t> της φιλοσοφίας, και συγκεκριμένα της μελέτης της φύσης της ύπαρξης (η κυριολεκτική μετάφραση της ελληνικής λέξης </a:t>
            </a:r>
            <a:r>
              <a:rPr lang="el-GR" sz="2000" i="1" dirty="0" smtClean="0"/>
              <a:t>Οντολογία</a:t>
            </a:r>
            <a:r>
              <a:rPr lang="el-GR" sz="2000" dirty="0" smtClean="0"/>
              <a:t>), δηλαδή του κλάδου της μεταφυσικής που ενδιαφέρεται για τον προσδιορισμό, με όσο το δυνατό γενικότερους όρους, των ειδών των πραγμάτων που υπάρχουν αληθινά, καθώς και του τρόπου περιγραφής τους</a:t>
            </a:r>
          </a:p>
          <a:p>
            <a:r>
              <a:rPr lang="el-GR" sz="2400" dirty="0" smtClean="0"/>
              <a:t>Η </a:t>
            </a:r>
            <a:r>
              <a:rPr lang="el-GR" sz="2400" i="1" dirty="0" smtClean="0"/>
              <a:t>οντολογία</a:t>
            </a:r>
            <a:r>
              <a:rPr lang="el-GR" sz="2400" dirty="0" smtClean="0"/>
              <a:t> αποτέλεσε μία από τις πολλές λέξεις που άρπαξε η επιστήμη των υπολογιστών και στις οποίες έδωσε συγκεκριμένη τεχνική έννοια</a:t>
            </a:r>
          </a:p>
          <a:p>
            <a:r>
              <a:rPr lang="el-GR" sz="2400" b="1" dirty="0" smtClean="0"/>
              <a:t>Ορισμός</a:t>
            </a:r>
            <a:r>
              <a:rPr lang="el-GR" sz="2400" dirty="0" smtClean="0"/>
              <a:t>: «</a:t>
            </a:r>
            <a:r>
              <a:rPr lang="el-GR" sz="2400" i="1" dirty="0" smtClean="0"/>
              <a:t>Μία οντολογία είναι μία ρητή και τυπική προδιαγραφή μιας επίνοιας</a:t>
            </a:r>
            <a:r>
              <a:rPr lang="el-GR" sz="2400" dirty="0" smtClean="0"/>
              <a:t>»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Οντολογίες </a:t>
            </a:r>
            <a:r>
              <a:rPr lang="en-US" b="1" dirty="0" smtClean="0"/>
              <a:t>(</a:t>
            </a:r>
            <a:r>
              <a:rPr lang="el-GR" b="1" dirty="0" smtClean="0"/>
              <a:t>2/5</a:t>
            </a:r>
            <a:r>
              <a:rPr lang="en-US" b="1" dirty="0" smtClean="0"/>
              <a:t>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328592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Μία οντολογία περιγράφει τυπικά ένα πεδίο ενδιαφέροντος </a:t>
            </a:r>
          </a:p>
          <a:p>
            <a:r>
              <a:rPr lang="el-GR" sz="2400" dirty="0" smtClean="0"/>
              <a:t>Αποτελείται από μία πεπερασμένη λίστα όρων και τις σχέσεις μεταξύ αυτών</a:t>
            </a:r>
          </a:p>
          <a:p>
            <a:pPr lvl="1"/>
            <a:r>
              <a:rPr lang="el-GR" sz="2000" dirty="0" smtClean="0"/>
              <a:t>Οι </a:t>
            </a:r>
            <a:r>
              <a:rPr lang="el-GR" sz="2000" i="1" dirty="0" smtClean="0"/>
              <a:t>όροι</a:t>
            </a:r>
            <a:r>
              <a:rPr lang="el-GR" sz="2000" dirty="0" smtClean="0"/>
              <a:t> υποδηλώνουν σημαντικές </a:t>
            </a:r>
            <a:r>
              <a:rPr lang="el-GR" sz="2000" i="1" dirty="0" smtClean="0"/>
              <a:t>έννοιες</a:t>
            </a:r>
            <a:r>
              <a:rPr lang="el-GR" sz="2000" dirty="0" smtClean="0"/>
              <a:t> (</a:t>
            </a:r>
            <a:r>
              <a:rPr lang="el-GR" sz="2000" i="1" dirty="0" smtClean="0"/>
              <a:t>κλάσεις</a:t>
            </a:r>
            <a:r>
              <a:rPr lang="el-GR" sz="2000" dirty="0" smtClean="0"/>
              <a:t> αντικειμένων του πεδίου)</a:t>
            </a:r>
          </a:p>
          <a:p>
            <a:pPr lvl="2"/>
            <a:r>
              <a:rPr lang="el-GR" sz="1800" dirty="0" smtClean="0"/>
              <a:t>Π.χ. τα μέλη του προσωπικού, οι φοιτητές, τα μαθήματα, τα αμφιθέατρα και οι επιστημονικοί κλάδοι είναι ορισμένες σημαντικές έννοιες σε ένα περιβάλλον πανεπιστημίου</a:t>
            </a:r>
          </a:p>
          <a:p>
            <a:pPr lvl="1"/>
            <a:r>
              <a:rPr lang="el-GR" sz="2000" dirty="0" smtClean="0"/>
              <a:t>Οι </a:t>
            </a:r>
            <a:r>
              <a:rPr lang="el-GR" sz="2000" i="1" dirty="0" smtClean="0"/>
              <a:t>σχέσεις</a:t>
            </a:r>
            <a:r>
              <a:rPr lang="el-GR" sz="2000" dirty="0" smtClean="0"/>
              <a:t> περιλαμβάνουν συνήθως ιεραρχίες κλάσεων</a:t>
            </a:r>
          </a:p>
          <a:p>
            <a:pPr lvl="2"/>
            <a:r>
              <a:rPr lang="el-GR" sz="1800" dirty="0" smtClean="0"/>
              <a:t>Μία ιεραρχία ορίζει ότι μία κλάση </a:t>
            </a:r>
            <a:r>
              <a:rPr lang="en-US" sz="1800" i="1" dirty="0" smtClean="0"/>
              <a:t>C </a:t>
            </a:r>
            <a:r>
              <a:rPr lang="el-GR" sz="1800" dirty="0" smtClean="0"/>
              <a:t>είναι υποκλάση μιας άλλης κλάσης </a:t>
            </a:r>
            <a:r>
              <a:rPr lang="en-US" sz="1800" i="1" dirty="0" smtClean="0"/>
              <a:t>C</a:t>
            </a:r>
            <a:r>
              <a:rPr lang="el-GR" sz="1800" i="1" dirty="0" smtClean="0"/>
              <a:t>’</a:t>
            </a:r>
            <a:r>
              <a:rPr lang="en-US" sz="1800" i="1" dirty="0" smtClean="0"/>
              <a:t> </a:t>
            </a:r>
            <a:r>
              <a:rPr lang="el-GR" sz="1800" dirty="0" smtClean="0"/>
              <a:t>, αν κάθε αντικείμενο της </a:t>
            </a:r>
            <a:r>
              <a:rPr lang="en-US" sz="1800" i="1" dirty="0" smtClean="0"/>
              <a:t>C </a:t>
            </a:r>
            <a:r>
              <a:rPr lang="el-GR" sz="1800" dirty="0" smtClean="0"/>
              <a:t>περιέχεται  επίσης και στη </a:t>
            </a:r>
            <a:r>
              <a:rPr lang="en-US" sz="1800" i="1" dirty="0" smtClean="0"/>
              <a:t>C</a:t>
            </a:r>
            <a:r>
              <a:rPr lang="el-GR" sz="1800" i="1" dirty="0" smtClean="0"/>
              <a:t>΄</a:t>
            </a:r>
          </a:p>
          <a:p>
            <a:pPr lvl="2"/>
            <a:r>
              <a:rPr lang="el-GR" sz="1800" dirty="0" smtClean="0"/>
              <a:t>Π.χ. όλα τα ακαδημαϊκά μέλη αποτελούν μέλη του προσωπικού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607643"/>
            <a:ext cx="6048672" cy="327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Οντολογίες </a:t>
            </a:r>
            <a:r>
              <a:rPr lang="en-US" b="1" dirty="0" smtClean="0"/>
              <a:t>(</a:t>
            </a:r>
            <a:r>
              <a:rPr lang="el-GR" b="1" dirty="0" smtClean="0"/>
              <a:t>3/5</a:t>
            </a:r>
            <a:r>
              <a:rPr lang="en-US" b="1" dirty="0" smtClean="0"/>
              <a:t>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268760"/>
            <a:ext cx="8280920" cy="2448272"/>
          </a:xfrm>
        </p:spPr>
        <p:txBody>
          <a:bodyPr>
            <a:noAutofit/>
          </a:bodyPr>
          <a:lstStyle/>
          <a:p>
            <a:r>
              <a:rPr lang="el-GR" sz="1800" dirty="0" smtClean="0"/>
              <a:t>Εκτός από σχέσεις υποκλάσεων, οι οντολογίες μπορεί να περιέχουν πληροφορίες όπως:</a:t>
            </a:r>
          </a:p>
          <a:p>
            <a:pPr lvl="1"/>
            <a:r>
              <a:rPr lang="el-GR" sz="1600" dirty="0" smtClean="0"/>
              <a:t>Ιδιότητες (ο Χ διδάσκει το μάθημα Υ)</a:t>
            </a:r>
          </a:p>
          <a:p>
            <a:pPr lvl="1"/>
            <a:r>
              <a:rPr lang="el-GR" sz="1600" dirty="0" smtClean="0"/>
              <a:t>Περιορισμούς τιμών (μόνο το ακαδημαϊκό προσωπικό μπορεί να διδάσκει μαθήματα)</a:t>
            </a:r>
          </a:p>
          <a:p>
            <a:pPr lvl="1"/>
            <a:r>
              <a:rPr lang="el-GR" sz="1600" dirty="0" smtClean="0"/>
              <a:t>Προτάσεις μη επικάλυψης (το ακαδημαϊκό και το γενικό προσωπικό είναι ξένα μεταξύ τους)</a:t>
            </a:r>
          </a:p>
          <a:p>
            <a:pPr lvl="1"/>
            <a:r>
              <a:rPr lang="el-GR" sz="1600" dirty="0" smtClean="0"/>
              <a:t>Προδιαγραφές λογικών σχέσεων μεταξύ αντικειμένων (κάθε τμήμα πρέπει να περιλαμβάνει τουλάχιστον δέκα ακαδημαϊκά μέλη)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4211960" y="6309320"/>
            <a:ext cx="3096344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 hierarchy for the university domain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Οντολογίες </a:t>
            </a:r>
            <a:r>
              <a:rPr lang="en-US" b="1" dirty="0" smtClean="0"/>
              <a:t>(</a:t>
            </a:r>
            <a:r>
              <a:rPr lang="el-GR" b="1" dirty="0" smtClean="0"/>
              <a:t>4/5</a:t>
            </a:r>
            <a:r>
              <a:rPr lang="en-US" b="1" dirty="0" smtClean="0"/>
              <a:t>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οντολογίες παρέχουν μία </a:t>
            </a:r>
            <a:r>
              <a:rPr lang="el-GR" i="1" dirty="0" smtClean="0"/>
              <a:t>κοινή κατανόηση ενός πεδίου</a:t>
            </a:r>
          </a:p>
          <a:p>
            <a:pPr lvl="1"/>
            <a:r>
              <a:rPr lang="el-GR" dirty="0" smtClean="0"/>
              <a:t>Η οποία είναι απαραίτητη για να ξεπεραστούν οι διαφορές στην ορολογία</a:t>
            </a:r>
          </a:p>
          <a:p>
            <a:r>
              <a:rPr lang="el-GR" dirty="0" smtClean="0"/>
              <a:t>Ένα άλλο πρόβλημα είναι το γεγονός ότι δύο εφαρμογές ενδέχεται να χρησιμοποιούν τον ίδιο όρο με διαφορετικό νόημα</a:t>
            </a:r>
          </a:p>
          <a:p>
            <a:r>
              <a:rPr lang="el-GR" dirty="0" smtClean="0"/>
              <a:t>Οι οντολογίες είναι χρήσιμες για την οργάνωση και την πλοήγηση σε </a:t>
            </a:r>
            <a:r>
              <a:rPr lang="el-GR" dirty="0" err="1" smtClean="0"/>
              <a:t>ιστότοπους</a:t>
            </a:r>
            <a:endParaRPr lang="el-GR" dirty="0" smtClean="0"/>
          </a:p>
          <a:p>
            <a:r>
              <a:rPr lang="el-GR" dirty="0" smtClean="0"/>
              <a:t>Επίσης, είναι χρήσιμες για τη βελτίωση της ακρίβειας των αναζητήσεων στον Ιστό</a:t>
            </a:r>
          </a:p>
          <a:p>
            <a:r>
              <a:rPr lang="el-GR" dirty="0" smtClean="0"/>
              <a:t>Οι διαδικτυακές αναζητήσεις μπορούν να αξιοποιήσουν πληροφορίες γενίκευσης/εξειδίκευσης </a:t>
            </a:r>
          </a:p>
          <a:p>
            <a:pPr lvl="1"/>
            <a:r>
              <a:rPr lang="el-GR" dirty="0" smtClean="0"/>
              <a:t>Αν ένα ερώτημα αποτύχει να εντοπίσει σχετικά έγγραφα, η μηχανή αναζήτησης μπορεί να υποδείξει στο χρήστη ένα περισσότερο γενικό ερώτημα</a:t>
            </a:r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Οντολογίες </a:t>
            </a:r>
            <a:r>
              <a:rPr lang="en-US" b="1" dirty="0" smtClean="0"/>
              <a:t>(</a:t>
            </a:r>
            <a:r>
              <a:rPr lang="el-GR" b="1" dirty="0" smtClean="0"/>
              <a:t>5/5</a:t>
            </a:r>
            <a:r>
              <a:rPr lang="en-US" b="1" dirty="0" smtClean="0"/>
              <a:t>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51723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Η Τεχνητή Νοημοσύνη έχει μεγάλη παράδοση στην ανάπτυξη και τη χρήση των γλωσσών οντολογιών </a:t>
            </a:r>
          </a:p>
          <a:p>
            <a:pPr lvl="1"/>
            <a:r>
              <a:rPr lang="el-GR" sz="3000" dirty="0" smtClean="0"/>
              <a:t>Αποτελεί μία βάση πάνω στην οποία μπορεί να χτιστεί η έρευνα για το ΣΙ</a:t>
            </a:r>
          </a:p>
          <a:p>
            <a:r>
              <a:rPr lang="el-GR" dirty="0" smtClean="0"/>
              <a:t>Προς το παρόν, οι σημαντικότερες γλώσσες οντολογιών για τον Ιστό είναι οι εξής:</a:t>
            </a:r>
          </a:p>
          <a:p>
            <a:pPr lvl="1"/>
            <a:r>
              <a:rPr lang="el-GR" sz="3000" dirty="0" smtClean="0"/>
              <a:t>Η </a:t>
            </a:r>
            <a:r>
              <a:rPr lang="en-US" sz="3000" dirty="0" smtClean="0"/>
              <a:t>RDF </a:t>
            </a:r>
            <a:r>
              <a:rPr lang="el-GR" sz="3000" dirty="0" smtClean="0"/>
              <a:t>είναι ένα μοντέλο δεδομένων για αντικείμενα («πόρους») και για τις σχέσεις μεταξύ αυτών</a:t>
            </a:r>
          </a:p>
          <a:p>
            <a:pPr lvl="2"/>
            <a:r>
              <a:rPr lang="el-GR" sz="2900" dirty="0" smtClean="0"/>
              <a:t>Παρέχει μία απλή σημασιολογία για το συγκεκριμένο μοντέλο δεδομένων και αυτά τα μοντέλα δεδομένων μπορούν να αναπαρασταθούν με σύνταξη </a:t>
            </a:r>
            <a:r>
              <a:rPr lang="en-US" sz="2900" dirty="0" smtClean="0"/>
              <a:t>XML </a:t>
            </a:r>
            <a:endParaRPr lang="el-GR" sz="2900" dirty="0" smtClean="0"/>
          </a:p>
          <a:p>
            <a:pPr lvl="1"/>
            <a:r>
              <a:rPr lang="el-GR" sz="3000" dirty="0" smtClean="0"/>
              <a:t>Η </a:t>
            </a:r>
            <a:r>
              <a:rPr lang="en-US" sz="3000" dirty="0" smtClean="0"/>
              <a:t>RDF Schema </a:t>
            </a:r>
            <a:r>
              <a:rPr lang="el-GR" sz="3000" dirty="0" smtClean="0"/>
              <a:t>είναι μία γλώσσα περιγραφής λεξιλογίου, με την οποία μπορούν να περιγραφούν οι ιδιότητες και οι κλάσεις των πόρων </a:t>
            </a:r>
            <a:r>
              <a:rPr lang="en-US" sz="3000" dirty="0" smtClean="0"/>
              <a:t>RDF</a:t>
            </a:r>
            <a:r>
              <a:rPr lang="el-GR" sz="3000" dirty="0" smtClean="0"/>
              <a:t>, μαζί με μία σημασιολογία για ιεραρχίες γενίκευσης τέτοιων ιδιοτήτων και κλάσεων </a:t>
            </a:r>
          </a:p>
          <a:p>
            <a:pPr lvl="1"/>
            <a:r>
              <a:rPr lang="el-GR" sz="3000" dirty="0" smtClean="0"/>
              <a:t>Η </a:t>
            </a:r>
            <a:r>
              <a:rPr lang="en-US" sz="3000" dirty="0" smtClean="0"/>
              <a:t>OWL </a:t>
            </a:r>
            <a:r>
              <a:rPr lang="el-GR" sz="3000" dirty="0" smtClean="0"/>
              <a:t>είναι μία πλουσιότερη γλώσσα περιγραφής λεξιλογίου για την περιγραφή ιδιοτήτων και κλάσεων </a:t>
            </a:r>
          </a:p>
          <a:p>
            <a:pPr lvl="2"/>
            <a:r>
              <a:rPr lang="el-GR" sz="2900" dirty="0" smtClean="0"/>
              <a:t>Όπως είναι οι σχέσεις μεταξύ κλάσεων (π.χ. μη επικάλυψη), η </a:t>
            </a:r>
            <a:r>
              <a:rPr lang="el-GR" sz="2900" dirty="0" err="1" smtClean="0"/>
              <a:t>πληθικότητα</a:t>
            </a:r>
            <a:r>
              <a:rPr lang="el-GR" sz="2900" dirty="0" smtClean="0"/>
              <a:t> (π.χ. «ακριβώς ένα»), η ισότητα, η πλουσιότερη τυποποίηση των ιδιοτήτων, τα χαρακτηριστικά των ιδιοτήτων (π.χ. συμμετρία) και οι απαριθμητές κλάσεις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Λογική</a:t>
            </a:r>
            <a:r>
              <a:rPr lang="en-US" b="1" dirty="0" smtClean="0"/>
              <a:t> 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λογική (</a:t>
            </a:r>
            <a:r>
              <a:rPr lang="en-US" dirty="0" smtClean="0"/>
              <a:t>logic</a:t>
            </a:r>
            <a:r>
              <a:rPr lang="el-GR" dirty="0" smtClean="0"/>
              <a:t>) είναι το επιστημονικό πεδίο που μελετά τις αρχές της συλλογιστικής (</a:t>
            </a:r>
            <a:r>
              <a:rPr lang="en-US" dirty="0" smtClean="0"/>
              <a:t>reasoning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Οι ρίζες τις φτάνουν μέχρι τον Αριστοτέλη</a:t>
            </a:r>
          </a:p>
          <a:p>
            <a:r>
              <a:rPr lang="el-GR" dirty="0" smtClean="0"/>
              <a:t>Η λογική προσφέρει πρωτίστως </a:t>
            </a:r>
            <a:r>
              <a:rPr lang="el-GR" i="1" dirty="0" smtClean="0"/>
              <a:t>τυπικές γλώσσες </a:t>
            </a:r>
            <a:r>
              <a:rPr lang="el-GR" dirty="0" smtClean="0"/>
              <a:t>για την έκφραση γνώσης</a:t>
            </a:r>
          </a:p>
          <a:p>
            <a:r>
              <a:rPr lang="el-GR" dirty="0" smtClean="0"/>
              <a:t>Παρέχει μία </a:t>
            </a:r>
            <a:r>
              <a:rPr lang="el-GR" i="1" dirty="0" smtClean="0"/>
              <a:t>κατανοητή τυπική σημασιολογία</a:t>
            </a:r>
          </a:p>
          <a:p>
            <a:pPr lvl="1"/>
            <a:r>
              <a:rPr lang="el-GR" dirty="0" smtClean="0"/>
              <a:t>Στα περισσότερα είδη λογικής, η έννοια των προτάσεων ορίζεται χωρίς την ανάγκη να καταστεί η γνώση λειτουργική</a:t>
            </a:r>
          </a:p>
          <a:p>
            <a:pPr lvl="1"/>
            <a:r>
              <a:rPr lang="el-GR" dirty="0" smtClean="0"/>
              <a:t>Κάνουμε συχνά λόγο για δηλωτική γνώση: περιγράφουμε </a:t>
            </a:r>
            <a:r>
              <a:rPr lang="el-GR" i="1" dirty="0" smtClean="0"/>
              <a:t>τι</a:t>
            </a:r>
            <a:r>
              <a:rPr lang="el-GR" dirty="0" smtClean="0"/>
              <a:t> ισχύει, χωρίς να ενδιαφερόμαστε </a:t>
            </a:r>
            <a:r>
              <a:rPr lang="el-GR" i="1" dirty="0" smtClean="0"/>
              <a:t>πώς</a:t>
            </a:r>
            <a:r>
              <a:rPr lang="el-GR" dirty="0" smtClean="0"/>
              <a:t> μπορεί να εξαχθεί ως συμπέρασμα </a:t>
            </a:r>
          </a:p>
          <a:p>
            <a:r>
              <a:rPr lang="el-GR" dirty="0" smtClean="0"/>
              <a:t>Τα προγράμματα αυτοματοποιημένης συλλογιστικής (</a:t>
            </a:r>
            <a:r>
              <a:rPr lang="en-US" dirty="0" smtClean="0"/>
              <a:t>automated </a:t>
            </a:r>
            <a:r>
              <a:rPr lang="en-US" dirty="0" err="1" smtClean="0"/>
              <a:t>reasoners</a:t>
            </a:r>
            <a:r>
              <a:rPr lang="el-GR" dirty="0" smtClean="0"/>
              <a:t>) μπορούν να εξάγουν συμπεράσματα από την υπάρχουσα γνώση, καθιστώντας έτσι ρητή την υπονοούμενη γνώση</a:t>
            </a:r>
          </a:p>
          <a:p>
            <a:pPr lvl="1"/>
            <a:r>
              <a:rPr lang="el-GR" dirty="0" smtClean="0"/>
              <a:t>Τέτοια προγράμματα συλλογιστικής έχουν μελετηθεί εκτενώς στην Τεχνητή Νοημοσύνη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668344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Λογική </a:t>
            </a:r>
            <a:r>
              <a:rPr lang="en-US" b="1" dirty="0" smtClean="0"/>
              <a:t>(2/3)</a:t>
            </a:r>
            <a:endParaRPr lang="el-GR" b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196752"/>
            <a:ext cx="8100392" cy="1440160"/>
          </a:xfrm>
        </p:spPr>
        <p:txBody>
          <a:bodyPr>
            <a:normAutofit fontScale="55000" lnSpcReduction="20000"/>
          </a:bodyPr>
          <a:lstStyle/>
          <a:p>
            <a:r>
              <a:rPr lang="el-GR" dirty="0" smtClean="0"/>
              <a:t>Έστω ότι γνωρίζουμε πως όλοι οι καθηγητές (</a:t>
            </a:r>
            <a:r>
              <a:rPr lang="en-US" dirty="0" smtClean="0"/>
              <a:t>professors </a:t>
            </a:r>
            <a:r>
              <a:rPr lang="el-GR" dirty="0" smtClean="0"/>
              <a:t>) είναι ακαδημαϊκά μέλη (</a:t>
            </a:r>
            <a:r>
              <a:rPr lang="en-US" dirty="0" smtClean="0"/>
              <a:t>faculty members</a:t>
            </a:r>
            <a:r>
              <a:rPr lang="el-GR" dirty="0" smtClean="0"/>
              <a:t>), ότι όλα τα ακαδημαϊκά μέλη είναι μέλη του προσωπικού (</a:t>
            </a:r>
            <a:r>
              <a:rPr lang="en-US" dirty="0" smtClean="0"/>
              <a:t>staff members</a:t>
            </a:r>
            <a:r>
              <a:rPr lang="el-GR" dirty="0" smtClean="0"/>
              <a:t>), και ότι ο </a:t>
            </a:r>
            <a:r>
              <a:rPr lang="en-US" dirty="0" smtClean="0"/>
              <a:t>Michael</a:t>
            </a:r>
            <a:r>
              <a:rPr lang="el-GR" dirty="0" smtClean="0"/>
              <a:t> είναι καθηγητής </a:t>
            </a:r>
          </a:p>
          <a:p>
            <a:r>
              <a:rPr lang="el-GR" dirty="0" smtClean="0"/>
              <a:t>Στην κατηγορηματική λογική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predicate logic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οι πληροφορίες εκφράζονται ως εξής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3648" y="6198518"/>
            <a:ext cx="457200" cy="47625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427984" y="2385864"/>
            <a:ext cx="2016224" cy="89911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3200" dirty="0" smtClean="0"/>
              <a:t>    </a:t>
            </a:r>
            <a:r>
              <a:rPr lang="el-GR" sz="3200" dirty="0" smtClean="0"/>
              <a:t>Μπορούμε να συμπεράνουμε τα εξής</a:t>
            </a:r>
            <a:r>
              <a:rPr lang="en-US" sz="3200" dirty="0" smtClean="0"/>
              <a:t>: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3289" y="2313857"/>
            <a:ext cx="231272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6844" y="2313856"/>
            <a:ext cx="2235596" cy="1201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403648" y="4509120"/>
            <a:ext cx="7498080" cy="1837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899592" y="3465984"/>
            <a:ext cx="8100392" cy="26642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dirty="0" smtClean="0"/>
              <a:t>Το παράδειγμα αυτό περιλαμβάνει γνώση που εντοπίζεται συνήθως σε οντολογίες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1700" dirty="0" smtClean="0"/>
              <a:t>Συνεπώς, η λογική μπορεί να χρησιμοποιηθεί για να αποκαλύψει οντολογική γνώση που παρέχεται με έμμεσο τρόπο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dirty="0" smtClean="0"/>
              <a:t>Ωστόσο, η λογική είναι πιο γενική από τις οντολογίες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dirty="0" smtClean="0"/>
              <a:t>Γενικά, το αντίτιμο της εκφραστικής ισχύος είναι η μειωμένη υπολογιστική αποδοτικότητα</a:t>
            </a:r>
            <a:endParaRPr lang="en-US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1700" dirty="0" smtClean="0"/>
              <a:t>Όσο εκφραστικότερη είναι μία λογική, τόσο περισσότερο δαπανηρή γίνεται υπολογιστικά η εξαγωγή συμπερασμάτων 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1700" dirty="0" smtClean="0"/>
              <a:t>Ευτυχώς, το μεγαλύτερο μέρος της γνώσης που σχετίζεται με το ΣΙ φαίνεται να έχει σχετικά περιορισμένη μορφή</a:t>
            </a:r>
            <a:endParaRPr kumimoji="0" lang="el-GR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Λογική </a:t>
            </a:r>
            <a:r>
              <a:rPr lang="en-US" b="1" dirty="0" smtClean="0"/>
              <a:t>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Ένα σημαντικό πλεονέκτημα της λογικής είναι ότι μπορεί να παρέχει </a:t>
            </a:r>
            <a:r>
              <a:rPr lang="el-GR" i="1" dirty="0" smtClean="0"/>
              <a:t>αιτιολογήσεις</a:t>
            </a:r>
            <a:r>
              <a:rPr lang="el-GR" dirty="0" smtClean="0"/>
              <a:t> των συμπερασμάτων: η ακολουθία των βημάτων συμπερασμού μπορεί να </a:t>
            </a:r>
            <a:r>
              <a:rPr lang="el-GR" dirty="0" err="1" smtClean="0"/>
              <a:t>επανανιχνευθεί</a:t>
            </a:r>
            <a:r>
              <a:rPr lang="el-GR" dirty="0" smtClean="0"/>
              <a:t> </a:t>
            </a:r>
          </a:p>
          <a:p>
            <a:r>
              <a:rPr lang="el-GR" dirty="0" smtClean="0"/>
              <a:t>Οι ερευνητές της Τεχνητής Νοημοσύνης έχουν αναπτύξει μεθόδους παρουσίασης μίας αιτιολόγησης με φιλικό προς τον άνθρωπο τρόπο</a:t>
            </a:r>
          </a:p>
          <a:p>
            <a:pPr lvl="1"/>
            <a:r>
              <a:rPr lang="el-GR" dirty="0" smtClean="0"/>
              <a:t>Οργανώνοντας μία απόδειξη (</a:t>
            </a:r>
            <a:r>
              <a:rPr lang="en-US" dirty="0" smtClean="0"/>
              <a:t>proof</a:t>
            </a:r>
            <a:r>
              <a:rPr lang="el-GR" dirty="0" smtClean="0"/>
              <a:t>) ως μία φιλική επαγωγή (</a:t>
            </a:r>
            <a:r>
              <a:rPr lang="en-US" dirty="0" smtClean="0"/>
              <a:t>natural deduction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Ομαδοποιώντας έναν αριθμό βημάτων συμπερασμού χαμηλού επιπέδου σε </a:t>
            </a:r>
            <a:r>
              <a:rPr lang="el-GR" dirty="0" err="1" smtClean="0"/>
              <a:t>μετα</a:t>
            </a:r>
            <a:r>
              <a:rPr lang="el-GR" dirty="0" smtClean="0"/>
              <a:t>-βήματα, τα οποία ο άνθρωπος θα θεωρούσε τυπικά ένα μόνο βήμα απόδειξης</a:t>
            </a:r>
          </a:p>
          <a:p>
            <a:r>
              <a:rPr lang="el-GR" dirty="0" smtClean="0"/>
              <a:t>Τελικά η αιτιολόγηση μιας απάντησης θα καταλήξει σε ένα σύνολο γεγονότων και στους κανόνες συμπερασμού που χρησιμοποιήθηκαν </a:t>
            </a:r>
          </a:p>
          <a:p>
            <a:r>
              <a:rPr lang="el-GR" dirty="0" smtClean="0"/>
              <a:t>Οι αιτιολογήσεις είναι σημαντικές για το ΣΙ, επειδή αυξάνουν την εμπιστοσύνη των χρηστών στους πράκτορες του ΣΙ</a:t>
            </a:r>
          </a:p>
          <a:p>
            <a:r>
              <a:rPr lang="el-GR" dirty="0" smtClean="0"/>
              <a:t>Οι αιτιολογήσεις θα είναι, επίσης, απαραίτητες για τις δραστηριότητες μεταξύ πρακτόρων</a:t>
            </a:r>
          </a:p>
          <a:p>
            <a:pPr lvl="1"/>
            <a:r>
              <a:rPr lang="el-GR" dirty="0" smtClean="0"/>
              <a:t>Ενώ ορισμένοι πράκτορες θα είναι σε θέση να εξάγουν </a:t>
            </a:r>
            <a:r>
              <a:rPr lang="el-GR" dirty="0" err="1" smtClean="0"/>
              <a:t>εξάγουν</a:t>
            </a:r>
            <a:r>
              <a:rPr lang="el-GR" dirty="0" smtClean="0"/>
              <a:t> λογικά συμπεράσματα, άλλοι θα διαθέτουν μόνο τη δυνατότητα να </a:t>
            </a:r>
            <a:r>
              <a:rPr lang="el-GR" i="1" dirty="0" smtClean="0"/>
              <a:t>επαληθεύουν αποδείξεις</a:t>
            </a:r>
            <a:r>
              <a:rPr lang="el-GR" dirty="0" smtClean="0"/>
              <a:t>, δηλαδή να ελέγχουν αν ο ισχυρισμός ενός άλλου πράκτορα είναι τεκμηριωμένος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Πράκτορες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4320480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Οι πράκτορες είναι προγράμματα λογισμικού που λειτουργούν αυτόνομα και προνοητικά</a:t>
            </a:r>
          </a:p>
          <a:p>
            <a:r>
              <a:rPr lang="el-GR" dirty="0" smtClean="0"/>
              <a:t>Ένας προσωπικός πράκτορας (</a:t>
            </a:r>
            <a:r>
              <a:rPr lang="en-US" dirty="0" smtClean="0"/>
              <a:t>personal agent</a:t>
            </a:r>
            <a:r>
              <a:rPr lang="el-GR" dirty="0" smtClean="0"/>
              <a:t>) στο ΣΙ θα:</a:t>
            </a:r>
          </a:p>
          <a:p>
            <a:pPr lvl="1"/>
            <a:r>
              <a:rPr lang="el-GR" dirty="0" smtClean="0"/>
              <a:t>Δέχεται κάποιες εργασίες και προτιμήσεις από το χρήστη</a:t>
            </a:r>
          </a:p>
          <a:p>
            <a:pPr lvl="1"/>
            <a:r>
              <a:rPr lang="el-GR" dirty="0" smtClean="0"/>
              <a:t>Αναζητεί πληροφορίες από πηγές του Ιστού</a:t>
            </a:r>
            <a:endParaRPr lang="en-US" dirty="0" smtClean="0"/>
          </a:p>
          <a:p>
            <a:pPr lvl="1"/>
            <a:r>
              <a:rPr lang="el-GR" dirty="0" smtClean="0"/>
              <a:t>Επικοινωνεί με άλλους πράκτορες</a:t>
            </a:r>
          </a:p>
          <a:p>
            <a:pPr lvl="1"/>
            <a:r>
              <a:rPr lang="el-GR" dirty="0" smtClean="0"/>
              <a:t>Συγκρίνει πληροφορίες για τις απαιτήσεις και τις προτιμήσεις του χρήστη</a:t>
            </a:r>
          </a:p>
          <a:p>
            <a:pPr lvl="1"/>
            <a:r>
              <a:rPr lang="el-GR" dirty="0" smtClean="0"/>
              <a:t>Διαλέγει συγκεκριμένες επιλογές</a:t>
            </a:r>
          </a:p>
          <a:p>
            <a:pPr lvl="1"/>
            <a:r>
              <a:rPr lang="el-GR" dirty="0" smtClean="0"/>
              <a:t>Επιστρέφει απαντήσεις στο χρήστη</a:t>
            </a:r>
          </a:p>
          <a:p>
            <a:r>
              <a:rPr lang="el-GR" dirty="0" smtClean="0"/>
              <a:t>Ένα παράδειγμα τέτοιου πράκτορα είναι ο ιδιωτικός πράκτορας του Μιχάλη στο παραπάνω παράδειγμα της φυσιοθεραπείας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653554"/>
            <a:ext cx="2349624" cy="286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624060"/>
            <a:ext cx="1008112" cy="325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Μηχανές Αναζήτησης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231776"/>
            <a:ext cx="8100392" cy="450148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Οι μηχανές αναζήτησης που βασίζονται σε λέξεις-κλειδιά, όπως οι </a:t>
            </a:r>
            <a:r>
              <a:rPr lang="en-US" dirty="0" smtClean="0"/>
              <a:t>Yahoo</a:t>
            </a:r>
            <a:r>
              <a:rPr lang="el-GR" dirty="0" smtClean="0"/>
              <a:t> και </a:t>
            </a:r>
            <a:r>
              <a:rPr lang="en-US" dirty="0" smtClean="0"/>
              <a:t>Google, </a:t>
            </a:r>
            <a:r>
              <a:rPr lang="el-GR" dirty="0" smtClean="0"/>
              <a:t>είναι τα κύρια εργαλεία χρήσης του σύγχρονου Ιστού</a:t>
            </a:r>
          </a:p>
          <a:p>
            <a:r>
              <a:rPr lang="el-GR" dirty="0" smtClean="0"/>
              <a:t>Ωστόσο, υπάρχουν σοβαρά προβλήματα που σχετίζονται με τη χρήση τους:</a:t>
            </a:r>
          </a:p>
          <a:p>
            <a:pPr lvl="1"/>
            <a:r>
              <a:rPr lang="el-GR" dirty="0" smtClean="0"/>
              <a:t>Υψηλή ανάκληση, χαμηλή ακρίβεια </a:t>
            </a:r>
          </a:p>
          <a:p>
            <a:pPr lvl="1"/>
            <a:r>
              <a:rPr lang="el-GR" dirty="0" smtClean="0"/>
              <a:t>Χαμηλή ή καθόλου ανάκληση</a:t>
            </a:r>
          </a:p>
          <a:p>
            <a:pPr lvl="1"/>
            <a:r>
              <a:rPr lang="el-GR" dirty="0" smtClean="0"/>
              <a:t>Τα αποτελέσματα είναι ιδιαίτερα ευαίσθητα στο λεξιλόγιο</a:t>
            </a:r>
          </a:p>
          <a:p>
            <a:pPr lvl="1"/>
            <a:r>
              <a:rPr lang="el-GR" dirty="0" smtClean="0"/>
              <a:t>Τα αποτελέσματα είναι μεμονωμένες ιστοσελίδες</a:t>
            </a:r>
          </a:p>
          <a:p>
            <a:r>
              <a:rPr lang="el-GR" dirty="0" smtClean="0"/>
              <a:t>Αλλά ακόμα κι αν μια αναζήτηση είναι επιτυχής, ο χρήστης είναι αυτός που πρέπει να φυλλομετρήσει τα επιλεγμένα έγγραφα για να εξάγει τις πληροφορίες που ψάχνει</a:t>
            </a:r>
          </a:p>
          <a:p>
            <a:r>
              <a:rPr lang="el-GR" dirty="0" smtClean="0"/>
              <a:t>Το βασικό εμπόδιο για την παροχή καλύτερης υποστήριξης στους χρήστες του Ιστού είναι ότι το νόημα του περιεχομένου του Ιστού δεν είναι προς το παρόν </a:t>
            </a:r>
            <a:r>
              <a:rPr lang="el-GR" i="1" dirty="0" smtClean="0"/>
              <a:t>προσπελάσιμο από υπολογιστές (</a:t>
            </a:r>
            <a:r>
              <a:rPr lang="en-US" i="1" dirty="0" smtClean="0"/>
              <a:t>machine accessible</a:t>
            </a:r>
            <a:r>
              <a:rPr lang="el-GR" i="1" dirty="0" smtClean="0"/>
              <a:t>)</a:t>
            </a:r>
            <a:endParaRPr lang="el-GR" i="1" dirty="0"/>
          </a:p>
        </p:txBody>
      </p:sp>
      <p:sp>
        <p:nvSpPr>
          <p:cNvPr id="4" name="3 - Ορθογώνιο"/>
          <p:cNvSpPr/>
          <p:nvPr/>
        </p:nvSpPr>
        <p:spPr>
          <a:xfrm>
            <a:off x="1115616" y="5445224"/>
            <a:ext cx="7848872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Είναι απλά δύσκολο να γίνει αντιληπτή η διαφορά του νοήματος της πρότασης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I am a professor of computer science . . 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Από την πρόταση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 am a professor of computer science, you may think. Well, . . .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Πράκτορες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Οι πράκτορες δε θα αντικαταστήσουν τους ανθρώπους ως χρήστες στο ΣΙ, ούτε θα λαμβάνουν απαραίτητα αποφάσεις</a:t>
            </a:r>
          </a:p>
          <a:p>
            <a:r>
              <a:rPr lang="el-GR" dirty="0" smtClean="0"/>
              <a:t>Ο ρόλος τους θα είναι η συλλογή και οργάνωση πληροφοριών και η παρουσίαση επιλογών, από τις οποίες θα διαλέγουν οι χρήστες</a:t>
            </a:r>
          </a:p>
          <a:p>
            <a:pPr lvl="1"/>
            <a:r>
              <a:rPr lang="el-GR" dirty="0" smtClean="0"/>
              <a:t>Με αυτόν τον τρόπο ενήργησε ο προσωπικός πράκτορας του Μιχάλη και προσέφερε την επιλογή ανάμεσα στις δύο καλύτερες λύσεις που μπορούσε να εντοπίσει</a:t>
            </a:r>
          </a:p>
          <a:p>
            <a:pPr lvl="1"/>
            <a:r>
              <a:rPr lang="el-GR" dirty="0" smtClean="0"/>
              <a:t>Με αντίστοιχο τρόπο λειτουργεί ένας ταξιδιωτικός πράκτορας που ψάχνει προσφορές για να καλύψει τις προτιμήσεις ενός πελάτη</a:t>
            </a:r>
          </a:p>
          <a:p>
            <a:r>
              <a:rPr lang="el-GR" dirty="0" smtClean="0"/>
              <a:t>Οι πράκτορες του ΣΙ θα χρησιμοποιούν όλες τις τεχνολογίες που έχουμε περιγράψει:</a:t>
            </a:r>
          </a:p>
          <a:p>
            <a:pPr lvl="1"/>
            <a:r>
              <a:rPr lang="el-GR" dirty="0" smtClean="0"/>
              <a:t>Τα </a:t>
            </a:r>
            <a:r>
              <a:rPr lang="el-GR" dirty="0" err="1" smtClean="0"/>
              <a:t>μεταδεδομένα</a:t>
            </a:r>
            <a:r>
              <a:rPr lang="el-GR" dirty="0" smtClean="0"/>
              <a:t> θα χρησιμοποιούνται για τον προσδιορισμό και την εξαγωγή πληροφοριών από πηγές του Ιστού</a:t>
            </a:r>
          </a:p>
          <a:p>
            <a:pPr lvl="1"/>
            <a:r>
              <a:rPr lang="el-GR" dirty="0" smtClean="0"/>
              <a:t>Οι οντολογίες θα χρησιμοποιούνται για την υποστήριξη των διαδικτυακών αναζητήσεων, την ερμηνεία των πληροφοριών που ανακτώνται, και την επικοινωνία με άλλους πράκτορες</a:t>
            </a:r>
          </a:p>
          <a:p>
            <a:pPr lvl="1"/>
            <a:r>
              <a:rPr lang="el-GR" dirty="0" smtClean="0"/>
              <a:t>Η λογική θα χρησιμοποιείται για την επεξεργασία των πληροφοριών που ανακτώνται και την εξαγωγή συμπερασμάτων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Σημασιολογικός Ιστός και Τεχνητή Νοημοσύνη 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556792"/>
            <a:ext cx="7674056" cy="511256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Οι περισσότερες τεχνολογίες που είναι απαραίτητες για την υλοποίηση του ΣΙ αναπτύσσονται με βάση εργασίες που έχουν γίνει στην περιοχή της Τεχνητής Νοημοσύνης </a:t>
            </a:r>
          </a:p>
          <a:p>
            <a:r>
              <a:rPr lang="el-GR" dirty="0" smtClean="0"/>
              <a:t>Δεδομένου ότι η τελευταία έχει μεγάλη ιστορία, η οποία δεν ήταν πάντα επιτυχημένη εμπορικά, θα μπορούσαμε στη χειρότερη περίπτωση να ανησυχήσουμε για το ενδεχόμενο να επαναλάβει ο ΣΙ  τα σφάλματά της:</a:t>
            </a:r>
          </a:p>
          <a:p>
            <a:pPr lvl="1"/>
            <a:r>
              <a:rPr lang="el-GR" dirty="0" smtClean="0"/>
              <a:t>Μεγάλες υποσχέσεις που εγείρουν υπερβολικά υψηλές προσδοκίες, οι οποίες αποδεικνύονται μη </a:t>
            </a:r>
            <a:r>
              <a:rPr lang="el-GR" dirty="0" err="1" smtClean="0"/>
              <a:t>εκπληρώσιμες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ανησυχία αυτή δεν είναι δικαιολογημένη </a:t>
            </a:r>
          </a:p>
          <a:p>
            <a:r>
              <a:rPr lang="el-GR" dirty="0" smtClean="0"/>
              <a:t>Η πραγματοποίηση του οράματος του ΣΙ δεν εξαρτάται από τη νοημοσύνη ανθρώπινου επιπέδου</a:t>
            </a:r>
            <a:endParaRPr lang="en-US" dirty="0" smtClean="0"/>
          </a:p>
          <a:p>
            <a:r>
              <a:rPr lang="el-GR" dirty="0" smtClean="0"/>
              <a:t>Το πλήρες πρόβλημα της Τεχνητής Νοημοσύνης είναι έντονα επιστημονικό, πιθανώς συγκρίσιμο με τα θεμελιώδη προβλήματα της φυσικής ή της βιολογίας</a:t>
            </a:r>
          </a:p>
          <a:p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Σημασιολογικός Ιστός και Τεχνητή Νοημοσύνη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556792"/>
            <a:ext cx="7674056" cy="511256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Όμως, όσον αφορά το ΣΙ οι μερικές λύσεις θα λειτουργήσουν </a:t>
            </a:r>
          </a:p>
          <a:p>
            <a:pPr lvl="1"/>
            <a:r>
              <a:rPr lang="el-GR" dirty="0" smtClean="0"/>
              <a:t>Ακόμη κι αν ένας ευφυής πράκτορας δεν είναι σε θέση να καταλήξει σε όλα τα συμπεράσματα που μπορεί να εξάγει ένας άνθρωπος-χρήστης, ο πράκτορας θα εξακολουθεί να συνεισφέρει σε έναν Ιστό κατά πολύ ανώτερο από το σημερινό</a:t>
            </a:r>
          </a:p>
          <a:p>
            <a:r>
              <a:rPr lang="el-GR" dirty="0" smtClean="0"/>
              <a:t>Αν ο απόλυτος στόχος της Τεχνητής Νοημοσύνης είναι η ανάπτυξη ενός ευφυούς πράκτορα που θα επιδεικνύει νοημοσύνη ανθρώπινου επιπέδου (και ανώτερη), ο στόχος του ΣΙ είναι να υποστηρίξει τους χρήστες στις καθημερινές δικτυακές τους δραστηριότητες</a:t>
            </a:r>
          </a:p>
          <a:p>
            <a:pPr lvl="1"/>
            <a:r>
              <a:rPr lang="el-GR" dirty="0" smtClean="0"/>
              <a:t>Είναι σαφές ότι ο ΣΙ θα κάνει εκτενή χρήση της σύγχρονης τεχνολογίας της Τεχνητής Νοημοσύνης και ότι η πρόοδος της συγκεκριμένης τεχνολογίας θα οδηγήσει σε ένα καλύτερο ΣΙ</a:t>
            </a:r>
          </a:p>
          <a:p>
            <a:pPr lvl="1"/>
            <a:r>
              <a:rPr lang="el-GR" dirty="0" smtClean="0"/>
              <a:t>Η τρέχουσα τεχνολογία της Τεχνητής Νοημοσύνης είναι ήδη επαρκής για να συμβάλλει ουσιαστικά στην υλοποίηση του οράματος του ΣΙ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Μία </a:t>
            </a:r>
            <a:r>
              <a:rPr lang="el-GR" b="1" dirty="0" err="1" smtClean="0"/>
              <a:t>διαστρωματωμένη</a:t>
            </a:r>
            <a:r>
              <a:rPr lang="el-GR" b="1" dirty="0" smtClean="0"/>
              <a:t> προσέγγιση</a:t>
            </a:r>
            <a:r>
              <a:rPr lang="en-US" b="1" dirty="0" smtClean="0"/>
              <a:t> 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628800"/>
            <a:ext cx="7168840" cy="4619600"/>
          </a:xfrm>
        </p:spPr>
        <p:txBody>
          <a:bodyPr>
            <a:noAutofit/>
          </a:bodyPr>
          <a:lstStyle/>
          <a:p>
            <a:r>
              <a:rPr lang="el-GR" sz="2200" dirty="0" smtClean="0"/>
              <a:t>Η ανάπτυξη του ΣΙ εξελίσσεται σταδιακά,  με το κάθε βήμα να δημιουργεί ένα </a:t>
            </a:r>
            <a:r>
              <a:rPr lang="el-GR" sz="2200" i="1" dirty="0" smtClean="0"/>
              <a:t>επίπεδο (</a:t>
            </a:r>
            <a:r>
              <a:rPr lang="en-US" sz="2200" i="1" dirty="0" smtClean="0"/>
              <a:t>layer</a:t>
            </a:r>
            <a:r>
              <a:rPr lang="el-GR" sz="2200" i="1" dirty="0" smtClean="0"/>
              <a:t>)</a:t>
            </a:r>
            <a:r>
              <a:rPr lang="el-GR" sz="2200" dirty="0" smtClean="0"/>
              <a:t> πάνω από κάποιο άλλο</a:t>
            </a:r>
          </a:p>
          <a:p>
            <a:r>
              <a:rPr lang="el-GR" sz="2200" dirty="0" smtClean="0"/>
              <a:t>Η ρεαλιστική αιτιολόγηση αυτής της προσέγγισης είναι ότι είναι ευκολότερο να επιτευχθεί ομοφωνία με μικρά βήματα, ενώ είναι πολύ πιο δύσκολο να υπάρξει γενική συμφωνία, αν τα βήματα είναι μεγαλύτερα</a:t>
            </a:r>
          </a:p>
          <a:p>
            <a:r>
              <a:rPr lang="el-GR" sz="2200" dirty="0" smtClean="0"/>
              <a:t>Ωστόσο, υπάρχει η ανάγκη προτυποποίησης από τεχνικής σκοπιάς</a:t>
            </a:r>
          </a:p>
          <a:p>
            <a:pPr lvl="1"/>
            <a:r>
              <a:rPr lang="el-GR" sz="2000" dirty="0" smtClean="0"/>
              <a:t>Μόλις καθιερωθεί ένα πρότυπο, πολύ περισσότερες ομάδες και εταιρίες θα το υιοθετήσουν, αντί να περιμένουν για να διαπιστώσουν αν οι εναλλακτικοί ερευνητικοί άξονες θα είναι τελικά επιτυχημένοι 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Μία </a:t>
            </a:r>
            <a:r>
              <a:rPr lang="el-GR" b="1" dirty="0" err="1" smtClean="0"/>
              <a:t>διαστρωματωμένη</a:t>
            </a:r>
            <a:r>
              <a:rPr lang="el-GR" b="1" dirty="0" smtClean="0"/>
              <a:t> προσέγγιση </a:t>
            </a:r>
            <a:r>
              <a:rPr lang="en-US" b="1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400600"/>
          </a:xfrm>
        </p:spPr>
        <p:txBody>
          <a:bodyPr>
            <a:normAutofit fontScale="77500" lnSpcReduction="20000"/>
          </a:bodyPr>
          <a:lstStyle/>
          <a:p>
            <a:r>
              <a:rPr lang="el-GR" sz="3100" dirty="0" smtClean="0"/>
              <a:t>Όταν δημιουργήσουμε ένα επίπεδο του ΣΙ πάνω από κάποιο άλλο, πρέπει να ακολουθήσουμε δύο αρχές:</a:t>
            </a:r>
          </a:p>
          <a:p>
            <a:pPr lvl="1"/>
            <a:r>
              <a:rPr lang="el-GR" dirty="0" smtClean="0"/>
              <a:t>Συμβατότητα προς τα κάτω (</a:t>
            </a:r>
            <a:r>
              <a:rPr lang="en-US" dirty="0" smtClean="0"/>
              <a:t>Downward compatibility</a:t>
            </a:r>
            <a:r>
              <a:rPr lang="el-GR" dirty="0" smtClean="0"/>
              <a:t>)</a:t>
            </a:r>
          </a:p>
          <a:p>
            <a:pPr lvl="2"/>
            <a:r>
              <a:rPr lang="el-GR" dirty="0" smtClean="0"/>
              <a:t>Οι πράκτορες που έχουν πλήρη γνώση ενός επιπέδου πρέπει να είναι, επίσης, σε θέσει να ερμηνεύουν και να χρησιμοποιούν πληροφορίες των χαμηλότερων επιπέδων</a:t>
            </a:r>
          </a:p>
          <a:p>
            <a:pPr lvl="3"/>
            <a:r>
              <a:rPr lang="el-GR" sz="2300" dirty="0" smtClean="0"/>
              <a:t>Π.χ. οι πράκτορες που γνωρίζουν τη σημασιολογία της γλώσσας </a:t>
            </a:r>
            <a:r>
              <a:rPr lang="en-US" sz="2300" dirty="0" smtClean="0"/>
              <a:t>OWL</a:t>
            </a:r>
            <a:r>
              <a:rPr lang="el-GR" sz="2300" dirty="0" smtClean="0"/>
              <a:t> μπορούν να εκμεταλλευτούν πλήρως πληροφορίες γραμμένες στις γλώσσες </a:t>
            </a:r>
            <a:r>
              <a:rPr lang="en-US" sz="2300" dirty="0" smtClean="0"/>
              <a:t>RDF </a:t>
            </a:r>
            <a:r>
              <a:rPr lang="el-GR" sz="2300" dirty="0" smtClean="0"/>
              <a:t>και</a:t>
            </a:r>
            <a:r>
              <a:rPr lang="en-US" sz="2300" dirty="0" smtClean="0"/>
              <a:t> RDF Schema</a:t>
            </a:r>
          </a:p>
          <a:p>
            <a:pPr lvl="1"/>
            <a:r>
              <a:rPr lang="el-GR" dirty="0" smtClean="0"/>
              <a:t>Μερική κατανόηση προς τα πάνω (</a:t>
            </a:r>
            <a:r>
              <a:rPr lang="en-US" dirty="0" smtClean="0"/>
              <a:t>Upward partial understanding</a:t>
            </a:r>
            <a:r>
              <a:rPr lang="el-GR" dirty="0" smtClean="0"/>
              <a:t>)</a:t>
            </a:r>
          </a:p>
          <a:p>
            <a:pPr lvl="2"/>
            <a:r>
              <a:rPr lang="el-GR" dirty="0" smtClean="0"/>
              <a:t>Η σχεδίαση θα πρέπει να είναι τέτοια, ώστε οι πράκτορες που έχουν πλήρη γνώση ενός επιπέδου να είναι σε θέση να εκμεταλλευτούν, τουλάχιστον μερικώς, τις πληροφορίες των υψηλότερων επιπέδων</a:t>
            </a:r>
            <a:endParaRPr lang="en-US" dirty="0" smtClean="0"/>
          </a:p>
          <a:p>
            <a:pPr lvl="3"/>
            <a:r>
              <a:rPr lang="el-GR" sz="2300" dirty="0" smtClean="0"/>
              <a:t>Π.χ. ένας πράκτορας που γνωρίζει μόνο τη σημασιολογία των </a:t>
            </a:r>
            <a:r>
              <a:rPr lang="en-US" sz="2300" dirty="0" smtClean="0"/>
              <a:t>RDF </a:t>
            </a:r>
            <a:r>
              <a:rPr lang="el-GR" sz="2300" dirty="0" smtClean="0"/>
              <a:t>και</a:t>
            </a:r>
            <a:r>
              <a:rPr lang="en-US" sz="2300" dirty="0" smtClean="0"/>
              <a:t> RDF Schema </a:t>
            </a:r>
            <a:r>
              <a:rPr lang="el-GR" sz="2300" dirty="0" smtClean="0"/>
              <a:t>μπορεί να ερμηνεύσει μερικώς γνώση που είναι γραμμένη σε </a:t>
            </a:r>
            <a:r>
              <a:rPr lang="en-US" sz="2300" dirty="0" smtClean="0"/>
              <a:t>OWL</a:t>
            </a:r>
            <a:r>
              <a:rPr lang="el-GR" sz="2300" dirty="0" smtClean="0"/>
              <a:t>, αγνοώντας εκείνα τα στοιχεία που εκτείνονται πέρα από τις γλώσσες </a:t>
            </a:r>
            <a:r>
              <a:rPr lang="en-US" sz="2300" dirty="0" smtClean="0"/>
              <a:t>RDF </a:t>
            </a:r>
            <a:r>
              <a:rPr lang="el-GR" sz="2300" dirty="0" smtClean="0"/>
              <a:t>και</a:t>
            </a:r>
            <a:r>
              <a:rPr lang="en-US" sz="2300" dirty="0" smtClean="0"/>
              <a:t> RDF Schema </a:t>
            </a:r>
            <a:endParaRPr lang="el-GR" sz="23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«στοίβα επιπέδων» του ΣΙ </a:t>
            </a:r>
            <a:r>
              <a:rPr lang="en-US" dirty="0" smtClean="0"/>
              <a:t>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196752"/>
            <a:ext cx="7674056" cy="54006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n-US" i="1" dirty="0" smtClean="0"/>
              <a:t>XML</a:t>
            </a:r>
            <a:r>
              <a:rPr lang="el-GR" i="1" dirty="0" smtClean="0"/>
              <a:t> </a:t>
            </a:r>
            <a:r>
              <a:rPr lang="el-GR" dirty="0" smtClean="0"/>
              <a:t>είναι μία γλώσσα που επιτρέπει τη συγγραφή δομημένων εγγράφων του Ιστού με λεξιλόγιο ορισμένο από το χρήστη</a:t>
            </a:r>
          </a:p>
          <a:p>
            <a:pPr lvl="1"/>
            <a:r>
              <a:rPr lang="el-GR" dirty="0" smtClean="0"/>
              <a:t>Είναι ιδιαίτερα κατάλληλη για την αποστολή εγγράφων στον Ιστό</a:t>
            </a:r>
          </a:p>
          <a:p>
            <a:r>
              <a:rPr lang="el-GR" dirty="0" smtClean="0"/>
              <a:t>Η γλώσσα </a:t>
            </a:r>
            <a:r>
              <a:rPr lang="en-US" i="1" dirty="0" smtClean="0"/>
              <a:t>RDF</a:t>
            </a:r>
            <a:r>
              <a:rPr lang="el-GR" dirty="0" smtClean="0"/>
              <a:t> είναι ένα βασικό μοντέλο δεδομένων, όπως το μοντέλο οντότητας-σχέσης, για τη συγγραφή απλών προτάσεων σχετικά με αντικείμενα του Ιστού (πόρους)</a:t>
            </a:r>
          </a:p>
          <a:p>
            <a:pPr lvl="1"/>
            <a:r>
              <a:rPr lang="el-GR" dirty="0" smtClean="0"/>
              <a:t>Δεν βασίζεται στην </a:t>
            </a:r>
            <a:r>
              <a:rPr lang="en-US" dirty="0" smtClean="0"/>
              <a:t>XML </a:t>
            </a:r>
            <a:r>
              <a:rPr lang="el-GR" dirty="0" smtClean="0"/>
              <a:t>αλλά διαθέτει σύνταξη βασισμένη στην </a:t>
            </a:r>
            <a:r>
              <a:rPr lang="en-US" dirty="0" smtClean="0"/>
              <a:t>XML</a:t>
            </a:r>
            <a:endParaRPr lang="el-GR" dirty="0" smtClean="0"/>
          </a:p>
          <a:p>
            <a:r>
              <a:rPr lang="el-GR" dirty="0" smtClean="0"/>
              <a:t>Η γλώσσα </a:t>
            </a:r>
            <a:r>
              <a:rPr lang="en-US" i="1" dirty="0" smtClean="0"/>
              <a:t>RDF Schema </a:t>
            </a:r>
            <a:r>
              <a:rPr lang="el-GR" dirty="0" smtClean="0"/>
              <a:t>παρέχει θεμελιώδη στοιχεία μοντελοποίησης για την οργάνωση των αντικειμένων του Ιστού σε ιεραρχίες</a:t>
            </a:r>
            <a:endParaRPr lang="el-GR" i="1" dirty="0" smtClean="0"/>
          </a:p>
          <a:p>
            <a:pPr lvl="1"/>
            <a:r>
              <a:rPr lang="el-GR" dirty="0" smtClean="0"/>
              <a:t>Οι κλάσεις και οι ιδιότητες, οι σχέσεις υποκλάσεων και </a:t>
            </a:r>
            <a:r>
              <a:rPr lang="el-GR" dirty="0" err="1" smtClean="0"/>
              <a:t>υποϊδιοτήτων</a:t>
            </a:r>
            <a:r>
              <a:rPr lang="el-GR" dirty="0" smtClean="0"/>
              <a:t>, καθώς και οι περιορισμοί του πεδίου ορισμού και του συνόλου τιμών, αποτελούν βασικά στοιχεία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RDF Schema </a:t>
            </a:r>
            <a:r>
              <a:rPr lang="el-GR" dirty="0" smtClean="0"/>
              <a:t>βασίζεται στην</a:t>
            </a:r>
            <a:r>
              <a:rPr lang="en-US" dirty="0" smtClean="0"/>
              <a:t> RDF</a:t>
            </a:r>
            <a:r>
              <a:rPr lang="el-GR" dirty="0" smtClean="0"/>
              <a:t> και μπορεί να θεωρηθεί ως μια στοιχειώδης γλώσσα συγγραφής οντολογιών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«στοίβα επιπέδων» του ΣΙ </a:t>
            </a:r>
            <a:r>
              <a:rPr lang="en-US" dirty="0" smtClean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66124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Το επίπεδο της </a:t>
            </a:r>
            <a:r>
              <a:rPr lang="el-GR" i="1" dirty="0" smtClean="0"/>
              <a:t>Λογικής</a:t>
            </a:r>
            <a:r>
              <a:rPr lang="el-GR" dirty="0" smtClean="0"/>
              <a:t> (</a:t>
            </a:r>
            <a:r>
              <a:rPr lang="en-US" dirty="0" smtClean="0"/>
              <a:t>Logic</a:t>
            </a:r>
            <a:r>
              <a:rPr lang="el-GR" dirty="0" smtClean="0"/>
              <a:t>) χρησιμοποιείται για να ενισχύσει τη γλώσσα οντολογιών και να επιτρέψει τη συγγραφή δηλωτικής γνώσης εξειδικευμένης για εφαρμογές</a:t>
            </a:r>
          </a:p>
          <a:p>
            <a:r>
              <a:rPr lang="el-GR" dirty="0" smtClean="0"/>
              <a:t>Το επίπεδο </a:t>
            </a:r>
            <a:r>
              <a:rPr lang="el-GR" i="1" dirty="0" smtClean="0"/>
              <a:t>Απόδειξης </a:t>
            </a:r>
            <a:r>
              <a:rPr lang="el-GR" dirty="0" smtClean="0"/>
              <a:t>(</a:t>
            </a:r>
            <a:r>
              <a:rPr lang="en-US" dirty="0" smtClean="0"/>
              <a:t>Proof</a:t>
            </a:r>
            <a:r>
              <a:rPr lang="el-GR" dirty="0" smtClean="0"/>
              <a:t>) περιλαμβάνει την πραγματική διαδικασία της συναγωγής συμπερασμάτων, καθώς επίσης και την αναπαράσταση των αποδείξεων σε γλώσσες του Ιστού (χαμηλότερων επιπέδων) και την επαλήθευση αποδείξεων </a:t>
            </a:r>
          </a:p>
          <a:p>
            <a:r>
              <a:rPr lang="el-GR" dirty="0" smtClean="0"/>
              <a:t>Το επίπεδο </a:t>
            </a:r>
            <a:r>
              <a:rPr lang="el-GR" i="1" dirty="0" smtClean="0"/>
              <a:t>Εμπιστοσύνης </a:t>
            </a:r>
            <a:r>
              <a:rPr lang="el-GR" dirty="0" smtClean="0"/>
              <a:t>(</a:t>
            </a:r>
            <a:r>
              <a:rPr lang="en-US" dirty="0" smtClean="0"/>
              <a:t>Trust</a:t>
            </a:r>
            <a:r>
              <a:rPr lang="el-GR" dirty="0" smtClean="0"/>
              <a:t>) θα προκύψει μέσα από τη χρήση </a:t>
            </a:r>
            <a:r>
              <a:rPr lang="el-GR" i="1" dirty="0" smtClean="0"/>
              <a:t>ψηφιακών υπογραφών</a:t>
            </a:r>
            <a:r>
              <a:rPr lang="el-GR" dirty="0" smtClean="0"/>
              <a:t> και άλλων ειδών γνώσης, που βασίζεται σε συστάσεις από έμπιστους πράκτορες ή σε οργανισμούς αξιολόγησης και πιστοποίησης και σωματεία καταναλωτών</a:t>
            </a:r>
          </a:p>
          <a:p>
            <a:pPr lvl="1"/>
            <a:r>
              <a:rPr lang="el-GR" dirty="0" smtClean="0"/>
              <a:t>Αφού η εμπιστοσύνη βρίσκεται στην κορυφή της πυραμίδας, είναι μία έννοια υψηλού επιπέδου και αποφασιστικής σημασίας:</a:t>
            </a:r>
          </a:p>
          <a:p>
            <a:pPr lvl="2"/>
            <a:r>
              <a:rPr lang="el-GR" sz="2600" dirty="0" smtClean="0"/>
              <a:t>Ο Ιστός θα επιτύχει τις πλήρεις δυνατότητές του μόνο όταν οι χρήστες εμπιστεύονται τις λειτουργίες του (ασφάλεια) και την ποιότητα των παρεχόμενων πληροφοριών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«στοίβα επιπέδων» του ΣΙ </a:t>
            </a:r>
            <a:r>
              <a:rPr lang="en-US" dirty="0" smtClean="0"/>
              <a:t>(3/3)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37</a:t>
            </a:fld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7" y="1628800"/>
            <a:ext cx="650236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1472184"/>
          </a:xfrm>
        </p:spPr>
        <p:txBody>
          <a:bodyPr/>
          <a:lstStyle/>
          <a:p>
            <a:r>
              <a:rPr lang="el-GR" b="1" i="1" dirty="0" smtClean="0"/>
              <a:t>Δομημένα Έγγραφα Ιστού</a:t>
            </a:r>
            <a:r>
              <a:rPr lang="en-US" b="1" i="1" dirty="0" smtClean="0"/>
              <a:t>: XML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l-GR" dirty="0" smtClean="0"/>
              <a:t>Εισαγωγή στο Σημασιολογικό Ιστό</a:t>
            </a:r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(1/6)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pPr lvl="1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5" name="5 - Θέση περιεχομένου"/>
          <p:cNvSpPr txBox="1">
            <a:spLocks/>
          </p:cNvSpPr>
          <p:nvPr/>
        </p:nvSpPr>
        <p:spPr>
          <a:xfrm>
            <a:off x="1259632" y="1436712"/>
            <a:ext cx="749808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400" dirty="0" smtClean="0"/>
              <a:t>Σήμερα η </a:t>
            </a:r>
            <a:r>
              <a:rPr lang="en-US" sz="2400" dirty="0" smtClean="0"/>
              <a:t>HTML (hypertext markup language) </a:t>
            </a:r>
            <a:r>
              <a:rPr lang="el-GR" sz="2400" dirty="0" smtClean="0"/>
              <a:t>είναι η πρότυπη γλώσσα με την οποία δημιουργούνται ιστοσελίδες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400" dirty="0" smtClean="0"/>
              <a:t>Στο χώρο του Παγκόσμιου Ιστού, τα πρότυπα καθορίζονται από τον οργανισμό </a:t>
            </a:r>
            <a:r>
              <a:rPr lang="en-US" sz="2400" dirty="0" smtClean="0"/>
              <a:t>W3C (World Wide Web Consortium)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200" dirty="0" smtClean="0"/>
              <a:t>Και αποκαλούνται </a:t>
            </a:r>
            <a:r>
              <a:rPr lang="el-GR" sz="2200" i="1" dirty="0" smtClean="0"/>
              <a:t>συστάσεις</a:t>
            </a:r>
            <a:r>
              <a:rPr lang="en-US" sz="2200" dirty="0" smtClean="0"/>
              <a:t> </a:t>
            </a:r>
            <a:r>
              <a:rPr lang="el-GR" sz="2200" dirty="0" smtClean="0"/>
              <a:t>(</a:t>
            </a:r>
            <a:r>
              <a:rPr lang="en-US" sz="2200" i="1" dirty="0" smtClean="0"/>
              <a:t>recommendations</a:t>
            </a:r>
            <a:r>
              <a:rPr lang="el-GR" sz="2200" i="1" dirty="0" smtClean="0"/>
              <a:t>)</a:t>
            </a:r>
            <a:r>
              <a:rPr lang="en-US" sz="2200" i="1" dirty="0" smtClean="0"/>
              <a:t>,</a:t>
            </a:r>
            <a:r>
              <a:rPr lang="el-GR" sz="2200" i="1" dirty="0" smtClean="0"/>
              <a:t> </a:t>
            </a:r>
            <a:r>
              <a:rPr lang="el-GR" sz="2200" dirty="0" smtClean="0"/>
              <a:t>σε αναγνώριση του γεγονότος ότι η επιβολή προτύπων δεν είναι δυνατή σε ένα κατανεμημένο περιβάλλον χωρίς κεντρική αρχή</a:t>
            </a:r>
            <a:endParaRPr lang="el-GR" sz="2200" i="1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400" dirty="0" smtClean="0"/>
              <a:t>Η ανάπτυξη της </a:t>
            </a:r>
            <a:r>
              <a:rPr lang="en-US" sz="2400" dirty="0" smtClean="0"/>
              <a:t>XML (extensible markup language) </a:t>
            </a:r>
            <a:r>
              <a:rPr lang="el-GR" sz="2400" dirty="0" smtClean="0"/>
              <a:t>οφείλεται στις ελλείψεις της</a:t>
            </a:r>
            <a:r>
              <a:rPr lang="en-US" sz="2400" dirty="0" smtClean="0"/>
              <a:t> HTML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Πρωτοβουλία για το Σημασιολογικό Ιστό (ΣΙ)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Πώς θα μπορούσαμε να βελτιώσουμε την παρούσα κατάσταση;</a:t>
            </a:r>
            <a:endParaRPr lang="en-US" dirty="0" smtClean="0"/>
          </a:p>
          <a:p>
            <a:pPr lvl="1"/>
            <a:r>
              <a:rPr lang="el-GR" dirty="0" smtClean="0"/>
              <a:t>Μία λύση είναι η χρήση του περιεχομένου με τη σημερινή αναπαράστασή του και η ανάπτυξη ολοένα και πολυπλοκότερων μεθόδων που βασίζονται στην Τεχνητή Νοημοσύνη (</a:t>
            </a:r>
            <a:r>
              <a:rPr lang="en-US" i="1" dirty="0" smtClean="0"/>
              <a:t>artificial intelligence</a:t>
            </a:r>
            <a:r>
              <a:rPr lang="el-GR" dirty="0" smtClean="0"/>
              <a:t>) και την Υπολογιστική Γλωσσολογία (</a:t>
            </a:r>
            <a:r>
              <a:rPr lang="en-US" i="1" dirty="0" smtClean="0"/>
              <a:t>computational linguistics</a:t>
            </a:r>
            <a:r>
              <a:rPr lang="el-GR" dirty="0" smtClean="0"/>
              <a:t>)</a:t>
            </a:r>
          </a:p>
          <a:p>
            <a:pPr lvl="2"/>
            <a:r>
              <a:rPr lang="el-GR" dirty="0" smtClean="0"/>
              <a:t>Αυτή η προσέγγιση εξακολουθεί να φαίνεται υπερβολικά φιλόδοξη </a:t>
            </a:r>
          </a:p>
          <a:p>
            <a:pPr lvl="1"/>
            <a:r>
              <a:rPr lang="el-GR" dirty="0" smtClean="0"/>
              <a:t>Μία εναλλακτική προσέγγιση είναι η αναπαράσταση του διαδικτυακού περιεχομένου σε μορφή που είναι ευκολότερα επεξεργάσιμη από υπολογιστές και η χρήση </a:t>
            </a:r>
            <a:r>
              <a:rPr lang="el-GR" dirty="0" err="1" smtClean="0"/>
              <a:t>νοήμονων</a:t>
            </a:r>
            <a:r>
              <a:rPr lang="el-GR" dirty="0" smtClean="0"/>
              <a:t> τεχνικών για την εκμετάλλευση αυτών των αναπαραστάσεων</a:t>
            </a:r>
          </a:p>
          <a:p>
            <a:pPr lvl="2"/>
            <a:r>
              <a:rPr lang="el-GR" dirty="0" smtClean="0"/>
              <a:t>Αναφερόμαστε σε αυτό το πλάνο που θα φέρει επανάσταση στον Ιστό ως την πρωτοβουλία για το </a:t>
            </a:r>
            <a:r>
              <a:rPr lang="el-GR" i="1" dirty="0" smtClean="0"/>
              <a:t>Σημασιολογικό Ιστό</a:t>
            </a:r>
            <a:r>
              <a:rPr lang="el-GR" dirty="0" smtClean="0"/>
              <a:t> (</a:t>
            </a:r>
            <a:r>
              <a:rPr lang="en-US" dirty="0" smtClean="0"/>
              <a:t>Semantic Web</a:t>
            </a:r>
            <a:r>
              <a:rPr lang="el-GR" dirty="0" smtClean="0"/>
              <a:t>, </a:t>
            </a:r>
            <a:r>
              <a:rPr lang="en-US" dirty="0" smtClean="0"/>
              <a:t>SW</a:t>
            </a:r>
            <a:r>
              <a:rPr lang="el-GR" dirty="0" smtClean="0"/>
              <a:t>)</a:t>
            </a:r>
          </a:p>
          <a:p>
            <a:r>
              <a:rPr lang="el-GR" dirty="0" smtClean="0"/>
              <a:t>Ο Σημασιολογικός</a:t>
            </a:r>
            <a:r>
              <a:rPr lang="en-US" dirty="0" smtClean="0"/>
              <a:t> </a:t>
            </a:r>
            <a:r>
              <a:rPr lang="el-GR" dirty="0" smtClean="0"/>
              <a:t>Ιστός </a:t>
            </a:r>
            <a:r>
              <a:rPr lang="en-US" dirty="0" smtClean="0"/>
              <a:t>(</a:t>
            </a:r>
            <a:r>
              <a:rPr lang="el-GR" dirty="0" smtClean="0"/>
              <a:t>ΣΙ</a:t>
            </a:r>
            <a:r>
              <a:rPr lang="en-US" dirty="0" smtClean="0"/>
              <a:t>)</a:t>
            </a:r>
            <a:r>
              <a:rPr lang="el-GR" dirty="0" smtClean="0"/>
              <a:t> προωθείται από την Κοινοπραξία Παγκόσμιου Ιστού (</a:t>
            </a:r>
            <a:r>
              <a:rPr lang="en-US" dirty="0" smtClean="0"/>
              <a:t>World Wide Web Consortium</a:t>
            </a:r>
            <a:r>
              <a:rPr lang="el-GR" dirty="0" smtClean="0"/>
              <a:t>, </a:t>
            </a:r>
            <a:r>
              <a:rPr lang="en-US" dirty="0" smtClean="0"/>
              <a:t>W3C), </a:t>
            </a:r>
            <a:r>
              <a:rPr lang="el-GR" dirty="0" smtClean="0"/>
              <a:t>ένα διεθνή οργανισμό προτυποποίησης για τον Ιστό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(2/6) – </a:t>
            </a:r>
            <a:r>
              <a:rPr lang="el-GR" b="1" dirty="0" smtClean="0"/>
              <a:t>Παράδειγμα </a:t>
            </a:r>
            <a:r>
              <a:rPr lang="en-US" b="1" dirty="0" smtClean="0"/>
              <a:t>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8505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Έστω μία ιστοσελίδα που περιέχει πληροφορίες για ένα συγκεκριμένο βιβλίο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403648" y="3501008"/>
            <a:ext cx="7498080" cy="6850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400" dirty="0" smtClean="0"/>
              <a:t>Μία τυπική αναπαράσταση των παραπάνω πληροφοριών σε</a:t>
            </a:r>
            <a:r>
              <a:rPr lang="en-US" sz="2400" dirty="0" smtClean="0"/>
              <a:t> XML </a:t>
            </a:r>
            <a:r>
              <a:rPr lang="el-GR" sz="2400" dirty="0" smtClean="0"/>
              <a:t>μπορεί να είναι η εξής</a:t>
            </a:r>
            <a:r>
              <a:rPr lang="en-US" sz="2400" dirty="0" smtClean="0"/>
              <a:t>: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4949" y="2132856"/>
            <a:ext cx="7274423" cy="137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077071"/>
            <a:ext cx="6768752" cy="259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(3/6)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Και οι δύο μέθοδοι αναπαράστασης </a:t>
            </a:r>
            <a:r>
              <a:rPr lang="en-US" i="1" dirty="0" smtClean="0"/>
              <a:t>HTML </a:t>
            </a:r>
            <a:r>
              <a:rPr lang="el-GR" i="1" dirty="0" smtClean="0"/>
              <a:t>και </a:t>
            </a:r>
            <a:r>
              <a:rPr lang="en-US" i="1" dirty="0" smtClean="0"/>
              <a:t>XML 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Χρησιμοποιούν </a:t>
            </a:r>
            <a:r>
              <a:rPr lang="el-GR" i="1" dirty="0" smtClean="0"/>
              <a:t>ετικέτες (</a:t>
            </a:r>
            <a:r>
              <a:rPr lang="en-US" i="1" dirty="0" smtClean="0"/>
              <a:t>tags</a:t>
            </a:r>
            <a:r>
              <a:rPr lang="el-GR" i="1" dirty="0" smtClean="0"/>
              <a:t>)</a:t>
            </a:r>
            <a:r>
              <a:rPr lang="en-US" i="1" dirty="0" smtClean="0"/>
              <a:t>, </a:t>
            </a:r>
            <a:r>
              <a:rPr lang="el-GR" i="1" dirty="0" smtClean="0"/>
              <a:t>όπως</a:t>
            </a:r>
            <a:r>
              <a:rPr lang="en-US" i="1" dirty="0" smtClean="0"/>
              <a:t> &lt;h2&gt; </a:t>
            </a:r>
            <a:r>
              <a:rPr lang="el-GR" i="1" dirty="0" smtClean="0"/>
              <a:t>και</a:t>
            </a:r>
            <a:r>
              <a:rPr lang="en-US" i="1" dirty="0" smtClean="0"/>
              <a:t> &lt;/year&gt;</a:t>
            </a:r>
            <a:endParaRPr lang="el-GR" i="1" dirty="0" smtClean="0"/>
          </a:p>
          <a:p>
            <a:pPr lvl="1"/>
            <a:r>
              <a:rPr lang="el-GR" dirty="0" smtClean="0"/>
              <a:t>Είναι </a:t>
            </a:r>
            <a:r>
              <a:rPr lang="el-GR" i="1" dirty="0" smtClean="0"/>
              <a:t>γλώσσες σήμανσης</a:t>
            </a:r>
            <a:endParaRPr lang="el-GR" dirty="0" smtClean="0"/>
          </a:p>
          <a:p>
            <a:pPr lvl="2"/>
            <a:r>
              <a:rPr lang="el-GR" dirty="0" smtClean="0"/>
              <a:t>Δίνουν τη δυνατότητα σε κάποιον να δημιουργήσει περιεχόμενο και να παρέχει πληροφορίες σχετικά με το ρόλο του συγκεκριμένου περιεχομένου</a:t>
            </a:r>
            <a:endParaRPr lang="en-US" dirty="0" smtClean="0"/>
          </a:p>
          <a:p>
            <a:pPr lvl="1"/>
            <a:r>
              <a:rPr lang="el-GR" dirty="0" smtClean="0"/>
              <a:t>Βασίζονται σε ετικέτες</a:t>
            </a:r>
          </a:p>
          <a:p>
            <a:pPr lvl="2"/>
            <a:r>
              <a:rPr lang="el-GR" dirty="0" smtClean="0"/>
              <a:t>Οι οποίες μπορεί να είναι ένθετες</a:t>
            </a:r>
          </a:p>
          <a:p>
            <a:pPr lvl="2"/>
            <a:r>
              <a:rPr lang="el-GR" dirty="0" smtClean="0"/>
              <a:t>Όλες οι ετικέτες στην </a:t>
            </a:r>
            <a:r>
              <a:rPr lang="en-US" dirty="0" smtClean="0"/>
              <a:t>XML </a:t>
            </a:r>
            <a:r>
              <a:rPr lang="el-GR" dirty="0" smtClean="0"/>
              <a:t>πρέπει να κλείνουν, ενώ στην </a:t>
            </a:r>
            <a:r>
              <a:rPr lang="en-US" dirty="0" smtClean="0"/>
              <a:t>HTML</a:t>
            </a:r>
            <a:r>
              <a:rPr lang="el-GR" dirty="0" smtClean="0"/>
              <a:t> υπάρχουν ορισμένες ετικέτες, όπως η &lt;</a:t>
            </a:r>
            <a:r>
              <a:rPr lang="en-US" dirty="0" err="1" smtClean="0"/>
              <a:t>br</a:t>
            </a:r>
            <a:r>
              <a:rPr lang="el-GR" dirty="0" smtClean="0"/>
              <a:t>&gt;, οι οποίες μπορούν να παραμείνουν «ανοιχτές»</a:t>
            </a:r>
          </a:p>
          <a:p>
            <a:pPr lvl="2"/>
            <a:r>
              <a:rPr lang="el-GR" dirty="0" smtClean="0"/>
              <a:t>Το περικλειόμενο περιεχόμενο, μαζί με τις ετικέτες «ανοίγματος» και «κλεισίματος», αναφέρεται ως </a:t>
            </a:r>
            <a:r>
              <a:rPr lang="el-GR" i="1" dirty="0" smtClean="0"/>
              <a:t>στοιχείο (</a:t>
            </a:r>
            <a:r>
              <a:rPr lang="en-US" i="1" dirty="0" smtClean="0"/>
              <a:t>element</a:t>
            </a:r>
            <a:r>
              <a:rPr lang="el-GR" i="1" dirty="0" smtClean="0"/>
              <a:t>)</a:t>
            </a:r>
            <a:r>
              <a:rPr lang="el-GR" dirty="0" smtClean="0"/>
              <a:t> </a:t>
            </a:r>
          </a:p>
          <a:p>
            <a:r>
              <a:rPr lang="el-GR" dirty="0" smtClean="0"/>
              <a:t>Οι άνθρωποι χρήστες μπορούν να διαβάσουν τις αναπαραστάσεις </a:t>
            </a:r>
            <a:r>
              <a:rPr lang="en-US" dirty="0" smtClean="0"/>
              <a:t>HTML</a:t>
            </a:r>
            <a:r>
              <a:rPr lang="el-GR" dirty="0" smtClean="0"/>
              <a:t> και</a:t>
            </a:r>
            <a:r>
              <a:rPr lang="en-US" dirty="0" smtClean="0"/>
              <a:t> XML </a:t>
            </a:r>
            <a:r>
              <a:rPr lang="el-GR" dirty="0" smtClean="0"/>
              <a:t>αρκετά εύκολα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41</a:t>
            </a:fld>
            <a:endParaRPr lang="el-G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(4/6)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5077544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Το έγγραφο </a:t>
            </a:r>
            <a:r>
              <a:rPr lang="en-US" dirty="0" smtClean="0"/>
              <a:t>HTML </a:t>
            </a:r>
            <a:r>
              <a:rPr lang="el-GR" dirty="0" smtClean="0"/>
              <a:t>δεν περιέχει δομικές πληροφορίες</a:t>
            </a:r>
          </a:p>
          <a:p>
            <a:pPr lvl="1"/>
            <a:r>
              <a:rPr lang="el-GR" dirty="0" smtClean="0"/>
              <a:t>Δηλαδή πληροφορίες σχετικά με τμήματα του εγγράφου και τις σχέσεις τους</a:t>
            </a:r>
          </a:p>
          <a:p>
            <a:r>
              <a:rPr lang="el-GR" dirty="0" smtClean="0"/>
              <a:t>Το έγγραφο</a:t>
            </a:r>
            <a:r>
              <a:rPr lang="en-US" dirty="0" smtClean="0"/>
              <a:t> XML </a:t>
            </a:r>
            <a:r>
              <a:rPr lang="el-GR" dirty="0" smtClean="0"/>
              <a:t>είναι πολύ πιο εύκολα προσπελάσιμο για τους υπολογιστές, επειδή περιγράφονται όλες οι πληροφορίες</a:t>
            </a:r>
          </a:p>
          <a:p>
            <a:r>
              <a:rPr lang="el-GR" dirty="0" smtClean="0"/>
              <a:t>Ορισμένες μορφές των </a:t>
            </a:r>
            <a:r>
              <a:rPr lang="el-GR" i="1" dirty="0" smtClean="0"/>
              <a:t>σχέσεών </a:t>
            </a:r>
            <a:r>
              <a:rPr lang="el-GR" dirty="0" smtClean="0"/>
              <a:t>τους ορίζονται μέσω της διαδικασίας ένθεσης</a:t>
            </a:r>
          </a:p>
          <a:p>
            <a:pPr lvl="1"/>
            <a:r>
              <a:rPr lang="el-GR" dirty="0" smtClean="0"/>
              <a:t>Π.χ. οι ετικέτες</a:t>
            </a:r>
            <a:r>
              <a:rPr lang="en-US" dirty="0" smtClean="0"/>
              <a:t> </a:t>
            </a:r>
            <a:r>
              <a:rPr lang="en-US" i="1" dirty="0" smtClean="0"/>
              <a:t>&lt;author&gt; </a:t>
            </a:r>
            <a:r>
              <a:rPr lang="el-GR" dirty="0" smtClean="0"/>
              <a:t>εμφανίζονται μέσα στις ετικέτες</a:t>
            </a:r>
            <a:r>
              <a:rPr lang="en-US" i="1" dirty="0" smtClean="0"/>
              <a:t> &lt;book&gt;</a:t>
            </a:r>
            <a:r>
              <a:rPr lang="en-US" dirty="0" smtClean="0"/>
              <a:t>, </a:t>
            </a:r>
            <a:r>
              <a:rPr lang="el-GR" dirty="0" smtClean="0"/>
              <a:t>άρα περιγράφουν ιδιότητες του συγκεκριμένου βιβλίου</a:t>
            </a:r>
          </a:p>
          <a:p>
            <a:pPr lvl="1"/>
            <a:r>
              <a:rPr lang="el-GR" dirty="0" smtClean="0"/>
              <a:t>Ένας υπολογιστής που επεξεργάζεται το έγγραφο </a:t>
            </a:r>
            <a:r>
              <a:rPr lang="en-US" dirty="0" smtClean="0"/>
              <a:t>XML</a:t>
            </a:r>
            <a:r>
              <a:rPr lang="el-GR" dirty="0" smtClean="0"/>
              <a:t> θα μπορούσε να συμπεράνει ότι το στοιχείο </a:t>
            </a:r>
            <a:r>
              <a:rPr lang="en-US" dirty="0" smtClean="0"/>
              <a:t>author </a:t>
            </a:r>
            <a:r>
              <a:rPr lang="el-GR" dirty="0" smtClean="0"/>
              <a:t>αναφέρεται στο στοιχείο </a:t>
            </a:r>
            <a:r>
              <a:rPr lang="en-US" dirty="0" smtClean="0"/>
              <a:t>book </a:t>
            </a:r>
            <a:r>
              <a:rPr lang="el-GR" dirty="0" smtClean="0"/>
              <a:t>που το περικλείει, αντί να χρειαστεί να συμπεράνει αυτό το γεγονός από την εγγύτητα των στοιχείων, όπως στην </a:t>
            </a:r>
            <a:r>
              <a:rPr lang="en-US" dirty="0" smtClean="0"/>
              <a:t>HTML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n-US" dirty="0" smtClean="0"/>
              <a:t>XML </a:t>
            </a:r>
            <a:r>
              <a:rPr lang="el-GR" dirty="0" smtClean="0"/>
              <a:t>επιτρέπει τον ορισμό περιορισμών στις τιμές</a:t>
            </a:r>
          </a:p>
          <a:p>
            <a:pPr lvl="1"/>
            <a:r>
              <a:rPr lang="el-GR" dirty="0" smtClean="0"/>
              <a:t>Π.χ. το έτος πρέπει να είναι τετραψήφιος αριθμός και ο αριθμός πρέπει να είναι μικρότερος από </a:t>
            </a:r>
            <a:r>
              <a:rPr lang="en-US" dirty="0" smtClean="0"/>
              <a:t>3000</a:t>
            </a:r>
            <a:endParaRPr lang="el-GR" dirty="0" smtClean="0"/>
          </a:p>
          <a:p>
            <a:r>
              <a:rPr lang="el-GR" i="1" dirty="0" smtClean="0"/>
              <a:t>Η </a:t>
            </a:r>
            <a:r>
              <a:rPr lang="en-US" i="1" dirty="0" smtClean="0"/>
              <a:t>XML </a:t>
            </a:r>
            <a:r>
              <a:rPr lang="el-GR" i="1" dirty="0" smtClean="0"/>
              <a:t>επιτρέπει την αναπαράσταση πληροφοριών, οι οποίες είναι </a:t>
            </a:r>
            <a:r>
              <a:rPr lang="el-GR" i="1" dirty="0" err="1" smtClean="0"/>
              <a:t>προσβάσιμες</a:t>
            </a:r>
            <a:r>
              <a:rPr lang="el-GR" i="1" dirty="0" smtClean="0"/>
              <a:t> και από τους υπολογιστές </a:t>
            </a:r>
            <a:endParaRPr lang="en-US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42</a:t>
            </a:fld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(5/6)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αναπαράσταση σε</a:t>
            </a:r>
            <a:r>
              <a:rPr lang="en-US" dirty="0" smtClean="0"/>
              <a:t> HTML </a:t>
            </a:r>
            <a:r>
              <a:rPr lang="el-GR" dirty="0" smtClean="0"/>
              <a:t>παρέχει περισσότερα από την αναπαράσταση σε </a:t>
            </a:r>
            <a:r>
              <a:rPr lang="en-US" dirty="0" smtClean="0"/>
              <a:t>XML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l-GR" dirty="0" smtClean="0"/>
              <a:t>Περιγράφεται επίσης και η μορφοποίηση του εγγράφου</a:t>
            </a:r>
          </a:p>
          <a:p>
            <a:r>
              <a:rPr lang="el-GR" dirty="0" smtClean="0"/>
              <a:t>Ωστόσο, αυτή η δυνατότητα αποτελεί αδυναμία παρά πλεονέκτημα της </a:t>
            </a:r>
            <a:r>
              <a:rPr lang="en-US" dirty="0" smtClean="0"/>
              <a:t>HTML</a:t>
            </a:r>
            <a:r>
              <a:rPr lang="el-GR" dirty="0" smtClean="0"/>
              <a:t>:</a:t>
            </a:r>
          </a:p>
          <a:p>
            <a:pPr lvl="1"/>
            <a:r>
              <a:rPr lang="el-GR" dirty="0" smtClean="0"/>
              <a:t>Πρέπει να καθορίσει τη μορφοποίηση </a:t>
            </a:r>
          </a:p>
          <a:p>
            <a:pPr lvl="2"/>
            <a:r>
              <a:rPr lang="el-GR" dirty="0" smtClean="0"/>
              <a:t>Μάλιστα, η κύρια χρήση ενός εγγράφου </a:t>
            </a:r>
            <a:r>
              <a:rPr lang="en-US" dirty="0" smtClean="0"/>
              <a:t>HTML</a:t>
            </a:r>
            <a:r>
              <a:rPr lang="el-GR" dirty="0" smtClean="0"/>
              <a:t> είναι η παρουσίαση πληροφοριών (πέρα από τη σύνδεση με άλλα έγγραφα)</a:t>
            </a:r>
            <a:endParaRPr lang="en-US" dirty="0" smtClean="0"/>
          </a:p>
          <a:p>
            <a:r>
              <a:rPr lang="el-GR" i="1" dirty="0" smtClean="0"/>
              <a:t>Η </a:t>
            </a:r>
            <a:r>
              <a:rPr lang="en-US" i="1" dirty="0" smtClean="0"/>
              <a:t>XML </a:t>
            </a:r>
            <a:r>
              <a:rPr lang="el-GR" i="1" dirty="0" smtClean="0"/>
              <a:t>ξεχωρίζει το περιεχόμενο από τη μορφοποίηση</a:t>
            </a:r>
          </a:p>
          <a:p>
            <a:pPr lvl="1"/>
            <a:r>
              <a:rPr lang="el-GR" dirty="0" smtClean="0"/>
              <a:t>Οι ίδιες πληροφορίες μπορούν να παρουσιαστούν με διαφορετικούς τρόπους, χωρίς να απαιτούνται πολλαπλά αντίγραφα του ίδιου περιεχομένου</a:t>
            </a:r>
          </a:p>
          <a:p>
            <a:pPr lvl="1"/>
            <a:r>
              <a:rPr lang="el-GR" dirty="0" smtClean="0"/>
              <a:t>Το περιεχόμενο μπορεί να χρησιμοποιηθεί και για σκοπούς διαφορετικούς από την παρουσίαση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43</a:t>
            </a:fld>
            <a:endParaRPr 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4078533" cy="5760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(6/6) – </a:t>
            </a:r>
            <a:r>
              <a:rPr lang="el-GR" b="1" dirty="0" smtClean="0"/>
              <a:t>Παράδειγμα </a:t>
            </a:r>
            <a:r>
              <a:rPr lang="en-US" b="1" dirty="0" smtClean="0"/>
              <a:t>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196752"/>
            <a:ext cx="2992376" cy="397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Έστω το κείμενο </a:t>
            </a:r>
            <a:r>
              <a:rPr lang="en-US" sz="2000" dirty="0" smtClean="0"/>
              <a:t>HTML: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5436096" y="1556792"/>
            <a:ext cx="3491880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dirty="0" smtClean="0"/>
              <a:t>Και η αναπαράσταση σε</a:t>
            </a:r>
            <a:r>
              <a:rPr lang="en-US" sz="2000" dirty="0" smtClean="0"/>
              <a:t> XML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043608" y="3212976"/>
            <a:ext cx="8100392" cy="3501008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Αν συγκρίνουμε αυτό το έγγραφο </a:t>
            </a:r>
            <a:r>
              <a:rPr lang="en-US" sz="3200" dirty="0" smtClean="0"/>
              <a:t>HTML </a:t>
            </a:r>
            <a:r>
              <a:rPr lang="el-GR" sz="3200" dirty="0" smtClean="0"/>
              <a:t>με το προηγούμενο, θα παρατηρήσουμε ότι και τα δύο χρησιμοποιούν βασικά τις ίδιες ετικέτες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300" dirty="0" smtClean="0"/>
              <a:t>Αυτό δεν αποτελεί έκπληξη, αφού οι ετικέτες είναι </a:t>
            </a:r>
            <a:r>
              <a:rPr lang="el-GR" sz="3300" i="1" dirty="0" smtClean="0"/>
              <a:t>προκαθορισμένες</a:t>
            </a:r>
            <a:endParaRPr lang="el-GR" sz="3300" dirty="0" smtClean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Το δεύτερο έγγραφο </a:t>
            </a:r>
            <a:r>
              <a:rPr lang="en-US" sz="3200" dirty="0" smtClean="0"/>
              <a:t>XML</a:t>
            </a:r>
            <a:r>
              <a:rPr lang="el-GR" sz="3200" dirty="0" smtClean="0"/>
              <a:t> χρησιμοποιεί εντελώς διαφορετικές ετικέτες από το πρώτο έγγραφο </a:t>
            </a:r>
            <a:r>
              <a:rPr lang="en-US" sz="3200" dirty="0" smtClean="0"/>
              <a:t>XML</a:t>
            </a:r>
            <a:endParaRPr lang="el-GR" sz="3200" dirty="0" smtClean="0"/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Οι αναπαραστάσεις σε </a:t>
            </a:r>
            <a:r>
              <a:rPr lang="en-US" sz="3200" dirty="0" smtClean="0"/>
              <a:t>HTML </a:t>
            </a:r>
            <a:r>
              <a:rPr lang="el-GR" sz="3200" dirty="0" smtClean="0"/>
              <a:t>έχουν ως σκοπό την παρουσίαση πληροφοριών, άρα το σύνολο των ετικετών είναι σταθερό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Στην </a:t>
            </a:r>
            <a:r>
              <a:rPr lang="en-US" sz="3200" dirty="0" smtClean="0"/>
              <a:t>XML </a:t>
            </a:r>
            <a:r>
              <a:rPr lang="el-GR" sz="3200" dirty="0" smtClean="0"/>
              <a:t>μπορούμε να χρησιμοποιήσουμε τις πληροφορίες με διάφορους τρόπους, και ο ορισμός ενός κατάλληλου λεξιλογίου για την εφαρμογή εξαρτάται από το χρήστη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i="1" dirty="0" smtClean="0"/>
              <a:t>Η </a:t>
            </a:r>
            <a:r>
              <a:rPr lang="en-US" sz="3200" i="1" dirty="0" smtClean="0"/>
              <a:t>XML </a:t>
            </a:r>
            <a:r>
              <a:rPr lang="el-GR" sz="3200" i="1" dirty="0" smtClean="0"/>
              <a:t>είναι μία </a:t>
            </a:r>
            <a:r>
              <a:rPr lang="el-GR" sz="3200" i="1" dirty="0" err="1" smtClean="0"/>
              <a:t>μετα</a:t>
            </a:r>
            <a:r>
              <a:rPr lang="el-GR" sz="3200" i="1" dirty="0" smtClean="0"/>
              <a:t>-γλώσσα για σήμανση</a:t>
            </a:r>
            <a:endParaRPr lang="en-US" sz="3200" i="1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300" i="1" dirty="0" smtClean="0"/>
              <a:t>Δεν έχει σταθερό σύνολο ετικετών, αλλά επιτρέπει στους χρήστες να ορίσουν τις δικές τους ετικέτες</a:t>
            </a:r>
            <a:endParaRPr kumimoji="0" lang="el-GR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916832"/>
            <a:ext cx="5452744" cy="129614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γλωσσα</a:t>
            </a:r>
            <a:r>
              <a:rPr lang="en-US" dirty="0" smtClean="0"/>
              <a:t> XML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2743200" y="3645024"/>
            <a:ext cx="5285184" cy="1509712"/>
          </a:xfrm>
        </p:spPr>
        <p:txBody>
          <a:bodyPr/>
          <a:lstStyle/>
          <a:p>
            <a:pPr algn="ctr"/>
            <a:r>
              <a:rPr lang="el-GR" dirty="0" smtClean="0"/>
              <a:t>Ένα </a:t>
            </a:r>
            <a:r>
              <a:rPr lang="el-GR" i="1" dirty="0" smtClean="0"/>
              <a:t>έγγραφο</a:t>
            </a:r>
            <a:r>
              <a:rPr lang="en-US" dirty="0" smtClean="0"/>
              <a:t> </a:t>
            </a:r>
            <a:r>
              <a:rPr lang="en-US" i="1" dirty="0" smtClean="0"/>
              <a:t>XML </a:t>
            </a:r>
            <a:r>
              <a:rPr lang="el-GR" dirty="0" smtClean="0"/>
              <a:t>αποτελείται από έναν πρόλογο, έναν αριθμό στοιχείων και έναν προαιρετικό επίλογο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45</a:t>
            </a:fld>
            <a:endParaRPr lang="el-G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Πρόλογος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268760"/>
            <a:ext cx="8034096" cy="5410200"/>
          </a:xfrm>
        </p:spPr>
        <p:txBody>
          <a:bodyPr>
            <a:normAutofit fontScale="77500" lnSpcReduction="20000"/>
          </a:bodyPr>
          <a:lstStyle/>
          <a:p>
            <a:r>
              <a:rPr lang="el-GR" sz="3000" dirty="0" smtClean="0"/>
              <a:t>Ο πρόλογος αποτελείται από μία δήλωση </a:t>
            </a:r>
            <a:r>
              <a:rPr lang="en-US" sz="3000" dirty="0" smtClean="0"/>
              <a:t>XML</a:t>
            </a:r>
            <a:r>
              <a:rPr lang="el-GR" sz="3000" dirty="0" smtClean="0"/>
              <a:t> (</a:t>
            </a:r>
            <a:r>
              <a:rPr lang="en-US" sz="3000" dirty="0" smtClean="0"/>
              <a:t>XML declaration</a:t>
            </a:r>
            <a:r>
              <a:rPr lang="el-GR" sz="3000" dirty="0" smtClean="0"/>
              <a:t>) και μία προαιρετική αναφορά σε εξωτερικά δομικά έγγραφα</a:t>
            </a:r>
          </a:p>
          <a:p>
            <a:pPr lvl="1"/>
            <a:r>
              <a:rPr lang="el-GR" dirty="0" smtClean="0"/>
              <a:t>Ένα παράδειγμα μιας </a:t>
            </a:r>
            <a:r>
              <a:rPr lang="el-GR" i="1" dirty="0" smtClean="0"/>
              <a:t>δήλωσης </a:t>
            </a:r>
            <a:r>
              <a:rPr lang="en-US" i="1" dirty="0" smtClean="0"/>
              <a:t>XML</a:t>
            </a:r>
            <a:r>
              <a:rPr lang="el-GR" dirty="0" smtClean="0"/>
              <a:t>:</a:t>
            </a:r>
          </a:p>
          <a:p>
            <a:pPr lvl="1"/>
            <a:r>
              <a:rPr lang="en-US" i="1" dirty="0" smtClean="0"/>
              <a:t>&lt;?xml version="1.0" encoding="UTF-16"?&gt;</a:t>
            </a:r>
          </a:p>
          <a:p>
            <a:pPr lvl="1"/>
            <a:r>
              <a:rPr lang="el-GR" dirty="0" smtClean="0"/>
              <a:t>Προσδιορίζει ότι το συγκεκριμένο έγγραφο είναι έγγραφο </a:t>
            </a:r>
            <a:r>
              <a:rPr lang="en-US" dirty="0" smtClean="0"/>
              <a:t>XML </a:t>
            </a:r>
            <a:endParaRPr lang="el-GR" dirty="0" smtClean="0"/>
          </a:p>
          <a:p>
            <a:pPr lvl="1"/>
            <a:r>
              <a:rPr lang="el-GR" dirty="0" smtClean="0"/>
              <a:t>Καθορίζει την έκδοση και την κωδικοποίηση χαρακτήρων που χρησιμοποιούνται στο συγκεκριμένο σύστημα</a:t>
            </a:r>
            <a:r>
              <a:rPr lang="en-US" dirty="0" smtClean="0"/>
              <a:t> (</a:t>
            </a:r>
            <a:r>
              <a:rPr lang="el-GR" dirty="0" smtClean="0"/>
              <a:t>όπως οι</a:t>
            </a:r>
            <a:r>
              <a:rPr lang="en-US" dirty="0" smtClean="0"/>
              <a:t> UTF-8, UTF-16, </a:t>
            </a:r>
            <a:r>
              <a:rPr lang="el-GR" dirty="0" smtClean="0"/>
              <a:t>και </a:t>
            </a:r>
            <a:r>
              <a:rPr lang="en-US" dirty="0" smtClean="0"/>
              <a:t>ISO 8859-1)</a:t>
            </a:r>
          </a:p>
          <a:p>
            <a:pPr lvl="1"/>
            <a:r>
              <a:rPr lang="el-GR" dirty="0" smtClean="0"/>
              <a:t>Καθορίζουμε, επίσης, αν το έγγραφο είναι αυτόνομο, δηλαδή αν δεν αναφέρεται σε εξωτερικά δομικά έγγραφα</a:t>
            </a:r>
          </a:p>
          <a:p>
            <a:pPr lvl="2"/>
            <a:r>
              <a:rPr lang="en-US" i="1" dirty="0" smtClean="0"/>
              <a:t>&lt;?xml version="1.0" encoding="UTF-16" standalone="no"?&gt;</a:t>
            </a:r>
          </a:p>
          <a:p>
            <a:pPr lvl="1"/>
            <a:r>
              <a:rPr lang="el-GR" dirty="0" smtClean="0"/>
              <a:t>Μία αναφορά σε εξωτερικά δομικά έγγραφα είναι η εξής:</a:t>
            </a:r>
          </a:p>
          <a:p>
            <a:pPr lvl="2"/>
            <a:r>
              <a:rPr lang="en-US" i="1" dirty="0" smtClean="0"/>
              <a:t>&lt;!DOCTYPE book SYSTEM "book.dtd"&gt;</a:t>
            </a:r>
          </a:p>
          <a:p>
            <a:pPr lvl="3"/>
            <a:r>
              <a:rPr lang="el-GR" sz="2200" dirty="0" smtClean="0"/>
              <a:t>Εδώ, οι δομικές πληροφορίες βρίσκονται σε ένα τοπικό αρχείο (</a:t>
            </a:r>
            <a:r>
              <a:rPr lang="en-US" sz="2200" dirty="0" smtClean="0"/>
              <a:t>book.dtd</a:t>
            </a:r>
            <a:r>
              <a:rPr lang="el-GR" sz="2200" dirty="0" smtClean="0"/>
              <a:t>)</a:t>
            </a:r>
          </a:p>
          <a:p>
            <a:pPr lvl="3"/>
            <a:r>
              <a:rPr lang="el-GR" sz="2200" dirty="0" smtClean="0"/>
              <a:t>Όμως, η αναφορά μπορεί να είναι και μία διεύθυνση </a:t>
            </a:r>
            <a:r>
              <a:rPr lang="en-US" sz="2200" dirty="0" smtClean="0"/>
              <a:t>URL</a:t>
            </a:r>
            <a:endParaRPr lang="el-GR" sz="2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46</a:t>
            </a:fld>
            <a:endParaRPr lang="el-G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Στοιχεία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331236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Τα στοιχεία </a:t>
            </a:r>
            <a:r>
              <a:rPr lang="en-US" dirty="0" smtClean="0"/>
              <a:t>XML </a:t>
            </a:r>
            <a:r>
              <a:rPr lang="el-GR" dirty="0" smtClean="0"/>
              <a:t>(</a:t>
            </a:r>
            <a:r>
              <a:rPr lang="en-US" dirty="0" smtClean="0"/>
              <a:t>XML elements</a:t>
            </a:r>
            <a:r>
              <a:rPr lang="el-GR" dirty="0" smtClean="0"/>
              <a:t>) αναπαριστούν τα «πράγματα» στα οποία αναφέρεται το έγγραφο </a:t>
            </a:r>
            <a:r>
              <a:rPr lang="en-US" dirty="0" smtClean="0"/>
              <a:t>XML</a:t>
            </a:r>
            <a:endParaRPr lang="el-GR" dirty="0" smtClean="0"/>
          </a:p>
          <a:p>
            <a:pPr lvl="1"/>
            <a:r>
              <a:rPr lang="el-GR" dirty="0" smtClean="0"/>
              <a:t>Όπως</a:t>
            </a:r>
            <a:r>
              <a:rPr lang="en-US" dirty="0" smtClean="0"/>
              <a:t> </a:t>
            </a:r>
            <a:r>
              <a:rPr lang="el-GR" dirty="0" smtClean="0"/>
              <a:t>βιβλία, συγγραφείς και εκδότες</a:t>
            </a:r>
          </a:p>
          <a:p>
            <a:r>
              <a:rPr lang="el-GR" dirty="0" smtClean="0"/>
              <a:t>Αποτελούν την κύρια έννοια των εγγράφων </a:t>
            </a:r>
            <a:r>
              <a:rPr lang="en-US" dirty="0" smtClean="0"/>
              <a:t>XML</a:t>
            </a:r>
          </a:p>
          <a:p>
            <a:r>
              <a:rPr lang="el-GR" dirty="0" smtClean="0"/>
              <a:t>Ένα στοιχείο αποτελείται από μία </a:t>
            </a:r>
            <a:r>
              <a:rPr lang="el-GR" i="1" dirty="0" smtClean="0"/>
              <a:t>ετικέτα ανοίγματος, </a:t>
            </a:r>
            <a:r>
              <a:rPr lang="el-GR" dirty="0" smtClean="0"/>
              <a:t>το </a:t>
            </a:r>
            <a:r>
              <a:rPr lang="el-GR" i="1" dirty="0" smtClean="0"/>
              <a:t>περιεχόμενο, </a:t>
            </a:r>
            <a:r>
              <a:rPr lang="el-GR" dirty="0" smtClean="0"/>
              <a:t>και μία </a:t>
            </a:r>
            <a:r>
              <a:rPr lang="el-GR" i="1" dirty="0" smtClean="0"/>
              <a:t>ετικέτα κλεισίματος</a:t>
            </a:r>
          </a:p>
          <a:p>
            <a:pPr lvl="1"/>
            <a:r>
              <a:rPr lang="el-GR" dirty="0" smtClean="0"/>
              <a:t>Π.χ.</a:t>
            </a:r>
            <a:r>
              <a:rPr lang="en-US" i="1" dirty="0" smtClean="0"/>
              <a:t> &lt;lecturer&gt;David </a:t>
            </a:r>
            <a:r>
              <a:rPr lang="en-US" i="1" dirty="0" err="1" smtClean="0"/>
              <a:t>Billington</a:t>
            </a:r>
            <a:r>
              <a:rPr lang="en-US" i="1" dirty="0" smtClean="0"/>
              <a:t>&lt;/lecturer&gt;</a:t>
            </a:r>
          </a:p>
          <a:p>
            <a:r>
              <a:rPr lang="el-GR" dirty="0" smtClean="0"/>
              <a:t>Τα ονόματα των ετικετών μπορούν να επιλέγονται σχεδόν ελεύθερα </a:t>
            </a:r>
          </a:p>
          <a:p>
            <a:pPr lvl="1"/>
            <a:r>
              <a:rPr lang="el-GR" dirty="0" smtClean="0"/>
              <a:t>Αφού υπάρχουν ελάχιστοι περιορισμοί</a:t>
            </a:r>
          </a:p>
          <a:p>
            <a:r>
              <a:rPr lang="el-GR" dirty="0" smtClean="0"/>
              <a:t>Το περιεχόμενο μπορεί να είναι κείμενο ή άλλα στοιχεία ή τίποτα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7" name="5 - Θέση περιεχομένου"/>
          <p:cNvSpPr txBox="1">
            <a:spLocks/>
          </p:cNvSpPr>
          <p:nvPr/>
        </p:nvSpPr>
        <p:spPr>
          <a:xfrm>
            <a:off x="1187624" y="5589240"/>
            <a:ext cx="7714104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 δεν υπάρχει περιεχόμενο, τότε το στοιχείο αποκαλείται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κενό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Ένα  κενό στοιχείο όπως το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&lt;lecturer&gt;&lt;/lecturer&gt; </a:t>
            </a:r>
            <a:r>
              <a:rPr lang="el-GR" dirty="0" smtClean="0"/>
              <a:t>μπορεί να γραφεί συντετμημένα ως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&lt;lecturer/&gt;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339752" y="4293096"/>
            <a:ext cx="3816424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&lt;lecturer&gt;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&lt;name&gt;David &lt;/name&gt;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&lt;phone&gt;Billington+61-3875507&lt;/phone&gt;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&lt;/lecturer&gt;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7092280" y="4941168"/>
            <a:ext cx="194421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l-GR" dirty="0" smtClean="0">
                <a:solidFill>
                  <a:schemeClr val="tx1"/>
                </a:solidFill>
              </a:rPr>
              <a:t>Η επιλογή μεταξύ στοιχείων και χαρακτηριστικών είναι συχνά θέμα γούστου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/>
          <a:lstStyle/>
          <a:p>
            <a:r>
              <a:rPr lang="el-GR" b="1" dirty="0" smtClean="0"/>
              <a:t>Χαρακτηριστικά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2520280"/>
          </a:xfrm>
        </p:spPr>
        <p:txBody>
          <a:bodyPr>
            <a:noAutofit/>
          </a:bodyPr>
          <a:lstStyle/>
          <a:p>
            <a:r>
              <a:rPr lang="el-GR" sz="2000" dirty="0" smtClean="0"/>
              <a:t>Ένα κενό στοιχείο δεν είναι απαραίτητα άσκοπο, επειδή μπορεί να περιέχει ορισμένες ιδιότητες (</a:t>
            </a:r>
            <a:r>
              <a:rPr lang="en-US" sz="2000" dirty="0" smtClean="0"/>
              <a:t>properties</a:t>
            </a:r>
            <a:r>
              <a:rPr lang="el-GR" sz="2000" dirty="0" smtClean="0"/>
              <a:t>) με τη μορφή των </a:t>
            </a:r>
            <a:r>
              <a:rPr lang="el-GR" sz="2000" i="1" dirty="0" smtClean="0"/>
              <a:t>χαρακτηριστικών </a:t>
            </a:r>
            <a:r>
              <a:rPr lang="en-US" sz="2000" i="1" dirty="0" smtClean="0"/>
              <a:t>(attributes)</a:t>
            </a:r>
            <a:endParaRPr lang="en-US" sz="2000" dirty="0" smtClean="0"/>
          </a:p>
          <a:p>
            <a:r>
              <a:rPr lang="el-GR" sz="2000" dirty="0" smtClean="0"/>
              <a:t>Ένα χαρακτηριστικό είναι ένα ζεύγος ονόματος-τιμής μέσα στην ετικέτα ανοίγματος κάποιου στοιχείου:</a:t>
            </a:r>
          </a:p>
          <a:p>
            <a:pPr lvl="1"/>
            <a:r>
              <a:rPr lang="en-US" sz="1600" dirty="0" smtClean="0"/>
              <a:t>&lt;lecturer name="David </a:t>
            </a:r>
            <a:r>
              <a:rPr lang="en-US" sz="1600" dirty="0" err="1" smtClean="0"/>
              <a:t>Billington</a:t>
            </a:r>
            <a:r>
              <a:rPr lang="en-US" sz="1600" dirty="0" smtClean="0"/>
              <a:t>" phone="+61-7-3875 507"/&gt;</a:t>
            </a:r>
          </a:p>
          <a:p>
            <a:r>
              <a:rPr lang="el-GR" sz="2000" dirty="0" smtClean="0"/>
              <a:t>Παράδειγμα χαρακτηριστικών για ένα μη κενό στοιχείο: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259632" y="3573016"/>
            <a:ext cx="7668344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>
                <a:solidFill>
                  <a:schemeClr val="tx1"/>
                </a:solidFill>
              </a:rPr>
              <a:t>&lt;order </a:t>
            </a:r>
            <a:r>
              <a:rPr lang="en-US" sz="1700" i="1" dirty="0" err="1" smtClean="0">
                <a:solidFill>
                  <a:schemeClr val="tx1"/>
                </a:solidFill>
              </a:rPr>
              <a:t>orderNo</a:t>
            </a:r>
            <a:r>
              <a:rPr lang="en-US" sz="1700" i="1" dirty="0" smtClean="0">
                <a:solidFill>
                  <a:schemeClr val="tx1"/>
                </a:solidFill>
              </a:rPr>
              <a:t>="23456" customer="John Smith” </a:t>
            </a:r>
            <a:r>
              <a:rPr lang="en-US" sz="1700" dirty="0" smtClean="0">
                <a:solidFill>
                  <a:schemeClr val="tx1"/>
                </a:solidFill>
              </a:rPr>
              <a:t>date="October 15, 2002"</a:t>
            </a:r>
            <a:r>
              <a:rPr lang="en-US" sz="1700" i="1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pt-BR" sz="1700" i="1" dirty="0" smtClean="0">
                <a:solidFill>
                  <a:schemeClr val="tx1"/>
                </a:solidFill>
              </a:rPr>
              <a:t>&lt;item itemNo="a528" quantity="1"/&gt; &lt;item itemNo="c817" quantity="3"/&gt;</a:t>
            </a:r>
            <a:r>
              <a:rPr lang="en-US" sz="1700" i="1" dirty="0" smtClean="0">
                <a:solidFill>
                  <a:schemeClr val="tx1"/>
                </a:solidFill>
              </a:rPr>
              <a:t>&lt;/order&gt;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187624" y="4941168"/>
            <a:ext cx="5760640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&lt;order&gt;</a:t>
            </a:r>
          </a:p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orderNo</a:t>
            </a:r>
            <a:r>
              <a:rPr lang="en-US" sz="1700" i="1" dirty="0" smtClean="0"/>
              <a:t>&gt;23456&lt;/</a:t>
            </a:r>
            <a:r>
              <a:rPr lang="en-US" sz="1700" i="1" dirty="0" err="1" smtClean="0"/>
              <a:t>orderNo</a:t>
            </a:r>
            <a:r>
              <a:rPr lang="en-US" sz="1700" i="1" dirty="0" smtClean="0"/>
              <a:t>&gt;</a:t>
            </a:r>
          </a:p>
          <a:p>
            <a:r>
              <a:rPr lang="en-US" sz="1700" i="1" dirty="0" smtClean="0"/>
              <a:t>&lt;customer&gt;John Smith&lt;/customer&gt;</a:t>
            </a:r>
          </a:p>
          <a:p>
            <a:r>
              <a:rPr lang="en-US" sz="1700" i="1" dirty="0" smtClean="0"/>
              <a:t>&lt;date&gt;October 15, 2002&lt;/date&gt;</a:t>
            </a:r>
          </a:p>
          <a:p>
            <a:r>
              <a:rPr lang="en-US" sz="1700" i="1" dirty="0" smtClean="0"/>
              <a:t>&lt;item&gt;&lt;</a:t>
            </a:r>
            <a:r>
              <a:rPr lang="en-US" sz="1700" i="1" dirty="0" err="1" smtClean="0"/>
              <a:t>itemNo</a:t>
            </a:r>
            <a:r>
              <a:rPr lang="en-US" sz="1700" i="1" dirty="0" smtClean="0"/>
              <a:t>&gt;a528&lt;/</a:t>
            </a:r>
            <a:r>
              <a:rPr lang="en-US" sz="1700" i="1" dirty="0" err="1" smtClean="0"/>
              <a:t>itemNo</a:t>
            </a:r>
            <a:r>
              <a:rPr lang="en-US" sz="1700" i="1" dirty="0" smtClean="0"/>
              <a:t>&gt;&lt;quantity&gt;1&lt;/quantity&gt;&lt;/item&gt;</a:t>
            </a:r>
          </a:p>
          <a:p>
            <a:r>
              <a:rPr lang="en-US" sz="1700" i="1" dirty="0" smtClean="0"/>
              <a:t>&lt;item&gt;&lt;</a:t>
            </a:r>
            <a:r>
              <a:rPr lang="en-US" sz="1700" i="1" dirty="0" err="1" smtClean="0"/>
              <a:t>itemNo</a:t>
            </a:r>
            <a:r>
              <a:rPr lang="en-US" sz="1700" i="1" dirty="0" smtClean="0"/>
              <a:t>&gt;c817&lt;/</a:t>
            </a:r>
            <a:r>
              <a:rPr lang="en-US" sz="1700" i="1" dirty="0" err="1" smtClean="0"/>
              <a:t>itemNo</a:t>
            </a:r>
            <a:r>
              <a:rPr lang="en-US" sz="1700" i="1" dirty="0" smtClean="0"/>
              <a:t>&gt;&lt;quantity&gt;3&lt;/quantity&gt;&lt;/item&gt;</a:t>
            </a:r>
          </a:p>
          <a:p>
            <a:r>
              <a:rPr lang="en-US" sz="1700" i="1" dirty="0" smtClean="0"/>
              <a:t>&lt;/order&gt;</a:t>
            </a: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115616" y="4293096"/>
            <a:ext cx="7776864" cy="64807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Οι ίδιες πληροφορίες θα μπορούσαν να γραφτούν ως εξής, αντικαθιστώντας τα χαρακτηριστικά με ένθετα στοιχεία: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4408" y="274638"/>
            <a:ext cx="8178112" cy="1354162"/>
          </a:xfrm>
        </p:spPr>
        <p:txBody>
          <a:bodyPr>
            <a:noAutofit/>
          </a:bodyPr>
          <a:lstStyle/>
          <a:p>
            <a:r>
              <a:rPr lang="el-GR" sz="4200" b="1" dirty="0" smtClean="0"/>
              <a:t>Σχόλια και Οδηγίες Επεξεργασίας</a:t>
            </a:r>
            <a:endParaRPr lang="el-GR" sz="4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56872" cy="48006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Το σχόλιο (</a:t>
            </a:r>
            <a:r>
              <a:rPr lang="en-US" dirty="0" smtClean="0"/>
              <a:t>comment</a:t>
            </a:r>
            <a:r>
              <a:rPr lang="el-GR" dirty="0" smtClean="0"/>
              <a:t>) είναι ένα κομμάτι κειμένου που αγνοείται από τον συντακτικό αναλυτή (</a:t>
            </a:r>
            <a:r>
              <a:rPr lang="en-US" dirty="0" smtClean="0"/>
              <a:t>parser)</a:t>
            </a:r>
          </a:p>
          <a:p>
            <a:pPr lvl="1"/>
            <a:r>
              <a:rPr lang="en-US" sz="2600" dirty="0" smtClean="0"/>
              <a:t>It has the form &lt;!-- This is a comment --&gt;</a:t>
            </a:r>
          </a:p>
          <a:p>
            <a:r>
              <a:rPr lang="el-GR" sz="3000" dirty="0" smtClean="0"/>
              <a:t>Οι οδηγίες επεξεργασίας (</a:t>
            </a:r>
            <a:r>
              <a:rPr lang="en-US" sz="3000" dirty="0" smtClean="0"/>
              <a:t>processing instructions, PI</a:t>
            </a:r>
            <a:r>
              <a:rPr lang="el-GR" sz="3000" dirty="0" smtClean="0"/>
              <a:t>) παρέχουν ένα μηχανισμό μεταβίβασης πληροφοριών σε μία εφαρμογή σχετικά με το χειρισμό των στοιχείων από την τελευταία</a:t>
            </a:r>
          </a:p>
          <a:p>
            <a:pPr lvl="1"/>
            <a:r>
              <a:rPr lang="el-GR" sz="2600" dirty="0" smtClean="0"/>
              <a:t>Η γενική μορφή είναι </a:t>
            </a:r>
            <a:r>
              <a:rPr lang="en-US" sz="2600" i="1" dirty="0" smtClean="0"/>
              <a:t>&lt;?target instruction?&gt;</a:t>
            </a:r>
          </a:p>
          <a:p>
            <a:pPr lvl="1"/>
            <a:r>
              <a:rPr lang="el-GR" sz="2600" dirty="0" smtClean="0"/>
              <a:t>Π.χ.</a:t>
            </a:r>
            <a:r>
              <a:rPr lang="en-US" sz="2600" dirty="0" smtClean="0"/>
              <a:t> </a:t>
            </a:r>
            <a:r>
              <a:rPr lang="en-US" sz="2600" i="1" dirty="0" smtClean="0"/>
              <a:t>&lt;?</a:t>
            </a:r>
            <a:r>
              <a:rPr lang="en-US" sz="2600" i="1" dirty="0" err="1" smtClean="0"/>
              <a:t>stylesheet</a:t>
            </a:r>
            <a:r>
              <a:rPr lang="en-US" sz="2600" i="1" dirty="0" smtClean="0"/>
              <a:t> type="text/</a:t>
            </a:r>
            <a:r>
              <a:rPr lang="en-US" sz="2600" i="1" dirty="0" err="1" smtClean="0"/>
              <a:t>css</a:t>
            </a:r>
            <a:r>
              <a:rPr lang="en-US" sz="2600" i="1" dirty="0" smtClean="0"/>
              <a:t>" </a:t>
            </a:r>
            <a:r>
              <a:rPr lang="en-US" sz="2600" i="1" dirty="0" err="1" smtClean="0"/>
              <a:t>href</a:t>
            </a:r>
            <a:r>
              <a:rPr lang="en-US" sz="2600" i="1" dirty="0" smtClean="0"/>
              <a:t>="mystyle.css"?&gt;</a:t>
            </a:r>
          </a:p>
          <a:p>
            <a:r>
              <a:rPr lang="el-GR" sz="3000" dirty="0" smtClean="0"/>
              <a:t>Οι οδηγίες επεξεργασίας προσφέρουν διαδικαστικές δυνατότητες σε ένα κατά τα άλλα δηλωτικό περιβάλλον</a:t>
            </a:r>
            <a:endParaRPr lang="el-GR" sz="3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49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Απο</a:t>
            </a:r>
            <a:r>
              <a:rPr lang="el-GR" dirty="0" smtClean="0"/>
              <a:t> το </a:t>
            </a:r>
            <a:r>
              <a:rPr lang="el-GR" dirty="0" err="1" smtClean="0"/>
              <a:t>σημερινο</a:t>
            </a:r>
            <a:r>
              <a:rPr lang="el-GR" dirty="0" smtClean="0"/>
              <a:t> </a:t>
            </a:r>
            <a:r>
              <a:rPr lang="el-GR" dirty="0" err="1" smtClean="0"/>
              <a:t>ιστο</a:t>
            </a:r>
            <a:r>
              <a:rPr lang="el-GR" dirty="0" smtClean="0"/>
              <a:t> στο </a:t>
            </a:r>
            <a:r>
              <a:rPr lang="el-GR" dirty="0" err="1" smtClean="0"/>
              <a:t>σημασιολογικο</a:t>
            </a:r>
            <a:r>
              <a:rPr lang="el-GR" dirty="0" smtClean="0"/>
              <a:t> </a:t>
            </a:r>
            <a:r>
              <a:rPr lang="el-GR" dirty="0" err="1" smtClean="0"/>
              <a:t>ιστο</a:t>
            </a:r>
            <a:r>
              <a:rPr lang="el-GR" dirty="0" smtClean="0"/>
              <a:t>: </a:t>
            </a:r>
            <a:r>
              <a:rPr lang="el-GR" dirty="0" err="1" smtClean="0"/>
              <a:t>παραδειγματα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Σωστά Δομημένα Έγγραφα</a:t>
            </a:r>
            <a:r>
              <a:rPr lang="en-US" sz="4000" b="1" dirty="0" smtClean="0"/>
              <a:t> XML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1591816"/>
            <a:ext cx="7312856" cy="457348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έγγραφο </a:t>
            </a:r>
            <a:r>
              <a:rPr lang="en-US" dirty="0" smtClean="0"/>
              <a:t>XML</a:t>
            </a:r>
            <a:r>
              <a:rPr lang="el-GR" dirty="0" smtClean="0"/>
              <a:t> είναι σωστά δομημένο (</a:t>
            </a:r>
            <a:r>
              <a:rPr lang="en-US" dirty="0" smtClean="0"/>
              <a:t>well-formed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αν είναι συντακτικά σωστό</a:t>
            </a:r>
          </a:p>
          <a:p>
            <a:r>
              <a:rPr lang="el-GR" dirty="0" smtClean="0"/>
              <a:t>Μερικοί συντακτικοί κανόνες είναι οι εξής:</a:t>
            </a:r>
            <a:endParaRPr lang="en-US" dirty="0" smtClean="0"/>
          </a:p>
          <a:p>
            <a:pPr lvl="1"/>
            <a:r>
              <a:rPr lang="el-GR" dirty="0" smtClean="0"/>
              <a:t>Υπάρχει μόνο ένα εξωτερικό στοιχείο στο έγγραφο</a:t>
            </a:r>
          </a:p>
          <a:p>
            <a:pPr lvl="2"/>
            <a:r>
              <a:rPr lang="el-GR" dirty="0" smtClean="0"/>
              <a:t>Καλείται </a:t>
            </a:r>
            <a:r>
              <a:rPr lang="el-GR" i="1" dirty="0" smtClean="0"/>
              <a:t>στοιχείο-ρίζα </a:t>
            </a:r>
          </a:p>
          <a:p>
            <a:pPr lvl="1"/>
            <a:r>
              <a:rPr lang="el-GR" dirty="0" smtClean="0"/>
              <a:t>Κάθε στοιχείο περιέχει μία ετικέτα ανοίγματος και μία αντίστοιχη ετικέτα κλεισίματος</a:t>
            </a:r>
            <a:endParaRPr lang="en-US" dirty="0" smtClean="0"/>
          </a:p>
          <a:p>
            <a:pPr lvl="1"/>
            <a:r>
              <a:rPr lang="el-GR" dirty="0" smtClean="0"/>
              <a:t>Οι ετικέτες δεν πρέπει να αλληλεπικαλύπτοντα</a:t>
            </a:r>
          </a:p>
          <a:p>
            <a:pPr lvl="2"/>
            <a:r>
              <a:rPr lang="el-GR" dirty="0" smtClean="0"/>
              <a:t>Π.χ.</a:t>
            </a:r>
            <a:r>
              <a:rPr lang="en-US" dirty="0" smtClean="0"/>
              <a:t> </a:t>
            </a:r>
            <a:r>
              <a:rPr lang="en-US" i="1" dirty="0" smtClean="0"/>
              <a:t>&lt;author&gt;&lt;name&gt;Lee Hong&lt;/author&gt;&lt;/name&gt;</a:t>
            </a:r>
          </a:p>
          <a:p>
            <a:pPr lvl="1"/>
            <a:r>
              <a:rPr lang="el-GR" dirty="0" smtClean="0"/>
              <a:t>Τα χαρακτηριστικά μέσα σ’ ένα στοιχείο έχουν μοναδικά ονόματα</a:t>
            </a:r>
          </a:p>
          <a:p>
            <a:pPr lvl="1"/>
            <a:r>
              <a:rPr lang="el-GR" dirty="0" smtClean="0"/>
              <a:t>Τα ονόματα των στοιχείων και των ετικετών πρέπει να είναι επιτρεπτά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50</a:t>
            </a:fld>
            <a:endParaRPr lang="el-G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Δενδρικό Μοντέλο των Εγγράφων </a:t>
            </a:r>
            <a:r>
              <a:rPr lang="en-US" b="1" dirty="0" smtClean="0"/>
              <a:t>XML 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519808"/>
            <a:ext cx="7498080" cy="1477144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Είναι εφικτό να αναπαραστήσουμε σωστά δομημένα έγγραφα </a:t>
            </a:r>
            <a:r>
              <a:rPr lang="en-US" dirty="0" smtClean="0"/>
              <a:t>XML </a:t>
            </a:r>
            <a:r>
              <a:rPr lang="el-GR" dirty="0" smtClean="0"/>
              <a:t>ως δένδρα</a:t>
            </a:r>
          </a:p>
          <a:p>
            <a:pPr lvl="1"/>
            <a:r>
              <a:rPr lang="el-GR" dirty="0" smtClean="0"/>
              <a:t>Συνεπώς, τα δένδρα παρέχουν ένα τυπικό μοντέλο δεδομένων για την </a:t>
            </a:r>
            <a:r>
              <a:rPr lang="en-US" dirty="0" smtClean="0"/>
              <a:t>XML</a:t>
            </a:r>
            <a:endParaRPr lang="el-GR" dirty="0" smtClean="0"/>
          </a:p>
          <a:p>
            <a:r>
              <a:rPr lang="el-GR" dirty="0" smtClean="0"/>
              <a:t>Για παράδειγμα, θεωρείστε το παρακάτω έγγραφο: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915816" y="2996952"/>
            <a:ext cx="3888432" cy="36724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&lt;?xml version="1.0" encoding="UTF-16"?&gt;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&lt;!DOCTYPE email SYSTEM "email.dtd"&gt;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&lt;email&gt;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&lt;head&gt;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&lt;from name="Michael Maher"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address="michaelmaher@cs.gu.edu.au"/</a:t>
            </a:r>
            <a:r>
              <a:rPr lang="en-US" sz="1600" i="1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&lt;to name="</a:t>
            </a:r>
            <a:r>
              <a:rPr lang="en-US" sz="1600" i="1" dirty="0" err="1" smtClean="0">
                <a:solidFill>
                  <a:schemeClr val="tx1"/>
                </a:solidFill>
              </a:rPr>
              <a:t>Grigoris</a:t>
            </a:r>
            <a:r>
              <a:rPr lang="en-US" sz="1600" i="1" dirty="0" smtClean="0">
                <a:solidFill>
                  <a:schemeClr val="tx1"/>
                </a:solidFill>
              </a:rPr>
              <a:t> Antoniou"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address="grigoris@cs.unibremen.de"/</a:t>
            </a:r>
            <a:r>
              <a:rPr lang="en-US" sz="1600" i="1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&lt;subject&gt;Where is your draft?&lt;/subject&gt;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&lt;/head&gt;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&lt;body&gt;</a:t>
            </a:r>
          </a:p>
          <a:p>
            <a:r>
              <a:rPr lang="en-US" sz="1600" dirty="0" err="1" smtClean="0">
                <a:solidFill>
                  <a:schemeClr val="tx1"/>
                </a:solidFill>
              </a:rPr>
              <a:t>Grigoris</a:t>
            </a:r>
            <a:r>
              <a:rPr lang="en-US" sz="1600" dirty="0" smtClean="0">
                <a:solidFill>
                  <a:schemeClr val="tx1"/>
                </a:solidFill>
              </a:rPr>
              <a:t>, where is the draft of the paper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you promised me last week?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&lt;/body&gt;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&lt;/email&gt;</a:t>
            </a:r>
            <a:endParaRPr lang="el-G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Δενδρικό Μοντέλο των Εγγράφων </a:t>
            </a:r>
            <a:r>
              <a:rPr lang="en-US" b="1" dirty="0" smtClean="0"/>
              <a:t>XML</a:t>
            </a:r>
            <a:r>
              <a:rPr lang="el-GR" b="1" dirty="0" smtClean="0"/>
              <a:t> </a:t>
            </a:r>
            <a:r>
              <a:rPr lang="en-US" b="1" dirty="0" smtClean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757064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Η δενδρική αναπαράσταση του παραπάνω εγγράφου </a:t>
            </a:r>
            <a:r>
              <a:rPr lang="en-US" dirty="0" smtClean="0"/>
              <a:t>XML: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52</a:t>
            </a:fld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669745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Δενδρικό Μοντέλο των Εγγράφων </a:t>
            </a:r>
            <a:r>
              <a:rPr lang="en-US" b="1" dirty="0" smtClean="0"/>
              <a:t>XML 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700808"/>
            <a:ext cx="7384864" cy="454759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Είναι ένα διατεταγμένο δένδρο με ετικέτες:</a:t>
            </a:r>
          </a:p>
          <a:p>
            <a:pPr lvl="1"/>
            <a:r>
              <a:rPr lang="el-GR" sz="2400" dirty="0" smtClean="0"/>
              <a:t>Υπάρχει ακριβώς μία ρίζα</a:t>
            </a:r>
          </a:p>
          <a:p>
            <a:pPr lvl="1"/>
            <a:r>
              <a:rPr lang="el-GR" sz="2400" dirty="0" smtClean="0"/>
              <a:t>Δεν υπάρχουν κύκλοι</a:t>
            </a:r>
          </a:p>
          <a:p>
            <a:pPr lvl="1"/>
            <a:r>
              <a:rPr lang="el-GR" sz="2400" dirty="0" smtClean="0"/>
              <a:t>Κάθε κόμβος έχει ακριβώς ένα γονιό, εκτός από τη ρίζα</a:t>
            </a:r>
          </a:p>
          <a:p>
            <a:pPr lvl="1"/>
            <a:r>
              <a:rPr lang="el-GR" sz="2400" dirty="0" smtClean="0"/>
              <a:t>Κάθε κόμβος έχει μια ετικέτα</a:t>
            </a:r>
          </a:p>
          <a:p>
            <a:pPr lvl="1"/>
            <a:r>
              <a:rPr lang="el-GR" sz="2400" dirty="0" smtClean="0"/>
              <a:t>Η σειρά των στοιχείων είναι σημαντική</a:t>
            </a:r>
          </a:p>
          <a:p>
            <a:r>
              <a:rPr lang="el-GR" sz="2800" dirty="0" smtClean="0"/>
              <a:t>Ωστόσο, ενώ η σειρά των στοιχείων είναι σημαντική, δεν ισχύει το ίδιο και για τη σειρά των χαρακτηριστικών</a:t>
            </a:r>
            <a:endParaRPr lang="en-US" sz="28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53</a:t>
            </a:fld>
            <a:endParaRPr lang="el-G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δομηση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2743200" y="3645024"/>
            <a:ext cx="5285184" cy="1509712"/>
          </a:xfrm>
        </p:spPr>
        <p:txBody>
          <a:bodyPr/>
          <a:lstStyle/>
          <a:p>
            <a:pPr algn="ctr"/>
            <a:r>
              <a:rPr lang="el-GR" dirty="0" smtClean="0"/>
              <a:t>Ένα έγγραφο </a:t>
            </a:r>
            <a:r>
              <a:rPr lang="en-US" dirty="0" smtClean="0"/>
              <a:t>XML </a:t>
            </a:r>
            <a:r>
              <a:rPr lang="el-GR" dirty="0" smtClean="0"/>
              <a:t>είναι σωστά δομημένο όταν ακολουθεί ορισμένους συντακτικούς κανόνες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54</a:t>
            </a:fld>
            <a:endParaRPr lang="el-G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(1/9)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Υπάρχουν δύο τρόποι ορισμού της δομής των εγγράφων </a:t>
            </a:r>
            <a:r>
              <a:rPr lang="en-US" dirty="0" smtClean="0"/>
              <a:t>XML</a:t>
            </a:r>
            <a:endParaRPr lang="el-GR" dirty="0" smtClean="0"/>
          </a:p>
          <a:p>
            <a:pPr lvl="1"/>
            <a:r>
              <a:rPr lang="en-US" dirty="0" smtClean="0"/>
              <a:t>DTD: </a:t>
            </a:r>
            <a:r>
              <a:rPr lang="el-GR" dirty="0" smtClean="0"/>
              <a:t>που αποτελούν τον παλαιότερο και πιο περιορισμένο τρόπο</a:t>
            </a:r>
            <a:endParaRPr lang="en-US" dirty="0" smtClean="0"/>
          </a:p>
          <a:p>
            <a:pPr lvl="1"/>
            <a:r>
              <a:rPr lang="el-GR" dirty="0" smtClean="0"/>
              <a:t>Γλώσσα </a:t>
            </a:r>
            <a:r>
              <a:rPr lang="en-US" dirty="0" smtClean="0"/>
              <a:t>XML Schema: </a:t>
            </a:r>
            <a:r>
              <a:rPr lang="el-GR" dirty="0" smtClean="0"/>
              <a:t>που προσφέρει εκτεταμένες δυνατότητες, κυρίως όσον αφορά τον ορισμό τύπων δεδομένων</a:t>
            </a:r>
            <a:endParaRPr lang="en-US" dirty="0" smtClean="0"/>
          </a:p>
          <a:p>
            <a:r>
              <a:rPr lang="el-GR" b="1" dirty="0" smtClean="0"/>
              <a:t>Εξωτερικά και Εσωτερικά</a:t>
            </a:r>
            <a:r>
              <a:rPr lang="en-US" b="1" dirty="0" smtClean="0"/>
              <a:t> DTD</a:t>
            </a:r>
          </a:p>
          <a:p>
            <a:pPr lvl="1"/>
            <a:r>
              <a:rPr lang="el-GR" dirty="0" smtClean="0"/>
              <a:t>Τα συστατικά στοιχεία ενός </a:t>
            </a:r>
            <a:r>
              <a:rPr lang="en-US" dirty="0" smtClean="0"/>
              <a:t>DTD </a:t>
            </a:r>
            <a:r>
              <a:rPr lang="el-GR" dirty="0" smtClean="0"/>
              <a:t>μπορούν να οριστούν </a:t>
            </a:r>
            <a:r>
              <a:rPr lang="en-US" dirty="0" smtClean="0"/>
              <a:t> </a:t>
            </a:r>
          </a:p>
          <a:p>
            <a:pPr lvl="2"/>
            <a:r>
              <a:rPr lang="el-GR" dirty="0" smtClean="0"/>
              <a:t>Σε ξεχωριστό αρχείο</a:t>
            </a:r>
            <a:r>
              <a:rPr lang="en-US" dirty="0" smtClean="0"/>
              <a:t> (</a:t>
            </a:r>
            <a:r>
              <a:rPr lang="el-GR" i="1" dirty="0" smtClean="0"/>
              <a:t>εξωτερικό</a:t>
            </a:r>
            <a:r>
              <a:rPr lang="en-US" i="1" dirty="0" smtClean="0"/>
              <a:t> DTD) </a:t>
            </a:r>
          </a:p>
          <a:p>
            <a:pPr lvl="2"/>
            <a:r>
              <a:rPr lang="el-GR" dirty="0" smtClean="0"/>
              <a:t>Ή μέσα στο ίδιο το έγγραφο </a:t>
            </a:r>
            <a:r>
              <a:rPr lang="en-US" dirty="0" smtClean="0"/>
              <a:t>XML (</a:t>
            </a:r>
            <a:r>
              <a:rPr lang="el-GR" i="1" dirty="0" smtClean="0"/>
              <a:t>εσωτερικό</a:t>
            </a:r>
            <a:r>
              <a:rPr lang="en-US" i="1" dirty="0" smtClean="0"/>
              <a:t> DTD)</a:t>
            </a:r>
          </a:p>
          <a:p>
            <a:pPr lvl="1"/>
            <a:r>
              <a:rPr lang="el-GR" dirty="0" smtClean="0"/>
              <a:t>Συνήθως είναι προτιμότερο να χρησιμοποιούμε εξωτερικά </a:t>
            </a:r>
            <a:r>
              <a:rPr lang="en-US" dirty="0" smtClean="0"/>
              <a:t>DTD</a:t>
            </a:r>
            <a:endParaRPr lang="el-GR" dirty="0" smtClean="0"/>
          </a:p>
          <a:p>
            <a:pPr lvl="2"/>
            <a:r>
              <a:rPr lang="el-GR" dirty="0" smtClean="0"/>
              <a:t>Επειδή οι ορισμοί τους μπορούν να χρησιμοποιηθούν σε πολλά έγγραφα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55</a:t>
            </a:fld>
            <a:endParaRPr lang="el-G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(2/9)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3784464" cy="1405136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/>
              <a:t>Στοιχεία</a:t>
            </a:r>
            <a:endParaRPr lang="en-US" b="1" dirty="0" smtClean="0"/>
          </a:p>
          <a:p>
            <a:r>
              <a:rPr lang="el-GR" dirty="0" smtClean="0"/>
              <a:t>Θεωρείστε το στοιχείο</a:t>
            </a:r>
            <a:r>
              <a:rPr lang="en-US" dirty="0" smtClean="0"/>
              <a:t>:</a:t>
            </a:r>
          </a:p>
          <a:p>
            <a:pPr lvl="0"/>
            <a:r>
              <a:rPr lang="el-GR" dirty="0" smtClean="0"/>
              <a:t>Ένα</a:t>
            </a:r>
            <a:r>
              <a:rPr lang="en-US" dirty="0" smtClean="0"/>
              <a:t> DTD </a:t>
            </a:r>
            <a:r>
              <a:rPr lang="el-GR" dirty="0" smtClean="0"/>
              <a:t>γι’ αυτόν τον τύπο στοιχείων θα ήταν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5148064" y="1484784"/>
            <a:ext cx="3312368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dirty="0" smtClean="0">
                <a:solidFill>
                  <a:schemeClr val="tx1"/>
                </a:solidFill>
              </a:rPr>
              <a:t>&lt;lecturer&gt;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&lt;name&gt;David </a:t>
            </a:r>
            <a:r>
              <a:rPr lang="en-US" sz="1700" dirty="0" err="1" smtClean="0">
                <a:solidFill>
                  <a:schemeClr val="tx1"/>
                </a:solidFill>
              </a:rPr>
              <a:t>Billington</a:t>
            </a:r>
            <a:r>
              <a:rPr lang="en-US" sz="1700" dirty="0" smtClean="0">
                <a:solidFill>
                  <a:schemeClr val="tx1"/>
                </a:solidFill>
              </a:rPr>
              <a:t>&lt;/name&gt;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&lt;phone&gt;+61-7-3875 507&lt;/phone&gt;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&lt;/lecturer&gt;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763688" y="2780928"/>
            <a:ext cx="3312368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&lt;!ELEMENT lecturer (</a:t>
            </a:r>
            <a:r>
              <a:rPr lang="en-US" sz="1700" i="1" dirty="0" err="1" smtClean="0"/>
              <a:t>name,phone</a:t>
            </a:r>
            <a:r>
              <a:rPr lang="en-US" sz="1700" i="1" dirty="0" smtClean="0"/>
              <a:t>)&gt;</a:t>
            </a:r>
          </a:p>
          <a:p>
            <a:r>
              <a:rPr lang="en-US" sz="1700" i="1" dirty="0" smtClean="0"/>
              <a:t>&lt;!ELEMENT name (#PCDATA)&gt;</a:t>
            </a:r>
          </a:p>
          <a:p>
            <a:r>
              <a:rPr lang="en-US" sz="1700" i="1" dirty="0" smtClean="0"/>
              <a:t>&lt;!ELEMENT phone (#PCDATA)&gt;</a:t>
            </a:r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1403648" y="3933056"/>
            <a:ext cx="7200800" cy="2448272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νόημα αυτού</a:t>
            </a:r>
            <a:r>
              <a:rPr kumimoji="0" lang="el-GR" sz="3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του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DTD </a:t>
            </a:r>
            <a:r>
              <a:rPr kumimoji="0" lang="el-G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</a:t>
            </a:r>
            <a:r>
              <a:rPr kumimoji="0" lang="el-GR" sz="3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το εξής: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3500" baseline="0" dirty="0" smtClean="0"/>
              <a:t>Οι</a:t>
            </a:r>
            <a:r>
              <a:rPr lang="el-GR" sz="3500" dirty="0" smtClean="0"/>
              <a:t> τύποι στοιχείων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lecturer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(διδάσκων)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(όνομα)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phone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(τηλέφωνο)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μπορούν να χρησιμοποιηθούν μέσα στο έγγραφο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Ένα στοιχείο τύπου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lecturer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περιέχει ένα στοιχείο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ένα στοιχείο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phone</a:t>
            </a:r>
            <a:r>
              <a:rPr lang="el-GR" sz="3200" dirty="0" smtClean="0"/>
              <a:t>,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με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αυτήν τη σειρά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Τα στοιχεία τύπου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μπορούν να έχουν οποιοδήποτε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περιεχόμενο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801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Στα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DTD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τύπος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#PCDATA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 ο μοναδικός ατομικός τύπος για στοιχεία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(3/9)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3136392" cy="829072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Χαρακτηριστικά </a:t>
            </a:r>
            <a:endParaRPr lang="en-US" sz="2000" b="1" dirty="0" smtClean="0"/>
          </a:p>
          <a:p>
            <a:r>
              <a:rPr lang="el-GR" sz="2000" dirty="0" smtClean="0"/>
              <a:t>Θεωρείστε το στοιχείο</a:t>
            </a:r>
            <a:r>
              <a:rPr lang="en-US" sz="2000" dirty="0" smtClean="0"/>
              <a:t>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403648" y="2636912"/>
            <a:ext cx="3816424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Ένα</a:t>
            </a:r>
            <a:r>
              <a:rPr lang="en-US" sz="2000" dirty="0" smtClean="0"/>
              <a:t> DTD </a:t>
            </a:r>
            <a:r>
              <a:rPr lang="el-GR" sz="2000" dirty="0" smtClean="0"/>
              <a:t>γι’ αυτό το στοιχείο θα μπορούσε να είναι το ακόλουθο</a:t>
            </a:r>
            <a:r>
              <a:rPr lang="en-US" sz="2000" dirty="0" smtClean="0"/>
              <a:t>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148064" y="1484784"/>
            <a:ext cx="3384376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&lt;order </a:t>
            </a:r>
            <a:r>
              <a:rPr lang="en-US" sz="1700" i="1" dirty="0" err="1" smtClean="0"/>
              <a:t>orderNo</a:t>
            </a:r>
            <a:r>
              <a:rPr lang="en-US" sz="1700" i="1" dirty="0" smtClean="0"/>
              <a:t>="23456" customer="John Smith"</a:t>
            </a:r>
          </a:p>
          <a:p>
            <a:r>
              <a:rPr lang="en-US" sz="1700" dirty="0" smtClean="0"/>
              <a:t>date="October 15, 2002"</a:t>
            </a:r>
            <a:r>
              <a:rPr lang="en-US" sz="1700" i="1" dirty="0" smtClean="0"/>
              <a:t>&gt;</a:t>
            </a:r>
          </a:p>
          <a:p>
            <a:r>
              <a:rPr lang="pt-BR" sz="1700" i="1" dirty="0" smtClean="0"/>
              <a:t>&lt;item itemNo="a528" quantity="1"/&gt;</a:t>
            </a:r>
          </a:p>
          <a:p>
            <a:r>
              <a:rPr lang="pt-BR" sz="1700" i="1" dirty="0" smtClean="0"/>
              <a:t>&lt;item itemNo="c817" quantity="3"/&gt;</a:t>
            </a:r>
          </a:p>
          <a:p>
            <a:r>
              <a:rPr lang="en-US" sz="1700" i="1" dirty="0" smtClean="0"/>
              <a:t>&lt;/order&gt;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051720" y="3645024"/>
            <a:ext cx="3024336" cy="27363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&lt;!ELEMENT order (item+)&gt;</a:t>
            </a:r>
          </a:p>
          <a:p>
            <a:r>
              <a:rPr lang="en-US" sz="1700" i="1" dirty="0" smtClean="0"/>
              <a:t>&lt;!ATTLIST order</a:t>
            </a:r>
          </a:p>
          <a:p>
            <a:r>
              <a:rPr lang="en-US" sz="1700" dirty="0" err="1" smtClean="0"/>
              <a:t>orderNo</a:t>
            </a:r>
            <a:r>
              <a:rPr lang="en-US" sz="1700" dirty="0" smtClean="0"/>
              <a:t> ID #REQUIRED</a:t>
            </a:r>
          </a:p>
          <a:p>
            <a:r>
              <a:rPr lang="en-US" sz="1700" dirty="0" smtClean="0"/>
              <a:t>customer CDATA #REQUIRED</a:t>
            </a:r>
          </a:p>
          <a:p>
            <a:r>
              <a:rPr lang="en-US" sz="1700" dirty="0" smtClean="0"/>
              <a:t>date CDATA #REQUIRED</a:t>
            </a:r>
            <a:r>
              <a:rPr lang="en-US" sz="1700" i="1" dirty="0" smtClean="0"/>
              <a:t>&gt;</a:t>
            </a:r>
          </a:p>
          <a:p>
            <a:r>
              <a:rPr lang="en-US" sz="1700" i="1" dirty="0" smtClean="0"/>
              <a:t>&lt;!ELEMENT item EMPTY&gt;</a:t>
            </a:r>
          </a:p>
          <a:p>
            <a:r>
              <a:rPr lang="en-US" sz="1700" i="1" dirty="0" smtClean="0"/>
              <a:t>&lt;!ATTLIST item</a:t>
            </a:r>
          </a:p>
          <a:p>
            <a:r>
              <a:rPr lang="en-US" sz="1700" dirty="0" err="1" smtClean="0"/>
              <a:t>itemNo</a:t>
            </a:r>
            <a:r>
              <a:rPr lang="en-US" sz="1700" dirty="0" smtClean="0"/>
              <a:t> ID #REQUIRED</a:t>
            </a:r>
          </a:p>
          <a:p>
            <a:r>
              <a:rPr lang="en-US" sz="1700" dirty="0" smtClean="0"/>
              <a:t>quantity CDATA #REQUIRED</a:t>
            </a:r>
          </a:p>
          <a:p>
            <a:r>
              <a:rPr lang="en-US" sz="1700" dirty="0" smtClean="0"/>
              <a:t>comments CDATA #IMPLIED</a:t>
            </a:r>
            <a:r>
              <a:rPr lang="en-US" sz="1700" i="1" dirty="0" smtClean="0"/>
              <a:t>&gt;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(4/9)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0392" y="1224136"/>
            <a:ext cx="8034096" cy="5445224"/>
          </a:xfrm>
        </p:spPr>
        <p:txBody>
          <a:bodyPr>
            <a:noAutofit/>
          </a:bodyPr>
          <a:lstStyle/>
          <a:p>
            <a:pPr lvl="0"/>
            <a:r>
              <a:rPr lang="el-GR" sz="2000" dirty="0" smtClean="0"/>
              <a:t>Μία καινούρια πτυχή είναι ότι το στοιχείο </a:t>
            </a:r>
            <a:r>
              <a:rPr lang="en-US" sz="2000" i="1" dirty="0" smtClean="0"/>
              <a:t>item</a:t>
            </a:r>
            <a:r>
              <a:rPr lang="en-US" sz="2000" dirty="0" smtClean="0"/>
              <a:t> </a:t>
            </a:r>
            <a:r>
              <a:rPr lang="el-GR" sz="2000" dirty="0" smtClean="0"/>
              <a:t>(προϊόν) ορίζεται να είναι κενό</a:t>
            </a:r>
          </a:p>
          <a:p>
            <a:pPr lvl="0"/>
            <a:r>
              <a:rPr lang="el-GR" sz="2000" dirty="0" smtClean="0"/>
              <a:t>Μία ακόμη νέα πτυχή αφορά την εμφάνιση του συμβόλου + μετά το </a:t>
            </a:r>
            <a:r>
              <a:rPr lang="en-US" sz="2000" i="1" dirty="0" smtClean="0"/>
              <a:t>item</a:t>
            </a:r>
            <a:r>
              <a:rPr lang="en-US" sz="2000" dirty="0" smtClean="0"/>
              <a:t> </a:t>
            </a:r>
            <a:r>
              <a:rPr lang="el-GR" sz="2000" dirty="0" smtClean="0"/>
              <a:t>στον ορισμό του τύπου στοιχείων με το όνομα </a:t>
            </a:r>
            <a:r>
              <a:rPr lang="en-US" sz="2000" i="1" dirty="0" smtClean="0"/>
              <a:t>order</a:t>
            </a:r>
            <a:r>
              <a:rPr lang="en-US" sz="2000" dirty="0" smtClean="0"/>
              <a:t> </a:t>
            </a:r>
            <a:r>
              <a:rPr lang="el-GR" sz="2000" dirty="0" smtClean="0"/>
              <a:t>(παραγγελία)</a:t>
            </a:r>
            <a:endParaRPr lang="en-US" sz="2000" dirty="0" smtClean="0"/>
          </a:p>
          <a:p>
            <a:r>
              <a:rPr lang="el-GR" sz="2000" dirty="0" smtClean="0"/>
              <a:t>Είναι ένας από τους </a:t>
            </a:r>
            <a:r>
              <a:rPr lang="el-GR" sz="2000" i="1" dirty="0" smtClean="0"/>
              <a:t>τελεστές </a:t>
            </a:r>
            <a:r>
              <a:rPr lang="el-GR" sz="2000" i="1" dirty="0" err="1" smtClean="0"/>
              <a:t>πληθικότητας</a:t>
            </a:r>
            <a:r>
              <a:rPr lang="el-GR" sz="2000" i="1" dirty="0" smtClean="0"/>
              <a:t> (</a:t>
            </a:r>
            <a:r>
              <a:rPr lang="en-US" sz="2000" i="1" dirty="0" smtClean="0"/>
              <a:t>cardinality operators</a:t>
            </a:r>
            <a:r>
              <a:rPr lang="el-GR" sz="2000" i="1" dirty="0" smtClean="0"/>
              <a:t>)</a:t>
            </a:r>
            <a:r>
              <a:rPr lang="en-US" sz="2000" i="1" dirty="0" smtClean="0"/>
              <a:t>:</a:t>
            </a:r>
            <a:endParaRPr lang="el-GR" sz="2000" dirty="0" smtClean="0"/>
          </a:p>
          <a:p>
            <a:pPr lvl="1"/>
            <a:r>
              <a:rPr lang="en-US" sz="1800" dirty="0" smtClean="0"/>
              <a:t>?: </a:t>
            </a:r>
            <a:r>
              <a:rPr lang="el-GR" sz="1800" dirty="0" smtClean="0"/>
              <a:t>εμφανίζεται καμία ή μία φορά</a:t>
            </a:r>
            <a:endParaRPr lang="en-US" sz="1800" dirty="0" smtClean="0"/>
          </a:p>
          <a:p>
            <a:pPr lvl="1"/>
            <a:r>
              <a:rPr lang="en-US" sz="1800" dirty="0" smtClean="0"/>
              <a:t>*: </a:t>
            </a:r>
            <a:r>
              <a:rPr lang="el-GR" sz="1800" dirty="0" smtClean="0"/>
              <a:t>εμφανίζεται καμία ή περισσότερες φορές</a:t>
            </a:r>
            <a:endParaRPr lang="en-US" sz="1800" dirty="0" smtClean="0"/>
          </a:p>
          <a:p>
            <a:pPr lvl="1"/>
            <a:r>
              <a:rPr lang="en-US" sz="1800" dirty="0" smtClean="0"/>
              <a:t>+: </a:t>
            </a:r>
            <a:r>
              <a:rPr lang="el-GR" sz="1800" dirty="0" smtClean="0"/>
              <a:t>εμφανίζεται μία ή περισσότερες φορές</a:t>
            </a:r>
            <a:endParaRPr lang="en-US" sz="1800" dirty="0" smtClean="0"/>
          </a:p>
          <a:p>
            <a:pPr lvl="1"/>
            <a:r>
              <a:rPr lang="el-GR" sz="1800" dirty="0" smtClean="0"/>
              <a:t>Η μη ύπαρξη </a:t>
            </a:r>
            <a:r>
              <a:rPr lang="el-GR" sz="1800" dirty="0" err="1" smtClean="0"/>
              <a:t>πληθικότητας</a:t>
            </a:r>
            <a:r>
              <a:rPr lang="el-GR" sz="1800" dirty="0" smtClean="0"/>
              <a:t> σημαίνει ακριβώς μία εμφάνιση</a:t>
            </a:r>
            <a:endParaRPr lang="en-US" sz="1800" dirty="0" smtClean="0"/>
          </a:p>
          <a:p>
            <a:r>
              <a:rPr lang="el-GR" sz="2000" dirty="0" smtClean="0"/>
              <a:t>Επίσης, πρέπει να ορίσουμε και χαρακτηριστικά</a:t>
            </a:r>
          </a:p>
          <a:p>
            <a:pPr lvl="1"/>
            <a:r>
              <a:rPr lang="el-GR" sz="1800" dirty="0" smtClean="0"/>
              <a:t>Αυτό επιτυγχάνεται μέσω μίας </a:t>
            </a:r>
            <a:r>
              <a:rPr lang="el-GR" sz="1800" i="1" dirty="0" smtClean="0"/>
              <a:t>λίστας χαρακτηριστικών (</a:t>
            </a:r>
            <a:r>
              <a:rPr lang="en-US" sz="1800" i="1" dirty="0" smtClean="0"/>
              <a:t>attribute list</a:t>
            </a:r>
            <a:r>
              <a:rPr lang="el-GR" sz="1800" i="1" dirty="0" smtClean="0"/>
              <a:t>)</a:t>
            </a:r>
          </a:p>
          <a:p>
            <a:pPr lvl="1"/>
            <a:r>
              <a:rPr lang="el-GR" sz="1800" dirty="0" smtClean="0"/>
              <a:t>Το πρώτο στοιχείο της λίστας είναι το όνομα του τύπου στοιχείων για τον οποίο ισχύει η λίστα, και ακολουθείται από τριάδες που περιέχουν το όνομα του χαρακτηριστικού, και τον τύπο της τιμής</a:t>
            </a:r>
            <a:endParaRPr lang="en-US" sz="1800" dirty="0" smtClean="0"/>
          </a:p>
          <a:p>
            <a:pPr lvl="2"/>
            <a:r>
              <a:rPr lang="el-GR" sz="1700" dirty="0" smtClean="0"/>
              <a:t>Το όνομα ενός </a:t>
            </a:r>
            <a:r>
              <a:rPr lang="el-GR" sz="1700" i="1" dirty="0" smtClean="0"/>
              <a:t>χαρακτηριστικού </a:t>
            </a:r>
            <a:r>
              <a:rPr lang="el-GR" sz="1700" dirty="0" smtClean="0"/>
              <a:t>είναι ένα όνομα που μπορεί να χρησιμοποιηθεί σε κάποιο έγγραφο </a:t>
            </a:r>
            <a:r>
              <a:rPr lang="en-US" sz="1700" dirty="0" smtClean="0"/>
              <a:t>XML </a:t>
            </a:r>
            <a:r>
              <a:rPr lang="el-GR" sz="1700" dirty="0" smtClean="0"/>
              <a:t>με </a:t>
            </a:r>
            <a:r>
              <a:rPr lang="en-US" sz="1700" dirty="0" smtClean="0"/>
              <a:t>DTD</a:t>
            </a:r>
            <a:endParaRPr lang="el-GR" sz="17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58</a:t>
            </a:fld>
            <a:endParaRPr lang="el-G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(5/9)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340768"/>
            <a:ext cx="7674056" cy="4907632"/>
          </a:xfrm>
        </p:spPr>
        <p:txBody>
          <a:bodyPr>
            <a:noAutofit/>
          </a:bodyPr>
          <a:lstStyle/>
          <a:p>
            <a:r>
              <a:rPr lang="el-GR" sz="2200" b="1" dirty="0" smtClean="0"/>
              <a:t>Τύποι χαρακτηριστικών</a:t>
            </a:r>
            <a:endParaRPr lang="en-US" sz="2200" b="1" dirty="0" smtClean="0"/>
          </a:p>
          <a:p>
            <a:r>
              <a:rPr lang="el-GR" sz="2200" dirty="0" smtClean="0"/>
              <a:t>Οι τύποι χαρακτηριστικών (</a:t>
            </a:r>
            <a:r>
              <a:rPr lang="en-US" sz="2200" dirty="0" smtClean="0"/>
              <a:t>attribute types</a:t>
            </a:r>
            <a:r>
              <a:rPr lang="el-GR" sz="2200" dirty="0" smtClean="0"/>
              <a:t>)</a:t>
            </a:r>
            <a:r>
              <a:rPr lang="en-US" sz="2200" dirty="0" smtClean="0"/>
              <a:t> </a:t>
            </a:r>
            <a:r>
              <a:rPr lang="el-GR" sz="2200" dirty="0" smtClean="0"/>
              <a:t>είναι παρόμοιοι με τους προκαθορισμένους τύπους δεδομένων, αλλά ο αριθμός τους είναι πολύ περιορισμένος</a:t>
            </a:r>
          </a:p>
          <a:p>
            <a:r>
              <a:rPr lang="el-GR" sz="2200" dirty="0" smtClean="0"/>
              <a:t>Οι σημαντικότεροι τύποι χαρακτηριστικών είναι:</a:t>
            </a:r>
          </a:p>
          <a:p>
            <a:pPr lvl="1"/>
            <a:r>
              <a:rPr lang="en-US" sz="2000" dirty="0" smtClean="0"/>
              <a:t>CDATA, </a:t>
            </a:r>
            <a:r>
              <a:rPr lang="el-GR" sz="2000" dirty="0" smtClean="0"/>
              <a:t>ένα αλφαριθμητικό (ακολουθία χαρακτήρων)</a:t>
            </a:r>
            <a:endParaRPr lang="en-US" sz="2000" dirty="0" smtClean="0"/>
          </a:p>
          <a:p>
            <a:pPr lvl="1"/>
            <a:r>
              <a:rPr lang="en-US" sz="2000" dirty="0" smtClean="0"/>
              <a:t>ID, </a:t>
            </a:r>
            <a:r>
              <a:rPr lang="el-GR" sz="2000" dirty="0" smtClean="0"/>
              <a:t> ένα όνομα που είναι μοναδικό σε ολόκληρο το έγγραφο </a:t>
            </a:r>
            <a:r>
              <a:rPr lang="en-US" sz="2000" dirty="0" smtClean="0"/>
              <a:t>XML</a:t>
            </a:r>
          </a:p>
          <a:p>
            <a:pPr lvl="1"/>
            <a:r>
              <a:rPr lang="en-US" sz="2000" dirty="0" smtClean="0"/>
              <a:t>IDREF, </a:t>
            </a:r>
            <a:r>
              <a:rPr lang="el-GR" sz="2000" dirty="0" smtClean="0"/>
              <a:t> μια αναφορά σε κάποιο άλλο στοιχείο με χαρακτηριστικό </a:t>
            </a:r>
            <a:r>
              <a:rPr lang="en-US" sz="2000" dirty="0" smtClean="0"/>
              <a:t>ID</a:t>
            </a:r>
            <a:r>
              <a:rPr lang="el-GR" sz="2000" dirty="0" smtClean="0"/>
              <a:t>,</a:t>
            </a:r>
            <a:r>
              <a:rPr lang="en-US" sz="2000" dirty="0" smtClean="0"/>
              <a:t> </a:t>
            </a:r>
            <a:r>
              <a:rPr lang="el-GR" sz="2000" dirty="0" smtClean="0"/>
              <a:t>το οποίο έχει την ίδια τιμή με το χαρακτηριστικό </a:t>
            </a:r>
            <a:r>
              <a:rPr lang="en-US" sz="2000" dirty="0" smtClean="0"/>
              <a:t>IDREF</a:t>
            </a:r>
          </a:p>
          <a:p>
            <a:pPr lvl="1"/>
            <a:r>
              <a:rPr lang="en-US" sz="2000" dirty="0" smtClean="0"/>
              <a:t>IDREFS, </a:t>
            </a:r>
            <a:r>
              <a:rPr lang="el-GR" sz="2000" dirty="0" smtClean="0"/>
              <a:t> μία σειρά από</a:t>
            </a:r>
            <a:r>
              <a:rPr lang="en-US" sz="2000" dirty="0" smtClean="0"/>
              <a:t> IDREFs</a:t>
            </a:r>
          </a:p>
          <a:p>
            <a:pPr lvl="1"/>
            <a:r>
              <a:rPr lang="en-US" sz="2000" dirty="0" smtClean="0"/>
              <a:t>(</a:t>
            </a:r>
            <a:r>
              <a:rPr lang="en-US" sz="2000" i="1" dirty="0" smtClean="0"/>
              <a:t>v1| . . . |</a:t>
            </a:r>
            <a:r>
              <a:rPr lang="en-US" sz="2000" i="1" dirty="0" err="1" smtClean="0"/>
              <a:t>vn</a:t>
            </a:r>
            <a:r>
              <a:rPr lang="en-US" sz="2000" i="1" dirty="0" smtClean="0"/>
              <a:t>), </a:t>
            </a:r>
            <a:r>
              <a:rPr lang="el-GR" sz="2000" dirty="0" smtClean="0"/>
              <a:t>μία απαρίθμηση όλων των δυνατών τιμών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59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Διαχείριση Γνώσης</a:t>
            </a:r>
            <a:r>
              <a:rPr lang="en-US" b="1" dirty="0" smtClean="0"/>
              <a:t> (1/2)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διαχείριση γνώσης (</a:t>
            </a:r>
            <a:r>
              <a:rPr lang="en-US" dirty="0" smtClean="0"/>
              <a:t>knowledge management</a:t>
            </a:r>
            <a:r>
              <a:rPr lang="el-GR" dirty="0" smtClean="0"/>
              <a:t>) αφορά την απόκτηση, προσπέλαση και συντήρηση της γνώσης μέσα σ’ έναν οργανισμό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Έχει αναδειχθεί ως μία θεμελιώδης δραστηριότητα για τις μεγάλες επιχειρήσεις </a:t>
            </a:r>
          </a:p>
          <a:p>
            <a:pPr lvl="1"/>
            <a:r>
              <a:rPr lang="el-GR" dirty="0" smtClean="0"/>
              <a:t>Επειδή αυτές αντιλαμβάνονται την εσωτερική γνώση ως ένα πνευματικό περιουσιακό στοιχείο, από το οποίο μπορούν να αντλήσουν μεγαλύτερη παραγωγικότητα, να δημιουργήσουν νέα αξία, και να αυξήσουν την ανταγωνιστικότητά τους</a:t>
            </a:r>
          </a:p>
          <a:p>
            <a:r>
              <a:rPr lang="el-GR" dirty="0" smtClean="0"/>
              <a:t>Η διαχείριση γνώσης είναι ιδιαίτερα σημαντική για διεθνής οργανισμούς με γεωγραφικά διάσπαρτα τμήματα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/>
          <a:lstStyle/>
          <a:p>
            <a:r>
              <a:rPr lang="en-US" b="1" dirty="0" smtClean="0"/>
              <a:t>DTD (6/9)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2400" y="1259160"/>
            <a:ext cx="7962088" cy="5626224"/>
          </a:xfrm>
        </p:spPr>
        <p:txBody>
          <a:bodyPr>
            <a:normAutofit fontScale="77500" lnSpcReduction="20000"/>
          </a:bodyPr>
          <a:lstStyle/>
          <a:p>
            <a:r>
              <a:rPr lang="el-GR" sz="2800" b="1" dirty="0" smtClean="0"/>
              <a:t>Τύποι τιμών</a:t>
            </a:r>
            <a:endParaRPr lang="en-US" sz="2800" b="1" dirty="0" smtClean="0"/>
          </a:p>
          <a:p>
            <a:r>
              <a:rPr lang="el-GR" sz="2800" dirty="0" smtClean="0"/>
              <a:t>Υπάρχουν τέσσερις τύποι τιμών</a:t>
            </a:r>
            <a:r>
              <a:rPr lang="en-US" sz="2800" dirty="0" smtClean="0"/>
              <a:t>:</a:t>
            </a:r>
          </a:p>
          <a:p>
            <a:pPr lvl="1"/>
            <a:r>
              <a:rPr lang="en-US" sz="2600" dirty="0" smtClean="0"/>
              <a:t>#REQUIRED</a:t>
            </a:r>
          </a:p>
          <a:p>
            <a:pPr lvl="2"/>
            <a:r>
              <a:rPr lang="el-GR" sz="2300" dirty="0" smtClean="0"/>
              <a:t>Το χαρακτηριστικό πρέπει να υπάρχει σε κάθε εμφάνιση του τύπου του στοιχείου στο έγγραφο</a:t>
            </a:r>
            <a:r>
              <a:rPr lang="en-US" sz="2300" dirty="0" smtClean="0"/>
              <a:t> XML</a:t>
            </a:r>
          </a:p>
          <a:p>
            <a:pPr lvl="3"/>
            <a:r>
              <a:rPr lang="el-GR" sz="2300" dirty="0" smtClean="0"/>
              <a:t>Στο προηγούμενο παράδειγμα</a:t>
            </a:r>
            <a:r>
              <a:rPr lang="en-US" sz="2300" dirty="0" smtClean="0"/>
              <a:t>, </a:t>
            </a:r>
            <a:r>
              <a:rPr lang="el-GR" sz="2300" dirty="0" smtClean="0"/>
              <a:t>τα </a:t>
            </a:r>
            <a:r>
              <a:rPr lang="en-US" sz="2300" i="1" dirty="0" err="1" smtClean="0"/>
              <a:t>itemNo</a:t>
            </a:r>
            <a:r>
              <a:rPr lang="el-GR" sz="2300" i="1" dirty="0" smtClean="0"/>
              <a:t> (</a:t>
            </a:r>
            <a:r>
              <a:rPr lang="el-GR" sz="2300" dirty="0" smtClean="0"/>
              <a:t>κωδ. προϊόντος</a:t>
            </a:r>
            <a:r>
              <a:rPr lang="el-GR" sz="2300" i="1" dirty="0" smtClean="0"/>
              <a:t>)</a:t>
            </a:r>
            <a:r>
              <a:rPr lang="en-US" sz="2300" dirty="0" smtClean="0"/>
              <a:t> </a:t>
            </a:r>
            <a:r>
              <a:rPr lang="el-GR" sz="2300" dirty="0" smtClean="0"/>
              <a:t>και</a:t>
            </a:r>
            <a:r>
              <a:rPr lang="en-US" sz="2300" dirty="0" smtClean="0"/>
              <a:t> </a:t>
            </a:r>
            <a:r>
              <a:rPr lang="en-US" sz="2300" i="1" dirty="0" smtClean="0"/>
              <a:t>quantity</a:t>
            </a:r>
            <a:r>
              <a:rPr lang="en-US" sz="2300" dirty="0" smtClean="0"/>
              <a:t> </a:t>
            </a:r>
            <a:r>
              <a:rPr lang="el-GR" sz="2300" dirty="0" smtClean="0"/>
              <a:t>(ποσότητα) πρέπει πάντα να εμφανίζονται μέσα σε ένα στοιχείο τύπου </a:t>
            </a:r>
            <a:r>
              <a:rPr lang="en-US" sz="2300" i="1" dirty="0" smtClean="0"/>
              <a:t>item</a:t>
            </a:r>
            <a:endParaRPr lang="en-US" sz="2300" dirty="0" smtClean="0"/>
          </a:p>
          <a:p>
            <a:pPr lvl="1"/>
            <a:r>
              <a:rPr lang="en-US" sz="2600" dirty="0" smtClean="0"/>
              <a:t>#IMPLIED</a:t>
            </a:r>
          </a:p>
          <a:p>
            <a:pPr lvl="2"/>
            <a:r>
              <a:rPr lang="el-GR" dirty="0" smtClean="0"/>
              <a:t>Η εμφάνισή του είναι προαιρετική (π.χ. τα σχόλια)</a:t>
            </a:r>
            <a:endParaRPr lang="en-US" dirty="0" smtClean="0"/>
          </a:p>
          <a:p>
            <a:pPr lvl="1"/>
            <a:r>
              <a:rPr lang="en-US" sz="2600" dirty="0" smtClean="0"/>
              <a:t>#FIXED "value"</a:t>
            </a:r>
          </a:p>
          <a:p>
            <a:pPr lvl="2"/>
            <a:r>
              <a:rPr lang="el-GR" sz="2300" dirty="0" smtClean="0"/>
              <a:t>Κάθε στοιχείο πρέπει να έχει αυτό το χαρακτηριστικό, το οποίο έχει πάντα την τιμή που δίνεται μετά από τον τύπο </a:t>
            </a:r>
            <a:r>
              <a:rPr lang="en-US" sz="2300" dirty="0" smtClean="0"/>
              <a:t>#FIXED </a:t>
            </a:r>
            <a:r>
              <a:rPr lang="el-GR" sz="2300" dirty="0" smtClean="0"/>
              <a:t>στο</a:t>
            </a:r>
            <a:r>
              <a:rPr lang="en-US" sz="2300" dirty="0" smtClean="0"/>
              <a:t> DTD</a:t>
            </a:r>
          </a:p>
          <a:p>
            <a:pPr lvl="3"/>
            <a:r>
              <a:rPr lang="el-GR" sz="2300" dirty="0" smtClean="0"/>
              <a:t>Μία τιμή που δίνεται μέσα σε έγγραφο </a:t>
            </a:r>
            <a:r>
              <a:rPr lang="en-US" sz="2300" dirty="0" smtClean="0"/>
              <a:t>XML </a:t>
            </a:r>
            <a:r>
              <a:rPr lang="el-GR" sz="2300" dirty="0" smtClean="0"/>
              <a:t>δεν έχει νόημα, επειδή υπερισχύει η προκαθορισμένη τιμή</a:t>
            </a:r>
            <a:endParaRPr lang="en-US" sz="2300" dirty="0" smtClean="0"/>
          </a:p>
          <a:p>
            <a:pPr lvl="1"/>
            <a:r>
              <a:rPr lang="en-US" sz="2600" dirty="0" smtClean="0"/>
              <a:t>"value"</a:t>
            </a:r>
          </a:p>
          <a:p>
            <a:pPr lvl="2"/>
            <a:r>
              <a:rPr lang="el-GR" sz="2300" dirty="0" smtClean="0"/>
              <a:t>Ορίζει την προεπιλεγμένη τιμή του χαρακτηριστικού </a:t>
            </a:r>
            <a:endParaRPr lang="en-US" sz="2300" dirty="0" smtClean="0"/>
          </a:p>
          <a:p>
            <a:pPr lvl="3"/>
            <a:r>
              <a:rPr lang="el-GR" sz="2300" dirty="0" smtClean="0"/>
              <a:t>Αν εμφανιστεί μία συγκεκριμένη τιμή στο έγγραφο </a:t>
            </a:r>
            <a:r>
              <a:rPr lang="en-US" sz="2300" dirty="0" smtClean="0"/>
              <a:t>XML</a:t>
            </a:r>
            <a:r>
              <a:rPr lang="el-GR" sz="2300" dirty="0" smtClean="0"/>
              <a:t>, τότε υπερισχύει έναντι της προεπιλεγμένης τιμής</a:t>
            </a:r>
            <a:endParaRPr lang="el-GR" sz="23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60</a:t>
            </a:fld>
            <a:endParaRPr lang="el-G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(7/9)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628800"/>
            <a:ext cx="3928480" cy="1405136"/>
          </a:xfrm>
        </p:spPr>
        <p:txBody>
          <a:bodyPr>
            <a:normAutofit lnSpcReduction="10000"/>
          </a:bodyPr>
          <a:lstStyle/>
          <a:p>
            <a:r>
              <a:rPr lang="el-GR" sz="2000" b="1" dirty="0" smtClean="0"/>
              <a:t>Αναφορές</a:t>
            </a:r>
            <a:endParaRPr lang="en-US" sz="2000" b="1" dirty="0" smtClean="0"/>
          </a:p>
          <a:p>
            <a:r>
              <a:rPr lang="el-GR" sz="2000" dirty="0" smtClean="0"/>
              <a:t>Παράδειγμα της χρήσης των τύπων</a:t>
            </a:r>
            <a:r>
              <a:rPr lang="en-US" sz="2000" dirty="0" smtClean="0"/>
              <a:t> IDREF </a:t>
            </a:r>
            <a:r>
              <a:rPr lang="el-GR" sz="2000" dirty="0" smtClean="0"/>
              <a:t>και</a:t>
            </a:r>
            <a:r>
              <a:rPr lang="en-US" sz="2000" dirty="0" smtClean="0"/>
              <a:t> IDREFS</a:t>
            </a:r>
          </a:p>
          <a:p>
            <a:r>
              <a:rPr lang="el-GR" sz="2000" dirty="0" smtClean="0"/>
              <a:t>Πρώτα βλέπουμε το</a:t>
            </a:r>
            <a:r>
              <a:rPr lang="en-US" sz="2000" dirty="0" smtClean="0"/>
              <a:t> DTD: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259632" y="3789040"/>
            <a:ext cx="7704856" cy="4690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Ένα στοιχείο </a:t>
            </a:r>
            <a:r>
              <a:rPr lang="en-US" sz="2000" dirty="0" smtClean="0"/>
              <a:t>XML </a:t>
            </a:r>
            <a:r>
              <a:rPr lang="el-GR" sz="2000" dirty="0" smtClean="0"/>
              <a:t>που ακολουθεί το παραπάνω </a:t>
            </a:r>
            <a:r>
              <a:rPr lang="en-US" sz="2000" dirty="0" smtClean="0"/>
              <a:t>DTD </a:t>
            </a:r>
            <a:r>
              <a:rPr lang="el-GR" sz="2000" dirty="0" smtClean="0"/>
              <a:t>είναι το εξής</a:t>
            </a:r>
            <a:r>
              <a:rPr lang="en-US" sz="2000" dirty="0" smtClean="0"/>
              <a:t>: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5292080" y="1556792"/>
            <a:ext cx="3456384" cy="2160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&lt;!ELEMENT family (person*)&gt;</a:t>
            </a:r>
          </a:p>
          <a:p>
            <a:r>
              <a:rPr lang="en-US" sz="1700" i="1" dirty="0" smtClean="0"/>
              <a:t>&lt;!ELEMENT person (name)&gt;</a:t>
            </a:r>
          </a:p>
          <a:p>
            <a:r>
              <a:rPr lang="en-US" sz="1700" i="1" dirty="0" smtClean="0"/>
              <a:t>&lt;!ELEMENT name (#PCDATA)&gt;</a:t>
            </a:r>
          </a:p>
          <a:p>
            <a:r>
              <a:rPr lang="en-US" sz="1700" i="1" dirty="0" smtClean="0"/>
              <a:t>&lt;!ATTLIST person</a:t>
            </a:r>
          </a:p>
          <a:p>
            <a:r>
              <a:rPr lang="en-US" sz="1700" dirty="0" smtClean="0"/>
              <a:t>id </a:t>
            </a:r>
            <a:r>
              <a:rPr lang="en-US" sz="1700" dirty="0" err="1" smtClean="0"/>
              <a:t>ID</a:t>
            </a:r>
            <a:r>
              <a:rPr lang="en-US" sz="1700" dirty="0" smtClean="0"/>
              <a:t> #REQUIRED</a:t>
            </a:r>
          </a:p>
          <a:p>
            <a:r>
              <a:rPr lang="en-US" sz="1700" dirty="0" smtClean="0"/>
              <a:t>mother IDREF #IMPLIED</a:t>
            </a:r>
          </a:p>
          <a:p>
            <a:r>
              <a:rPr lang="en-US" sz="1700" dirty="0" smtClean="0"/>
              <a:t>father IDREF #IMPLIED</a:t>
            </a:r>
          </a:p>
          <a:p>
            <a:r>
              <a:rPr lang="en-US" sz="1700" dirty="0" smtClean="0"/>
              <a:t>children IDREFS #IMPLIED</a:t>
            </a:r>
            <a:r>
              <a:rPr lang="en-US" sz="1700" i="1" dirty="0" smtClean="0"/>
              <a:t>&gt;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187624" y="4149080"/>
            <a:ext cx="7704856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&lt;family&gt;</a:t>
            </a:r>
          </a:p>
          <a:p>
            <a:r>
              <a:rPr lang="en-US" sz="1700" i="1" dirty="0" smtClean="0"/>
              <a:t>&lt;person id="bob" mother="</a:t>
            </a:r>
            <a:r>
              <a:rPr lang="en-US" sz="1700" i="1" dirty="0" err="1" smtClean="0"/>
              <a:t>mary</a:t>
            </a:r>
            <a:r>
              <a:rPr lang="en-US" sz="1700" i="1" dirty="0" smtClean="0"/>
              <a:t>" father="peter“&gt;  &lt;name&gt;Bob Marley&lt;/name&gt;  &lt;/person&gt;  </a:t>
            </a:r>
          </a:p>
          <a:p>
            <a:r>
              <a:rPr lang="en-US" sz="1700" i="1" dirty="0" smtClean="0"/>
              <a:t>&lt;person id="</a:t>
            </a:r>
            <a:r>
              <a:rPr lang="en-US" sz="1700" i="1" dirty="0" err="1" smtClean="0"/>
              <a:t>bridget</a:t>
            </a:r>
            <a:r>
              <a:rPr lang="en-US" sz="1700" i="1" dirty="0" smtClean="0"/>
              <a:t>" mother="</a:t>
            </a:r>
            <a:r>
              <a:rPr lang="en-US" sz="1700" i="1" dirty="0" err="1" smtClean="0"/>
              <a:t>mary</a:t>
            </a:r>
            <a:r>
              <a:rPr lang="en-US" sz="1700" i="1" dirty="0" smtClean="0"/>
              <a:t>“&gt;  &lt;name&gt;Bridget Jones&lt;/name&gt;  &lt;/person&gt;</a:t>
            </a:r>
          </a:p>
          <a:p>
            <a:r>
              <a:rPr lang="en-US" sz="1700" i="1" dirty="0" smtClean="0"/>
              <a:t>&lt;person id="</a:t>
            </a:r>
            <a:r>
              <a:rPr lang="en-US" sz="1700" i="1" dirty="0" err="1" smtClean="0"/>
              <a:t>mary</a:t>
            </a:r>
            <a:r>
              <a:rPr lang="en-US" sz="1700" i="1" dirty="0" smtClean="0"/>
              <a:t>" children="bob </a:t>
            </a:r>
            <a:r>
              <a:rPr lang="en-US" sz="1700" i="1" dirty="0" err="1" smtClean="0"/>
              <a:t>bridget</a:t>
            </a:r>
            <a:r>
              <a:rPr lang="en-US" sz="1700" i="1" dirty="0" smtClean="0"/>
              <a:t>“&gt;  &lt;name&gt;Mary </a:t>
            </a:r>
            <a:r>
              <a:rPr lang="en-US" sz="1700" i="1" dirty="0" err="1" smtClean="0"/>
              <a:t>Poppins</a:t>
            </a:r>
            <a:r>
              <a:rPr lang="en-US" sz="1700" i="1" dirty="0" smtClean="0"/>
              <a:t>&lt;/name&gt;  &lt;/person&gt;</a:t>
            </a:r>
          </a:p>
          <a:p>
            <a:r>
              <a:rPr lang="en-US" sz="1700" i="1" dirty="0" smtClean="0"/>
              <a:t>&lt;person id="peter" children="bob“&gt;  &lt;name&gt;Peter Marley&lt;/name&gt;  &lt;/person&gt;</a:t>
            </a:r>
          </a:p>
          <a:p>
            <a:r>
              <a:rPr lang="en-US" sz="1700" i="1" dirty="0" smtClean="0"/>
              <a:t>&lt;/family&gt;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(8/9)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410200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/>
              <a:t>Οντότητες </a:t>
            </a:r>
            <a:r>
              <a:rPr lang="en-US" b="1" dirty="0" smtClean="0"/>
              <a:t>XML</a:t>
            </a:r>
          </a:p>
          <a:p>
            <a:r>
              <a:rPr lang="el-GR" dirty="0" smtClean="0"/>
              <a:t>Μία οντότητα </a:t>
            </a:r>
            <a:r>
              <a:rPr lang="en-US" dirty="0" smtClean="0"/>
              <a:t>XML (XML entity</a:t>
            </a:r>
            <a:r>
              <a:rPr lang="el-GR" dirty="0" smtClean="0"/>
              <a:t>) μπορεί να παίξει πολλούς ρόλους, όπως να χρησιμεύσει ως</a:t>
            </a:r>
            <a:endParaRPr lang="en-US" dirty="0" smtClean="0"/>
          </a:p>
          <a:p>
            <a:pPr lvl="1"/>
            <a:r>
              <a:rPr lang="el-GR" dirty="0" smtClean="0"/>
              <a:t>Δεσμευτικό θέσης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placeholder</a:t>
            </a:r>
            <a:r>
              <a:rPr lang="el-GR" dirty="0" smtClean="0"/>
              <a:t>) επαναλαμβανόμενων χαρακτήρων (ένα είδος στενογραφίας)</a:t>
            </a:r>
            <a:endParaRPr lang="en-US" dirty="0" smtClean="0"/>
          </a:p>
          <a:p>
            <a:pPr lvl="1"/>
            <a:r>
              <a:rPr lang="el-GR" dirty="0" smtClean="0"/>
              <a:t>Τμήμα εξωτερικών δεδομένων (π.χ. </a:t>
            </a:r>
            <a:r>
              <a:rPr lang="en-US" dirty="0" smtClean="0"/>
              <a:t>XML </a:t>
            </a:r>
            <a:r>
              <a:rPr lang="el-GR" dirty="0" smtClean="0"/>
              <a:t>ή άλλων)</a:t>
            </a:r>
            <a:endParaRPr lang="en-US" dirty="0" smtClean="0"/>
          </a:p>
          <a:p>
            <a:pPr lvl="1"/>
            <a:r>
              <a:rPr lang="el-GR" dirty="0" smtClean="0"/>
              <a:t>Μέρος μιας δήλωσης στοιχείων </a:t>
            </a:r>
            <a:endParaRPr lang="en-US" dirty="0" smtClean="0"/>
          </a:p>
          <a:p>
            <a:r>
              <a:rPr lang="el-GR" dirty="0" smtClean="0"/>
              <a:t>Π.χ. έστω ότι κάποιο έγγραφο έχει αρκετές επισημάνσεις για τα πνευματικά δικαιώματα (</a:t>
            </a:r>
            <a:r>
              <a:rPr lang="en-US" dirty="0" smtClean="0"/>
              <a:t>copyright notices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που αναφέρονται στο τρέχον έτος</a:t>
            </a:r>
          </a:p>
          <a:p>
            <a:pPr lvl="1"/>
            <a:r>
              <a:rPr lang="el-GR" dirty="0" smtClean="0"/>
              <a:t>Σε αυτήν την περίπτωση έχει νόημα η δήλωση της οντότητας </a:t>
            </a:r>
            <a:r>
              <a:rPr lang="en-US" i="1" dirty="0" smtClean="0"/>
              <a:t>&lt;!ENTITY </a:t>
            </a:r>
            <a:r>
              <a:rPr lang="en-US" i="1" dirty="0" err="1" smtClean="0"/>
              <a:t>thisyear</a:t>
            </a:r>
            <a:r>
              <a:rPr lang="en-US" i="1" dirty="0" smtClean="0"/>
              <a:t> "2012“&gt;</a:t>
            </a:r>
          </a:p>
          <a:p>
            <a:pPr lvl="1"/>
            <a:r>
              <a:rPr lang="el-GR" dirty="0" smtClean="0"/>
              <a:t>Στη συνέχεια μπορούμε να χρησιμοποιήσουμε την αναφορά στην οντότητα</a:t>
            </a:r>
            <a:r>
              <a:rPr lang="en-US" dirty="0" smtClean="0"/>
              <a:t> </a:t>
            </a:r>
            <a:r>
              <a:rPr lang="en-US" i="1" dirty="0" smtClean="0"/>
              <a:t>&amp;this year</a:t>
            </a:r>
            <a:endParaRPr lang="el-GR" i="1" dirty="0" smtClean="0"/>
          </a:p>
          <a:p>
            <a:pPr lvl="2"/>
            <a:r>
              <a:rPr lang="el-GR" dirty="0" smtClean="0"/>
              <a:t>Σε οποιοδήποτε σημείο χρειάζεται να περιληφθεί το τρέχον έτος</a:t>
            </a:r>
            <a:r>
              <a:rPr lang="en-US" dirty="0" smtClean="0"/>
              <a:t> </a:t>
            </a:r>
          </a:p>
          <a:p>
            <a:pPr lvl="1"/>
            <a:r>
              <a:rPr lang="el-GR" dirty="0" smtClean="0"/>
              <a:t>Με αυτόν τον τρόπο, η ενημέρωση της τιμής του έτους σε «2008» για ολόκληρο το έγγραφο θα απαιτεί μόνο την αλλαγή της δήλωσης της αντίστοιχης οντότητας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62</a:t>
            </a:fld>
            <a:endParaRPr lang="el-G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DTD (9/9)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347864" y="1303784"/>
            <a:ext cx="5544616" cy="829072"/>
          </a:xfrm>
        </p:spPr>
        <p:txBody>
          <a:bodyPr>
            <a:normAutofit fontScale="55000" lnSpcReduction="20000"/>
          </a:bodyPr>
          <a:lstStyle/>
          <a:p>
            <a:r>
              <a:rPr lang="el-GR" b="1" dirty="0" smtClean="0"/>
              <a:t>Τελικό Παράδειγμα</a:t>
            </a:r>
            <a:endParaRPr lang="en-US" b="1" dirty="0" smtClean="0"/>
          </a:p>
          <a:p>
            <a:r>
              <a:rPr lang="el-GR" dirty="0" smtClean="0"/>
              <a:t>Στο τελευταίο παράδειγμα παρέχουμε το </a:t>
            </a:r>
            <a:r>
              <a:rPr lang="en-US" dirty="0" smtClean="0"/>
              <a:t>DTD </a:t>
            </a:r>
            <a:r>
              <a:rPr lang="el-GR" dirty="0" smtClean="0"/>
              <a:t>για το στοιχείο</a:t>
            </a:r>
            <a:r>
              <a:rPr lang="en-US" dirty="0" smtClean="0"/>
              <a:t> email: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3347864" y="2132856"/>
            <a:ext cx="5616624" cy="4536504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Ας δούμε κάποια ενδιαφέροντα τμήματα του </a:t>
            </a:r>
            <a:r>
              <a:rPr lang="en-US" sz="3200" dirty="0" smtClean="0"/>
              <a:t>DTD: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Ένα στοιχείο</a:t>
            </a:r>
            <a:r>
              <a:rPr lang="en-US" sz="3200" dirty="0" smtClean="0"/>
              <a:t> </a:t>
            </a:r>
            <a:r>
              <a:rPr lang="en-US" sz="3200" i="1" dirty="0" smtClean="0"/>
              <a:t>head</a:t>
            </a:r>
            <a:r>
              <a:rPr lang="el-GR" sz="3200" i="1" dirty="0" smtClean="0"/>
              <a:t> (κεφαλίδα)</a:t>
            </a:r>
            <a:r>
              <a:rPr lang="en-US" sz="3200" dirty="0" smtClean="0"/>
              <a:t> </a:t>
            </a:r>
            <a:r>
              <a:rPr lang="el-GR" sz="3200" dirty="0" smtClean="0"/>
              <a:t>περιέχει ένα στοιχείο </a:t>
            </a:r>
            <a:r>
              <a:rPr lang="en-US" sz="3200" i="1" dirty="0" smtClean="0"/>
              <a:t>from (</a:t>
            </a:r>
            <a:r>
              <a:rPr lang="el-GR" sz="3200" i="1" dirty="0" smtClean="0"/>
              <a:t>από</a:t>
            </a:r>
            <a:r>
              <a:rPr lang="en-US" sz="3200" i="1" dirty="0" smtClean="0"/>
              <a:t>)</a:t>
            </a:r>
            <a:r>
              <a:rPr lang="el-GR" sz="3200" i="1" dirty="0" smtClean="0"/>
              <a:t>, </a:t>
            </a:r>
            <a:r>
              <a:rPr lang="el-GR" sz="3200" dirty="0" smtClean="0"/>
              <a:t>τουλάχιστον ένα στοιχείο </a:t>
            </a:r>
            <a:r>
              <a:rPr lang="en-US" sz="3200" i="1" dirty="0" smtClean="0"/>
              <a:t>to </a:t>
            </a:r>
            <a:r>
              <a:rPr lang="el-GR" sz="3200" i="1" dirty="0" smtClean="0"/>
              <a:t>(προς), </a:t>
            </a:r>
            <a:r>
              <a:rPr lang="el-GR" sz="3200" dirty="0" smtClean="0"/>
              <a:t>κανένα ή περισσότερα στοιχεία </a:t>
            </a:r>
            <a:r>
              <a:rPr lang="en-US" sz="3200" i="1" dirty="0" smtClean="0"/>
              <a:t>cc (</a:t>
            </a:r>
            <a:r>
              <a:rPr lang="el-GR" sz="3200" i="1" dirty="0" smtClean="0"/>
              <a:t>κοινοποίηση</a:t>
            </a:r>
            <a:r>
              <a:rPr lang="en-US" sz="3200" i="1" dirty="0" smtClean="0"/>
              <a:t>)</a:t>
            </a:r>
            <a:r>
              <a:rPr lang="el-GR" sz="3200" dirty="0" smtClean="0"/>
              <a:t>, και ένα στοιχείο </a:t>
            </a:r>
            <a:r>
              <a:rPr lang="en-US" sz="3200" i="1" dirty="0" smtClean="0"/>
              <a:t>subject </a:t>
            </a:r>
            <a:r>
              <a:rPr lang="el-GR" sz="3200" i="1" dirty="0" smtClean="0"/>
              <a:t>(θέμα)</a:t>
            </a:r>
            <a:r>
              <a:rPr lang="en-US" sz="3200" i="1" dirty="0" smtClean="0"/>
              <a:t> </a:t>
            </a:r>
            <a:r>
              <a:rPr lang="el-GR" sz="3200" dirty="0" smtClean="0"/>
              <a:t>με τη συγκεκριμένη σειρά</a:t>
            </a:r>
            <a:endParaRPr lang="en-US" sz="3200" i="1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Στα στοιχεία</a:t>
            </a:r>
            <a:r>
              <a:rPr lang="en-US" sz="3200" dirty="0" smtClean="0"/>
              <a:t> </a:t>
            </a:r>
            <a:r>
              <a:rPr lang="en-US" sz="3200" i="1" dirty="0" smtClean="0"/>
              <a:t>from</a:t>
            </a:r>
            <a:r>
              <a:rPr lang="en-US" sz="3200" dirty="0" smtClean="0"/>
              <a:t>, </a:t>
            </a:r>
            <a:r>
              <a:rPr lang="en-US" sz="3200" i="1" dirty="0" smtClean="0"/>
              <a:t>to</a:t>
            </a:r>
            <a:r>
              <a:rPr lang="en-US" sz="3200" dirty="0" smtClean="0"/>
              <a:t>, </a:t>
            </a:r>
            <a:r>
              <a:rPr lang="el-GR" sz="3200" dirty="0" smtClean="0"/>
              <a:t>και</a:t>
            </a:r>
            <a:r>
              <a:rPr lang="en-US" sz="3200" dirty="0" smtClean="0"/>
              <a:t> </a:t>
            </a:r>
            <a:r>
              <a:rPr lang="en-US" sz="3200" i="1" dirty="0" smtClean="0"/>
              <a:t>cc</a:t>
            </a:r>
            <a:r>
              <a:rPr lang="en-US" sz="3200" dirty="0" smtClean="0"/>
              <a:t> </a:t>
            </a:r>
            <a:r>
              <a:rPr lang="el-GR" sz="3200" dirty="0" smtClean="0"/>
              <a:t>δεν απαιτείται το χαρακτηριστικό</a:t>
            </a:r>
            <a:r>
              <a:rPr lang="en-US" sz="3200" dirty="0" smtClean="0"/>
              <a:t> </a:t>
            </a:r>
            <a:r>
              <a:rPr lang="en-US" sz="3200" i="1" dirty="0" smtClean="0"/>
              <a:t>name</a:t>
            </a:r>
            <a:r>
              <a:rPr lang="el-GR" sz="3200" i="1" dirty="0" smtClean="0"/>
              <a:t>,</a:t>
            </a:r>
            <a:r>
              <a:rPr lang="en-US" sz="3200" dirty="0" smtClean="0"/>
              <a:t> </a:t>
            </a:r>
            <a:r>
              <a:rPr lang="el-GR" sz="3200" dirty="0" smtClean="0"/>
              <a:t>όμως το χαρακτηριστικό </a:t>
            </a:r>
            <a:r>
              <a:rPr lang="en-US" sz="3200" dirty="0" smtClean="0"/>
              <a:t> </a:t>
            </a:r>
            <a:r>
              <a:rPr lang="en-US" sz="3200" i="1" dirty="0" smtClean="0"/>
              <a:t>address</a:t>
            </a:r>
            <a:r>
              <a:rPr lang="en-US" sz="3200" dirty="0" smtClean="0"/>
              <a:t> </a:t>
            </a:r>
            <a:r>
              <a:rPr lang="el-GR" sz="3200" dirty="0" smtClean="0"/>
              <a:t>είναι πάντα απαραίτητο</a:t>
            </a:r>
            <a:endParaRPr lang="en-US" sz="32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Ένα στοιχείο</a:t>
            </a:r>
            <a:r>
              <a:rPr lang="en-US" sz="3200" dirty="0" smtClean="0"/>
              <a:t> </a:t>
            </a:r>
            <a:r>
              <a:rPr lang="en-US" sz="3200" i="1" dirty="0" smtClean="0"/>
              <a:t>body</a:t>
            </a:r>
            <a:r>
              <a:rPr lang="en-US" sz="3200" dirty="0" smtClean="0"/>
              <a:t> </a:t>
            </a:r>
            <a:r>
              <a:rPr lang="el-GR" sz="3200" dirty="0" smtClean="0"/>
              <a:t>(</a:t>
            </a:r>
            <a:r>
              <a:rPr lang="el-GR" sz="3200" i="1" dirty="0" smtClean="0"/>
              <a:t>σώμα</a:t>
            </a:r>
            <a:r>
              <a:rPr lang="el-GR" sz="3200" dirty="0" smtClean="0"/>
              <a:t>) περιέχει ένα στοιχείο </a:t>
            </a:r>
            <a:r>
              <a:rPr lang="en-US" sz="3200" i="1" dirty="0" smtClean="0"/>
              <a:t>text (</a:t>
            </a:r>
            <a:r>
              <a:rPr lang="el-GR" sz="3200" i="1" dirty="0" smtClean="0"/>
              <a:t>κείμενο</a:t>
            </a:r>
            <a:r>
              <a:rPr lang="en-US" sz="3200" i="1" dirty="0" smtClean="0"/>
              <a:t>)</a:t>
            </a:r>
            <a:r>
              <a:rPr lang="el-GR" sz="3200" i="1" dirty="0" smtClean="0"/>
              <a:t>, </a:t>
            </a:r>
            <a:r>
              <a:rPr lang="el-GR" sz="3200" dirty="0" smtClean="0"/>
              <a:t>το οποίο πιθανότατα ακολουθείται από έναν αριθμό στοιχείων </a:t>
            </a:r>
            <a:r>
              <a:rPr lang="en-US" sz="3200" i="1" dirty="0" smtClean="0"/>
              <a:t>attachment</a:t>
            </a:r>
            <a:r>
              <a:rPr lang="el-GR" sz="3200" i="1" dirty="0" smtClean="0"/>
              <a:t> (συνημμένο)</a:t>
            </a:r>
            <a:endParaRPr lang="en-US" sz="32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Το χαρακτηριστικό </a:t>
            </a:r>
            <a:r>
              <a:rPr lang="en-US" sz="3200" i="1" dirty="0" smtClean="0"/>
              <a:t>encoding</a:t>
            </a:r>
            <a:r>
              <a:rPr lang="en-US" sz="3200" dirty="0" smtClean="0"/>
              <a:t> </a:t>
            </a:r>
            <a:r>
              <a:rPr lang="el-GR" sz="3200" dirty="0" smtClean="0"/>
              <a:t>(</a:t>
            </a:r>
            <a:r>
              <a:rPr lang="el-GR" sz="3200" i="1" dirty="0" smtClean="0"/>
              <a:t>κωδικοποίηση</a:t>
            </a:r>
            <a:r>
              <a:rPr lang="el-GR" sz="3200" dirty="0" smtClean="0"/>
              <a:t>) ενός στοιχείου </a:t>
            </a:r>
            <a:r>
              <a:rPr lang="en-US" sz="3200" i="1" dirty="0" smtClean="0"/>
              <a:t>attachment</a:t>
            </a:r>
            <a:r>
              <a:rPr lang="en-US" sz="3200" dirty="0" smtClean="0"/>
              <a:t> </a:t>
            </a:r>
            <a:r>
              <a:rPr lang="el-GR" sz="3200" dirty="0" smtClean="0"/>
              <a:t>πρέπει να έχει είτε την τιμή</a:t>
            </a:r>
            <a:r>
              <a:rPr lang="en-US" sz="3200" dirty="0" smtClean="0"/>
              <a:t> “</a:t>
            </a:r>
            <a:r>
              <a:rPr lang="en-US" sz="3200" i="1" dirty="0" smtClean="0"/>
              <a:t>mime</a:t>
            </a:r>
            <a:r>
              <a:rPr lang="en-US" sz="3200" dirty="0" smtClean="0"/>
              <a:t>” </a:t>
            </a:r>
            <a:r>
              <a:rPr lang="el-GR" sz="3200" dirty="0" smtClean="0"/>
              <a:t>ή την τιμή</a:t>
            </a:r>
            <a:r>
              <a:rPr lang="en-US" sz="3200" dirty="0" smtClean="0"/>
              <a:t> “</a:t>
            </a:r>
            <a:r>
              <a:rPr lang="en-US" sz="3200" i="1" dirty="0" err="1" smtClean="0"/>
              <a:t>binhex</a:t>
            </a:r>
            <a:r>
              <a:rPr lang="en-US" sz="3200" dirty="0" smtClean="0"/>
              <a:t>”, </a:t>
            </a:r>
            <a:r>
              <a:rPr lang="el-GR" sz="3200" dirty="0" smtClean="0"/>
              <a:t>με την πρώτη να είναι προεπιλεγμένη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5496" y="1268760"/>
            <a:ext cx="3456384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&lt;!ELEMENT email (</a:t>
            </a:r>
            <a:r>
              <a:rPr lang="en-US" sz="1600" i="1" dirty="0" err="1" smtClean="0">
                <a:solidFill>
                  <a:schemeClr val="tx1"/>
                </a:solidFill>
              </a:rPr>
              <a:t>head,body</a:t>
            </a:r>
            <a:r>
              <a:rPr lang="en-US" sz="1600" i="1" dirty="0" smtClean="0">
                <a:solidFill>
                  <a:schemeClr val="tx1"/>
                </a:solidFill>
              </a:rPr>
              <a:t>)&gt;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head (</a:t>
            </a:r>
            <a:r>
              <a:rPr lang="en-US" sz="1600" i="1" dirty="0" err="1" smtClean="0">
                <a:solidFill>
                  <a:schemeClr val="tx1"/>
                </a:solidFill>
              </a:rPr>
              <a:t>from,to+,cc</a:t>
            </a:r>
            <a:r>
              <a:rPr lang="en-US" sz="1600" i="1" dirty="0" smtClean="0">
                <a:solidFill>
                  <a:schemeClr val="tx1"/>
                </a:solidFill>
              </a:rPr>
              <a:t>*,subject)&gt;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from EMPTY&gt;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&lt;!ATTLIST from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name CDATA #IMPLIED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address CDATA #REQUIRED</a:t>
            </a:r>
            <a:r>
              <a:rPr lang="en-US" sz="1600" i="1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to EMPTY&gt;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&lt;!ATTLIST to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name CDATA #IMPLIED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address CDATA #REQUIRED</a:t>
            </a:r>
            <a:r>
              <a:rPr lang="en-US" sz="1600" i="1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cc EMPTY&gt;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&lt;!ATTLIST cc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name CDATA #IMPLIED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address CDATA #REQUIRED</a:t>
            </a:r>
            <a:r>
              <a:rPr lang="en-US" sz="1600" i="1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subject (#PCDATA)&gt;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body (</a:t>
            </a:r>
            <a:r>
              <a:rPr lang="en-US" sz="1600" i="1" dirty="0" err="1" smtClean="0">
                <a:solidFill>
                  <a:schemeClr val="tx1"/>
                </a:solidFill>
              </a:rPr>
              <a:t>text,attachment</a:t>
            </a:r>
            <a:r>
              <a:rPr lang="en-US" sz="1600" i="1" dirty="0" smtClean="0">
                <a:solidFill>
                  <a:schemeClr val="tx1"/>
                </a:solidFill>
              </a:rPr>
              <a:t>*)&gt;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text (#PCDATA)&gt;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&lt;!ELEMENT attachment EMPTY&gt;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&lt;!ATTLIST attachment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encoding (</a:t>
            </a:r>
            <a:r>
              <a:rPr lang="en-US" sz="1600" dirty="0" err="1" smtClean="0">
                <a:solidFill>
                  <a:schemeClr val="tx1"/>
                </a:solidFill>
              </a:rPr>
              <a:t>mime|binhex</a:t>
            </a:r>
            <a:r>
              <a:rPr lang="en-US" sz="1600" dirty="0" smtClean="0">
                <a:solidFill>
                  <a:schemeClr val="tx1"/>
                </a:solidFill>
              </a:rPr>
              <a:t>) "mime"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file CDATA #REQUIRED</a:t>
            </a:r>
            <a:r>
              <a:rPr lang="en-US" sz="1600" i="1" dirty="0" smtClean="0">
                <a:solidFill>
                  <a:schemeClr val="tx1"/>
                </a:solidFill>
              </a:rPr>
              <a:t>&gt;</a:t>
            </a:r>
            <a:endParaRPr lang="el-G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(1/10)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551723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Η γλώσσα </a:t>
            </a:r>
            <a:r>
              <a:rPr lang="en-US" dirty="0" smtClean="0"/>
              <a:t>XML Schema </a:t>
            </a:r>
            <a:r>
              <a:rPr lang="el-GR" dirty="0" smtClean="0"/>
              <a:t>αποτελεί μία σαφώς πλουσιότερη γλώσσα για τον ορισμό της δομής των εγγράφων </a:t>
            </a:r>
            <a:r>
              <a:rPr lang="en-US" dirty="0" smtClean="0"/>
              <a:t>XML</a:t>
            </a:r>
          </a:p>
          <a:p>
            <a:r>
              <a:rPr lang="el-GR" dirty="0" smtClean="0"/>
              <a:t>Ένα από τα χαρακτηριστικά της είναι ότι η σύνταξή της βασίζεται στην ίδια την </a:t>
            </a:r>
            <a:r>
              <a:rPr lang="en-US" dirty="0" smtClean="0"/>
              <a:t>XML</a:t>
            </a:r>
          </a:p>
          <a:p>
            <a:pPr lvl="1"/>
            <a:r>
              <a:rPr lang="el-GR" dirty="0" smtClean="0"/>
              <a:t>Αυτό βελτιώνει σημαντικά την αναγνωσιμότητα</a:t>
            </a:r>
            <a:endParaRPr lang="en-US" dirty="0" smtClean="0"/>
          </a:p>
          <a:p>
            <a:pPr lvl="1"/>
            <a:r>
              <a:rPr lang="el-GR" dirty="0" smtClean="0"/>
              <a:t>Επίσης επιτρέπει την επαναχρησιμοποίηση της τεχνολογίας σε μεγάλο βαθμό</a:t>
            </a:r>
            <a:endParaRPr lang="en-US" dirty="0" smtClean="0"/>
          </a:p>
          <a:p>
            <a:r>
              <a:rPr lang="el-GR" dirty="0" smtClean="0"/>
              <a:t>Δεν είναι πλέον απαραίτητη η δημιουργία ξεχωριστών συντακτικών αναλυτών, επεξεργαστών, εργαλείων στοίχισης κώδικα, κλπ προκειμένου να επιτευχθεί μία ξεχωριστή σύνταξη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XML </a:t>
            </a:r>
            <a:r>
              <a:rPr lang="el-GR" dirty="0" smtClean="0"/>
              <a:t>είναι αρκετή</a:t>
            </a:r>
          </a:p>
          <a:p>
            <a:r>
              <a:rPr lang="el-GR" dirty="0" smtClean="0"/>
              <a:t>Επίσης υπάρχει η δυνατότητα επαναχρησιμοποίησης και βελτίωσης των σχημάτων (</a:t>
            </a:r>
            <a:r>
              <a:rPr lang="en-US" dirty="0" smtClean="0"/>
              <a:t>schemas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XML Schema </a:t>
            </a:r>
            <a:r>
              <a:rPr lang="el-GR" dirty="0" smtClean="0"/>
              <a:t>επιτρέπει τον ορισμό νέων τύπων με την επέκταση ή τον περιορισμό των ήδη υπαρχόντων τύπων</a:t>
            </a:r>
          </a:p>
          <a:p>
            <a:pPr lvl="1"/>
            <a:r>
              <a:rPr lang="el-GR" dirty="0" smtClean="0"/>
              <a:t>Σε συνδυασμό με τη βασισμένη σε </a:t>
            </a:r>
            <a:r>
              <a:rPr lang="en-US" dirty="0" smtClean="0"/>
              <a:t>XML </a:t>
            </a:r>
            <a:r>
              <a:rPr lang="el-GR" dirty="0" smtClean="0"/>
              <a:t>σύνταξη, αυτή η δυνατότητα επιτρέπει τη δημιουργία σχημάτων από άλλα σχήματα, μειώνοντας έτσι το φόρτο εργασίας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XML Schema </a:t>
            </a:r>
            <a:r>
              <a:rPr lang="el-GR" dirty="0" smtClean="0"/>
              <a:t>παρέχει ένα εξελιγμένο σύνολο τύπων δεδομένων που μπορούν να χρησιμοποιούνται σε έγγραφα </a:t>
            </a:r>
            <a:r>
              <a:rPr lang="en-US" dirty="0" smtClean="0"/>
              <a:t>XML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64</a:t>
            </a:fld>
            <a:endParaRPr lang="el-G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(2/10)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12776"/>
            <a:ext cx="7746064" cy="5221560"/>
          </a:xfrm>
        </p:spPr>
        <p:txBody>
          <a:bodyPr>
            <a:noAutofit/>
          </a:bodyPr>
          <a:lstStyle/>
          <a:p>
            <a:r>
              <a:rPr lang="el-GR" sz="2000" dirty="0" smtClean="0"/>
              <a:t>Ένα σχήμα</a:t>
            </a:r>
            <a:r>
              <a:rPr lang="en-US" sz="2000" dirty="0" smtClean="0"/>
              <a:t> XML </a:t>
            </a:r>
            <a:r>
              <a:rPr lang="el-GR" sz="2000" dirty="0" smtClean="0"/>
              <a:t>είναι ένα στοιχείο με ετικέτα ανοίγματος: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l-GR" sz="2000" dirty="0" smtClean="0"/>
              <a:t>Το στοιχείο χρησιμοποιεί το σχήμα της γλώσσας </a:t>
            </a:r>
            <a:r>
              <a:rPr lang="en-US" sz="2000" dirty="0" smtClean="0"/>
              <a:t>XML Schema </a:t>
            </a:r>
            <a:r>
              <a:rPr lang="el-GR" sz="2000" dirty="0" smtClean="0"/>
              <a:t>που βρίσκεται στον </a:t>
            </a:r>
            <a:r>
              <a:rPr lang="el-GR" sz="2000" dirty="0" err="1" smtClean="0"/>
              <a:t>ιστότοπο</a:t>
            </a:r>
            <a:r>
              <a:rPr lang="el-GR" sz="2000" dirty="0" smtClean="0"/>
              <a:t> του οργανισμού </a:t>
            </a:r>
            <a:r>
              <a:rPr lang="en-US" sz="2000" dirty="0" smtClean="0"/>
              <a:t>W3C</a:t>
            </a:r>
          </a:p>
          <a:p>
            <a:r>
              <a:rPr lang="el-GR" sz="2000" dirty="0" smtClean="0"/>
              <a:t>Αποτελεί τη βάση επάνω στην οποία μπορούν να χτιστούν νέα σχήματα</a:t>
            </a:r>
            <a:endParaRPr lang="en-US" sz="2000" dirty="0" smtClean="0"/>
          </a:p>
          <a:p>
            <a:r>
              <a:rPr lang="el-GR" sz="2000" dirty="0" smtClean="0"/>
              <a:t>Το πρόθεμα</a:t>
            </a:r>
            <a:r>
              <a:rPr lang="en-US" sz="2000" dirty="0" smtClean="0"/>
              <a:t> </a:t>
            </a:r>
            <a:r>
              <a:rPr lang="en-US" sz="2000" i="1" dirty="0" err="1" smtClean="0"/>
              <a:t>xsd</a:t>
            </a:r>
            <a:r>
              <a:rPr lang="en-US" sz="2000" dirty="0" smtClean="0"/>
              <a:t> </a:t>
            </a:r>
            <a:r>
              <a:rPr lang="el-GR" sz="2000" dirty="0" smtClean="0"/>
              <a:t>δηλώνει το χώρο ονομάτων αυτού του σχήματος</a:t>
            </a:r>
            <a:r>
              <a:rPr lang="en-US" sz="2000" dirty="0" smtClean="0"/>
              <a:t> </a:t>
            </a:r>
          </a:p>
          <a:p>
            <a:pPr lvl="1"/>
            <a:r>
              <a:rPr lang="el-GR" sz="1800" dirty="0" smtClean="0"/>
              <a:t>Αν το πρόθεμα μέσα στο χαρακτηριστικό </a:t>
            </a:r>
            <a:r>
              <a:rPr lang="en-US" sz="1800" i="1" dirty="0" err="1" smtClean="0"/>
              <a:t>xmlns</a:t>
            </a:r>
            <a:r>
              <a:rPr lang="en-US" sz="1800" dirty="0" smtClean="0"/>
              <a:t> </a:t>
            </a:r>
            <a:r>
              <a:rPr lang="el-GR" sz="1800" dirty="0" smtClean="0"/>
              <a:t>παραλειφθεί, τότε χρησιμοποιούνται εξ’ ορισμού στοιχεία από το συγκεκριμένο χώρο ονομάτων: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l-GR" sz="2000" dirty="0" smtClean="0"/>
              <a:t>Τα πιο σημαντικά περιεχόμενα των στοιχείων τύπου </a:t>
            </a:r>
            <a:r>
              <a:rPr lang="en-US" sz="2000" i="1" dirty="0" smtClean="0"/>
              <a:t>schema</a:t>
            </a:r>
            <a:r>
              <a:rPr lang="en-US" sz="2000" dirty="0" smtClean="0"/>
              <a:t> </a:t>
            </a:r>
            <a:r>
              <a:rPr lang="el-GR" sz="2000" dirty="0" smtClean="0"/>
              <a:t>είναι οι ορισμοί των τύπων για στοιχεία και χαρακτηριστικά, που ορίζονται με τη χρήση τύπων δεδομένων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331640" y="1772816"/>
            <a:ext cx="748883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xsd:schema</a:t>
            </a:r>
            <a:r>
              <a:rPr lang="el-GR" sz="1700" i="1" dirty="0" smtClean="0"/>
              <a:t>  </a:t>
            </a:r>
            <a:r>
              <a:rPr lang="en-US" sz="1700" dirty="0" err="1" smtClean="0"/>
              <a:t>xmlns:xsd</a:t>
            </a:r>
            <a:r>
              <a:rPr lang="en-US" sz="1700" dirty="0" smtClean="0"/>
              <a:t>="http://www.w3.org/2000/10/XMLSchema”</a:t>
            </a:r>
            <a:r>
              <a:rPr lang="el-GR" sz="1700" dirty="0" smtClean="0"/>
              <a:t> </a:t>
            </a:r>
            <a:r>
              <a:rPr lang="en-US" sz="1700" dirty="0" smtClean="0"/>
              <a:t>version="1.0"</a:t>
            </a:r>
            <a:r>
              <a:rPr lang="en-US" sz="1700" i="1" dirty="0" smtClean="0"/>
              <a:t>&gt;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259632" y="4797152"/>
            <a:ext cx="712879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&lt;schema  </a:t>
            </a:r>
            <a:r>
              <a:rPr lang="en-US" sz="1700" dirty="0" err="1" smtClean="0"/>
              <a:t>xmlns</a:t>
            </a:r>
            <a:r>
              <a:rPr lang="en-US" sz="1700" dirty="0" smtClean="0"/>
              <a:t>="http://www.w3.org/2000/10/XMLSchema”  version="1.0"</a:t>
            </a:r>
            <a:r>
              <a:rPr lang="en-US" sz="1700" i="1" dirty="0" smtClean="0"/>
              <a:t>&gt;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(3/10)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410200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 smtClean="0"/>
              <a:t>Τύποι στοιχείων</a:t>
            </a:r>
            <a:endParaRPr lang="en-US" b="1" dirty="0" smtClean="0"/>
          </a:p>
          <a:p>
            <a:r>
              <a:rPr lang="el-GR" dirty="0" smtClean="0"/>
              <a:t>Η σύνταξη των τύπων στοιχείων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element types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      		</a:t>
            </a:r>
            <a:r>
              <a:rPr lang="en-US" i="1" dirty="0" smtClean="0"/>
              <a:t>&lt;element name=". . ."/&gt;</a:t>
            </a:r>
          </a:p>
          <a:p>
            <a:r>
              <a:rPr lang="el-GR" dirty="0" smtClean="0"/>
              <a:t>Μπορούν να έχουν έναν αριθμό προαιρετικών χαρακτηριστικών, όπως τύπους</a:t>
            </a:r>
            <a:r>
              <a:rPr lang="en-US" dirty="0" smtClean="0"/>
              <a:t>, </a:t>
            </a:r>
            <a:r>
              <a:rPr lang="en-US" i="1" dirty="0" smtClean="0"/>
              <a:t>type=". . .</a:t>
            </a:r>
            <a:r>
              <a:rPr lang="el-GR" i="1" dirty="0" smtClean="0"/>
              <a:t>  </a:t>
            </a:r>
            <a:r>
              <a:rPr lang="el-GR" dirty="0" smtClean="0"/>
              <a:t>ή περιορισμούς </a:t>
            </a:r>
            <a:r>
              <a:rPr lang="el-GR" dirty="0" err="1" smtClean="0"/>
              <a:t>πληθικότητας</a:t>
            </a:r>
            <a:r>
              <a:rPr lang="el-GR" dirty="0" smtClean="0"/>
              <a:t> </a:t>
            </a:r>
            <a:endParaRPr lang="en-US" i="1" dirty="0" smtClean="0"/>
          </a:p>
          <a:p>
            <a:pPr lvl="1"/>
            <a:r>
              <a:rPr lang="en-US" i="1" dirty="0" err="1" smtClean="0"/>
              <a:t>minOccurs</a:t>
            </a:r>
            <a:r>
              <a:rPr lang="en-US" dirty="0" smtClean="0"/>
              <a:t>="x", </a:t>
            </a:r>
            <a:r>
              <a:rPr lang="el-GR" dirty="0" smtClean="0"/>
              <a:t>όπου το</a:t>
            </a:r>
            <a:r>
              <a:rPr lang="en-US" dirty="0" smtClean="0"/>
              <a:t> x </a:t>
            </a:r>
            <a:r>
              <a:rPr lang="el-GR" dirty="0" smtClean="0"/>
              <a:t>μπορεί να είναι οποιοσδήποτε φυσικός αριθμός (συμπεριλαμβανομένου  και του μηδενός)</a:t>
            </a:r>
            <a:endParaRPr lang="en-US" dirty="0" smtClean="0"/>
          </a:p>
          <a:p>
            <a:pPr lvl="1"/>
            <a:r>
              <a:rPr lang="en-US" i="1" dirty="0" err="1" smtClean="0"/>
              <a:t>maxOccurs</a:t>
            </a:r>
            <a:r>
              <a:rPr lang="en-US" dirty="0" smtClean="0"/>
              <a:t>="x", </a:t>
            </a:r>
            <a:r>
              <a:rPr lang="el-GR" dirty="0" smtClean="0"/>
              <a:t>μπορεί να είναι οποιοσδήποτε φυσικός αριθμός (συμπεριλαμβανομένου  και του μηδενός) ή να μην είναι φραγμένο</a:t>
            </a:r>
            <a:endParaRPr lang="en-US" dirty="0" smtClean="0"/>
          </a:p>
          <a:p>
            <a:r>
              <a:rPr lang="el-GR" dirty="0" smtClean="0"/>
              <a:t>Οι περιορισμοί </a:t>
            </a:r>
            <a:r>
              <a:rPr lang="en-US" i="1" dirty="0" err="1" smtClean="0"/>
              <a:t>minOccurs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 err="1" smtClean="0"/>
              <a:t>maxOccurs</a:t>
            </a:r>
            <a:r>
              <a:rPr lang="en-US" dirty="0" smtClean="0"/>
              <a:t> </a:t>
            </a:r>
            <a:r>
              <a:rPr lang="el-GR" dirty="0" smtClean="0"/>
              <a:t>αποτελούν γενικεύσεις των τελεστών </a:t>
            </a:r>
            <a:r>
              <a:rPr lang="el-GR" dirty="0" err="1" smtClean="0"/>
              <a:t>πληθικότητας</a:t>
            </a:r>
            <a:r>
              <a:rPr lang="en-US" dirty="0" smtClean="0"/>
              <a:t> ?, *, </a:t>
            </a:r>
            <a:r>
              <a:rPr lang="el-GR" dirty="0" smtClean="0"/>
              <a:t>και</a:t>
            </a:r>
            <a:r>
              <a:rPr lang="en-US" dirty="0" smtClean="0"/>
              <a:t> +, </a:t>
            </a:r>
            <a:r>
              <a:rPr lang="el-GR" dirty="0" smtClean="0"/>
              <a:t>που παρέχονται από τα</a:t>
            </a:r>
            <a:r>
              <a:rPr lang="en-US" dirty="0" smtClean="0"/>
              <a:t> DTD</a:t>
            </a:r>
          </a:p>
          <a:p>
            <a:r>
              <a:rPr lang="el-GR" dirty="0" smtClean="0"/>
              <a:t>Όταν δεν δίνονται ρητά περιορισμοί </a:t>
            </a:r>
            <a:r>
              <a:rPr lang="el-GR" dirty="0" err="1" smtClean="0"/>
              <a:t>πληθικότητας</a:t>
            </a:r>
            <a:r>
              <a:rPr lang="el-GR" dirty="0" smtClean="0"/>
              <a:t>, παίρνουν την προεπιλεγμένη τιμή 1</a:t>
            </a:r>
          </a:p>
          <a:p>
            <a:r>
              <a:rPr lang="el-GR" dirty="0" smtClean="0"/>
              <a:t>Ακολουθούν μερικά παραδείγματα</a:t>
            </a:r>
            <a:endParaRPr lang="en-US" dirty="0" smtClean="0"/>
          </a:p>
          <a:p>
            <a:pPr lvl="1"/>
            <a:r>
              <a:rPr lang="en-US" i="1" dirty="0" smtClean="0"/>
              <a:t>&lt;element name="email"/&gt;</a:t>
            </a:r>
          </a:p>
          <a:p>
            <a:pPr lvl="1"/>
            <a:r>
              <a:rPr lang="en-US" i="1" dirty="0" smtClean="0"/>
              <a:t>&lt;element name="head" </a:t>
            </a:r>
            <a:r>
              <a:rPr lang="en-US" i="1" dirty="0" err="1" smtClean="0"/>
              <a:t>minOccurs</a:t>
            </a:r>
            <a:r>
              <a:rPr lang="en-US" i="1" dirty="0" smtClean="0"/>
              <a:t>="1" </a:t>
            </a:r>
            <a:r>
              <a:rPr lang="en-US" i="1" dirty="0" err="1" smtClean="0"/>
              <a:t>maxOccurs</a:t>
            </a:r>
            <a:r>
              <a:rPr lang="en-US" i="1" dirty="0" smtClean="0"/>
              <a:t>="1"/&gt;</a:t>
            </a:r>
          </a:p>
          <a:p>
            <a:pPr lvl="1"/>
            <a:r>
              <a:rPr lang="en-US" i="1" dirty="0" smtClean="0"/>
              <a:t>&lt;element name="to" </a:t>
            </a:r>
            <a:r>
              <a:rPr lang="en-US" i="1" dirty="0" err="1" smtClean="0"/>
              <a:t>minOccurs</a:t>
            </a:r>
            <a:r>
              <a:rPr lang="en-US" i="1" dirty="0" smtClean="0"/>
              <a:t>="1"/&gt;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66</a:t>
            </a:fld>
            <a:endParaRPr lang="el-G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(4/10)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/>
              <a:t>Τύποι χαρακτηριστικών</a:t>
            </a:r>
            <a:endParaRPr lang="en-US" b="1" dirty="0" smtClean="0"/>
          </a:p>
          <a:p>
            <a:r>
              <a:rPr lang="el-GR" dirty="0" smtClean="0"/>
              <a:t>Οι τύποι χαρακτηριστικών (</a:t>
            </a:r>
            <a:r>
              <a:rPr lang="en-US" dirty="0" smtClean="0"/>
              <a:t>attribute types</a:t>
            </a:r>
            <a:r>
              <a:rPr lang="el-GR" dirty="0" smtClean="0"/>
              <a:t>) έχουν τη σύνταξη </a:t>
            </a:r>
            <a:r>
              <a:rPr lang="en-US" dirty="0" smtClean="0"/>
              <a:t> </a:t>
            </a:r>
            <a:r>
              <a:rPr lang="en-US" i="1" dirty="0" smtClean="0"/>
              <a:t>&lt;attribute name=". . ."/&gt;</a:t>
            </a:r>
          </a:p>
          <a:p>
            <a:r>
              <a:rPr lang="el-GR" dirty="0" smtClean="0"/>
              <a:t>Μπορούν να περιλαμβάνουν έναν αριθμό προαιρετικών χαρακτηριστικών, όπως τύπους </a:t>
            </a:r>
            <a:r>
              <a:rPr lang="en-US" i="1" dirty="0" smtClean="0"/>
              <a:t>type=". . ."</a:t>
            </a:r>
          </a:p>
          <a:p>
            <a:r>
              <a:rPr lang="el-GR" dirty="0" smtClean="0"/>
              <a:t>Ή ύπαρξη</a:t>
            </a:r>
            <a:r>
              <a:rPr lang="en-US" dirty="0" smtClean="0"/>
              <a:t> (</a:t>
            </a:r>
            <a:r>
              <a:rPr lang="el-GR" dirty="0" smtClean="0"/>
              <a:t>αντιστοιχεί στους τύπους</a:t>
            </a:r>
            <a:r>
              <a:rPr lang="en-US" dirty="0" smtClean="0"/>
              <a:t> #OPTIONAL </a:t>
            </a:r>
            <a:r>
              <a:rPr lang="el-GR" dirty="0" smtClean="0"/>
              <a:t>και</a:t>
            </a:r>
            <a:r>
              <a:rPr lang="en-US" dirty="0" smtClean="0"/>
              <a:t> #IMPLIED </a:t>
            </a:r>
            <a:r>
              <a:rPr lang="el-GR" dirty="0" smtClean="0"/>
              <a:t>των</a:t>
            </a:r>
            <a:r>
              <a:rPr lang="en-US" dirty="0" smtClean="0"/>
              <a:t> DTD)</a:t>
            </a:r>
          </a:p>
          <a:p>
            <a:pPr lvl="1"/>
            <a:r>
              <a:rPr lang="en-US" i="1" dirty="0" smtClean="0"/>
              <a:t>use="x"</a:t>
            </a:r>
            <a:r>
              <a:rPr lang="en-US" dirty="0" smtClean="0"/>
              <a:t>, </a:t>
            </a:r>
            <a:r>
              <a:rPr lang="el-GR" dirty="0" smtClean="0"/>
              <a:t>όπου το</a:t>
            </a:r>
            <a:r>
              <a:rPr lang="en-US" dirty="0" smtClean="0"/>
              <a:t> x </a:t>
            </a:r>
            <a:r>
              <a:rPr lang="el-GR" dirty="0" smtClean="0"/>
              <a:t>μπορεί να είναι</a:t>
            </a:r>
            <a:r>
              <a:rPr lang="en-US" dirty="0" smtClean="0"/>
              <a:t> </a:t>
            </a:r>
            <a:r>
              <a:rPr lang="en-US" i="1" dirty="0" smtClean="0"/>
              <a:t>optional</a:t>
            </a:r>
            <a:r>
              <a:rPr lang="el-GR" i="1" dirty="0" smtClean="0"/>
              <a:t> (προαιρετικό)</a:t>
            </a:r>
            <a:r>
              <a:rPr lang="en-US" dirty="0" smtClean="0"/>
              <a:t> </a:t>
            </a:r>
            <a:r>
              <a:rPr lang="el-GR" dirty="0" smtClean="0"/>
              <a:t>ή</a:t>
            </a:r>
            <a:r>
              <a:rPr lang="en-US" dirty="0" smtClean="0"/>
              <a:t> </a:t>
            </a:r>
            <a:r>
              <a:rPr lang="en-US" i="1" dirty="0" smtClean="0"/>
              <a:t>required</a:t>
            </a:r>
            <a:r>
              <a:rPr lang="el-GR" i="1" dirty="0" smtClean="0"/>
              <a:t> (απαραίτητο)</a:t>
            </a:r>
            <a:r>
              <a:rPr lang="en-US" dirty="0" smtClean="0"/>
              <a:t> </a:t>
            </a:r>
            <a:r>
              <a:rPr lang="el-GR" dirty="0" smtClean="0"/>
              <a:t>ή</a:t>
            </a:r>
            <a:r>
              <a:rPr lang="en-US" dirty="0" smtClean="0"/>
              <a:t> </a:t>
            </a:r>
            <a:r>
              <a:rPr lang="en-US" i="1" dirty="0" smtClean="0"/>
              <a:t>prohibited</a:t>
            </a:r>
            <a:r>
              <a:rPr lang="el-GR" i="1" dirty="0" smtClean="0"/>
              <a:t> (απαγορευμένο)</a:t>
            </a:r>
            <a:endParaRPr lang="en-US" dirty="0" smtClean="0"/>
          </a:p>
          <a:p>
            <a:r>
              <a:rPr lang="el-GR" dirty="0" smtClean="0"/>
              <a:t>Ή μια προεπιλεγμένη τιμή</a:t>
            </a:r>
            <a:r>
              <a:rPr lang="en-US" dirty="0" smtClean="0"/>
              <a:t> (</a:t>
            </a:r>
            <a:r>
              <a:rPr lang="el-GR" dirty="0" smtClean="0"/>
              <a:t>αντιστοιχεί στον τύπο</a:t>
            </a:r>
            <a:r>
              <a:rPr lang="en-US" dirty="0" smtClean="0"/>
              <a:t> #FIXED </a:t>
            </a:r>
            <a:r>
              <a:rPr lang="el-GR" dirty="0" smtClean="0"/>
              <a:t>και τις προεπιλεγμένες τιμές των </a:t>
            </a:r>
            <a:r>
              <a:rPr lang="en-US" dirty="0" smtClean="0"/>
              <a:t>DTD)</a:t>
            </a:r>
          </a:p>
          <a:p>
            <a:r>
              <a:rPr lang="el-GR" dirty="0" smtClean="0"/>
              <a:t>Ακολουθούν μερικά παραδείγματα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&lt;attribute name="id" type="ID" use="required"/&gt;</a:t>
            </a:r>
          </a:p>
          <a:p>
            <a:pPr lvl="1"/>
            <a:r>
              <a:rPr lang="en-US" i="1" dirty="0" smtClean="0"/>
              <a:t>&lt;attribute name="speaks" type="Language" use="optional” </a:t>
            </a:r>
            <a:r>
              <a:rPr lang="en-US" dirty="0" smtClean="0"/>
              <a:t>default="en"/</a:t>
            </a:r>
            <a:r>
              <a:rPr lang="en-US" i="1" dirty="0" smtClean="0"/>
              <a:t>&gt;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67</a:t>
            </a:fld>
            <a:endParaRPr lang="el-G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(5/10)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85000" lnSpcReduction="10000"/>
          </a:bodyPr>
          <a:lstStyle/>
          <a:p>
            <a:r>
              <a:rPr lang="el-GR" sz="2900" b="1" dirty="0" smtClean="0"/>
              <a:t>Τύποι δεδομένων</a:t>
            </a:r>
            <a:endParaRPr lang="en-US" sz="2900" b="1" dirty="0" smtClean="0"/>
          </a:p>
          <a:p>
            <a:r>
              <a:rPr lang="el-GR" sz="2900" dirty="0" smtClean="0"/>
              <a:t>Η</a:t>
            </a:r>
            <a:r>
              <a:rPr lang="en-US" sz="2900" dirty="0" smtClean="0"/>
              <a:t> XML Schema </a:t>
            </a:r>
            <a:r>
              <a:rPr lang="el-GR" sz="2900" dirty="0" smtClean="0"/>
              <a:t>παρέχει μεγάλες δυνατότητες για τον ορισμό τύπων δεδομένων</a:t>
            </a:r>
            <a:endParaRPr lang="en-US" sz="2900" dirty="0" smtClean="0"/>
          </a:p>
          <a:p>
            <a:r>
              <a:rPr lang="el-GR" sz="2900" dirty="0" smtClean="0"/>
              <a:t>Υπάρχει μία ποικιλία από </a:t>
            </a:r>
            <a:r>
              <a:rPr lang="el-GR" sz="2900" i="1" dirty="0" smtClean="0"/>
              <a:t>ενσωματωμένους τύπους δεδομένων</a:t>
            </a:r>
          </a:p>
          <a:p>
            <a:r>
              <a:rPr lang="el-GR" sz="2900" dirty="0" smtClean="0"/>
              <a:t>Ακολουθούν μερικοί από αυτούς</a:t>
            </a:r>
            <a:r>
              <a:rPr lang="en-US" sz="2900" dirty="0" smtClean="0"/>
              <a:t>:</a:t>
            </a:r>
          </a:p>
          <a:p>
            <a:pPr lvl="1"/>
            <a:r>
              <a:rPr lang="el-GR" sz="2700" dirty="0" smtClean="0"/>
              <a:t>Αριθμητικοί τύποι δεδομένων, στους οποίους περιλαμβάνονται οι</a:t>
            </a:r>
            <a:r>
              <a:rPr lang="en-US" sz="2700" dirty="0" smtClean="0"/>
              <a:t> integer, short, Byte, long, float, decimal</a:t>
            </a:r>
          </a:p>
          <a:p>
            <a:pPr lvl="1"/>
            <a:r>
              <a:rPr lang="el-GR" sz="2700" dirty="0" smtClean="0"/>
              <a:t>Αλφαριθμητικοί τύποι δεδομένων, συμπεριλαμβανομένων των</a:t>
            </a:r>
            <a:r>
              <a:rPr lang="en-US" sz="2700" dirty="0" smtClean="0"/>
              <a:t> string, ID, IDREF, CDATA, language</a:t>
            </a:r>
          </a:p>
          <a:p>
            <a:pPr lvl="1"/>
            <a:r>
              <a:rPr lang="el-GR" sz="2700" dirty="0" smtClean="0"/>
              <a:t>Τύποι δεδομένων ημερομηνίας και ώρας, στους οποίους περιλαμβάνονται οι</a:t>
            </a:r>
            <a:r>
              <a:rPr lang="en-US" sz="2700" dirty="0" smtClean="0"/>
              <a:t> time, date, </a:t>
            </a:r>
            <a:r>
              <a:rPr lang="en-US" sz="2700" dirty="0" err="1" smtClean="0"/>
              <a:t>gMonth</a:t>
            </a:r>
            <a:r>
              <a:rPr lang="en-US" sz="2700" dirty="0" smtClean="0"/>
              <a:t>, </a:t>
            </a:r>
            <a:r>
              <a:rPr lang="en-US" sz="2700" dirty="0" err="1" smtClean="0"/>
              <a:t>gYear</a:t>
            </a:r>
            <a:endParaRPr lang="en-US" sz="27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68</a:t>
            </a:fld>
            <a:endParaRPr lang="el-G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(6/10)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>
            <a:normAutofit fontScale="85000" lnSpcReduction="20000"/>
          </a:bodyPr>
          <a:lstStyle/>
          <a:p>
            <a:r>
              <a:rPr lang="el-GR" sz="2900" b="1" dirty="0" smtClean="0"/>
              <a:t>… Τύποι δεδομένων</a:t>
            </a:r>
            <a:endParaRPr lang="en-US" sz="2900" b="1" dirty="0" smtClean="0"/>
          </a:p>
          <a:p>
            <a:r>
              <a:rPr lang="el-GR" sz="2900" dirty="0" smtClean="0"/>
              <a:t>Υπάρχουν επίσης τύποι δεδομένων </a:t>
            </a:r>
            <a:r>
              <a:rPr lang="el-GR" sz="2900" i="1" dirty="0" smtClean="0"/>
              <a:t>ορισμένοι από το χρήστη</a:t>
            </a:r>
            <a:r>
              <a:rPr lang="en-US" sz="2900" i="1" dirty="0" smtClean="0"/>
              <a:t>, </a:t>
            </a:r>
            <a:r>
              <a:rPr lang="el-GR" sz="2900" dirty="0" smtClean="0"/>
              <a:t>οι οποίοι περιλαμβάνουν</a:t>
            </a:r>
            <a:endParaRPr lang="en-US" sz="2900" i="1" dirty="0" smtClean="0"/>
          </a:p>
          <a:p>
            <a:pPr lvl="1"/>
            <a:r>
              <a:rPr lang="el-GR" sz="2700" i="1" dirty="0" smtClean="0"/>
              <a:t>Απλούς τύπους δεδομένων</a:t>
            </a:r>
            <a:r>
              <a:rPr lang="en-US" sz="2700" i="1" dirty="0" smtClean="0"/>
              <a:t>, </a:t>
            </a:r>
            <a:r>
              <a:rPr lang="el-GR" sz="2700" dirty="0" smtClean="0"/>
              <a:t>που δεν μπορούν να χρησιμοποιήσουν στοιχεία ή χαρακτηριστικά</a:t>
            </a:r>
            <a:r>
              <a:rPr lang="en-US" sz="2700" dirty="0" smtClean="0"/>
              <a:t> </a:t>
            </a:r>
          </a:p>
          <a:p>
            <a:pPr lvl="1"/>
            <a:r>
              <a:rPr lang="el-GR" sz="2700" i="1" dirty="0" smtClean="0"/>
              <a:t>Σύνθετους τύπους δεδομένων</a:t>
            </a:r>
            <a:r>
              <a:rPr lang="en-US" sz="2700" i="1" dirty="0" smtClean="0"/>
              <a:t>, </a:t>
            </a:r>
            <a:r>
              <a:rPr lang="el-GR" sz="2700" dirty="0" smtClean="0"/>
              <a:t>που μπορούν να κάνουν χρήση στοιχείων και χαρακτηριστικών</a:t>
            </a:r>
            <a:endParaRPr lang="en-US" sz="2700" dirty="0" smtClean="0"/>
          </a:p>
          <a:p>
            <a:pPr lvl="2"/>
            <a:r>
              <a:rPr lang="el-GR" sz="2600" dirty="0" smtClean="0"/>
              <a:t>Οι σύνθετοι τύποι προκύπτουν από ήδη υπάρχοντες τύπους δεδομένων, με τον ορισμό κάποιων χαρακτηριστικών (αν υπάρχουν) και με τη χρήση των </a:t>
            </a:r>
            <a:endParaRPr lang="en-US" sz="2600" dirty="0" smtClean="0"/>
          </a:p>
          <a:p>
            <a:pPr lvl="3"/>
            <a:r>
              <a:rPr lang="en-US" sz="2400" i="1" dirty="0" smtClean="0"/>
              <a:t>sequence</a:t>
            </a:r>
            <a:r>
              <a:rPr lang="en-US" sz="2400" dirty="0" smtClean="0"/>
              <a:t>, </a:t>
            </a:r>
            <a:r>
              <a:rPr lang="el-GR" sz="2400" dirty="0" smtClean="0"/>
              <a:t>μία ακολουθία από υπάρχοντα στοιχεία τύπων δεδομένων, η παρουσία των οποίων είναι σημαντική με προκαθορισμένη σειρά</a:t>
            </a:r>
            <a:endParaRPr lang="en-US" sz="2400" dirty="0" smtClean="0"/>
          </a:p>
          <a:p>
            <a:pPr lvl="3"/>
            <a:r>
              <a:rPr lang="en-US" sz="2400" i="1" dirty="0" smtClean="0"/>
              <a:t>all</a:t>
            </a:r>
            <a:r>
              <a:rPr lang="en-US" sz="2400" dirty="0" smtClean="0"/>
              <a:t>, </a:t>
            </a:r>
            <a:r>
              <a:rPr lang="el-GR" sz="2400" dirty="0" smtClean="0"/>
              <a:t>μία συλλογή στοιχείων που πρέπει να εμφανίζονται, αλλά η σειρά των οποίων δεν είναι σημαντική</a:t>
            </a:r>
            <a:endParaRPr lang="en-US" sz="2400" dirty="0" smtClean="0"/>
          </a:p>
          <a:p>
            <a:pPr lvl="3"/>
            <a:r>
              <a:rPr lang="en-US" sz="2400" i="1" dirty="0" smtClean="0"/>
              <a:t>choice</a:t>
            </a:r>
            <a:r>
              <a:rPr lang="en-US" sz="2400" dirty="0" smtClean="0"/>
              <a:t>, </a:t>
            </a:r>
            <a:r>
              <a:rPr lang="el-GR" sz="2400" dirty="0" smtClean="0"/>
              <a:t>μία συλλογή από στοιχεία, ένα από τα οποία θα επιλεγεί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69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Διαχείριση Γνώσης</a:t>
            </a:r>
            <a:r>
              <a:rPr lang="en-US" b="1" dirty="0" smtClean="0"/>
              <a:t>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286544"/>
            <a:ext cx="8172400" cy="559884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Από τη σκοπιά της διαχείρισης γνώσης, η τρέχουσα τεχνολογία παρουσιάζει περιορισμούς στους παρακάτω τομείς:</a:t>
            </a:r>
          </a:p>
          <a:p>
            <a:pPr lvl="1"/>
            <a:r>
              <a:rPr lang="el-GR" dirty="0" smtClean="0"/>
              <a:t>Αναζήτηση πληροφοριών</a:t>
            </a:r>
          </a:p>
          <a:p>
            <a:pPr lvl="1"/>
            <a:r>
              <a:rPr lang="el-GR" dirty="0" smtClean="0"/>
              <a:t>Εξαγωγή πληροφοριών</a:t>
            </a:r>
          </a:p>
          <a:p>
            <a:pPr lvl="1"/>
            <a:r>
              <a:rPr lang="el-GR" dirty="0" smtClean="0"/>
              <a:t>Συντήρηση πληροφοριών</a:t>
            </a:r>
          </a:p>
          <a:p>
            <a:pPr lvl="1"/>
            <a:r>
              <a:rPr lang="el-GR" dirty="0" smtClean="0"/>
              <a:t>Αποκάλυψη πληροφοριών</a:t>
            </a:r>
          </a:p>
          <a:p>
            <a:pPr lvl="1"/>
            <a:r>
              <a:rPr lang="el-GR" dirty="0" smtClean="0"/>
              <a:t>Προβολή πληροφοριών</a:t>
            </a:r>
          </a:p>
          <a:p>
            <a:r>
              <a:rPr lang="el-GR" dirty="0" smtClean="0"/>
              <a:t>Ο στόχος του ΣΙ είναι να παρέχει τη δυνατότητα για πολύ πιο εξελιγμένα συστήματα διαχείρισης γνώσης:</a:t>
            </a:r>
          </a:p>
          <a:p>
            <a:pPr lvl="1"/>
            <a:r>
              <a:rPr lang="el-GR" dirty="0" smtClean="0"/>
              <a:t>Η γνώση θα είναι οργανωμένη σε εννοιολογικές περιοχές, ανάλογα με τη σημασία της</a:t>
            </a:r>
          </a:p>
          <a:p>
            <a:pPr lvl="1"/>
            <a:r>
              <a:rPr lang="el-GR" dirty="0" smtClean="0"/>
              <a:t>Αυτοματοποιημένα εργαλεία θα υποστηρίζουν τη συντήρηση της γνώσης, ελέγχοντας για ασυνέπειες και εξάγοντας νέα γνώση</a:t>
            </a:r>
          </a:p>
          <a:p>
            <a:pPr lvl="1"/>
            <a:r>
              <a:rPr lang="el-GR" dirty="0" smtClean="0"/>
              <a:t>Η αναζήτηση με λέξεις-κλειδιά θα αντικατασταθεί από απαντήσεις ερωτημάτων: η αιτηθείσα γνώση θα ανακτάται, θα εξάγεται, και θα παρουσιάζεται με τρόπο φιλικό προς τον άνθρωπο</a:t>
            </a:r>
          </a:p>
          <a:p>
            <a:pPr lvl="1"/>
            <a:r>
              <a:rPr lang="el-GR" dirty="0" smtClean="0"/>
              <a:t>Θα υποστηρίζεται η απάντηση ερωτημάτων σε περισσότερα από ένα έγγραφα</a:t>
            </a:r>
          </a:p>
          <a:p>
            <a:pPr lvl="1"/>
            <a:r>
              <a:rPr lang="el-GR" dirty="0" smtClean="0"/>
              <a:t>Θα είναι δυνατός ο καθορισμός της πρόσβασης σε συγκεκριμένα τμήματα πληροφοριών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(7/10)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903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Ακολουθεί ένα παράδειγμα</a:t>
            </a:r>
            <a:r>
              <a:rPr lang="en-US" sz="2000" dirty="0" smtClean="0"/>
              <a:t>: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70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435608" y="4149080"/>
            <a:ext cx="7312856" cy="2304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Το νόημα είναι ότι ένα στοιχείο σε ένα έγγραφο </a:t>
            </a:r>
            <a:r>
              <a:rPr lang="en-US" sz="2000" dirty="0" smtClean="0"/>
              <a:t>XML</a:t>
            </a:r>
            <a:r>
              <a:rPr lang="el-GR" sz="2000" dirty="0" smtClean="0"/>
              <a:t>, το οποίο δηλώνεται ότι είναι τύπου</a:t>
            </a:r>
            <a:r>
              <a:rPr lang="en-US" sz="2000" dirty="0" smtClean="0"/>
              <a:t> </a:t>
            </a:r>
            <a:r>
              <a:rPr lang="en-US" sz="2000" i="1" dirty="0" err="1" smtClean="0"/>
              <a:t>lecturerType</a:t>
            </a:r>
            <a:r>
              <a:rPr lang="el-GR" sz="2000" i="1" dirty="0" smtClean="0"/>
              <a:t> (τύπος διδάσκοντα)</a:t>
            </a:r>
            <a:r>
              <a:rPr lang="en-US" sz="2000" dirty="0" smtClean="0"/>
              <a:t> </a:t>
            </a:r>
            <a:r>
              <a:rPr lang="el-GR" sz="2000" dirty="0" smtClean="0"/>
              <a:t>μπορεί να έχει ένα χαρακτηριστικό </a:t>
            </a:r>
            <a:r>
              <a:rPr lang="en-US" sz="2000" i="1" dirty="0" smtClean="0"/>
              <a:t>title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l-GR" sz="2000" i="1" dirty="0" smtClean="0"/>
              <a:t>τίτλος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Μπορεί επίσης να περιέχει οποιονδήποτε αριθμό στοιχείων </a:t>
            </a:r>
            <a:r>
              <a:rPr lang="en-US" sz="2000" i="1" dirty="0" err="1" smtClean="0"/>
              <a:t>firstname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l-GR" sz="2000" i="1" dirty="0" smtClean="0"/>
              <a:t>όνομα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000" dirty="0" smtClean="0"/>
              <a:t>Και πρέπει να περιέχει ακριβών ένα στοιχείο</a:t>
            </a:r>
            <a:r>
              <a:rPr lang="en-US" sz="2000" dirty="0" smtClean="0"/>
              <a:t> </a:t>
            </a:r>
            <a:r>
              <a:rPr lang="en-US" sz="2000" i="1" dirty="0" err="1" smtClean="0"/>
              <a:t>lastname</a:t>
            </a:r>
            <a:r>
              <a:rPr lang="el-GR" sz="2000" i="1" dirty="0" smtClean="0"/>
              <a:t> (επίθετο)</a:t>
            </a:r>
            <a:endParaRPr lang="el-GR" sz="20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187624" y="1916832"/>
            <a:ext cx="7776864" cy="20882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complexType</a:t>
            </a:r>
            <a:r>
              <a:rPr lang="en-US" sz="1700" i="1" dirty="0" smtClean="0"/>
              <a:t> name="</a:t>
            </a:r>
            <a:r>
              <a:rPr lang="en-US" sz="1700" i="1" dirty="0" err="1" smtClean="0"/>
              <a:t>lecturerType</a:t>
            </a:r>
            <a:r>
              <a:rPr lang="en-US" sz="1700" i="1" dirty="0" smtClean="0"/>
              <a:t>"&gt;</a:t>
            </a:r>
          </a:p>
          <a:p>
            <a:r>
              <a:rPr lang="en-US" sz="1700" i="1" dirty="0" smtClean="0"/>
              <a:t>&lt;sequence&gt;</a:t>
            </a:r>
          </a:p>
          <a:p>
            <a:r>
              <a:rPr lang="en-US" sz="1700" i="1" dirty="0" smtClean="0"/>
              <a:t>  &lt;element name="</a:t>
            </a:r>
            <a:r>
              <a:rPr lang="en-US" sz="1700" i="1" dirty="0" err="1" smtClean="0"/>
              <a:t>firstname</a:t>
            </a:r>
            <a:r>
              <a:rPr lang="en-US" sz="1700" i="1" dirty="0" smtClean="0"/>
              <a:t>" type="string” </a:t>
            </a:r>
            <a:r>
              <a:rPr lang="en-US" sz="1700" dirty="0" err="1" smtClean="0"/>
              <a:t>minOccurs</a:t>
            </a:r>
            <a:r>
              <a:rPr lang="en-US" sz="1700" dirty="0" smtClean="0"/>
              <a:t>="0” </a:t>
            </a:r>
            <a:r>
              <a:rPr lang="en-US" sz="1700" dirty="0" err="1" smtClean="0"/>
              <a:t>maxOccurs</a:t>
            </a:r>
            <a:r>
              <a:rPr lang="en-US" sz="1700" dirty="0" smtClean="0"/>
              <a:t>="unbounded"/</a:t>
            </a:r>
            <a:r>
              <a:rPr lang="en-US" sz="1700" i="1" dirty="0" smtClean="0"/>
              <a:t>&gt;</a:t>
            </a:r>
          </a:p>
          <a:p>
            <a:r>
              <a:rPr lang="en-US" sz="1700" i="1" dirty="0" smtClean="0"/>
              <a:t>  &lt;element name="</a:t>
            </a:r>
            <a:r>
              <a:rPr lang="en-US" sz="1700" i="1" dirty="0" err="1" smtClean="0"/>
              <a:t>lastname</a:t>
            </a:r>
            <a:r>
              <a:rPr lang="en-US" sz="1700" i="1" dirty="0" smtClean="0"/>
              <a:t>" type="string"/&gt;</a:t>
            </a:r>
          </a:p>
          <a:p>
            <a:r>
              <a:rPr lang="en-US" sz="1700" i="1" dirty="0" smtClean="0"/>
              <a:t>&lt;/sequence&gt;</a:t>
            </a:r>
          </a:p>
          <a:p>
            <a:r>
              <a:rPr lang="en-US" sz="1700" i="1" dirty="0" smtClean="0"/>
              <a:t>&lt;attribute name="title" type="string" use="optional"/&gt;</a:t>
            </a:r>
          </a:p>
          <a:p>
            <a:r>
              <a:rPr lang="en-US" sz="1700" i="1" dirty="0" smtClean="0"/>
              <a:t>&lt;/</a:t>
            </a:r>
            <a:r>
              <a:rPr lang="en-US" sz="1700" i="1" dirty="0" err="1" smtClean="0"/>
              <a:t>complexType</a:t>
            </a:r>
            <a:r>
              <a:rPr lang="en-US" sz="1700" i="1" dirty="0" smtClean="0"/>
              <a:t>&gt;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(8/10)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829072"/>
          </a:xfrm>
        </p:spPr>
        <p:txBody>
          <a:bodyPr>
            <a:normAutofit fontScale="55000" lnSpcReduction="20000"/>
          </a:bodyPr>
          <a:lstStyle/>
          <a:p>
            <a:r>
              <a:rPr lang="el-GR" b="1" dirty="0" smtClean="0"/>
              <a:t>Επέκταση τύπων δεδομένων</a:t>
            </a:r>
            <a:endParaRPr lang="en-US" b="1" dirty="0" smtClean="0"/>
          </a:p>
          <a:p>
            <a:r>
              <a:rPr lang="el-GR" dirty="0" smtClean="0"/>
              <a:t>Οι ήδη υπάρχοντες τύποι δεδομένων μπορούν να επεκταθούν με νέα στοιχεία ή χαρακτηριστικά  (π.χ. επεκτείνουμε τον </a:t>
            </a:r>
            <a:r>
              <a:rPr lang="el-GR" dirty="0" err="1" smtClean="0"/>
              <a:t>τύπω</a:t>
            </a:r>
            <a:r>
              <a:rPr lang="el-GR" dirty="0" smtClean="0"/>
              <a:t> δεδομένων </a:t>
            </a:r>
            <a:r>
              <a:rPr lang="en-US" i="1" dirty="0" smtClean="0"/>
              <a:t>lecturer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71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971600" y="3933056"/>
            <a:ext cx="7858120" cy="576064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Στο παράδειγμά μας</a:t>
            </a:r>
            <a:r>
              <a:rPr lang="en-US" sz="3200" dirty="0" smtClean="0"/>
              <a:t>,</a:t>
            </a:r>
            <a:r>
              <a:rPr lang="el-GR" sz="3200" dirty="0" smtClean="0"/>
              <a:t> ο τύπος</a:t>
            </a:r>
            <a:r>
              <a:rPr lang="en-US" sz="3200" dirty="0" smtClean="0"/>
              <a:t> </a:t>
            </a:r>
            <a:r>
              <a:rPr lang="en-US" sz="3200" i="1" dirty="0" err="1" smtClean="0"/>
              <a:t>lecturerType</a:t>
            </a:r>
            <a:r>
              <a:rPr lang="en-US" sz="3200" dirty="0" smtClean="0"/>
              <a:t> </a:t>
            </a:r>
            <a:r>
              <a:rPr lang="el-GR" sz="3200" dirty="0" smtClean="0"/>
              <a:t>επεκτείνεται με ένα στοιχείο</a:t>
            </a:r>
            <a:r>
              <a:rPr lang="en-US" sz="3200" dirty="0" smtClean="0"/>
              <a:t> </a:t>
            </a:r>
            <a:r>
              <a:rPr lang="en-US" sz="3200" i="1" dirty="0" smtClean="0"/>
              <a:t>email</a:t>
            </a:r>
            <a:r>
              <a:rPr lang="en-US" sz="3200" dirty="0" smtClean="0"/>
              <a:t> </a:t>
            </a:r>
            <a:r>
              <a:rPr lang="el-GR" sz="3200" dirty="0" smtClean="0"/>
              <a:t>και ένα χαρακτηριστικό</a:t>
            </a:r>
            <a:r>
              <a:rPr lang="en-US" sz="3200" dirty="0" smtClean="0"/>
              <a:t> </a:t>
            </a:r>
            <a:r>
              <a:rPr lang="en-US" sz="3200" i="1" dirty="0" smtClean="0"/>
              <a:t>rank</a:t>
            </a:r>
            <a:r>
              <a:rPr lang="en-US" sz="3200" dirty="0" smtClean="0"/>
              <a:t>. </a:t>
            </a:r>
            <a:r>
              <a:rPr lang="el-GR" sz="3200" dirty="0" smtClean="0"/>
              <a:t> Προκύπτει ο εξής τύπος δεδομένων</a:t>
            </a:r>
            <a:r>
              <a:rPr lang="en-US" sz="3200" dirty="0" smtClean="0"/>
              <a:t>: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55576" y="2276872"/>
            <a:ext cx="8208912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complexType</a:t>
            </a:r>
            <a:r>
              <a:rPr lang="en-US" sz="1600" i="1" dirty="0" smtClean="0"/>
              <a:t> name="</a:t>
            </a:r>
            <a:r>
              <a:rPr lang="en-US" sz="1600" i="1" dirty="0" err="1" smtClean="0"/>
              <a:t>extendedLecturerType</a:t>
            </a:r>
            <a:r>
              <a:rPr lang="en-US" sz="1600" i="1" dirty="0" smtClean="0"/>
              <a:t>"&gt;</a:t>
            </a:r>
          </a:p>
          <a:p>
            <a:r>
              <a:rPr lang="en-US" sz="1600" i="1" dirty="0" smtClean="0"/>
              <a:t>&lt;extension base="</a:t>
            </a:r>
            <a:r>
              <a:rPr lang="en-US" sz="1600" i="1" dirty="0" err="1" smtClean="0"/>
              <a:t>lecturerType</a:t>
            </a:r>
            <a:r>
              <a:rPr lang="en-US" sz="1600" i="1" dirty="0" smtClean="0"/>
              <a:t>"&gt;</a:t>
            </a:r>
          </a:p>
          <a:p>
            <a:r>
              <a:rPr lang="en-US" sz="1600" i="1" dirty="0" smtClean="0"/>
              <a:t>&lt;sequence&gt; &lt;element name="email" type="string” </a:t>
            </a:r>
            <a:r>
              <a:rPr lang="en-US" sz="1600" dirty="0" err="1" smtClean="0"/>
              <a:t>minOccurs</a:t>
            </a:r>
            <a:r>
              <a:rPr lang="en-US" sz="1600" dirty="0" smtClean="0"/>
              <a:t>="0" </a:t>
            </a:r>
            <a:r>
              <a:rPr lang="en-US" sz="1600" dirty="0" err="1" smtClean="0"/>
              <a:t>maxOccurs</a:t>
            </a:r>
            <a:r>
              <a:rPr lang="en-US" sz="1600" dirty="0" smtClean="0"/>
              <a:t>="1"/</a:t>
            </a:r>
            <a:r>
              <a:rPr lang="en-US" sz="1600" i="1" dirty="0" smtClean="0"/>
              <a:t>&gt; &lt;/sequence&gt;</a:t>
            </a:r>
          </a:p>
          <a:p>
            <a:r>
              <a:rPr lang="en-US" sz="1600" i="1" dirty="0" smtClean="0"/>
              <a:t>&lt;attribute name="rank" type="string" use="required"/&gt;</a:t>
            </a:r>
          </a:p>
          <a:p>
            <a:r>
              <a:rPr lang="en-US" sz="1600" i="1" dirty="0" smtClean="0"/>
              <a:t>&lt;/extension&gt;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complexType</a:t>
            </a:r>
            <a:r>
              <a:rPr lang="en-US" sz="1600" i="1" dirty="0" smtClean="0"/>
              <a:t>&gt;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755576" y="4437112"/>
            <a:ext cx="8208912" cy="2304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complexType</a:t>
            </a:r>
            <a:r>
              <a:rPr lang="en-US" sz="1600" i="1" dirty="0" smtClean="0"/>
              <a:t> name="</a:t>
            </a:r>
            <a:r>
              <a:rPr lang="en-US" sz="1600" i="1" dirty="0" err="1" smtClean="0"/>
              <a:t>extendedLecturerType</a:t>
            </a:r>
            <a:r>
              <a:rPr lang="en-US" sz="1600" i="1" dirty="0" smtClean="0"/>
              <a:t>"&gt;</a:t>
            </a:r>
          </a:p>
          <a:p>
            <a:r>
              <a:rPr lang="en-US" sz="1600" i="1" dirty="0" smtClean="0"/>
              <a:t>&lt;sequence&gt;</a:t>
            </a:r>
          </a:p>
          <a:p>
            <a:r>
              <a:rPr lang="en-US" sz="1600" i="1" dirty="0" smtClean="0"/>
              <a:t>&lt;element name="</a:t>
            </a:r>
            <a:r>
              <a:rPr lang="en-US" sz="1600" i="1" dirty="0" err="1" smtClean="0"/>
              <a:t>firstname</a:t>
            </a:r>
            <a:r>
              <a:rPr lang="en-US" sz="1600" i="1" dirty="0" smtClean="0"/>
              <a:t>" type="string” </a:t>
            </a:r>
            <a:r>
              <a:rPr lang="en-US" sz="1600" dirty="0" err="1" smtClean="0"/>
              <a:t>minOccurs</a:t>
            </a:r>
            <a:r>
              <a:rPr lang="en-US" sz="1600" dirty="0" smtClean="0"/>
              <a:t>="0" </a:t>
            </a:r>
            <a:r>
              <a:rPr lang="en-US" sz="1600" dirty="0" err="1" smtClean="0"/>
              <a:t>maxOccurs</a:t>
            </a:r>
            <a:r>
              <a:rPr lang="en-US" sz="1600" dirty="0" smtClean="0"/>
              <a:t>="unbounded"/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&lt;element name="</a:t>
            </a:r>
            <a:r>
              <a:rPr lang="en-US" sz="1600" i="1" dirty="0" err="1" smtClean="0"/>
              <a:t>lastname</a:t>
            </a:r>
            <a:r>
              <a:rPr lang="en-US" sz="1600" i="1" dirty="0" smtClean="0"/>
              <a:t>" type="string"/&gt;</a:t>
            </a:r>
          </a:p>
          <a:p>
            <a:r>
              <a:rPr lang="en-US" sz="1600" i="1" dirty="0" smtClean="0"/>
              <a:t>&lt;element name="email" type="string” </a:t>
            </a:r>
            <a:r>
              <a:rPr lang="en-US" sz="1600" dirty="0" err="1" smtClean="0"/>
              <a:t>minOccurs</a:t>
            </a:r>
            <a:r>
              <a:rPr lang="en-US" sz="1600" dirty="0" smtClean="0"/>
              <a:t>="0" </a:t>
            </a:r>
            <a:r>
              <a:rPr lang="en-US" sz="1600" dirty="0" err="1" smtClean="0"/>
              <a:t>maxOccurs</a:t>
            </a:r>
            <a:r>
              <a:rPr lang="en-US" sz="1600" dirty="0" smtClean="0"/>
              <a:t>="1"/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&lt;/sequence&gt;</a:t>
            </a:r>
          </a:p>
          <a:p>
            <a:r>
              <a:rPr lang="en-US" sz="1600" i="1" dirty="0" smtClean="0"/>
              <a:t>&lt;attribute name="title" type="string" use="optional"/&gt; </a:t>
            </a:r>
          </a:p>
          <a:p>
            <a:r>
              <a:rPr lang="en-US" sz="1600" i="1" dirty="0" smtClean="0"/>
              <a:t>&lt;attribute name="rank" type="string" use="required"/&gt;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complexType</a:t>
            </a:r>
            <a:r>
              <a:rPr lang="en-US" sz="1600" i="1" dirty="0" smtClean="0"/>
              <a:t>&gt;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5508104" y="5805264"/>
            <a:ext cx="3456384" cy="9087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i="1" dirty="0" smtClean="0">
                <a:solidFill>
                  <a:schemeClr val="tx1"/>
                </a:solidFill>
              </a:rPr>
              <a:t>Τα στιγμιότυπα του </a:t>
            </a:r>
            <a:r>
              <a:rPr lang="el-GR" i="1" dirty="0" err="1" smtClean="0">
                <a:solidFill>
                  <a:schemeClr val="tx1"/>
                </a:solidFill>
              </a:rPr>
              <a:t>επεκτεταμένου</a:t>
            </a:r>
            <a:r>
              <a:rPr lang="el-GR" i="1" dirty="0" smtClean="0">
                <a:solidFill>
                  <a:schemeClr val="tx1"/>
                </a:solidFill>
              </a:rPr>
              <a:t> τύπου είναι επίσης στιγμιότυπα του αρχικού τύπου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(9/10)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565376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 smtClean="0"/>
              <a:t>Περιορισμός τύπων δεδομένων </a:t>
            </a:r>
            <a:endParaRPr lang="en-US" b="1" dirty="0" smtClean="0"/>
          </a:p>
          <a:p>
            <a:r>
              <a:rPr lang="el-GR" dirty="0" smtClean="0"/>
              <a:t>Ένας υπάρχων τύπος δεδομένων μπορεί να περιοριστεί με την προσθήκη περιορισμών σε συγκεκριμένες τιμές</a:t>
            </a:r>
          </a:p>
          <a:p>
            <a:r>
              <a:rPr lang="el-GR" dirty="0" smtClean="0"/>
              <a:t>Π.χ. μπορούν να προστεθούν νέα χαρακτηριστικά </a:t>
            </a:r>
            <a:r>
              <a:rPr lang="en-US" i="1" dirty="0" smtClean="0"/>
              <a:t>type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i="1" dirty="0" smtClean="0"/>
              <a:t>use</a:t>
            </a:r>
            <a:r>
              <a:rPr lang="en-US" dirty="0" smtClean="0"/>
              <a:t> </a:t>
            </a:r>
            <a:r>
              <a:rPr lang="el-GR" dirty="0" smtClean="0"/>
              <a:t>ή να γίνουν πιο αυστηροί οι αριθμητικοί περιορισμοί των </a:t>
            </a:r>
            <a:r>
              <a:rPr lang="en-US" i="1" dirty="0" err="1" smtClean="0"/>
              <a:t>minOccurs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 err="1" smtClean="0"/>
              <a:t>maxOccurs</a:t>
            </a:r>
            <a:r>
              <a:rPr lang="en-US" dirty="0" smtClean="0"/>
              <a:t> </a:t>
            </a:r>
          </a:p>
          <a:p>
            <a:r>
              <a:rPr lang="el-GR" dirty="0" smtClean="0"/>
              <a:t>Η ακόλουθη ιεραρχική σχέση εξακολουθεί να ισχύει:</a:t>
            </a:r>
          </a:p>
          <a:p>
            <a:pPr lvl="1"/>
            <a:r>
              <a:rPr lang="el-GR" i="1" dirty="0" smtClean="0"/>
              <a:t>Τα στιγμιότυπα του περιορισμένου τύπου είναι επίσης στιγμιότυπα του αρχικού τύπου</a:t>
            </a:r>
          </a:p>
          <a:p>
            <a:pPr lvl="1"/>
            <a:r>
              <a:rPr lang="el-GR" dirty="0" smtClean="0"/>
              <a:t>Ικανοποιούν τουλάχιστον τους περιορισμούς του αρχικού τύπου καθώς και ορισμένους νέους περιορισμούς</a:t>
            </a:r>
            <a:endParaRPr lang="en-US" dirty="0" smtClean="0"/>
          </a:p>
          <a:p>
            <a:r>
              <a:rPr lang="el-GR" dirty="0" smtClean="0"/>
              <a:t>Π.χ. περιορίζουμε τον τύπο δεδομένων </a:t>
            </a:r>
            <a:r>
              <a:rPr lang="en-US" i="1" dirty="0" smtClean="0"/>
              <a:t>lecturer</a:t>
            </a:r>
            <a:r>
              <a:rPr lang="en-US" dirty="0" smtClean="0"/>
              <a:t> </a:t>
            </a:r>
            <a:r>
              <a:rPr lang="el-GR" dirty="0" smtClean="0"/>
              <a:t>ως εξής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72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467544" y="4941168"/>
            <a:ext cx="8424936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complexType</a:t>
            </a:r>
            <a:r>
              <a:rPr lang="en-US" sz="1600" i="1" dirty="0" smtClean="0"/>
              <a:t> name="</a:t>
            </a:r>
            <a:r>
              <a:rPr lang="en-US" sz="1600" i="1" dirty="0" err="1" smtClean="0"/>
              <a:t>restrictedLecturerType</a:t>
            </a:r>
            <a:r>
              <a:rPr lang="en-US" sz="1600" i="1" dirty="0" smtClean="0"/>
              <a:t>"&gt;</a:t>
            </a:r>
          </a:p>
          <a:p>
            <a:r>
              <a:rPr lang="en-US" sz="1600" i="1" dirty="0" smtClean="0"/>
              <a:t>&lt;restriction base="</a:t>
            </a:r>
            <a:r>
              <a:rPr lang="en-US" sz="1600" i="1" dirty="0" err="1" smtClean="0"/>
              <a:t>lecturerType</a:t>
            </a:r>
            <a:r>
              <a:rPr lang="en-US" sz="1600" i="1" dirty="0" smtClean="0"/>
              <a:t>"&gt;</a:t>
            </a:r>
          </a:p>
          <a:p>
            <a:r>
              <a:rPr lang="en-US" sz="1600" i="1" dirty="0" smtClean="0"/>
              <a:t>&lt;sequence&gt; &lt;element name="</a:t>
            </a:r>
            <a:r>
              <a:rPr lang="en-US" sz="1600" i="1" dirty="0" err="1" smtClean="0"/>
              <a:t>firstname</a:t>
            </a:r>
            <a:r>
              <a:rPr lang="en-US" sz="1600" i="1" dirty="0" smtClean="0"/>
              <a:t>" type="string” </a:t>
            </a:r>
            <a:r>
              <a:rPr lang="en-US" sz="1600" dirty="0" err="1" smtClean="0"/>
              <a:t>minOccurs</a:t>
            </a:r>
            <a:r>
              <a:rPr lang="en-US" sz="1600" dirty="0" smtClean="0"/>
              <a:t>="</a:t>
            </a:r>
            <a:r>
              <a:rPr lang="en-US" sz="1600" b="1" dirty="0" smtClean="0"/>
              <a:t>1</a:t>
            </a:r>
            <a:r>
              <a:rPr lang="en-US" sz="1600" dirty="0" smtClean="0"/>
              <a:t>" </a:t>
            </a:r>
            <a:r>
              <a:rPr lang="en-US" sz="1600" dirty="0" err="1" smtClean="0"/>
              <a:t>maxOccurs</a:t>
            </a:r>
            <a:r>
              <a:rPr lang="en-US" sz="1600" dirty="0" smtClean="0"/>
              <a:t>="</a:t>
            </a:r>
            <a:r>
              <a:rPr lang="en-US" sz="1600" b="1" dirty="0" smtClean="0"/>
              <a:t>2</a:t>
            </a:r>
            <a:r>
              <a:rPr lang="en-US" sz="1600" dirty="0" smtClean="0"/>
              <a:t>"/</a:t>
            </a:r>
            <a:r>
              <a:rPr lang="en-US" sz="1600" i="1" dirty="0" smtClean="0"/>
              <a:t>&gt; &lt;/sequence&gt;</a:t>
            </a:r>
          </a:p>
          <a:p>
            <a:r>
              <a:rPr lang="en-US" sz="1600" i="1" dirty="0" smtClean="0"/>
              <a:t>&lt;attribute name="title" type="string" use="</a:t>
            </a:r>
            <a:r>
              <a:rPr lang="en-US" sz="1600" b="1" i="1" dirty="0" smtClean="0"/>
              <a:t>required</a:t>
            </a:r>
            <a:r>
              <a:rPr lang="en-US" sz="1600" i="1" dirty="0" smtClean="0"/>
              <a:t>"/&gt;</a:t>
            </a:r>
          </a:p>
          <a:p>
            <a:r>
              <a:rPr lang="en-US" sz="1600" i="1" dirty="0" smtClean="0"/>
              <a:t>&lt;/restriction&gt;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complexType</a:t>
            </a:r>
            <a:r>
              <a:rPr lang="en-US" sz="1600" i="1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Schema</a:t>
            </a:r>
            <a:r>
              <a:rPr lang="el-GR" b="1" dirty="0" smtClean="0"/>
              <a:t> </a:t>
            </a:r>
            <a:r>
              <a:rPr lang="en-US" b="1" dirty="0" smtClean="0"/>
              <a:t>(10/10)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447800"/>
            <a:ext cx="7488832" cy="118911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Οι απλοί τύποι δεδομένων μπορούν ακόμη να οριστούν με τον περιορισμό υπαρχόντων τύπων δεδομένων</a:t>
            </a:r>
            <a:endParaRPr lang="en-US" dirty="0" smtClean="0"/>
          </a:p>
          <a:p>
            <a:r>
              <a:rPr lang="el-GR" dirty="0" smtClean="0"/>
              <a:t>Π.χ. μπορούμε να ορίσουμε έναν τύπο </a:t>
            </a:r>
            <a:r>
              <a:rPr lang="en-US" dirty="0" err="1" smtClean="0"/>
              <a:t>dayOfMonth</a:t>
            </a:r>
            <a:r>
              <a:rPr lang="en-US" dirty="0" smtClean="0"/>
              <a:t> </a:t>
            </a:r>
            <a:r>
              <a:rPr lang="el-GR" dirty="0" smtClean="0"/>
              <a:t>ο οποίος παίρνει τιμές</a:t>
            </a:r>
            <a:r>
              <a:rPr lang="en-US" dirty="0" smtClean="0"/>
              <a:t>1 </a:t>
            </a:r>
            <a:r>
              <a:rPr lang="el-GR" dirty="0" smtClean="0"/>
              <a:t>έως</a:t>
            </a:r>
            <a:r>
              <a:rPr lang="en-US" dirty="0" smtClean="0"/>
              <a:t> 31 </a:t>
            </a:r>
            <a:r>
              <a:rPr lang="el-GR" dirty="0" smtClean="0"/>
              <a:t>όπως φαίνεται παρακάτω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73</a:t>
            </a:fld>
            <a:endParaRPr lang="el-GR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331640" y="4005064"/>
            <a:ext cx="3960440" cy="208823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400" dirty="0" smtClean="0"/>
              <a:t>Είναι επίσης δυνατός ο ορισμός ενός τύπου δεδομένων με την απαρίθμηση όλων των δυνατών τύπων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2400" dirty="0" smtClean="0"/>
              <a:t>Π.χ. μπορούμε να ορίσουμε  έναν τύπο δεδομένων</a:t>
            </a:r>
            <a:r>
              <a:rPr lang="en-US" sz="2400" dirty="0" smtClean="0"/>
              <a:t> </a:t>
            </a:r>
            <a:r>
              <a:rPr lang="en-US" sz="2400" i="1" dirty="0" err="1" smtClean="0"/>
              <a:t>dayOfWeek</a:t>
            </a:r>
            <a:r>
              <a:rPr lang="en-US" sz="2400" dirty="0" smtClean="0"/>
              <a:t> </a:t>
            </a:r>
            <a:r>
              <a:rPr lang="el-GR" sz="2400" dirty="0" smtClean="0"/>
              <a:t>ως εξής</a:t>
            </a:r>
            <a:r>
              <a:rPr lang="en-US" sz="2400" dirty="0" smtClean="0"/>
              <a:t>: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539552" y="2636912"/>
            <a:ext cx="8424936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simpleType</a:t>
            </a:r>
            <a:r>
              <a:rPr lang="en-US" sz="1700" i="1" dirty="0" smtClean="0"/>
              <a:t> name="</a:t>
            </a:r>
            <a:r>
              <a:rPr lang="en-US" sz="1700" i="1" dirty="0" err="1" smtClean="0"/>
              <a:t>dayOfMonth</a:t>
            </a:r>
            <a:r>
              <a:rPr lang="en-US" sz="1700" i="1" dirty="0" smtClean="0"/>
              <a:t>"&gt;</a:t>
            </a:r>
          </a:p>
          <a:p>
            <a:r>
              <a:rPr lang="en-US" sz="1700" i="1" dirty="0" smtClean="0"/>
              <a:t>&lt;restriction base="integer“&gt;  &lt;</a:t>
            </a:r>
            <a:r>
              <a:rPr lang="en-US" sz="1700" i="1" dirty="0" err="1" smtClean="0"/>
              <a:t>minInclusive</a:t>
            </a:r>
            <a:r>
              <a:rPr lang="en-US" sz="1700" i="1" dirty="0" smtClean="0"/>
              <a:t> value="1"/&gt;  &lt;</a:t>
            </a:r>
            <a:r>
              <a:rPr lang="en-US" sz="1700" i="1" dirty="0" err="1" smtClean="0"/>
              <a:t>maxInclusive</a:t>
            </a:r>
            <a:r>
              <a:rPr lang="en-US" sz="1700" i="1" dirty="0" smtClean="0"/>
              <a:t> value="31"/&gt; &lt;/restriction&gt;</a:t>
            </a:r>
          </a:p>
          <a:p>
            <a:r>
              <a:rPr lang="en-US" sz="1700" i="1" dirty="0" smtClean="0"/>
              <a:t>&lt;/</a:t>
            </a:r>
            <a:r>
              <a:rPr lang="en-US" sz="1700" i="1" dirty="0" err="1" smtClean="0"/>
              <a:t>simpleType</a:t>
            </a:r>
            <a:r>
              <a:rPr lang="en-US" sz="1700" i="1" dirty="0" smtClean="0"/>
              <a:t>&gt;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5436096" y="3573016"/>
            <a:ext cx="3168352" cy="3096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simpleType</a:t>
            </a:r>
            <a:r>
              <a:rPr lang="en-US" sz="1700" i="1" dirty="0" smtClean="0"/>
              <a:t> name="</a:t>
            </a:r>
            <a:r>
              <a:rPr lang="en-US" sz="1700" i="1" dirty="0" err="1" smtClean="0"/>
              <a:t>dayOfWeek</a:t>
            </a:r>
            <a:r>
              <a:rPr lang="en-US" sz="1700" i="1" dirty="0" smtClean="0"/>
              <a:t>"&gt;</a:t>
            </a:r>
          </a:p>
          <a:p>
            <a:r>
              <a:rPr lang="en-US" sz="1700" i="1" dirty="0" smtClean="0"/>
              <a:t>&lt;restriction base="string"&gt;</a:t>
            </a:r>
          </a:p>
          <a:p>
            <a:r>
              <a:rPr lang="en-US" sz="1700" i="1" dirty="0" smtClean="0"/>
              <a:t>&lt;enumeration value="Mon"/&gt;</a:t>
            </a:r>
          </a:p>
          <a:p>
            <a:r>
              <a:rPr lang="en-US" sz="1700" i="1" dirty="0" smtClean="0"/>
              <a:t>&lt;enumeration value="Tue"/&gt;</a:t>
            </a:r>
          </a:p>
          <a:p>
            <a:r>
              <a:rPr lang="en-US" sz="1700" i="1" dirty="0" smtClean="0"/>
              <a:t>&lt;enumeration value="Wed"/&gt;</a:t>
            </a:r>
          </a:p>
          <a:p>
            <a:r>
              <a:rPr lang="en-US" sz="1700" i="1" dirty="0" smtClean="0"/>
              <a:t>&lt;enumeration value="Thu"/&gt;</a:t>
            </a:r>
          </a:p>
          <a:p>
            <a:r>
              <a:rPr lang="en-US" sz="1700" i="1" dirty="0" smtClean="0"/>
              <a:t>&lt;enumeration value="Fri"/&gt;</a:t>
            </a:r>
          </a:p>
          <a:p>
            <a:r>
              <a:rPr lang="en-US" sz="1700" i="1" dirty="0" smtClean="0"/>
              <a:t>&lt;enumeration value="Sat"/&gt;</a:t>
            </a:r>
          </a:p>
          <a:p>
            <a:r>
              <a:rPr lang="en-US" sz="1700" i="1" dirty="0" smtClean="0"/>
              <a:t>&lt;enumeration value="Sun"/&gt;</a:t>
            </a:r>
          </a:p>
          <a:p>
            <a:r>
              <a:rPr lang="en-US" sz="1700" i="1" dirty="0" smtClean="0"/>
              <a:t>&lt;/restriction&gt;</a:t>
            </a:r>
          </a:p>
          <a:p>
            <a:r>
              <a:rPr lang="en-US" sz="1700" i="1" dirty="0" smtClean="0"/>
              <a:t>&lt;/</a:t>
            </a:r>
            <a:r>
              <a:rPr lang="en-US" sz="1700" i="1" dirty="0" err="1" smtClean="0"/>
              <a:t>simpleType</a:t>
            </a:r>
            <a:r>
              <a:rPr lang="en-US" sz="1700" i="1" dirty="0" smtClean="0"/>
              <a:t>&gt;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Χωροι</a:t>
            </a:r>
            <a:r>
              <a:rPr lang="el-GR" dirty="0" smtClean="0"/>
              <a:t> </a:t>
            </a:r>
            <a:r>
              <a:rPr lang="el-GR" dirty="0" err="1" smtClean="0"/>
              <a:t>ονοματων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2743200" y="3645024"/>
            <a:ext cx="5285184" cy="1509712"/>
          </a:xfrm>
        </p:spPr>
        <p:txBody>
          <a:bodyPr/>
          <a:lstStyle/>
          <a:p>
            <a:pPr algn="ctr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74</a:t>
            </a:fld>
            <a:endParaRPr lang="el-G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Χώροι Ονομάτων </a:t>
            </a:r>
            <a:r>
              <a:rPr lang="en-US" b="1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Ένα από τα κύρια πλεονεκτήματα της χρήσης της </a:t>
            </a:r>
            <a:r>
              <a:rPr lang="en-US" dirty="0" smtClean="0"/>
              <a:t>XML</a:t>
            </a:r>
            <a:r>
              <a:rPr lang="el-GR" dirty="0" smtClean="0"/>
              <a:t> ως καθολικής γλώσσας (</a:t>
            </a:r>
            <a:r>
              <a:rPr lang="el-GR" dirty="0" err="1" smtClean="0"/>
              <a:t>μετα</a:t>
            </a:r>
            <a:r>
              <a:rPr lang="el-GR" dirty="0" smtClean="0"/>
              <a:t>)σήμανσης είναι η δυνατότητα προσπέλασης πληροφοριών από διάφορες πηγές</a:t>
            </a:r>
          </a:p>
          <a:p>
            <a:pPr lvl="1"/>
            <a:r>
              <a:rPr lang="el-GR" dirty="0" smtClean="0"/>
              <a:t>Από τεχνικής άποψης, ένα έγγραφο </a:t>
            </a:r>
            <a:r>
              <a:rPr lang="en-US" dirty="0" smtClean="0"/>
              <a:t>XML </a:t>
            </a:r>
            <a:r>
              <a:rPr lang="el-GR" dirty="0" smtClean="0"/>
              <a:t>μπορεί να χρησιμοποιεί περισσότερα από ένα</a:t>
            </a:r>
            <a:r>
              <a:rPr lang="en-US" dirty="0" smtClean="0"/>
              <a:t> DTD </a:t>
            </a:r>
            <a:r>
              <a:rPr lang="el-GR" dirty="0" smtClean="0"/>
              <a:t>ή σχήματα</a:t>
            </a:r>
            <a:endParaRPr lang="en-US" dirty="0" smtClean="0"/>
          </a:p>
          <a:p>
            <a:r>
              <a:rPr lang="el-GR" dirty="0" smtClean="0"/>
              <a:t>Όμως αφού κάθε δομικό έγγραφο αναπτύχθηκε ανεξάρτητα, οι </a:t>
            </a:r>
            <a:r>
              <a:rPr lang="el-GR" i="1" dirty="0" smtClean="0"/>
              <a:t>συγκρούσεις ονομάτων </a:t>
            </a:r>
            <a:r>
              <a:rPr lang="el-GR" dirty="0" smtClean="0"/>
              <a:t>είναι αναπόφευκτες</a:t>
            </a:r>
          </a:p>
          <a:p>
            <a:pPr lvl="1"/>
            <a:r>
              <a:rPr lang="el-GR" dirty="0" smtClean="0"/>
              <a:t>Αν τα</a:t>
            </a:r>
            <a:r>
              <a:rPr lang="en-US" dirty="0" smtClean="0"/>
              <a:t> DTD A </a:t>
            </a:r>
            <a:r>
              <a:rPr lang="el-GR" dirty="0" smtClean="0"/>
              <a:t>και</a:t>
            </a:r>
            <a:r>
              <a:rPr lang="en-US" dirty="0" smtClean="0"/>
              <a:t> B </a:t>
            </a:r>
            <a:r>
              <a:rPr lang="el-GR" dirty="0" smtClean="0"/>
              <a:t>ορίζουν ένα στοιχείο τύπου</a:t>
            </a:r>
            <a:r>
              <a:rPr lang="en-US" dirty="0" smtClean="0"/>
              <a:t> </a:t>
            </a:r>
            <a:r>
              <a:rPr lang="en-US" i="1" dirty="0" smtClean="0"/>
              <a:t>e </a:t>
            </a:r>
            <a:r>
              <a:rPr lang="el-GR" dirty="0" smtClean="0"/>
              <a:t>με διαφορετικούς τρόπους, ο συντακτικός αναλυτής που θα προσπαθήσει να επικυρώσει ένα έγγραφο </a:t>
            </a:r>
            <a:r>
              <a:rPr lang="en-US" dirty="0" smtClean="0"/>
              <a:t>XML</a:t>
            </a:r>
            <a:r>
              <a:rPr lang="el-GR" dirty="0" smtClean="0"/>
              <a:t>, στο οποίο εμφανίζεται ένα στοιχείο </a:t>
            </a:r>
            <a:r>
              <a:rPr lang="en-US" i="1" dirty="0" smtClean="0"/>
              <a:t>e</a:t>
            </a:r>
            <a:r>
              <a:rPr lang="el-GR" i="1" dirty="0" smtClean="0"/>
              <a:t>,</a:t>
            </a:r>
            <a:r>
              <a:rPr lang="el-GR" dirty="0" smtClean="0"/>
              <a:t> πρέπει να γνωρίζει ποιο </a:t>
            </a:r>
            <a:r>
              <a:rPr lang="en-US" dirty="0" smtClean="0"/>
              <a:t>DTD </a:t>
            </a:r>
            <a:r>
              <a:rPr lang="el-GR" dirty="0" smtClean="0"/>
              <a:t>να χρησιμοποιήσει για την επικύρωση </a:t>
            </a:r>
            <a:endParaRPr lang="en-US" dirty="0" smtClean="0"/>
          </a:p>
          <a:p>
            <a:r>
              <a:rPr lang="el-GR" dirty="0" smtClean="0"/>
              <a:t>Η τεχνική λύση είναι απλή</a:t>
            </a:r>
            <a:r>
              <a:rPr lang="en-US" dirty="0" smtClean="0"/>
              <a:t>: </a:t>
            </a:r>
            <a:r>
              <a:rPr lang="el-GR" dirty="0" smtClean="0"/>
              <a:t>η αποσαφήνιση επιτυγχάνεται με τη χρήση διαφορετικού προθέματος για κάθε </a:t>
            </a:r>
            <a:r>
              <a:rPr lang="en-US" dirty="0" smtClean="0"/>
              <a:t>DTD </a:t>
            </a:r>
            <a:r>
              <a:rPr lang="el-GR" dirty="0" smtClean="0"/>
              <a:t>ή σχήμα</a:t>
            </a:r>
            <a:endParaRPr lang="en-US" dirty="0" smtClean="0"/>
          </a:p>
          <a:p>
            <a:r>
              <a:rPr lang="el-GR" dirty="0" smtClean="0"/>
              <a:t>Το πρόθεμα χωρίζεται από το τοπικό όνομα με άνω και κάτω τελεία</a:t>
            </a:r>
            <a:r>
              <a:rPr lang="en-US" dirty="0" smtClean="0"/>
              <a:t>:</a:t>
            </a:r>
          </a:p>
          <a:p>
            <a:pPr lvl="1"/>
            <a:r>
              <a:rPr lang="en-US" i="1" dirty="0" err="1" smtClean="0"/>
              <a:t>prefix:name</a:t>
            </a:r>
            <a:endParaRPr lang="el-GR" i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75</a:t>
            </a:fld>
            <a:endParaRPr lang="el-G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Χώροι Ονομάτων</a:t>
            </a:r>
            <a:r>
              <a:rPr lang="en-US" b="1" dirty="0" smtClean="0"/>
              <a:t>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4408" y="1196752"/>
            <a:ext cx="7962088" cy="2413248"/>
          </a:xfrm>
        </p:spPr>
        <p:txBody>
          <a:bodyPr>
            <a:normAutofit fontScale="55000" lnSpcReduction="20000"/>
          </a:bodyPr>
          <a:lstStyle/>
          <a:p>
            <a:r>
              <a:rPr lang="el-GR" dirty="0" smtClean="0"/>
              <a:t>Για παράδειγμα, θεωρείστε μία κοινοπραξία ανάμεσα σε δύο πανεπιστήμια με σκοπό την παρουσίαση μιας ενοποιημένης προβολής των φοιτητών μέσω δικτύου</a:t>
            </a:r>
            <a:endParaRPr lang="en-US" dirty="0" smtClean="0"/>
          </a:p>
          <a:p>
            <a:r>
              <a:rPr lang="el-GR" dirty="0" smtClean="0"/>
              <a:t>Κάθε πανεπιστήμιο χρησιμοποιεί τη δική του ορολογία και υπάρχουν διαφορές</a:t>
            </a:r>
            <a:endParaRPr lang="en-US" dirty="0" smtClean="0"/>
          </a:p>
          <a:p>
            <a:pPr lvl="1"/>
            <a:r>
              <a:rPr lang="el-GR" sz="3100" dirty="0" smtClean="0"/>
              <a:t>Π.χ. οι λέκτορες στο πρώτο δεν θεωρούνται τακτικό ακαδημαϊκό προσωπικό, σε αντίθεση με το δεύτερο</a:t>
            </a:r>
            <a:endParaRPr lang="en-US" sz="3100" dirty="0" smtClean="0"/>
          </a:p>
          <a:p>
            <a:r>
              <a:rPr lang="el-GR" dirty="0" smtClean="0"/>
              <a:t>Στο παρακάτω παράδειγμα φαίνεται πώς μπορεί να επιτευχθεί η αποσαφήνιση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76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043608" y="3429000"/>
            <a:ext cx="3816424" cy="3356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&lt;?xml version="1.0" encoding="UTF-16"?&gt;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vu:instructors</a:t>
            </a:r>
            <a:endParaRPr lang="en-US" sz="1600" i="1" dirty="0" smtClean="0"/>
          </a:p>
          <a:p>
            <a:r>
              <a:rPr lang="en-US" sz="1600" dirty="0" err="1" smtClean="0"/>
              <a:t>xmlns:vu</a:t>
            </a:r>
            <a:r>
              <a:rPr lang="en-US" sz="1600" dirty="0" smtClean="0"/>
              <a:t>="http://www.vu.com/empDTD"</a:t>
            </a:r>
          </a:p>
          <a:p>
            <a:r>
              <a:rPr lang="en-US" sz="1600" dirty="0" err="1" smtClean="0"/>
              <a:t>xmlns:gu</a:t>
            </a:r>
            <a:r>
              <a:rPr lang="en-US" sz="1600" dirty="0" smtClean="0"/>
              <a:t>="http://www.gu.au/empDTD"</a:t>
            </a:r>
          </a:p>
          <a:p>
            <a:r>
              <a:rPr lang="en-US" sz="1600" dirty="0" err="1" smtClean="0"/>
              <a:t>xmlns:uky</a:t>
            </a:r>
            <a:r>
              <a:rPr lang="en-US" sz="1600" dirty="0" smtClean="0"/>
              <a:t>="http://www.uky.edu/empDTD"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uky:faculty</a:t>
            </a:r>
            <a:r>
              <a:rPr lang="en-US" sz="1600" i="1" dirty="0" smtClean="0"/>
              <a:t>  </a:t>
            </a:r>
            <a:r>
              <a:rPr lang="en-US" sz="1600" dirty="0" err="1" smtClean="0"/>
              <a:t>uky:title</a:t>
            </a:r>
            <a:r>
              <a:rPr lang="en-US" sz="1600" dirty="0" smtClean="0"/>
              <a:t>="assistant professor"</a:t>
            </a:r>
          </a:p>
          <a:p>
            <a:r>
              <a:rPr lang="en-US" sz="1600" dirty="0" err="1" smtClean="0"/>
              <a:t>uky:name</a:t>
            </a:r>
            <a:r>
              <a:rPr lang="en-US" sz="1600" dirty="0" smtClean="0"/>
              <a:t>="John Smith"</a:t>
            </a:r>
          </a:p>
          <a:p>
            <a:r>
              <a:rPr lang="en-US" sz="1600" dirty="0" err="1" smtClean="0"/>
              <a:t>uky:department</a:t>
            </a:r>
            <a:r>
              <a:rPr lang="en-US" sz="1600" dirty="0" smtClean="0"/>
              <a:t>="Computer Science"/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gu:academicStaff</a:t>
            </a:r>
            <a:endParaRPr lang="en-US" sz="1600" i="1" dirty="0" smtClean="0"/>
          </a:p>
          <a:p>
            <a:r>
              <a:rPr lang="en-US" sz="1600" dirty="0" err="1" smtClean="0"/>
              <a:t>gu:title</a:t>
            </a:r>
            <a:r>
              <a:rPr lang="en-US" sz="1600" dirty="0" smtClean="0"/>
              <a:t>="lecturer"</a:t>
            </a:r>
          </a:p>
          <a:p>
            <a:r>
              <a:rPr lang="en-US" sz="1600" dirty="0" err="1" smtClean="0"/>
              <a:t>gu:name</a:t>
            </a:r>
            <a:r>
              <a:rPr lang="en-US" sz="1600" dirty="0" smtClean="0"/>
              <a:t>="Mate Jones"</a:t>
            </a:r>
          </a:p>
          <a:p>
            <a:r>
              <a:rPr lang="en-US" sz="1600" dirty="0" err="1" smtClean="0"/>
              <a:t>gu:school</a:t>
            </a:r>
            <a:r>
              <a:rPr lang="en-US" sz="1600" dirty="0" smtClean="0"/>
              <a:t>="Information Technology"/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vu:instructors</a:t>
            </a:r>
            <a:r>
              <a:rPr lang="en-US" sz="1600" i="1" dirty="0" smtClean="0"/>
              <a:t>&gt;</a:t>
            </a:r>
            <a:endParaRPr lang="en-US" sz="1700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4932040" y="3429000"/>
            <a:ext cx="4010032" cy="3456384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Οι χώροι ονομάτων δηλώνονται μέσα σε ένα στοιχείο και μπορούν να χρησιμοποιηθούν μέσα στο συγκεκριμένο στοιχείο, καθώς και σε οποιοδήποτε από τα παιδιά του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Μία δήλωση ενός χώρου ονομάτων έχει τη μορφή:</a:t>
            </a:r>
            <a:r>
              <a:rPr lang="en-US" sz="3200" dirty="0" smtClean="0"/>
              <a:t> </a:t>
            </a:r>
            <a:r>
              <a:rPr lang="en-US" sz="3200" i="1" dirty="0" err="1" smtClean="0"/>
              <a:t>xmlns:prefix</a:t>
            </a:r>
            <a:r>
              <a:rPr lang="en-US" sz="3200" i="1" dirty="0" smtClean="0"/>
              <a:t>="location"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100" dirty="0" smtClean="0"/>
              <a:t>Όπου η θέση (</a:t>
            </a:r>
            <a:r>
              <a:rPr lang="en-US" sz="3100" dirty="0" smtClean="0"/>
              <a:t>location</a:t>
            </a:r>
            <a:r>
              <a:rPr lang="el-GR" sz="3100" dirty="0" smtClean="0"/>
              <a:t>) μπορεί να είναι η διεύθυνση του </a:t>
            </a:r>
            <a:r>
              <a:rPr lang="en-US" sz="3100" dirty="0" smtClean="0"/>
              <a:t>DTD </a:t>
            </a:r>
            <a:r>
              <a:rPr lang="el-GR" sz="3100" dirty="0" smtClean="0"/>
              <a:t>ή του σχήματος</a:t>
            </a:r>
            <a:endParaRPr lang="en-US" sz="3100" dirty="0" smtClean="0"/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3200" dirty="0" smtClean="0"/>
              <a:t>Αν δεν οριστεί κάποιο πρόθεμα τότε χρησιμοποιείται εξ’ ορισμού η θέση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Αναφορα</a:t>
            </a:r>
            <a:r>
              <a:rPr lang="el-GR" dirty="0" smtClean="0"/>
              <a:t> σε </a:t>
            </a:r>
            <a:r>
              <a:rPr lang="el-GR" dirty="0" err="1" smtClean="0"/>
              <a:t>εγγραφα</a:t>
            </a:r>
            <a:r>
              <a:rPr lang="el-GR" dirty="0" smtClean="0"/>
              <a:t> </a:t>
            </a:r>
            <a:r>
              <a:rPr lang="en-US" dirty="0" smtClean="0"/>
              <a:t>XML </a:t>
            </a:r>
            <a:r>
              <a:rPr lang="el-GR" dirty="0" smtClean="0"/>
              <a:t>και </a:t>
            </a:r>
            <a:r>
              <a:rPr lang="el-GR" dirty="0" err="1" smtClean="0"/>
              <a:t>υποβολη</a:t>
            </a:r>
            <a:r>
              <a:rPr lang="el-GR" dirty="0" smtClean="0"/>
              <a:t> </a:t>
            </a:r>
            <a:r>
              <a:rPr lang="el-GR" dirty="0" err="1" smtClean="0"/>
              <a:t>ερωτηματων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2743200" y="3645024"/>
            <a:ext cx="5285184" cy="1509712"/>
          </a:xfrm>
        </p:spPr>
        <p:txBody>
          <a:bodyPr/>
          <a:lstStyle/>
          <a:p>
            <a:pPr algn="ctr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77</a:t>
            </a:fld>
            <a:endParaRPr lang="el-G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Αναφορά σε έγγραφα </a:t>
            </a:r>
            <a:r>
              <a:rPr lang="en-US" b="1" dirty="0" smtClean="0"/>
              <a:t>XML</a:t>
            </a:r>
            <a:r>
              <a:rPr lang="el-GR" b="1" dirty="0" smtClean="0"/>
              <a:t> και υποβολή ερωτημάτων</a:t>
            </a:r>
            <a:r>
              <a:rPr lang="en-US" b="1" dirty="0" smtClean="0"/>
              <a:t> (1/6)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447800"/>
            <a:ext cx="7488832" cy="5221560"/>
          </a:xfrm>
        </p:spPr>
        <p:txBody>
          <a:bodyPr>
            <a:noAutofit/>
          </a:bodyPr>
          <a:lstStyle/>
          <a:p>
            <a:r>
              <a:rPr lang="el-GR" sz="2000" dirty="0" smtClean="0"/>
              <a:t>Στις σχεσιακές βάσεις δεδομένων, τμήματα της βάσης μπορούν να επιλεγούν και να ανακτηθούν χρησιμοποιώντας γλώσσες ερωτημάτων όπως η </a:t>
            </a:r>
            <a:r>
              <a:rPr lang="en-US" sz="2000" dirty="0" smtClean="0"/>
              <a:t>SQL</a:t>
            </a:r>
          </a:p>
          <a:p>
            <a:r>
              <a:rPr lang="el-GR" sz="2000" dirty="0" smtClean="0"/>
              <a:t>Το ίδιο ισχύει και για έγγραφα </a:t>
            </a:r>
            <a:r>
              <a:rPr lang="en-US" sz="2000" dirty="0" smtClean="0"/>
              <a:t>XML</a:t>
            </a:r>
            <a:r>
              <a:rPr lang="el-GR" sz="2000" dirty="0" smtClean="0"/>
              <a:t>, για τα οποία υπάρχει ένας αριθμός προτεινόμενων γλωσσών ερωτημάτων</a:t>
            </a:r>
            <a:r>
              <a:rPr lang="en-US" sz="2000" dirty="0" smtClean="0"/>
              <a:t> (</a:t>
            </a:r>
            <a:r>
              <a:rPr lang="el-GR" sz="2000" dirty="0" err="1" smtClean="0"/>
              <a:t>π.χ</a:t>
            </a:r>
            <a:r>
              <a:rPr lang="en-US" sz="2000" dirty="0" smtClean="0"/>
              <a:t>. XQL, XML-QL, </a:t>
            </a:r>
            <a:r>
              <a:rPr lang="en-US" sz="2000" dirty="0" err="1" smtClean="0"/>
              <a:t>XQuery</a:t>
            </a:r>
            <a:r>
              <a:rPr lang="en-US" sz="2000" dirty="0" smtClean="0"/>
              <a:t>)</a:t>
            </a:r>
          </a:p>
          <a:p>
            <a:r>
              <a:rPr lang="el-GR" sz="2000" dirty="0" smtClean="0"/>
              <a:t>Η κεντρική έννοια των γλωσσών ερωτημάτων</a:t>
            </a:r>
            <a:r>
              <a:rPr lang="en-US" sz="2000" dirty="0" smtClean="0"/>
              <a:t> XML </a:t>
            </a:r>
            <a:r>
              <a:rPr lang="el-GR" sz="2000" dirty="0" smtClean="0"/>
              <a:t>είναι μία </a:t>
            </a:r>
            <a:r>
              <a:rPr lang="el-GR" sz="2000" i="1" dirty="0" smtClean="0"/>
              <a:t>παράσταση διαδρομής (</a:t>
            </a:r>
            <a:r>
              <a:rPr lang="en-US" sz="2000" i="1" dirty="0" smtClean="0"/>
              <a:t>path expression</a:t>
            </a:r>
            <a:r>
              <a:rPr lang="el-GR" sz="2000" i="1" dirty="0" smtClean="0"/>
              <a:t>) </a:t>
            </a:r>
            <a:r>
              <a:rPr lang="el-GR" sz="2000" dirty="0" smtClean="0"/>
              <a:t>που ορίζει τον τρόπο με τον οποίο μπορούμε να φτάσουμε σε έναν κόμβο ή σε ένα σύνολο κόμβων στη δενδρική αναπαράσταση του εγγράφου </a:t>
            </a:r>
            <a:r>
              <a:rPr lang="en-US" sz="2000" dirty="0" smtClean="0"/>
              <a:t>XML</a:t>
            </a:r>
          </a:p>
          <a:p>
            <a:r>
              <a:rPr lang="el-GR" sz="2000" dirty="0" smtClean="0"/>
              <a:t>Εισάγουμε τις παραστάσεις διαδρομής με τη μορφή της γλώσσας </a:t>
            </a:r>
            <a:r>
              <a:rPr lang="en-US" sz="2000" dirty="0" err="1" smtClean="0"/>
              <a:t>Xpath</a:t>
            </a:r>
            <a:r>
              <a:rPr lang="el-GR" sz="2000" dirty="0" smtClean="0"/>
              <a:t>, επειδή μπορούν να χρησιμοποιηθούν για διαφορετικούς σκοπούς από την επιβολή ερωτημάτων</a:t>
            </a:r>
            <a:endParaRPr lang="en-US" sz="2000" dirty="0" smtClean="0"/>
          </a:p>
          <a:p>
            <a:pPr lvl="1"/>
            <a:r>
              <a:rPr lang="el-GR" sz="1800" dirty="0" smtClean="0"/>
              <a:t>Για το μετασχηματισμό εγγράφων </a:t>
            </a:r>
            <a:r>
              <a:rPr lang="en-US" sz="1800" dirty="0" smtClean="0"/>
              <a:t>XML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78</a:t>
            </a:fld>
            <a:endParaRPr lang="el-G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Αναφορά σε έγγραφα </a:t>
            </a:r>
            <a:r>
              <a:rPr lang="en-US" b="1" dirty="0" smtClean="0"/>
              <a:t>XML</a:t>
            </a:r>
            <a:r>
              <a:rPr lang="el-GR" b="1" dirty="0" smtClean="0"/>
              <a:t> και υποβολή ερωτημάτων</a:t>
            </a:r>
            <a:r>
              <a:rPr lang="en-US" b="1" dirty="0" smtClean="0"/>
              <a:t> (2/6)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1663824"/>
            <a:ext cx="7272808" cy="4573488"/>
          </a:xfrm>
        </p:spPr>
        <p:txBody>
          <a:bodyPr>
            <a:noAutofit/>
          </a:bodyPr>
          <a:lstStyle/>
          <a:p>
            <a:r>
              <a:rPr lang="el-GR" sz="2400" dirty="0" smtClean="0"/>
              <a:t>Η </a:t>
            </a:r>
            <a:r>
              <a:rPr lang="en-US" sz="2400" dirty="0" err="1" smtClean="0"/>
              <a:t>XPath</a:t>
            </a:r>
            <a:r>
              <a:rPr lang="en-US" sz="2400" dirty="0" smtClean="0"/>
              <a:t> </a:t>
            </a:r>
            <a:r>
              <a:rPr lang="el-GR" sz="2400" dirty="0" smtClean="0"/>
              <a:t>είναι μία γλώσσα με την οποία αναφερόμαστε σε τμήματα ενός εγγράφου </a:t>
            </a:r>
            <a:r>
              <a:rPr lang="en-US" sz="2400" dirty="0" smtClean="0"/>
              <a:t>XML</a:t>
            </a:r>
          </a:p>
          <a:p>
            <a:r>
              <a:rPr lang="el-GR" sz="2400" dirty="0" smtClean="0"/>
              <a:t>Λειτουργεί στο επίπεδο του δενδρικού μοντέλου δεδομένων της </a:t>
            </a:r>
            <a:r>
              <a:rPr lang="en-US" sz="2400" dirty="0" smtClean="0"/>
              <a:t>XML</a:t>
            </a:r>
            <a:r>
              <a:rPr lang="el-GR" sz="2400" dirty="0" smtClean="0"/>
              <a:t> και έχει σύνταξη που δεν βασίζεται στην </a:t>
            </a:r>
            <a:r>
              <a:rPr lang="en-US" sz="2400" dirty="0" smtClean="0"/>
              <a:t>XML</a:t>
            </a:r>
          </a:p>
          <a:p>
            <a:r>
              <a:rPr lang="el-GR" sz="2400" dirty="0" smtClean="0"/>
              <a:t>Οι έννοιες-κλειδιά είναι οι παραστάσεις διαδρομής και μπορούν να είναι</a:t>
            </a:r>
            <a:endParaRPr lang="en-US" sz="2400" dirty="0" smtClean="0"/>
          </a:p>
          <a:p>
            <a:pPr lvl="1"/>
            <a:r>
              <a:rPr lang="el-GR" sz="2000" dirty="0" smtClean="0"/>
              <a:t>Απόλυτες </a:t>
            </a:r>
            <a:r>
              <a:rPr lang="en-US" sz="2000" dirty="0" smtClean="0"/>
              <a:t>(</a:t>
            </a:r>
            <a:r>
              <a:rPr lang="el-GR" sz="2000" dirty="0" smtClean="0"/>
              <a:t>ξεκινώντας από τη ρίζα του δένδρου</a:t>
            </a:r>
            <a:r>
              <a:rPr lang="en-US" sz="2000" dirty="0" smtClean="0"/>
              <a:t>)</a:t>
            </a:r>
          </a:p>
          <a:p>
            <a:pPr lvl="1"/>
            <a:r>
              <a:rPr lang="el-GR" sz="2000" dirty="0" smtClean="0"/>
              <a:t>Σχετικές με έναν κόμβο αναφοράς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79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208912" cy="1143000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Ηλεκτρονικό Εμπόριο μεταξύ Επιχειρήσεων και Καταναλωτών </a:t>
            </a:r>
            <a:r>
              <a:rPr lang="en-US" sz="3600" b="1" dirty="0" smtClean="0"/>
              <a:t>(1/2)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Το ηλεκτρονικό εμπόριο (</a:t>
            </a:r>
            <a:r>
              <a:rPr lang="en-US" dirty="0" smtClean="0"/>
              <a:t>e-commerce</a:t>
            </a:r>
            <a:r>
              <a:rPr lang="el-GR" dirty="0" smtClean="0"/>
              <a:t>) μεταξύ επιχειρήσεων και καταναλωτών (</a:t>
            </a:r>
            <a:r>
              <a:rPr lang="en-US" dirty="0" smtClean="0"/>
              <a:t>business-to-consumer, B2C</a:t>
            </a:r>
            <a:r>
              <a:rPr lang="el-GR" dirty="0" smtClean="0"/>
              <a:t>) είναι η κυρίαρχη εμπορική εμπειρία των χρηστών του Ιστού</a:t>
            </a:r>
          </a:p>
          <a:p>
            <a:r>
              <a:rPr lang="el-GR" dirty="0" smtClean="0"/>
              <a:t>Ένα τυπικό σενάριο περιλαμβάνει την επίσκεψη του χρήστη σε ένα ή περισσότερα δικτυακά καταστήματα, «ξεφύλλισμα» των προσφορών τους, την επιλογή και την παραγγελία προϊόντων</a:t>
            </a:r>
          </a:p>
          <a:p>
            <a:pPr lvl="1"/>
            <a:r>
              <a:rPr lang="el-GR" dirty="0" smtClean="0"/>
              <a:t>Ιδανικά, ένας χρήστης θα συνέλεγε πληροφορίες για τις τιμές, τους όρους και τις προϋποθέσεις όλων, ή τουλάχιστον των σημαντικότερων δικτυακών καταστημάτων, και θα προχωρούσε στη συνέχεια στην επιλογή της καλύτερης προσφοράς</a:t>
            </a:r>
          </a:p>
          <a:p>
            <a:pPr lvl="1"/>
            <a:r>
              <a:rPr lang="el-GR" dirty="0" smtClean="0"/>
              <a:t>Όμως, η μη αυτόματη </a:t>
            </a:r>
            <a:r>
              <a:rPr lang="el-GR" dirty="0" err="1" smtClean="0"/>
              <a:t>φυλλομέτρηση</a:t>
            </a:r>
            <a:r>
              <a:rPr lang="el-GR" dirty="0" smtClean="0"/>
              <a:t> είναι υπερβολικά χρονοβόρα για να πραγματοποιείται σε τέτοια κλίμακα</a:t>
            </a:r>
          </a:p>
          <a:p>
            <a:pPr lvl="2"/>
            <a:r>
              <a:rPr lang="el-GR" dirty="0" smtClean="0"/>
              <a:t>Συνήθως, ο χρήστης θα επισκεφθεί ένα ή πολύ λίγα δικτυακά καταστήματα πριν καταλήξει σε κάποια απόφαση</a:t>
            </a:r>
          </a:p>
          <a:p>
            <a:r>
              <a:rPr lang="el-GR" dirty="0" smtClean="0"/>
              <a:t>Για τη διευκόλυνση αυτής της κατάστασης, υπάρχουν διαθέσιμα εργαλεία για αγορές στον Ιστό με τη μορφή ρομπότ αγορών (</a:t>
            </a:r>
            <a:r>
              <a:rPr lang="en-US" dirty="0" err="1" smtClean="0"/>
              <a:t>shopbots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Δηλαδή πρακτόρων λογισμικού που επισκέπτονται πολλά καταστήματα, εξάγουν πληροφορίες για προϊόντα και τιμές, και  καταρτίζουν μία γενική επισκόπηση της αγοράς</a:t>
            </a:r>
          </a:p>
          <a:p>
            <a:r>
              <a:rPr lang="el-GR" dirty="0" smtClean="0"/>
              <a:t>Όμως η προσέγγιση αυτή έχει αρκετά μειονεκτήματα 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Αναφορά σε έγγραφα </a:t>
            </a:r>
            <a:r>
              <a:rPr lang="en-US" b="1" dirty="0" smtClean="0"/>
              <a:t>XML</a:t>
            </a:r>
            <a:r>
              <a:rPr lang="el-GR" b="1" dirty="0" smtClean="0"/>
              <a:t> και υποβολή ερωτημάτων </a:t>
            </a:r>
            <a:r>
              <a:rPr lang="en-US" b="1" dirty="0" smtClean="0"/>
              <a:t>(3/6)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97024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Θεωρείστε το ακόλουθο έγγραφο </a:t>
            </a:r>
            <a:r>
              <a:rPr lang="en-US" dirty="0" smtClean="0"/>
              <a:t>XML: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80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267744" y="1844824"/>
            <a:ext cx="4248472" cy="4536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&lt;?xml version="1.0" encoding="UTF-16"?&gt;</a:t>
            </a:r>
          </a:p>
          <a:p>
            <a:r>
              <a:rPr lang="en-US" sz="1700" i="1" dirty="0" smtClean="0"/>
              <a:t>&lt;!DOCTYPE library PUBLIC "library.dtd"&gt;</a:t>
            </a:r>
          </a:p>
          <a:p>
            <a:r>
              <a:rPr lang="en-US" sz="1700" i="1" dirty="0" smtClean="0"/>
              <a:t>&lt;library location="Bremen"&gt;</a:t>
            </a:r>
          </a:p>
          <a:p>
            <a:r>
              <a:rPr lang="en-US" sz="1700" i="1" dirty="0" smtClean="0"/>
              <a:t>   &lt;author name="Henry Wise"&gt;</a:t>
            </a:r>
          </a:p>
          <a:p>
            <a:r>
              <a:rPr lang="en-US" sz="1700" i="1" dirty="0" smtClean="0"/>
              <a:t>      &lt;book title="Artificial Intelligence"/&gt;</a:t>
            </a:r>
          </a:p>
          <a:p>
            <a:r>
              <a:rPr lang="en-US" sz="1700" i="1" dirty="0" smtClean="0"/>
              <a:t>      &lt;book title="Modern Web Services"/&gt;</a:t>
            </a:r>
          </a:p>
          <a:p>
            <a:r>
              <a:rPr lang="en-US" sz="1700" i="1" dirty="0" smtClean="0"/>
              <a:t>      &lt;book title="Theory of Computation"/&gt;</a:t>
            </a:r>
          </a:p>
          <a:p>
            <a:r>
              <a:rPr lang="en-US" sz="1700" i="1" dirty="0" smtClean="0"/>
              <a:t>   &lt;/author&gt;</a:t>
            </a:r>
          </a:p>
          <a:p>
            <a:r>
              <a:rPr lang="en-US" sz="1700" i="1" dirty="0" smtClean="0"/>
              <a:t>   &lt;author name="William Smart"&gt;</a:t>
            </a:r>
          </a:p>
          <a:p>
            <a:r>
              <a:rPr lang="en-US" sz="1700" i="1" dirty="0" smtClean="0"/>
              <a:t>      &lt;book title="Artificial Intelligence"/&gt;</a:t>
            </a:r>
          </a:p>
          <a:p>
            <a:r>
              <a:rPr lang="en-US" sz="1700" i="1" dirty="0" smtClean="0"/>
              <a:t>   &lt;/author&gt;</a:t>
            </a:r>
          </a:p>
          <a:p>
            <a:r>
              <a:rPr lang="en-US" sz="1700" i="1" dirty="0" smtClean="0"/>
              <a:t>   &lt;author name="Cynthia Singleton"&gt;</a:t>
            </a:r>
          </a:p>
          <a:p>
            <a:r>
              <a:rPr lang="en-US" sz="1700" i="1" dirty="0" smtClean="0"/>
              <a:t>      &lt;book title="The Semantic Web"/&gt;</a:t>
            </a:r>
          </a:p>
          <a:p>
            <a:r>
              <a:rPr lang="en-US" sz="1700" i="1" dirty="0" smtClean="0"/>
              <a:t>      &lt;book title="Browser Technology Revised"/&gt;</a:t>
            </a:r>
          </a:p>
          <a:p>
            <a:r>
              <a:rPr lang="en-US" sz="1700" i="1" dirty="0" smtClean="0"/>
              <a:t>   &lt;/author&gt;</a:t>
            </a:r>
          </a:p>
          <a:p>
            <a:r>
              <a:rPr lang="en-US" sz="1700" i="1" dirty="0" smtClean="0"/>
              <a:t>&lt;/library&gt;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Αναφορά σε έγγραφα </a:t>
            </a:r>
            <a:r>
              <a:rPr lang="en-US" b="1" dirty="0" smtClean="0"/>
              <a:t>XML</a:t>
            </a:r>
            <a:r>
              <a:rPr lang="el-GR" b="1" dirty="0" smtClean="0"/>
              <a:t> και υποβολή ερωτημάτων </a:t>
            </a:r>
            <a:r>
              <a:rPr lang="en-US" b="1" dirty="0" smtClean="0"/>
              <a:t>(4/6)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97024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Και την δενδρική του αναπαράσταση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81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86617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Αναφορά σε έγγραφα </a:t>
            </a:r>
            <a:r>
              <a:rPr lang="en-US" b="1" dirty="0" smtClean="0"/>
              <a:t>XML</a:t>
            </a:r>
            <a:r>
              <a:rPr lang="el-GR" b="1" dirty="0" smtClean="0"/>
              <a:t> και υποβολή ερωτημάτων </a:t>
            </a:r>
            <a:r>
              <a:rPr lang="en-US" b="1" dirty="0" smtClean="0"/>
              <a:t>(5/6)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547192"/>
            <a:ext cx="7746064" cy="5410200"/>
          </a:xfrm>
        </p:spPr>
        <p:txBody>
          <a:bodyPr>
            <a:normAutofit fontScale="77500" lnSpcReduction="20000"/>
          </a:bodyPr>
          <a:lstStyle/>
          <a:p>
            <a:r>
              <a:rPr lang="el-GR" sz="3000" dirty="0" smtClean="0"/>
              <a:t>Στη συνέχεια, δείχνουμε τις δυνατότητες της </a:t>
            </a:r>
            <a:r>
              <a:rPr lang="en-US" sz="3000" dirty="0" err="1" smtClean="0"/>
              <a:t>Xpath</a:t>
            </a:r>
            <a:r>
              <a:rPr lang="el-GR" sz="3000" dirty="0" smtClean="0"/>
              <a:t> με μερικά παραδείγματα παραστάσεων διαδρομής</a:t>
            </a:r>
          </a:p>
          <a:p>
            <a:pPr marL="916686" lvl="1" indent="-514350">
              <a:buFont typeface="+mj-lt"/>
              <a:buAutoNum type="arabicPeriod"/>
            </a:pPr>
            <a:r>
              <a:rPr lang="el-GR" dirty="0" smtClean="0"/>
              <a:t>Αναφορά σε όλα τα στοιχεία</a:t>
            </a:r>
            <a:r>
              <a:rPr lang="en-US" dirty="0" smtClean="0"/>
              <a:t> author </a:t>
            </a:r>
            <a:r>
              <a:rPr lang="el-GR" dirty="0" smtClean="0"/>
              <a:t>(συγγραφέας)</a:t>
            </a:r>
            <a:r>
              <a:rPr lang="en-US" dirty="0" smtClean="0"/>
              <a:t>: </a:t>
            </a:r>
            <a:r>
              <a:rPr lang="en-US" i="1" dirty="0" smtClean="0"/>
              <a:t>/library/author</a:t>
            </a:r>
          </a:p>
          <a:p>
            <a:pPr marL="916686" lvl="1" indent="-514350">
              <a:buFont typeface="+mj-lt"/>
              <a:buAutoNum type="arabicPeriod"/>
            </a:pPr>
            <a:r>
              <a:rPr lang="el-GR" dirty="0" smtClean="0"/>
              <a:t>Μία εναλλακτική λύση είναι</a:t>
            </a:r>
            <a:r>
              <a:rPr lang="en-US" dirty="0" smtClean="0"/>
              <a:t>: </a:t>
            </a:r>
            <a:r>
              <a:rPr lang="en-US" i="1" dirty="0" smtClean="0"/>
              <a:t>//author</a:t>
            </a:r>
          </a:p>
          <a:p>
            <a:pPr lvl="2"/>
            <a:r>
              <a:rPr lang="el-GR" dirty="0" smtClean="0"/>
              <a:t>Εδώ η </a:t>
            </a:r>
            <a:r>
              <a:rPr lang="en-US" dirty="0" smtClean="0"/>
              <a:t>// </a:t>
            </a:r>
            <a:r>
              <a:rPr lang="el-GR" dirty="0" smtClean="0"/>
              <a:t>δηλώνει ότι πρέπει να λάβουμε υπόψη μας όλα τα στοιχεία του εγγράφου και να ελέγξουμε αν είναι τύπου </a:t>
            </a:r>
            <a:r>
              <a:rPr lang="en-US" dirty="0" smtClean="0"/>
              <a:t>author</a:t>
            </a:r>
          </a:p>
          <a:p>
            <a:pPr marL="916686" lvl="1" indent="-514350">
              <a:buFont typeface="+mj-lt"/>
              <a:buAutoNum type="arabicPeriod"/>
            </a:pPr>
            <a:r>
              <a:rPr lang="el-GR" dirty="0" smtClean="0"/>
              <a:t>Αναφορά στους κόμβους του χαρακτηριστικού </a:t>
            </a:r>
            <a:r>
              <a:rPr lang="en-US" dirty="0" smtClean="0"/>
              <a:t>location </a:t>
            </a:r>
            <a:r>
              <a:rPr lang="el-GR" dirty="0" smtClean="0"/>
              <a:t>που βρίσκονται μέσα σε κόμβους του στοιχείου </a:t>
            </a:r>
            <a:r>
              <a:rPr lang="en-US" dirty="0" smtClean="0"/>
              <a:t>library: </a:t>
            </a:r>
            <a:r>
              <a:rPr lang="en-US" i="1" dirty="0" smtClean="0"/>
              <a:t>/library/@location</a:t>
            </a:r>
          </a:p>
          <a:p>
            <a:pPr lvl="2"/>
            <a:r>
              <a:rPr lang="el-GR" dirty="0" smtClean="0"/>
              <a:t>Το σύμβολο </a:t>
            </a:r>
            <a:r>
              <a:rPr lang="en-US" dirty="0" smtClean="0"/>
              <a:t>@ </a:t>
            </a:r>
            <a:r>
              <a:rPr lang="el-GR" dirty="0" smtClean="0"/>
              <a:t>χρησιμοποιείται για τη δήλωση των κόμβων χαρακτηριστικών</a:t>
            </a:r>
            <a:endParaRPr lang="en-US" dirty="0" smtClean="0"/>
          </a:p>
          <a:p>
            <a:pPr marL="916686" lvl="1" indent="-514350">
              <a:buFont typeface="+mj-lt"/>
              <a:buAutoNum type="arabicPeriod"/>
            </a:pPr>
            <a:r>
              <a:rPr lang="el-GR" dirty="0" smtClean="0"/>
              <a:t>Αναφορά σε όλους τους κόμβους του χαρακτηριστικού </a:t>
            </a:r>
            <a:r>
              <a:rPr lang="en-US" dirty="0" smtClean="0"/>
              <a:t>title </a:t>
            </a:r>
            <a:r>
              <a:rPr lang="el-GR" dirty="0" smtClean="0"/>
              <a:t>μέσα σε στοιχεία </a:t>
            </a:r>
            <a:r>
              <a:rPr lang="en-US" dirty="0" smtClean="0"/>
              <a:t>book </a:t>
            </a:r>
            <a:r>
              <a:rPr lang="el-GR" dirty="0" smtClean="0"/>
              <a:t>οπουδήποτε στο έγγραφο, οι οποίοι έχουν τιμή </a:t>
            </a:r>
            <a:r>
              <a:rPr lang="en-US" dirty="0" smtClean="0"/>
              <a:t>“Artificial Intelligence”: </a:t>
            </a:r>
            <a:endParaRPr lang="el-GR" dirty="0" smtClean="0"/>
          </a:p>
          <a:p>
            <a:pPr marL="916686" lvl="1" indent="-514350">
              <a:buNone/>
            </a:pPr>
            <a:r>
              <a:rPr lang="el-GR" i="1" dirty="0" smtClean="0"/>
              <a:t>	</a:t>
            </a:r>
            <a:r>
              <a:rPr lang="en-US" i="1" dirty="0" smtClean="0"/>
              <a:t>//book/@title=[.="Artificial Intelligence"]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82</a:t>
            </a:fld>
            <a:endParaRPr lang="el-GR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Αναφορά σε έγγραφα </a:t>
            </a:r>
            <a:r>
              <a:rPr lang="en-US" b="1" dirty="0" smtClean="0"/>
              <a:t>XML</a:t>
            </a:r>
            <a:r>
              <a:rPr lang="el-GR" b="1" dirty="0" smtClean="0"/>
              <a:t> και υποβολή ερωτημάτων </a:t>
            </a:r>
            <a:r>
              <a:rPr lang="en-US" b="1" dirty="0" smtClean="0"/>
              <a:t>(6/6)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…</a:t>
            </a:r>
          </a:p>
          <a:p>
            <a:pPr marL="916686" lvl="1" indent="-514350">
              <a:buFont typeface="+mj-lt"/>
              <a:buAutoNum type="arabicPeriod" startAt="5"/>
            </a:pPr>
            <a:r>
              <a:rPr lang="el-GR" dirty="0" smtClean="0"/>
              <a:t>Αναφορά σε όλα τα βιβλία με τίτλο </a:t>
            </a:r>
            <a:r>
              <a:rPr lang="en-US" dirty="0" smtClean="0"/>
              <a:t>“Artificial Intelligence”: </a:t>
            </a:r>
            <a:endParaRPr lang="el-GR" dirty="0" smtClean="0"/>
          </a:p>
          <a:p>
            <a:pPr marL="916686" lvl="1" indent="-514350">
              <a:buNone/>
            </a:pPr>
            <a:r>
              <a:rPr lang="el-GR" i="1" dirty="0" smtClean="0"/>
              <a:t>	</a:t>
            </a:r>
            <a:r>
              <a:rPr lang="en-US" i="1" dirty="0" smtClean="0"/>
              <a:t>//book[@title="Artificial Intelligence"]</a:t>
            </a:r>
          </a:p>
          <a:p>
            <a:pPr lvl="2"/>
            <a:r>
              <a:rPr lang="el-GR" dirty="0" smtClean="0"/>
              <a:t>Κάθε έλεγχος μέσα σε αγκύλες ονομάζεται </a:t>
            </a:r>
            <a:r>
              <a:rPr lang="el-GR" i="1" dirty="0" smtClean="0"/>
              <a:t>παράσταση φίλτρου (</a:t>
            </a:r>
            <a:r>
              <a:rPr lang="en-US" i="1" dirty="0" smtClean="0"/>
              <a:t>filter expression</a:t>
            </a:r>
            <a:r>
              <a:rPr lang="el-GR" i="1" dirty="0" smtClean="0"/>
              <a:t>)</a:t>
            </a:r>
            <a:endParaRPr lang="en-US" i="1" dirty="0" smtClean="0"/>
          </a:p>
          <a:p>
            <a:pPr lvl="2"/>
            <a:r>
              <a:rPr lang="el-GR" dirty="0" smtClean="0"/>
              <a:t>Περιορίζει το σύνολο των κόμβων στους οποίους αναφερόμαστε</a:t>
            </a:r>
          </a:p>
          <a:p>
            <a:pPr marL="916686" lvl="1" indent="-514350">
              <a:buFont typeface="+mj-lt"/>
              <a:buAutoNum type="arabicPeriod" startAt="6"/>
            </a:pPr>
            <a:r>
              <a:rPr lang="el-GR" dirty="0" smtClean="0"/>
              <a:t>Αναφορά στον πρώτο κόμβο του στοιχείου</a:t>
            </a:r>
            <a:r>
              <a:rPr lang="en-US" dirty="0" smtClean="0"/>
              <a:t> author </a:t>
            </a:r>
            <a:r>
              <a:rPr lang="el-GR" dirty="0" smtClean="0"/>
              <a:t>στο έγγραφο</a:t>
            </a:r>
            <a:r>
              <a:rPr lang="en-US" dirty="0" smtClean="0"/>
              <a:t> XML:  </a:t>
            </a:r>
            <a:r>
              <a:rPr lang="en-US" i="1" dirty="0" smtClean="0"/>
              <a:t>//author[1]</a:t>
            </a:r>
          </a:p>
          <a:p>
            <a:pPr marL="916686" lvl="1" indent="-514350">
              <a:buFont typeface="+mj-lt"/>
              <a:buAutoNum type="arabicPeriod" startAt="7"/>
            </a:pPr>
            <a:r>
              <a:rPr lang="el-GR" dirty="0" smtClean="0"/>
              <a:t>Αναφορά στο τελευταίο στοιχείο </a:t>
            </a:r>
            <a:r>
              <a:rPr lang="en-US" dirty="0" smtClean="0"/>
              <a:t>book </a:t>
            </a:r>
            <a:r>
              <a:rPr lang="el-GR" dirty="0" smtClean="0"/>
              <a:t>μέσα στον πρώτο κόμβο του στοιχείου </a:t>
            </a:r>
            <a:r>
              <a:rPr lang="en-US" dirty="0" smtClean="0"/>
              <a:t>author </a:t>
            </a:r>
            <a:r>
              <a:rPr lang="el-GR" dirty="0" smtClean="0"/>
              <a:t>στο έγγραφο:</a:t>
            </a:r>
            <a:r>
              <a:rPr lang="en-US" dirty="0" smtClean="0"/>
              <a:t>  </a:t>
            </a:r>
            <a:r>
              <a:rPr lang="en-US" i="1" dirty="0" smtClean="0"/>
              <a:t>//author[1]/book[last()]</a:t>
            </a:r>
          </a:p>
          <a:p>
            <a:pPr marL="916686" lvl="1" indent="-514350">
              <a:buFont typeface="+mj-lt"/>
              <a:buAutoNum type="arabicPeriod" startAt="8"/>
            </a:pPr>
            <a:r>
              <a:rPr lang="el-GR" dirty="0" smtClean="0"/>
              <a:t>Αναφορά σε όλους τους κόμβους του στοιχείου </a:t>
            </a:r>
            <a:r>
              <a:rPr lang="en-US" dirty="0" smtClean="0"/>
              <a:t>book </a:t>
            </a:r>
            <a:r>
              <a:rPr lang="el-GR" dirty="0" smtClean="0"/>
              <a:t>που δεν έχουν το χαρακτηριστικό </a:t>
            </a:r>
            <a:r>
              <a:rPr lang="en-US" dirty="0" smtClean="0"/>
              <a:t>title:  </a:t>
            </a:r>
            <a:r>
              <a:rPr lang="en-US" i="1" dirty="0" smtClean="0"/>
              <a:t>//book[not (@title)]</a:t>
            </a:r>
          </a:p>
          <a:p>
            <a:r>
              <a:rPr lang="el-GR" dirty="0" smtClean="0"/>
              <a:t>Μία παράσταση διαδρομής αποτελείται από μία σειρά βημάτων τα οποία χωρίζονται με καθέτους</a:t>
            </a:r>
            <a:endParaRPr lang="en-US" dirty="0" smtClean="0"/>
          </a:p>
          <a:p>
            <a:r>
              <a:rPr lang="el-GR" dirty="0" smtClean="0"/>
              <a:t>Κάθε </a:t>
            </a:r>
            <a:r>
              <a:rPr lang="el-GR" i="1" dirty="0" smtClean="0"/>
              <a:t>βήμα </a:t>
            </a:r>
            <a:r>
              <a:rPr lang="el-GR" dirty="0" smtClean="0"/>
              <a:t>αποτελείται από ένα αναγνωριστικό άξονα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axis </a:t>
            </a:r>
            <a:r>
              <a:rPr lang="en-US" dirty="0" err="1" smtClean="0"/>
              <a:t>specifier</a:t>
            </a:r>
            <a:r>
              <a:rPr lang="el-GR" dirty="0" smtClean="0"/>
              <a:t>)</a:t>
            </a:r>
            <a:r>
              <a:rPr lang="en-US" dirty="0" smtClean="0"/>
              <a:t>, </a:t>
            </a:r>
            <a:r>
              <a:rPr lang="el-GR" dirty="0" smtClean="0"/>
              <a:t>έναν έλεγχο κόμβου, και ένα προαιρετικό κατηγόρημα (</a:t>
            </a:r>
            <a:r>
              <a:rPr lang="en-US" dirty="0" smtClean="0"/>
              <a:t>predicate</a:t>
            </a:r>
            <a:r>
              <a:rPr lang="el-GR" dirty="0" smtClean="0"/>
              <a:t>)</a:t>
            </a:r>
            <a:endParaRPr lang="el-GR" i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83</a:t>
            </a:fld>
            <a:endParaRPr lang="el-G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επεξεργασια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2743200" y="3645024"/>
            <a:ext cx="5285184" cy="1509712"/>
          </a:xfrm>
        </p:spPr>
        <p:txBody>
          <a:bodyPr/>
          <a:lstStyle/>
          <a:p>
            <a:pPr algn="ctr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84</a:t>
            </a:fld>
            <a:endParaRPr lang="el-G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(1/8)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0392" y="1340768"/>
            <a:ext cx="8213608" cy="244827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Με ποιον τρόπο γίνεται η παρουσίαση των εγγράφων </a:t>
            </a:r>
            <a:r>
              <a:rPr lang="en-US" dirty="0" smtClean="0"/>
              <a:t>XML</a:t>
            </a:r>
            <a:r>
              <a:rPr lang="el-GR" dirty="0" smtClean="0"/>
              <a:t>;</a:t>
            </a:r>
          </a:p>
          <a:p>
            <a:r>
              <a:rPr lang="el-GR" dirty="0" smtClean="0"/>
              <a:t>Τέτοιες πληροφορίες είναι απαραίτητες, επειδή τα έγγραφα </a:t>
            </a:r>
            <a:r>
              <a:rPr lang="en-US" dirty="0" smtClean="0"/>
              <a:t>XML</a:t>
            </a:r>
            <a:r>
              <a:rPr lang="el-GR" dirty="0" smtClean="0"/>
              <a:t> δεν περιέχουν πληροφορίες μορφοποίησης, σε αντίθεση με τα έγγραφα </a:t>
            </a:r>
            <a:r>
              <a:rPr lang="en-US" dirty="0" smtClean="0"/>
              <a:t>HTML</a:t>
            </a:r>
          </a:p>
          <a:p>
            <a:r>
              <a:rPr lang="el-GR" dirty="0" smtClean="0"/>
              <a:t>Το πλεονέκτημα είναι ότι ένα δεδομένο έγγραφο </a:t>
            </a:r>
            <a:r>
              <a:rPr lang="en-US" dirty="0" smtClean="0"/>
              <a:t>XML </a:t>
            </a:r>
            <a:r>
              <a:rPr lang="el-GR" dirty="0" smtClean="0"/>
              <a:t>μπορεί να παρουσιαστεί με διάφορους τρόπους, όταν εφαρμοστούν σε αυτό διαφορετικά </a:t>
            </a:r>
            <a:r>
              <a:rPr lang="el-GR" i="1" dirty="0" smtClean="0"/>
              <a:t>φύλλα στυλ</a:t>
            </a:r>
          </a:p>
          <a:p>
            <a:r>
              <a:rPr lang="el-GR" dirty="0" smtClean="0"/>
              <a:t>Π.χ. θεωρείστε το στοιχείο</a:t>
            </a:r>
            <a:r>
              <a:rPr lang="en-US" dirty="0" smtClean="0"/>
              <a:t> XML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3648" y="6337126"/>
            <a:ext cx="457200" cy="47625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85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4932040" y="3177952"/>
            <a:ext cx="3960440" cy="14751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&lt;author&gt;</a:t>
            </a:r>
          </a:p>
          <a:p>
            <a:r>
              <a:rPr lang="en-US" sz="1700" i="1" dirty="0" smtClean="0"/>
              <a:t>&lt;name&gt;</a:t>
            </a:r>
            <a:r>
              <a:rPr lang="en-US" sz="1700" i="1" dirty="0" err="1" smtClean="0"/>
              <a:t>Grigoris</a:t>
            </a:r>
            <a:r>
              <a:rPr lang="en-US" sz="1700" i="1" dirty="0" smtClean="0"/>
              <a:t> Antoniou&lt;/name&gt;</a:t>
            </a:r>
          </a:p>
          <a:p>
            <a:r>
              <a:rPr lang="en-US" sz="1700" i="1" dirty="0" smtClean="0"/>
              <a:t>&lt;affiliation&gt;University of Bremen&lt;/affiliation&gt;</a:t>
            </a:r>
          </a:p>
          <a:p>
            <a:r>
              <a:rPr lang="en-US" sz="1700" i="1" dirty="0" smtClean="0"/>
              <a:t>&lt;email&gt;ga@tzi.de&lt;/email&gt;</a:t>
            </a:r>
          </a:p>
          <a:p>
            <a:r>
              <a:rPr lang="en-US" sz="1700" i="1" dirty="0" smtClean="0"/>
              <a:t>&lt;/author&gt;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115616" y="4869160"/>
            <a:ext cx="7704856" cy="11521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 smtClean="0"/>
              <a:t>Η έξοδος μπορεί να είναι μία από τις παρακάτω (ανάλογα με το φύλλο στυλ που χρησιμοποιείται):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691680" y="5661248"/>
            <a:ext cx="2304256" cy="8956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err="1" smtClean="0"/>
              <a:t>Grigoris</a:t>
            </a:r>
            <a:r>
              <a:rPr lang="en-US" sz="1600" b="1" dirty="0" smtClean="0"/>
              <a:t> Antoniou</a:t>
            </a:r>
          </a:p>
          <a:p>
            <a:r>
              <a:rPr lang="en-US" sz="1600" dirty="0" smtClean="0"/>
              <a:t>University of Bremen</a:t>
            </a:r>
          </a:p>
          <a:p>
            <a:r>
              <a:rPr lang="en-US" sz="1600" i="1" dirty="0" smtClean="0"/>
              <a:t>ga@tzi.de</a:t>
            </a:r>
            <a:endParaRPr lang="en-US" sz="1700" i="1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5076056" y="5589240"/>
            <a:ext cx="2376264" cy="9676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err="1" smtClean="0"/>
              <a:t>Grigoris</a:t>
            </a:r>
            <a:r>
              <a:rPr lang="en-US" sz="1600" i="1" dirty="0" smtClean="0"/>
              <a:t> Antoniou</a:t>
            </a:r>
          </a:p>
          <a:p>
            <a:r>
              <a:rPr lang="en-US" sz="1600" dirty="0" smtClean="0"/>
              <a:t>University of Bremen</a:t>
            </a:r>
          </a:p>
          <a:p>
            <a:r>
              <a:rPr lang="en-US" sz="1600" dirty="0" smtClean="0"/>
              <a:t>ga@tzi.de</a:t>
            </a:r>
            <a:endParaRPr lang="en-US" sz="1700" i="1" dirty="0" smtClean="0"/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4211960" y="5984304"/>
            <a:ext cx="864096" cy="3970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noProof="0" dirty="0" smtClean="0"/>
              <a:t>ή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(2/8)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6416" y="1268760"/>
            <a:ext cx="7962088" cy="558924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Τα φύλλα στυλ μπορούν να γραφτούν σε διάφορες γλώσσες </a:t>
            </a:r>
            <a:r>
              <a:rPr lang="en-US" dirty="0" smtClean="0"/>
              <a:t>(CSS2 </a:t>
            </a:r>
            <a:r>
              <a:rPr lang="el-GR" dirty="0" smtClean="0"/>
              <a:t>ή</a:t>
            </a:r>
            <a:r>
              <a:rPr lang="en-US" dirty="0" smtClean="0"/>
              <a:t> XSL)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XSL (extensible </a:t>
            </a:r>
            <a:r>
              <a:rPr lang="en-US" dirty="0" err="1" smtClean="0"/>
              <a:t>stylesheet</a:t>
            </a:r>
            <a:r>
              <a:rPr lang="en-US" dirty="0" smtClean="0"/>
              <a:t> language)  </a:t>
            </a:r>
            <a:r>
              <a:rPr lang="el-GR" dirty="0" smtClean="0"/>
              <a:t>περιλαμβάνει</a:t>
            </a:r>
            <a:endParaRPr lang="en-US" dirty="0" smtClean="0"/>
          </a:p>
          <a:p>
            <a:pPr lvl="1"/>
            <a:r>
              <a:rPr lang="el-GR" dirty="0" smtClean="0"/>
              <a:t>Μία γλώσσα μετασχηματισμού </a:t>
            </a:r>
            <a:r>
              <a:rPr lang="en-US" dirty="0" smtClean="0"/>
              <a:t>(</a:t>
            </a:r>
            <a:r>
              <a:rPr lang="el-GR" dirty="0" smtClean="0"/>
              <a:t>την </a:t>
            </a:r>
            <a:r>
              <a:rPr lang="en-US" dirty="0" smtClean="0"/>
              <a:t>XSLT) </a:t>
            </a:r>
          </a:p>
          <a:p>
            <a:pPr lvl="1"/>
            <a:r>
              <a:rPr lang="el-GR" dirty="0" smtClean="0"/>
              <a:t>Μία γλώσσα μορφοποίησης</a:t>
            </a:r>
            <a:endParaRPr lang="en-US" dirty="0" smtClean="0"/>
          </a:p>
          <a:p>
            <a:r>
              <a:rPr lang="el-GR" dirty="0" smtClean="0"/>
              <a:t>Καθεμία από αυτές είναι μία εφαρμογή </a:t>
            </a:r>
            <a:r>
              <a:rPr lang="en-US" dirty="0" smtClean="0"/>
              <a:t>XML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XSLT </a:t>
            </a:r>
            <a:r>
              <a:rPr lang="el-GR" dirty="0" smtClean="0"/>
              <a:t>ορίζει κανόνες με τους οποίους ένα έγγραφο </a:t>
            </a:r>
            <a:r>
              <a:rPr lang="en-US" dirty="0" smtClean="0"/>
              <a:t>XML </a:t>
            </a:r>
            <a:r>
              <a:rPr lang="el-GR" dirty="0" smtClean="0"/>
              <a:t>εισόδου μετασχηματίζεται σε άλλο έγγραφο </a:t>
            </a:r>
            <a:r>
              <a:rPr lang="en-US" dirty="0" smtClean="0"/>
              <a:t>XML</a:t>
            </a:r>
            <a:r>
              <a:rPr lang="el-GR" dirty="0" smtClean="0"/>
              <a:t>, σε έγγραφο </a:t>
            </a:r>
            <a:r>
              <a:rPr lang="en-US" dirty="0" smtClean="0"/>
              <a:t>HTML</a:t>
            </a:r>
            <a:r>
              <a:rPr lang="el-GR" dirty="0" smtClean="0"/>
              <a:t>, ή σε απλό κείμενο</a:t>
            </a:r>
          </a:p>
          <a:p>
            <a:r>
              <a:rPr lang="el-GR" dirty="0" smtClean="0"/>
              <a:t>Το έγγραφο εξόδου μπορεί να χρησιμοποιεί το ίδιο </a:t>
            </a:r>
            <a:r>
              <a:rPr lang="en-US" dirty="0" smtClean="0"/>
              <a:t>DTD</a:t>
            </a:r>
            <a:r>
              <a:rPr lang="el-GR" dirty="0" smtClean="0"/>
              <a:t> ή σχήμα με το έγγραφο εισόδου, ή ενδέχεται να κάνει χρήση ενός εντελώς διαφορετικού λεξιλογίου </a:t>
            </a:r>
          </a:p>
          <a:p>
            <a:r>
              <a:rPr lang="el-GR" dirty="0" smtClean="0"/>
              <a:t>Η γλώσσα </a:t>
            </a:r>
            <a:r>
              <a:rPr lang="en-US" dirty="0" smtClean="0"/>
              <a:t>XSLT (XSL transformations</a:t>
            </a:r>
            <a:r>
              <a:rPr lang="el-GR" dirty="0" smtClean="0"/>
              <a:t>, μετασχηματισμοί </a:t>
            </a:r>
            <a:r>
              <a:rPr lang="en-US" dirty="0" smtClean="0"/>
              <a:t>XSL) </a:t>
            </a:r>
            <a:r>
              <a:rPr lang="el-GR" dirty="0" smtClean="0"/>
              <a:t>μπορεί να χρησιμοποιηθεί ανεξάρτητα από τη γλώσσα μορφοποίησης</a:t>
            </a:r>
            <a:endParaRPr lang="en-US" dirty="0" smtClean="0"/>
          </a:p>
          <a:p>
            <a:pPr lvl="1"/>
            <a:r>
              <a:rPr lang="el-GR" dirty="0" smtClean="0"/>
              <a:t>Η δυνατότητα μετατροπής δεδομένων και </a:t>
            </a:r>
            <a:r>
              <a:rPr lang="el-GR" dirty="0" err="1" smtClean="0"/>
              <a:t>μεταδεδομένων</a:t>
            </a:r>
            <a:r>
              <a:rPr lang="el-GR" dirty="0" smtClean="0"/>
              <a:t> από τη μία αναπαράσταση </a:t>
            </a:r>
            <a:r>
              <a:rPr lang="en-US" dirty="0" smtClean="0"/>
              <a:t>XML</a:t>
            </a:r>
            <a:r>
              <a:rPr lang="el-GR" dirty="0" smtClean="0"/>
              <a:t> στην άλλη την καθιστά ένα πολύτιμο εργαλείο για εφαρμογές που βασίζονται σε </a:t>
            </a:r>
            <a:r>
              <a:rPr lang="en-US" dirty="0" smtClean="0"/>
              <a:t>XML</a:t>
            </a:r>
          </a:p>
          <a:p>
            <a:r>
              <a:rPr lang="el-GR" dirty="0" smtClean="0"/>
              <a:t>Γενικά, η γλώσσα</a:t>
            </a:r>
            <a:r>
              <a:rPr lang="en-US" dirty="0" smtClean="0"/>
              <a:t> XSLT </a:t>
            </a:r>
            <a:r>
              <a:rPr lang="el-GR" dirty="0" smtClean="0"/>
              <a:t>επιλέγεται όταν υπάρχει ανάγκη επικοινωνίας ανάμεσα σε εφαρμογές που χρησιμοποιούν διαφορετικά </a:t>
            </a:r>
            <a:r>
              <a:rPr lang="en-US" dirty="0" smtClean="0"/>
              <a:t>DTD</a:t>
            </a:r>
            <a:r>
              <a:rPr lang="el-GR" dirty="0" smtClean="0"/>
              <a:t> ή σχήματα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86</a:t>
            </a:fld>
            <a:endParaRPr lang="el-GR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(3/8)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648072"/>
          </a:xfrm>
        </p:spPr>
        <p:txBody>
          <a:bodyPr>
            <a:noAutofit/>
          </a:bodyPr>
          <a:lstStyle/>
          <a:p>
            <a:r>
              <a:rPr lang="el-GR" sz="2000" dirty="0" smtClean="0"/>
              <a:t>Ορίζουμε ένα έγγραφο </a:t>
            </a:r>
            <a:r>
              <a:rPr lang="en-US" sz="2000" dirty="0" smtClean="0"/>
              <a:t>XSLT </a:t>
            </a:r>
            <a:r>
              <a:rPr lang="el-GR" sz="2000" dirty="0" smtClean="0"/>
              <a:t>που θα εφαρμοστεί στο παράδειγμα του συγγραφέα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87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115616" y="2132856"/>
            <a:ext cx="4752528" cy="35283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&lt;?xml version="1.0" encoding="UTF-16"?&gt;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xsl:stylesheet</a:t>
            </a:r>
            <a:r>
              <a:rPr lang="en-US" sz="1600" i="1" dirty="0" smtClean="0"/>
              <a:t> version="1.0"</a:t>
            </a:r>
          </a:p>
          <a:p>
            <a:r>
              <a:rPr lang="en-US" sz="1600" dirty="0" err="1" smtClean="0"/>
              <a:t>xmlns:xsl</a:t>
            </a:r>
            <a:r>
              <a:rPr lang="en-US" sz="1600" dirty="0" smtClean="0"/>
              <a:t>="http://www.w3.org/1999/XSL/Transform"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 match="/author"&gt;</a:t>
            </a:r>
          </a:p>
          <a:p>
            <a:r>
              <a:rPr lang="en-US" sz="1600" i="1" dirty="0" smtClean="0"/>
              <a:t>&lt;html&gt;</a:t>
            </a:r>
          </a:p>
          <a:p>
            <a:r>
              <a:rPr lang="en-US" sz="1600" i="1" dirty="0" smtClean="0"/>
              <a:t>&lt;head&gt;&lt;title&gt;An author&lt; /title&gt;&lt;/head&gt;</a:t>
            </a:r>
          </a:p>
          <a:p>
            <a:r>
              <a:rPr lang="en-US" sz="1600" i="1" dirty="0" smtClean="0"/>
              <a:t>&lt;body </a:t>
            </a:r>
            <a:r>
              <a:rPr lang="en-US" sz="1600" i="1" dirty="0" err="1" smtClean="0"/>
              <a:t>bgcolor</a:t>
            </a:r>
            <a:r>
              <a:rPr lang="en-US" sz="1600" i="1" dirty="0" smtClean="0"/>
              <a:t>="white"&gt;</a:t>
            </a:r>
          </a:p>
          <a:p>
            <a:r>
              <a:rPr lang="en-US" sz="1600" i="1" dirty="0" smtClean="0"/>
              <a:t>&lt;b&gt;&lt;</a:t>
            </a:r>
            <a:r>
              <a:rPr lang="en-US" sz="1600" i="1" dirty="0" err="1" smtClean="0"/>
              <a:t>xsl:value</a:t>
            </a:r>
            <a:r>
              <a:rPr lang="en-US" sz="1600" i="1" dirty="0" smtClean="0"/>
              <a:t>-of select="name"/&gt;&lt;/b&gt;&lt;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&gt;&lt;/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xsl:value</a:t>
            </a:r>
            <a:r>
              <a:rPr lang="en-US" sz="1600" i="1" dirty="0" smtClean="0"/>
              <a:t>-of select="affiliation"/&gt;&lt;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&gt;&lt;/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i</a:t>
            </a:r>
            <a:r>
              <a:rPr lang="en-US" sz="1600" i="1" dirty="0" smtClean="0"/>
              <a:t>&gt;&lt;</a:t>
            </a:r>
            <a:r>
              <a:rPr lang="en-US" sz="1600" i="1" dirty="0" err="1" smtClean="0"/>
              <a:t>xsl:value</a:t>
            </a:r>
            <a:r>
              <a:rPr lang="en-US" sz="1600" i="1" dirty="0" smtClean="0"/>
              <a:t>-of select="email"/&gt;&lt;/</a:t>
            </a:r>
            <a:r>
              <a:rPr lang="en-US" sz="1600" i="1" dirty="0" err="1" smtClean="0"/>
              <a:t>i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&lt;/body&gt;</a:t>
            </a:r>
          </a:p>
          <a:p>
            <a:r>
              <a:rPr lang="en-US" sz="1600" i="1" dirty="0" smtClean="0"/>
              <a:t>&lt;/html&gt;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xsl:stylesheet</a:t>
            </a:r>
            <a:r>
              <a:rPr lang="en-US" sz="1600" i="1" dirty="0" smtClean="0"/>
              <a:t>&gt;</a:t>
            </a:r>
            <a:endParaRPr lang="en-US" sz="1700" i="1" dirty="0" smtClean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5580112" y="2492896"/>
            <a:ext cx="316835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l-GR" sz="2000" dirty="0" smtClean="0"/>
              <a:t>	Όταν η έξοδος αυτού του στυλ εφαρμοστεί στο προηγούμενο έγγραφο </a:t>
            </a:r>
            <a:r>
              <a:rPr lang="en-US" sz="2000" dirty="0" smtClean="0"/>
              <a:t>XML</a:t>
            </a:r>
            <a:r>
              <a:rPr lang="el-GR" sz="2000" dirty="0" smtClean="0"/>
              <a:t>, θα παράγει το ακόλουθο έγγραφο </a:t>
            </a:r>
            <a:r>
              <a:rPr lang="en-US" sz="2000" dirty="0" smtClean="0"/>
              <a:t>HTML: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076056" y="4437112"/>
            <a:ext cx="3384376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&lt;html&gt;</a:t>
            </a:r>
          </a:p>
          <a:p>
            <a:r>
              <a:rPr lang="en-US" sz="1600" i="1" dirty="0" smtClean="0"/>
              <a:t>&lt;head&gt;&lt;title&gt;An author&lt; /title&gt;&lt;/head&gt;</a:t>
            </a:r>
          </a:p>
          <a:p>
            <a:r>
              <a:rPr lang="en-US" sz="1600" i="1" dirty="0" smtClean="0"/>
              <a:t>&lt;body </a:t>
            </a:r>
            <a:r>
              <a:rPr lang="en-US" sz="1600" i="1" dirty="0" err="1" smtClean="0"/>
              <a:t>bgcolor</a:t>
            </a:r>
            <a:r>
              <a:rPr lang="en-US" sz="1600" i="1" dirty="0" smtClean="0"/>
              <a:t>="white"&gt;</a:t>
            </a:r>
          </a:p>
          <a:p>
            <a:r>
              <a:rPr lang="en-US" sz="1600" i="1" dirty="0" smtClean="0"/>
              <a:t>&lt;b&gt;</a:t>
            </a:r>
            <a:r>
              <a:rPr lang="en-US" sz="1600" i="1" dirty="0" err="1" smtClean="0"/>
              <a:t>Grigoris</a:t>
            </a:r>
            <a:r>
              <a:rPr lang="en-US" sz="1600" i="1" dirty="0" smtClean="0"/>
              <a:t> Antoniou&lt;/b&gt;&lt;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</a:t>
            </a:r>
          </a:p>
          <a:p>
            <a:r>
              <a:rPr lang="en-US" sz="1600" dirty="0" smtClean="0"/>
              <a:t>University of Bremen</a:t>
            </a:r>
            <a:r>
              <a:rPr lang="en-US" sz="1600" i="1" dirty="0" smtClean="0"/>
              <a:t>&lt;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i</a:t>
            </a:r>
            <a:r>
              <a:rPr lang="en-US" sz="1600" i="1" dirty="0" smtClean="0"/>
              <a:t>&gt;ga@tzi.de&lt;/</a:t>
            </a:r>
            <a:r>
              <a:rPr lang="en-US" sz="1600" i="1" dirty="0" err="1" smtClean="0"/>
              <a:t>i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&lt;/body&gt;</a:t>
            </a:r>
          </a:p>
          <a:p>
            <a:r>
              <a:rPr lang="en-US" sz="1600" i="1" dirty="0" smtClean="0"/>
              <a:t>&lt;/html&gt;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(4/8)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Τα έγγραφα </a:t>
            </a:r>
            <a:r>
              <a:rPr lang="en-US" dirty="0" smtClean="0"/>
              <a:t>XSLT </a:t>
            </a:r>
            <a:r>
              <a:rPr lang="el-GR" dirty="0" smtClean="0"/>
              <a:t>είναι έγγραφα</a:t>
            </a:r>
            <a:r>
              <a:rPr lang="en-US" dirty="0" smtClean="0"/>
              <a:t> XML</a:t>
            </a:r>
          </a:p>
          <a:p>
            <a:pPr lvl="1"/>
            <a:r>
              <a:rPr lang="el-GR" dirty="0" smtClean="0"/>
              <a:t>Άρα, η </a:t>
            </a:r>
            <a:r>
              <a:rPr lang="en-US" dirty="0" smtClean="0"/>
              <a:t>XSLT </a:t>
            </a:r>
            <a:r>
              <a:rPr lang="el-GR" dirty="0" smtClean="0"/>
              <a:t>βρίσκεται «επάνω» από την</a:t>
            </a:r>
            <a:r>
              <a:rPr lang="en-US" dirty="0" smtClean="0"/>
              <a:t> XML </a:t>
            </a:r>
          </a:p>
          <a:p>
            <a:r>
              <a:rPr lang="el-GR" dirty="0" smtClean="0"/>
              <a:t>Το έγγραφο </a:t>
            </a:r>
            <a:r>
              <a:rPr lang="en-US" dirty="0" smtClean="0"/>
              <a:t>XSLT </a:t>
            </a:r>
            <a:r>
              <a:rPr lang="el-GR" dirty="0" smtClean="0"/>
              <a:t>ορίζει ένα </a:t>
            </a:r>
            <a:r>
              <a:rPr lang="el-GR" i="1" dirty="0" smtClean="0"/>
              <a:t>πρότυπο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i="1" dirty="0" smtClean="0"/>
              <a:t>template</a:t>
            </a:r>
            <a:r>
              <a:rPr lang="el-GR" i="1" dirty="0" smtClean="0"/>
              <a:t>)</a:t>
            </a:r>
            <a:endParaRPr lang="en-US" i="1" dirty="0" smtClean="0"/>
          </a:p>
          <a:p>
            <a:pPr lvl="1"/>
            <a:r>
              <a:rPr lang="el-GR" dirty="0" smtClean="0"/>
              <a:t>Σε αυτήν την περίπτωση, ένα έγγραφο </a:t>
            </a:r>
            <a:r>
              <a:rPr lang="en-US" dirty="0" smtClean="0"/>
              <a:t>HTML</a:t>
            </a:r>
            <a:r>
              <a:rPr lang="el-GR" dirty="0" smtClean="0"/>
              <a:t> με μερικά δεσμευτικά θέσης για την εισαγωγή περιεχομένου</a:t>
            </a:r>
            <a:r>
              <a:rPr lang="en-US" dirty="0" smtClean="0"/>
              <a:t> </a:t>
            </a:r>
          </a:p>
          <a:p>
            <a:r>
              <a:rPr lang="el-GR" dirty="0" smtClean="0"/>
              <a:t>Στο προηγούμενο έγγραφο </a:t>
            </a:r>
            <a:r>
              <a:rPr lang="en-US" dirty="0" smtClean="0"/>
              <a:t>XSLT (</a:t>
            </a:r>
            <a:r>
              <a:rPr lang="el-GR" dirty="0" smtClean="0"/>
              <a:t>παράδειγμα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Το στοιχείο </a:t>
            </a:r>
            <a:r>
              <a:rPr lang="en-US" i="1" dirty="0" err="1" smtClean="0"/>
              <a:t>xsl:value</a:t>
            </a:r>
            <a:r>
              <a:rPr lang="en-US" i="1" dirty="0" smtClean="0"/>
              <a:t>-of</a:t>
            </a:r>
            <a:r>
              <a:rPr lang="en-US" dirty="0" smtClean="0"/>
              <a:t> </a:t>
            </a:r>
            <a:r>
              <a:rPr lang="el-GR" dirty="0" smtClean="0"/>
              <a:t>επιστρέφει την τιμή ενός στοιχείου και την αντιγράφει στο έγγραφο εξόδου</a:t>
            </a:r>
            <a:endParaRPr lang="en-US" dirty="0" smtClean="0"/>
          </a:p>
          <a:p>
            <a:pPr lvl="2"/>
            <a:r>
              <a:rPr lang="el-GR" dirty="0" smtClean="0"/>
              <a:t>Τοποθετεί περιεχόμενο στο πρότυπο</a:t>
            </a:r>
            <a:endParaRPr lang="en-US" dirty="0" smtClean="0"/>
          </a:p>
          <a:p>
            <a:r>
              <a:rPr lang="el-GR" dirty="0" smtClean="0"/>
              <a:t>Ας υποθέσουμε τώρα ότι είχαμε ένα έγγραφο </a:t>
            </a:r>
            <a:r>
              <a:rPr lang="en-US" dirty="0" smtClean="0"/>
              <a:t>XML </a:t>
            </a:r>
            <a:r>
              <a:rPr lang="el-GR" dirty="0" smtClean="0"/>
              <a:t>με λεπτομέρειες για διάφορους συγγραφείς</a:t>
            </a:r>
            <a:endParaRPr lang="en-US" dirty="0" smtClean="0"/>
          </a:p>
          <a:p>
            <a:r>
              <a:rPr lang="el-GR" dirty="0" smtClean="0"/>
              <a:t>Σε τέτοιες περιπτώσεις, ορίζεται ένα ειδικό πρότυπο για τα στοιχεία </a:t>
            </a:r>
            <a:r>
              <a:rPr lang="en-US" i="1" dirty="0" smtClean="0"/>
              <a:t>author</a:t>
            </a:r>
            <a:r>
              <a:rPr lang="el-GR" i="1" dirty="0" smtClean="0"/>
              <a:t>,</a:t>
            </a:r>
            <a:r>
              <a:rPr lang="el-GR" dirty="0" smtClean="0"/>
              <a:t> το οποίο χρησιμοποιείται από το κύριο πρότυπο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88</a:t>
            </a:fld>
            <a:endParaRPr lang="el-GR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(5/8)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97024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Θεωρείστε το παρακάτω έγγραφο εισόδου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89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411760" y="2060848"/>
            <a:ext cx="4104456" cy="3384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&lt;authors&gt;</a:t>
            </a:r>
          </a:p>
          <a:p>
            <a:r>
              <a:rPr lang="en-US" sz="1700" i="1" dirty="0" smtClean="0"/>
              <a:t>&lt;author&gt;</a:t>
            </a:r>
          </a:p>
          <a:p>
            <a:r>
              <a:rPr lang="en-US" sz="1700" i="1" dirty="0" smtClean="0"/>
              <a:t>&lt;name&gt;</a:t>
            </a:r>
            <a:r>
              <a:rPr lang="en-US" sz="1700" i="1" dirty="0" err="1" smtClean="0"/>
              <a:t>Grigoris</a:t>
            </a:r>
            <a:r>
              <a:rPr lang="en-US" sz="1700" i="1" dirty="0" smtClean="0"/>
              <a:t> Antoniou&lt;/name&gt;</a:t>
            </a:r>
          </a:p>
          <a:p>
            <a:r>
              <a:rPr lang="en-US" sz="1700" i="1" dirty="0" smtClean="0"/>
              <a:t>&lt;affiliation&gt;University of Bremen&lt;/affiliation&gt;</a:t>
            </a:r>
          </a:p>
          <a:p>
            <a:r>
              <a:rPr lang="en-US" sz="1700" i="1" dirty="0" smtClean="0"/>
              <a:t>&lt;email&gt;ga@tzi.de&lt;/email&gt;</a:t>
            </a:r>
          </a:p>
          <a:p>
            <a:r>
              <a:rPr lang="en-US" sz="1700" i="1" dirty="0" smtClean="0"/>
              <a:t>&lt;/author&gt;</a:t>
            </a:r>
          </a:p>
          <a:p>
            <a:r>
              <a:rPr lang="en-US" sz="1700" i="1" dirty="0" smtClean="0"/>
              <a:t>&lt;author&gt;</a:t>
            </a:r>
          </a:p>
          <a:p>
            <a:r>
              <a:rPr lang="en-US" sz="1700" i="1" dirty="0" smtClean="0"/>
              <a:t>&lt;name&gt;David </a:t>
            </a:r>
            <a:r>
              <a:rPr lang="en-US" sz="1700" i="1" dirty="0" err="1" smtClean="0"/>
              <a:t>Billington</a:t>
            </a:r>
            <a:r>
              <a:rPr lang="en-US" sz="1700" i="1" dirty="0" smtClean="0"/>
              <a:t>&lt;/name&gt;</a:t>
            </a:r>
          </a:p>
          <a:p>
            <a:r>
              <a:rPr lang="en-US" sz="1700" i="1" dirty="0" smtClean="0"/>
              <a:t>&lt;affiliation&gt;Griffith University&lt;/affiliation&gt;</a:t>
            </a:r>
          </a:p>
          <a:p>
            <a:r>
              <a:rPr lang="en-US" sz="1700" i="1" dirty="0" smtClean="0"/>
              <a:t>&lt;email&gt;david@gu.edu.net&lt;/email&gt;</a:t>
            </a:r>
          </a:p>
          <a:p>
            <a:r>
              <a:rPr lang="en-US" sz="1700" i="1" dirty="0" smtClean="0"/>
              <a:t>&lt;/author&gt;</a:t>
            </a:r>
          </a:p>
          <a:p>
            <a:r>
              <a:rPr lang="en-US" sz="1700" i="1" dirty="0" smtClean="0"/>
              <a:t>&lt;/authors&gt;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Ηλεκτρονικό Εμπόριο μεταξύ Επιχειρήσεων και Καταναλωτών </a:t>
            </a:r>
            <a:r>
              <a:rPr lang="en-US" sz="3200" b="1" dirty="0" smtClean="0"/>
              <a:t>(2/2)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4102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 ΣΙ θα επιτρέψει την ανάπτυξη πρακτόρων λογισμικού που μπορούν να </a:t>
            </a:r>
            <a:r>
              <a:rPr lang="el-GR" i="1" dirty="0" smtClean="0"/>
              <a:t>ερμηνεύουν</a:t>
            </a:r>
            <a:r>
              <a:rPr lang="el-GR" dirty="0" smtClean="0"/>
              <a:t> τις πληροφορίες των προϊόντων και τους όρους παροχής υπηρεσιών</a:t>
            </a:r>
          </a:p>
          <a:p>
            <a:pPr lvl="1"/>
            <a:r>
              <a:rPr lang="el-GR" dirty="0" smtClean="0"/>
              <a:t>Οι πληροφορίες τιμολόγησης και οι πληροφορίες των προϊόντων θα εξάγονται σωστά </a:t>
            </a:r>
          </a:p>
          <a:p>
            <a:pPr lvl="2"/>
            <a:r>
              <a:rPr lang="el-GR" dirty="0" smtClean="0"/>
              <a:t>Και οι πολιτικές παράδοσης και προσωπικού απορρήτου θα ερμηνεύονται και θα συγκρίνονται με βάση τις απαιτήσεις του χρήστη</a:t>
            </a:r>
          </a:p>
          <a:p>
            <a:pPr lvl="1"/>
            <a:r>
              <a:rPr lang="el-GR" dirty="0" smtClean="0"/>
              <a:t>Πρόσθετες πληροφορίες σχετικά με την υπόληψη των δικτυακών καταστημάτων θα ανακτώνται από άλλες πηγές</a:t>
            </a:r>
          </a:p>
          <a:p>
            <a:pPr lvl="2"/>
            <a:r>
              <a:rPr lang="el-GR" dirty="0" smtClean="0"/>
              <a:t>Όπως από ανεξάρτητους οργανισμούς αξιολόγησης ή σωματεία καταναλωτών</a:t>
            </a:r>
          </a:p>
          <a:p>
            <a:pPr lvl="1"/>
            <a:r>
              <a:rPr lang="el-GR" dirty="0" smtClean="0"/>
              <a:t>Ο προγραμματισμός χαμηλού επιπέδου των προγραμμάτων περιτύλιξης θα γίνει περιττός</a:t>
            </a:r>
          </a:p>
          <a:p>
            <a:pPr lvl="1"/>
            <a:r>
              <a:rPr lang="el-GR" dirty="0" smtClean="0"/>
              <a:t>Πολυπλοκότεροι πράκτορες αγορών θα είναι σε θέση να διεξάγουν αυτοματοποιημένες διαπραγματεύσεις με πράκτορες καταστημάτων, εκ μέρους του αγοραστή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(6/8)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2776352" cy="11891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Ορίζουμε το ακόλουθο έγγραφο </a:t>
            </a:r>
            <a:r>
              <a:rPr lang="en-US" dirty="0" smtClean="0"/>
              <a:t>XSLT: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90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4211960" y="1296144"/>
            <a:ext cx="4644008" cy="54452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&lt;?xml version="1.0" encoding="UTF-16"?&gt;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xsl:stylesheet</a:t>
            </a:r>
            <a:r>
              <a:rPr lang="en-US" sz="1600" i="1" dirty="0" smtClean="0"/>
              <a:t> version="1.0"</a:t>
            </a:r>
          </a:p>
          <a:p>
            <a:r>
              <a:rPr lang="en-US" sz="1600" dirty="0" err="1" smtClean="0"/>
              <a:t>xmlns:xsl</a:t>
            </a:r>
            <a:r>
              <a:rPr lang="en-US" sz="1600" dirty="0" smtClean="0"/>
              <a:t>="http://www.w3.org/1999/XSL/Transform"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 match="/"&gt;</a:t>
            </a:r>
          </a:p>
          <a:p>
            <a:r>
              <a:rPr lang="en-US" sz="1600" i="1" dirty="0" smtClean="0"/>
              <a:t>&lt;html&gt;</a:t>
            </a:r>
          </a:p>
          <a:p>
            <a:r>
              <a:rPr lang="en-US" sz="1600" i="1" dirty="0" smtClean="0"/>
              <a:t>&lt;head&gt;&lt;title&gt;Authors&lt; /title&gt;&lt;/head&gt;</a:t>
            </a:r>
          </a:p>
          <a:p>
            <a:r>
              <a:rPr lang="en-US" sz="1600" i="1" dirty="0" smtClean="0"/>
              <a:t>&lt;body </a:t>
            </a:r>
            <a:r>
              <a:rPr lang="en-US" sz="1600" i="1" dirty="0" err="1" smtClean="0"/>
              <a:t>bgcolor</a:t>
            </a:r>
            <a:r>
              <a:rPr lang="en-US" sz="1600" i="1" dirty="0" smtClean="0"/>
              <a:t>="white"&gt;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xsl:apply</a:t>
            </a:r>
            <a:r>
              <a:rPr lang="en-US" sz="1600" i="1" dirty="0" smtClean="0"/>
              <a:t>-templates select="authors"/&gt;</a:t>
            </a:r>
          </a:p>
          <a:p>
            <a:r>
              <a:rPr lang="en-US" sz="1600" i="1" dirty="0" smtClean="0"/>
              <a:t>&lt;!-- Apply templates for AUTHORS children --&gt;</a:t>
            </a:r>
          </a:p>
          <a:p>
            <a:r>
              <a:rPr lang="en-US" sz="1600" i="1" dirty="0" smtClean="0"/>
              <a:t>&lt;/body&gt;</a:t>
            </a:r>
          </a:p>
          <a:p>
            <a:r>
              <a:rPr lang="en-US" sz="1600" i="1" dirty="0" smtClean="0"/>
              <a:t>&lt;/html&gt;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 match="authors"&gt;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xsl:apply</a:t>
            </a:r>
            <a:r>
              <a:rPr lang="en-US" sz="1600" i="1" dirty="0" smtClean="0"/>
              <a:t>-templates select="author"/&gt;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 match="author"&gt;</a:t>
            </a:r>
          </a:p>
          <a:p>
            <a:r>
              <a:rPr lang="en-US" sz="1600" i="1" dirty="0" smtClean="0"/>
              <a:t>&lt;h2&gt;&lt;</a:t>
            </a:r>
            <a:r>
              <a:rPr lang="en-US" sz="1600" i="1" dirty="0" err="1" smtClean="0"/>
              <a:t>xsl:value</a:t>
            </a:r>
            <a:r>
              <a:rPr lang="en-US" sz="1600" i="1" dirty="0" smtClean="0"/>
              <a:t>-of select="name"/&gt;&lt;/h2&gt;</a:t>
            </a:r>
          </a:p>
          <a:p>
            <a:r>
              <a:rPr lang="en-US" sz="1600" dirty="0" smtClean="0"/>
              <a:t>Affiliation:</a:t>
            </a:r>
            <a:r>
              <a:rPr lang="en-US" sz="1600" i="1" dirty="0" smtClean="0"/>
              <a:t>&lt;</a:t>
            </a:r>
            <a:r>
              <a:rPr lang="en-US" sz="1600" i="1" dirty="0" err="1" smtClean="0"/>
              <a:t>xsl:value</a:t>
            </a:r>
            <a:r>
              <a:rPr lang="en-US" sz="1600" i="1" dirty="0" smtClean="0"/>
              <a:t>-of select="affiliation"/&gt;&lt;</a:t>
            </a:r>
            <a:r>
              <a:rPr lang="en-US" sz="1600" i="1" dirty="0" err="1" smtClean="0"/>
              <a:t>br</a:t>
            </a:r>
            <a:r>
              <a:rPr lang="en-US" sz="1600" i="1" dirty="0" smtClean="0"/>
              <a:t>&gt;</a:t>
            </a:r>
          </a:p>
          <a:p>
            <a:r>
              <a:rPr lang="en-US" sz="1600" dirty="0" smtClean="0"/>
              <a:t>Email: </a:t>
            </a:r>
            <a:r>
              <a:rPr lang="en-US" sz="1600" i="1" dirty="0" smtClean="0"/>
              <a:t>&lt;</a:t>
            </a:r>
            <a:r>
              <a:rPr lang="en-US" sz="1600" i="1" dirty="0" err="1" smtClean="0"/>
              <a:t>xsl:value</a:t>
            </a:r>
            <a:r>
              <a:rPr lang="en-US" sz="1600" i="1" dirty="0" smtClean="0"/>
              <a:t>-of select="email"/&gt;</a:t>
            </a:r>
          </a:p>
          <a:p>
            <a:r>
              <a:rPr lang="en-US" sz="1600" i="1" dirty="0" smtClean="0"/>
              <a:t>&lt;p&gt;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xsl:template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</a:t>
            </a:r>
            <a:r>
              <a:rPr lang="en-US" sz="1600" i="1" dirty="0" err="1" smtClean="0"/>
              <a:t>xsl:stylesheet</a:t>
            </a:r>
            <a:r>
              <a:rPr lang="en-US" sz="1600" i="1" dirty="0" smtClean="0"/>
              <a:t>&gt;</a:t>
            </a:r>
            <a:endParaRPr lang="en-US" sz="1700" i="1" dirty="0" smtClean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(7/8)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447800"/>
            <a:ext cx="3528392" cy="46903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Η παραγόμενη έξοδος είναι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91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115616" y="1988840"/>
            <a:ext cx="3456384" cy="3384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&lt;html&gt;</a:t>
            </a:r>
          </a:p>
          <a:p>
            <a:r>
              <a:rPr lang="en-US" sz="1700" i="1" dirty="0" smtClean="0"/>
              <a:t>&lt;head&gt;&lt;title&gt;Authors&lt; /title&gt;&lt;/head&gt;</a:t>
            </a:r>
          </a:p>
          <a:p>
            <a:r>
              <a:rPr lang="en-US" sz="1700" i="1" dirty="0" smtClean="0"/>
              <a:t>&lt;body </a:t>
            </a:r>
            <a:r>
              <a:rPr lang="en-US" sz="1700" i="1" dirty="0" err="1" smtClean="0"/>
              <a:t>bgcolor</a:t>
            </a:r>
            <a:r>
              <a:rPr lang="en-US" sz="1700" i="1" dirty="0" smtClean="0"/>
              <a:t>="white"&gt;</a:t>
            </a:r>
          </a:p>
          <a:p>
            <a:r>
              <a:rPr lang="en-US" sz="1700" i="1" dirty="0" smtClean="0"/>
              <a:t>&lt;h2&gt;</a:t>
            </a:r>
            <a:r>
              <a:rPr lang="en-US" sz="1700" i="1" dirty="0" err="1" smtClean="0"/>
              <a:t>Grigoris</a:t>
            </a:r>
            <a:r>
              <a:rPr lang="en-US" sz="1700" i="1" dirty="0" smtClean="0"/>
              <a:t> Antoniou&lt;/h2&gt;</a:t>
            </a:r>
          </a:p>
          <a:p>
            <a:r>
              <a:rPr lang="en-US" sz="1700" dirty="0" smtClean="0"/>
              <a:t>Affiliation: University of Bremen</a:t>
            </a:r>
            <a:r>
              <a:rPr lang="en-US" sz="1700" i="1" dirty="0" smtClean="0"/>
              <a:t>&lt;</a:t>
            </a:r>
            <a:r>
              <a:rPr lang="en-US" sz="1700" i="1" dirty="0" err="1" smtClean="0"/>
              <a:t>br</a:t>
            </a:r>
            <a:r>
              <a:rPr lang="en-US" sz="1700" i="1" dirty="0" smtClean="0"/>
              <a:t>&gt;</a:t>
            </a:r>
          </a:p>
          <a:p>
            <a:r>
              <a:rPr lang="en-US" sz="1700" dirty="0" smtClean="0"/>
              <a:t>Email: ga@tzi.de</a:t>
            </a:r>
          </a:p>
          <a:p>
            <a:r>
              <a:rPr lang="en-US" sz="1700" i="1" dirty="0" smtClean="0"/>
              <a:t>&lt;p&gt;</a:t>
            </a:r>
          </a:p>
          <a:p>
            <a:r>
              <a:rPr lang="en-US" sz="1700" i="1" dirty="0" smtClean="0"/>
              <a:t>&lt;h2&gt;David </a:t>
            </a:r>
            <a:r>
              <a:rPr lang="en-US" sz="1700" i="1" dirty="0" err="1" smtClean="0"/>
              <a:t>Billington</a:t>
            </a:r>
            <a:r>
              <a:rPr lang="en-US" sz="1700" i="1" dirty="0" smtClean="0"/>
              <a:t>&lt;/h2&gt;</a:t>
            </a:r>
          </a:p>
          <a:p>
            <a:r>
              <a:rPr lang="en-US" sz="1700" dirty="0" smtClean="0"/>
              <a:t>Affiliation: Griffith University</a:t>
            </a:r>
            <a:r>
              <a:rPr lang="en-US" sz="1700" i="1" dirty="0" smtClean="0"/>
              <a:t>&lt;</a:t>
            </a:r>
            <a:r>
              <a:rPr lang="en-US" sz="1700" i="1" dirty="0" err="1" smtClean="0"/>
              <a:t>br</a:t>
            </a:r>
            <a:r>
              <a:rPr lang="en-US" sz="1700" i="1" dirty="0" smtClean="0"/>
              <a:t>&gt;</a:t>
            </a:r>
          </a:p>
          <a:p>
            <a:r>
              <a:rPr lang="en-US" sz="1700" dirty="0" smtClean="0"/>
              <a:t>Email: david@gu.edu.net</a:t>
            </a:r>
          </a:p>
          <a:p>
            <a:r>
              <a:rPr lang="en-US" sz="1700" i="1" dirty="0" smtClean="0"/>
              <a:t>&lt;p&gt;</a:t>
            </a:r>
          </a:p>
          <a:p>
            <a:r>
              <a:rPr lang="en-US" sz="1700" i="1" dirty="0" smtClean="0"/>
              <a:t>&lt;/body&gt;</a:t>
            </a:r>
          </a:p>
          <a:p>
            <a:r>
              <a:rPr lang="en-US" sz="1700" i="1" dirty="0" smtClean="0"/>
              <a:t>&lt;/html&gt;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4499992" y="1484784"/>
            <a:ext cx="4536504" cy="5373216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Το στοιχείο</a:t>
            </a:r>
            <a:r>
              <a:rPr lang="en-US" sz="3200" dirty="0" smtClean="0"/>
              <a:t> </a:t>
            </a:r>
            <a:r>
              <a:rPr lang="en-US" sz="3200" i="1" dirty="0" err="1" smtClean="0"/>
              <a:t>xsl:apply</a:t>
            </a:r>
            <a:r>
              <a:rPr lang="en-US" sz="3200" i="1" dirty="0" smtClean="0"/>
              <a:t>-templates</a:t>
            </a:r>
            <a:r>
              <a:rPr lang="en-US" sz="3200" dirty="0" smtClean="0"/>
              <a:t> </a:t>
            </a:r>
            <a:r>
              <a:rPr lang="el-GR" sz="3200" dirty="0" smtClean="0"/>
              <a:t>προκαλεί την αντιπαραβολή όλων των παιδιών του κόμβου αναφοράς με την επιλεγμένη παράσταση διαδρομής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l-GR" sz="2900" dirty="0" smtClean="0"/>
              <a:t>Π.χ. αν το τρέχον πρότυπο εφαρμόζεται στη διαδρομή / τότε το στοιχείο </a:t>
            </a:r>
            <a:r>
              <a:rPr lang="en-US" sz="2900" i="1" dirty="0" err="1" smtClean="0"/>
              <a:t>xsl:apply</a:t>
            </a:r>
            <a:r>
              <a:rPr lang="en-US" sz="2900" i="1" dirty="0" smtClean="0"/>
              <a:t>-templates</a:t>
            </a:r>
            <a:r>
              <a:rPr lang="en-US" sz="2900" dirty="0" smtClean="0"/>
              <a:t> </a:t>
            </a:r>
            <a:r>
              <a:rPr lang="el-GR" sz="2900" dirty="0" smtClean="0"/>
              <a:t>εφαρμόζεται στο στοιχείο-ρίζα, το οποίο σε αυτήν την περίπτωση είναι το στοιχείο</a:t>
            </a:r>
            <a:r>
              <a:rPr lang="en-US" sz="2900" dirty="0" smtClean="0"/>
              <a:t> </a:t>
            </a:r>
            <a:r>
              <a:rPr lang="en-US" sz="2900" i="1" dirty="0" smtClean="0"/>
              <a:t>authors</a:t>
            </a:r>
            <a:endParaRPr lang="en-US" sz="2900" dirty="0" smtClean="0"/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900" dirty="0" smtClean="0"/>
              <a:t>Και αν ο τρέχων κόμβος είναι το στοιχείο </a:t>
            </a:r>
            <a:r>
              <a:rPr lang="en-US" sz="2900" i="1" dirty="0" smtClean="0"/>
              <a:t>authors</a:t>
            </a:r>
            <a:r>
              <a:rPr lang="el-GR" sz="2900" i="1" dirty="0" smtClean="0"/>
              <a:t>,</a:t>
            </a:r>
            <a:r>
              <a:rPr lang="el-GR" sz="2900" dirty="0" smtClean="0"/>
              <a:t>τότε το στοιχείο </a:t>
            </a:r>
            <a:r>
              <a:rPr lang="en-US" sz="2900" i="1" dirty="0" err="1" smtClean="0"/>
              <a:t>xsl:apply</a:t>
            </a:r>
            <a:r>
              <a:rPr lang="en-US" sz="2900" i="1" dirty="0" smtClean="0"/>
              <a:t>-templates select="author"</a:t>
            </a:r>
            <a:r>
              <a:rPr lang="en-US" sz="2900" dirty="0" smtClean="0"/>
              <a:t> </a:t>
            </a:r>
            <a:r>
              <a:rPr lang="el-GR" sz="2900" dirty="0" smtClean="0"/>
              <a:t>προκαλεί την εφαρμογή του προτύπου για τα στοιχεία </a:t>
            </a:r>
            <a:r>
              <a:rPr lang="en-US" sz="2900" dirty="0" smtClean="0"/>
              <a:t>author </a:t>
            </a:r>
            <a:r>
              <a:rPr lang="el-GR" sz="2900" dirty="0" smtClean="0"/>
              <a:t>σε όλα τα παιδιά τύπου</a:t>
            </a:r>
            <a:r>
              <a:rPr lang="en-US" sz="2900" dirty="0" smtClean="0"/>
              <a:t> author </a:t>
            </a:r>
            <a:r>
              <a:rPr lang="el-GR" sz="2900" dirty="0" smtClean="0"/>
              <a:t>του στοιχείου</a:t>
            </a:r>
            <a:r>
              <a:rPr lang="en-US" sz="2900" dirty="0" smtClean="0"/>
              <a:t> authors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sz="3200" dirty="0" smtClean="0"/>
              <a:t>Ο ορισμός ενός προτύπου για κάθε τύπο στοιχείων του εγγράφου αποτελεί καλή πρακτική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(</a:t>
            </a:r>
            <a:r>
              <a:rPr lang="en-US" b="1" smtClean="0"/>
              <a:t>8/8)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20533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Τώρα, ας στρέψουμε την προσοχή μας στα χαρακτηριστικά</a:t>
            </a:r>
            <a:endParaRPr lang="en-US" dirty="0" smtClean="0"/>
          </a:p>
          <a:p>
            <a:r>
              <a:rPr lang="el-GR" dirty="0" smtClean="0"/>
              <a:t>Έστω ότι θέλουμε να επεξεργαστούμε το στοιχείο</a:t>
            </a:r>
            <a:endParaRPr lang="en-US" dirty="0" smtClean="0"/>
          </a:p>
          <a:p>
            <a:pPr lvl="1"/>
            <a:r>
              <a:rPr lang="en-US" i="1" dirty="0" smtClean="0"/>
              <a:t>&lt;person </a:t>
            </a:r>
            <a:r>
              <a:rPr lang="en-US" i="1" dirty="0" err="1" smtClean="0"/>
              <a:t>firstname</a:t>
            </a:r>
            <a:r>
              <a:rPr lang="en-US" i="1" dirty="0" smtClean="0"/>
              <a:t>="John" </a:t>
            </a:r>
            <a:r>
              <a:rPr lang="en-US" i="1" dirty="0" err="1" smtClean="0"/>
              <a:t>lastname</a:t>
            </a:r>
            <a:r>
              <a:rPr lang="en-US" i="1" dirty="0" smtClean="0"/>
              <a:t>="Woo"/&gt; </a:t>
            </a:r>
            <a:r>
              <a:rPr lang="el-GR" dirty="0" smtClean="0"/>
              <a:t>με τη γλώσσα</a:t>
            </a:r>
            <a:r>
              <a:rPr lang="en-US" dirty="0" smtClean="0"/>
              <a:t> XSLT</a:t>
            </a:r>
          </a:p>
          <a:p>
            <a:r>
              <a:rPr lang="el-GR" dirty="0" smtClean="0"/>
              <a:t>Επιθυμούμε να προσθέσουμε τιμές χαρακτηριστικών στο πρότυπο</a:t>
            </a:r>
            <a:endParaRPr lang="en-US" dirty="0" smtClean="0"/>
          </a:p>
          <a:p>
            <a:pPr lvl="1"/>
            <a:r>
              <a:rPr lang="el-GR" dirty="0" smtClean="0"/>
              <a:t>Στην</a:t>
            </a:r>
            <a:r>
              <a:rPr lang="en-US" dirty="0" smtClean="0"/>
              <a:t> XSLT, </a:t>
            </a:r>
            <a:r>
              <a:rPr lang="el-GR" dirty="0" smtClean="0"/>
              <a:t>το στοιχείο </a:t>
            </a:r>
            <a:r>
              <a:rPr lang="en-US" i="1" dirty="0" err="1" smtClean="0"/>
              <a:t>xsl:value</a:t>
            </a:r>
            <a:r>
              <a:rPr lang="en-US" i="1" dirty="0" smtClean="0"/>
              <a:t>-of</a:t>
            </a:r>
            <a:r>
              <a:rPr lang="en-US" dirty="0" smtClean="0"/>
              <a:t> </a:t>
            </a:r>
            <a:r>
              <a:rPr lang="el-GR" dirty="0" smtClean="0"/>
              <a:t>δίνει τη θέση του στα δεδομένα που περικλείονται από </a:t>
            </a:r>
            <a:r>
              <a:rPr lang="el-GR" dirty="0" err="1" smtClean="0"/>
              <a:t>άγκυστρα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Ο σωστός τρόπος να ορίσουμε ένα πρότυπο γι’ αυτό το παράδειγμα είναι ο ακόλουθος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92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63688" y="4797152"/>
            <a:ext cx="5904656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xsl:template</a:t>
            </a:r>
            <a:r>
              <a:rPr lang="en-US" sz="1700" i="1" dirty="0" smtClean="0"/>
              <a:t> match="person"&gt;</a:t>
            </a:r>
          </a:p>
          <a:p>
            <a:r>
              <a:rPr lang="en-US" sz="1700" i="1" dirty="0" smtClean="0"/>
              <a:t>&lt;person </a:t>
            </a:r>
            <a:r>
              <a:rPr lang="en-US" sz="1700" dirty="0" err="1" smtClean="0"/>
              <a:t>firstname</a:t>
            </a:r>
            <a:r>
              <a:rPr lang="en-US" sz="1700" dirty="0" smtClean="0"/>
              <a:t>="{@</a:t>
            </a:r>
            <a:r>
              <a:rPr lang="en-US" sz="1700" dirty="0" err="1" smtClean="0"/>
              <a:t>firstname</a:t>
            </a:r>
            <a:r>
              <a:rPr lang="en-US" sz="1700" dirty="0" smtClean="0"/>
              <a:t>}” </a:t>
            </a:r>
            <a:r>
              <a:rPr lang="en-US" sz="1700" dirty="0" err="1" smtClean="0"/>
              <a:t>lastname</a:t>
            </a:r>
            <a:r>
              <a:rPr lang="en-US" sz="1700" dirty="0" smtClean="0"/>
              <a:t>="{@</a:t>
            </a:r>
            <a:r>
              <a:rPr lang="en-US" sz="1700" dirty="0" err="1" smtClean="0"/>
              <a:t>lastname</a:t>
            </a:r>
            <a:r>
              <a:rPr lang="en-US" sz="1700" dirty="0" smtClean="0"/>
              <a:t>}"/</a:t>
            </a:r>
            <a:r>
              <a:rPr lang="en-US" sz="1700" i="1" dirty="0" smtClean="0"/>
              <a:t>&gt;</a:t>
            </a:r>
          </a:p>
          <a:p>
            <a:r>
              <a:rPr lang="en-US" sz="1700" i="1" dirty="0" smtClean="0"/>
              <a:t>&lt;/</a:t>
            </a:r>
            <a:r>
              <a:rPr lang="en-US" sz="1700" i="1" dirty="0" err="1" smtClean="0"/>
              <a:t>xsl:template</a:t>
            </a:r>
            <a:r>
              <a:rPr lang="en-US" sz="1700" i="1" dirty="0" smtClean="0"/>
              <a:t>&gt;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32560" y="588664"/>
            <a:ext cx="7406640" cy="1688208"/>
          </a:xfrm>
        </p:spPr>
        <p:txBody>
          <a:bodyPr/>
          <a:lstStyle/>
          <a:p>
            <a:r>
              <a:rPr lang="el-GR" b="1" i="1" dirty="0" smtClean="0"/>
              <a:t>Περιγραφή Πόρων Ιστού</a:t>
            </a:r>
            <a:r>
              <a:rPr lang="en-US" b="1" i="1" dirty="0" smtClean="0"/>
              <a:t>: RDF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l-GR" dirty="0" smtClean="0"/>
              <a:t>Εισαγωγή στο Σημασιολογικό Ιστό</a:t>
            </a:r>
            <a:r>
              <a:rPr lang="en-US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(1/5)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6104" y="1340768"/>
            <a:ext cx="8244408" cy="3349352"/>
          </a:xfrm>
        </p:spPr>
        <p:txBody>
          <a:bodyPr>
            <a:normAutofit fontScale="62500" lnSpcReduction="20000"/>
          </a:bodyPr>
          <a:lstStyle/>
          <a:p>
            <a:r>
              <a:rPr lang="el-GR" sz="2800" dirty="0" smtClean="0"/>
              <a:t>Η </a:t>
            </a:r>
            <a:r>
              <a:rPr lang="en-US" sz="2800" dirty="0" smtClean="0"/>
              <a:t>XML</a:t>
            </a:r>
            <a:r>
              <a:rPr lang="el-GR" sz="2800" dirty="0" smtClean="0"/>
              <a:t> είναι μία καθολική </a:t>
            </a:r>
            <a:r>
              <a:rPr lang="el-GR" sz="2800" dirty="0" err="1" smtClean="0"/>
              <a:t>μετα</a:t>
            </a:r>
            <a:r>
              <a:rPr lang="el-GR" sz="2800" dirty="0" smtClean="0"/>
              <a:t>-γλώσσα για τον ορισμό σήμανσης</a:t>
            </a:r>
          </a:p>
          <a:p>
            <a:r>
              <a:rPr lang="el-GR" sz="2800" dirty="0" smtClean="0"/>
              <a:t>Παρέχει ένα ενιαίο πλαίσιο, καθώς και ένα σύνολο από εργαλεία όπως οι συντακτικοί αναλυτές για την ανταλλαγή δεδομένων και </a:t>
            </a:r>
            <a:r>
              <a:rPr lang="el-GR" sz="2800" dirty="0" err="1" smtClean="0"/>
              <a:t>μεταδεδομένων</a:t>
            </a:r>
            <a:r>
              <a:rPr lang="el-GR" sz="2800" dirty="0" smtClean="0"/>
              <a:t> μεταξύ εφαρμογών </a:t>
            </a:r>
            <a:endParaRPr lang="en-US" sz="2800" dirty="0" smtClean="0"/>
          </a:p>
          <a:p>
            <a:r>
              <a:rPr lang="el-GR" sz="2800" dirty="0" smtClean="0"/>
              <a:t>Παρόλα αυτά</a:t>
            </a:r>
            <a:r>
              <a:rPr lang="en-US" sz="2800" dirty="0" smtClean="0"/>
              <a:t>, </a:t>
            </a:r>
            <a:r>
              <a:rPr lang="el-GR" sz="2800" dirty="0" smtClean="0"/>
              <a:t>η </a:t>
            </a:r>
            <a:r>
              <a:rPr lang="en-US" sz="2800" dirty="0" smtClean="0"/>
              <a:t>XML </a:t>
            </a:r>
            <a:r>
              <a:rPr lang="el-GR" sz="2800" dirty="0" smtClean="0"/>
              <a:t>δεν παρέχει κάποιο τρόπο καθορισμού της </a:t>
            </a:r>
            <a:r>
              <a:rPr lang="el-GR" sz="2800" i="1" dirty="0" smtClean="0"/>
              <a:t>σημασιολογίας </a:t>
            </a:r>
            <a:r>
              <a:rPr lang="el-GR" sz="2800" dirty="0" smtClean="0"/>
              <a:t>(σημασίας) των δεδομένων</a:t>
            </a:r>
            <a:endParaRPr lang="en-US" sz="2800" dirty="0" smtClean="0"/>
          </a:p>
          <a:p>
            <a:pPr lvl="1"/>
            <a:r>
              <a:rPr lang="el-GR" sz="2900" dirty="0" smtClean="0"/>
              <a:t>Π.χ. δεν υπάρχει κάποιο επιδιωκόμενο νόημα που συνδέεται με την ένθεση των ετικετών</a:t>
            </a:r>
            <a:endParaRPr lang="en-US" sz="2900" dirty="0" smtClean="0"/>
          </a:p>
          <a:p>
            <a:r>
              <a:rPr lang="el-GR" sz="2800" dirty="0" smtClean="0"/>
              <a:t>Παράδειγμα</a:t>
            </a:r>
            <a:r>
              <a:rPr lang="en-US" sz="2800" dirty="0" smtClean="0"/>
              <a:t>: </a:t>
            </a:r>
            <a:r>
              <a:rPr lang="el-GR" sz="2800" dirty="0" smtClean="0"/>
              <a:t>έστω ότι θέλουμε να εκφράσουμε το ακόλουθο γεγονός</a:t>
            </a:r>
            <a:r>
              <a:rPr lang="en-US" sz="2800" dirty="0" smtClean="0"/>
              <a:t>: </a:t>
            </a:r>
          </a:p>
          <a:p>
            <a:pPr lvl="1"/>
            <a:r>
              <a:rPr lang="el-GR" sz="2900" i="1" dirty="0" smtClean="0"/>
              <a:t>Ο </a:t>
            </a:r>
            <a:r>
              <a:rPr lang="en-US" sz="2900" i="1" dirty="0" smtClean="0"/>
              <a:t>David </a:t>
            </a:r>
            <a:r>
              <a:rPr lang="en-US" sz="2900" i="1" dirty="0" err="1" smtClean="0"/>
              <a:t>Billington</a:t>
            </a:r>
            <a:r>
              <a:rPr lang="en-US" sz="2900" i="1" dirty="0" smtClean="0"/>
              <a:t> </a:t>
            </a:r>
            <a:r>
              <a:rPr lang="el-GR" sz="2900" i="1" dirty="0" smtClean="0"/>
              <a:t>είναι ο διδάσκων του μαθήματος Διακριτά Μαθηματικά</a:t>
            </a:r>
            <a:r>
              <a:rPr lang="en-US" sz="2900" i="1" dirty="0" smtClean="0"/>
              <a:t>.</a:t>
            </a:r>
          </a:p>
          <a:p>
            <a:r>
              <a:rPr lang="el-GR" sz="2800" dirty="0" smtClean="0"/>
              <a:t>Υπάρχουν διάφοροι τρόποι αναπαράστασης αυτής της πρότασης σε </a:t>
            </a:r>
            <a:r>
              <a:rPr lang="en-US" sz="2800" dirty="0" smtClean="0"/>
              <a:t>XML</a:t>
            </a:r>
            <a:endParaRPr lang="el-GR" sz="2800" dirty="0" smtClean="0"/>
          </a:p>
          <a:p>
            <a:r>
              <a:rPr lang="el-GR" sz="2800" dirty="0" smtClean="0"/>
              <a:t>Τρεις από αυτούς είναι:</a:t>
            </a:r>
            <a:endParaRPr lang="en-US" sz="2400" dirty="0" smtClean="0"/>
          </a:p>
          <a:p>
            <a:pPr lvl="1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94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152128" y="4581128"/>
            <a:ext cx="7812360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i="1" dirty="0" smtClean="0"/>
              <a:t>&lt;course name="Discrete Mathematics“&gt; &lt;lecturer&gt;David </a:t>
            </a:r>
            <a:r>
              <a:rPr lang="en-US" sz="1700" i="1" dirty="0" err="1" smtClean="0"/>
              <a:t>Billington</a:t>
            </a:r>
            <a:r>
              <a:rPr lang="en-US" sz="1700" i="1" dirty="0" smtClean="0"/>
              <a:t>&lt;/lecturer&gt; &lt;/course&gt;</a:t>
            </a:r>
          </a:p>
          <a:p>
            <a:endParaRPr lang="en-US" sz="1000" i="1" dirty="0" smtClean="0"/>
          </a:p>
          <a:p>
            <a:r>
              <a:rPr lang="en-US" sz="1700" i="1" dirty="0" smtClean="0"/>
              <a:t>&lt;lecturer name="David </a:t>
            </a:r>
            <a:r>
              <a:rPr lang="en-US" sz="1700" i="1" dirty="0" err="1" smtClean="0"/>
              <a:t>Billington</a:t>
            </a:r>
            <a:r>
              <a:rPr lang="en-US" sz="1700" i="1" dirty="0" smtClean="0"/>
              <a:t>“&gt; &lt;teaches&gt;Discrete Mathematics&lt;/teaches&gt; &lt;/lecturer&gt;</a:t>
            </a:r>
          </a:p>
          <a:p>
            <a:endParaRPr lang="en-US" sz="1000" i="1" dirty="0" smtClean="0"/>
          </a:p>
          <a:p>
            <a:r>
              <a:rPr lang="en-US" sz="1700" i="1" dirty="0" smtClean="0"/>
              <a:t>&lt;</a:t>
            </a:r>
            <a:r>
              <a:rPr lang="en-US" sz="1700" i="1" dirty="0" err="1" smtClean="0"/>
              <a:t>teachingOffering</a:t>
            </a:r>
            <a:r>
              <a:rPr lang="en-US" sz="1700" i="1" dirty="0" smtClean="0"/>
              <a:t>&gt;</a:t>
            </a:r>
          </a:p>
          <a:p>
            <a:r>
              <a:rPr lang="en-US" sz="1700" i="1" dirty="0" smtClean="0"/>
              <a:t>&lt;lecturer&gt;David </a:t>
            </a:r>
            <a:r>
              <a:rPr lang="en-US" sz="1700" i="1" dirty="0" err="1" smtClean="0"/>
              <a:t>Billington</a:t>
            </a:r>
            <a:r>
              <a:rPr lang="en-US" sz="1700" i="1" dirty="0" smtClean="0"/>
              <a:t>&lt;/lecturer&gt;  &lt;course&gt;Discrete Mathematics&lt;/course&gt;</a:t>
            </a:r>
          </a:p>
          <a:p>
            <a:r>
              <a:rPr lang="en-US" sz="1700" i="1" dirty="0" smtClean="0"/>
              <a:t>&lt;/</a:t>
            </a:r>
            <a:r>
              <a:rPr lang="en-US" sz="1700" i="1" dirty="0" err="1" smtClean="0"/>
              <a:t>teachingOffering</a:t>
            </a:r>
            <a:r>
              <a:rPr lang="en-US" sz="1700" i="1" dirty="0" smtClean="0"/>
              <a:t>&gt;</a:t>
            </a:r>
            <a:endParaRPr lang="el-GR" sz="1700" dirty="0">
              <a:solidFill>
                <a:schemeClr val="tx1"/>
              </a:solidFill>
            </a:endParaRP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043608" y="6165304"/>
            <a:ext cx="7992888" cy="7647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l-GR" dirty="0" smtClean="0"/>
              <a:t>Δεν υπάρχει κάποιος τυπικός τρόπος αντιστοίχισης νοήματος στην ένθεση των ετικετών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(2/5)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Autofit/>
          </a:bodyPr>
          <a:lstStyle/>
          <a:p>
            <a:r>
              <a:rPr lang="el-GR" sz="2200" dirty="0" smtClean="0"/>
              <a:t>Η </a:t>
            </a:r>
            <a:r>
              <a:rPr lang="en-US" sz="2200" dirty="0" smtClean="0"/>
              <a:t>RDF (Resource Description Framework)</a:t>
            </a:r>
            <a:r>
              <a:rPr lang="el-GR" sz="2200" dirty="0" smtClean="0"/>
              <a:t> είναι στην ουσία ένα </a:t>
            </a:r>
            <a:r>
              <a:rPr lang="el-GR" sz="2200" i="1" dirty="0" smtClean="0"/>
              <a:t>μοντέλο δεδομένων</a:t>
            </a:r>
            <a:endParaRPr lang="en-US" sz="2200" i="1" dirty="0" smtClean="0"/>
          </a:p>
          <a:p>
            <a:pPr lvl="1"/>
            <a:r>
              <a:rPr lang="el-GR" sz="2000" dirty="0" smtClean="0"/>
              <a:t>Παρόλο που αποκαλείται συχνά «γλώσσα»</a:t>
            </a:r>
            <a:endParaRPr lang="en-US" sz="2000" i="1" dirty="0" smtClean="0"/>
          </a:p>
          <a:p>
            <a:r>
              <a:rPr lang="el-GR" sz="2200" dirty="0" smtClean="0"/>
              <a:t>Το βασικό δομικό στοιχείο του είναι μία τριάδα αντικειμένου-χαρακτηριστικού-τιμής, η οποία ονομάζεται </a:t>
            </a:r>
            <a:r>
              <a:rPr lang="el-GR" sz="2200" i="1" dirty="0" smtClean="0"/>
              <a:t>πρόταση (</a:t>
            </a:r>
            <a:r>
              <a:rPr lang="en-US" sz="2200" i="1" dirty="0" smtClean="0"/>
              <a:t>statement</a:t>
            </a:r>
            <a:r>
              <a:rPr lang="el-GR" sz="2200" i="1" dirty="0" smtClean="0"/>
              <a:t>)</a:t>
            </a:r>
            <a:endParaRPr lang="en-US" sz="2200" i="1" dirty="0" smtClean="0"/>
          </a:p>
          <a:p>
            <a:r>
              <a:rPr lang="el-GR" sz="2200" dirty="0" smtClean="0"/>
              <a:t>Ένα αφηρημένο μοντέλο δεδομένων χρειάζεται μία καθορισμένη σύνταξη ώστε να αναπαρίσταται και να μεταδίδεται, και η </a:t>
            </a:r>
            <a:r>
              <a:rPr lang="en-US" sz="2200" dirty="0" smtClean="0"/>
              <a:t>RDF </a:t>
            </a:r>
            <a:r>
              <a:rPr lang="el-GR" sz="2200" dirty="0" smtClean="0"/>
              <a:t>διαθέτει μία τέτοια σύνταξη σε</a:t>
            </a:r>
            <a:r>
              <a:rPr lang="en-US" sz="2200" dirty="0" smtClean="0"/>
              <a:t> XML</a:t>
            </a:r>
          </a:p>
          <a:p>
            <a:pPr lvl="1"/>
            <a:r>
              <a:rPr lang="el-GR" sz="2000" dirty="0" smtClean="0"/>
              <a:t>Το αποτέλεσμα είναι ότι κληρονομεί τα πλεονεκτήματα που σχετίζονται με την </a:t>
            </a:r>
            <a:r>
              <a:rPr lang="en-US" sz="2000" dirty="0" smtClean="0"/>
              <a:t>XML</a:t>
            </a:r>
          </a:p>
          <a:p>
            <a:pPr lvl="1"/>
            <a:r>
              <a:rPr lang="el-GR" sz="2000" dirty="0" smtClean="0"/>
              <a:t>Ωστόσο είναι δυνατό να υπάρχουν και άλλες συντακτικές αναπαραστάσεις της </a:t>
            </a:r>
            <a:r>
              <a:rPr lang="en-US" sz="2000" dirty="0" smtClean="0"/>
              <a:t>RDF</a:t>
            </a:r>
            <a:r>
              <a:rPr lang="el-GR" sz="2000" dirty="0" smtClean="0"/>
              <a:t> που δεν βασίζονται στην </a:t>
            </a:r>
            <a:r>
              <a:rPr lang="en-US" sz="2000" dirty="0" smtClean="0"/>
              <a:t>XML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95</a:t>
            </a:fld>
            <a:endParaRPr lang="el-GR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(3/5)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Autofit/>
          </a:bodyPr>
          <a:lstStyle/>
          <a:p>
            <a:r>
              <a:rPr lang="el-GR" sz="2200" dirty="0" smtClean="0"/>
              <a:t>Η </a:t>
            </a:r>
            <a:r>
              <a:rPr lang="en-US" sz="2200" dirty="0" smtClean="0"/>
              <a:t>RDF</a:t>
            </a:r>
            <a:r>
              <a:rPr lang="el-GR" sz="2200" dirty="0" smtClean="0"/>
              <a:t> είναι ανεξάρτητη πεδίου, με την έννοια ότι δεν έχει γίνει καμία υπόθεση αναφορικά με κάποιο συγκεκριμένο πεδίο χρήσης της</a:t>
            </a:r>
            <a:endParaRPr lang="en-US" sz="2200" dirty="0" smtClean="0"/>
          </a:p>
          <a:p>
            <a:r>
              <a:rPr lang="el-GR" sz="2200" dirty="0" smtClean="0"/>
              <a:t>Οι χρήστες είναι υπεύθυνοι για τον ορισμό της δικής τους ορολογίας μέσω μίας γλώσσας σχήματος, που αποκαλείται </a:t>
            </a:r>
            <a:r>
              <a:rPr lang="en-US" sz="2200" i="1" dirty="0" smtClean="0"/>
              <a:t>RDF Schema (RDFS)</a:t>
            </a:r>
          </a:p>
          <a:p>
            <a:r>
              <a:rPr lang="en-US" sz="2200" dirty="0" smtClean="0"/>
              <a:t>RDF Schema </a:t>
            </a:r>
            <a:r>
              <a:rPr lang="el-GR" sz="2200" dirty="0" smtClean="0"/>
              <a:t>έναντι</a:t>
            </a:r>
            <a:r>
              <a:rPr lang="en-US" sz="2200" dirty="0" smtClean="0"/>
              <a:t> XML Schema </a:t>
            </a:r>
          </a:p>
          <a:p>
            <a:pPr lvl="1"/>
            <a:r>
              <a:rPr lang="el-GR" sz="2000" dirty="0" smtClean="0"/>
              <a:t>Η </a:t>
            </a:r>
            <a:r>
              <a:rPr lang="en-US" sz="2000" dirty="0" smtClean="0"/>
              <a:t>XML Schema </a:t>
            </a:r>
            <a:r>
              <a:rPr lang="el-GR" sz="2000" dirty="0" smtClean="0"/>
              <a:t>περιορίζει τη </a:t>
            </a:r>
            <a:r>
              <a:rPr lang="el-GR" sz="2000" i="1" dirty="0" smtClean="0"/>
              <a:t>δομή</a:t>
            </a:r>
            <a:r>
              <a:rPr lang="el-GR" sz="2000" dirty="0" smtClean="0"/>
              <a:t> των εγγράφων</a:t>
            </a:r>
            <a:r>
              <a:rPr lang="en-US" sz="2000" dirty="0" smtClean="0"/>
              <a:t> XML</a:t>
            </a:r>
            <a:r>
              <a:rPr lang="el-GR" sz="2000" dirty="0" smtClean="0"/>
              <a:t>, ενώ η </a:t>
            </a:r>
            <a:r>
              <a:rPr lang="en-US" sz="2000" dirty="0" smtClean="0"/>
              <a:t>RDF Schema </a:t>
            </a:r>
            <a:r>
              <a:rPr lang="el-GR" sz="2000" dirty="0" smtClean="0"/>
              <a:t>καθορίζει το </a:t>
            </a:r>
            <a:r>
              <a:rPr lang="el-GR" sz="2000" i="1" dirty="0" smtClean="0"/>
              <a:t>λεξιλόγιο</a:t>
            </a:r>
            <a:r>
              <a:rPr lang="el-GR" sz="2000" dirty="0" smtClean="0"/>
              <a:t> που χρησιμοποιείται στα μοντέλα δεδομένων </a:t>
            </a:r>
            <a:r>
              <a:rPr lang="en-US" sz="2000" dirty="0" smtClean="0"/>
              <a:t>RDF</a:t>
            </a:r>
          </a:p>
          <a:p>
            <a:pPr lvl="1"/>
            <a:r>
              <a:rPr lang="el-GR" sz="2000" dirty="0" smtClean="0"/>
              <a:t>Στην </a:t>
            </a:r>
            <a:r>
              <a:rPr lang="en-US" sz="2000" dirty="0" smtClean="0"/>
              <a:t>RDFS </a:t>
            </a:r>
            <a:r>
              <a:rPr lang="el-GR" sz="2000" dirty="0" smtClean="0"/>
              <a:t>μπορούμε να ορίσουμε το λεξιλόγιο, να καθορίσουμε ποιες ιδιότητες ισχύουν, για ποια είδη αντικειμένων και τι τιμές μπορούν να πάρουν, καθώς επίσης και να περιγράψουμε τις σχέσεις ανάμεσα στα αντικείμενα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96</a:t>
            </a:fld>
            <a:endParaRPr lang="el-GR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(4/5)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340768"/>
            <a:ext cx="7962088" cy="392541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Π.χ. μπορούμε να γράψουμε</a:t>
            </a:r>
            <a:r>
              <a:rPr lang="en-US" dirty="0" smtClean="0"/>
              <a:t>: </a:t>
            </a:r>
            <a:r>
              <a:rPr lang="el-GR" i="1" dirty="0" smtClean="0"/>
              <a:t>Ο λέκτορας (</a:t>
            </a:r>
            <a:r>
              <a:rPr lang="en-US" i="1" dirty="0" smtClean="0"/>
              <a:t>lecturer</a:t>
            </a:r>
            <a:r>
              <a:rPr lang="el-GR" i="1" dirty="0" smtClean="0"/>
              <a:t>) είναι υποκλάση του μέλους ακαδημαϊκού προσωπικού</a:t>
            </a:r>
            <a:r>
              <a:rPr lang="en-US" i="1" dirty="0" smtClean="0"/>
              <a:t> </a:t>
            </a:r>
            <a:r>
              <a:rPr lang="el-GR" i="1" dirty="0" smtClean="0"/>
              <a:t>(</a:t>
            </a:r>
            <a:r>
              <a:rPr lang="en-US" i="1" dirty="0" smtClean="0"/>
              <a:t>academic staff member</a:t>
            </a:r>
            <a:r>
              <a:rPr lang="el-GR" i="1" dirty="0" smtClean="0"/>
              <a:t>)</a:t>
            </a:r>
            <a:endParaRPr lang="en-US" i="1" dirty="0" smtClean="0"/>
          </a:p>
          <a:p>
            <a:pPr lvl="1"/>
            <a:r>
              <a:rPr lang="el-GR" dirty="0" smtClean="0"/>
              <a:t>Αυτή η πρόταση σημαίνει ότι όλοι οι λέκτορες είναι και μέλη του ακαδημαϊκού προσωπικού</a:t>
            </a:r>
            <a:endParaRPr lang="en-US" dirty="0" smtClean="0"/>
          </a:p>
          <a:p>
            <a:pPr lvl="1"/>
            <a:r>
              <a:rPr lang="el-GR" dirty="0" smtClean="0"/>
              <a:t>Επιδιώκουμε να συσχετίσουμε τη φράση «είναι υποκλάση του»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is a subclass of</a:t>
            </a:r>
            <a:r>
              <a:rPr lang="el-GR" dirty="0" smtClean="0"/>
              <a:t>) με κάποιο νόημα</a:t>
            </a:r>
            <a:endParaRPr lang="en-US" dirty="0" smtClean="0"/>
          </a:p>
          <a:p>
            <a:pPr lvl="1"/>
            <a:r>
              <a:rPr lang="el-GR" dirty="0" smtClean="0"/>
              <a:t>Η ερμηνεία του συγκεκριμένου όρου δεν εξαρτάται από την εφαρμογή</a:t>
            </a:r>
            <a:endParaRPr lang="en-US" dirty="0" smtClean="0"/>
          </a:p>
          <a:p>
            <a:pPr lvl="2"/>
            <a:r>
              <a:rPr lang="el-GR" dirty="0" smtClean="0"/>
              <a:t>Το επιδιωκόμενο νόημα πρέπει να ακολουθείται από όλα τα προγράμματα επεξεργασίας </a:t>
            </a:r>
            <a:r>
              <a:rPr lang="en-US" dirty="0" smtClean="0"/>
              <a:t>RDF</a:t>
            </a:r>
          </a:p>
          <a:p>
            <a:pPr lvl="1"/>
            <a:r>
              <a:rPr lang="el-GR" dirty="0" smtClean="0"/>
              <a:t>Οι γλώσσες</a:t>
            </a:r>
            <a:r>
              <a:rPr lang="en-US" dirty="0" smtClean="0"/>
              <a:t> RDF/RDFS </a:t>
            </a:r>
            <a:r>
              <a:rPr lang="el-GR" dirty="0" smtClean="0"/>
              <a:t>μας επιτρέπουν να μοντελοποιούμε συγκεκριμένα πεδία, μέσω του καθορισμού της σημασιολογίας συγκεκριμένων συστατικών 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97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3491880" y="5301208"/>
            <a:ext cx="5472608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academicStaffMember</a:t>
            </a:r>
            <a:r>
              <a:rPr lang="en-US" sz="1600" i="1" dirty="0" smtClean="0"/>
              <a:t>&gt;</a:t>
            </a:r>
            <a:r>
              <a:rPr lang="en-US" sz="1600" i="1" dirty="0" err="1" smtClean="0"/>
              <a:t>Grigoris</a:t>
            </a:r>
            <a:r>
              <a:rPr lang="en-US" sz="1600" i="1" dirty="0" smtClean="0"/>
              <a:t> Antoniou&lt;/</a:t>
            </a:r>
            <a:r>
              <a:rPr lang="en-US" sz="1600" i="1" dirty="0" err="1" smtClean="0"/>
              <a:t>academicStaffMember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&lt;professor&gt;Michael Maher&lt;/professor&gt;</a:t>
            </a:r>
          </a:p>
          <a:p>
            <a:r>
              <a:rPr lang="en-US" sz="1600" i="1" dirty="0" smtClean="0"/>
              <a:t>&lt;course name="Discrete Mathematics"&gt;</a:t>
            </a:r>
          </a:p>
          <a:p>
            <a:r>
              <a:rPr lang="en-US" sz="1600" i="1" dirty="0" smtClean="0"/>
              <a:t>&lt;</a:t>
            </a:r>
            <a:r>
              <a:rPr lang="en-US" sz="1600" i="1" dirty="0" err="1" smtClean="0"/>
              <a:t>isTaughtBy</a:t>
            </a:r>
            <a:r>
              <a:rPr lang="en-US" sz="1600" i="1" dirty="0" smtClean="0"/>
              <a:t>&gt;David </a:t>
            </a:r>
            <a:r>
              <a:rPr lang="en-US" sz="1600" i="1" dirty="0" err="1" smtClean="0"/>
              <a:t>Billington</a:t>
            </a:r>
            <a:r>
              <a:rPr lang="en-US" sz="1600" i="1" dirty="0" smtClean="0"/>
              <a:t>&lt;/</a:t>
            </a:r>
            <a:r>
              <a:rPr lang="en-US" sz="1600" i="1" dirty="0" err="1" smtClean="0"/>
              <a:t>isTaughtBy</a:t>
            </a:r>
            <a:r>
              <a:rPr lang="en-US" sz="1600" i="1" dirty="0" smtClean="0"/>
              <a:t>&gt;</a:t>
            </a:r>
          </a:p>
          <a:p>
            <a:r>
              <a:rPr lang="en-US" sz="1600" i="1" dirty="0" smtClean="0"/>
              <a:t>&lt;/course&gt;</a:t>
            </a:r>
            <a:endParaRPr lang="el-GR" sz="1700" dirty="0">
              <a:solidFill>
                <a:schemeClr val="tx1"/>
              </a:solidFill>
            </a:endParaRP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403648" y="5192216"/>
            <a:ext cx="7498080" cy="2269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187624" y="5229200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2000" dirty="0" smtClean="0"/>
              <a:t>Η σπουδαιότητα της </a:t>
            </a:r>
            <a:r>
              <a:rPr lang="en-US" sz="2000" dirty="0" smtClean="0"/>
              <a:t>RDF Schema </a:t>
            </a:r>
            <a:r>
              <a:rPr lang="el-GR" sz="2000" dirty="0" smtClean="0"/>
              <a:t>μπορεί να φανεί με ένα παράδειγμα</a:t>
            </a:r>
            <a:r>
              <a:rPr lang="en-US" sz="2000" dirty="0" smtClean="0"/>
              <a:t>:</a:t>
            </a:r>
            <a:endParaRPr lang="el-GR" sz="2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</a:t>
            </a:r>
            <a:r>
              <a:rPr lang="en-US" b="1" dirty="0" smtClean="0"/>
              <a:t>(5/5)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4408" y="1340768"/>
            <a:ext cx="7962088" cy="55172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l-GR" dirty="0" smtClean="0"/>
              <a:t>Έστω ότι θέλουμε να συγκεντρώσουμε όλα τα μέλη του ακαδημαϊκού προσωπικού</a:t>
            </a:r>
            <a:endParaRPr lang="en-US" dirty="0" smtClean="0"/>
          </a:p>
          <a:p>
            <a:r>
              <a:rPr lang="el-GR" dirty="0" smtClean="0"/>
              <a:t>Μία παράσταση διαδρομής στη γλώσσα </a:t>
            </a:r>
            <a:r>
              <a:rPr lang="en-US" dirty="0" err="1" smtClean="0"/>
              <a:t>Xpath</a:t>
            </a:r>
            <a:r>
              <a:rPr lang="en-US" dirty="0" smtClean="0"/>
              <a:t> </a:t>
            </a:r>
            <a:r>
              <a:rPr lang="el-GR" dirty="0" smtClean="0"/>
              <a:t>θα μπορούσε να είναι: </a:t>
            </a:r>
            <a:r>
              <a:rPr lang="en-US" i="1" dirty="0" smtClean="0"/>
              <a:t>//</a:t>
            </a:r>
            <a:r>
              <a:rPr lang="en-US" i="1" dirty="0" err="1" smtClean="0"/>
              <a:t>academicStaffMember</a:t>
            </a:r>
            <a:r>
              <a:rPr lang="en-US" i="1" dirty="0" smtClean="0"/>
              <a:t> </a:t>
            </a:r>
          </a:p>
          <a:p>
            <a:pPr lvl="1"/>
            <a:r>
              <a:rPr lang="el-GR" dirty="0" smtClean="0"/>
              <a:t>Το αποτέλεσμα είναι μόνο ο</a:t>
            </a:r>
            <a:r>
              <a:rPr lang="en-US" dirty="0" smtClean="0"/>
              <a:t> </a:t>
            </a:r>
            <a:r>
              <a:rPr lang="en-US" dirty="0" err="1" smtClean="0"/>
              <a:t>Grigoris</a:t>
            </a:r>
            <a:r>
              <a:rPr lang="en-US" dirty="0" smtClean="0"/>
              <a:t> Antoniou</a:t>
            </a:r>
          </a:p>
          <a:p>
            <a:pPr lvl="0"/>
            <a:r>
              <a:rPr lang="el-GR" dirty="0" smtClean="0"/>
              <a:t>Παρόλο που αυτό είναι σωστό από την οπτική γωνία της </a:t>
            </a:r>
            <a:r>
              <a:rPr lang="en-US" dirty="0" smtClean="0"/>
              <a:t>XML</a:t>
            </a:r>
            <a:r>
              <a:rPr lang="el-GR" dirty="0" smtClean="0"/>
              <a:t>, η απάντηση είναι </a:t>
            </a:r>
            <a:r>
              <a:rPr lang="el-GR" i="1" dirty="0" smtClean="0"/>
              <a:t>σημασιολογικά ανεπαρκής</a:t>
            </a:r>
            <a:endParaRPr lang="en-US" dirty="0" smtClean="0"/>
          </a:p>
          <a:p>
            <a:pPr lvl="1"/>
            <a:r>
              <a:rPr lang="el-GR" dirty="0" smtClean="0"/>
              <a:t>Οι άνθρωποι-αναγνώστες θα είχαν συμπεριλάβει και τους </a:t>
            </a:r>
            <a:r>
              <a:rPr lang="en-US" dirty="0" smtClean="0"/>
              <a:t>Michael Maher </a:t>
            </a:r>
            <a:r>
              <a:rPr lang="el-GR" dirty="0" smtClean="0"/>
              <a:t>και</a:t>
            </a:r>
            <a:r>
              <a:rPr lang="en-US" dirty="0" smtClean="0"/>
              <a:t> David </a:t>
            </a:r>
            <a:r>
              <a:rPr lang="en-US" dirty="0" err="1" smtClean="0"/>
              <a:t>Billington</a:t>
            </a:r>
            <a:r>
              <a:rPr lang="en-US" dirty="0" smtClean="0"/>
              <a:t> </a:t>
            </a:r>
            <a:r>
              <a:rPr lang="el-GR" dirty="0" smtClean="0"/>
              <a:t>στην απάντηση, καθώς</a:t>
            </a:r>
            <a:endParaRPr lang="en-US" dirty="0" smtClean="0"/>
          </a:p>
          <a:p>
            <a:pPr lvl="2"/>
            <a:r>
              <a:rPr lang="el-GR" sz="2900" dirty="0" smtClean="0"/>
              <a:t>Όλοι οι καθηγητές (</a:t>
            </a:r>
            <a:r>
              <a:rPr lang="en-US" sz="2900" dirty="0" smtClean="0"/>
              <a:t>professors</a:t>
            </a:r>
            <a:r>
              <a:rPr lang="el-GR" sz="2900" dirty="0" smtClean="0"/>
              <a:t>) είναι μέλη του ακαδημαϊκού προσωπικού (δηλαδή η κλάση</a:t>
            </a:r>
            <a:r>
              <a:rPr lang="en-US" sz="2900" dirty="0" smtClean="0"/>
              <a:t> professor </a:t>
            </a:r>
            <a:r>
              <a:rPr lang="el-GR" sz="2900" dirty="0" smtClean="0"/>
              <a:t>είναι υποκλάση της </a:t>
            </a:r>
            <a:r>
              <a:rPr lang="en-US" sz="2900" dirty="0" err="1" smtClean="0"/>
              <a:t>academicStaffMember</a:t>
            </a:r>
            <a:r>
              <a:rPr lang="en-US" sz="2900" dirty="0" smtClean="0"/>
              <a:t>)</a:t>
            </a:r>
          </a:p>
          <a:p>
            <a:pPr lvl="2"/>
            <a:r>
              <a:rPr lang="el-GR" sz="2900" dirty="0" smtClean="0"/>
              <a:t>Τα μαθήματα διδάσκονται μόνο από μέλη του ακαδημαϊκού προσωπικού </a:t>
            </a:r>
            <a:endParaRPr lang="en-US" sz="2900" dirty="0" smtClean="0"/>
          </a:p>
          <a:p>
            <a:r>
              <a:rPr lang="el-GR" dirty="0" smtClean="0"/>
              <a:t>Τέτοιες πληροφορίες χρησιμοποιούν το </a:t>
            </a:r>
            <a:r>
              <a:rPr lang="el-GR" i="1" dirty="0" smtClean="0"/>
              <a:t>σημασιολογικό μοντέλο </a:t>
            </a:r>
            <a:r>
              <a:rPr lang="el-GR" dirty="0" smtClean="0"/>
              <a:t>του συγκεκριμένου πεδίου και δεν μπορούν να αναπαρασταθούν σε </a:t>
            </a:r>
            <a:r>
              <a:rPr lang="en-US" dirty="0" smtClean="0"/>
              <a:t>XML </a:t>
            </a:r>
            <a:r>
              <a:rPr lang="el-GR" dirty="0" smtClean="0"/>
              <a:t>ή</a:t>
            </a:r>
            <a:r>
              <a:rPr lang="en-US" dirty="0" smtClean="0"/>
              <a:t> RDF </a:t>
            </a:r>
            <a:r>
              <a:rPr lang="el-GR" dirty="0" smtClean="0"/>
              <a:t>αλλά αποτελούν αντιπροσωπευτικό δείγμα γνώσης που είναι γραμμένη σε</a:t>
            </a:r>
            <a:r>
              <a:rPr lang="en-US" dirty="0" smtClean="0"/>
              <a:t> RDF Schema</a:t>
            </a:r>
          </a:p>
          <a:p>
            <a:r>
              <a:rPr lang="el-GR" dirty="0" smtClean="0"/>
              <a:t>Επομένως, </a:t>
            </a:r>
            <a:r>
              <a:rPr lang="el-GR" i="1" dirty="0" smtClean="0"/>
              <a:t>η γλώσσα</a:t>
            </a:r>
            <a:r>
              <a:rPr lang="en-US" dirty="0" smtClean="0"/>
              <a:t> </a:t>
            </a:r>
            <a:r>
              <a:rPr lang="en-US" i="1" dirty="0" smtClean="0"/>
              <a:t>RDFS </a:t>
            </a:r>
            <a:r>
              <a:rPr lang="el-GR" i="1" dirty="0" smtClean="0"/>
              <a:t>καθιστά τη σημασιολογική πληροφορία προσπελάσιμη από υπολογιστές</a:t>
            </a:r>
            <a:r>
              <a:rPr lang="el-GR" dirty="0" smtClean="0"/>
              <a:t>, σύμφωνα με το όραμα του ΣΙ</a:t>
            </a:r>
            <a:endParaRPr lang="el-GR" sz="960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98</a:t>
            </a:fld>
            <a:endParaRPr lang="el-GR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692771"/>
          </a:xfrm>
        </p:spPr>
        <p:txBody>
          <a:bodyPr/>
          <a:lstStyle/>
          <a:p>
            <a:r>
              <a:rPr lang="en-US" dirty="0" smtClean="0"/>
              <a:t>RDF: </a:t>
            </a:r>
            <a:r>
              <a:rPr lang="el-GR" dirty="0" err="1" smtClean="0"/>
              <a:t>βασικεσ</a:t>
            </a:r>
            <a:r>
              <a:rPr lang="el-GR" dirty="0" smtClean="0"/>
              <a:t> </a:t>
            </a:r>
            <a:r>
              <a:rPr lang="el-GR" dirty="0" err="1" smtClean="0"/>
              <a:t>ιδεεσ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283968" y="4005064"/>
            <a:ext cx="4695224" cy="1077664"/>
          </a:xfrm>
        </p:spPr>
        <p:txBody>
          <a:bodyPr/>
          <a:lstStyle/>
          <a:p>
            <a:r>
              <a:rPr lang="el-GR" dirty="0" smtClean="0"/>
              <a:t>Οι θεμελιώδεις έννοιες της </a:t>
            </a:r>
            <a:r>
              <a:rPr lang="en-US" dirty="0" smtClean="0"/>
              <a:t>RDF </a:t>
            </a:r>
            <a:r>
              <a:rPr lang="el-GR" dirty="0" smtClean="0"/>
              <a:t>είναι οι πόροι (</a:t>
            </a:r>
            <a:r>
              <a:rPr lang="en-US" dirty="0" smtClean="0"/>
              <a:t>resources</a:t>
            </a:r>
            <a:r>
              <a:rPr lang="el-GR" dirty="0" smtClean="0"/>
              <a:t>), οι ιδιότητες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properties</a:t>
            </a:r>
            <a:r>
              <a:rPr lang="el-GR" dirty="0" smtClean="0"/>
              <a:t>), και οι προτάσεις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statements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99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1672</TotalTime>
  <Words>19651</Words>
  <Application>Microsoft Office PowerPoint</Application>
  <PresentationFormat>On-screen Show (4:3)</PresentationFormat>
  <Paragraphs>2090</Paragraphs>
  <Slides>185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185</vt:i4>
      </vt:variant>
    </vt:vector>
  </HeadingPairs>
  <TitlesOfParts>
    <vt:vector size="186" baseType="lpstr">
      <vt:lpstr>Ηλιοστάσιο</vt:lpstr>
      <vt:lpstr>Το Όραμα του Σημασιολογικού Ιστού</vt:lpstr>
      <vt:lpstr>Ο Σημερινός Ιστός</vt:lpstr>
      <vt:lpstr>Μηχανές Αναζήτησης</vt:lpstr>
      <vt:lpstr>Η Πρωτοβουλία για το Σημασιολογικό Ιστό (ΣΙ)</vt:lpstr>
      <vt:lpstr>Απο το σημερινο ιστο στο σημασιολογικο ιστο: παραδειγματα</vt:lpstr>
      <vt:lpstr>Διαχείριση Γνώσης (1/2)</vt:lpstr>
      <vt:lpstr>Διαχείριση Γνώσης (2/2)</vt:lpstr>
      <vt:lpstr>Ηλεκτρονικό Εμπόριο μεταξύ Επιχειρήσεων και Καταναλωτών (1/2)</vt:lpstr>
      <vt:lpstr>Ηλεκτρονικό Εμπόριο μεταξύ Επιχειρήσεων και Καταναλωτών (2/2)</vt:lpstr>
      <vt:lpstr>Ηλεκτρονικό Εμπόριο μεταξύ Επιχειρήσεων (1/2) </vt:lpstr>
      <vt:lpstr>Slide 11</vt:lpstr>
      <vt:lpstr>Συστήματα Wiki (1/2)</vt:lpstr>
      <vt:lpstr>Συστήματα Wiki (2/2)</vt:lpstr>
      <vt:lpstr>Slide 14</vt:lpstr>
      <vt:lpstr>Slide 15</vt:lpstr>
      <vt:lpstr>Προσωπικοί Πράκτορες:  Ένα μελλοντικό Σενάριο (3/3)</vt:lpstr>
      <vt:lpstr>Τεχνολογιεσ σημασιολογικου ιστου</vt:lpstr>
      <vt:lpstr>Ρητά Μεταδεδομένα (1/3)</vt:lpstr>
      <vt:lpstr>Ρητά Μεταδεδομένα (2/3)</vt:lpstr>
      <vt:lpstr>Ρητά Μεταδεδομένα (3/3)</vt:lpstr>
      <vt:lpstr>Οντολογίες (1/5) </vt:lpstr>
      <vt:lpstr>Οντολογίες (2/5) </vt:lpstr>
      <vt:lpstr>Οντολογίες (3/5) </vt:lpstr>
      <vt:lpstr>Οντολογίες (4/5) </vt:lpstr>
      <vt:lpstr>Οντολογίες (5/5) </vt:lpstr>
      <vt:lpstr>Λογική (1/3)</vt:lpstr>
      <vt:lpstr>Λογική (2/3)</vt:lpstr>
      <vt:lpstr>Λογική (3/3)</vt:lpstr>
      <vt:lpstr>Πράκτορες (1/2)</vt:lpstr>
      <vt:lpstr>Πράκτορες (2/2)</vt:lpstr>
      <vt:lpstr>Σημασιολογικός Ιστός και Τεχνητή Νοημοσύνη (1/2)</vt:lpstr>
      <vt:lpstr>Σημασιολογικός Ιστός και Τεχνητή Νοημοσύνη (2/2)</vt:lpstr>
      <vt:lpstr>Μία διαστρωματωμένη προσέγγιση (1/2)</vt:lpstr>
      <vt:lpstr>Μία διαστρωματωμένη προσέγγιση (2/2)</vt:lpstr>
      <vt:lpstr>Η «στοίβα επιπέδων» του ΣΙ (1/3)</vt:lpstr>
      <vt:lpstr>Η «στοίβα επιπέδων» του ΣΙ (2/3)</vt:lpstr>
      <vt:lpstr>Η «στοίβα επιπέδων» του ΣΙ (3/3)</vt:lpstr>
      <vt:lpstr>Δομημένα Έγγραφα Ιστού: XML</vt:lpstr>
      <vt:lpstr>Εισαγωγή (1/6)</vt:lpstr>
      <vt:lpstr>Εισαγωγή (2/6) – Παράδειγμα 1</vt:lpstr>
      <vt:lpstr>Εισαγωγή (3/6)</vt:lpstr>
      <vt:lpstr>Εισαγωγή (4/6)</vt:lpstr>
      <vt:lpstr>Εισαγωγή (5/6)</vt:lpstr>
      <vt:lpstr>Εισαγωγή (6/6) – Παράδειγμα 2</vt:lpstr>
      <vt:lpstr>Η γλωσσα XML</vt:lpstr>
      <vt:lpstr>Πρόλογος</vt:lpstr>
      <vt:lpstr>Στοιχεία</vt:lpstr>
      <vt:lpstr>Χαρακτηριστικά </vt:lpstr>
      <vt:lpstr>Σχόλια και Οδηγίες Επεξεργασίας</vt:lpstr>
      <vt:lpstr>Σωστά Δομημένα Έγγραφα XML</vt:lpstr>
      <vt:lpstr>Δενδρικό Μοντέλο των Εγγράφων XML (1/3)</vt:lpstr>
      <vt:lpstr>Δενδρικό Μοντέλο των Εγγράφων XML (2/3)</vt:lpstr>
      <vt:lpstr>Δενδρικό Μοντέλο των Εγγράφων XML (3/3)</vt:lpstr>
      <vt:lpstr>δομηση</vt:lpstr>
      <vt:lpstr>DTD (1/9)</vt:lpstr>
      <vt:lpstr>DTD (2/9)</vt:lpstr>
      <vt:lpstr>DTD (3/9)</vt:lpstr>
      <vt:lpstr>DTD (4/9)</vt:lpstr>
      <vt:lpstr>DTD (5/9)</vt:lpstr>
      <vt:lpstr>DTD (6/9)</vt:lpstr>
      <vt:lpstr>DTD (7/9)</vt:lpstr>
      <vt:lpstr>DTD (8/9)</vt:lpstr>
      <vt:lpstr>DTD (9/9)</vt:lpstr>
      <vt:lpstr>XML Schema (1/10)</vt:lpstr>
      <vt:lpstr>XML Schema (2/10)</vt:lpstr>
      <vt:lpstr>XML Schema (3/10)</vt:lpstr>
      <vt:lpstr>XML Schema (4/10)</vt:lpstr>
      <vt:lpstr>XML Schema (5/10)</vt:lpstr>
      <vt:lpstr>XML Schema (6/10)</vt:lpstr>
      <vt:lpstr>XML Schema (7/10)</vt:lpstr>
      <vt:lpstr>XML Schema (8/10)</vt:lpstr>
      <vt:lpstr>XML Schema (9/10)</vt:lpstr>
      <vt:lpstr>XML Schema (10/10)</vt:lpstr>
      <vt:lpstr>Χωροι ονοματων</vt:lpstr>
      <vt:lpstr>Χώροι Ονομάτων (1/2)</vt:lpstr>
      <vt:lpstr>Χώροι Ονομάτων (2/2)</vt:lpstr>
      <vt:lpstr>Αναφορα σε εγγραφα XML και υποβολη ερωτηματων</vt:lpstr>
      <vt:lpstr>Αναφορά σε έγγραφα XML και υποβολή ερωτημάτων (1/6)</vt:lpstr>
      <vt:lpstr>Αναφορά σε έγγραφα XML και υποβολή ερωτημάτων (2/6)</vt:lpstr>
      <vt:lpstr>Αναφορά σε έγγραφα XML και υποβολή ερωτημάτων (3/6)</vt:lpstr>
      <vt:lpstr>Αναφορά σε έγγραφα XML και υποβολή ερωτημάτων (4/6)</vt:lpstr>
      <vt:lpstr>Αναφορά σε έγγραφα XML και υποβολή ερωτημάτων (5/6)</vt:lpstr>
      <vt:lpstr>Αναφορά σε έγγραφα XML και υποβολή ερωτημάτων (6/6)</vt:lpstr>
      <vt:lpstr>επεξεργασια</vt:lpstr>
      <vt:lpstr>Επεξεργασία (1/8)</vt:lpstr>
      <vt:lpstr>Επεξεργασία (2/8)</vt:lpstr>
      <vt:lpstr>Επεξεργασία (3/8)</vt:lpstr>
      <vt:lpstr>Επεξεργασία (4/8)</vt:lpstr>
      <vt:lpstr>Επεξεργασία (5/8)</vt:lpstr>
      <vt:lpstr>Επεξεργασία (6/8)</vt:lpstr>
      <vt:lpstr>Επεξεργασία (7/8)</vt:lpstr>
      <vt:lpstr>Επεξεργασία (8/8) </vt:lpstr>
      <vt:lpstr>Περιγραφή Πόρων Ιστού: RDF  </vt:lpstr>
      <vt:lpstr>Εισαγωγή (1/5)</vt:lpstr>
      <vt:lpstr>Εισαγωγή (2/5)</vt:lpstr>
      <vt:lpstr>Εισαγωγή (3/5)</vt:lpstr>
      <vt:lpstr>Εισαγωγή (4/5)</vt:lpstr>
      <vt:lpstr>Εισαγωγή (5/5)</vt:lpstr>
      <vt:lpstr>RDF: βασικεσ ιδεεσ</vt:lpstr>
      <vt:lpstr>Πόροι</vt:lpstr>
      <vt:lpstr>Ιδιότητες και Προτάσεις</vt:lpstr>
      <vt:lpstr>Τρεις Θεωρήσεις μιας Πρότασης (1/4)</vt:lpstr>
      <vt:lpstr>Τρεις Θεωρήσεις μιας Πρότασης (2/4)</vt:lpstr>
      <vt:lpstr>Τρεις Θεωρήσεις μιας Πρότασης (3/4)</vt:lpstr>
      <vt:lpstr>Τρεις Θεωρήσεις μιας Πρότασης (4/4)</vt:lpstr>
      <vt:lpstr>Υποστασιοποίηση </vt:lpstr>
      <vt:lpstr>Τύποι Δεδομένων (1/2)</vt:lpstr>
      <vt:lpstr>Τύποι Δεδομένων  (2/2)</vt:lpstr>
      <vt:lpstr>Κριτική της RDF (1/3)</vt:lpstr>
      <vt:lpstr>Κριτική της RDF (2/3)</vt:lpstr>
      <vt:lpstr>Κριτική της RDF (3/3)</vt:lpstr>
      <vt:lpstr>RDF: συνταξη βασισμενη σε XML</vt:lpstr>
      <vt:lpstr>RDF – Εισαγωγή (1/5)</vt:lpstr>
      <vt:lpstr>RDF – Εισαγωγή (2/5)</vt:lpstr>
      <vt:lpstr>RDF – Εισαγωγή (3/5)</vt:lpstr>
      <vt:lpstr>RDF – Εισαγωγή (4/5)</vt:lpstr>
      <vt:lpstr>RDF – Εισαγωγή (5/5)</vt:lpstr>
      <vt:lpstr>Το χαρακτηριστικό rdf:resource (1/2)</vt:lpstr>
      <vt:lpstr>Το χαρακτηριστικό rdf:resource (2/2)</vt:lpstr>
      <vt:lpstr>Ένθετες Περιγραφές</vt:lpstr>
      <vt:lpstr>Το στοιχείο rdf:type</vt:lpstr>
      <vt:lpstr>Σύντομη Σύνταξη (1/2)</vt:lpstr>
      <vt:lpstr>Σύντομη Σύνταξη(2/2)</vt:lpstr>
      <vt:lpstr>Στοιχεία-Υποδοχείς (1/6)</vt:lpstr>
      <vt:lpstr>Στοιχεία-Υποδοχείς (2/6)</vt:lpstr>
      <vt:lpstr>Στοιχεία-Υποδοχείς (3/6)</vt:lpstr>
      <vt:lpstr>Στοιχεία-Υποδοχείς (4/6)</vt:lpstr>
      <vt:lpstr>Στοιχεία-Υποδοχείς (5/6)</vt:lpstr>
      <vt:lpstr>Στοιχεία-Υποδοχείς (6/6)</vt:lpstr>
      <vt:lpstr>Υποστασιοποίηση (1/2)</vt:lpstr>
      <vt:lpstr>Υποστασιοποίηση (2/2)</vt:lpstr>
      <vt:lpstr>RDF Schema:  βασικεσ ιδεεσ</vt:lpstr>
      <vt:lpstr>RDF Schema: Βασικές Ιδέες</vt:lpstr>
      <vt:lpstr>Κλάσεις και Ιδιότητες (1/3)</vt:lpstr>
      <vt:lpstr>Κλάσεις και Ιδιότητες (2/3)</vt:lpstr>
      <vt:lpstr>Κλάσεις και Ιδιότητες (3/3)</vt:lpstr>
      <vt:lpstr>Ιεραρχίες Κλάσεων και Κληρονομικότητα (1/5)</vt:lpstr>
      <vt:lpstr>Ιεραρχίες Κλάσεων και Κληρονομικότητα (2/5)</vt:lpstr>
      <vt:lpstr>Ιεραρχίες Κλάσεων και Κληρονομικότητα (3/5)</vt:lpstr>
      <vt:lpstr>Ιεραρχίες Κλάσεων και Κληρονομικότητα (4/5)</vt:lpstr>
      <vt:lpstr>Ιεραρχίες Κλάσεων και Κληρονομικότητα (5/5)</vt:lpstr>
      <vt:lpstr>Ιεραρχίες Ιδιοτήτων</vt:lpstr>
      <vt:lpstr>Επίπεδα RDF και Επίπεδα RDFS</vt:lpstr>
      <vt:lpstr>RDF Schema:  Η γλωσσα</vt:lpstr>
      <vt:lpstr>RDF Schema:  Η Γλώσσα (1/2)</vt:lpstr>
      <vt:lpstr>RDF Schema:  Η Γλώσσα (2/2)</vt:lpstr>
      <vt:lpstr>Βασικές Κλάσεις</vt:lpstr>
      <vt:lpstr>Βασικές Ιδιότητες για τον Ορισμό Σχέσεων (1/2)</vt:lpstr>
      <vt:lpstr>Βασικές Ιδιότητες για τον Ορισμό Σχέσεων (2/2)</vt:lpstr>
      <vt:lpstr>Βασικές Ιδιότητες για τον Περιορισμό Ιδιοτήτων</vt:lpstr>
      <vt:lpstr>Χρήσιμες Ιδιότητες για την Υποστασιοποίηση κ’ Κλάσεις-υποδοχείς</vt:lpstr>
      <vt:lpstr>Βοηθητικές Ιδιότητες</vt:lpstr>
      <vt:lpstr>Παράδειγμα: Μηχανοκίνητα Οχήματα</vt:lpstr>
      <vt:lpstr>Ορισμοσ των γλωσσων RDF και RDF Schema με χρηση τησ RDF Schema</vt:lpstr>
      <vt:lpstr>RDF (1/2)</vt:lpstr>
      <vt:lpstr>RDF (2/2)</vt:lpstr>
      <vt:lpstr>RDF Schema (1/2)</vt:lpstr>
      <vt:lpstr>RDF Schema (2/2)</vt:lpstr>
      <vt:lpstr>Αξιωματικη σημασιολογια των RDF και RDF Schema</vt:lpstr>
      <vt:lpstr>Αξιωματική Σημασιολογία των  RDF και RDF Schema</vt:lpstr>
      <vt:lpstr>Προσέγγιση (1/2)</vt:lpstr>
      <vt:lpstr>Προσέγγιση (2/2)</vt:lpstr>
      <vt:lpstr>Βασικά Κατηγορήματα </vt:lpstr>
      <vt:lpstr>RDF (1/5)</vt:lpstr>
      <vt:lpstr>RDF (2/5)</vt:lpstr>
      <vt:lpstr>RDF (3/5) </vt:lpstr>
      <vt:lpstr>RDF (4/5)</vt:lpstr>
      <vt:lpstr>RDF (5/5)</vt:lpstr>
      <vt:lpstr>RDF Schema (1/3)</vt:lpstr>
      <vt:lpstr>RDF Schema (2/3)</vt:lpstr>
      <vt:lpstr>RDF Schema (3/3)</vt:lpstr>
      <vt:lpstr>Συστημα αμεσου συμπερασμου  για RDF και RDFS</vt:lpstr>
      <vt:lpstr>Σύστημα άμεσου συμπερασμού για RDF και RDFS (1/3)</vt:lpstr>
      <vt:lpstr>Σύστημα άμεσου συμπερασμού για RDF και RDFS (2/3)</vt:lpstr>
      <vt:lpstr>Σύστημα άμεσου συμπερασμού για RDF και RDFS (3/3)</vt:lpstr>
      <vt:lpstr>Ερωτηματα στη SPARQL</vt:lpstr>
      <vt:lpstr>Ερωτήματα στη SPARQL– Εισαγωγή (1/2)</vt:lpstr>
      <vt:lpstr>Ερωτήματα στη SPARQL– Εισαγωγή (2/2)</vt:lpstr>
      <vt:lpstr>Βασικά Ερωτήματα (1/2)</vt:lpstr>
      <vt:lpstr>Βασικά Ερωτήματα (2/2)</vt:lpstr>
      <vt:lpstr>Χρήση της Δομής select-from-where (1/3)</vt:lpstr>
      <vt:lpstr>Χρήση της Δομής select-from-where (2/3)</vt:lpstr>
      <vt:lpstr>Χρήση της Δομής select-from-where (3/3)</vt:lpstr>
      <vt:lpstr>Προαιρετικά Υποδείγματα (1/2)</vt:lpstr>
      <vt:lpstr>Προαιρετικά Υποδείγματα (2/2)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Semantic Web Vision</dc:title>
  <dc:creator>maria</dc:creator>
  <cp:lastModifiedBy>user</cp:lastModifiedBy>
  <cp:revision>149</cp:revision>
  <dcterms:created xsi:type="dcterms:W3CDTF">2012-08-22T08:09:34Z</dcterms:created>
  <dcterms:modified xsi:type="dcterms:W3CDTF">2012-10-15T13:39:47Z</dcterms:modified>
</cp:coreProperties>
</file>