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4AC27-1BF2-486B-9CB4-F6FA10E33EE8}" type="datetimeFigureOut">
              <a:rPr lang="el-GR" smtClean="0"/>
              <a:pPr/>
              <a:t>11/11/2020</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7954A6-0E2F-4D3C-B35D-D03E3ECAE12E}" type="slidenum">
              <a:rPr lang="el-GR" smtClean="0"/>
              <a:pPr/>
              <a:t>‹#›</a:t>
            </a:fld>
            <a:endParaRPr lang="el-GR"/>
          </a:p>
        </p:txBody>
      </p:sp>
    </p:spTree>
    <p:extLst>
      <p:ext uri="{BB962C8B-B14F-4D97-AF65-F5344CB8AC3E}">
        <p14:creationId xmlns:p14="http://schemas.microsoft.com/office/powerpoint/2010/main" val="4266610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577954A6-0E2F-4D3C-B35D-D03E3ECAE12E}"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E457483-AC60-474D-8BF9-7030654D9BF7}" type="datetimeFigureOut">
              <a:rPr lang="el-GR" smtClean="0"/>
              <a:pPr/>
              <a:t>11/11/2020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5738F54-4A33-47CE-B141-EB189D6428B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57483-AC60-474D-8BF9-7030654D9BF7}" type="datetimeFigureOut">
              <a:rPr lang="el-GR" smtClean="0"/>
              <a:pPr/>
              <a:t>11/11/2020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38F54-4A33-47CE-B141-EB189D6428B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a:t>Λογική και </a:t>
            </a:r>
            <a:r>
              <a:rPr lang="el-GR" dirty="0" err="1"/>
              <a:t>Συλογιστική</a:t>
            </a:r>
            <a:r>
              <a:rPr lang="el-GR"/>
              <a:t> </a:t>
            </a:r>
            <a:r>
              <a:rPr lang="el-GR" dirty="0"/>
              <a:t>: Κανόνες</a:t>
            </a:r>
            <a:br>
              <a:rPr lang="el-GR" dirty="0"/>
            </a:br>
            <a:r>
              <a:rPr lang="el-GR" dirty="0"/>
              <a:t>Αρχή Σημασιολογικού Ιστού</a:t>
            </a:r>
            <a:br>
              <a:rPr lang="el-GR" dirty="0"/>
            </a:b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r>
              <a:rPr lang="el-GR" dirty="0"/>
              <a:t>Παράδειγμα μονοτονικών κανόνων : οικογενειακές σχέσεις.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 μονοτονικών κανόνων : Οικογενειακές σχέσεις (1/2)</a:t>
            </a:r>
            <a:br>
              <a:rPr lang="el-GR" dirty="0"/>
            </a:br>
            <a:endParaRPr lang="el-GR" dirty="0"/>
          </a:p>
        </p:txBody>
      </p:sp>
      <p:sp>
        <p:nvSpPr>
          <p:cNvPr id="3" name="Content Placeholder 2"/>
          <p:cNvSpPr>
            <a:spLocks noGrp="1"/>
          </p:cNvSpPr>
          <p:nvPr>
            <p:ph idx="1"/>
          </p:nvPr>
        </p:nvSpPr>
        <p:spPr/>
        <p:txBody>
          <a:bodyPr>
            <a:normAutofit fontScale="70000" lnSpcReduction="20000"/>
          </a:bodyPr>
          <a:lstStyle/>
          <a:p>
            <a:pPr lvl="0"/>
            <a:r>
              <a:rPr lang="el-GR" dirty="0"/>
              <a:t>Φανταστείτε μια βάση δεδομένων με στοιχεία για κάποιες σχέσεις οικογένειας.</a:t>
            </a:r>
            <a:endParaRPr lang="el-GR" sz="1800" dirty="0"/>
          </a:p>
          <a:p>
            <a:pPr lvl="0"/>
            <a:r>
              <a:rPr lang="el-GR" dirty="0"/>
              <a:t>Ας υποθέσουμε ότι η βάση δεδομένων περιέχει στοιχεία για επόμενη βάση κατηγορημάτων</a:t>
            </a:r>
            <a:endParaRPr lang="el-GR" sz="1800" dirty="0"/>
          </a:p>
          <a:p>
            <a:pPr lvl="1"/>
            <a:r>
              <a:rPr lang="en-US" i="1" dirty="0"/>
              <a:t>mother(X, Y )	 X</a:t>
            </a:r>
            <a:r>
              <a:rPr lang="en-US" dirty="0"/>
              <a:t> is the mother of</a:t>
            </a:r>
            <a:r>
              <a:rPr lang="en-US" i="1" dirty="0"/>
              <a:t> Y</a:t>
            </a:r>
            <a:endParaRPr lang="el-GR" sz="1600" dirty="0"/>
          </a:p>
          <a:p>
            <a:pPr lvl="1"/>
            <a:r>
              <a:rPr lang="en-US" i="1" dirty="0"/>
              <a:t>father(X, Y )		 X </a:t>
            </a:r>
            <a:r>
              <a:rPr lang="en-US" dirty="0"/>
              <a:t>is the father of </a:t>
            </a:r>
            <a:r>
              <a:rPr lang="en-US" i="1" dirty="0"/>
              <a:t>Y</a:t>
            </a:r>
            <a:endParaRPr lang="el-GR" sz="1600" dirty="0"/>
          </a:p>
          <a:p>
            <a:pPr lvl="1"/>
            <a:r>
              <a:rPr lang="en-US" i="1" dirty="0"/>
              <a:t>male(X) 		X </a:t>
            </a:r>
            <a:r>
              <a:rPr lang="en-US" dirty="0"/>
              <a:t>is male</a:t>
            </a:r>
            <a:endParaRPr lang="el-GR" sz="1600" dirty="0"/>
          </a:p>
          <a:p>
            <a:pPr lvl="1"/>
            <a:r>
              <a:rPr lang="en-US" i="1" dirty="0"/>
              <a:t>female(X)		X </a:t>
            </a:r>
            <a:r>
              <a:rPr lang="en-US" dirty="0"/>
              <a:t>is female</a:t>
            </a:r>
            <a:endParaRPr lang="el-GR" sz="1600" dirty="0"/>
          </a:p>
          <a:p>
            <a:pPr lvl="0"/>
            <a:r>
              <a:rPr lang="el-GR" dirty="0"/>
              <a:t>Μπορούμε να συμπεράνουμε περαιτέρω σχέσεις χρησιμοποιώντας κατάλληλους κανόνες </a:t>
            </a:r>
            <a:endParaRPr lang="el-GR" sz="1800" dirty="0"/>
          </a:p>
          <a:p>
            <a:pPr lvl="0"/>
            <a:r>
              <a:rPr lang="el-GR" dirty="0"/>
              <a:t>Πρώτον, μπορούμε να ορίσουμε ένα κατηγορημα  </a:t>
            </a:r>
            <a:r>
              <a:rPr lang="en-US" dirty="0"/>
              <a:t>parent</a:t>
            </a:r>
            <a:r>
              <a:rPr lang="el-GR" dirty="0"/>
              <a:t>:</a:t>
            </a:r>
            <a:endParaRPr lang="el-GR" sz="1800" dirty="0"/>
          </a:p>
          <a:p>
            <a:pPr lvl="1"/>
            <a:r>
              <a:rPr lang="en-US" i="1" dirty="0"/>
              <a:t>a parent is either a father or a mother</a:t>
            </a:r>
            <a:endParaRPr lang="el-GR" sz="1600" dirty="0"/>
          </a:p>
          <a:p>
            <a:pPr lvl="2"/>
            <a:r>
              <a:rPr lang="en-US" i="1" dirty="0"/>
              <a:t>mother(X, Y ) → parent(X, Y )</a:t>
            </a:r>
            <a:endParaRPr lang="el-GR" sz="1400" dirty="0"/>
          </a:p>
          <a:p>
            <a:pPr lvl="2"/>
            <a:r>
              <a:rPr lang="en-US" i="1" dirty="0"/>
              <a:t>father(X, Y ) → parent(X, Y )</a:t>
            </a:r>
            <a:r>
              <a:rPr lang="en-US" dirty="0"/>
              <a:t> </a:t>
            </a:r>
            <a:endParaRPr lang="el-GR" sz="1400"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 μονοτονικών κανόνων : Οικογενειακές σχέσεις (2/2)</a:t>
            </a:r>
          </a:p>
        </p:txBody>
      </p:sp>
      <p:sp>
        <p:nvSpPr>
          <p:cNvPr id="3" name="Content Placeholder 2"/>
          <p:cNvSpPr>
            <a:spLocks noGrp="1"/>
          </p:cNvSpPr>
          <p:nvPr>
            <p:ph idx="1"/>
          </p:nvPr>
        </p:nvSpPr>
        <p:spPr/>
        <p:txBody>
          <a:bodyPr>
            <a:normAutofit fontScale="62500" lnSpcReduction="20000"/>
          </a:bodyPr>
          <a:lstStyle/>
          <a:p>
            <a:pPr lvl="0"/>
            <a:r>
              <a:rPr lang="el-GR" dirty="0"/>
              <a:t>Μπορούμε να ορίσουμε έναν αδελφό ως αρσενικό άτομο το οποίο μοιράζεται έναν γονιό:</a:t>
            </a:r>
            <a:endParaRPr lang="el-GR" sz="1800" dirty="0"/>
          </a:p>
          <a:p>
            <a:pPr lvl="1"/>
            <a:r>
              <a:rPr lang="en-US" i="1" dirty="0"/>
              <a:t>male(X), parent(P,X), parent(P, Y ), </a:t>
            </a:r>
            <a:r>
              <a:rPr lang="en-US" i="1" dirty="0" err="1"/>
              <a:t>notSame</a:t>
            </a:r>
            <a:r>
              <a:rPr lang="en-US" i="1" dirty="0"/>
              <a:t>(X, Y ) → brother(X, Y )</a:t>
            </a:r>
            <a:endParaRPr lang="el-GR" sz="1600" dirty="0"/>
          </a:p>
          <a:p>
            <a:pPr lvl="0"/>
            <a:r>
              <a:rPr lang="el-GR" dirty="0"/>
              <a:t>Το κατηγόρημα  </a:t>
            </a:r>
            <a:r>
              <a:rPr lang="en-US" i="1" dirty="0" err="1"/>
              <a:t>notSame</a:t>
            </a:r>
            <a:r>
              <a:rPr lang="en-US" i="1" dirty="0"/>
              <a:t> </a:t>
            </a:r>
            <a:r>
              <a:rPr lang="el-GR" dirty="0"/>
              <a:t> υποδηλώνει ανισότητα</a:t>
            </a:r>
            <a:endParaRPr lang="el-GR" sz="1800" dirty="0"/>
          </a:p>
          <a:p>
            <a:pPr lvl="1"/>
            <a:r>
              <a:rPr lang="el-GR" dirty="0"/>
              <a:t>Υποθέτουμε ότι τέτοια στοιχεία κρατιούνται στην βάση δεδομένων</a:t>
            </a:r>
            <a:endParaRPr lang="el-GR" sz="1600" dirty="0"/>
          </a:p>
          <a:p>
            <a:pPr lvl="1"/>
            <a:r>
              <a:rPr lang="el-GR" dirty="0"/>
              <a:t>Προφανώς, κάθε πρακτικό λογικό σύστημα προσφέρει βολικούς τρόπους για να εκφράσει την ισότητα και την ανισότητα.</a:t>
            </a:r>
            <a:endParaRPr lang="el-GR" sz="1600" dirty="0"/>
          </a:p>
          <a:p>
            <a:pPr lvl="0"/>
            <a:r>
              <a:rPr lang="el-GR" dirty="0"/>
              <a:t>Ομοίως , η αδελφή ορίζεται ως εξής :</a:t>
            </a:r>
            <a:endParaRPr lang="el-GR" sz="1800" dirty="0"/>
          </a:p>
          <a:p>
            <a:pPr lvl="1"/>
            <a:r>
              <a:rPr lang="fr-FR" i="1" dirty="0" err="1"/>
              <a:t>female</a:t>
            </a:r>
            <a:r>
              <a:rPr lang="fr-FR" i="1" dirty="0"/>
              <a:t>(X), parent(P,X), parent(P, Y ), </a:t>
            </a:r>
            <a:r>
              <a:rPr lang="fr-FR" i="1" dirty="0" err="1"/>
              <a:t>notSame</a:t>
            </a:r>
            <a:r>
              <a:rPr lang="fr-FR" i="1" dirty="0"/>
              <a:t>(X, Y ) → </a:t>
            </a:r>
            <a:r>
              <a:rPr lang="en-US" i="1" dirty="0"/>
              <a:t>sister(X, Y )</a:t>
            </a:r>
            <a:endParaRPr lang="el-GR" sz="1600" dirty="0"/>
          </a:p>
          <a:p>
            <a:pPr lvl="0"/>
            <a:r>
              <a:rPr lang="el-GR" dirty="0"/>
              <a:t>Ο θείος είναι αδελφός ενός γονιού: </a:t>
            </a:r>
            <a:endParaRPr lang="el-GR" sz="1800" dirty="0"/>
          </a:p>
          <a:p>
            <a:pPr lvl="1"/>
            <a:r>
              <a:rPr lang="en-US" i="1" dirty="0"/>
              <a:t>brother(X, P), parent(P, Y ) → uncle(X, Y )</a:t>
            </a:r>
            <a:endParaRPr lang="el-GR" sz="1600" dirty="0"/>
          </a:p>
          <a:p>
            <a:pPr lvl="0"/>
            <a:r>
              <a:rPr lang="el-GR" dirty="0"/>
              <a:t>Η γιαγιά είναι η μητέρα ενός γονιού:</a:t>
            </a:r>
            <a:endParaRPr lang="el-GR" sz="1800" dirty="0"/>
          </a:p>
          <a:p>
            <a:pPr lvl="1"/>
            <a:r>
              <a:rPr lang="en-US" i="1" dirty="0"/>
              <a:t>mother(X, P), parent(P, Y ) → grandmother(X, Y )</a:t>
            </a:r>
            <a:endParaRPr lang="el-GR" sz="1600" dirty="0"/>
          </a:p>
          <a:p>
            <a:pPr lvl="0"/>
            <a:r>
              <a:rPr lang="el-GR" dirty="0"/>
              <a:t>Ένας πρόγονος  είτε είναι γονιός είτε ένας πρόγονος ενός γονιού:</a:t>
            </a:r>
            <a:endParaRPr lang="el-GR" sz="1800" dirty="0"/>
          </a:p>
          <a:p>
            <a:pPr lvl="1"/>
            <a:r>
              <a:rPr lang="en-US" i="1" dirty="0"/>
              <a:t>parent(X, Y ) → ancestor(X, Y )</a:t>
            </a:r>
            <a:endParaRPr lang="el-GR" sz="1600" dirty="0"/>
          </a:p>
          <a:p>
            <a:pPr lvl="1"/>
            <a:r>
              <a:rPr lang="es-ES" i="1" dirty="0" err="1"/>
              <a:t>ancestor</a:t>
            </a:r>
            <a:r>
              <a:rPr lang="es-ES" i="1" dirty="0"/>
              <a:t>(X, P), </a:t>
            </a:r>
            <a:r>
              <a:rPr lang="es-ES" i="1" dirty="0" err="1"/>
              <a:t>parent</a:t>
            </a:r>
            <a:r>
              <a:rPr lang="es-ES" i="1" dirty="0"/>
              <a:t>(P, Y ) → </a:t>
            </a:r>
            <a:r>
              <a:rPr lang="es-ES" i="1" dirty="0" err="1"/>
              <a:t>ancestor</a:t>
            </a:r>
            <a:r>
              <a:rPr lang="es-ES" i="1" dirty="0"/>
              <a:t>(X, Y )</a:t>
            </a:r>
            <a:r>
              <a:rPr lang="es-ES" dirty="0"/>
              <a:t> </a:t>
            </a:r>
            <a:endParaRPr lang="el-G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lstStyle/>
          <a:p>
            <a:r>
              <a:rPr lang="el-GR" dirty="0"/>
              <a:t>Μονοτονικοί Κανόνες : Σύνταξη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Μονοτονικοί Κανόνες : Σύνταξη</a:t>
            </a:r>
            <a:br>
              <a:rPr lang="el-GR" dirty="0"/>
            </a:br>
            <a:endParaRPr lang="el-GR" dirty="0"/>
          </a:p>
        </p:txBody>
      </p:sp>
      <p:sp>
        <p:nvSpPr>
          <p:cNvPr id="3" name="Content Placeholder 2"/>
          <p:cNvSpPr>
            <a:spLocks noGrp="1"/>
          </p:cNvSpPr>
          <p:nvPr>
            <p:ph idx="1"/>
          </p:nvPr>
        </p:nvSpPr>
        <p:spPr/>
        <p:txBody>
          <a:bodyPr>
            <a:normAutofit fontScale="92500" lnSpcReduction="10000"/>
          </a:bodyPr>
          <a:lstStyle/>
          <a:p>
            <a:pPr lvl="0"/>
            <a:r>
              <a:rPr lang="el-GR" dirty="0"/>
              <a:t>Ας πάρουμε υπόψιν  έναν απλό κανόνα που δηλώνει ότι οι καλοί πελάτες σε ηλικία πάνω από τα 60 δικαιούνται μια ειδική έκπτωση:</a:t>
            </a:r>
            <a:endParaRPr lang="el-GR" sz="1800" dirty="0"/>
          </a:p>
          <a:p>
            <a:pPr lvl="1"/>
            <a:r>
              <a:rPr lang="en-US" i="1" dirty="0" err="1"/>
              <a:t>loyalCustomer</a:t>
            </a:r>
            <a:r>
              <a:rPr lang="en-US" i="1" dirty="0"/>
              <a:t>(X), age(X) &gt; 60 → discount(X)</a:t>
            </a:r>
            <a:endParaRPr lang="el-GR" sz="1600" dirty="0"/>
          </a:p>
          <a:p>
            <a:pPr lvl="0"/>
            <a:r>
              <a:rPr lang="el-GR" dirty="0"/>
              <a:t>Διακρίνουμε κάποια συστατικά κανόνων</a:t>
            </a:r>
            <a:r>
              <a:rPr lang="en-US" dirty="0"/>
              <a:t>:</a:t>
            </a:r>
            <a:endParaRPr lang="el-GR" sz="1800" dirty="0"/>
          </a:p>
          <a:p>
            <a:pPr lvl="1"/>
            <a:r>
              <a:rPr lang="el-GR" dirty="0"/>
              <a:t>Μεταβλητές, που κρατούν τιμές : </a:t>
            </a:r>
            <a:r>
              <a:rPr lang="en-US" i="1" dirty="0"/>
              <a:t>X</a:t>
            </a:r>
            <a:endParaRPr lang="el-GR" sz="1600" dirty="0"/>
          </a:p>
          <a:p>
            <a:pPr lvl="1"/>
            <a:r>
              <a:rPr lang="el-GR" dirty="0"/>
              <a:t>Κατηγορήματα, τα οποία συνδέουν αντικείμενα : </a:t>
            </a:r>
            <a:r>
              <a:rPr lang="en-US" dirty="0" err="1"/>
              <a:t>loyalCustomer</a:t>
            </a:r>
            <a:r>
              <a:rPr lang="el-GR" dirty="0"/>
              <a:t>,</a:t>
            </a:r>
            <a:r>
              <a:rPr lang="el-GR" i="1" dirty="0"/>
              <a:t> &gt;</a:t>
            </a:r>
            <a:r>
              <a:rPr lang="el-GR" dirty="0"/>
              <a:t> </a:t>
            </a:r>
            <a:endParaRPr lang="el-GR" sz="1600" dirty="0"/>
          </a:p>
          <a:p>
            <a:pPr lvl="1"/>
            <a:r>
              <a:rPr lang="el-GR" dirty="0"/>
              <a:t>Σύμβολα λειτουργίας, τα οποία επιστρέφουν την τιμή για συγκεκριμένες δηλώσεις : </a:t>
            </a:r>
            <a:r>
              <a:rPr lang="en-US" i="1" dirty="0"/>
              <a:t>age</a:t>
            </a:r>
            <a:endParaRPr lang="el-GR"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Κανόνες (1/2)</a:t>
            </a:r>
          </a:p>
        </p:txBody>
      </p:sp>
      <p:sp>
        <p:nvSpPr>
          <p:cNvPr id="3" name="Content Placeholder 2"/>
          <p:cNvSpPr>
            <a:spLocks noGrp="1"/>
          </p:cNvSpPr>
          <p:nvPr>
            <p:ph idx="1"/>
          </p:nvPr>
        </p:nvSpPr>
        <p:spPr/>
        <p:txBody>
          <a:bodyPr>
            <a:normAutofit fontScale="70000" lnSpcReduction="20000"/>
          </a:bodyPr>
          <a:lstStyle/>
          <a:p>
            <a:pPr lvl="0"/>
            <a:r>
              <a:rPr lang="el-GR" dirty="0"/>
              <a:t>Ένας κανόνας έχει την μορφή </a:t>
            </a:r>
            <a:endParaRPr lang="el-GR" sz="1800" dirty="0"/>
          </a:p>
          <a:p>
            <a:pPr lvl="1"/>
            <a:r>
              <a:rPr lang="en-US" i="1" dirty="0"/>
              <a:t>B1, . . . , </a:t>
            </a:r>
            <a:r>
              <a:rPr lang="en-US" i="1" dirty="0" err="1"/>
              <a:t>Bn</a:t>
            </a:r>
            <a:r>
              <a:rPr lang="en-US" i="1" dirty="0"/>
              <a:t> → A</a:t>
            </a:r>
            <a:endParaRPr lang="el-GR" sz="1600" dirty="0"/>
          </a:p>
          <a:p>
            <a:pPr lvl="1"/>
            <a:r>
              <a:rPr lang="el-GR" dirty="0"/>
              <a:t>όπου </a:t>
            </a:r>
            <a:r>
              <a:rPr lang="en-US" i="1" dirty="0"/>
              <a:t>A</a:t>
            </a:r>
            <a:r>
              <a:rPr lang="el-GR" i="1" dirty="0"/>
              <a:t>,</a:t>
            </a:r>
            <a:r>
              <a:rPr lang="en-US" i="1" dirty="0"/>
              <a:t>B</a:t>
            </a:r>
            <a:r>
              <a:rPr lang="el-GR" i="1" dirty="0"/>
              <a:t>1, . . . , </a:t>
            </a:r>
            <a:r>
              <a:rPr lang="en-US" i="1" dirty="0" err="1"/>
              <a:t>Bn</a:t>
            </a:r>
            <a:r>
              <a:rPr lang="en-US" i="1" dirty="0"/>
              <a:t> </a:t>
            </a:r>
            <a:r>
              <a:rPr lang="el-GR" dirty="0"/>
              <a:t>είναι ατομικές φόρμουλες</a:t>
            </a:r>
            <a:endParaRPr lang="el-GR" sz="1600" dirty="0"/>
          </a:p>
          <a:p>
            <a:pPr lvl="1"/>
            <a:r>
              <a:rPr lang="en-US" i="1" dirty="0"/>
              <a:t>A</a:t>
            </a:r>
            <a:r>
              <a:rPr lang="en-US" dirty="0"/>
              <a:t> </a:t>
            </a:r>
            <a:r>
              <a:rPr lang="el-GR" dirty="0"/>
              <a:t>είναι η κεφαλή του κανόνα</a:t>
            </a:r>
            <a:endParaRPr lang="el-GR" sz="1600" dirty="0"/>
          </a:p>
          <a:p>
            <a:pPr lvl="1"/>
            <a:r>
              <a:rPr lang="en-US" i="1" dirty="0"/>
              <a:t>B</a:t>
            </a:r>
            <a:r>
              <a:rPr lang="el-GR" i="1" dirty="0"/>
              <a:t>1, . . . , </a:t>
            </a:r>
            <a:r>
              <a:rPr lang="en-US" i="1" dirty="0" err="1"/>
              <a:t>Bn</a:t>
            </a:r>
            <a:r>
              <a:rPr lang="en-US" i="1" dirty="0"/>
              <a:t> </a:t>
            </a:r>
            <a:r>
              <a:rPr lang="el-GR" dirty="0"/>
              <a:t>είναι οι προυποθέσεις του κανόνα</a:t>
            </a:r>
            <a:endParaRPr lang="el-GR" sz="1600" dirty="0"/>
          </a:p>
          <a:p>
            <a:pPr lvl="1"/>
            <a:r>
              <a:rPr lang="el-GR" dirty="0"/>
              <a:t>Το σετ </a:t>
            </a:r>
            <a:r>
              <a:rPr lang="el-GR" i="1" dirty="0"/>
              <a:t>{</a:t>
            </a:r>
            <a:r>
              <a:rPr lang="en-US" i="1" dirty="0"/>
              <a:t>B</a:t>
            </a:r>
            <a:r>
              <a:rPr lang="el-GR" i="1" dirty="0"/>
              <a:t>1, . . . , </a:t>
            </a:r>
            <a:r>
              <a:rPr lang="en-US" i="1" dirty="0" err="1"/>
              <a:t>Bn</a:t>
            </a:r>
            <a:r>
              <a:rPr lang="el-GR" i="1" dirty="0"/>
              <a:t>} </a:t>
            </a:r>
            <a:r>
              <a:rPr lang="el-GR" dirty="0"/>
              <a:t>αναφέρεται ως σώμα του κανόνα.</a:t>
            </a:r>
            <a:endParaRPr lang="el-GR" sz="1600" dirty="0"/>
          </a:p>
          <a:p>
            <a:pPr lvl="0"/>
            <a:r>
              <a:rPr lang="el-GR" dirty="0"/>
              <a:t>Το κόμμα στο σώμα του κανόνα διαβάζονται ως συνδετικοί σύνδεμοι:</a:t>
            </a:r>
            <a:endParaRPr lang="el-GR" sz="1800" dirty="0"/>
          </a:p>
          <a:p>
            <a:pPr lvl="1"/>
            <a:r>
              <a:rPr lang="el-GR" dirty="0"/>
              <a:t>Αν </a:t>
            </a:r>
            <a:r>
              <a:rPr lang="en-US" i="1" dirty="0"/>
              <a:t>B</a:t>
            </a:r>
            <a:r>
              <a:rPr lang="el-GR" i="1" dirty="0"/>
              <a:t>1 και </a:t>
            </a:r>
            <a:r>
              <a:rPr lang="en-US" i="1" dirty="0"/>
              <a:t>B</a:t>
            </a:r>
            <a:r>
              <a:rPr lang="el-GR" i="1" dirty="0"/>
              <a:t>2 και . . .</a:t>
            </a:r>
            <a:r>
              <a:rPr lang="el-GR" dirty="0"/>
              <a:t>και  </a:t>
            </a:r>
            <a:r>
              <a:rPr lang="en-US" i="1" dirty="0" err="1"/>
              <a:t>Bn</a:t>
            </a:r>
            <a:r>
              <a:rPr lang="en-US" i="1" dirty="0"/>
              <a:t> </a:t>
            </a:r>
            <a:r>
              <a:rPr lang="el-GR" dirty="0"/>
              <a:t>είναι αληθές, τότε </a:t>
            </a:r>
            <a:r>
              <a:rPr lang="en-US" i="1" dirty="0"/>
              <a:t>A</a:t>
            </a:r>
            <a:r>
              <a:rPr lang="el-GR" i="1" dirty="0"/>
              <a:t>   </a:t>
            </a:r>
            <a:r>
              <a:rPr lang="el-GR" dirty="0"/>
              <a:t>είναι επίσης αληθής </a:t>
            </a:r>
            <a:endParaRPr lang="el-GR" sz="1600" dirty="0"/>
          </a:p>
          <a:p>
            <a:pPr lvl="2"/>
            <a:r>
              <a:rPr lang="el-GR" dirty="0"/>
              <a:t>Η ισόδύναμα , για να αποδείξουμε το Α είναι επαρκες και να αποδείξουμε όλα </a:t>
            </a:r>
            <a:r>
              <a:rPr lang="en-US" i="1" dirty="0"/>
              <a:t>B</a:t>
            </a:r>
            <a:r>
              <a:rPr lang="el-GR" i="1" dirty="0"/>
              <a:t>1, . . . , </a:t>
            </a:r>
            <a:r>
              <a:rPr lang="en-US" i="1" dirty="0" err="1"/>
              <a:t>Bn</a:t>
            </a:r>
            <a:endParaRPr lang="el-GR" sz="1400" dirty="0"/>
          </a:p>
          <a:p>
            <a:r>
              <a:rPr lang="el-GR" dirty="0"/>
              <a:t>Σημειώνουμε ότι οι μεταβλητές μπορούν να προκύψουν στο </a:t>
            </a:r>
            <a:r>
              <a:rPr lang="en-US" i="1" dirty="0"/>
              <a:t>A</a:t>
            </a:r>
            <a:r>
              <a:rPr lang="el-GR" i="1" dirty="0"/>
              <a:t>,</a:t>
            </a:r>
            <a:r>
              <a:rPr lang="en-US" i="1" dirty="0"/>
              <a:t>B</a:t>
            </a:r>
            <a:r>
              <a:rPr lang="el-GR" i="1" dirty="0"/>
              <a:t>1, . . . , </a:t>
            </a:r>
            <a:r>
              <a:rPr lang="en-US" i="1" dirty="0" err="1"/>
              <a:t>Bn</a:t>
            </a:r>
            <a:r>
              <a:rPr lang="en-US" dirty="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Κανόνες  (2/2)</a:t>
            </a:r>
          </a:p>
        </p:txBody>
      </p:sp>
      <p:sp>
        <p:nvSpPr>
          <p:cNvPr id="3" name="Content Placeholder 2"/>
          <p:cNvSpPr>
            <a:spLocks noGrp="1"/>
          </p:cNvSpPr>
          <p:nvPr>
            <p:ph idx="1"/>
          </p:nvPr>
        </p:nvSpPr>
        <p:spPr/>
        <p:txBody>
          <a:bodyPr>
            <a:normAutofit fontScale="62500" lnSpcReduction="20000"/>
          </a:bodyPr>
          <a:lstStyle/>
          <a:p>
            <a:pPr lvl="0"/>
            <a:r>
              <a:rPr lang="el-GR" dirty="0"/>
              <a:t>Για παράδειγμα</a:t>
            </a:r>
            <a:r>
              <a:rPr lang="en-US" dirty="0"/>
              <a:t>:</a:t>
            </a:r>
            <a:endParaRPr lang="el-GR" sz="1800" dirty="0"/>
          </a:p>
          <a:p>
            <a:pPr lvl="1"/>
            <a:r>
              <a:rPr lang="en-US" i="1" dirty="0" err="1"/>
              <a:t>loyalCustomer</a:t>
            </a:r>
            <a:r>
              <a:rPr lang="en-US" i="1" dirty="0"/>
              <a:t>(X), age(X) &gt; 60 → discount(X)</a:t>
            </a:r>
            <a:endParaRPr lang="el-GR" sz="1600" dirty="0"/>
          </a:p>
          <a:p>
            <a:pPr lvl="0"/>
            <a:r>
              <a:rPr lang="el-GR" dirty="0"/>
              <a:t>Αυτός ο κανόνας εφαρμόζεται για οποιονδήποτε πελάτη:</a:t>
            </a:r>
            <a:endParaRPr lang="el-GR" sz="1800" dirty="0"/>
          </a:p>
          <a:p>
            <a:pPr lvl="1"/>
            <a:r>
              <a:rPr lang="el-GR" dirty="0"/>
              <a:t>Αν ο πελάτης τυχαίνει να είναι καλός και πάνω από την ηλικία των 60 , τότε παίρνει την έκπτωση</a:t>
            </a:r>
            <a:endParaRPr lang="el-GR" sz="1600" dirty="0"/>
          </a:p>
          <a:p>
            <a:pPr lvl="0"/>
            <a:r>
              <a:rPr lang="el-GR" dirty="0"/>
              <a:t>Με άλλα λόγια, η μεταβλητή Χ γίνεται έμμεσα παγκοσμίως ποσοτική (χρησιμοποιώντας </a:t>
            </a:r>
            <a:r>
              <a:rPr lang="el-GR" i="1" dirty="0"/>
              <a:t>∀</a:t>
            </a:r>
            <a:r>
              <a:rPr lang="en-US" i="1" dirty="0"/>
              <a:t>X</a:t>
            </a:r>
            <a:r>
              <a:rPr lang="el-GR" dirty="0"/>
              <a:t>) </a:t>
            </a:r>
            <a:endParaRPr lang="el-GR" sz="1800" dirty="0"/>
          </a:p>
          <a:p>
            <a:pPr lvl="0"/>
            <a:r>
              <a:rPr lang="el-GR" dirty="0"/>
              <a:t>Γενικά , όλες οι μεταβλητές που προκύπτουν από κανόνα είναι εμμέσως καθολικά ποσοτικοποιημένες</a:t>
            </a:r>
            <a:endParaRPr lang="el-GR" sz="1800" dirty="0"/>
          </a:p>
          <a:p>
            <a:pPr lvl="0"/>
            <a:r>
              <a:rPr lang="el-GR" dirty="0"/>
              <a:t>Συνοψίζοντας , ένας κανόνας </a:t>
            </a:r>
            <a:r>
              <a:rPr lang="en-US" i="1" dirty="0"/>
              <a:t>r </a:t>
            </a:r>
            <a:endParaRPr lang="el-GR" sz="1800" dirty="0"/>
          </a:p>
          <a:p>
            <a:pPr lvl="1"/>
            <a:r>
              <a:rPr lang="en-US" i="1" dirty="0"/>
              <a:t>B1, . . . , </a:t>
            </a:r>
            <a:r>
              <a:rPr lang="en-US" i="1" dirty="0" err="1"/>
              <a:t>Bn</a:t>
            </a:r>
            <a:r>
              <a:rPr lang="en-US" i="1" dirty="0"/>
              <a:t> → A</a:t>
            </a:r>
            <a:endParaRPr lang="el-GR" sz="1600" dirty="0"/>
          </a:p>
          <a:p>
            <a:pPr lvl="1"/>
            <a:r>
              <a:rPr lang="el-GR" dirty="0"/>
              <a:t>Ερμηνεύεται ως η ακόλουθη φόρμουλα </a:t>
            </a:r>
            <a:r>
              <a:rPr lang="en-US" i="1" dirty="0"/>
              <a:t>pl</a:t>
            </a:r>
            <a:r>
              <a:rPr lang="el-GR" i="1" dirty="0"/>
              <a:t>(</a:t>
            </a:r>
            <a:r>
              <a:rPr lang="en-US" i="1" dirty="0"/>
              <a:t>r</a:t>
            </a:r>
            <a:r>
              <a:rPr lang="el-GR" i="1" dirty="0"/>
              <a:t>):</a:t>
            </a:r>
            <a:endParaRPr lang="el-GR" sz="1600" dirty="0"/>
          </a:p>
          <a:p>
            <a:r>
              <a:rPr lang="en-US" i="1" dirty="0"/>
              <a:t>∀X1 . . . ∀</a:t>
            </a:r>
            <a:r>
              <a:rPr lang="en-US" i="1" dirty="0" err="1"/>
              <a:t>Xk</a:t>
            </a:r>
            <a:r>
              <a:rPr lang="en-US" i="1" dirty="0"/>
              <a:t>((B1 ∧ . . . ∧ </a:t>
            </a:r>
            <a:r>
              <a:rPr lang="en-US" i="1" dirty="0" err="1"/>
              <a:t>Bn</a:t>
            </a:r>
            <a:r>
              <a:rPr lang="en-US" i="1" dirty="0"/>
              <a:t>) → A)</a:t>
            </a:r>
            <a:endParaRPr lang="el-GR" sz="1800" dirty="0"/>
          </a:p>
          <a:p>
            <a:pPr lvl="1"/>
            <a:r>
              <a:rPr lang="el-GR" dirty="0"/>
              <a:t>Ή αντίστοιχα </a:t>
            </a:r>
            <a:r>
              <a:rPr lang="el-GR" i="1" dirty="0"/>
              <a:t>∀</a:t>
            </a:r>
            <a:r>
              <a:rPr lang="en-US" i="1" dirty="0"/>
              <a:t>X</a:t>
            </a:r>
            <a:r>
              <a:rPr lang="el-GR" i="1" dirty="0"/>
              <a:t>1 . . . ∀</a:t>
            </a:r>
            <a:r>
              <a:rPr lang="en-US" i="1" dirty="0" err="1"/>
              <a:t>Xk</a:t>
            </a:r>
            <a:r>
              <a:rPr lang="el-GR" i="1" dirty="0"/>
              <a:t>(</a:t>
            </a:r>
            <a:r>
              <a:rPr lang="en-US" i="1" dirty="0"/>
              <a:t>A</a:t>
            </a:r>
            <a:r>
              <a:rPr lang="el-GR" i="1" dirty="0"/>
              <a:t>∨ </a:t>
            </a:r>
            <a:r>
              <a:rPr lang="en-US" i="1" dirty="0"/>
              <a:t>￢B</a:t>
            </a:r>
            <a:r>
              <a:rPr lang="el-GR" i="1" dirty="0"/>
              <a:t>1 ∨ . . .∨ </a:t>
            </a:r>
            <a:r>
              <a:rPr lang="en-US" i="1" dirty="0"/>
              <a:t>￢</a:t>
            </a:r>
            <a:r>
              <a:rPr lang="en-US" i="1" dirty="0" err="1"/>
              <a:t>Bn</a:t>
            </a:r>
            <a:r>
              <a:rPr lang="en-US" i="1" dirty="0"/>
              <a:t>)</a:t>
            </a:r>
            <a:endParaRPr lang="el-GR" sz="1600" dirty="0"/>
          </a:p>
          <a:p>
            <a:pPr lvl="1"/>
            <a:r>
              <a:rPr lang="el-GR" dirty="0"/>
              <a:t>Όπου Χ1,….Χκ είναι όλες οι μεταβλητές που προκύπτουν στο </a:t>
            </a:r>
            <a:r>
              <a:rPr lang="en-US" i="1" dirty="0"/>
              <a:t>A</a:t>
            </a:r>
            <a:r>
              <a:rPr lang="el-GR" i="1" dirty="0"/>
              <a:t>,</a:t>
            </a:r>
            <a:r>
              <a:rPr lang="en-US" i="1" dirty="0"/>
              <a:t>B</a:t>
            </a:r>
            <a:r>
              <a:rPr lang="el-GR" i="1" dirty="0"/>
              <a:t>1, . . . , </a:t>
            </a:r>
            <a:r>
              <a:rPr lang="en-US" i="1" dirty="0" err="1"/>
              <a:t>Bn</a:t>
            </a:r>
            <a:r>
              <a:rPr lang="en-US" i="1" dirty="0"/>
              <a:t> </a:t>
            </a:r>
            <a:endParaRPr lang="el-G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Γεγονότα και Λογικά προγράμματα</a:t>
            </a:r>
          </a:p>
        </p:txBody>
      </p:sp>
      <p:sp>
        <p:nvSpPr>
          <p:cNvPr id="3" name="Content Placeholder 2"/>
          <p:cNvSpPr>
            <a:spLocks noGrp="1"/>
          </p:cNvSpPr>
          <p:nvPr>
            <p:ph idx="1"/>
          </p:nvPr>
        </p:nvSpPr>
        <p:spPr/>
        <p:txBody>
          <a:bodyPr>
            <a:normAutofit fontScale="85000" lnSpcReduction="20000"/>
          </a:bodyPr>
          <a:lstStyle/>
          <a:p>
            <a:pPr lvl="0"/>
            <a:r>
              <a:rPr lang="el-GR" dirty="0"/>
              <a:t>Γεγονότα</a:t>
            </a:r>
            <a:endParaRPr lang="el-GR" sz="1800" dirty="0"/>
          </a:p>
          <a:p>
            <a:pPr lvl="1"/>
            <a:r>
              <a:rPr lang="el-GR" dirty="0"/>
              <a:t>Ένα γεγονός είναι μια ατομική φόρμουλα</a:t>
            </a:r>
            <a:endParaRPr lang="el-GR" sz="1600" dirty="0"/>
          </a:p>
          <a:p>
            <a:pPr lvl="2"/>
            <a:r>
              <a:rPr lang="en-US" dirty="0"/>
              <a:t>such as </a:t>
            </a:r>
            <a:r>
              <a:rPr lang="en-US" i="1" dirty="0" err="1"/>
              <a:t>loyalCustomer</a:t>
            </a:r>
            <a:r>
              <a:rPr lang="en-US" i="1" dirty="0"/>
              <a:t>(a345678)</a:t>
            </a:r>
            <a:endParaRPr lang="el-GR" sz="1400" dirty="0"/>
          </a:p>
          <a:p>
            <a:pPr lvl="2"/>
            <a:r>
              <a:rPr lang="el-GR" dirty="0"/>
              <a:t>Δηλώνει πως ο πελάτης με </a:t>
            </a:r>
            <a:r>
              <a:rPr lang="en-US" dirty="0"/>
              <a:t>ID a</a:t>
            </a:r>
            <a:r>
              <a:rPr lang="el-GR" dirty="0"/>
              <a:t>345678 είναι καλός πελάτης</a:t>
            </a:r>
            <a:endParaRPr lang="el-GR" sz="1400" dirty="0"/>
          </a:p>
          <a:p>
            <a:pPr lvl="0"/>
            <a:r>
              <a:rPr lang="el-GR" dirty="0"/>
              <a:t>Οι μεταβλητές ενός γεγονότος γίνονται έμμεσα καθολικά ποσοτικοποιημένες </a:t>
            </a:r>
            <a:endParaRPr lang="el-GR" sz="1800" dirty="0"/>
          </a:p>
          <a:p>
            <a:pPr lvl="0"/>
            <a:r>
              <a:rPr lang="el-GR" dirty="0"/>
              <a:t>Λογικά Προγράμματα</a:t>
            </a:r>
            <a:endParaRPr lang="el-GR" sz="1800" dirty="0"/>
          </a:p>
          <a:p>
            <a:pPr lvl="1"/>
            <a:r>
              <a:rPr lang="el-GR" dirty="0"/>
              <a:t>Ένα λογικό πρόγραμμα </a:t>
            </a:r>
            <a:r>
              <a:rPr lang="en-US" i="1" dirty="0"/>
              <a:t>P</a:t>
            </a:r>
            <a:r>
              <a:rPr lang="el-GR" dirty="0"/>
              <a:t> είναι ένα πεπερασμένο σύνολο γεγονότων και κανόνων</a:t>
            </a:r>
            <a:endParaRPr lang="el-GR" sz="1600" dirty="0"/>
          </a:p>
          <a:p>
            <a:pPr lvl="1"/>
            <a:r>
              <a:rPr lang="el-GR" dirty="0"/>
              <a:t>Η μετάφραση σε κατηγορηματική Λογική </a:t>
            </a:r>
            <a:r>
              <a:rPr lang="en-US" i="1" dirty="0"/>
              <a:t>pl</a:t>
            </a:r>
            <a:r>
              <a:rPr lang="el-GR" i="1" dirty="0"/>
              <a:t>(</a:t>
            </a:r>
            <a:r>
              <a:rPr lang="en-US" i="1" dirty="0"/>
              <a:t>P</a:t>
            </a:r>
            <a:r>
              <a:rPr lang="el-GR" i="1" dirty="0"/>
              <a:t>)  </a:t>
            </a:r>
            <a:r>
              <a:rPr lang="el-GR" dirty="0"/>
              <a:t>είναι το σύνολο όλων των ερμηνειών των κανόνων και γεγονότων στο </a:t>
            </a:r>
            <a:r>
              <a:rPr lang="en-US" i="1" dirty="0"/>
              <a:t>P</a:t>
            </a:r>
            <a:r>
              <a:rPr lang="el-GR" dirty="0"/>
              <a:t> στην κατηγορηματική Λογική.</a:t>
            </a:r>
            <a:endParaRPr lang="el-GR"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Στόχοι (1/2)</a:t>
            </a:r>
          </a:p>
        </p:txBody>
      </p:sp>
      <p:sp>
        <p:nvSpPr>
          <p:cNvPr id="3" name="Content Placeholder 2"/>
          <p:cNvSpPr>
            <a:spLocks noGrp="1"/>
          </p:cNvSpPr>
          <p:nvPr>
            <p:ph idx="1"/>
          </p:nvPr>
        </p:nvSpPr>
        <p:spPr/>
        <p:txBody>
          <a:bodyPr>
            <a:normAutofit fontScale="62500" lnSpcReduction="20000"/>
          </a:bodyPr>
          <a:lstStyle/>
          <a:p>
            <a:pPr lvl="0"/>
            <a:r>
              <a:rPr lang="el-GR" dirty="0"/>
              <a:t>Ένας στόχος υποδηλώνει μια ερώτηση </a:t>
            </a:r>
            <a:r>
              <a:rPr lang="en-US" i="1" dirty="0"/>
              <a:t>G</a:t>
            </a:r>
            <a:r>
              <a:rPr lang="el-GR" dirty="0"/>
              <a:t> που γίνεται στο λογικό πρόγραμμα</a:t>
            </a:r>
            <a:endParaRPr lang="el-GR" sz="1800" dirty="0"/>
          </a:p>
          <a:p>
            <a:pPr lvl="0"/>
            <a:r>
              <a:rPr lang="el-GR" dirty="0"/>
              <a:t>Είναι της μορφής </a:t>
            </a:r>
            <a:endParaRPr lang="el-GR" sz="1800" dirty="0"/>
          </a:p>
          <a:p>
            <a:pPr lvl="1"/>
            <a:r>
              <a:rPr lang="en-US" i="1" dirty="0"/>
              <a:t>B1, . . . , </a:t>
            </a:r>
            <a:r>
              <a:rPr lang="en-US" i="1" dirty="0" err="1"/>
              <a:t>Bn</a:t>
            </a:r>
            <a:r>
              <a:rPr lang="en-US" i="1" dirty="0"/>
              <a:t> →</a:t>
            </a:r>
            <a:endParaRPr lang="el-GR" sz="1600" dirty="0"/>
          </a:p>
          <a:p>
            <a:pPr lvl="1"/>
            <a:r>
              <a:rPr lang="el-GR" dirty="0"/>
              <a:t>Αν </a:t>
            </a:r>
            <a:r>
              <a:rPr lang="en-US" i="1" dirty="0"/>
              <a:t>n</a:t>
            </a:r>
            <a:r>
              <a:rPr lang="el-GR" i="1" dirty="0"/>
              <a:t> = 0</a:t>
            </a:r>
            <a:r>
              <a:rPr lang="el-GR" dirty="0"/>
              <a:t> τότε έχουμε κενό στόχο</a:t>
            </a:r>
            <a:endParaRPr lang="el-GR" sz="1600" dirty="0"/>
          </a:p>
          <a:p>
            <a:pPr lvl="0"/>
            <a:r>
              <a:rPr lang="el-GR" dirty="0"/>
              <a:t>Η επόμενη διαδικασία είναι να ερμηνεύσουμε τους στόχους με κατηγορηματική λογική</a:t>
            </a:r>
            <a:endParaRPr lang="el-GR" sz="1800" dirty="0"/>
          </a:p>
          <a:p>
            <a:pPr lvl="1"/>
            <a:r>
              <a:rPr lang="el-GR" dirty="0"/>
              <a:t>Χρησιμοποιώντας του κόμμα ως σύνδεση και έμμεση παγκόσμια ποσοτικοποίηση, παίρνουμε την παρακάτω ερμηνεία:</a:t>
            </a:r>
            <a:endParaRPr lang="el-GR" sz="1600" dirty="0"/>
          </a:p>
          <a:p>
            <a:pPr lvl="2"/>
            <a:r>
              <a:rPr lang="en-US" i="1" dirty="0"/>
              <a:t>∀X1 . . . ∀</a:t>
            </a:r>
            <a:r>
              <a:rPr lang="en-US" i="1" dirty="0" err="1"/>
              <a:t>Xk</a:t>
            </a:r>
            <a:r>
              <a:rPr lang="en-US" i="1" dirty="0"/>
              <a:t>(￢B1 ∨ . . .∨ ￢</a:t>
            </a:r>
            <a:r>
              <a:rPr lang="en-US" i="1" dirty="0" err="1"/>
              <a:t>Bn</a:t>
            </a:r>
            <a:r>
              <a:rPr lang="en-US" i="1" dirty="0"/>
              <a:t>)</a:t>
            </a:r>
            <a:endParaRPr lang="el-GR" sz="1400" dirty="0"/>
          </a:p>
          <a:p>
            <a:pPr lvl="0"/>
            <a:r>
              <a:rPr lang="el-GR" dirty="0"/>
              <a:t>Αυτή είναι ίδια με το </a:t>
            </a:r>
            <a:r>
              <a:rPr lang="en-US" i="1" dirty="0"/>
              <a:t>pl</a:t>
            </a:r>
            <a:r>
              <a:rPr lang="el-GR" i="1" dirty="0"/>
              <a:t>(</a:t>
            </a:r>
            <a:r>
              <a:rPr lang="en-US" i="1" dirty="0"/>
              <a:t>r</a:t>
            </a:r>
            <a:r>
              <a:rPr lang="el-GR" dirty="0"/>
              <a:t>) , με την μόνη διαφορά ότι η κεφαλή του κανόνα παραλείπεται</a:t>
            </a:r>
            <a:endParaRPr lang="el-GR" sz="1800" dirty="0"/>
          </a:p>
          <a:p>
            <a:pPr lvl="0"/>
            <a:r>
              <a:rPr lang="el-GR" dirty="0"/>
              <a:t>Μια ισοδύναμη εκπροσώπηση στην κατηγορηματική λογική είναι</a:t>
            </a:r>
            <a:endParaRPr lang="el-GR" sz="1800" dirty="0"/>
          </a:p>
          <a:p>
            <a:pPr lvl="1"/>
            <a:r>
              <a:rPr lang="en-US" i="1" dirty="0"/>
              <a:t>￢∃X1 . . . ∃</a:t>
            </a:r>
            <a:r>
              <a:rPr lang="en-US" i="1" dirty="0" err="1"/>
              <a:t>Xk</a:t>
            </a:r>
            <a:r>
              <a:rPr lang="en-US" i="1" dirty="0"/>
              <a:t>(B1 ∧ . . . ∧ </a:t>
            </a:r>
            <a:r>
              <a:rPr lang="en-US" i="1" dirty="0" err="1"/>
              <a:t>Bn</a:t>
            </a:r>
            <a:r>
              <a:rPr lang="en-US" i="1" dirty="0"/>
              <a:t>)</a:t>
            </a:r>
            <a:endParaRPr lang="el-GR" sz="1600" dirty="0"/>
          </a:p>
          <a:p>
            <a:pPr lvl="1"/>
            <a:r>
              <a:rPr lang="el-GR" dirty="0"/>
              <a:t>Όπου </a:t>
            </a:r>
            <a:r>
              <a:rPr lang="en-US" i="1" dirty="0"/>
              <a:t>X</a:t>
            </a:r>
            <a:r>
              <a:rPr lang="el-GR" i="1" dirty="0"/>
              <a:t>1, . . . , </a:t>
            </a:r>
            <a:r>
              <a:rPr lang="en-US" i="1" dirty="0" err="1"/>
              <a:t>Xk</a:t>
            </a:r>
            <a:r>
              <a:rPr lang="en-US" i="1" dirty="0"/>
              <a:t> </a:t>
            </a:r>
            <a:r>
              <a:rPr lang="el-GR" dirty="0"/>
              <a:t>είναι μεταβλητές που προκύπτουν από </a:t>
            </a:r>
            <a:r>
              <a:rPr lang="en-US" i="1" dirty="0"/>
              <a:t>B</a:t>
            </a:r>
            <a:r>
              <a:rPr lang="el-GR" i="1" dirty="0"/>
              <a:t>1, . . . , </a:t>
            </a:r>
            <a:r>
              <a:rPr lang="en-US" i="1" dirty="0" err="1"/>
              <a:t>Bn</a:t>
            </a:r>
            <a:endParaRPr lang="el-GR" sz="1600" dirty="0"/>
          </a:p>
          <a:p>
            <a:pPr marL="0" indent="0">
              <a:buNone/>
            </a:pPr>
            <a:r>
              <a:rPr lang="el-GR" dirty="0"/>
              <a:t> </a:t>
            </a:r>
            <a:endParaRPr lang="el-G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Στόχοι (2/2)</a:t>
            </a:r>
            <a:br>
              <a:rPr lang="el-GR" dirty="0"/>
            </a:br>
            <a:endParaRPr lang="el-GR" dirty="0"/>
          </a:p>
        </p:txBody>
      </p:sp>
      <p:sp>
        <p:nvSpPr>
          <p:cNvPr id="3" name="Content Placeholder 2"/>
          <p:cNvSpPr>
            <a:spLocks noGrp="1"/>
          </p:cNvSpPr>
          <p:nvPr>
            <p:ph idx="1"/>
          </p:nvPr>
        </p:nvSpPr>
        <p:spPr/>
        <p:txBody>
          <a:bodyPr>
            <a:normAutofit fontScale="55000" lnSpcReduction="20000"/>
          </a:bodyPr>
          <a:lstStyle/>
          <a:p>
            <a:pPr lvl="0"/>
            <a:r>
              <a:rPr lang="el-GR" dirty="0"/>
              <a:t>Ας υποθέσουμε ότι γνωρίζουμε το </a:t>
            </a:r>
            <a:r>
              <a:rPr lang="en-US" i="1" dirty="0"/>
              <a:t>p</a:t>
            </a:r>
            <a:r>
              <a:rPr lang="el-GR" i="1" dirty="0"/>
              <a:t>(</a:t>
            </a:r>
            <a:r>
              <a:rPr lang="en-US" i="1" dirty="0"/>
              <a:t>a</a:t>
            </a:r>
            <a:r>
              <a:rPr lang="el-GR" i="1" dirty="0"/>
              <a:t>)</a:t>
            </a:r>
            <a:r>
              <a:rPr lang="el-GR" dirty="0"/>
              <a:t> και έχουμε σαν στόχο το </a:t>
            </a:r>
            <a:r>
              <a:rPr lang="en-US" i="1" dirty="0"/>
              <a:t>p</a:t>
            </a:r>
            <a:r>
              <a:rPr lang="el-GR" i="1" dirty="0"/>
              <a:t>(</a:t>
            </a:r>
            <a:r>
              <a:rPr lang="en-US" i="1" dirty="0"/>
              <a:t>X</a:t>
            </a:r>
            <a:r>
              <a:rPr lang="el-GR" i="1" dirty="0"/>
              <a:t>) →</a:t>
            </a:r>
            <a:endParaRPr lang="el-GR" sz="1800" dirty="0"/>
          </a:p>
          <a:p>
            <a:pPr lvl="0"/>
            <a:r>
              <a:rPr lang="el-GR" dirty="0"/>
              <a:t>Στην πραγματικότητα, θέλουμε να ξέρουμε αν υπάρχει τιμή για το οποίο το </a:t>
            </a:r>
            <a:r>
              <a:rPr lang="en-US" i="1" dirty="0"/>
              <a:t>p</a:t>
            </a:r>
            <a:r>
              <a:rPr lang="el-GR" dirty="0"/>
              <a:t> να είναι αληθής</a:t>
            </a:r>
            <a:endParaRPr lang="el-GR" sz="1800" dirty="0"/>
          </a:p>
          <a:p>
            <a:pPr lvl="1"/>
            <a:r>
              <a:rPr lang="el-GR" dirty="0"/>
              <a:t>Περιμένουμε θετική απάντηση λόγω του δεδομένου </a:t>
            </a:r>
            <a:r>
              <a:rPr lang="en-US" i="1" dirty="0"/>
              <a:t>p</a:t>
            </a:r>
            <a:r>
              <a:rPr lang="el-GR" i="1" dirty="0"/>
              <a:t>(</a:t>
            </a:r>
            <a:r>
              <a:rPr lang="en-US" i="1" dirty="0"/>
              <a:t>a</a:t>
            </a:r>
            <a:r>
              <a:rPr lang="el-GR" i="1" dirty="0"/>
              <a:t>)</a:t>
            </a:r>
            <a:endParaRPr lang="el-GR" sz="1600" dirty="0"/>
          </a:p>
          <a:p>
            <a:pPr lvl="1"/>
            <a:r>
              <a:rPr lang="el-GR" dirty="0"/>
              <a:t>Έτσι το </a:t>
            </a:r>
            <a:r>
              <a:rPr lang="en-US" i="1" dirty="0"/>
              <a:t>p</a:t>
            </a:r>
            <a:r>
              <a:rPr lang="el-GR" i="1" dirty="0"/>
              <a:t>(</a:t>
            </a:r>
            <a:r>
              <a:rPr lang="en-US" i="1" dirty="0"/>
              <a:t>X</a:t>
            </a:r>
            <a:r>
              <a:rPr lang="el-GR" i="1" dirty="0"/>
              <a:t>) </a:t>
            </a:r>
            <a:r>
              <a:rPr lang="el-GR" dirty="0"/>
              <a:t>είναι υπαρξιακά ποσοτικό</a:t>
            </a:r>
            <a:endParaRPr lang="el-GR" sz="1600" dirty="0"/>
          </a:p>
          <a:p>
            <a:pPr lvl="0"/>
            <a:r>
              <a:rPr lang="el-GR" dirty="0"/>
              <a:t>Γιατί όμως αναιρούμε την φόρμουλα ?</a:t>
            </a:r>
            <a:endParaRPr lang="el-GR" sz="1800" dirty="0"/>
          </a:p>
          <a:p>
            <a:pPr lvl="0"/>
            <a:r>
              <a:rPr lang="el-GR" dirty="0"/>
              <a:t>Η εξήγηση είναι ότι χρησιμοποιούμε μια τεχνική αποδείξεων από τα μαθηματικά που λέγεται απόδειξη μέσω απαγωγής σε άτοπο</a:t>
            </a:r>
            <a:endParaRPr lang="el-GR" sz="1800" dirty="0"/>
          </a:p>
          <a:p>
            <a:pPr lvl="1"/>
            <a:r>
              <a:rPr lang="el-GR" dirty="0"/>
              <a:t>Αυτή η τεχνική αποδεικνύει ότι η δήλωση Α ακολουθείται από μια δήλωση Β, με την υπόθεση ότι το Α είναι ψευδές και απορρέει μια αντίφαση όταν συνδυάζεται με το Β</a:t>
            </a:r>
            <a:endParaRPr lang="el-GR" sz="1600" dirty="0"/>
          </a:p>
          <a:p>
            <a:pPr lvl="1"/>
            <a:r>
              <a:rPr lang="el-GR" dirty="0"/>
              <a:t>Τότε το Α πρέπει να προκύπτει το Β</a:t>
            </a:r>
            <a:endParaRPr lang="el-GR" sz="1600" dirty="0"/>
          </a:p>
          <a:p>
            <a:pPr lvl="0"/>
            <a:r>
              <a:rPr lang="el-GR" dirty="0"/>
              <a:t>Στον λογικό προγραμματισμό αποδεικνύουμε ότι ένας στόχος μπορεί να απαντηθεί θετικά με την αναίρεση  του στόχου και αποδεικνύοντας ότι μπορούμε να πάρουμε μια αντίφαση χρησιμοποιώντας  τον λογικό προγραμματισμό </a:t>
            </a:r>
            <a:endParaRPr lang="el-GR" sz="1800" dirty="0"/>
          </a:p>
          <a:p>
            <a:pPr lvl="1"/>
            <a:r>
              <a:rPr lang="el-GR" dirty="0"/>
              <a:t>Για παράδειγμα, έχοντας το λογικό πρόγραμμα </a:t>
            </a:r>
            <a:r>
              <a:rPr lang="en-US" i="1" dirty="0"/>
              <a:t>p</a:t>
            </a:r>
            <a:r>
              <a:rPr lang="el-GR" i="1" dirty="0"/>
              <a:t>(</a:t>
            </a:r>
            <a:r>
              <a:rPr lang="en-US" i="1" dirty="0"/>
              <a:t>a</a:t>
            </a:r>
            <a:r>
              <a:rPr lang="el-GR" i="1" dirty="0"/>
              <a:t>) </a:t>
            </a:r>
            <a:r>
              <a:rPr lang="el-GR" dirty="0"/>
              <a:t>και τον στόχο </a:t>
            </a:r>
            <a:r>
              <a:rPr lang="en-US" i="1" dirty="0"/>
              <a:t>￢</a:t>
            </a:r>
            <a:r>
              <a:rPr lang="el-GR" i="1" dirty="0"/>
              <a:t>∃</a:t>
            </a:r>
            <a:r>
              <a:rPr lang="en-US" i="1" dirty="0" err="1"/>
              <a:t>Xp</a:t>
            </a:r>
            <a:r>
              <a:rPr lang="el-GR" i="1" dirty="0"/>
              <a:t>(</a:t>
            </a:r>
            <a:r>
              <a:rPr lang="en-US" i="1" dirty="0"/>
              <a:t>X</a:t>
            </a:r>
            <a:r>
              <a:rPr lang="el-GR" i="1" dirty="0"/>
              <a:t>) </a:t>
            </a:r>
            <a:r>
              <a:rPr lang="el-GR" dirty="0"/>
              <a:t>παίρνουμε την λογική αντίφαση:</a:t>
            </a:r>
            <a:endParaRPr lang="el-GR" sz="1600" dirty="0"/>
          </a:p>
          <a:p>
            <a:pPr lvl="2"/>
            <a:r>
              <a:rPr lang="el-GR" dirty="0"/>
              <a:t>Η δεύτερη φόρμουλα λέει ότι κανένα στοιχείο δεν την ιδιότητα του </a:t>
            </a:r>
            <a:r>
              <a:rPr lang="en-US" i="1" dirty="0"/>
              <a:t>p</a:t>
            </a:r>
            <a:r>
              <a:rPr lang="el-GR" i="1" dirty="0"/>
              <a:t>,</a:t>
            </a:r>
            <a:r>
              <a:rPr lang="el-GR" dirty="0"/>
              <a:t> αλλά η πρώτη φόρμουλα λέει ότι η τιμή του </a:t>
            </a:r>
            <a:r>
              <a:rPr lang="en-US" i="1" dirty="0"/>
              <a:t>a </a:t>
            </a:r>
            <a:r>
              <a:rPr lang="el-GR" dirty="0"/>
              <a:t>έχει ιδιότητα του </a:t>
            </a:r>
            <a:r>
              <a:rPr lang="en-US" i="1" dirty="0"/>
              <a:t>p</a:t>
            </a:r>
            <a:endParaRPr lang="el-GR" sz="1400" dirty="0"/>
          </a:p>
          <a:p>
            <a:pPr lvl="2"/>
            <a:r>
              <a:rPr lang="el-GR" dirty="0"/>
              <a:t>Έτσι </a:t>
            </a:r>
            <a:r>
              <a:rPr lang="el-GR" i="1" dirty="0"/>
              <a:t>∃</a:t>
            </a:r>
            <a:r>
              <a:rPr lang="en-US" i="1" dirty="0" err="1"/>
              <a:t>Xp</a:t>
            </a:r>
            <a:r>
              <a:rPr lang="el-GR" i="1" dirty="0"/>
              <a:t>(</a:t>
            </a:r>
            <a:r>
              <a:rPr lang="en-US" i="1" dirty="0"/>
              <a:t>X</a:t>
            </a:r>
            <a:r>
              <a:rPr lang="el-GR" i="1" dirty="0"/>
              <a:t>) </a:t>
            </a:r>
            <a:r>
              <a:rPr lang="el-GR" dirty="0"/>
              <a:t>ακολουθείται από </a:t>
            </a:r>
            <a:r>
              <a:rPr lang="el-GR" i="1" dirty="0"/>
              <a:t> </a:t>
            </a:r>
            <a:r>
              <a:rPr lang="en-US" i="1" dirty="0"/>
              <a:t>p</a:t>
            </a:r>
            <a:r>
              <a:rPr lang="el-GR" i="1" dirty="0"/>
              <a:t>(</a:t>
            </a:r>
            <a:r>
              <a:rPr lang="en-US" i="1" dirty="0"/>
              <a:t>a</a:t>
            </a:r>
            <a:r>
              <a:rPr lang="el-GR" i="1" dirty="0"/>
              <a:t>)</a:t>
            </a:r>
            <a:endParaRPr lang="el-G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(1/8)</a:t>
            </a:r>
            <a:br>
              <a:rPr lang="el-GR" dirty="0"/>
            </a:br>
            <a:endParaRPr lang="el-GR" dirty="0"/>
          </a:p>
        </p:txBody>
      </p:sp>
      <p:sp>
        <p:nvSpPr>
          <p:cNvPr id="3" name="Content Placeholder 2"/>
          <p:cNvSpPr>
            <a:spLocks noGrp="1"/>
          </p:cNvSpPr>
          <p:nvPr>
            <p:ph idx="1"/>
          </p:nvPr>
        </p:nvSpPr>
        <p:spPr/>
        <p:txBody>
          <a:bodyPr>
            <a:normAutofit fontScale="77500" lnSpcReduction="20000"/>
          </a:bodyPr>
          <a:lstStyle/>
          <a:p>
            <a:pPr lvl="0"/>
            <a:r>
              <a:rPr lang="el-GR" dirty="0"/>
              <a:t>Αναπαράσταση της γνώσης</a:t>
            </a:r>
            <a:endParaRPr lang="en-US" sz="1800" dirty="0"/>
          </a:p>
          <a:p>
            <a:pPr lvl="0">
              <a:buNone/>
            </a:pPr>
            <a:r>
              <a:rPr lang="en-US" dirty="0"/>
              <a:t>     -- </a:t>
            </a:r>
            <a:r>
              <a:rPr lang="el-GR" dirty="0"/>
              <a:t>Γνώση για το περιεχόμενο των</a:t>
            </a:r>
            <a:r>
              <a:rPr lang="en-US" dirty="0"/>
              <a:t> web resources</a:t>
            </a:r>
            <a:endParaRPr lang="el-GR" sz="1800" dirty="0"/>
          </a:p>
          <a:p>
            <a:pPr lvl="0">
              <a:buNone/>
            </a:pPr>
            <a:r>
              <a:rPr lang="en-US" dirty="0"/>
              <a:t>     -- </a:t>
            </a:r>
            <a:r>
              <a:rPr lang="el-GR" dirty="0"/>
              <a:t>Γνώση για τις έννοιες στο πεδίο εφαρμογής και των σχέσεων τους (οντολογίες)</a:t>
            </a:r>
            <a:endParaRPr lang="el-GR" sz="1800" dirty="0"/>
          </a:p>
          <a:p>
            <a:pPr lvl="0"/>
            <a:r>
              <a:rPr lang="el-GR" dirty="0"/>
              <a:t>Η αναπαράσταση της γνώσης έχει μελετηθεί πολύ πριν την εμφάνιση του Παγκόσμιου Ιστού, στον τομέα της τεχνητής νοημοσύνης  και , πριν από αυτό , στην φιλοσοφία.</a:t>
            </a:r>
            <a:endParaRPr lang="el-GR" sz="1800" dirty="0"/>
          </a:p>
          <a:p>
            <a:pPr lvl="1"/>
            <a:r>
              <a:rPr lang="el-GR" dirty="0"/>
              <a:t>Ο Αριστοτέλης θεωρείται ο πατέρας.</a:t>
            </a:r>
            <a:endParaRPr lang="el-GR" sz="1600" dirty="0"/>
          </a:p>
          <a:p>
            <a:pPr lvl="0"/>
            <a:r>
              <a:rPr lang="el-GR" dirty="0"/>
              <a:t>Η λογική ακόμα είναι ακόμα το θεμέλιο της αναπαράστασης της γνώσης, ειδικά στην μορφή της Κατηγορηματικής  Λογικής (επίσης γνωστή ως Λογική Πρώτης Τάξης)</a:t>
            </a:r>
            <a:endParaRPr lang="el-GR" sz="1800" dirty="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Μονοτονικοί  Κανόνες :</a:t>
            </a:r>
          </a:p>
        </p:txBody>
      </p:sp>
      <p:sp>
        <p:nvSpPr>
          <p:cNvPr id="3" name="Content Placeholder 2"/>
          <p:cNvSpPr>
            <a:spLocks noGrp="1"/>
          </p:cNvSpPr>
          <p:nvPr>
            <p:ph idx="1"/>
          </p:nvPr>
        </p:nvSpPr>
        <p:spPr/>
        <p:txBody>
          <a:bodyPr/>
          <a:lstStyle/>
          <a:p>
            <a:pPr>
              <a:buNone/>
            </a:pPr>
            <a:r>
              <a:rPr lang="en-US" dirty="0"/>
              <a:t>				</a:t>
            </a:r>
            <a:r>
              <a:rPr lang="el-GR" dirty="0"/>
              <a:t>Σημασιολογία</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Σημασιολογία Κατηγορηματικής Λογικής (1/3)</a:t>
            </a:r>
          </a:p>
        </p:txBody>
      </p:sp>
      <p:sp>
        <p:nvSpPr>
          <p:cNvPr id="3" name="Content Placeholder 2"/>
          <p:cNvSpPr>
            <a:spLocks noGrp="1"/>
          </p:cNvSpPr>
          <p:nvPr>
            <p:ph idx="1"/>
          </p:nvPr>
        </p:nvSpPr>
        <p:spPr/>
        <p:txBody>
          <a:bodyPr>
            <a:normAutofit fontScale="70000" lnSpcReduction="20000"/>
          </a:bodyPr>
          <a:lstStyle/>
          <a:p>
            <a:pPr lvl="0"/>
            <a:r>
              <a:rPr lang="el-GR" dirty="0"/>
              <a:t>Ένας τρόπος να απαντήσουμε σε ένα ερώτημα είναι με τη χρήση της ερμηνείας της κατηγορηματικής λογικής σε κανόνες, δεδομένα, και ερωτήματα , και να χρησιμοποιήσουμε την σημασιολογία της κατηγορηματικής λογικής</a:t>
            </a:r>
            <a:endParaRPr lang="el-GR" sz="1800" dirty="0"/>
          </a:p>
          <a:p>
            <a:pPr lvl="0"/>
            <a:r>
              <a:rPr lang="el-GR" dirty="0"/>
              <a:t>Για να είμαστε πιο ακριβής, έχοντας ένα λογικό πρόγραμμα </a:t>
            </a:r>
            <a:r>
              <a:rPr lang="en-US" i="1" dirty="0"/>
              <a:t>P</a:t>
            </a:r>
            <a:r>
              <a:rPr lang="el-GR" dirty="0"/>
              <a:t> και ένα ερώτημα</a:t>
            </a:r>
            <a:endParaRPr lang="el-GR" sz="1800" dirty="0"/>
          </a:p>
          <a:p>
            <a:pPr lvl="1"/>
            <a:r>
              <a:rPr lang="en-US" i="1" dirty="0"/>
              <a:t>B1, . . . , </a:t>
            </a:r>
            <a:r>
              <a:rPr lang="en-US" i="1" dirty="0" err="1"/>
              <a:t>Bn</a:t>
            </a:r>
            <a:r>
              <a:rPr lang="en-US" i="1" dirty="0"/>
              <a:t> →</a:t>
            </a:r>
            <a:endParaRPr lang="el-GR" sz="1600" dirty="0"/>
          </a:p>
          <a:p>
            <a:pPr lvl="1"/>
            <a:r>
              <a:rPr lang="el-GR" dirty="0"/>
              <a:t>Με τις μεταβλητές </a:t>
            </a:r>
            <a:r>
              <a:rPr lang="en-US" i="1" dirty="0"/>
              <a:t>X</a:t>
            </a:r>
            <a:r>
              <a:rPr lang="el-GR" i="1" dirty="0"/>
              <a:t>1, . . . , </a:t>
            </a:r>
            <a:r>
              <a:rPr lang="en-US" i="1" dirty="0" err="1"/>
              <a:t>Xk</a:t>
            </a:r>
            <a:r>
              <a:rPr lang="el-GR" dirty="0"/>
              <a:t> απαντάμε θετικά μόνο και μόνο αν,</a:t>
            </a:r>
            <a:endParaRPr lang="el-GR" sz="1600" dirty="0"/>
          </a:p>
          <a:p>
            <a:pPr lvl="2"/>
            <a:r>
              <a:rPr lang="en-US" i="1" dirty="0"/>
              <a:t>pl(P) |= ∃X1 . . . ∃</a:t>
            </a:r>
            <a:r>
              <a:rPr lang="en-US" i="1" dirty="0" err="1"/>
              <a:t>Xk</a:t>
            </a:r>
            <a:r>
              <a:rPr lang="en-US" i="1" dirty="0"/>
              <a:t>(B1 ∧ . . . ∧ </a:t>
            </a:r>
            <a:r>
              <a:rPr lang="en-US" i="1" dirty="0" err="1"/>
              <a:t>Bn</a:t>
            </a:r>
            <a:r>
              <a:rPr lang="en-US" i="1" dirty="0"/>
              <a:t>) </a:t>
            </a:r>
            <a:r>
              <a:rPr lang="el-GR" i="1" dirty="0"/>
              <a:t>     (1)</a:t>
            </a:r>
            <a:endParaRPr lang="el-GR" sz="1400" dirty="0"/>
          </a:p>
          <a:p>
            <a:pPr lvl="0"/>
            <a:r>
              <a:rPr lang="el-GR" dirty="0"/>
              <a:t>ή αντίστοιχα, αν</a:t>
            </a:r>
            <a:endParaRPr lang="el-GR" sz="1800" dirty="0"/>
          </a:p>
          <a:p>
            <a:pPr lvl="2"/>
            <a:r>
              <a:rPr lang="en-US" i="1" dirty="0"/>
              <a:t>pl(P) ∪ {￢∃X1 . . . ∃</a:t>
            </a:r>
            <a:r>
              <a:rPr lang="en-US" i="1" dirty="0" err="1"/>
              <a:t>Xk</a:t>
            </a:r>
            <a:r>
              <a:rPr lang="en-US" i="1" dirty="0"/>
              <a:t>(B1 ∧ . . . ∧ </a:t>
            </a:r>
            <a:r>
              <a:rPr lang="en-US" i="1" dirty="0" err="1"/>
              <a:t>Bn</a:t>
            </a:r>
            <a:r>
              <a:rPr lang="en-US" i="1" dirty="0"/>
              <a:t>)}</a:t>
            </a:r>
            <a:r>
              <a:rPr lang="el-GR" i="1" dirty="0"/>
              <a:t>    (2)</a:t>
            </a:r>
            <a:endParaRPr lang="el-GR" sz="1400" dirty="0"/>
          </a:p>
          <a:p>
            <a:pPr lvl="0"/>
            <a:r>
              <a:rPr lang="el-GR" dirty="0"/>
              <a:t>Με άλλα λόγια, δίνουμε θετική απάντηση αν η αναπαράσταση του προγράμματος σε κατηγορηματική λογική μαζί με την ερμηνεία σε της κατηγορηματικής λογικής του συμπεράσματος δεν ικανοποιούνται.</a:t>
            </a:r>
            <a:endParaRPr lang="el-GR"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Σημασιολογία  Κατηγορηματικής Λογικής(2/3)</a:t>
            </a:r>
            <a:br>
              <a:rPr lang="el-GR" dirty="0"/>
            </a:br>
            <a:endParaRPr lang="el-GR" dirty="0"/>
          </a:p>
        </p:txBody>
      </p:sp>
      <p:sp>
        <p:nvSpPr>
          <p:cNvPr id="3" name="Content Placeholder 2"/>
          <p:cNvSpPr>
            <a:spLocks noGrp="1"/>
          </p:cNvSpPr>
          <p:nvPr>
            <p:ph idx="1"/>
          </p:nvPr>
        </p:nvSpPr>
        <p:spPr/>
        <p:txBody>
          <a:bodyPr>
            <a:normAutofit fontScale="55000" lnSpcReduction="20000"/>
          </a:bodyPr>
          <a:lstStyle/>
          <a:p>
            <a:pPr lvl="0"/>
            <a:r>
              <a:rPr lang="el-GR" dirty="0"/>
              <a:t>Τα στοιχεία μια λογικής γλώσσας (υπογραφή) μπορεί να έχει όποια σημασία θέλουμε.</a:t>
            </a:r>
            <a:endParaRPr lang="el-GR" sz="1800" dirty="0"/>
          </a:p>
          <a:p>
            <a:pPr lvl="0"/>
            <a:r>
              <a:rPr lang="el-GR" dirty="0"/>
              <a:t>Ένα μοντέλο Α , κατηγορηματικής λογικής αποδίδει μια συγκεκριμένη σημασία/νόημα</a:t>
            </a:r>
            <a:endParaRPr lang="el-GR" sz="1800" dirty="0"/>
          </a:p>
          <a:p>
            <a:pPr lvl="0"/>
            <a:r>
              <a:rPr lang="el-GR" dirty="0"/>
              <a:t>Συγκεκριμένα, αποτελείται από</a:t>
            </a:r>
            <a:endParaRPr lang="el-GR" sz="1800" dirty="0"/>
          </a:p>
          <a:p>
            <a:pPr lvl="1"/>
            <a:r>
              <a:rPr lang="el-GR" dirty="0"/>
              <a:t>Ένα πεδίο </a:t>
            </a:r>
            <a:r>
              <a:rPr lang="en-US" i="1" dirty="0" err="1"/>
              <a:t>dom</a:t>
            </a:r>
            <a:r>
              <a:rPr lang="el-GR" i="1" dirty="0"/>
              <a:t>(</a:t>
            </a:r>
            <a:r>
              <a:rPr lang="en-US" i="1" dirty="0"/>
              <a:t>A</a:t>
            </a:r>
            <a:r>
              <a:rPr lang="el-GR" i="1" dirty="0"/>
              <a:t>)</a:t>
            </a:r>
            <a:r>
              <a:rPr lang="el-GR" dirty="0"/>
              <a:t>, ένα σύνολο αντικειμένων για τα οποία διατυπώνονται προτάσεις από τους τύπους </a:t>
            </a:r>
            <a:endParaRPr lang="el-GR" sz="1600" dirty="0"/>
          </a:p>
          <a:p>
            <a:pPr lvl="1"/>
            <a:r>
              <a:rPr lang="el-GR" dirty="0"/>
              <a:t>Ένα στοιχείο από το πεδίο ορισμού για κάθε σταθερά</a:t>
            </a:r>
            <a:endParaRPr lang="el-GR" sz="1600" dirty="0"/>
          </a:p>
          <a:p>
            <a:pPr lvl="1"/>
            <a:r>
              <a:rPr lang="el-GR" dirty="0"/>
              <a:t>Μια καθορισμένη συνάρτηση  στο </a:t>
            </a:r>
            <a:r>
              <a:rPr lang="en-US" i="1" dirty="0" err="1"/>
              <a:t>dom</a:t>
            </a:r>
            <a:r>
              <a:rPr lang="el-GR" i="1" dirty="0"/>
              <a:t>(</a:t>
            </a:r>
            <a:r>
              <a:rPr lang="en-US" i="1" dirty="0"/>
              <a:t>A</a:t>
            </a:r>
            <a:r>
              <a:rPr lang="el-GR" i="1" dirty="0"/>
              <a:t>) </a:t>
            </a:r>
            <a:r>
              <a:rPr lang="el-GR" dirty="0"/>
              <a:t>για κάθε συναρτησιακό σύμβολο</a:t>
            </a:r>
            <a:endParaRPr lang="el-GR" sz="1600" dirty="0"/>
          </a:p>
          <a:p>
            <a:pPr lvl="1"/>
            <a:r>
              <a:rPr lang="el-GR" dirty="0"/>
              <a:t>Μια καθορισμένη σχέση στο </a:t>
            </a:r>
            <a:r>
              <a:rPr lang="en-US" i="1" dirty="0" err="1"/>
              <a:t>dom</a:t>
            </a:r>
            <a:r>
              <a:rPr lang="el-GR" i="1" dirty="0"/>
              <a:t>(</a:t>
            </a:r>
            <a:r>
              <a:rPr lang="en-US" i="1" dirty="0"/>
              <a:t>A</a:t>
            </a:r>
            <a:r>
              <a:rPr lang="el-GR" i="1" dirty="0"/>
              <a:t>) </a:t>
            </a:r>
            <a:r>
              <a:rPr lang="el-GR" dirty="0"/>
              <a:t>για κάθε κατηγόρημα</a:t>
            </a:r>
            <a:endParaRPr lang="el-GR" sz="1600" dirty="0"/>
          </a:p>
          <a:p>
            <a:pPr lvl="0"/>
            <a:r>
              <a:rPr lang="el-GR" dirty="0"/>
              <a:t>Το νόημα  των λογικών συνδέσμων </a:t>
            </a:r>
            <a:r>
              <a:rPr lang="en-US" i="1" dirty="0"/>
              <a:t>￢</a:t>
            </a:r>
            <a:r>
              <a:rPr lang="el-GR" i="1" dirty="0"/>
              <a:t>,</a:t>
            </a:r>
            <a:r>
              <a:rPr lang="el-GR" i="1" dirty="0" err="1"/>
              <a:t>∨,∧,→</a:t>
            </a:r>
            <a:r>
              <a:rPr lang="el-GR" i="1" dirty="0"/>
              <a:t>, ∀, ∃ </a:t>
            </a:r>
            <a:r>
              <a:rPr lang="el-GR" dirty="0"/>
              <a:t>ορίζονται σύμφωνα με την διαισθητική τους σημασία:</a:t>
            </a:r>
            <a:endParaRPr lang="el-GR" sz="1800" dirty="0"/>
          </a:p>
          <a:p>
            <a:pPr lvl="1"/>
            <a:r>
              <a:rPr lang="en-US" dirty="0"/>
              <a:t>not, or, and, implies, for all, there is</a:t>
            </a:r>
            <a:endParaRPr lang="el-GR" sz="1600" dirty="0"/>
          </a:p>
          <a:p>
            <a:pPr lvl="0"/>
            <a:r>
              <a:rPr lang="el-GR" dirty="0"/>
              <a:t>Με αυτόν τον τρόπο ορίζουμε πότε ένα τύπο είναι αληθής από το  μοντέλο Α, και συμβολίζεται ως </a:t>
            </a:r>
            <a:r>
              <a:rPr lang="en-US" i="1" dirty="0"/>
              <a:t>A</a:t>
            </a:r>
            <a:r>
              <a:rPr lang="el-GR" i="1" dirty="0"/>
              <a:t> |= ϕ</a:t>
            </a:r>
            <a:endParaRPr lang="el-GR" sz="1800" dirty="0"/>
          </a:p>
          <a:p>
            <a:pPr lvl="0"/>
            <a:r>
              <a:rPr lang="el-GR" dirty="0"/>
              <a:t>Μια φόρμουλα </a:t>
            </a:r>
            <a:r>
              <a:rPr lang="el-GR" i="1" dirty="0"/>
              <a:t>ϕ</a:t>
            </a:r>
            <a:r>
              <a:rPr lang="el-GR" dirty="0"/>
              <a:t> προκύπτει από ένα σύνολο τιμών Μ από φόρμουλες, και αν </a:t>
            </a:r>
            <a:r>
              <a:rPr lang="el-GR" i="1" dirty="0"/>
              <a:t>ϕ</a:t>
            </a:r>
            <a:r>
              <a:rPr lang="el-GR" dirty="0"/>
              <a:t> είναι αληθής σε όλα τα μοντέλα Α τότε το Μ είναι και αυτό αληθής</a:t>
            </a:r>
            <a:endParaRPr lang="el-GR" sz="1800" dirty="0"/>
          </a:p>
          <a:p>
            <a:pPr lvl="1"/>
            <a:r>
              <a:rPr lang="el-GR" dirty="0"/>
              <a:t>Έτσι όλες οι φόρμουλες στο Μ  είναι αληθής στο Α</a:t>
            </a:r>
            <a:endParaRPr lang="el-GR"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Σημασιολογία Κατηγορηματικής Λογικής (3/3)</a:t>
            </a:r>
          </a:p>
        </p:txBody>
      </p:sp>
      <p:sp>
        <p:nvSpPr>
          <p:cNvPr id="3" name="Content Placeholder 2"/>
          <p:cNvSpPr>
            <a:spLocks noGrp="1"/>
          </p:cNvSpPr>
          <p:nvPr>
            <p:ph idx="1"/>
          </p:nvPr>
        </p:nvSpPr>
        <p:spPr/>
        <p:txBody>
          <a:bodyPr>
            <a:normAutofit fontScale="47500" lnSpcReduction="20000"/>
          </a:bodyPr>
          <a:lstStyle/>
          <a:p>
            <a:pPr lvl="0"/>
            <a:r>
              <a:rPr lang="el-GR" dirty="0"/>
              <a:t>Τώρα μπορούμε να εξηγήσουμε το 1 και 2</a:t>
            </a:r>
            <a:endParaRPr lang="el-GR" sz="1800" dirty="0"/>
          </a:p>
          <a:p>
            <a:pPr lvl="0"/>
            <a:r>
              <a:rPr lang="el-GR" dirty="0"/>
              <a:t>Άσχετα από το πώς ερμηνεύουμε τις σταθερές, τα κατηγορήματα και τα συναρτησιακά σύμβολα που προκύπτουν από το </a:t>
            </a:r>
            <a:r>
              <a:rPr lang="en-US" dirty="0"/>
              <a:t>P</a:t>
            </a:r>
            <a:r>
              <a:rPr lang="el-GR" dirty="0"/>
              <a:t> και το ερώτημα , όταν η ερμηνεία της κατηγορηματικής λογικής  στο </a:t>
            </a:r>
            <a:r>
              <a:rPr lang="en-US" dirty="0"/>
              <a:t>P </a:t>
            </a:r>
            <a:r>
              <a:rPr lang="el-GR" dirty="0"/>
              <a:t>είναι αληθής, τότε και </a:t>
            </a:r>
            <a:r>
              <a:rPr lang="el-GR" i="1" dirty="0"/>
              <a:t>∃</a:t>
            </a:r>
            <a:r>
              <a:rPr lang="en-US" i="1" dirty="0"/>
              <a:t>X</a:t>
            </a:r>
            <a:r>
              <a:rPr lang="el-GR" i="1" dirty="0"/>
              <a:t>1 . . . </a:t>
            </a:r>
            <a:r>
              <a:rPr lang="en-US" i="1" dirty="0"/>
              <a:t>∃</a:t>
            </a:r>
            <a:r>
              <a:rPr lang="en-US" i="1" dirty="0" err="1"/>
              <a:t>Xk</a:t>
            </a:r>
            <a:r>
              <a:rPr lang="en-US" i="1" dirty="0"/>
              <a:t>(B1∧. . .∧</a:t>
            </a:r>
            <a:r>
              <a:rPr lang="en-US" i="1" dirty="0" err="1"/>
              <a:t>Bn</a:t>
            </a:r>
            <a:r>
              <a:rPr lang="en-US" i="1" dirty="0"/>
              <a:t>)</a:t>
            </a:r>
            <a:r>
              <a:rPr lang="el-GR" dirty="0"/>
              <a:t> πρέπει να είναι αληθής</a:t>
            </a:r>
            <a:endParaRPr lang="el-GR" sz="1800" dirty="0"/>
          </a:p>
          <a:p>
            <a:pPr lvl="0"/>
            <a:r>
              <a:rPr lang="el-GR" dirty="0"/>
              <a:t>Υπάρχουν τιμές για τις μεταβλητές </a:t>
            </a:r>
            <a:r>
              <a:rPr lang="en-US" i="1" dirty="0"/>
              <a:t>X</a:t>
            </a:r>
            <a:r>
              <a:rPr lang="el-GR" i="1" dirty="0"/>
              <a:t>1, . . . , </a:t>
            </a:r>
            <a:r>
              <a:rPr lang="en-US" i="1" dirty="0" err="1"/>
              <a:t>Xk</a:t>
            </a:r>
            <a:r>
              <a:rPr lang="el-GR" dirty="0"/>
              <a:t> , τέτοιες ώστε όλες οι ατομικές φόρμουλες </a:t>
            </a:r>
            <a:r>
              <a:rPr lang="en-US" i="1" dirty="0"/>
              <a:t>Bi</a:t>
            </a:r>
            <a:r>
              <a:rPr lang="el-GR" dirty="0"/>
              <a:t> να γίνονται αληθής.	</a:t>
            </a:r>
            <a:endParaRPr lang="el-GR" sz="1800" dirty="0"/>
          </a:p>
          <a:p>
            <a:pPr lvl="1"/>
            <a:r>
              <a:rPr lang="el-GR" dirty="0"/>
              <a:t>Για παράδειγμα , ας υποθέσουμε ότι το </a:t>
            </a:r>
            <a:r>
              <a:rPr lang="en-US" dirty="0"/>
              <a:t>P </a:t>
            </a:r>
            <a:r>
              <a:rPr lang="el-GR" dirty="0"/>
              <a:t>είναι το πρόγραμμα</a:t>
            </a:r>
            <a:endParaRPr lang="el-GR" sz="1600" dirty="0"/>
          </a:p>
          <a:p>
            <a:pPr lvl="2"/>
            <a:r>
              <a:rPr lang="en-US" i="1" dirty="0"/>
              <a:t>p(a)</a:t>
            </a:r>
            <a:endParaRPr lang="el-GR" sz="1400" dirty="0"/>
          </a:p>
          <a:p>
            <a:pPr lvl="2"/>
            <a:r>
              <a:rPr lang="en-US" i="1" dirty="0"/>
              <a:t>p(X) → q(X)</a:t>
            </a:r>
            <a:endParaRPr lang="el-GR" sz="1400" dirty="0"/>
          </a:p>
          <a:p>
            <a:pPr lvl="0"/>
            <a:r>
              <a:rPr lang="el-GR" dirty="0"/>
              <a:t>ας πάρουμε υπόψη μας το ερώτημα</a:t>
            </a:r>
            <a:endParaRPr lang="el-GR" sz="1800" dirty="0"/>
          </a:p>
          <a:p>
            <a:pPr lvl="0"/>
            <a:r>
              <a:rPr lang="en-US" i="1" dirty="0"/>
              <a:t>q(X) →</a:t>
            </a:r>
            <a:endParaRPr lang="el-GR" sz="1800" dirty="0"/>
          </a:p>
          <a:p>
            <a:pPr lvl="0"/>
            <a:r>
              <a:rPr lang="el-GR" dirty="0"/>
              <a:t>προφανώς , </a:t>
            </a:r>
            <a:r>
              <a:rPr lang="en-US" i="1" dirty="0"/>
              <a:t>q</a:t>
            </a:r>
            <a:r>
              <a:rPr lang="el-GR" i="1" dirty="0"/>
              <a:t>(</a:t>
            </a:r>
            <a:r>
              <a:rPr lang="en-US" i="1" dirty="0"/>
              <a:t>a</a:t>
            </a:r>
            <a:r>
              <a:rPr lang="el-GR" i="1" dirty="0"/>
              <a:t>)</a:t>
            </a:r>
            <a:r>
              <a:rPr lang="el-GR" dirty="0"/>
              <a:t> ακολουθείται από </a:t>
            </a:r>
            <a:r>
              <a:rPr lang="en-US" i="1" dirty="0"/>
              <a:t>pl</a:t>
            </a:r>
            <a:r>
              <a:rPr lang="el-GR" i="1" dirty="0"/>
              <a:t>(</a:t>
            </a:r>
            <a:r>
              <a:rPr lang="en-US" i="1" dirty="0"/>
              <a:t>P</a:t>
            </a:r>
            <a:r>
              <a:rPr lang="el-GR" i="1" dirty="0"/>
              <a:t>)</a:t>
            </a:r>
            <a:endParaRPr lang="el-GR" sz="1800" dirty="0"/>
          </a:p>
          <a:p>
            <a:pPr lvl="0"/>
            <a:r>
              <a:rPr lang="el-GR" dirty="0"/>
              <a:t>Έτσι </a:t>
            </a:r>
            <a:r>
              <a:rPr lang="el-GR" i="1" dirty="0"/>
              <a:t>∃</a:t>
            </a:r>
            <a:r>
              <a:rPr lang="en-US" i="1" dirty="0" err="1"/>
              <a:t>Xq</a:t>
            </a:r>
            <a:r>
              <a:rPr lang="el-GR" i="1" dirty="0"/>
              <a:t>(</a:t>
            </a:r>
            <a:r>
              <a:rPr lang="en-US" i="1" dirty="0"/>
              <a:t>X</a:t>
            </a:r>
            <a:r>
              <a:rPr lang="el-GR" i="1" dirty="0"/>
              <a:t>)</a:t>
            </a:r>
            <a:r>
              <a:rPr lang="el-GR" dirty="0"/>
              <a:t> ακολουθείται από </a:t>
            </a:r>
            <a:r>
              <a:rPr lang="en-US" i="1" dirty="0"/>
              <a:t>pl</a:t>
            </a:r>
            <a:r>
              <a:rPr lang="el-GR" i="1" dirty="0"/>
              <a:t>(</a:t>
            </a:r>
            <a:r>
              <a:rPr lang="en-US" i="1" dirty="0"/>
              <a:t>P</a:t>
            </a:r>
            <a:r>
              <a:rPr lang="el-GR" i="1" dirty="0"/>
              <a:t>)</a:t>
            </a:r>
            <a:r>
              <a:rPr lang="el-GR" dirty="0"/>
              <a:t>, </a:t>
            </a:r>
            <a:r>
              <a:rPr lang="el-GR" dirty="0" err="1"/>
              <a:t>γι’αυτό</a:t>
            </a:r>
            <a:r>
              <a:rPr lang="el-GR" dirty="0"/>
              <a:t> </a:t>
            </a:r>
            <a:r>
              <a:rPr lang="en-US" i="1" dirty="0"/>
              <a:t>pl</a:t>
            </a:r>
            <a:r>
              <a:rPr lang="el-GR" i="1" dirty="0"/>
              <a:t>(</a:t>
            </a:r>
            <a:r>
              <a:rPr lang="en-US" i="1" dirty="0"/>
              <a:t>P</a:t>
            </a:r>
            <a:r>
              <a:rPr lang="el-GR" i="1" dirty="0"/>
              <a:t>)∪{</a:t>
            </a:r>
            <a:r>
              <a:rPr lang="en-US" i="1" dirty="0"/>
              <a:t>￢</a:t>
            </a:r>
            <a:r>
              <a:rPr lang="el-GR" i="1" dirty="0"/>
              <a:t>∃</a:t>
            </a:r>
            <a:r>
              <a:rPr lang="en-US" i="1" dirty="0" err="1"/>
              <a:t>Xq</a:t>
            </a:r>
            <a:r>
              <a:rPr lang="el-GR" i="1" dirty="0"/>
              <a:t>(</a:t>
            </a:r>
            <a:r>
              <a:rPr lang="en-US" i="1" dirty="0"/>
              <a:t>X</a:t>
            </a:r>
            <a:r>
              <a:rPr lang="el-GR" i="1" dirty="0"/>
              <a:t>)}</a:t>
            </a:r>
            <a:r>
              <a:rPr lang="el-GR" dirty="0"/>
              <a:t> δεν ικανοποιείται και δίνουμε θετική απάντηση</a:t>
            </a:r>
            <a:endParaRPr lang="el-GR" sz="1800" dirty="0"/>
          </a:p>
          <a:p>
            <a:pPr lvl="0"/>
            <a:r>
              <a:rPr lang="el-GR" dirty="0"/>
              <a:t>Αλλά αν πάρουμε υπόψη μας το ερώτημα</a:t>
            </a:r>
            <a:endParaRPr lang="el-GR" sz="1800" dirty="0"/>
          </a:p>
          <a:p>
            <a:pPr lvl="2"/>
            <a:r>
              <a:rPr lang="en-US" i="1" dirty="0"/>
              <a:t>q(b) →</a:t>
            </a:r>
            <a:endParaRPr lang="el-GR" sz="1400" dirty="0"/>
          </a:p>
          <a:p>
            <a:pPr lvl="0"/>
            <a:r>
              <a:rPr lang="el-GR" dirty="0"/>
              <a:t>τότε  πρέπει να δώσουμε αρνητική απάντηση γιατί </a:t>
            </a:r>
            <a:r>
              <a:rPr lang="en-US" i="1" dirty="0"/>
              <a:t>q</a:t>
            </a:r>
            <a:r>
              <a:rPr lang="el-GR" i="1" dirty="0"/>
              <a:t>(</a:t>
            </a:r>
            <a:r>
              <a:rPr lang="en-US" i="1" dirty="0"/>
              <a:t>b</a:t>
            </a:r>
            <a:r>
              <a:rPr lang="el-GR" i="1" dirty="0"/>
              <a:t>) </a:t>
            </a:r>
            <a:r>
              <a:rPr lang="el-GR" dirty="0"/>
              <a:t> δεν ακολουθείται από </a:t>
            </a:r>
            <a:r>
              <a:rPr lang="en-US" i="1" dirty="0"/>
              <a:t>pl</a:t>
            </a:r>
            <a:r>
              <a:rPr lang="el-GR" i="1" dirty="0"/>
              <a:t>(</a:t>
            </a:r>
            <a:r>
              <a:rPr lang="en-US" i="1" dirty="0"/>
              <a:t>P</a:t>
            </a:r>
            <a:r>
              <a:rPr lang="el-GR" i="1" dirty="0"/>
              <a:t>)</a:t>
            </a:r>
            <a:endParaRPr lang="el-GR"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Ground and Parameterized Witnesses</a:t>
            </a:r>
            <a:r>
              <a:rPr lang="el-GR" dirty="0"/>
              <a:t>(1/2)</a:t>
            </a:r>
          </a:p>
        </p:txBody>
      </p:sp>
      <p:sp>
        <p:nvSpPr>
          <p:cNvPr id="3" name="Content Placeholder 2"/>
          <p:cNvSpPr>
            <a:spLocks noGrp="1"/>
          </p:cNvSpPr>
          <p:nvPr>
            <p:ph idx="1"/>
          </p:nvPr>
        </p:nvSpPr>
        <p:spPr/>
        <p:txBody>
          <a:bodyPr>
            <a:normAutofit fontScale="62500" lnSpcReduction="20000"/>
          </a:bodyPr>
          <a:lstStyle/>
          <a:p>
            <a:pPr lvl="0"/>
            <a:r>
              <a:rPr lang="el-GR" dirty="0"/>
              <a:t>Μέχρι στιγμής έχουμε εστιάσει σε ερωτήματα με απαντήσεις του «Ναι / Όχι»</a:t>
            </a:r>
            <a:endParaRPr lang="el-GR" sz="1800" dirty="0"/>
          </a:p>
          <a:p>
            <a:pPr lvl="1"/>
            <a:r>
              <a:rPr lang="el-GR" dirty="0"/>
              <a:t>Ωστόσο, τέτοιες απαντήσεις δεν είναι απαραίτητα βέλτιστες</a:t>
            </a:r>
            <a:endParaRPr lang="el-GR" sz="1600" dirty="0"/>
          </a:p>
          <a:p>
            <a:pPr lvl="0"/>
            <a:r>
              <a:rPr lang="el-GR" dirty="0"/>
              <a:t>Ας υποθέσουμε ότι έχουμε το δεδομένο :</a:t>
            </a:r>
            <a:r>
              <a:rPr lang="el-GR" sz="3600" dirty="0"/>
              <a:t> </a:t>
            </a:r>
            <a:r>
              <a:rPr lang="en-US" sz="3600" i="1" dirty="0"/>
              <a:t>p</a:t>
            </a:r>
            <a:r>
              <a:rPr lang="el-GR" sz="3600" i="1" dirty="0"/>
              <a:t>(</a:t>
            </a:r>
            <a:r>
              <a:rPr lang="en-US" sz="3600" i="1" dirty="0"/>
              <a:t>a</a:t>
            </a:r>
            <a:r>
              <a:rPr lang="el-GR" sz="3600" i="1" dirty="0"/>
              <a:t>)</a:t>
            </a:r>
            <a:endParaRPr lang="el-GR" sz="1800" dirty="0"/>
          </a:p>
          <a:p>
            <a:pPr lvl="0"/>
            <a:r>
              <a:rPr lang="el-GR" dirty="0"/>
              <a:t>Και το ερώτημα :</a:t>
            </a:r>
            <a:r>
              <a:rPr lang="el-GR" sz="2800" i="1" dirty="0"/>
              <a:t> </a:t>
            </a:r>
            <a:r>
              <a:rPr lang="en-US" i="1" dirty="0"/>
              <a:t>p</a:t>
            </a:r>
            <a:r>
              <a:rPr lang="el-GR" i="1" dirty="0"/>
              <a:t>(</a:t>
            </a:r>
            <a:r>
              <a:rPr lang="en-US" i="1" dirty="0"/>
              <a:t>X</a:t>
            </a:r>
            <a:r>
              <a:rPr lang="el-GR" i="1" dirty="0"/>
              <a:t>) →</a:t>
            </a:r>
            <a:endParaRPr lang="el-GR" sz="1800" dirty="0"/>
          </a:p>
          <a:p>
            <a:pPr lvl="0"/>
            <a:r>
              <a:rPr lang="el-GR" dirty="0"/>
              <a:t>Η απάντηση «ναι» είναι σωστή αλλά όχι ικανοποιητική</a:t>
            </a:r>
            <a:endParaRPr lang="el-GR" sz="1800" dirty="0"/>
          </a:p>
          <a:p>
            <a:pPr lvl="0"/>
            <a:r>
              <a:rPr lang="el-GR" dirty="0"/>
              <a:t>Μοιάζει το ανέκδοτο , όπου σε ρωτούν «τι ώρα είναι ?» και εσύ κοιτάς το ρολόι σου και απαντάς «ναι»</a:t>
            </a:r>
            <a:endParaRPr lang="el-GR" sz="1800" dirty="0"/>
          </a:p>
          <a:p>
            <a:pPr lvl="0"/>
            <a:r>
              <a:rPr lang="el-GR" dirty="0"/>
              <a:t>Στο παράδειγμα μας, η κατάλληλη απάντηση είναι η αντικατάσταση : </a:t>
            </a:r>
            <a:r>
              <a:rPr lang="el-GR" i="1" dirty="0"/>
              <a:t>{</a:t>
            </a:r>
            <a:r>
              <a:rPr lang="en-US" i="1" dirty="0"/>
              <a:t>X</a:t>
            </a:r>
            <a:r>
              <a:rPr lang="el-GR" i="1" dirty="0"/>
              <a:t>/</a:t>
            </a:r>
            <a:r>
              <a:rPr lang="en-US" i="1" dirty="0"/>
              <a:t>a</a:t>
            </a:r>
            <a:r>
              <a:rPr lang="el-GR" i="1" dirty="0"/>
              <a:t>}</a:t>
            </a:r>
            <a:endParaRPr lang="el-GR" sz="1800" dirty="0"/>
          </a:p>
          <a:p>
            <a:pPr lvl="1"/>
            <a:r>
              <a:rPr lang="el-GR" dirty="0"/>
              <a:t>Όπου δίνει ένα στιγμιότυπο για το Χ, κάνοντας την απάντηση θετική.</a:t>
            </a:r>
            <a:endParaRPr lang="el-GR" sz="1600" dirty="0"/>
          </a:p>
          <a:p>
            <a:pPr lvl="0"/>
            <a:r>
              <a:rPr lang="el-GR" dirty="0"/>
              <a:t> Η σταθερά </a:t>
            </a:r>
            <a:r>
              <a:rPr lang="en-US" dirty="0"/>
              <a:t>a</a:t>
            </a:r>
            <a:r>
              <a:rPr lang="el-GR" dirty="0"/>
              <a:t> ονομάζεται αιτία μαρτυρίας</a:t>
            </a:r>
            <a:endParaRPr lang="el-GR" sz="1800" dirty="0"/>
          </a:p>
          <a:p>
            <a:pPr lvl="0"/>
            <a:r>
              <a:rPr lang="el-GR" dirty="0"/>
              <a:t>Έχοντας τα δεδομένα :</a:t>
            </a:r>
            <a:r>
              <a:rPr lang="el-GR" sz="2800" i="1" dirty="0"/>
              <a:t> </a:t>
            </a:r>
            <a:r>
              <a:rPr lang="en-US" i="1" dirty="0"/>
              <a:t>p</a:t>
            </a:r>
            <a:r>
              <a:rPr lang="el-GR" i="1" dirty="0"/>
              <a:t>(</a:t>
            </a:r>
            <a:r>
              <a:rPr lang="en-US" i="1" dirty="0"/>
              <a:t>a</a:t>
            </a:r>
            <a:r>
              <a:rPr lang="el-GR" i="1" dirty="0"/>
              <a:t>),</a:t>
            </a:r>
            <a:r>
              <a:rPr lang="en-US" i="1" dirty="0"/>
              <a:t>p</a:t>
            </a:r>
            <a:r>
              <a:rPr lang="el-GR" i="1" dirty="0"/>
              <a:t>(</a:t>
            </a:r>
            <a:r>
              <a:rPr lang="en-US" i="1" dirty="0"/>
              <a:t>b</a:t>
            </a:r>
            <a:r>
              <a:rPr lang="el-GR" i="1" dirty="0"/>
              <a:t>)</a:t>
            </a:r>
            <a:endParaRPr lang="el-GR" sz="1800" dirty="0"/>
          </a:p>
          <a:p>
            <a:pPr lvl="0"/>
            <a:r>
              <a:rPr lang="el-GR" dirty="0"/>
              <a:t>Έχουμε δύο μαρτυρίες για το ίδιο ερώτημα:</a:t>
            </a:r>
            <a:r>
              <a:rPr lang="en-US" dirty="0"/>
              <a:t>a</a:t>
            </a:r>
            <a:r>
              <a:rPr lang="el-GR" dirty="0"/>
              <a:t> και </a:t>
            </a:r>
            <a:r>
              <a:rPr lang="en-US" dirty="0"/>
              <a:t>b</a:t>
            </a:r>
            <a:endParaRPr lang="el-GR" sz="1800" dirty="0"/>
          </a:p>
          <a:p>
            <a:pPr lvl="0"/>
            <a:r>
              <a:rPr lang="el-GR" dirty="0"/>
              <a:t>Ή αντίστοιχα, μπορούμε να γυρίσουμε στα υποκατάστατα :</a:t>
            </a:r>
            <a:r>
              <a:rPr lang="el-GR" sz="2800" i="1" dirty="0"/>
              <a:t> </a:t>
            </a:r>
            <a:r>
              <a:rPr lang="el-GR" i="1" dirty="0"/>
              <a:t>{</a:t>
            </a:r>
            <a:r>
              <a:rPr lang="en-US" i="1" dirty="0"/>
              <a:t>X</a:t>
            </a:r>
            <a:r>
              <a:rPr lang="el-GR" i="1" dirty="0"/>
              <a:t>/</a:t>
            </a:r>
            <a:r>
              <a:rPr lang="en-US" i="1" dirty="0"/>
              <a:t>a</a:t>
            </a:r>
            <a:r>
              <a:rPr lang="el-GR" i="1" dirty="0"/>
              <a:t>},{</a:t>
            </a:r>
            <a:r>
              <a:rPr lang="en-US" i="1" dirty="0"/>
              <a:t>X</a:t>
            </a:r>
            <a:r>
              <a:rPr lang="el-GR" i="1" dirty="0"/>
              <a:t>/</a:t>
            </a:r>
            <a:r>
              <a:rPr lang="en-US" i="1" dirty="0"/>
              <a:t>b</a:t>
            </a:r>
            <a:r>
              <a:rPr lang="el-GR" i="1" dirty="0"/>
              <a:t>}</a:t>
            </a:r>
            <a:endParaRPr lang="el-GR"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Ground and Parameterized Witnesses</a:t>
            </a:r>
            <a:r>
              <a:rPr lang="el-GR" dirty="0"/>
              <a:t>(</a:t>
            </a:r>
            <a:r>
              <a:rPr lang="en-US" dirty="0"/>
              <a:t>2</a:t>
            </a:r>
            <a:r>
              <a:rPr lang="el-GR" dirty="0"/>
              <a:t>/2)</a:t>
            </a:r>
          </a:p>
        </p:txBody>
      </p:sp>
      <p:sp>
        <p:nvSpPr>
          <p:cNvPr id="3" name="Content Placeholder 2"/>
          <p:cNvSpPr>
            <a:spLocks noGrp="1"/>
          </p:cNvSpPr>
          <p:nvPr>
            <p:ph idx="1"/>
          </p:nvPr>
        </p:nvSpPr>
        <p:spPr/>
        <p:txBody>
          <a:bodyPr>
            <a:normAutofit fontScale="47500" lnSpcReduction="20000"/>
          </a:bodyPr>
          <a:lstStyle/>
          <a:p>
            <a:pPr lvl="0"/>
            <a:r>
              <a:rPr lang="el-GR" dirty="0"/>
              <a:t>Παρόλο που οι βασικοί μάρτυρες είναι χρήσιμοι, δεν είναι πάντοτε η βέλτιστη λύση</a:t>
            </a:r>
            <a:endParaRPr lang="el-GR" sz="1800" dirty="0"/>
          </a:p>
          <a:p>
            <a:pPr lvl="0"/>
            <a:r>
              <a:rPr lang="el-GR" dirty="0"/>
              <a:t>Ας πάρουμε υπόψη μας το λογικό πρόγραμμα: </a:t>
            </a:r>
          </a:p>
          <a:p>
            <a:pPr marL="0" lvl="0" indent="0">
              <a:buNone/>
            </a:pPr>
            <a:r>
              <a:rPr lang="el-GR" i="1" dirty="0"/>
              <a:t>                       </a:t>
            </a:r>
            <a:r>
              <a:rPr lang="en-US" i="1" dirty="0"/>
              <a:t>add</a:t>
            </a:r>
            <a:r>
              <a:rPr lang="el-GR" i="1" dirty="0"/>
              <a:t>(</a:t>
            </a:r>
            <a:r>
              <a:rPr lang="en-US" i="1" dirty="0"/>
              <a:t>X</a:t>
            </a:r>
            <a:r>
              <a:rPr lang="el-GR" i="1" dirty="0"/>
              <a:t>, 0,</a:t>
            </a:r>
            <a:r>
              <a:rPr lang="en-US" i="1" dirty="0"/>
              <a:t>X</a:t>
            </a:r>
            <a:r>
              <a:rPr lang="el-GR" i="1" dirty="0"/>
              <a:t>)</a:t>
            </a:r>
            <a:endParaRPr lang="el-GR" sz="1800" dirty="0"/>
          </a:p>
          <a:p>
            <a:pPr>
              <a:buNone/>
            </a:pPr>
            <a:r>
              <a:rPr lang="el-GR" i="1" dirty="0"/>
              <a:t>                       </a:t>
            </a:r>
            <a:r>
              <a:rPr lang="pl-PL" i="1" dirty="0"/>
              <a:t>add(X, Y,Z) → add(X, s(Y ), s(Z)) </a:t>
            </a:r>
            <a:endParaRPr lang="el-GR" sz="1800" dirty="0"/>
          </a:p>
          <a:p>
            <a:pPr lvl="0"/>
            <a:r>
              <a:rPr lang="el-GR" dirty="0"/>
              <a:t>Αυτό το πρόγραμμα υπολογίζει την πρόσθεση, αν διαβάσουμε το </a:t>
            </a:r>
            <a:r>
              <a:rPr lang="en-US" dirty="0"/>
              <a:t>s</a:t>
            </a:r>
            <a:r>
              <a:rPr lang="el-GR" dirty="0"/>
              <a:t> ως «διαδοχική συνάρτηση», το οποίο επιστρέφει ως τιμή , την τιμή του ορίσματός του συν  1. Το τρίτο όρισμα του </a:t>
            </a:r>
            <a:r>
              <a:rPr lang="en-US" dirty="0"/>
              <a:t>add</a:t>
            </a:r>
            <a:r>
              <a:rPr lang="el-GR" dirty="0"/>
              <a:t> υπολογίζει το άθροισμα των δύο πρώτων ορισμάτων.</a:t>
            </a:r>
            <a:endParaRPr lang="el-GR" sz="1800" dirty="0"/>
          </a:p>
          <a:p>
            <a:pPr lvl="0"/>
            <a:r>
              <a:rPr lang="el-GR" dirty="0"/>
              <a:t>Ας πάρουμε υπόψη μας το ερώτημα : </a:t>
            </a:r>
            <a:endParaRPr lang="el-GR" sz="1800" dirty="0"/>
          </a:p>
          <a:p>
            <a:r>
              <a:rPr lang="en-US" i="1" dirty="0"/>
              <a:t>add</a:t>
            </a:r>
            <a:r>
              <a:rPr lang="el-GR" i="1" dirty="0"/>
              <a:t>(</a:t>
            </a:r>
            <a:r>
              <a:rPr lang="en-US" i="1" dirty="0"/>
              <a:t>X</a:t>
            </a:r>
            <a:r>
              <a:rPr lang="el-GR" i="1" dirty="0"/>
              <a:t>, </a:t>
            </a:r>
            <a:r>
              <a:rPr lang="en-US" i="1" dirty="0"/>
              <a:t>s</a:t>
            </a:r>
            <a:r>
              <a:rPr lang="el-GR" i="1" dirty="0"/>
              <a:t>8(0), </a:t>
            </a:r>
            <a:r>
              <a:rPr lang="en-US" i="1" dirty="0"/>
              <a:t>Z</a:t>
            </a:r>
            <a:r>
              <a:rPr lang="el-GR" i="1" dirty="0"/>
              <a:t>) →</a:t>
            </a:r>
            <a:endParaRPr lang="el-GR" sz="1800" dirty="0"/>
          </a:p>
          <a:p>
            <a:pPr lvl="0"/>
            <a:r>
              <a:rPr lang="el-GR" dirty="0"/>
              <a:t> Πιθανές αιτίες μαρτυρίας καθορίζονται από τα υποκατάστατα :</a:t>
            </a:r>
            <a:endParaRPr lang="el-GR" sz="1800" dirty="0"/>
          </a:p>
          <a:p>
            <a:pPr>
              <a:buNone/>
            </a:pPr>
            <a:r>
              <a:rPr lang="el-GR" sz="2800" i="1" dirty="0"/>
              <a:t> 	</a:t>
            </a:r>
            <a:r>
              <a:rPr lang="en-US" i="1" dirty="0"/>
              <a:t>{X/0, Z/s8(0)}</a:t>
            </a:r>
            <a:endParaRPr lang="el-GR" sz="1800" dirty="0"/>
          </a:p>
          <a:p>
            <a:pPr>
              <a:buNone/>
            </a:pPr>
            <a:r>
              <a:rPr lang="el-GR" i="1" dirty="0"/>
              <a:t>	</a:t>
            </a:r>
            <a:r>
              <a:rPr lang="en-US" i="1" dirty="0"/>
              <a:t>{X/s(0), Z/s9(0)}</a:t>
            </a:r>
            <a:endParaRPr lang="el-GR" sz="1800" dirty="0"/>
          </a:p>
          <a:p>
            <a:pPr>
              <a:buNone/>
            </a:pPr>
            <a:r>
              <a:rPr lang="el-GR" i="1" dirty="0"/>
              <a:t>	</a:t>
            </a:r>
            <a:r>
              <a:rPr lang="en-US" i="1" dirty="0"/>
              <a:t>{X/s(s(0)), Z/s10(0)}</a:t>
            </a:r>
            <a:endParaRPr lang="el-GR" sz="1800" dirty="0"/>
          </a:p>
          <a:p>
            <a:pPr>
              <a:buNone/>
            </a:pPr>
            <a:r>
              <a:rPr lang="el-GR" i="1" dirty="0"/>
              <a:t>	</a:t>
            </a:r>
            <a:r>
              <a:rPr lang="en-US" i="1" dirty="0"/>
              <a:t>. . . </a:t>
            </a:r>
            <a:endParaRPr lang="el-GR" sz="1800" dirty="0"/>
          </a:p>
          <a:p>
            <a:pPr lvl="0"/>
            <a:r>
              <a:rPr lang="el-GR" dirty="0"/>
              <a:t>Ωστόσο , η παραμετροποιημένη μαρτυρία </a:t>
            </a:r>
            <a:r>
              <a:rPr lang="en-US" i="1" dirty="0"/>
              <a:t>Z</a:t>
            </a:r>
            <a:r>
              <a:rPr lang="el-GR" i="1" dirty="0"/>
              <a:t> = </a:t>
            </a:r>
            <a:r>
              <a:rPr lang="en-US" i="1" dirty="0"/>
              <a:t>s</a:t>
            </a:r>
            <a:r>
              <a:rPr lang="el-GR" i="1" baseline="30000" dirty="0"/>
              <a:t>8</a:t>
            </a:r>
            <a:r>
              <a:rPr lang="el-GR" i="1" dirty="0"/>
              <a:t>(</a:t>
            </a:r>
            <a:r>
              <a:rPr lang="en-US" i="1" dirty="0"/>
              <a:t>X</a:t>
            </a:r>
            <a:r>
              <a:rPr lang="el-GR" i="1" dirty="0"/>
              <a:t>)</a:t>
            </a:r>
            <a:r>
              <a:rPr lang="el-GR" dirty="0"/>
              <a:t> είναι ο πιο γενικός τρόπος μαρτυρίας ενός υπαρξιακού ερωτήματος : </a:t>
            </a:r>
            <a:r>
              <a:rPr lang="pl-PL" i="1" dirty="0"/>
              <a:t>∃X∃Z add(X, s</a:t>
            </a:r>
            <a:r>
              <a:rPr lang="pl-PL" i="1" baseline="30000" dirty="0"/>
              <a:t>8</a:t>
            </a:r>
            <a:r>
              <a:rPr lang="pl-PL" i="1" dirty="0"/>
              <a:t>(0), Z) </a:t>
            </a:r>
            <a:endParaRPr lang="el-GR" sz="1800" dirty="0"/>
          </a:p>
          <a:p>
            <a:pPr lvl="1"/>
            <a:r>
              <a:rPr lang="el-GR" dirty="0"/>
              <a:t>Αφού αντιπροσωπεύει το γεγονός ότι </a:t>
            </a:r>
            <a:r>
              <a:rPr lang="en-US" i="1" dirty="0"/>
              <a:t>add</a:t>
            </a:r>
            <a:r>
              <a:rPr lang="el-GR" i="1" dirty="0"/>
              <a:t>(</a:t>
            </a:r>
            <a:r>
              <a:rPr lang="en-US" i="1" dirty="0"/>
              <a:t>X</a:t>
            </a:r>
            <a:r>
              <a:rPr lang="el-GR" i="1" dirty="0"/>
              <a:t>, </a:t>
            </a:r>
            <a:r>
              <a:rPr lang="en-US" i="1" dirty="0"/>
              <a:t>s</a:t>
            </a:r>
            <a:r>
              <a:rPr lang="el-GR" i="1" dirty="0"/>
              <a:t>8(0), </a:t>
            </a:r>
            <a:r>
              <a:rPr lang="en-US" i="1" dirty="0"/>
              <a:t>Z</a:t>
            </a:r>
            <a:r>
              <a:rPr lang="el-GR" i="1" dirty="0"/>
              <a:t>)</a:t>
            </a:r>
            <a:r>
              <a:rPr lang="el-GR" dirty="0"/>
              <a:t> είναι αληθής όποτε η τιμή του </a:t>
            </a:r>
            <a:r>
              <a:rPr lang="en-US" dirty="0"/>
              <a:t>Z</a:t>
            </a:r>
            <a:r>
              <a:rPr lang="el-GR" dirty="0"/>
              <a:t> είναι ίσο με την τιμή του </a:t>
            </a:r>
            <a:r>
              <a:rPr lang="en-US" dirty="0"/>
              <a:t>X </a:t>
            </a:r>
            <a:r>
              <a:rPr lang="el-GR" dirty="0"/>
              <a:t>συν 8</a:t>
            </a:r>
            <a:endParaRPr lang="el-GR" sz="1600" dirty="0"/>
          </a:p>
          <a:p>
            <a:pPr lvl="0"/>
            <a:r>
              <a:rPr lang="el-GR" dirty="0"/>
              <a:t>Ο υπολογισμός τέτοιων γενικών μαρτυριών είναι ο πρωταρχικός στόχος της απόδειξης συστημάτων , που ονομάζεται </a:t>
            </a:r>
            <a:r>
              <a:rPr lang="en-US" dirty="0"/>
              <a:t>SLD resolution</a:t>
            </a:r>
            <a:endParaRPr lang="el-GR"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4320480"/>
          </a:xfrm>
        </p:spPr>
        <p:txBody>
          <a:bodyPr>
            <a:normAutofit/>
          </a:bodyPr>
          <a:lstStyle/>
          <a:p>
            <a:r>
              <a:rPr lang="el-GR" dirty="0"/>
              <a:t>Περιγραφικής Λογικής Προγράμματα(</a:t>
            </a:r>
            <a:r>
              <a:rPr lang="en-US" b="1" dirty="0"/>
              <a:t>Description Logic Programs</a:t>
            </a:r>
            <a:r>
              <a:rPr lang="el-GR" b="1" dirty="0"/>
              <a:t> (</a:t>
            </a:r>
            <a:r>
              <a:rPr lang="en-US" b="1" dirty="0"/>
              <a:t>DLP</a:t>
            </a:r>
            <a:r>
              <a:rPr lang="el-GR" b="1" dirty="0"/>
              <a:t>) </a:t>
            </a:r>
            <a:r>
              <a:rPr lang="el-GR"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Λογικά Προγράμματα Περιγραφής (1/5)</a:t>
            </a:r>
          </a:p>
        </p:txBody>
      </p:sp>
      <p:sp>
        <p:nvSpPr>
          <p:cNvPr id="3" name="Content Placeholder 2"/>
          <p:cNvSpPr>
            <a:spLocks noGrp="1"/>
          </p:cNvSpPr>
          <p:nvPr>
            <p:ph idx="1"/>
          </p:nvPr>
        </p:nvSpPr>
        <p:spPr>
          <a:xfrm>
            <a:off x="457200" y="1600200"/>
            <a:ext cx="8229600" cy="4925144"/>
          </a:xfrm>
        </p:spPr>
        <p:txBody>
          <a:bodyPr>
            <a:normAutofit fontScale="47500" lnSpcReduction="20000"/>
          </a:bodyPr>
          <a:lstStyle/>
          <a:p>
            <a:pPr lvl="0"/>
            <a:r>
              <a:rPr lang="el-GR" sz="3800" dirty="0"/>
              <a:t>Η Λογική </a:t>
            </a:r>
            <a:r>
              <a:rPr lang="en-US" sz="3800" dirty="0"/>
              <a:t>Horn</a:t>
            </a:r>
            <a:r>
              <a:rPr lang="el-GR" sz="3800" dirty="0"/>
              <a:t> και οι περιγραφικές Λογικές είναι ορθογώνιες</a:t>
            </a:r>
          </a:p>
          <a:p>
            <a:pPr lvl="0"/>
            <a:r>
              <a:rPr lang="el-GR" sz="3800" dirty="0"/>
              <a:t>Στην προσπάθεια να επιτευχθεί η ένωση τους σε ένα πλαίσιο, η πιο απλή προσέγγιση είναι να πάρουμε υπόψη μας την τομή  των δύο λογικών.</a:t>
            </a:r>
          </a:p>
          <a:p>
            <a:pPr lvl="1"/>
            <a:r>
              <a:rPr lang="el-GR" sz="3400" dirty="0"/>
              <a:t>Έτσι το ένα μέρος της γλώσσας μπορεί να μεταφραστεί με σημασιολογία , ώστε να διατηρείτε και η σημασία  για την άλλη γλώσσα και αντίστροφα</a:t>
            </a:r>
          </a:p>
          <a:p>
            <a:pPr lvl="0"/>
            <a:r>
              <a:rPr lang="el-GR" sz="3800" dirty="0"/>
              <a:t>Η «τομή» της </a:t>
            </a:r>
            <a:r>
              <a:rPr lang="en-US" sz="3800" dirty="0"/>
              <a:t>Horn </a:t>
            </a:r>
            <a:r>
              <a:rPr lang="el-GR" sz="3800" dirty="0"/>
              <a:t>λογικής και του </a:t>
            </a:r>
            <a:r>
              <a:rPr lang="en-US" sz="3800" dirty="0"/>
              <a:t>OWL</a:t>
            </a:r>
            <a:r>
              <a:rPr lang="el-GR" sz="3800" dirty="0"/>
              <a:t> ονομάζεται Προγράμματα Περιγραφικής Λογικής.</a:t>
            </a:r>
          </a:p>
          <a:p>
            <a:pPr lvl="1"/>
            <a:r>
              <a:rPr lang="el-GR" sz="3400" dirty="0"/>
              <a:t>Είναι το κομμάτι της </a:t>
            </a:r>
            <a:r>
              <a:rPr lang="en-US" sz="3400" dirty="0"/>
              <a:t>OWL </a:t>
            </a:r>
            <a:r>
              <a:rPr lang="el-GR" sz="3400" dirty="0"/>
              <a:t>που μπορεί να οριστεί σε </a:t>
            </a:r>
            <a:r>
              <a:rPr lang="en-US" sz="3400" dirty="0"/>
              <a:t>Horn</a:t>
            </a:r>
            <a:endParaRPr lang="el-GR" sz="3400" dirty="0"/>
          </a:p>
          <a:p>
            <a:pPr lvl="0"/>
            <a:r>
              <a:rPr lang="el-GR" sz="3800" dirty="0"/>
              <a:t>Η εξέταση του </a:t>
            </a:r>
            <a:r>
              <a:rPr lang="en-US" sz="3800" dirty="0"/>
              <a:t>DLP</a:t>
            </a:r>
            <a:r>
              <a:rPr lang="el-GR" sz="3800" dirty="0"/>
              <a:t> έχει συγκεκριμένα πλεονεκτήματα:</a:t>
            </a:r>
          </a:p>
          <a:p>
            <a:pPr lvl="0"/>
            <a:r>
              <a:rPr lang="el-GR" sz="3800" dirty="0"/>
              <a:t>Από την οπτική του σχεδιαστή(</a:t>
            </a:r>
            <a:r>
              <a:rPr lang="en-US" sz="3800" dirty="0"/>
              <a:t>Modeler)</a:t>
            </a:r>
            <a:r>
              <a:rPr lang="el-GR" sz="3800" dirty="0"/>
              <a:t>, υπάρχει ελευθερία στην χρήση είτε του </a:t>
            </a:r>
            <a:r>
              <a:rPr lang="en-US" sz="3800" dirty="0"/>
              <a:t>OWL</a:t>
            </a:r>
            <a:r>
              <a:rPr lang="el-GR" sz="3800" dirty="0"/>
              <a:t> είτε κανόνες που έχουν σκοπό την μοντελοποίηση, βασιζόμενο πάνω στην εμπειρία και τις προτιμήσεις του μοντελιστή</a:t>
            </a:r>
          </a:p>
          <a:p>
            <a:pPr lvl="1"/>
            <a:r>
              <a:rPr lang="el-GR" sz="3400" dirty="0"/>
              <a:t>Από την οπτική της υλοποίησης, μπορεί να χρησιμοποιηθεί είτε η περιγραφική λογική είτε συστήματα επαγωγικών κανόνων. Έτσι είναι δυνατή η μοντελοποίηση χρησιμοποιώντας ένα πλαίσιο (π.χ. </a:t>
            </a:r>
            <a:r>
              <a:rPr lang="en-US" sz="3400" dirty="0"/>
              <a:t>OWL</a:t>
            </a:r>
            <a:r>
              <a:rPr lang="el-GR" sz="3400" dirty="0"/>
              <a:t>), και μπορεί να χρησιμοποιηθεί μηχανή συλλογισμού από άλλα πλαίσια (π.χ. κανόνες)</a:t>
            </a:r>
          </a:p>
          <a:p>
            <a:pPr lvl="2"/>
            <a:r>
              <a:rPr lang="el-GR" sz="3400" dirty="0"/>
              <a:t>Αυτό το χαρακτηριστικό παρέχει επιπλέον ευελιξία και διασφαλίζει τη διαλειτουργικότητα με ποικιλία εργαλείων</a:t>
            </a:r>
          </a:p>
          <a:p>
            <a:r>
              <a:rPr lang="el-GR" sz="3800" dirty="0"/>
              <a:t>Προκαταρκτική εμπειρία χρήσης του </a:t>
            </a:r>
            <a:r>
              <a:rPr lang="en-US" sz="3800" dirty="0"/>
              <a:t>OWL </a:t>
            </a:r>
            <a:r>
              <a:rPr lang="el-GR" sz="3800" dirty="0"/>
              <a:t>μας έχει δείξει ότι η ήδη υπάρχουσες οντολογίες δεν χρησιμοποιούν συχνά κατασκευές έξω από την γλώσσα </a:t>
            </a:r>
            <a:r>
              <a:rPr lang="en-US" sz="3800" dirty="0"/>
              <a:t>DLP</a:t>
            </a:r>
            <a:r>
              <a:rPr lang="el-GR" sz="3800" dirty="0"/>
              <a:t>.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Λογικά Προγράμματα Περιγραφής (2/5)</a:t>
            </a:r>
            <a:br>
              <a:rPr lang="el-GR" dirty="0"/>
            </a:br>
            <a:endParaRPr lang="el-GR" dirty="0"/>
          </a:p>
        </p:txBody>
      </p:sp>
      <p:sp>
        <p:nvSpPr>
          <p:cNvPr id="3" name="Content Placeholder 2"/>
          <p:cNvSpPr>
            <a:spLocks noGrp="1"/>
          </p:cNvSpPr>
          <p:nvPr>
            <p:ph idx="1"/>
          </p:nvPr>
        </p:nvSpPr>
        <p:spPr>
          <a:xfrm>
            <a:off x="457200" y="1600200"/>
            <a:ext cx="8229600" cy="4997152"/>
          </a:xfrm>
        </p:spPr>
        <p:txBody>
          <a:bodyPr>
            <a:normAutofit fontScale="62500" lnSpcReduction="20000"/>
          </a:bodyPr>
          <a:lstStyle/>
          <a:p>
            <a:pPr lvl="0"/>
            <a:r>
              <a:rPr lang="el-GR" dirty="0"/>
              <a:t>Τώρα μπορούμε να δείξουμε πόσοι κατασκευέαστές των </a:t>
            </a:r>
            <a:r>
              <a:rPr lang="en-US" dirty="0"/>
              <a:t>RDF</a:t>
            </a:r>
            <a:r>
              <a:rPr lang="el-GR" dirty="0"/>
              <a:t> και </a:t>
            </a:r>
            <a:r>
              <a:rPr lang="en-US" dirty="0"/>
              <a:t>OWL</a:t>
            </a:r>
            <a:r>
              <a:rPr lang="el-GR" dirty="0"/>
              <a:t> μπορούν να εκφραστούν με </a:t>
            </a:r>
            <a:r>
              <a:rPr lang="en-US" dirty="0"/>
              <a:t>Horn</a:t>
            </a:r>
            <a:r>
              <a:rPr lang="el-GR" dirty="0"/>
              <a:t>.</a:t>
            </a:r>
            <a:endParaRPr lang="el-GR" sz="1800" dirty="0"/>
          </a:p>
          <a:p>
            <a:pPr lvl="1"/>
            <a:r>
              <a:rPr lang="el-GR" dirty="0"/>
              <a:t>Ξεκινάμε με </a:t>
            </a:r>
            <a:r>
              <a:rPr lang="en-US" dirty="0"/>
              <a:t>RDF </a:t>
            </a:r>
            <a:r>
              <a:rPr lang="el-GR" dirty="0"/>
              <a:t>και το σχήμα </a:t>
            </a:r>
            <a:r>
              <a:rPr lang="en-US" dirty="0"/>
              <a:t>RDF</a:t>
            </a:r>
            <a:endParaRPr lang="el-GR" sz="1600" dirty="0"/>
          </a:p>
          <a:p>
            <a:pPr lvl="0"/>
            <a:r>
              <a:rPr lang="el-GR" dirty="0"/>
              <a:t>Ένα τριπλό της μορφής (</a:t>
            </a:r>
            <a:r>
              <a:rPr lang="en-US" i="1" dirty="0"/>
              <a:t>a</a:t>
            </a:r>
            <a:r>
              <a:rPr lang="el-GR" i="1" dirty="0"/>
              <a:t>, </a:t>
            </a:r>
            <a:r>
              <a:rPr lang="en-US" i="1" dirty="0"/>
              <a:t>P</a:t>
            </a:r>
            <a:r>
              <a:rPr lang="el-GR" i="1" dirty="0"/>
              <a:t>, </a:t>
            </a:r>
            <a:r>
              <a:rPr lang="en-US" i="1" dirty="0"/>
              <a:t>b</a:t>
            </a:r>
            <a:r>
              <a:rPr lang="el-GR" i="1" dirty="0"/>
              <a:t>)</a:t>
            </a:r>
            <a:r>
              <a:rPr lang="el-GR" dirty="0"/>
              <a:t> σε </a:t>
            </a:r>
            <a:r>
              <a:rPr lang="en-US" dirty="0"/>
              <a:t>RDF</a:t>
            </a:r>
            <a:r>
              <a:rPr lang="el-GR" dirty="0"/>
              <a:t> μπορεί να εκφραστεί σαν γεγονός</a:t>
            </a:r>
            <a:endParaRPr lang="el-GR" sz="1800" dirty="0"/>
          </a:p>
          <a:p>
            <a:pPr lvl="1"/>
            <a:r>
              <a:rPr lang="en-US" i="1" dirty="0"/>
              <a:t>P(a, b)</a:t>
            </a:r>
            <a:endParaRPr lang="el-GR" sz="1600" dirty="0"/>
          </a:p>
          <a:p>
            <a:pPr lvl="0"/>
            <a:r>
              <a:rPr lang="el-GR" dirty="0"/>
              <a:t>Ομοίως, ένας ορισμός ενός στιγμιότυπου της μορφής </a:t>
            </a:r>
            <a:r>
              <a:rPr lang="en-US" i="1" dirty="0"/>
              <a:t>type</a:t>
            </a:r>
            <a:r>
              <a:rPr lang="el-GR" i="1" dirty="0"/>
              <a:t>(</a:t>
            </a:r>
            <a:r>
              <a:rPr lang="en-US" i="1" dirty="0"/>
              <a:t>a</a:t>
            </a:r>
            <a:r>
              <a:rPr lang="el-GR" i="1" dirty="0"/>
              <a:t>,</a:t>
            </a:r>
            <a:r>
              <a:rPr lang="en-US" i="1" dirty="0"/>
              <a:t>C</a:t>
            </a:r>
            <a:r>
              <a:rPr lang="el-GR" i="1" dirty="0"/>
              <a:t>)</a:t>
            </a:r>
            <a:r>
              <a:rPr lang="el-GR" dirty="0"/>
              <a:t>, το οποίο δηλώνει ότι το </a:t>
            </a:r>
            <a:r>
              <a:rPr lang="en-US" dirty="0"/>
              <a:t>a </a:t>
            </a:r>
            <a:r>
              <a:rPr lang="el-GR" dirty="0"/>
              <a:t>είναι</a:t>
            </a:r>
            <a:endParaRPr lang="el-GR" sz="1800" dirty="0"/>
          </a:p>
          <a:p>
            <a:pPr lvl="0"/>
            <a:r>
              <a:rPr lang="el-GR" dirty="0"/>
              <a:t>Στιγμιότυπο μιας κλάσης </a:t>
            </a:r>
            <a:r>
              <a:rPr lang="en-US" dirty="0"/>
              <a:t>C</a:t>
            </a:r>
            <a:r>
              <a:rPr lang="el-GR" dirty="0"/>
              <a:t> , μπορεί να εκφραστεί σαν</a:t>
            </a:r>
            <a:endParaRPr lang="el-GR" sz="1800" dirty="0"/>
          </a:p>
          <a:p>
            <a:pPr lvl="1"/>
            <a:r>
              <a:rPr lang="en-US" i="1" dirty="0"/>
              <a:t>C(a)</a:t>
            </a:r>
            <a:endParaRPr lang="el-GR" sz="1600" dirty="0"/>
          </a:p>
          <a:p>
            <a:pPr lvl="0"/>
            <a:r>
              <a:rPr lang="el-GR" dirty="0"/>
              <a:t>Το γεγονός ότι το </a:t>
            </a:r>
            <a:r>
              <a:rPr lang="en-US" dirty="0"/>
              <a:t>C </a:t>
            </a:r>
            <a:r>
              <a:rPr lang="el-GR" dirty="0"/>
              <a:t>είναι μια υποκλάση της </a:t>
            </a:r>
            <a:r>
              <a:rPr lang="en-US" dirty="0"/>
              <a:t>D</a:t>
            </a:r>
            <a:r>
              <a:rPr lang="el-GR" dirty="0"/>
              <a:t> μπορεί εύκολα να εκφραστεί σαν </a:t>
            </a:r>
            <a:endParaRPr lang="el-GR" sz="1800" dirty="0"/>
          </a:p>
          <a:p>
            <a:pPr lvl="1"/>
            <a:r>
              <a:rPr lang="en-US" i="1" dirty="0"/>
              <a:t>C(X) → D(X)</a:t>
            </a:r>
            <a:endParaRPr lang="el-GR" sz="1600" dirty="0"/>
          </a:p>
          <a:p>
            <a:pPr lvl="0"/>
            <a:r>
              <a:rPr lang="el-GR" dirty="0"/>
              <a:t>Και ομοίως για </a:t>
            </a:r>
            <a:r>
              <a:rPr lang="el-GR" dirty="0" err="1"/>
              <a:t>υποϊδιότητα</a:t>
            </a:r>
            <a:endParaRPr lang="el-GR" sz="1800" dirty="0"/>
          </a:p>
          <a:p>
            <a:pPr lvl="0"/>
            <a:r>
              <a:rPr lang="el-GR" dirty="0"/>
              <a:t>Και τέλος οι περιορισμοί του πεδίου ορισμού και του πεδίου τιμών  μπορούν επίσης να εκφραστούν με την λογική </a:t>
            </a:r>
            <a:r>
              <a:rPr lang="en-US" dirty="0"/>
              <a:t>Horn</a:t>
            </a:r>
            <a:endParaRPr lang="el-GR" sz="1800" dirty="0"/>
          </a:p>
          <a:p>
            <a:pPr lvl="1"/>
            <a:r>
              <a:rPr lang="el-GR" dirty="0"/>
              <a:t>Για παράδειγμα, οι ακόλουθοι κανόνες δηλώνουν ότι το </a:t>
            </a:r>
            <a:r>
              <a:rPr lang="en-US" dirty="0"/>
              <a:t>C </a:t>
            </a:r>
            <a:r>
              <a:rPr lang="el-GR" dirty="0"/>
              <a:t>είναι το πεδίο ορισμού του </a:t>
            </a:r>
            <a:r>
              <a:rPr lang="en-US" dirty="0"/>
              <a:t>P</a:t>
            </a:r>
            <a:r>
              <a:rPr lang="el-GR" dirty="0"/>
              <a:t>:</a:t>
            </a:r>
            <a:endParaRPr lang="el-GR" sz="1600" dirty="0"/>
          </a:p>
          <a:p>
            <a:pPr lvl="2"/>
            <a:r>
              <a:rPr lang="en-US" i="1" dirty="0"/>
              <a:t>P(X, Y ) → C(X)</a:t>
            </a:r>
            <a:r>
              <a:rPr lang="el-GR" dirty="0"/>
              <a:t> </a:t>
            </a:r>
            <a:endParaRPr lang="el-GR" sz="1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Λογικά Προγράμματα Περιγραφής (3/5)</a:t>
            </a:r>
          </a:p>
        </p:txBody>
      </p:sp>
      <p:sp>
        <p:nvSpPr>
          <p:cNvPr id="3" name="Content Placeholder 2"/>
          <p:cNvSpPr>
            <a:spLocks noGrp="1"/>
          </p:cNvSpPr>
          <p:nvPr>
            <p:ph idx="1"/>
          </p:nvPr>
        </p:nvSpPr>
        <p:spPr/>
        <p:txBody>
          <a:bodyPr>
            <a:normAutofit fontScale="62500" lnSpcReduction="20000"/>
          </a:bodyPr>
          <a:lstStyle/>
          <a:p>
            <a:pPr lvl="0"/>
            <a:r>
              <a:rPr lang="el-GR" dirty="0"/>
              <a:t>Τώρα μπορούμε να στραφούμε στο </a:t>
            </a:r>
            <a:r>
              <a:rPr lang="en-US" dirty="0"/>
              <a:t>OWL</a:t>
            </a:r>
            <a:r>
              <a:rPr lang="el-GR" dirty="0"/>
              <a:t>. Το </a:t>
            </a:r>
            <a:r>
              <a:rPr lang="en-US" i="1" dirty="0" err="1"/>
              <a:t>sameClassAs</a:t>
            </a:r>
            <a:r>
              <a:rPr lang="el-GR" i="1" dirty="0"/>
              <a:t>(</a:t>
            </a:r>
            <a:r>
              <a:rPr lang="en-US" i="1" dirty="0"/>
              <a:t>C</a:t>
            </a:r>
            <a:r>
              <a:rPr lang="el-GR" i="1" dirty="0"/>
              <a:t>,</a:t>
            </a:r>
            <a:r>
              <a:rPr lang="en-US" i="1" dirty="0"/>
              <a:t>D</a:t>
            </a:r>
            <a:r>
              <a:rPr lang="el-GR" i="1" dirty="0"/>
              <a:t>),</a:t>
            </a:r>
            <a:r>
              <a:rPr lang="el-GR" dirty="0"/>
              <a:t> μπορεί να εκφραστεί σαν το ζεύγος κανόνων : </a:t>
            </a:r>
            <a:r>
              <a:rPr lang="en-US" i="1" dirty="0"/>
              <a:t>C</a:t>
            </a:r>
            <a:r>
              <a:rPr lang="el-GR" i="1" dirty="0"/>
              <a:t>(</a:t>
            </a:r>
            <a:r>
              <a:rPr lang="en-US" i="1" dirty="0"/>
              <a:t>X</a:t>
            </a:r>
            <a:r>
              <a:rPr lang="el-GR" i="1" dirty="0"/>
              <a:t>) → </a:t>
            </a:r>
            <a:r>
              <a:rPr lang="en-US" i="1" dirty="0"/>
              <a:t>D</a:t>
            </a:r>
            <a:r>
              <a:rPr lang="el-GR" i="1" dirty="0"/>
              <a:t>(</a:t>
            </a:r>
            <a:r>
              <a:rPr lang="en-US" i="1" dirty="0"/>
              <a:t>X</a:t>
            </a:r>
            <a:r>
              <a:rPr lang="el-GR" i="1" dirty="0"/>
              <a:t>), </a:t>
            </a:r>
            <a:r>
              <a:rPr lang="en-US" i="1" dirty="0"/>
              <a:t>D</a:t>
            </a:r>
            <a:r>
              <a:rPr lang="el-GR" i="1" dirty="0"/>
              <a:t>(</a:t>
            </a:r>
            <a:r>
              <a:rPr lang="en-US" i="1" dirty="0"/>
              <a:t>X</a:t>
            </a:r>
            <a:r>
              <a:rPr lang="el-GR" i="1" dirty="0"/>
              <a:t>) → </a:t>
            </a:r>
            <a:r>
              <a:rPr lang="en-US" i="1" dirty="0"/>
              <a:t>C</a:t>
            </a:r>
            <a:r>
              <a:rPr lang="el-GR" i="1" dirty="0"/>
              <a:t>(</a:t>
            </a:r>
            <a:r>
              <a:rPr lang="en-US" i="1" dirty="0"/>
              <a:t>X</a:t>
            </a:r>
            <a:r>
              <a:rPr lang="el-GR" i="1" dirty="0"/>
              <a:t>)</a:t>
            </a:r>
            <a:endParaRPr lang="el-GR" sz="1800" dirty="0"/>
          </a:p>
          <a:p>
            <a:pPr lvl="1"/>
            <a:r>
              <a:rPr lang="el-GR" dirty="0"/>
              <a:t>Και ομοίως για το </a:t>
            </a:r>
            <a:r>
              <a:rPr lang="en-US" i="1" dirty="0" err="1"/>
              <a:t>samePropertyAs</a:t>
            </a:r>
            <a:endParaRPr lang="el-GR" sz="1600" dirty="0"/>
          </a:p>
          <a:p>
            <a:pPr lvl="0"/>
            <a:r>
              <a:rPr lang="el-GR" dirty="0"/>
              <a:t>Η μεταβατικότητα της ιδιότητας </a:t>
            </a:r>
            <a:r>
              <a:rPr lang="en-US" dirty="0"/>
              <a:t>P </a:t>
            </a:r>
            <a:r>
              <a:rPr lang="el-GR" dirty="0"/>
              <a:t>μπορεί εύκολα να εκφραστεί σαν :</a:t>
            </a:r>
            <a:r>
              <a:rPr lang="el-GR" sz="2800" i="1" dirty="0"/>
              <a:t> </a:t>
            </a:r>
            <a:r>
              <a:rPr lang="en-US" i="1" dirty="0"/>
              <a:t>P</a:t>
            </a:r>
            <a:r>
              <a:rPr lang="el-GR" i="1" dirty="0"/>
              <a:t>(</a:t>
            </a:r>
            <a:r>
              <a:rPr lang="en-US" i="1" dirty="0"/>
              <a:t>X</a:t>
            </a:r>
            <a:r>
              <a:rPr lang="el-GR" i="1" dirty="0"/>
              <a:t>, </a:t>
            </a:r>
            <a:r>
              <a:rPr lang="en-US" i="1" dirty="0"/>
              <a:t>Y</a:t>
            </a:r>
            <a:r>
              <a:rPr lang="el-GR" i="1" dirty="0"/>
              <a:t> ), </a:t>
            </a:r>
            <a:r>
              <a:rPr lang="en-US" i="1" dirty="0"/>
              <a:t>P</a:t>
            </a:r>
            <a:r>
              <a:rPr lang="el-GR" i="1" dirty="0"/>
              <a:t>(</a:t>
            </a:r>
            <a:r>
              <a:rPr lang="en-US" i="1" dirty="0"/>
              <a:t>Y</a:t>
            </a:r>
            <a:r>
              <a:rPr lang="el-GR" i="1" dirty="0"/>
              <a:t>,</a:t>
            </a:r>
            <a:r>
              <a:rPr lang="en-US" i="1" dirty="0"/>
              <a:t>Z</a:t>
            </a:r>
            <a:r>
              <a:rPr lang="el-GR" i="1" dirty="0"/>
              <a:t>) → </a:t>
            </a:r>
            <a:r>
              <a:rPr lang="en-US" i="1" dirty="0"/>
              <a:t>P</a:t>
            </a:r>
            <a:r>
              <a:rPr lang="el-GR" i="1" dirty="0"/>
              <a:t>(</a:t>
            </a:r>
            <a:r>
              <a:rPr lang="en-US" i="1" dirty="0"/>
              <a:t>X</a:t>
            </a:r>
            <a:r>
              <a:rPr lang="el-GR" i="1" dirty="0"/>
              <a:t>,</a:t>
            </a:r>
            <a:r>
              <a:rPr lang="en-US" i="1" dirty="0"/>
              <a:t>Z</a:t>
            </a:r>
            <a:r>
              <a:rPr lang="el-GR" i="1" dirty="0"/>
              <a:t>)</a:t>
            </a:r>
            <a:endParaRPr lang="el-GR" sz="1800" dirty="0"/>
          </a:p>
          <a:p>
            <a:pPr lvl="0"/>
            <a:r>
              <a:rPr lang="el-GR" dirty="0"/>
              <a:t>Τώρα μπορούμε να στραφούμε στους </a:t>
            </a:r>
            <a:r>
              <a:rPr lang="en-US" dirty="0"/>
              <a:t>Boolean</a:t>
            </a:r>
            <a:r>
              <a:rPr lang="el-GR" dirty="0"/>
              <a:t> τελεστές</a:t>
            </a:r>
            <a:endParaRPr lang="el-GR" sz="1800" dirty="0"/>
          </a:p>
          <a:p>
            <a:pPr lvl="0"/>
            <a:r>
              <a:rPr lang="el-GR" dirty="0"/>
              <a:t>Μπορούμε να δηλώσουμε ότι η τομή των κλάσεων </a:t>
            </a:r>
            <a:r>
              <a:rPr lang="en-US" i="1" dirty="0"/>
              <a:t>C</a:t>
            </a:r>
            <a:r>
              <a:rPr lang="el-GR" i="1" dirty="0"/>
              <a:t>1</a:t>
            </a:r>
            <a:r>
              <a:rPr lang="el-GR" dirty="0"/>
              <a:t> και</a:t>
            </a:r>
            <a:r>
              <a:rPr lang="el-GR" sz="4000" i="1" dirty="0"/>
              <a:t> </a:t>
            </a:r>
            <a:r>
              <a:rPr lang="en-US" i="1" dirty="0"/>
              <a:t>C</a:t>
            </a:r>
            <a:r>
              <a:rPr lang="el-GR" i="1" dirty="0"/>
              <a:t>2</a:t>
            </a:r>
            <a:r>
              <a:rPr lang="el-GR" dirty="0"/>
              <a:t> είναι υποκλάση της</a:t>
            </a:r>
            <a:r>
              <a:rPr lang="el-GR" sz="4000" i="1" dirty="0"/>
              <a:t> </a:t>
            </a:r>
            <a:r>
              <a:rPr lang="en-US" i="1" dirty="0"/>
              <a:t>D</a:t>
            </a:r>
            <a:r>
              <a:rPr lang="el-GR" dirty="0"/>
              <a:t> όπως παρατίθεται </a:t>
            </a:r>
            <a:r>
              <a:rPr lang="en-US" i="1" dirty="0"/>
              <a:t>C</a:t>
            </a:r>
            <a:r>
              <a:rPr lang="el-GR" i="1" dirty="0"/>
              <a:t>1(</a:t>
            </a:r>
            <a:r>
              <a:rPr lang="en-US" i="1" dirty="0"/>
              <a:t>X</a:t>
            </a:r>
            <a:r>
              <a:rPr lang="el-GR" i="1" dirty="0"/>
              <a:t>), </a:t>
            </a:r>
            <a:r>
              <a:rPr lang="en-US" i="1" dirty="0"/>
              <a:t>C</a:t>
            </a:r>
            <a:r>
              <a:rPr lang="el-GR" i="1" dirty="0"/>
              <a:t>2(</a:t>
            </a:r>
            <a:r>
              <a:rPr lang="en-US" i="1" dirty="0"/>
              <a:t>X</a:t>
            </a:r>
            <a:r>
              <a:rPr lang="el-GR" i="1" dirty="0"/>
              <a:t>) → </a:t>
            </a:r>
            <a:r>
              <a:rPr lang="en-US" i="1" dirty="0"/>
              <a:t>D</a:t>
            </a:r>
            <a:r>
              <a:rPr lang="el-GR" i="1" dirty="0"/>
              <a:t>(</a:t>
            </a:r>
            <a:r>
              <a:rPr lang="en-US" i="1" dirty="0"/>
              <a:t>X</a:t>
            </a:r>
            <a:r>
              <a:rPr lang="el-GR" i="1" dirty="0"/>
              <a:t>)</a:t>
            </a:r>
            <a:endParaRPr lang="el-GR" sz="1800" dirty="0"/>
          </a:p>
          <a:p>
            <a:pPr lvl="0"/>
            <a:r>
              <a:rPr lang="el-GR" dirty="0"/>
              <a:t>Σε άλλη κατεύθυνση , μπορούμε να δηλώσουμε ότι το </a:t>
            </a:r>
            <a:r>
              <a:rPr lang="en-US" dirty="0"/>
              <a:t>C</a:t>
            </a:r>
            <a:r>
              <a:rPr lang="el-GR" dirty="0"/>
              <a:t> είναι υποκλάση της τομής της </a:t>
            </a:r>
            <a:r>
              <a:rPr lang="en-US" i="1" dirty="0"/>
              <a:t>D</a:t>
            </a:r>
            <a:r>
              <a:rPr lang="el-GR" i="1" dirty="0"/>
              <a:t>1 </a:t>
            </a:r>
            <a:r>
              <a:rPr lang="el-GR" dirty="0"/>
              <a:t>και της </a:t>
            </a:r>
            <a:r>
              <a:rPr lang="en-US" i="1" dirty="0"/>
              <a:t>D</a:t>
            </a:r>
            <a:r>
              <a:rPr lang="el-GR" i="1" dirty="0"/>
              <a:t>2</a:t>
            </a:r>
            <a:r>
              <a:rPr lang="el-GR" dirty="0"/>
              <a:t> όπως παρατίθεται : </a:t>
            </a:r>
          </a:p>
          <a:p>
            <a:pPr lvl="0">
              <a:buNone/>
            </a:pPr>
            <a:r>
              <a:rPr lang="el-GR" i="1" dirty="0"/>
              <a:t>                                   </a:t>
            </a:r>
            <a:r>
              <a:rPr lang="en-US" i="1" dirty="0"/>
              <a:t>C</a:t>
            </a:r>
            <a:r>
              <a:rPr lang="el-GR" i="1" dirty="0"/>
              <a:t>(</a:t>
            </a:r>
            <a:r>
              <a:rPr lang="en-US" i="1" dirty="0"/>
              <a:t>X</a:t>
            </a:r>
            <a:r>
              <a:rPr lang="el-GR" i="1" dirty="0"/>
              <a:t>) → </a:t>
            </a:r>
            <a:r>
              <a:rPr lang="en-US" i="1" dirty="0"/>
              <a:t>D</a:t>
            </a:r>
            <a:r>
              <a:rPr lang="el-GR" i="1" dirty="0"/>
              <a:t>1(</a:t>
            </a:r>
            <a:r>
              <a:rPr lang="en-US" i="1" dirty="0"/>
              <a:t>X</a:t>
            </a:r>
            <a:r>
              <a:rPr lang="el-GR" i="1" dirty="0"/>
              <a:t>),</a:t>
            </a:r>
            <a:r>
              <a:rPr lang="el-GR" sz="2800" i="1" dirty="0"/>
              <a:t>  </a:t>
            </a:r>
            <a:r>
              <a:rPr lang="en-US" i="1" dirty="0"/>
              <a:t>C</a:t>
            </a:r>
            <a:r>
              <a:rPr lang="el-GR" i="1" dirty="0"/>
              <a:t>(</a:t>
            </a:r>
            <a:r>
              <a:rPr lang="en-US" i="1" dirty="0"/>
              <a:t>X</a:t>
            </a:r>
            <a:r>
              <a:rPr lang="el-GR" i="1" dirty="0"/>
              <a:t>) → </a:t>
            </a:r>
            <a:r>
              <a:rPr lang="en-US" i="1" dirty="0"/>
              <a:t>D</a:t>
            </a:r>
            <a:r>
              <a:rPr lang="el-GR" i="1" dirty="0"/>
              <a:t>2(</a:t>
            </a:r>
            <a:r>
              <a:rPr lang="en-US" i="1" dirty="0"/>
              <a:t>X</a:t>
            </a:r>
            <a:r>
              <a:rPr lang="el-GR" i="1" dirty="0"/>
              <a:t>)</a:t>
            </a:r>
            <a:endParaRPr lang="el-GR" sz="1800" dirty="0"/>
          </a:p>
          <a:p>
            <a:pPr lvl="0"/>
            <a:r>
              <a:rPr lang="el-GR" dirty="0"/>
              <a:t>Για ένωση, μπορούμε να εκφράσουμε ότι η ένωση του </a:t>
            </a:r>
            <a:r>
              <a:rPr lang="en-US" i="1" dirty="0"/>
              <a:t>C</a:t>
            </a:r>
            <a:r>
              <a:rPr lang="el-GR" i="1" dirty="0"/>
              <a:t>1</a:t>
            </a:r>
            <a:r>
              <a:rPr lang="el-GR" dirty="0"/>
              <a:t> και του</a:t>
            </a:r>
            <a:r>
              <a:rPr lang="en-US" i="1" dirty="0"/>
              <a:t>C</a:t>
            </a:r>
            <a:r>
              <a:rPr lang="el-GR" i="1" dirty="0"/>
              <a:t>2 </a:t>
            </a:r>
            <a:r>
              <a:rPr lang="el-GR" dirty="0"/>
              <a:t>είναι μια υποκλάση του</a:t>
            </a:r>
            <a:r>
              <a:rPr lang="el-GR" sz="4000" i="1" dirty="0"/>
              <a:t> </a:t>
            </a:r>
            <a:r>
              <a:rPr lang="en-US" i="1" dirty="0"/>
              <a:t>D</a:t>
            </a:r>
            <a:r>
              <a:rPr lang="el-GR" dirty="0"/>
              <a:t> χρησιμοποιώντας το παρακάτω ζεύγος κανόνων: </a:t>
            </a:r>
            <a:r>
              <a:rPr lang="en-US" i="1" dirty="0"/>
              <a:t>C</a:t>
            </a:r>
            <a:r>
              <a:rPr lang="el-GR" i="1" dirty="0"/>
              <a:t>1(</a:t>
            </a:r>
            <a:r>
              <a:rPr lang="en-US" i="1" dirty="0"/>
              <a:t>X</a:t>
            </a:r>
            <a:r>
              <a:rPr lang="el-GR" i="1" dirty="0"/>
              <a:t>) → </a:t>
            </a:r>
            <a:r>
              <a:rPr lang="en-US" i="1" dirty="0"/>
              <a:t>D</a:t>
            </a:r>
            <a:r>
              <a:rPr lang="el-GR" i="1" dirty="0"/>
              <a:t>(</a:t>
            </a:r>
            <a:r>
              <a:rPr lang="en-US" i="1" dirty="0"/>
              <a:t>X</a:t>
            </a:r>
            <a:r>
              <a:rPr lang="el-GR" i="1" dirty="0"/>
              <a:t>),</a:t>
            </a:r>
            <a:r>
              <a:rPr lang="el-GR" sz="2800" i="1" dirty="0"/>
              <a:t> </a:t>
            </a:r>
            <a:r>
              <a:rPr lang="en-US" i="1" dirty="0"/>
              <a:t>C</a:t>
            </a:r>
            <a:r>
              <a:rPr lang="el-GR" i="1" dirty="0"/>
              <a:t>2(</a:t>
            </a:r>
            <a:r>
              <a:rPr lang="en-US" i="1" dirty="0"/>
              <a:t>X</a:t>
            </a:r>
            <a:r>
              <a:rPr lang="el-GR" i="1" dirty="0"/>
              <a:t>) → </a:t>
            </a:r>
            <a:r>
              <a:rPr lang="en-US" i="1" dirty="0"/>
              <a:t>D</a:t>
            </a:r>
            <a:r>
              <a:rPr lang="el-GR" i="1" dirty="0"/>
              <a:t>(</a:t>
            </a:r>
            <a:r>
              <a:rPr lang="en-US" i="1" dirty="0"/>
              <a:t>X</a:t>
            </a:r>
            <a:r>
              <a:rPr lang="el-GR" i="1" dirty="0"/>
              <a:t>)</a:t>
            </a:r>
            <a:endParaRPr lang="el-GR" sz="18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(2/8)</a:t>
            </a:r>
            <a:br>
              <a:rPr lang="el-GR" dirty="0"/>
            </a:br>
            <a:endParaRPr lang="el-GR" dirty="0"/>
          </a:p>
        </p:txBody>
      </p:sp>
      <p:sp>
        <p:nvSpPr>
          <p:cNvPr id="3" name="Content Placeholder 2"/>
          <p:cNvSpPr>
            <a:spLocks noGrp="1"/>
          </p:cNvSpPr>
          <p:nvPr>
            <p:ph idx="1"/>
          </p:nvPr>
        </p:nvSpPr>
        <p:spPr>
          <a:xfrm>
            <a:off x="179512" y="1600200"/>
            <a:ext cx="8507288" cy="4525963"/>
          </a:xfrm>
        </p:spPr>
        <p:txBody>
          <a:bodyPr>
            <a:normAutofit fontScale="70000" lnSpcReduction="20000"/>
          </a:bodyPr>
          <a:lstStyle/>
          <a:p>
            <a:pPr lvl="0"/>
            <a:r>
              <a:rPr lang="el-GR" dirty="0"/>
              <a:t>Λόγοι για την μεγάλη  δημοτικότητας  και της σημασίας της λογικής :</a:t>
            </a:r>
            <a:endParaRPr lang="el-GR" sz="1800" dirty="0"/>
          </a:p>
          <a:p>
            <a:pPr lvl="0">
              <a:buNone/>
            </a:pPr>
            <a:r>
              <a:rPr lang="el-GR" dirty="0"/>
              <a:t>     -- Παρέχει μια γλώσσα υψηλού επιπέδου στην οποία η γνώση μπορεί να εκφραστεί με ξεκάθαρο τρόπο</a:t>
            </a:r>
            <a:endParaRPr lang="el-GR" sz="1800" dirty="0"/>
          </a:p>
          <a:p>
            <a:pPr lvl="0">
              <a:buNone/>
            </a:pPr>
            <a:r>
              <a:rPr lang="el-GR" dirty="0"/>
              <a:t>     -- Και έχει μεγάλη εκφραστική δύναμη</a:t>
            </a:r>
            <a:endParaRPr lang="el-GR" sz="1800" dirty="0"/>
          </a:p>
          <a:p>
            <a:pPr lvl="0"/>
            <a:r>
              <a:rPr lang="el-GR" dirty="0"/>
              <a:t>Έχει μια κατανοητή επίσημη σημασιολογία , που εκχωρεί μια σαφή σημασία σε λογικές δηλώσεις.</a:t>
            </a:r>
            <a:endParaRPr lang="el-GR" sz="1800" dirty="0"/>
          </a:p>
          <a:p>
            <a:pPr lvl="0"/>
            <a:r>
              <a:rPr lang="el-GR" dirty="0"/>
              <a:t>Υπάρχει ακριβής αντίληψη της λογικής συνέπειας, που καθορίζει αν μια δήλωση ακολουθείται σημασιολογικά από ένα σετ άλλων δηλώσεων (χώρος)</a:t>
            </a:r>
            <a:endParaRPr lang="el-GR" sz="1800" dirty="0"/>
          </a:p>
          <a:p>
            <a:pPr lvl="1"/>
            <a:r>
              <a:rPr lang="el-GR" dirty="0"/>
              <a:t>Στην πραγματικότητα, το πρωτοβάθμιο αρχικό κίνητρο της λογικής ήταν η μελέτη των αντικειμενικών κανόνων της λογικής συνέπειας.</a:t>
            </a:r>
            <a:endParaRPr lang="el-GR" sz="1600" dirty="0"/>
          </a:p>
          <a:p>
            <a:pPr lvl="0"/>
            <a:r>
              <a:rPr lang="el-GR" dirty="0"/>
              <a:t>Υπάρχουν συστήματα αποδείξεων που μπορούν αυτόματα να παράγουν δηλώσεις συντακτικά από ένα σετ πεδίων.</a:t>
            </a:r>
            <a:endParaRPr lang="el-GR" sz="1800" dirty="0"/>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686800" cy="1143000"/>
          </a:xfrm>
        </p:spPr>
        <p:txBody>
          <a:bodyPr>
            <a:normAutofit fontScale="90000"/>
          </a:bodyPr>
          <a:lstStyle/>
          <a:p>
            <a:r>
              <a:rPr lang="el-GR" dirty="0"/>
              <a:t>Λογικά Προγράμματα Περιγραφής (4/5)</a:t>
            </a:r>
            <a:br>
              <a:rPr lang="el-GR" dirty="0"/>
            </a:br>
            <a:endParaRPr lang="el-GR" dirty="0"/>
          </a:p>
        </p:txBody>
      </p:sp>
      <p:sp>
        <p:nvSpPr>
          <p:cNvPr id="3" name="Content Placeholder 2"/>
          <p:cNvSpPr>
            <a:spLocks noGrp="1"/>
          </p:cNvSpPr>
          <p:nvPr>
            <p:ph idx="1"/>
          </p:nvPr>
        </p:nvSpPr>
        <p:spPr>
          <a:xfrm>
            <a:off x="457200" y="947861"/>
            <a:ext cx="8229600" cy="5217443"/>
          </a:xfrm>
        </p:spPr>
        <p:txBody>
          <a:bodyPr>
            <a:noAutofit/>
          </a:bodyPr>
          <a:lstStyle/>
          <a:p>
            <a:pPr lvl="0"/>
            <a:r>
              <a:rPr lang="el-GR" sz="1600" dirty="0"/>
              <a:t>Ωστόσο, η αντίθετη κατεύθυνση είναι έξω από την εκφραστική δύναμη της λογικής </a:t>
            </a:r>
            <a:r>
              <a:rPr lang="en-US" sz="1600" dirty="0"/>
              <a:t>Horn</a:t>
            </a:r>
            <a:endParaRPr lang="el-GR" sz="1600" dirty="0"/>
          </a:p>
          <a:p>
            <a:pPr lvl="0"/>
            <a:r>
              <a:rPr lang="el-GR" sz="1600" dirty="0"/>
              <a:t>Για να εκφράσουμε το γεγονός ότι το </a:t>
            </a:r>
            <a:r>
              <a:rPr lang="en-US" sz="1600" dirty="0"/>
              <a:t>C </a:t>
            </a:r>
            <a:r>
              <a:rPr lang="el-GR" sz="1600" dirty="0"/>
              <a:t>είναι υποκλάση της ένωσης του </a:t>
            </a:r>
            <a:r>
              <a:rPr lang="en-US" sz="1600" dirty="0"/>
              <a:t>D</a:t>
            </a:r>
            <a:r>
              <a:rPr lang="el-GR" sz="1600" dirty="0"/>
              <a:t>1 και </a:t>
            </a:r>
            <a:r>
              <a:rPr lang="en-US" sz="1600" dirty="0"/>
              <a:t>D</a:t>
            </a:r>
            <a:r>
              <a:rPr lang="el-GR" sz="1600" dirty="0"/>
              <a:t>2</a:t>
            </a:r>
          </a:p>
          <a:p>
            <a:pPr lvl="1"/>
            <a:r>
              <a:rPr lang="el-GR" sz="1600" dirty="0"/>
              <a:t>Θα χρειαστεί μια διαχώριση στην κεφαλή του ανταποκρινόμενου κανόνα, το οποίο δεν είναι εφικτό στην λογική </a:t>
            </a:r>
            <a:r>
              <a:rPr lang="en-US" sz="1600" dirty="0"/>
              <a:t>Horn</a:t>
            </a:r>
            <a:endParaRPr lang="el-GR" sz="1600" dirty="0"/>
          </a:p>
          <a:p>
            <a:pPr lvl="0"/>
            <a:r>
              <a:rPr lang="el-GR" sz="1600" dirty="0"/>
              <a:t>Υπάρχουν περιπτώσεις όπου η μετάφραση είναι εφικτή</a:t>
            </a:r>
          </a:p>
          <a:p>
            <a:pPr lvl="1"/>
            <a:r>
              <a:rPr lang="el-GR" sz="1600" dirty="0"/>
              <a:t>Π.χ. όταν το </a:t>
            </a:r>
            <a:r>
              <a:rPr lang="en-US" sz="1600" dirty="0"/>
              <a:t>D</a:t>
            </a:r>
            <a:r>
              <a:rPr lang="el-GR" sz="1600" dirty="0"/>
              <a:t>1 είναι υποκλάση του </a:t>
            </a:r>
            <a:r>
              <a:rPr lang="en-US" sz="1600" dirty="0"/>
              <a:t>D</a:t>
            </a:r>
            <a:r>
              <a:rPr lang="el-GR" sz="1600" dirty="0"/>
              <a:t>2, τότε ο κανόνας </a:t>
            </a:r>
            <a:r>
              <a:rPr lang="en-US" sz="1600" i="1" dirty="0"/>
              <a:t>C</a:t>
            </a:r>
            <a:r>
              <a:rPr lang="el-GR" sz="1600" i="1" dirty="0"/>
              <a:t>(</a:t>
            </a:r>
            <a:r>
              <a:rPr lang="en-US" sz="1600" i="1" dirty="0"/>
              <a:t>X</a:t>
            </a:r>
            <a:r>
              <a:rPr lang="el-GR" sz="1600" i="1" dirty="0"/>
              <a:t>) → </a:t>
            </a:r>
            <a:r>
              <a:rPr lang="en-US" sz="1600" i="1" dirty="0"/>
              <a:t>D</a:t>
            </a:r>
            <a:r>
              <a:rPr lang="el-GR" sz="1600" i="1" dirty="0"/>
              <a:t>2(</a:t>
            </a:r>
            <a:r>
              <a:rPr lang="en-US" sz="1600" i="1" dirty="0"/>
              <a:t>X</a:t>
            </a:r>
            <a:r>
              <a:rPr lang="el-GR" sz="1600" i="1" dirty="0"/>
              <a:t>)</a:t>
            </a:r>
            <a:r>
              <a:rPr lang="el-GR" sz="1600" dirty="0"/>
              <a:t> είναι επαρκείς ώστε να εκφράσει ότι το </a:t>
            </a:r>
            <a:r>
              <a:rPr lang="en-US" sz="1600" dirty="0"/>
              <a:t>C</a:t>
            </a:r>
            <a:r>
              <a:rPr lang="el-GR" sz="1600" dirty="0"/>
              <a:t> είναι υποκλάση της ένωσης </a:t>
            </a:r>
            <a:r>
              <a:rPr lang="en-US" sz="1600" dirty="0"/>
              <a:t>D</a:t>
            </a:r>
            <a:r>
              <a:rPr lang="el-GR" sz="1600" dirty="0"/>
              <a:t>1 και </a:t>
            </a:r>
            <a:r>
              <a:rPr lang="en-US" sz="1600" dirty="0"/>
              <a:t>D</a:t>
            </a:r>
            <a:r>
              <a:rPr lang="el-GR" sz="1600" dirty="0"/>
              <a:t>2</a:t>
            </a:r>
          </a:p>
          <a:p>
            <a:pPr lvl="1"/>
            <a:r>
              <a:rPr lang="el-GR" sz="1600" dirty="0"/>
              <a:t>Το θέμα όμως είναι ότι δεν υπάρχει πάντα μετάφραση που να δουλεύει σε όλες τις περιπτώσεις</a:t>
            </a:r>
          </a:p>
          <a:p>
            <a:pPr lvl="0"/>
            <a:r>
              <a:rPr lang="el-GR" sz="1600" dirty="0"/>
              <a:t>Τελικά , εν ολίγοις συζητάμε κάποιες μορφές περιορισμού στην </a:t>
            </a:r>
            <a:r>
              <a:rPr lang="en-US" sz="1600" dirty="0"/>
              <a:t>OWL</a:t>
            </a:r>
            <a:endParaRPr lang="el-GR" sz="1600" dirty="0"/>
          </a:p>
          <a:p>
            <a:pPr lvl="0"/>
            <a:r>
              <a:rPr lang="el-GR" sz="1600" dirty="0"/>
              <a:t>Για μια ιδιότητα </a:t>
            </a:r>
            <a:r>
              <a:rPr lang="en-US" sz="1600" dirty="0"/>
              <a:t>P </a:t>
            </a:r>
            <a:r>
              <a:rPr lang="el-GR" sz="1600" dirty="0"/>
              <a:t>και μια κλάση </a:t>
            </a:r>
            <a:r>
              <a:rPr lang="en-US" sz="1600" dirty="0"/>
              <a:t>D</a:t>
            </a:r>
            <a:r>
              <a:rPr lang="el-GR" sz="1600" dirty="0"/>
              <a:t>, αφήνουμε το </a:t>
            </a:r>
            <a:r>
              <a:rPr lang="en-US" sz="1600" i="1" dirty="0" err="1"/>
              <a:t>allValuesFrom</a:t>
            </a:r>
            <a:r>
              <a:rPr lang="el-GR" sz="1600" i="1" dirty="0"/>
              <a:t>(</a:t>
            </a:r>
            <a:r>
              <a:rPr lang="en-US" sz="1600" i="1" dirty="0"/>
              <a:t>P</a:t>
            </a:r>
            <a:r>
              <a:rPr lang="el-GR" sz="1600" i="1" dirty="0"/>
              <a:t>,</a:t>
            </a:r>
            <a:r>
              <a:rPr lang="en-US" sz="1600" i="1" dirty="0"/>
              <a:t>D</a:t>
            </a:r>
            <a:r>
              <a:rPr lang="el-GR" sz="1600" i="1" dirty="0"/>
              <a:t>)</a:t>
            </a:r>
            <a:r>
              <a:rPr lang="el-GR" sz="1600" dirty="0"/>
              <a:t> να υποδηλώσει την ανώνυμη κλάση όλων των </a:t>
            </a:r>
            <a:r>
              <a:rPr lang="en-US" sz="1600" dirty="0"/>
              <a:t>X</a:t>
            </a:r>
            <a:r>
              <a:rPr lang="el-GR" sz="1600" dirty="0"/>
              <a:t>, τέτοιες ώστε το </a:t>
            </a:r>
            <a:r>
              <a:rPr lang="en-US" sz="1600" dirty="0"/>
              <a:t>y</a:t>
            </a:r>
            <a:r>
              <a:rPr lang="el-GR" sz="1600" dirty="0"/>
              <a:t> πρέπει να είναι στιγμιότυπο του </a:t>
            </a:r>
            <a:r>
              <a:rPr lang="en-US" sz="1600" dirty="0"/>
              <a:t>D</a:t>
            </a:r>
            <a:r>
              <a:rPr lang="el-GR" sz="1600" dirty="0"/>
              <a:t> όποτε </a:t>
            </a:r>
            <a:r>
              <a:rPr lang="en-US" sz="1600" i="1" dirty="0"/>
              <a:t>P</a:t>
            </a:r>
            <a:r>
              <a:rPr lang="el-GR" sz="1600" i="1" dirty="0"/>
              <a:t>(</a:t>
            </a:r>
            <a:r>
              <a:rPr lang="en-US" sz="1600" i="1" dirty="0"/>
              <a:t>x</a:t>
            </a:r>
            <a:r>
              <a:rPr lang="el-GR" sz="1600" i="1" dirty="0"/>
              <a:t>, </a:t>
            </a:r>
            <a:r>
              <a:rPr lang="en-US" sz="1600" i="1" dirty="0"/>
              <a:t>y</a:t>
            </a:r>
            <a:r>
              <a:rPr lang="el-GR" sz="1600" i="1" dirty="0"/>
              <a:t>)</a:t>
            </a:r>
            <a:endParaRPr lang="el-GR" sz="1600" dirty="0"/>
          </a:p>
          <a:p>
            <a:pPr lvl="0"/>
            <a:r>
              <a:rPr lang="el-GR" sz="1600" dirty="0"/>
              <a:t>Η δήλωση </a:t>
            </a:r>
            <a:r>
              <a:rPr lang="en-US" sz="1600" dirty="0"/>
              <a:t>OWL</a:t>
            </a:r>
            <a:endParaRPr lang="el-GR" sz="1600" dirty="0"/>
          </a:p>
          <a:p>
            <a:pPr lvl="1"/>
            <a:r>
              <a:rPr lang="en-US" sz="1600" i="1" dirty="0"/>
              <a:t>C </a:t>
            </a:r>
            <a:r>
              <a:rPr lang="en-US" sz="1600" i="1" dirty="0" err="1"/>
              <a:t>subClassOf</a:t>
            </a:r>
            <a:r>
              <a:rPr lang="en-US" sz="1600" i="1" dirty="0"/>
              <a:t> </a:t>
            </a:r>
            <a:r>
              <a:rPr lang="en-US" sz="1600" i="1" dirty="0" err="1"/>
              <a:t>allValuesFrom</a:t>
            </a:r>
            <a:r>
              <a:rPr lang="en-US" sz="1600" i="1" dirty="0"/>
              <a:t>(P,D) </a:t>
            </a:r>
            <a:endParaRPr lang="el-GR" sz="1600" dirty="0"/>
          </a:p>
          <a:p>
            <a:pPr lvl="0"/>
            <a:r>
              <a:rPr lang="el-GR" sz="1600" dirty="0"/>
              <a:t>Μπορεί να εκφραστεί στην λογική </a:t>
            </a:r>
            <a:r>
              <a:rPr lang="en-US" sz="1600" dirty="0"/>
              <a:t>Horn</a:t>
            </a:r>
            <a:r>
              <a:rPr lang="el-GR" sz="1600" dirty="0"/>
              <a:t> όπως παρακάτω :</a:t>
            </a:r>
          </a:p>
          <a:p>
            <a:pPr lvl="1"/>
            <a:r>
              <a:rPr lang="en-US" sz="1600" i="1" dirty="0"/>
              <a:t>C(X), P(X, Y ) → D(Y )</a:t>
            </a:r>
            <a:endParaRPr lang="el-GR" sz="1600" dirty="0"/>
          </a:p>
          <a:p>
            <a:pPr lvl="0"/>
            <a:r>
              <a:rPr lang="el-GR" sz="1600" dirty="0"/>
              <a:t>Ωστόσο, η αντίθετη κατεύθυνση γενικά δεν μπορεί να εκφραστεί</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Λογικά Προγράμματα Περιγραφής (5/5)</a:t>
            </a:r>
            <a:br>
              <a:rPr lang="el-GR" dirty="0"/>
            </a:br>
            <a:endParaRPr lang="el-GR" dirty="0"/>
          </a:p>
        </p:txBody>
      </p:sp>
      <p:sp>
        <p:nvSpPr>
          <p:cNvPr id="3" name="Content Placeholder 2"/>
          <p:cNvSpPr>
            <a:spLocks noGrp="1"/>
          </p:cNvSpPr>
          <p:nvPr>
            <p:ph idx="1"/>
          </p:nvPr>
        </p:nvSpPr>
        <p:spPr/>
        <p:txBody>
          <a:bodyPr>
            <a:normAutofit fontScale="77500" lnSpcReduction="20000"/>
          </a:bodyPr>
          <a:lstStyle/>
          <a:p>
            <a:pPr lvl="0"/>
            <a:r>
              <a:rPr lang="el-GR" dirty="0"/>
              <a:t>Τώρα αφήνουμε το </a:t>
            </a:r>
            <a:r>
              <a:rPr lang="en-US" i="1" dirty="0" err="1"/>
              <a:t>someValuesFrom</a:t>
            </a:r>
            <a:r>
              <a:rPr lang="el-GR" i="1" dirty="0"/>
              <a:t>(</a:t>
            </a:r>
            <a:r>
              <a:rPr lang="en-US" i="1" dirty="0"/>
              <a:t>P</a:t>
            </a:r>
            <a:r>
              <a:rPr lang="el-GR" i="1" dirty="0"/>
              <a:t>,</a:t>
            </a:r>
            <a:r>
              <a:rPr lang="en-US" i="1" dirty="0"/>
              <a:t>D</a:t>
            </a:r>
            <a:r>
              <a:rPr lang="el-GR" i="1" dirty="0"/>
              <a:t>)</a:t>
            </a:r>
            <a:r>
              <a:rPr lang="el-GR" dirty="0"/>
              <a:t> να υποδηλώσει ότι η ανώνυμη κλάση για όλα τα </a:t>
            </a:r>
            <a:r>
              <a:rPr lang="en-US" dirty="0"/>
              <a:t>x</a:t>
            </a:r>
            <a:r>
              <a:rPr lang="el-GR" dirty="0"/>
              <a:t> για τα οποία υπάρχει έστω και ένα </a:t>
            </a:r>
            <a:r>
              <a:rPr lang="en-US" dirty="0"/>
              <a:t>y</a:t>
            </a:r>
            <a:r>
              <a:rPr lang="el-GR" dirty="0"/>
              <a:t> που είναι στιγμιότυπο του </a:t>
            </a:r>
            <a:r>
              <a:rPr lang="en-US" dirty="0"/>
              <a:t>D</a:t>
            </a:r>
            <a:r>
              <a:rPr lang="el-GR" dirty="0"/>
              <a:t>, όπως </a:t>
            </a:r>
            <a:r>
              <a:rPr lang="en-US" i="1" dirty="0"/>
              <a:t>P</a:t>
            </a:r>
            <a:r>
              <a:rPr lang="el-GR" i="1" dirty="0"/>
              <a:t>(</a:t>
            </a:r>
            <a:r>
              <a:rPr lang="en-US" i="1" dirty="0"/>
              <a:t>x</a:t>
            </a:r>
            <a:r>
              <a:rPr lang="el-GR" i="1" dirty="0"/>
              <a:t>, </a:t>
            </a:r>
            <a:r>
              <a:rPr lang="en-US" i="1" dirty="0"/>
              <a:t>y</a:t>
            </a:r>
            <a:r>
              <a:rPr lang="el-GR" i="1" dirty="0"/>
              <a:t>)</a:t>
            </a:r>
            <a:endParaRPr lang="el-GR" sz="1800" dirty="0"/>
          </a:p>
          <a:p>
            <a:pPr lvl="0"/>
            <a:r>
              <a:rPr lang="el-GR" dirty="0"/>
              <a:t>Η δήλωση </a:t>
            </a:r>
            <a:r>
              <a:rPr lang="en-US" dirty="0"/>
              <a:t>OWL</a:t>
            </a:r>
            <a:endParaRPr lang="el-GR" sz="1800" dirty="0"/>
          </a:p>
          <a:p>
            <a:pPr lvl="1"/>
            <a:r>
              <a:rPr lang="nn-NO" i="1" dirty="0"/>
              <a:t>someValuesFrom(P,D) subClassOf C </a:t>
            </a:r>
            <a:endParaRPr lang="el-GR" sz="1600" dirty="0"/>
          </a:p>
          <a:p>
            <a:pPr lvl="0"/>
            <a:r>
              <a:rPr lang="el-GR" dirty="0"/>
              <a:t>μπορεί να εκφραστεί σε λογική </a:t>
            </a:r>
            <a:r>
              <a:rPr lang="en-US" dirty="0"/>
              <a:t>Horn </a:t>
            </a:r>
            <a:endParaRPr lang="el-GR" sz="1800" dirty="0"/>
          </a:p>
          <a:p>
            <a:pPr lvl="1"/>
            <a:r>
              <a:rPr lang="en-US" i="1" dirty="0"/>
              <a:t>P(X, Y ),D(Y ) → C(X)</a:t>
            </a:r>
            <a:endParaRPr lang="el-GR" sz="1600" dirty="0"/>
          </a:p>
          <a:p>
            <a:pPr lvl="0"/>
            <a:r>
              <a:rPr lang="el-GR" dirty="0"/>
              <a:t>Η αντίθετη κατεύθυνση γενικά δεν μπορεί να χρησιμοποιηθεί</a:t>
            </a:r>
            <a:endParaRPr lang="el-GR" sz="1800" dirty="0"/>
          </a:p>
          <a:p>
            <a:pPr lvl="0"/>
            <a:r>
              <a:rPr lang="el-GR" dirty="0"/>
              <a:t>Επίσης, οι περιορισμοί </a:t>
            </a:r>
            <a:r>
              <a:rPr lang="el-GR" dirty="0" err="1"/>
              <a:t>πληθικότητας</a:t>
            </a:r>
            <a:r>
              <a:rPr lang="el-GR" dirty="0"/>
              <a:t> και τα συμπληρώματα των κλάσεων δεν μπορούν να εκφραστούν στην λογική </a:t>
            </a:r>
            <a:r>
              <a:rPr lang="en-US" dirty="0"/>
              <a:t>Horn</a:t>
            </a:r>
            <a:r>
              <a:rPr lang="el-GR" dirty="0"/>
              <a:t> στις γενικές περιπτώσεις</a:t>
            </a:r>
            <a:endParaRPr lang="el-GR" sz="1800" dirty="0"/>
          </a:p>
          <a:p>
            <a:pPr>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8498"/>
          </a:xfrm>
        </p:spPr>
        <p:txBody>
          <a:bodyPr>
            <a:normAutofit/>
          </a:bodyPr>
          <a:lstStyle/>
          <a:p>
            <a:r>
              <a:rPr lang="el-GR" dirty="0"/>
              <a:t>Γλώσσα Κανόνων Σημασιολογικού Ιστού (</a:t>
            </a:r>
            <a:r>
              <a:rPr lang="en-US" dirty="0"/>
              <a:t>SWRL</a:t>
            </a:r>
            <a:r>
              <a:rPr lang="el-GR"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Γλώσσα Κανόνων Σημασιολογικού Ιστού (</a:t>
            </a:r>
            <a:r>
              <a:rPr lang="en-US" dirty="0"/>
              <a:t>SWRL</a:t>
            </a:r>
            <a:r>
              <a:rPr lang="el-GR" dirty="0"/>
              <a:t>) (1/2)</a:t>
            </a:r>
          </a:p>
        </p:txBody>
      </p:sp>
      <p:sp>
        <p:nvSpPr>
          <p:cNvPr id="3" name="Content Placeholder 2"/>
          <p:cNvSpPr>
            <a:spLocks noGrp="1"/>
          </p:cNvSpPr>
          <p:nvPr>
            <p:ph idx="1"/>
          </p:nvPr>
        </p:nvSpPr>
        <p:spPr/>
        <p:txBody>
          <a:bodyPr>
            <a:normAutofit fontScale="62500" lnSpcReduction="20000"/>
          </a:bodyPr>
          <a:lstStyle/>
          <a:p>
            <a:pPr lvl="0"/>
            <a:r>
              <a:rPr lang="en-US" dirty="0"/>
              <a:t>H SWRL</a:t>
            </a:r>
            <a:r>
              <a:rPr lang="el-GR" dirty="0"/>
              <a:t> είναι η προτεινόμενη γλώσσα </a:t>
            </a:r>
            <a:r>
              <a:rPr lang="en-US" dirty="0"/>
              <a:t>Semantic Web</a:t>
            </a:r>
            <a:r>
              <a:rPr lang="el-GR" dirty="0"/>
              <a:t> που συνδυάζει την </a:t>
            </a:r>
            <a:r>
              <a:rPr lang="en-US" dirty="0"/>
              <a:t>OWL DL</a:t>
            </a:r>
            <a:r>
              <a:rPr lang="el-GR" dirty="0"/>
              <a:t> (και συνεπώς την </a:t>
            </a:r>
            <a:r>
              <a:rPr lang="en-US" dirty="0"/>
              <a:t>OWL LITE</a:t>
            </a:r>
            <a:r>
              <a:rPr lang="el-GR" dirty="0"/>
              <a:t>) με την λογική </a:t>
            </a:r>
            <a:r>
              <a:rPr lang="en-US" dirty="0"/>
              <a:t>Horn</a:t>
            </a:r>
            <a:r>
              <a:rPr lang="el-GR" dirty="0"/>
              <a:t>(χωρίς τα συναρτησιακά σύμβολα), γραμμένη σε </a:t>
            </a:r>
            <a:r>
              <a:rPr lang="en-US" dirty="0" err="1"/>
              <a:t>Datalog</a:t>
            </a:r>
            <a:r>
              <a:rPr lang="en-US" dirty="0"/>
              <a:t> </a:t>
            </a:r>
            <a:r>
              <a:rPr lang="en-US" dirty="0" err="1"/>
              <a:t>RuleML</a:t>
            </a:r>
            <a:endParaRPr lang="el-GR" sz="1800" dirty="0"/>
          </a:p>
          <a:p>
            <a:pPr lvl="1"/>
            <a:r>
              <a:rPr lang="el-GR" dirty="0"/>
              <a:t>Συνεπώς επιτρέπει κανόνες που «μοιάζουν» με την </a:t>
            </a:r>
            <a:r>
              <a:rPr lang="en-US" dirty="0"/>
              <a:t>Horn</a:t>
            </a:r>
            <a:r>
              <a:rPr lang="el-GR" dirty="0"/>
              <a:t> να συνδυάζονται με οντολογίες τύπου </a:t>
            </a:r>
            <a:r>
              <a:rPr lang="en-US" dirty="0"/>
              <a:t>OWL DL</a:t>
            </a:r>
            <a:endParaRPr lang="el-GR" sz="1600" dirty="0"/>
          </a:p>
          <a:p>
            <a:pPr lvl="0"/>
            <a:r>
              <a:rPr lang="el-GR" dirty="0"/>
              <a:t>Ένας κανόνας σε </a:t>
            </a:r>
            <a:r>
              <a:rPr lang="en-US" dirty="0"/>
              <a:t>SWRL</a:t>
            </a:r>
            <a:r>
              <a:rPr lang="el-GR" dirty="0"/>
              <a:t> έχει την μορφή</a:t>
            </a:r>
            <a:endParaRPr lang="el-GR" sz="1800" dirty="0"/>
          </a:p>
          <a:p>
            <a:pPr lvl="1"/>
            <a:r>
              <a:rPr lang="en-US" i="1" dirty="0"/>
              <a:t>B1, . . . , </a:t>
            </a:r>
            <a:r>
              <a:rPr lang="en-US" i="1" dirty="0" err="1"/>
              <a:t>Bn</a:t>
            </a:r>
            <a:r>
              <a:rPr lang="en-US" i="1" dirty="0"/>
              <a:t> → A1, . . . , Am</a:t>
            </a:r>
            <a:endParaRPr lang="el-GR" sz="1600" dirty="0"/>
          </a:p>
          <a:p>
            <a:pPr lvl="1"/>
            <a:r>
              <a:rPr lang="el-GR" dirty="0"/>
              <a:t>Όπου τα κόμματα δηλώνουν σύζευξη και από τις δύο πλευρές του βέλους</a:t>
            </a:r>
            <a:endParaRPr lang="el-GR" sz="1600" dirty="0"/>
          </a:p>
          <a:p>
            <a:pPr lvl="1"/>
            <a:r>
              <a:rPr lang="el-GR" dirty="0"/>
              <a:t>Και τα </a:t>
            </a:r>
            <a:r>
              <a:rPr lang="en-US" i="1" dirty="0"/>
              <a:t>A</a:t>
            </a:r>
            <a:r>
              <a:rPr lang="el-GR" i="1" dirty="0"/>
              <a:t>1, . . . , </a:t>
            </a:r>
            <a:r>
              <a:rPr lang="en-US" i="1" dirty="0"/>
              <a:t>Am</a:t>
            </a:r>
            <a:r>
              <a:rPr lang="el-GR" i="1" dirty="0"/>
              <a:t>,</a:t>
            </a:r>
            <a:r>
              <a:rPr lang="en-US" i="1" dirty="0"/>
              <a:t>B</a:t>
            </a:r>
            <a:r>
              <a:rPr lang="el-GR" i="1" dirty="0"/>
              <a:t>1, . . . , </a:t>
            </a:r>
            <a:r>
              <a:rPr lang="en-US" i="1" dirty="0" err="1"/>
              <a:t>Bn</a:t>
            </a:r>
            <a:r>
              <a:rPr lang="el-GR" dirty="0"/>
              <a:t> μπορούν να είναι τις μορφής </a:t>
            </a:r>
            <a:r>
              <a:rPr lang="en-US" i="1" dirty="0"/>
              <a:t>C</a:t>
            </a:r>
            <a:r>
              <a:rPr lang="el-GR" i="1" dirty="0"/>
              <a:t>(</a:t>
            </a:r>
            <a:r>
              <a:rPr lang="en-US" i="1" dirty="0"/>
              <a:t>x</a:t>
            </a:r>
            <a:r>
              <a:rPr lang="el-GR" i="1" dirty="0"/>
              <a:t>), </a:t>
            </a:r>
            <a:r>
              <a:rPr lang="en-US" i="1" dirty="0"/>
              <a:t>P</a:t>
            </a:r>
            <a:r>
              <a:rPr lang="el-GR" i="1" dirty="0"/>
              <a:t>(</a:t>
            </a:r>
            <a:r>
              <a:rPr lang="en-US" i="1" dirty="0"/>
              <a:t>x</a:t>
            </a:r>
            <a:r>
              <a:rPr lang="el-GR" i="1" dirty="0"/>
              <a:t>, </a:t>
            </a:r>
            <a:r>
              <a:rPr lang="en-US" i="1" dirty="0"/>
              <a:t>y</a:t>
            </a:r>
            <a:r>
              <a:rPr lang="el-GR" i="1" dirty="0"/>
              <a:t>), </a:t>
            </a:r>
            <a:r>
              <a:rPr lang="en-US" i="1" dirty="0" err="1"/>
              <a:t>sameAs</a:t>
            </a:r>
            <a:r>
              <a:rPr lang="el-GR" i="1" dirty="0"/>
              <a:t>(</a:t>
            </a:r>
            <a:r>
              <a:rPr lang="en-US" i="1" dirty="0"/>
              <a:t>x</a:t>
            </a:r>
            <a:r>
              <a:rPr lang="el-GR" i="1" dirty="0"/>
              <a:t>, </a:t>
            </a:r>
            <a:r>
              <a:rPr lang="en-US" i="1" dirty="0"/>
              <a:t>y</a:t>
            </a:r>
            <a:r>
              <a:rPr lang="el-GR" i="1" dirty="0"/>
              <a:t>),</a:t>
            </a:r>
            <a:r>
              <a:rPr lang="el-GR" dirty="0"/>
              <a:t> ή</a:t>
            </a:r>
            <a:r>
              <a:rPr lang="el-GR" i="1" dirty="0"/>
              <a:t> </a:t>
            </a:r>
            <a:r>
              <a:rPr lang="en-US" i="1" dirty="0" err="1"/>
              <a:t>differentFrom</a:t>
            </a:r>
            <a:r>
              <a:rPr lang="el-GR" i="1" dirty="0"/>
              <a:t>(</a:t>
            </a:r>
            <a:r>
              <a:rPr lang="en-US" i="1" dirty="0"/>
              <a:t>x</a:t>
            </a:r>
            <a:r>
              <a:rPr lang="el-GR" i="1" dirty="0"/>
              <a:t>, </a:t>
            </a:r>
            <a:r>
              <a:rPr lang="en-US" i="1" dirty="0"/>
              <a:t>y</a:t>
            </a:r>
            <a:r>
              <a:rPr lang="el-GR" i="1" dirty="0"/>
              <a:t>)</a:t>
            </a:r>
            <a:endParaRPr lang="el-GR" sz="1600" dirty="0"/>
          </a:p>
          <a:p>
            <a:pPr lvl="2"/>
            <a:r>
              <a:rPr lang="el-GR" dirty="0"/>
              <a:t>Όπου το </a:t>
            </a:r>
            <a:r>
              <a:rPr lang="en-US" dirty="0"/>
              <a:t>C </a:t>
            </a:r>
            <a:r>
              <a:rPr lang="el-GR" dirty="0"/>
              <a:t>είναι μια περιγραφή </a:t>
            </a:r>
            <a:r>
              <a:rPr lang="en-US" dirty="0"/>
              <a:t>OWL</a:t>
            </a:r>
            <a:r>
              <a:rPr lang="el-GR" dirty="0"/>
              <a:t>, το </a:t>
            </a:r>
            <a:r>
              <a:rPr lang="en-US" dirty="0"/>
              <a:t>P</a:t>
            </a:r>
            <a:r>
              <a:rPr lang="el-GR" dirty="0"/>
              <a:t> είναι μια ιδιότητα </a:t>
            </a:r>
            <a:r>
              <a:rPr lang="en-US" dirty="0"/>
              <a:t>OWL</a:t>
            </a:r>
            <a:r>
              <a:rPr lang="el-GR" dirty="0"/>
              <a:t> και τα </a:t>
            </a:r>
            <a:r>
              <a:rPr lang="en-US" dirty="0"/>
              <a:t>x</a:t>
            </a:r>
            <a:r>
              <a:rPr lang="el-GR" dirty="0"/>
              <a:t>,</a:t>
            </a:r>
            <a:r>
              <a:rPr lang="en-US" dirty="0"/>
              <a:t>y</a:t>
            </a:r>
            <a:r>
              <a:rPr lang="el-GR" dirty="0"/>
              <a:t> είναι μεταβλητές </a:t>
            </a:r>
            <a:r>
              <a:rPr lang="en-US" dirty="0" err="1"/>
              <a:t>Datalog</a:t>
            </a:r>
            <a:r>
              <a:rPr lang="el-GR" dirty="0"/>
              <a:t>, μεμονωμένα στοιχεία </a:t>
            </a:r>
            <a:r>
              <a:rPr lang="en-US" dirty="0"/>
              <a:t>OWL</a:t>
            </a:r>
            <a:r>
              <a:rPr lang="el-GR" dirty="0"/>
              <a:t> ή τιμές δεδομένων </a:t>
            </a:r>
            <a:r>
              <a:rPr lang="en-US" dirty="0"/>
              <a:t>OWL</a:t>
            </a:r>
            <a:r>
              <a:rPr lang="el-GR" dirty="0"/>
              <a:t>.</a:t>
            </a:r>
            <a:endParaRPr lang="el-GR" sz="1400" dirty="0"/>
          </a:p>
          <a:p>
            <a:pPr lvl="0"/>
            <a:r>
              <a:rPr lang="el-GR" dirty="0"/>
              <a:t>Αν η κεφαλή ενός κανόνα έχει πάνω από ένα άτομο ( αν δεν είναι σύνδεση ατόμων χωρίς κοινές μεταβλητές)</a:t>
            </a:r>
            <a:endParaRPr lang="el-GR" sz="1800" dirty="0"/>
          </a:p>
          <a:p>
            <a:pPr lvl="1"/>
            <a:r>
              <a:rPr lang="el-GR" dirty="0"/>
              <a:t> Ο κανόνας μπορεί να μετατραπεί σε ένα σετ ισοδύναμων κανόνων με ένα άτομο στην κεφαλή σε απλή μορφή.</a:t>
            </a:r>
            <a:endParaRPr lang="el-GR"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Γλώσσα Κανόνων Σημασιολογικού Ιστού (</a:t>
            </a:r>
            <a:r>
              <a:rPr lang="en-US" dirty="0"/>
              <a:t>SWRL</a:t>
            </a:r>
            <a:r>
              <a:rPr lang="el-GR" dirty="0"/>
              <a:t>) (2/2)</a:t>
            </a:r>
          </a:p>
        </p:txBody>
      </p:sp>
      <p:sp>
        <p:nvSpPr>
          <p:cNvPr id="3" name="Content Placeholder 2"/>
          <p:cNvSpPr>
            <a:spLocks noGrp="1"/>
          </p:cNvSpPr>
          <p:nvPr>
            <p:ph idx="1"/>
          </p:nvPr>
        </p:nvSpPr>
        <p:spPr>
          <a:xfrm>
            <a:off x="457200" y="1600200"/>
            <a:ext cx="8229600" cy="4925144"/>
          </a:xfrm>
        </p:spPr>
        <p:txBody>
          <a:bodyPr>
            <a:normAutofit fontScale="55000" lnSpcReduction="20000"/>
          </a:bodyPr>
          <a:lstStyle/>
          <a:p>
            <a:pPr lvl="0"/>
            <a:r>
              <a:rPr lang="el-GR" dirty="0"/>
              <a:t>Η κύρια πολυπλοκότητα της γλώσσας </a:t>
            </a:r>
            <a:r>
              <a:rPr lang="en-US" dirty="0"/>
              <a:t>SWRL</a:t>
            </a:r>
            <a:r>
              <a:rPr lang="el-GR" dirty="0"/>
              <a:t> προέρχεται από το γεγονός ότι οι αυθαίρετες εκφράσεις </a:t>
            </a:r>
            <a:r>
              <a:rPr lang="en-US" dirty="0"/>
              <a:t>OWL</a:t>
            </a:r>
            <a:r>
              <a:rPr lang="el-GR" dirty="0"/>
              <a:t>, όπως οι περιορισμοί , μπορούν να εμφανιστούν στην κεφαλή ή στο σώμα ενός κανόνα.</a:t>
            </a:r>
            <a:endParaRPr lang="el-GR" sz="1800" dirty="0"/>
          </a:p>
          <a:p>
            <a:pPr lvl="0"/>
            <a:r>
              <a:rPr lang="el-GR" dirty="0"/>
              <a:t>Αυτό το χαρακτηριστικό προσθέτει σημαντική εκφραστική δύναμη στην </a:t>
            </a:r>
            <a:r>
              <a:rPr lang="en-US" dirty="0"/>
              <a:t>OWL</a:t>
            </a:r>
            <a:r>
              <a:rPr lang="el-GR" dirty="0"/>
              <a:t>, αλλά με αντίτιμο την έλλειψη δυνατοτήτων απόφασης</a:t>
            </a:r>
            <a:endParaRPr lang="el-GR" sz="1800" dirty="0"/>
          </a:p>
          <a:p>
            <a:pPr lvl="1"/>
            <a:r>
              <a:rPr lang="el-GR" dirty="0"/>
              <a:t>Αυτό γιατί, δεν μπορεί να υπάρξει συμπερασματική μηχανή που να βγάζει ακριβώς τα ίδια συμπεράσματα όπως την </a:t>
            </a:r>
            <a:r>
              <a:rPr lang="en-US" dirty="0"/>
              <a:t>SWRL</a:t>
            </a:r>
            <a:r>
              <a:rPr lang="el-GR" dirty="0"/>
              <a:t> σημασιολογία</a:t>
            </a:r>
            <a:endParaRPr lang="el-GR" sz="1600" dirty="0"/>
          </a:p>
          <a:p>
            <a:pPr lvl="0"/>
            <a:r>
              <a:rPr lang="el-GR" dirty="0"/>
              <a:t>Σε σύγκριση με το </a:t>
            </a:r>
            <a:r>
              <a:rPr lang="en-US" dirty="0"/>
              <a:t>DLP</a:t>
            </a:r>
            <a:r>
              <a:rPr lang="el-GR" dirty="0"/>
              <a:t>, το </a:t>
            </a:r>
            <a:r>
              <a:rPr lang="en-US" dirty="0"/>
              <a:t>SWRL</a:t>
            </a:r>
            <a:r>
              <a:rPr lang="el-GR" dirty="0"/>
              <a:t> βρίσκεται στην άλλη άκρη της εννοποιησης των περιγραφικών λογικών με τους κανόνες χωρίς την ύπαρξη συναρτήσεων.</a:t>
            </a:r>
            <a:endParaRPr lang="el-GR" sz="1800" dirty="0"/>
          </a:p>
          <a:p>
            <a:pPr lvl="0"/>
            <a:r>
              <a:rPr lang="el-GR" dirty="0"/>
              <a:t>Εκεί όπου το </a:t>
            </a:r>
            <a:r>
              <a:rPr lang="en-US" dirty="0"/>
              <a:t>DLP</a:t>
            </a:r>
            <a:r>
              <a:rPr lang="el-GR" dirty="0"/>
              <a:t> χρησιμοποιεί μια συντηρητική προσέγγιση , και προσπαθεί να συνδυάσει τα προτερήματα των δύο γλωσσών στην κοινή του υπό-γλώσσα , η </a:t>
            </a:r>
            <a:r>
              <a:rPr lang="en-US" dirty="0"/>
              <a:t>SWRL</a:t>
            </a:r>
            <a:r>
              <a:rPr lang="el-GR" dirty="0"/>
              <a:t> παίρνει μια πιο μαξιμαλιστική προσέγγιση και ενώνει  τις αντίστοιχες </a:t>
            </a:r>
            <a:r>
              <a:rPr lang="el-GR" dirty="0" err="1"/>
              <a:t>εκφραστικότητες</a:t>
            </a:r>
            <a:r>
              <a:rPr lang="el-GR" dirty="0"/>
              <a:t>  τους</a:t>
            </a:r>
            <a:endParaRPr lang="el-GR" sz="1800" dirty="0"/>
          </a:p>
          <a:p>
            <a:pPr lvl="0"/>
            <a:r>
              <a:rPr lang="el-GR" dirty="0"/>
              <a:t>Από μια πρακτική οπτική, η πρόκληση είναι να αναγνωρίσουμε τις υπό-γλώσσες του </a:t>
            </a:r>
            <a:r>
              <a:rPr lang="en-US" dirty="0"/>
              <a:t>SWRL</a:t>
            </a:r>
            <a:r>
              <a:rPr lang="el-GR" dirty="0"/>
              <a:t> που βρίσκουν την σωστή ισορροπία ανάμεσα στην εκφραστική δύναμη και την υπολογιστική ευπείθεια</a:t>
            </a:r>
            <a:endParaRPr lang="el-GR" sz="1800" dirty="0"/>
          </a:p>
          <a:p>
            <a:pPr lvl="0"/>
            <a:r>
              <a:rPr lang="el-GR" dirty="0"/>
              <a:t>Υποψήφια για τέτοια υπό-γλώσσα είναι η επέκταση της </a:t>
            </a:r>
            <a:r>
              <a:rPr lang="en-US" dirty="0"/>
              <a:t>OWL DL </a:t>
            </a:r>
            <a:r>
              <a:rPr lang="el-GR" dirty="0"/>
              <a:t>με </a:t>
            </a:r>
            <a:r>
              <a:rPr lang="en-US" dirty="0"/>
              <a:t>DL</a:t>
            </a:r>
            <a:r>
              <a:rPr lang="el-GR" dirty="0"/>
              <a:t>-</a:t>
            </a:r>
            <a:r>
              <a:rPr lang="en-US" dirty="0"/>
              <a:t>safe</a:t>
            </a:r>
            <a:r>
              <a:rPr lang="el-GR" dirty="0"/>
              <a:t> κανόνες</a:t>
            </a:r>
            <a:endParaRPr lang="el-GR" sz="1800" dirty="0"/>
          </a:p>
          <a:p>
            <a:pPr lvl="1"/>
            <a:r>
              <a:rPr lang="el-GR" dirty="0"/>
              <a:t>Όπου κάθε μεταβλητή πρέπει να εμφανίζεται με άτομο χωρίς περιγραφική λογική στο σώμα του κανόνα</a:t>
            </a:r>
            <a:endParaRPr lang="el-GR" sz="1600" dirty="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r>
              <a:rPr lang="el-GR" dirty="0"/>
              <a:t>Μη-μονοτονικοί Κανόνες : Κίνητρο και Σύνταξη</a:t>
            </a:r>
            <a:br>
              <a:rPr lang="el-GR" dirty="0"/>
            </a:b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Άτυπη Συζήτηση (1/4)</a:t>
            </a:r>
          </a:p>
        </p:txBody>
      </p:sp>
      <p:sp>
        <p:nvSpPr>
          <p:cNvPr id="3" name="Content Placeholder 2"/>
          <p:cNvSpPr>
            <a:spLocks noGrp="1"/>
          </p:cNvSpPr>
          <p:nvPr>
            <p:ph idx="1"/>
          </p:nvPr>
        </p:nvSpPr>
        <p:spPr/>
        <p:txBody>
          <a:bodyPr>
            <a:normAutofit fontScale="55000" lnSpcReduction="20000"/>
          </a:bodyPr>
          <a:lstStyle/>
          <a:p>
            <a:pPr lvl="0"/>
            <a:r>
              <a:rPr lang="el-GR" dirty="0"/>
              <a:t>Μέχρι στιγμής, αν το σώμα ενός κανόνα μπορούσε να αποδειχθεί, τότε ο κανόνας θα μπορούσε να εφαρμοστεί και να βγάλουμε ως συμπέρασμα την την κεφαλή του</a:t>
            </a:r>
            <a:endParaRPr lang="el-GR" sz="1800" dirty="0"/>
          </a:p>
          <a:p>
            <a:pPr lvl="0"/>
            <a:r>
              <a:rPr lang="el-GR" dirty="0"/>
              <a:t>Σε μη-μονοτονικά συστήματα κανόνων, ένας κανόνας μπορεί να μην εφαρμοστεί ακόμα και αν είναι αληθής οι προϋποθέσεις του(σώμα)</a:t>
            </a:r>
            <a:endParaRPr lang="el-GR" sz="1800" dirty="0"/>
          </a:p>
          <a:p>
            <a:pPr lvl="1"/>
            <a:r>
              <a:rPr lang="el-GR" dirty="0"/>
              <a:t>Γιατί πρέπει να πάρουμε υπόψη μας αλυσίδες αντίθετης λογικής</a:t>
            </a:r>
            <a:endParaRPr lang="el-GR" sz="1600" dirty="0"/>
          </a:p>
          <a:p>
            <a:pPr lvl="0"/>
            <a:r>
              <a:rPr lang="el-GR" dirty="0"/>
              <a:t>Γενικά, οι κανόνες που υπολογίζουμε από δω και πέρα ονομάζονται «αναιρέσιμοι», γιατί μπορούν να αναιρεθούν από άλλους κανόνες</a:t>
            </a:r>
            <a:endParaRPr lang="el-GR" sz="1800" dirty="0"/>
          </a:p>
          <a:p>
            <a:pPr lvl="0"/>
            <a:r>
              <a:rPr lang="el-GR" dirty="0"/>
              <a:t>Για να επιτρέψουμε συγκρίσεις ανάμεσα μεταξύ των κανόνων, μπορούν να προκύψουν αναιρετικές ατομικές φόρμουλες  στην κεφαλή και στο σώμα των κανόνων</a:t>
            </a:r>
            <a:endParaRPr lang="el-GR" sz="1800" dirty="0"/>
          </a:p>
          <a:p>
            <a:pPr lvl="1"/>
            <a:r>
              <a:rPr lang="el-GR" dirty="0"/>
              <a:t>Για παράδειγμα, μπορεί να γράψουμε </a:t>
            </a:r>
            <a:endParaRPr lang="el-GR" sz="1600" dirty="0"/>
          </a:p>
          <a:p>
            <a:pPr lvl="2"/>
            <a:r>
              <a:rPr lang="en-US" i="1" dirty="0"/>
              <a:t>p(X) → q(X)</a:t>
            </a:r>
            <a:endParaRPr lang="el-GR" sz="1400" dirty="0"/>
          </a:p>
          <a:p>
            <a:pPr lvl="2"/>
            <a:r>
              <a:rPr lang="en-US" i="1" dirty="0"/>
              <a:t>r(X) → ￢q(X)</a:t>
            </a:r>
            <a:endParaRPr lang="el-GR" sz="1400" dirty="0"/>
          </a:p>
          <a:p>
            <a:pPr lvl="1"/>
            <a:r>
              <a:rPr lang="el-GR" dirty="0"/>
              <a:t>Για να μπορούμε  να ξεχωρίσουμε ανάμεσα στους αναιρέσιμους κανόνες και τους στάνταρ, μονοτονικούς κανόνες, χρησιμοποιούμε διαφορετικό βέλος:</a:t>
            </a:r>
            <a:endParaRPr lang="el-GR" sz="1600" dirty="0"/>
          </a:p>
          <a:p>
            <a:pPr lvl="2"/>
            <a:r>
              <a:rPr lang="en-US" i="1" dirty="0"/>
              <a:t>p(X) ⇒ q(X)</a:t>
            </a:r>
            <a:endParaRPr lang="el-GR" sz="1400" dirty="0"/>
          </a:p>
          <a:p>
            <a:pPr lvl="2"/>
            <a:r>
              <a:rPr lang="en-US" i="1" dirty="0"/>
              <a:t>r(X) ⇒ ￢q(X)</a:t>
            </a:r>
            <a:endParaRPr lang="el-GR"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Άτυπη Συζήτηση (2/4)</a:t>
            </a:r>
          </a:p>
        </p:txBody>
      </p:sp>
      <p:sp>
        <p:nvSpPr>
          <p:cNvPr id="3" name="Content Placeholder 2"/>
          <p:cNvSpPr>
            <a:spLocks noGrp="1"/>
          </p:cNvSpPr>
          <p:nvPr>
            <p:ph idx="1"/>
          </p:nvPr>
        </p:nvSpPr>
        <p:spPr/>
        <p:txBody>
          <a:bodyPr>
            <a:normAutofit fontScale="55000" lnSpcReduction="20000"/>
          </a:bodyPr>
          <a:lstStyle/>
          <a:p>
            <a:pPr lvl="0"/>
            <a:r>
              <a:rPr lang="el-GR" dirty="0"/>
              <a:t>Σε αυτό το παράδειγμα, έχοντας τα δεδομένα </a:t>
            </a:r>
            <a:r>
              <a:rPr lang="en-US" i="1" dirty="0"/>
              <a:t>p</a:t>
            </a:r>
            <a:r>
              <a:rPr lang="el-GR" i="1" dirty="0"/>
              <a:t>(</a:t>
            </a:r>
            <a:r>
              <a:rPr lang="en-US" i="1" dirty="0"/>
              <a:t>a</a:t>
            </a:r>
            <a:r>
              <a:rPr lang="el-GR" i="1" dirty="0"/>
              <a:t>), </a:t>
            </a:r>
            <a:r>
              <a:rPr lang="en-US" i="1" dirty="0"/>
              <a:t>r</a:t>
            </a:r>
            <a:r>
              <a:rPr lang="el-GR" i="1" dirty="0"/>
              <a:t>(</a:t>
            </a:r>
            <a:r>
              <a:rPr lang="en-US" i="1" dirty="0"/>
              <a:t>a</a:t>
            </a:r>
            <a:r>
              <a:rPr lang="el-GR" i="1" dirty="0"/>
              <a:t>)</a:t>
            </a:r>
            <a:r>
              <a:rPr lang="el-GR" dirty="0"/>
              <a:t> , δεν βγάζουμε συμπέρασμα, ούτε </a:t>
            </a:r>
            <a:r>
              <a:rPr lang="en-US" i="1" dirty="0"/>
              <a:t>q</a:t>
            </a:r>
            <a:r>
              <a:rPr lang="el-GR" i="1" dirty="0"/>
              <a:t>(</a:t>
            </a:r>
            <a:r>
              <a:rPr lang="en-US" i="1" dirty="0"/>
              <a:t>a</a:t>
            </a:r>
            <a:r>
              <a:rPr lang="el-GR" i="1" dirty="0"/>
              <a:t>)</a:t>
            </a:r>
            <a:r>
              <a:rPr lang="el-GR" dirty="0"/>
              <a:t> , ούτε </a:t>
            </a:r>
            <a:r>
              <a:rPr lang="en-US" i="1" dirty="0"/>
              <a:t>￢q</a:t>
            </a:r>
            <a:r>
              <a:rPr lang="el-GR" i="1" dirty="0"/>
              <a:t>(</a:t>
            </a:r>
            <a:r>
              <a:rPr lang="en-US" i="1" dirty="0"/>
              <a:t>a</a:t>
            </a:r>
            <a:r>
              <a:rPr lang="el-GR" i="1" dirty="0"/>
              <a:t>)</a:t>
            </a:r>
            <a:endParaRPr lang="el-GR" sz="1800" dirty="0"/>
          </a:p>
          <a:p>
            <a:pPr lvl="1"/>
            <a:r>
              <a:rPr lang="el-GR" dirty="0"/>
              <a:t>Είναι τυπικό παράδειγμα δύο κανόνων που μπλοκάρουν το κάθε ένα</a:t>
            </a:r>
            <a:endParaRPr lang="el-GR" sz="1600" dirty="0"/>
          </a:p>
          <a:p>
            <a:pPr lvl="0"/>
            <a:r>
              <a:rPr lang="el-GR" dirty="0"/>
              <a:t>Ας υποθέσουμε ότι ξέραμε κάπως ότι ο πρώτος κανόνας είναι πιο ισχυρός από τον δεύτερο</a:t>
            </a:r>
            <a:endParaRPr lang="el-GR" sz="1800" dirty="0"/>
          </a:p>
          <a:p>
            <a:pPr lvl="1"/>
            <a:r>
              <a:rPr lang="el-GR" dirty="0"/>
              <a:t>Τότε όντως θα μπορούσαμε να βγάλουμε συμπέρασμα το </a:t>
            </a:r>
            <a:r>
              <a:rPr lang="en-US" i="1" dirty="0"/>
              <a:t>q</a:t>
            </a:r>
            <a:r>
              <a:rPr lang="el-GR" i="1" dirty="0"/>
              <a:t>(</a:t>
            </a:r>
            <a:r>
              <a:rPr lang="en-US" i="1" dirty="0"/>
              <a:t>a</a:t>
            </a:r>
            <a:r>
              <a:rPr lang="el-GR" i="1" dirty="0"/>
              <a:t>)</a:t>
            </a:r>
            <a:endParaRPr lang="el-GR" sz="1600" dirty="0"/>
          </a:p>
          <a:p>
            <a:pPr lvl="0"/>
            <a:r>
              <a:rPr lang="el-GR" dirty="0"/>
              <a:t>Οι προτεραιότητες προκύπτουν φυσικά από την εξάσκηση και μπορούν να βασίζονται πάνω σε διάφορες αρχές:</a:t>
            </a:r>
            <a:endParaRPr lang="el-GR" sz="1800" dirty="0"/>
          </a:p>
          <a:p>
            <a:pPr lvl="1"/>
            <a:r>
              <a:rPr lang="el-GR" dirty="0"/>
              <a:t>Η πηγή του ενός κανόνα μπορεί να είναι πιο αξιόπιστη σε σχέση με αυτή του δεύτερου κανόνα ή μπορεί να έχει υψηλότερη προτεραιότητα</a:t>
            </a:r>
            <a:endParaRPr lang="el-GR" sz="1600" dirty="0"/>
          </a:p>
          <a:p>
            <a:pPr lvl="2"/>
            <a:r>
              <a:rPr lang="el-GR" dirty="0"/>
              <a:t>Π.χ. το εφετείο υπερέχει του πρωτοδικείου</a:t>
            </a:r>
          </a:p>
          <a:p>
            <a:pPr lvl="2"/>
            <a:r>
              <a:rPr lang="el-GR" dirty="0"/>
              <a:t>Στην διοίκηση επιχειρήσεων, τα ανώτερα διευθυντικά στελέχη έχουν περισσότερη εξουσία από μεσαία στελέχη</a:t>
            </a:r>
            <a:endParaRPr lang="el-GR" sz="1200" dirty="0"/>
          </a:p>
          <a:p>
            <a:pPr lvl="0"/>
            <a:r>
              <a:rPr lang="el-GR" dirty="0"/>
              <a:t>Ένας κανόνας μπορεί να προτιμηθεί από κάποιον άλλον επειδή είναι πιο πρόσφατος</a:t>
            </a:r>
            <a:endParaRPr lang="el-GR" sz="1800" dirty="0"/>
          </a:p>
          <a:p>
            <a:pPr lvl="0"/>
            <a:r>
              <a:rPr lang="el-GR" dirty="0"/>
              <a:t>Ένας κανόνας μπορεί να προτιμηθεί από κάποιον άλλον επειδή είναι πιο συγκεκριμένος</a:t>
            </a:r>
            <a:endParaRPr lang="el-GR" sz="1800" dirty="0"/>
          </a:p>
          <a:p>
            <a:pPr lvl="2"/>
            <a:r>
              <a:rPr lang="el-GR" dirty="0"/>
              <a:t>Π.χ. ένας γενικός κανόνας με κάποιες εξαιρέσεις</a:t>
            </a:r>
            <a:endParaRPr lang="el-GR" sz="1400" dirty="0"/>
          </a:p>
          <a:p>
            <a:r>
              <a:rPr lang="el-GR" dirty="0"/>
              <a:t>Σε τέτοια περίπτωση, οι εξαιρέσεις είναι πιο δυνατές από τον γενικό κανόνα.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Άτυπη Συζήτηση (3/4)</a:t>
            </a:r>
          </a:p>
        </p:txBody>
      </p:sp>
      <p:sp>
        <p:nvSpPr>
          <p:cNvPr id="3" name="Content Placeholder 2"/>
          <p:cNvSpPr>
            <a:spLocks noGrp="1"/>
          </p:cNvSpPr>
          <p:nvPr>
            <p:ph idx="1"/>
          </p:nvPr>
        </p:nvSpPr>
        <p:spPr>
          <a:xfrm>
            <a:off x="457200" y="1417638"/>
            <a:ext cx="8229600" cy="4963690"/>
          </a:xfrm>
        </p:spPr>
        <p:txBody>
          <a:bodyPr>
            <a:normAutofit fontScale="55000" lnSpcReduction="20000"/>
          </a:bodyPr>
          <a:lstStyle/>
          <a:p>
            <a:pPr lvl="0"/>
            <a:r>
              <a:rPr lang="el-GR" dirty="0"/>
              <a:t>Η εξειδίκευση μπορεί συχνά να υπολογιστεί σε ένα σύνολο κανόνων, αλλά οι δύο άλλοι τρόποι για καθορισμό προτεραιότητας δεν μπορούν να προσδιοριστούν από τη λογική τυποποίηση</a:t>
            </a:r>
            <a:endParaRPr lang="el-GR" sz="1800" dirty="0"/>
          </a:p>
          <a:p>
            <a:pPr lvl="0"/>
            <a:r>
              <a:rPr lang="el-GR" dirty="0"/>
              <a:t>Επομένως, αφαιρούμε από την ειδική αρχή ιεράρχησης και υποθέτουμε την ύπαρξη εξωτερικής σχέσης προτεραιότητας στο σύνολο κανόνων</a:t>
            </a:r>
          </a:p>
          <a:p>
            <a:pPr lvl="0"/>
            <a:r>
              <a:rPr lang="el-GR" dirty="0"/>
              <a:t>Για να εκφράσουμε συντακτικά την σχέση, επεκτείνουμε τον κανόνα σύνταξης ώστε να περιλαμβάνει μια μοναδική ετικέτα</a:t>
            </a:r>
            <a:endParaRPr lang="el-GR" sz="1800" dirty="0"/>
          </a:p>
          <a:p>
            <a:pPr lvl="0"/>
            <a:r>
              <a:rPr lang="el-GR" dirty="0"/>
              <a:t>Για παράδειγμα</a:t>
            </a:r>
            <a:endParaRPr lang="el-GR" sz="1800" dirty="0"/>
          </a:p>
          <a:p>
            <a:pPr lvl="1"/>
            <a:r>
              <a:rPr lang="en-US" i="1" dirty="0"/>
              <a:t>r1 : p(X) ⇒ q(X)</a:t>
            </a:r>
            <a:endParaRPr lang="el-GR" sz="1600" dirty="0"/>
          </a:p>
          <a:p>
            <a:pPr lvl="1"/>
            <a:r>
              <a:rPr lang="en-US" i="1" dirty="0"/>
              <a:t>r2 : r(X) ⇒ ￢q(X)</a:t>
            </a:r>
            <a:endParaRPr lang="el-GR" sz="1600" dirty="0"/>
          </a:p>
          <a:p>
            <a:pPr lvl="0"/>
            <a:r>
              <a:rPr lang="el-GR" dirty="0"/>
              <a:t>τότε μπορούμε να γράψουμε</a:t>
            </a:r>
            <a:endParaRPr lang="el-GR" sz="1800" dirty="0"/>
          </a:p>
          <a:p>
            <a:pPr lvl="1"/>
            <a:r>
              <a:rPr lang="en-US" i="1" dirty="0"/>
              <a:t>r1 &gt; r2</a:t>
            </a:r>
            <a:endParaRPr lang="el-GR" sz="1600" dirty="0"/>
          </a:p>
          <a:p>
            <a:pPr lvl="0"/>
            <a:r>
              <a:rPr lang="el-GR" dirty="0"/>
              <a:t>για να εξειδικεύσουμε ότι το </a:t>
            </a:r>
            <a:r>
              <a:rPr lang="en-US" dirty="0"/>
              <a:t>r</a:t>
            </a:r>
            <a:r>
              <a:rPr lang="el-GR" dirty="0"/>
              <a:t>1 είναι πιο δυνατό από το </a:t>
            </a:r>
            <a:r>
              <a:rPr lang="en-US" dirty="0"/>
              <a:t>r</a:t>
            </a:r>
            <a:r>
              <a:rPr lang="el-GR" dirty="0"/>
              <a:t>2</a:t>
            </a:r>
            <a:endParaRPr lang="el-GR" sz="1800" dirty="0"/>
          </a:p>
          <a:p>
            <a:pPr lvl="0"/>
            <a:r>
              <a:rPr lang="el-GR" dirty="0"/>
              <a:t>δεν επιβάλλουμε πολλές περιπτώσεις στο &gt;</a:t>
            </a:r>
            <a:endParaRPr lang="el-GR" sz="1800" dirty="0"/>
          </a:p>
          <a:p>
            <a:pPr lvl="0"/>
            <a:r>
              <a:rPr lang="el-GR" dirty="0"/>
              <a:t>δεν απαιτείται από τους κανόνες να σχηματίσουν μια ολοκληρωμένη ταξινομημένη ακολουθία</a:t>
            </a:r>
            <a:endParaRPr lang="el-GR" sz="1800" dirty="0"/>
          </a:p>
          <a:p>
            <a:pPr lvl="0"/>
            <a:r>
              <a:rPr lang="el-GR" dirty="0"/>
              <a:t>απαιτείται μόνο η σχέση προτεραιότητας να μην είναι κυκλική</a:t>
            </a:r>
            <a:endParaRPr lang="el-GR" sz="1800" dirty="0"/>
          </a:p>
          <a:p>
            <a:pPr lvl="0"/>
            <a:r>
              <a:rPr lang="el-GR" dirty="0"/>
              <a:t>είναι αδύνατον να υπάρχουν κύκλοι της μορφής</a:t>
            </a:r>
            <a:endParaRPr lang="el-GR" sz="1800" dirty="0"/>
          </a:p>
          <a:p>
            <a:pPr lvl="1"/>
            <a:r>
              <a:rPr lang="en-US" i="1" dirty="0"/>
              <a:t>r1 &gt; r2 &gt; . . . &gt; </a:t>
            </a:r>
            <a:r>
              <a:rPr lang="en-US" i="1" dirty="0" err="1"/>
              <a:t>rn</a:t>
            </a:r>
            <a:r>
              <a:rPr lang="en-US" i="1" dirty="0"/>
              <a:t> &gt; r1</a:t>
            </a:r>
            <a:r>
              <a:rPr lang="en-US" dirty="0"/>
              <a:t> </a:t>
            </a:r>
            <a:endParaRPr lang="el-GR" sz="1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Άτυπη Συζήτηση (4/4)</a:t>
            </a:r>
          </a:p>
        </p:txBody>
      </p:sp>
      <p:sp>
        <p:nvSpPr>
          <p:cNvPr id="3" name="Content Placeholder 2"/>
          <p:cNvSpPr>
            <a:spLocks noGrp="1"/>
          </p:cNvSpPr>
          <p:nvPr>
            <p:ph idx="1"/>
          </p:nvPr>
        </p:nvSpPr>
        <p:spPr/>
        <p:txBody>
          <a:bodyPr>
            <a:normAutofit fontScale="62500" lnSpcReduction="20000"/>
          </a:bodyPr>
          <a:lstStyle/>
          <a:p>
            <a:pPr lvl="0"/>
            <a:r>
              <a:rPr lang="el-GR" dirty="0"/>
              <a:t>Ας σημειώσουμε ότι οι προτεραιότητες αποσκοπούν στην επίλυση συγκρούσεων ανάμεσα στους ανταγωνιζόμενους κανόνες</a:t>
            </a:r>
            <a:endParaRPr lang="el-GR" sz="1800" dirty="0"/>
          </a:p>
          <a:p>
            <a:pPr lvl="0"/>
            <a:r>
              <a:rPr lang="el-GR" dirty="0"/>
              <a:t>Στην απλή περίπτωση, δύο κανόνες ανταγωνίζονται μόνο αν η κεφαλή ενός κανόνα είναι η άρνηση της κεφαλής του άλλου κανόνα</a:t>
            </a:r>
            <a:endParaRPr lang="el-GR" sz="1800" dirty="0"/>
          </a:p>
          <a:p>
            <a:pPr lvl="0"/>
            <a:r>
              <a:rPr lang="el-GR" dirty="0"/>
              <a:t>Αλλά στις εφαρμογές , είναι συχνά οι περιπτώσεις που όταν είναι κατηγόρημά </a:t>
            </a:r>
            <a:r>
              <a:rPr lang="en-US" i="1" dirty="0"/>
              <a:t>p</a:t>
            </a:r>
            <a:r>
              <a:rPr lang="el-GR" dirty="0"/>
              <a:t> προκύπτει, κάποια από τα άλλα κατηγορήματα αποκλείονται</a:t>
            </a:r>
            <a:endParaRPr lang="el-GR" sz="1800" dirty="0"/>
          </a:p>
          <a:p>
            <a:pPr lvl="1"/>
            <a:r>
              <a:rPr lang="el-GR" dirty="0"/>
              <a:t>Π.χ. ένας σύμβουλος επενδύσεων μπορεί να βασίσει τις συστάσεις του σε τρία επίπεδα ρίσκων που είναι πρόθυμοι να πάρουν οι επενδυτές</a:t>
            </a:r>
            <a:endParaRPr lang="el-GR" sz="1600" dirty="0"/>
          </a:p>
          <a:p>
            <a:pPr lvl="2"/>
            <a:r>
              <a:rPr lang="el-GR" dirty="0"/>
              <a:t>Χαμηλό, μέτριο και υψηλό</a:t>
            </a:r>
            <a:endParaRPr lang="el-GR" sz="1400" dirty="0"/>
          </a:p>
          <a:p>
            <a:pPr lvl="1"/>
            <a:r>
              <a:rPr lang="el-GR" dirty="0"/>
              <a:t>Μόνο ένα επίπεδο ρίσκου ανά επενδυτή επιτρέπεται σε κάθε δεδομένη χρονική στιγμή</a:t>
            </a:r>
            <a:endParaRPr lang="el-GR" sz="1600" dirty="0"/>
          </a:p>
          <a:p>
            <a:pPr lvl="0"/>
            <a:r>
              <a:rPr lang="el-GR" dirty="0"/>
              <a:t>Τεχνικά, αυτές οι περιπτώσεις μοντελοποιούνται με την διατήρηση ένα αντικρουόμενο σετ </a:t>
            </a:r>
            <a:r>
              <a:rPr lang="en-US" i="1" dirty="0"/>
              <a:t>C</a:t>
            </a:r>
            <a:r>
              <a:rPr lang="el-GR" i="1" dirty="0"/>
              <a:t>(</a:t>
            </a:r>
            <a:r>
              <a:rPr lang="en-US" i="1" dirty="0"/>
              <a:t>L</a:t>
            </a:r>
            <a:r>
              <a:rPr lang="el-GR" i="1" dirty="0"/>
              <a:t>)</a:t>
            </a:r>
            <a:r>
              <a:rPr lang="el-GR" dirty="0"/>
              <a:t> για κάθε κύριο </a:t>
            </a:r>
            <a:r>
              <a:rPr lang="en-US" i="1" dirty="0"/>
              <a:t>L</a:t>
            </a:r>
            <a:endParaRPr lang="el-GR" sz="1800" dirty="0"/>
          </a:p>
          <a:p>
            <a:pPr lvl="1"/>
            <a:r>
              <a:rPr lang="en-US" dirty="0"/>
              <a:t>To </a:t>
            </a:r>
            <a:r>
              <a:rPr lang="en-US" i="1" dirty="0"/>
              <a:t>C</a:t>
            </a:r>
            <a:r>
              <a:rPr lang="el-GR" i="1" dirty="0"/>
              <a:t>(</a:t>
            </a:r>
            <a:r>
              <a:rPr lang="en-US" i="1" dirty="0"/>
              <a:t>L</a:t>
            </a:r>
            <a:r>
              <a:rPr lang="el-GR" i="1" dirty="0"/>
              <a:t>)</a:t>
            </a:r>
            <a:r>
              <a:rPr lang="el-GR" dirty="0"/>
              <a:t> πάντα περιέχει την άρνηση του </a:t>
            </a:r>
            <a:r>
              <a:rPr lang="en-US" i="1" dirty="0"/>
              <a:t>L</a:t>
            </a:r>
            <a:r>
              <a:rPr lang="el-GR" dirty="0"/>
              <a:t> αλλά μπορεί να περιέχει περισσότερα κύρια.</a:t>
            </a:r>
            <a:endParaRPr lang="el-GR" sz="1600"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(3/8)</a:t>
            </a:r>
            <a:br>
              <a:rPr lang="el-GR" dirty="0"/>
            </a:br>
            <a:endParaRPr lang="el-GR" dirty="0"/>
          </a:p>
        </p:txBody>
      </p:sp>
      <p:sp>
        <p:nvSpPr>
          <p:cNvPr id="3" name="Content Placeholder 2"/>
          <p:cNvSpPr>
            <a:spLocks noGrp="1"/>
          </p:cNvSpPr>
          <p:nvPr>
            <p:ph idx="1"/>
          </p:nvPr>
        </p:nvSpPr>
        <p:spPr/>
        <p:txBody>
          <a:bodyPr>
            <a:normAutofit fontScale="70000" lnSpcReduction="20000"/>
          </a:bodyPr>
          <a:lstStyle/>
          <a:p>
            <a:pPr lvl="0"/>
            <a:r>
              <a:rPr lang="el-GR" dirty="0"/>
              <a:t>Υπάρχουν συστήματα αποδείξεων για τα οποία η συνέπεια της σημασιολογικής λογικής συμπίπτει με την συντακτική προέλευση  μέσα από το σύστημα αποδείξεων.</a:t>
            </a:r>
            <a:endParaRPr lang="el-GR" sz="1800" dirty="0"/>
          </a:p>
          <a:p>
            <a:pPr lvl="1"/>
            <a:r>
              <a:rPr lang="el-GR" dirty="0"/>
              <a:t>Τα συστήματα αποδείξεων θα πρέπει να είναι ακριβή</a:t>
            </a:r>
            <a:r>
              <a:rPr lang="el-GR" dirty="0">
                <a:solidFill>
                  <a:srgbClr val="FF0000"/>
                </a:solidFill>
              </a:rPr>
              <a:t> </a:t>
            </a:r>
            <a:r>
              <a:rPr lang="el-GR" dirty="0"/>
              <a:t>(όλες οι εξαγόμενες δηλώσεις προκύπτουν  σημασιολογικά από τις προυποθέσεις ) και πλήρη (Όλες οι λογική συνέπειες των προυποθέσεων μπορούν να παραχθούν από το σύστημα).</a:t>
            </a:r>
            <a:endParaRPr lang="el-GR" sz="1600" dirty="0"/>
          </a:p>
          <a:p>
            <a:pPr lvl="0"/>
            <a:r>
              <a:rPr lang="el-GR" dirty="0"/>
              <a:t>Η Κατηγορηματική λογική είναι μοναδική με την έννοια ότι όντως ακριβή και πλήρη συστήματα αποδείξεων. </a:t>
            </a:r>
            <a:endParaRPr lang="el-GR" sz="1800" dirty="0"/>
          </a:p>
          <a:p>
            <a:pPr lvl="1"/>
            <a:r>
              <a:rPr lang="el-GR" dirty="0"/>
              <a:t>Πιο εκφραστικές λογικές (λογικές υψηλότερης τάξης) δεν έχουν τέτοια συστήματα αποδείξεων.</a:t>
            </a:r>
            <a:endParaRPr lang="el-GR" sz="1600" dirty="0"/>
          </a:p>
          <a:p>
            <a:pPr lvl="0"/>
            <a:r>
              <a:rPr lang="el-GR" dirty="0"/>
              <a:t>Λόγω της ύπαρξης των συστημάτων αποδείξεων, είναι εφικτή ο εντοπισμός αποδείξεων που οδηγούν σε μια λογική συνέπεια.</a:t>
            </a:r>
            <a:endParaRPr lang="el-GR" sz="1800" dirty="0"/>
          </a:p>
          <a:p>
            <a:r>
              <a:rPr lang="el-GR" dirty="0"/>
              <a:t>Η λογική μπορεί να παρέχει απαντήσεις σε ερωτήσεις.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Ορισμός της Σύνταξης</a:t>
            </a:r>
          </a:p>
        </p:txBody>
      </p:sp>
      <p:sp>
        <p:nvSpPr>
          <p:cNvPr id="3" name="Content Placeholder 2"/>
          <p:cNvSpPr>
            <a:spLocks noGrp="1"/>
          </p:cNvSpPr>
          <p:nvPr>
            <p:ph idx="1"/>
          </p:nvPr>
        </p:nvSpPr>
        <p:spPr/>
        <p:txBody>
          <a:bodyPr>
            <a:normAutofit fontScale="70000" lnSpcReduction="20000"/>
          </a:bodyPr>
          <a:lstStyle/>
          <a:p>
            <a:pPr lvl="0"/>
            <a:r>
              <a:rPr lang="el-GR" dirty="0"/>
              <a:t>Ένας αναιρέσιμος κανόνας έχει την μορφή</a:t>
            </a:r>
            <a:endParaRPr lang="el-GR" sz="1800" dirty="0"/>
          </a:p>
          <a:p>
            <a:pPr lvl="1"/>
            <a:r>
              <a:rPr lang="en-US" i="1" dirty="0"/>
              <a:t>r : L1, . . . , </a:t>
            </a:r>
            <a:r>
              <a:rPr lang="en-US" i="1" dirty="0" err="1"/>
              <a:t>Ln</a:t>
            </a:r>
            <a:r>
              <a:rPr lang="en-US" i="1" dirty="0"/>
              <a:t> ⇒ L</a:t>
            </a:r>
            <a:endParaRPr lang="el-GR" sz="1600" dirty="0"/>
          </a:p>
          <a:p>
            <a:pPr lvl="1"/>
            <a:r>
              <a:rPr lang="el-GR" dirty="0"/>
              <a:t>όπου </a:t>
            </a:r>
            <a:r>
              <a:rPr lang="en-US" dirty="0"/>
              <a:t>r</a:t>
            </a:r>
            <a:r>
              <a:rPr lang="el-GR" dirty="0"/>
              <a:t> είναι η ετικέτα, το </a:t>
            </a:r>
            <a:r>
              <a:rPr lang="el-GR" i="1" dirty="0"/>
              <a:t>{</a:t>
            </a:r>
            <a:r>
              <a:rPr lang="en-US" i="1" dirty="0"/>
              <a:t>L</a:t>
            </a:r>
            <a:r>
              <a:rPr lang="el-GR" i="1" dirty="0"/>
              <a:t>1, . . . , </a:t>
            </a:r>
            <a:r>
              <a:rPr lang="en-US" i="1" dirty="0" err="1"/>
              <a:t>Ln</a:t>
            </a:r>
            <a:r>
              <a:rPr lang="el-GR" i="1" dirty="0"/>
              <a:t>}</a:t>
            </a:r>
            <a:r>
              <a:rPr lang="el-GR" dirty="0"/>
              <a:t> το σώμα και </a:t>
            </a:r>
            <a:r>
              <a:rPr lang="en-US" dirty="0"/>
              <a:t>L</a:t>
            </a:r>
            <a:r>
              <a:rPr lang="el-GR" dirty="0"/>
              <a:t> η κεφαλή του κανόνα</a:t>
            </a:r>
            <a:endParaRPr lang="el-GR" sz="1600" dirty="0"/>
          </a:p>
          <a:p>
            <a:pPr lvl="1"/>
            <a:r>
              <a:rPr lang="en-US" i="1" dirty="0"/>
              <a:t>L</a:t>
            </a:r>
            <a:r>
              <a:rPr lang="el-GR" i="1" dirty="0"/>
              <a:t>,</a:t>
            </a:r>
            <a:r>
              <a:rPr lang="en-US" i="1" dirty="0"/>
              <a:t>L</a:t>
            </a:r>
            <a:r>
              <a:rPr lang="el-GR" i="1" dirty="0"/>
              <a:t>1, . . . , </a:t>
            </a:r>
            <a:r>
              <a:rPr lang="en-US" i="1" dirty="0"/>
              <a:t>Ln</a:t>
            </a:r>
            <a:r>
              <a:rPr lang="el-GR" dirty="0"/>
              <a:t> θετικά ή αρνητικά λεκτικά</a:t>
            </a:r>
            <a:endParaRPr lang="el-GR" sz="1600" dirty="0"/>
          </a:p>
          <a:p>
            <a:pPr lvl="1"/>
            <a:r>
              <a:rPr lang="el-GR" dirty="0"/>
              <a:t>Δεν μπορούν να υπάρχουν συναρτήσεις στον κανόνα</a:t>
            </a:r>
            <a:endParaRPr lang="el-GR" sz="1600" dirty="0"/>
          </a:p>
          <a:p>
            <a:pPr lvl="1"/>
            <a:r>
              <a:rPr lang="el-GR" dirty="0"/>
              <a:t>Μερικές φορές γράφουμε την κεφαλή του κανόνα ως </a:t>
            </a:r>
            <a:r>
              <a:rPr lang="en-US" i="1" dirty="0"/>
              <a:t>head</a:t>
            </a:r>
            <a:r>
              <a:rPr lang="el-GR" i="1" dirty="0"/>
              <a:t>(</a:t>
            </a:r>
            <a:r>
              <a:rPr lang="en-US" i="1" dirty="0"/>
              <a:t>r</a:t>
            </a:r>
            <a:r>
              <a:rPr lang="el-GR" i="1" dirty="0"/>
              <a:t>)</a:t>
            </a:r>
            <a:r>
              <a:rPr lang="el-GR" dirty="0"/>
              <a:t> και το σώμα του ως </a:t>
            </a:r>
            <a:r>
              <a:rPr lang="en-US" i="1" dirty="0"/>
              <a:t>body</a:t>
            </a:r>
            <a:r>
              <a:rPr lang="el-GR" i="1" dirty="0"/>
              <a:t>(</a:t>
            </a:r>
            <a:r>
              <a:rPr lang="en-US" i="1" dirty="0"/>
              <a:t>r</a:t>
            </a:r>
            <a:r>
              <a:rPr lang="el-GR" i="1" dirty="0"/>
              <a:t>)</a:t>
            </a:r>
            <a:endParaRPr lang="el-GR" sz="1600" dirty="0"/>
          </a:p>
          <a:p>
            <a:pPr lvl="0"/>
            <a:r>
              <a:rPr lang="el-GR" dirty="0"/>
              <a:t>Ένα αναιρέσιμο λογικό πρόγραμμα είναι τριπλό </a:t>
            </a:r>
            <a:r>
              <a:rPr lang="el-GR" i="1" dirty="0"/>
              <a:t>(</a:t>
            </a:r>
            <a:r>
              <a:rPr lang="en-US" i="1" dirty="0"/>
              <a:t>F</a:t>
            </a:r>
            <a:r>
              <a:rPr lang="el-GR" i="1" dirty="0"/>
              <a:t>,</a:t>
            </a:r>
            <a:r>
              <a:rPr lang="en-US" i="1" dirty="0"/>
              <a:t>R</a:t>
            </a:r>
            <a:r>
              <a:rPr lang="el-GR" i="1" dirty="0"/>
              <a:t>,&gt;)</a:t>
            </a:r>
            <a:r>
              <a:rPr lang="el-GR" dirty="0"/>
              <a:t> και αποτελείται από </a:t>
            </a:r>
            <a:endParaRPr lang="el-GR" sz="1800" dirty="0"/>
          </a:p>
          <a:p>
            <a:pPr lvl="1"/>
            <a:r>
              <a:rPr lang="el-GR" dirty="0"/>
              <a:t>Ένα σετ από </a:t>
            </a:r>
            <a:r>
              <a:rPr lang="en-US" dirty="0"/>
              <a:t>F </a:t>
            </a:r>
            <a:r>
              <a:rPr lang="el-GR" dirty="0"/>
              <a:t>γεγονότα</a:t>
            </a:r>
            <a:endParaRPr lang="el-GR" sz="1600" dirty="0"/>
          </a:p>
          <a:p>
            <a:pPr lvl="1"/>
            <a:r>
              <a:rPr lang="el-GR" dirty="0"/>
              <a:t>Ένα ορισμένο σετ </a:t>
            </a:r>
            <a:r>
              <a:rPr lang="en-US" dirty="0"/>
              <a:t>R</a:t>
            </a:r>
            <a:r>
              <a:rPr lang="el-GR" dirty="0"/>
              <a:t> από αναιρέσιμους κανόνες και</a:t>
            </a:r>
            <a:endParaRPr lang="el-GR" sz="1600" dirty="0"/>
          </a:p>
          <a:p>
            <a:pPr lvl="1"/>
            <a:r>
              <a:rPr lang="el-GR" dirty="0"/>
              <a:t>Μια </a:t>
            </a:r>
            <a:r>
              <a:rPr lang="el-GR" dirty="0" err="1"/>
              <a:t>άκυκλη</a:t>
            </a:r>
            <a:r>
              <a:rPr lang="el-GR" dirty="0"/>
              <a:t> δυαδική σχέση &gt; στο </a:t>
            </a:r>
            <a:r>
              <a:rPr lang="en-US" dirty="0"/>
              <a:t>R</a:t>
            </a:r>
            <a:endParaRPr lang="el-GR" sz="1600" dirty="0"/>
          </a:p>
          <a:p>
            <a:pPr lvl="2"/>
            <a:r>
              <a:rPr lang="el-GR" dirty="0"/>
              <a:t>Και συγκεκριμένα, ένα σετ </a:t>
            </a:r>
            <a:r>
              <a:rPr lang="el-GR" dirty="0" err="1"/>
              <a:t>ζεύγων</a:t>
            </a:r>
            <a:r>
              <a:rPr lang="el-GR" dirty="0"/>
              <a:t> </a:t>
            </a:r>
            <a:r>
              <a:rPr lang="en-US" i="1" dirty="0"/>
              <a:t>r</a:t>
            </a:r>
            <a:r>
              <a:rPr lang="el-GR" i="1" dirty="0"/>
              <a:t> &gt; </a:t>
            </a:r>
            <a:r>
              <a:rPr lang="en-US" i="1" dirty="0"/>
              <a:t>r</a:t>
            </a:r>
            <a:r>
              <a:rPr lang="el-GR" i="1" dirty="0"/>
              <a:t>’   </a:t>
            </a:r>
            <a:r>
              <a:rPr lang="el-GR" dirty="0"/>
              <a:t>όπου </a:t>
            </a:r>
            <a:r>
              <a:rPr lang="en-US" dirty="0"/>
              <a:t>r</a:t>
            </a:r>
            <a:r>
              <a:rPr lang="el-GR" dirty="0"/>
              <a:t> και </a:t>
            </a:r>
            <a:r>
              <a:rPr lang="en-US" dirty="0"/>
              <a:t>r</a:t>
            </a:r>
            <a:r>
              <a:rPr lang="el-GR" dirty="0"/>
              <a:t>’</a:t>
            </a:r>
            <a:r>
              <a:rPr lang="en-US" dirty="0"/>
              <a:t> </a:t>
            </a:r>
            <a:r>
              <a:rPr lang="el-GR" dirty="0"/>
              <a:t>είναι ετικέτες των κανόνων στο </a:t>
            </a:r>
            <a:r>
              <a:rPr lang="en-US" dirty="0"/>
              <a:t>R</a:t>
            </a:r>
            <a:endParaRPr lang="el-GR" sz="1400" dirty="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r>
              <a:rPr lang="el-GR" dirty="0"/>
              <a:t>Παράδειγμα Μη-Μονοτονικών Κανόνων :Με Την Μεσολάβηση Στο Εμπόριο</a:t>
            </a:r>
            <a:br>
              <a:rPr lang="el-GR" dirty="0"/>
            </a:b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a:t>
            </a:r>
            <a:r>
              <a:rPr lang="en-US" dirty="0"/>
              <a:t>:</a:t>
            </a:r>
            <a:r>
              <a:rPr lang="el-GR" dirty="0"/>
              <a:t>  Μεσολάβηση Στο Εμπόριο (1/2)</a:t>
            </a:r>
          </a:p>
        </p:txBody>
      </p:sp>
      <p:sp>
        <p:nvSpPr>
          <p:cNvPr id="3" name="Content Placeholder 2"/>
          <p:cNvSpPr>
            <a:spLocks noGrp="1"/>
          </p:cNvSpPr>
          <p:nvPr>
            <p:ph idx="1"/>
          </p:nvPr>
        </p:nvSpPr>
        <p:spPr/>
        <p:txBody>
          <a:bodyPr>
            <a:normAutofit fontScale="70000" lnSpcReduction="20000"/>
          </a:bodyPr>
          <a:lstStyle/>
          <a:p>
            <a:pPr lvl="0"/>
            <a:r>
              <a:rPr lang="el-GR" dirty="0"/>
              <a:t>Αυτό το παράδειγμα δείχνει πως οι κανόνες μπορούν να χρησιμοποιηθούν σε μια εφαρμογή ηλεκτρονικού εμπορίου</a:t>
            </a:r>
            <a:endParaRPr lang="el-GR" sz="1800" dirty="0"/>
          </a:p>
          <a:p>
            <a:pPr lvl="1"/>
            <a:r>
              <a:rPr lang="el-GR" dirty="0"/>
              <a:t>Το οποίο θα δουλέψει ιδανικά στο </a:t>
            </a:r>
            <a:r>
              <a:rPr lang="en-US" dirty="0"/>
              <a:t>SW</a:t>
            </a:r>
            <a:endParaRPr lang="el-GR" sz="1600" dirty="0"/>
          </a:p>
          <a:p>
            <a:pPr lvl="0"/>
            <a:r>
              <a:rPr lang="el-GR" dirty="0"/>
              <a:t>Η μεσολάβηση στο εμπόριο γίνεται μέσω ενός ανεξάρτητου τρίτου προσώπου, τον μεσίτη</a:t>
            </a:r>
            <a:endParaRPr lang="el-GR" sz="1800" dirty="0"/>
          </a:p>
          <a:p>
            <a:pPr lvl="0"/>
            <a:r>
              <a:rPr lang="el-GR" dirty="0"/>
              <a:t>Ο μεσίτης ταιριάζει τις απαιτήσεις του αγοραστή και τις δυνατότητες του πωλητή, και προτείνει μια συναλλαγή όταν και τα δύο μέρη μπορούν να είναι ικανοποιημένα από το εμπόριο αυτό</a:t>
            </a:r>
            <a:endParaRPr lang="el-GR" sz="1800" dirty="0"/>
          </a:p>
          <a:p>
            <a:pPr lvl="0"/>
            <a:r>
              <a:rPr lang="el-GR" dirty="0"/>
              <a:t>Σαν συγκεκριμένη εφαρμογή θα συζητήσουμε την ενοικίαση διαμερισμάτων</a:t>
            </a:r>
            <a:endParaRPr lang="el-GR" sz="1800" dirty="0"/>
          </a:p>
          <a:p>
            <a:pPr lvl="1"/>
            <a:r>
              <a:rPr lang="el-GR" dirty="0"/>
              <a:t>Μια συνηθισμένη ενέργεια η οποία είναι συχνά κουραστική και χρονοβόρα </a:t>
            </a:r>
            <a:endParaRPr lang="el-GR" sz="1600" dirty="0"/>
          </a:p>
          <a:p>
            <a:r>
              <a:rPr lang="el-GR" dirty="0"/>
              <a:t>Κατάλληλες υπηρεσίες στο διαδίκτυο μπορούν να μειώσουν αυτήν την προσπάθεια αισθητά</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Παράδειγμα:  Μεσολάβηση Στο Εμπόριο (2/2)</a:t>
            </a:r>
          </a:p>
        </p:txBody>
      </p:sp>
      <p:sp>
        <p:nvSpPr>
          <p:cNvPr id="3" name="Content Placeholder 2"/>
          <p:cNvSpPr>
            <a:spLocks noGrp="1"/>
          </p:cNvSpPr>
          <p:nvPr>
            <p:ph idx="1"/>
          </p:nvPr>
        </p:nvSpPr>
        <p:spPr/>
        <p:txBody>
          <a:bodyPr>
            <a:normAutofit fontScale="70000" lnSpcReduction="20000"/>
          </a:bodyPr>
          <a:lstStyle/>
          <a:p>
            <a:pPr lvl="0"/>
            <a:r>
              <a:rPr lang="el-GR" dirty="0"/>
              <a:t>Οι  απαιτήσεις του υποψήφιου ενοικιαστή είναι:</a:t>
            </a:r>
            <a:endParaRPr lang="el-GR" sz="1800" dirty="0"/>
          </a:p>
          <a:p>
            <a:pPr lvl="1"/>
            <a:r>
              <a:rPr lang="el-GR" dirty="0"/>
              <a:t>Ο Κάρλος ψάχνει για ένα διαμέρισμα τουλάχιστον 45 τμ. και με δυο υπνοδωμάτια</a:t>
            </a:r>
            <a:endParaRPr lang="el-GR" sz="1600" dirty="0"/>
          </a:p>
          <a:p>
            <a:pPr lvl="2"/>
            <a:r>
              <a:rPr lang="el-GR" dirty="0"/>
              <a:t>Αν είναι στον τρίτο όροφο ή και πιο ψηλά, το σπίτι θα πρέπει να έχει ένα ασανσέρ</a:t>
            </a:r>
            <a:endParaRPr lang="el-GR" sz="1400" dirty="0"/>
          </a:p>
          <a:p>
            <a:pPr lvl="2"/>
            <a:r>
              <a:rPr lang="el-GR" dirty="0"/>
              <a:t>Επίσης πρέπει να επιτρέπονται τα κατοικίδια</a:t>
            </a:r>
            <a:endParaRPr lang="el-GR" sz="1400" dirty="0"/>
          </a:p>
          <a:p>
            <a:pPr lvl="0"/>
            <a:r>
              <a:rPr lang="el-GR" dirty="0"/>
              <a:t>Ο Κάρλος προτίθεται να πληρώσει $300 για ένα διαμέρισμα 45 τμ. στο κέντρο και $250 για ένα παρόμοιο διαμέρισμα στα προάστια</a:t>
            </a:r>
            <a:endParaRPr lang="el-GR" sz="1800" dirty="0"/>
          </a:p>
          <a:p>
            <a:pPr lvl="1"/>
            <a:r>
              <a:rPr lang="el-GR" dirty="0"/>
              <a:t>Επιπλέον, προτίθεται να πληρώσει επιπλέον $5 ανά τετραγωνικό μέτρο για ένα πιο μεγάλο διαμέρισμα και $2 ανά τετραγωνικό μέτρο για κήπο</a:t>
            </a:r>
            <a:endParaRPr lang="el-GR" sz="1600" dirty="0"/>
          </a:p>
          <a:p>
            <a:pPr lvl="0"/>
            <a:r>
              <a:rPr lang="el-GR" dirty="0"/>
              <a:t>Δεν μπορεί να πληρώσει πάνω από $400 σύνολο</a:t>
            </a:r>
            <a:endParaRPr lang="el-GR" sz="1800" dirty="0"/>
          </a:p>
          <a:p>
            <a:pPr lvl="1"/>
            <a:r>
              <a:rPr lang="el-GR" dirty="0"/>
              <a:t>Αν του δινόταν η ευκαιρία, θα διάλεγε την φθηνότερη επιλογή</a:t>
            </a:r>
            <a:endParaRPr lang="el-GR" sz="1600" dirty="0"/>
          </a:p>
          <a:p>
            <a:pPr lvl="1"/>
            <a:r>
              <a:rPr lang="el-GR" dirty="0"/>
              <a:t>Η δεύτερη προτεραιότητα είναι η παρουσία κήπου</a:t>
            </a:r>
          </a:p>
          <a:p>
            <a:pPr lvl="1"/>
            <a:r>
              <a:rPr lang="el-GR" dirty="0"/>
              <a:t>Μικρότερη προτεραιότητα είναι ο επιπλέον χώρος</a:t>
            </a:r>
            <a:endParaRPr lang="el-GR" sz="1400" dirty="0"/>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Τυποποίηση Των Απαιτήσεων Του Κάρλος (1/2)</a:t>
            </a:r>
            <a:br>
              <a:rPr lang="el-GR" dirty="0"/>
            </a:br>
            <a:endParaRPr lang="el-GR" dirty="0"/>
          </a:p>
        </p:txBody>
      </p:sp>
      <p:sp>
        <p:nvSpPr>
          <p:cNvPr id="3" name="Content Placeholder 2"/>
          <p:cNvSpPr>
            <a:spLocks noGrp="1"/>
          </p:cNvSpPr>
          <p:nvPr>
            <p:ph idx="1"/>
          </p:nvPr>
        </p:nvSpPr>
        <p:spPr/>
        <p:txBody>
          <a:bodyPr>
            <a:normAutofit fontScale="62500" lnSpcReduction="20000"/>
          </a:bodyPr>
          <a:lstStyle/>
          <a:p>
            <a:pPr lvl="0"/>
            <a:r>
              <a:rPr lang="el-GR" dirty="0"/>
              <a:t>Χρησιμοποιούμε τα παρακάτω κατηγορήματα για να περιγράψουμε  ιδιότητες των διαμερισμάτων:</a:t>
            </a:r>
            <a:endParaRPr lang="el-GR" sz="1800" dirty="0"/>
          </a:p>
          <a:p>
            <a:pPr lvl="1"/>
            <a:r>
              <a:rPr lang="en-US" i="1" dirty="0"/>
              <a:t>size(x, y) 	y </a:t>
            </a:r>
            <a:r>
              <a:rPr lang="en-US" dirty="0"/>
              <a:t>is the size of apartment </a:t>
            </a:r>
            <a:r>
              <a:rPr lang="en-US" i="1" dirty="0"/>
              <a:t>x </a:t>
            </a:r>
            <a:r>
              <a:rPr lang="en-US" dirty="0"/>
              <a:t>(in sq m)</a:t>
            </a:r>
            <a:endParaRPr lang="el-GR" sz="1600" dirty="0"/>
          </a:p>
          <a:p>
            <a:pPr lvl="1"/>
            <a:r>
              <a:rPr lang="en-US" i="1" dirty="0"/>
              <a:t>bedrooms(x, y) 	x </a:t>
            </a:r>
            <a:r>
              <a:rPr lang="en-US" dirty="0"/>
              <a:t>has</a:t>
            </a:r>
            <a:r>
              <a:rPr lang="en-US" i="1" dirty="0"/>
              <a:t> y </a:t>
            </a:r>
            <a:r>
              <a:rPr lang="en-US" dirty="0"/>
              <a:t>bedrooms</a:t>
            </a:r>
            <a:endParaRPr lang="el-GR" sz="1600" dirty="0"/>
          </a:p>
          <a:p>
            <a:pPr lvl="1"/>
            <a:r>
              <a:rPr lang="en-US" i="1" dirty="0"/>
              <a:t>price(x, y) 		y </a:t>
            </a:r>
            <a:r>
              <a:rPr lang="en-US" dirty="0"/>
              <a:t>is the price for</a:t>
            </a:r>
            <a:r>
              <a:rPr lang="en-US" i="1" dirty="0"/>
              <a:t> x</a:t>
            </a:r>
            <a:endParaRPr lang="el-GR" sz="1600" dirty="0"/>
          </a:p>
          <a:p>
            <a:pPr lvl="1"/>
            <a:r>
              <a:rPr lang="en-US" i="1" dirty="0"/>
              <a:t>floor(x, y) 		x </a:t>
            </a:r>
            <a:r>
              <a:rPr lang="en-US" dirty="0"/>
              <a:t>is on the </a:t>
            </a:r>
            <a:r>
              <a:rPr lang="en-US" i="1" dirty="0" err="1"/>
              <a:t>yth</a:t>
            </a:r>
            <a:r>
              <a:rPr lang="en-US" dirty="0"/>
              <a:t> floor</a:t>
            </a:r>
            <a:endParaRPr lang="el-GR" sz="1600" dirty="0"/>
          </a:p>
          <a:p>
            <a:pPr lvl="1"/>
            <a:r>
              <a:rPr lang="en-US" i="1" dirty="0"/>
              <a:t>garden(x, y) 	x </a:t>
            </a:r>
            <a:r>
              <a:rPr lang="en-US" dirty="0"/>
              <a:t>has a garden of size </a:t>
            </a:r>
            <a:r>
              <a:rPr lang="en-US" i="1" dirty="0"/>
              <a:t>y</a:t>
            </a:r>
            <a:endParaRPr lang="el-GR" sz="1600" dirty="0"/>
          </a:p>
          <a:p>
            <a:pPr lvl="1"/>
            <a:r>
              <a:rPr lang="en-US" i="1" dirty="0"/>
              <a:t>lift(x) 	</a:t>
            </a:r>
            <a:r>
              <a:rPr lang="en-US" dirty="0"/>
              <a:t>there is an elevator in the house of </a:t>
            </a:r>
            <a:r>
              <a:rPr lang="en-US" i="1" dirty="0"/>
              <a:t>x</a:t>
            </a:r>
            <a:endParaRPr lang="el-GR" sz="1600" dirty="0"/>
          </a:p>
          <a:p>
            <a:pPr lvl="1"/>
            <a:r>
              <a:rPr lang="en-US" i="1" dirty="0"/>
              <a:t>pets(x) 		</a:t>
            </a:r>
            <a:r>
              <a:rPr lang="en-US" dirty="0"/>
              <a:t>pets are allowed in </a:t>
            </a:r>
            <a:r>
              <a:rPr lang="en-US" i="1" dirty="0"/>
              <a:t>x</a:t>
            </a:r>
            <a:endParaRPr lang="el-GR" sz="1600" dirty="0"/>
          </a:p>
          <a:p>
            <a:pPr lvl="1"/>
            <a:r>
              <a:rPr lang="en-US" i="1" dirty="0"/>
              <a:t>central(x) 		x </a:t>
            </a:r>
            <a:r>
              <a:rPr lang="en-US" dirty="0"/>
              <a:t>is centrally located</a:t>
            </a:r>
            <a:endParaRPr lang="el-GR" sz="1600" dirty="0"/>
          </a:p>
          <a:p>
            <a:pPr lvl="0"/>
            <a:r>
              <a:rPr lang="el-GR" dirty="0"/>
              <a:t>Επίσης χρησιμοποιούμαι τα παρακάτω κατηγορήματα:</a:t>
            </a:r>
            <a:endParaRPr lang="el-GR" sz="1800" dirty="0"/>
          </a:p>
          <a:p>
            <a:pPr lvl="1"/>
            <a:r>
              <a:rPr lang="en-US" i="1" dirty="0"/>
              <a:t>acceptable(x) 	</a:t>
            </a:r>
            <a:r>
              <a:rPr lang="en-US" dirty="0"/>
              <a:t>flat</a:t>
            </a:r>
            <a:r>
              <a:rPr lang="en-US" i="1" dirty="0"/>
              <a:t> x </a:t>
            </a:r>
            <a:r>
              <a:rPr lang="en-US" dirty="0"/>
              <a:t>satisfies Carlos’s requirements</a:t>
            </a:r>
            <a:endParaRPr lang="el-GR" sz="1600" dirty="0"/>
          </a:p>
          <a:p>
            <a:pPr lvl="1"/>
            <a:r>
              <a:rPr lang="en-US" i="1" dirty="0"/>
              <a:t>offer(x, y) 		</a:t>
            </a:r>
            <a:r>
              <a:rPr lang="en-US" dirty="0"/>
              <a:t>Carlos is willing to pay </a:t>
            </a:r>
            <a:r>
              <a:rPr lang="en-US" i="1" dirty="0"/>
              <a:t>$ y </a:t>
            </a:r>
            <a:r>
              <a:rPr lang="en-US" dirty="0"/>
              <a:t>for flat </a:t>
            </a:r>
            <a:r>
              <a:rPr lang="en-US" i="1" dirty="0"/>
              <a:t>x</a:t>
            </a:r>
            <a:endParaRPr lang="el-GR" sz="1600" dirty="0"/>
          </a:p>
          <a:p>
            <a:pPr lvl="0"/>
            <a:r>
              <a:rPr lang="el-GR" dirty="0"/>
              <a:t>Τώρα θα παρουσιάσουμε τις απαιτήσεις του Κάρλος</a:t>
            </a:r>
            <a:endParaRPr lang="el-GR" sz="1800" dirty="0"/>
          </a:p>
          <a:p>
            <a:pPr lvl="0"/>
            <a:r>
              <a:rPr lang="el-GR" dirty="0"/>
              <a:t>Οποιοδήποτε διαμέρισμα είναι δεκτό εκ των προτέρων</a:t>
            </a:r>
            <a:endParaRPr lang="el-GR" sz="1800" dirty="0"/>
          </a:p>
          <a:p>
            <a:pPr lvl="1"/>
            <a:r>
              <a:rPr lang="en-US" i="1" dirty="0"/>
              <a:t>r1 : ⇒ acceptable(X)</a:t>
            </a:r>
            <a:endParaRPr lang="el-GR" sz="16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Τυποποίηση Των Απαιτήσεων Του Κάρλος (2/2)</a:t>
            </a:r>
          </a:p>
        </p:txBody>
      </p:sp>
      <p:sp>
        <p:nvSpPr>
          <p:cNvPr id="3" name="Content Placeholder 2"/>
          <p:cNvSpPr>
            <a:spLocks noGrp="1"/>
          </p:cNvSpPr>
          <p:nvPr>
            <p:ph idx="1"/>
          </p:nvPr>
        </p:nvSpPr>
        <p:spPr/>
        <p:txBody>
          <a:bodyPr>
            <a:normAutofit fontScale="55000" lnSpcReduction="20000"/>
          </a:bodyPr>
          <a:lstStyle/>
          <a:p>
            <a:pPr lvl="0"/>
            <a:r>
              <a:rPr lang="el-GR" dirty="0"/>
              <a:t>Ωστόσο, Υ δεν είναι δεκτό αν μια από τις απαιτήσεις του Κάρλος δεν πληρούνται</a:t>
            </a:r>
            <a:endParaRPr lang="el-GR" sz="1800" dirty="0"/>
          </a:p>
          <a:p>
            <a:pPr lvl="1"/>
            <a:r>
              <a:rPr lang="es-ES" i="1" dirty="0"/>
              <a:t>r2 : </a:t>
            </a:r>
            <a:r>
              <a:rPr lang="es-ES" i="1" dirty="0" err="1"/>
              <a:t>bedrooms</a:t>
            </a:r>
            <a:r>
              <a:rPr lang="es-ES" i="1" dirty="0"/>
              <a:t>(X, Y ), Y &lt; 2 ⇒ </a:t>
            </a:r>
            <a:r>
              <a:rPr lang="en-US" i="1" dirty="0"/>
              <a:t>￢</a:t>
            </a:r>
            <a:r>
              <a:rPr lang="es-ES" i="1" dirty="0" err="1"/>
              <a:t>acceptable</a:t>
            </a:r>
            <a:r>
              <a:rPr lang="es-ES" i="1" dirty="0"/>
              <a:t>(X)</a:t>
            </a:r>
            <a:endParaRPr lang="el-GR" sz="1600" dirty="0"/>
          </a:p>
          <a:p>
            <a:pPr lvl="1"/>
            <a:r>
              <a:rPr lang="es-ES" i="1" dirty="0"/>
              <a:t>r3 : </a:t>
            </a:r>
            <a:r>
              <a:rPr lang="es-ES" i="1" dirty="0" err="1"/>
              <a:t>size</a:t>
            </a:r>
            <a:r>
              <a:rPr lang="es-ES" i="1" dirty="0"/>
              <a:t>(X, Y ), Y &lt; 45 ⇒ </a:t>
            </a:r>
            <a:r>
              <a:rPr lang="en-US" i="1" dirty="0"/>
              <a:t>￢</a:t>
            </a:r>
            <a:r>
              <a:rPr lang="es-ES" i="1" dirty="0" err="1"/>
              <a:t>acceptable</a:t>
            </a:r>
            <a:r>
              <a:rPr lang="es-ES" i="1" dirty="0"/>
              <a:t>(X)</a:t>
            </a:r>
            <a:endParaRPr lang="el-GR" sz="1600" dirty="0"/>
          </a:p>
          <a:p>
            <a:pPr lvl="1"/>
            <a:r>
              <a:rPr lang="en-US" i="1" dirty="0"/>
              <a:t>r4 : ￢pets(X) ⇒ ￢acceptable(X)</a:t>
            </a:r>
            <a:endParaRPr lang="el-GR" sz="1600" dirty="0"/>
          </a:p>
          <a:p>
            <a:pPr lvl="1"/>
            <a:r>
              <a:rPr lang="es-ES" i="1" dirty="0"/>
              <a:t>r5 : </a:t>
            </a:r>
            <a:r>
              <a:rPr lang="es-ES" i="1" dirty="0" err="1"/>
              <a:t>floor</a:t>
            </a:r>
            <a:r>
              <a:rPr lang="es-ES" i="1" dirty="0"/>
              <a:t>(X, Y ), Y &gt; 2,</a:t>
            </a:r>
            <a:r>
              <a:rPr lang="en-US" i="1" dirty="0"/>
              <a:t>￢</a:t>
            </a:r>
            <a:r>
              <a:rPr lang="es-ES" i="1" dirty="0" err="1"/>
              <a:t>lift</a:t>
            </a:r>
            <a:r>
              <a:rPr lang="es-ES" i="1" dirty="0"/>
              <a:t>(X) ⇒ </a:t>
            </a:r>
            <a:r>
              <a:rPr lang="en-US" i="1" dirty="0"/>
              <a:t>￢</a:t>
            </a:r>
            <a:r>
              <a:rPr lang="es-ES" i="1" dirty="0" err="1"/>
              <a:t>acceptable</a:t>
            </a:r>
            <a:r>
              <a:rPr lang="es-ES" i="1" dirty="0"/>
              <a:t>(X)</a:t>
            </a:r>
            <a:endParaRPr lang="el-GR" sz="1600" dirty="0"/>
          </a:p>
          <a:p>
            <a:pPr lvl="1"/>
            <a:r>
              <a:rPr lang="es-ES" i="1" dirty="0"/>
              <a:t>r6 : </a:t>
            </a:r>
            <a:r>
              <a:rPr lang="es-ES" i="1" dirty="0" err="1"/>
              <a:t>price</a:t>
            </a:r>
            <a:r>
              <a:rPr lang="es-ES" i="1" dirty="0"/>
              <a:t>(X, Y ), Y &gt; 400 ⇒ </a:t>
            </a:r>
            <a:r>
              <a:rPr lang="en-US" i="1" dirty="0"/>
              <a:t>￢</a:t>
            </a:r>
            <a:r>
              <a:rPr lang="es-ES" i="1" dirty="0" err="1"/>
              <a:t>acceptable</a:t>
            </a:r>
            <a:r>
              <a:rPr lang="es-ES" i="1" dirty="0"/>
              <a:t>(X)</a:t>
            </a:r>
            <a:endParaRPr lang="el-GR" sz="1600" dirty="0"/>
          </a:p>
          <a:p>
            <a:pPr lvl="0"/>
            <a:r>
              <a:rPr lang="el-GR" dirty="0"/>
              <a:t>Οι κανόνες </a:t>
            </a:r>
            <a:r>
              <a:rPr lang="en-US" dirty="0"/>
              <a:t>r</a:t>
            </a:r>
            <a:r>
              <a:rPr lang="el-GR" dirty="0"/>
              <a:t>2-</a:t>
            </a:r>
            <a:r>
              <a:rPr lang="en-US" dirty="0"/>
              <a:t>r</a:t>
            </a:r>
            <a:r>
              <a:rPr lang="el-GR" dirty="0"/>
              <a:t>6 είναι εξαιρέσεις του </a:t>
            </a:r>
            <a:r>
              <a:rPr lang="en-US" dirty="0"/>
              <a:t>r</a:t>
            </a:r>
            <a:r>
              <a:rPr lang="el-GR" dirty="0"/>
              <a:t>1, οπότε προσθέτουμε</a:t>
            </a:r>
            <a:endParaRPr lang="el-GR" sz="1800" dirty="0"/>
          </a:p>
          <a:p>
            <a:pPr lvl="1"/>
            <a:r>
              <a:rPr lang="pt-BR" i="1" dirty="0"/>
              <a:t>r2 &gt; r1, r3 &gt; r1, r4 &gt; r1, r5 &gt; r1, r6 &gt; r1</a:t>
            </a:r>
            <a:endParaRPr lang="el-GR" sz="1600" dirty="0"/>
          </a:p>
          <a:p>
            <a:pPr lvl="0"/>
            <a:r>
              <a:rPr lang="el-GR" dirty="0"/>
              <a:t>Έπειτα υπολογίζουμε την τιμή που προτίθεται να πληρώσει ο Κάρλος για ένα διαμέρισμα</a:t>
            </a:r>
            <a:endParaRPr lang="el-GR" sz="1800" dirty="0"/>
          </a:p>
          <a:p>
            <a:pPr lvl="1"/>
            <a:r>
              <a:rPr lang="es-ES" i="1" dirty="0"/>
              <a:t>r7 : </a:t>
            </a:r>
            <a:r>
              <a:rPr lang="es-ES" i="1" dirty="0" err="1"/>
              <a:t>size</a:t>
            </a:r>
            <a:r>
              <a:rPr lang="es-ES" i="1" dirty="0"/>
              <a:t>(X, Y ), Y ≥ 45, </a:t>
            </a:r>
            <a:r>
              <a:rPr lang="es-ES" i="1" dirty="0" err="1"/>
              <a:t>garden</a:t>
            </a:r>
            <a:r>
              <a:rPr lang="es-ES" i="1" dirty="0"/>
              <a:t>(X,Z), central(X) ⇒ </a:t>
            </a:r>
            <a:r>
              <a:rPr lang="en-US" i="1" dirty="0"/>
              <a:t>offer(X, 300 + 2Z + 5(Y − 45))</a:t>
            </a:r>
            <a:endParaRPr lang="el-GR" sz="1600" dirty="0"/>
          </a:p>
          <a:p>
            <a:pPr lvl="1"/>
            <a:r>
              <a:rPr lang="es-ES" i="1" dirty="0"/>
              <a:t>r8 : </a:t>
            </a:r>
            <a:r>
              <a:rPr lang="es-ES" i="1" dirty="0" err="1"/>
              <a:t>size</a:t>
            </a:r>
            <a:r>
              <a:rPr lang="es-ES" i="1" dirty="0"/>
              <a:t>(X, Y ), Y ≥ 45, </a:t>
            </a:r>
            <a:r>
              <a:rPr lang="es-ES" i="1" dirty="0" err="1"/>
              <a:t>garden</a:t>
            </a:r>
            <a:r>
              <a:rPr lang="es-ES" i="1" dirty="0"/>
              <a:t>(X,Z),</a:t>
            </a:r>
            <a:r>
              <a:rPr lang="en-US" i="1" dirty="0"/>
              <a:t>￢</a:t>
            </a:r>
            <a:r>
              <a:rPr lang="es-ES" i="1" dirty="0"/>
              <a:t>central(X) ⇒ </a:t>
            </a:r>
            <a:r>
              <a:rPr lang="en-US" i="1" dirty="0"/>
              <a:t>offer(X, 250 + 2Z + 5(Y − 45))</a:t>
            </a:r>
            <a:endParaRPr lang="el-GR" sz="1600" dirty="0"/>
          </a:p>
          <a:p>
            <a:pPr lvl="0"/>
            <a:r>
              <a:rPr lang="el-GR" dirty="0"/>
              <a:t>Ένα διαμέρισμα γίνεται δεκτό αν το ποσό που προτίθεται να πληρώσει ο Κάρλος δεν είναι λιγότερο από την τιμή που ορίζει ο σπιτονοικοκύρης</a:t>
            </a:r>
            <a:endParaRPr lang="el-GR" sz="1800" dirty="0"/>
          </a:p>
          <a:p>
            <a:pPr lvl="1"/>
            <a:r>
              <a:rPr lang="en-US" i="1" dirty="0"/>
              <a:t>r9 : offer(X, Y ), price(X,Z), Y &lt; Z ⇒ ￢acceptable(X)</a:t>
            </a:r>
            <a:endParaRPr lang="el-GR" sz="1600" dirty="0"/>
          </a:p>
          <a:p>
            <a:pPr lvl="1"/>
            <a:r>
              <a:rPr lang="en-US" i="1" dirty="0"/>
              <a:t>r9 &gt; r1</a:t>
            </a:r>
            <a:r>
              <a:rPr lang="en-US" dirty="0"/>
              <a:t> </a:t>
            </a:r>
            <a:endParaRPr lang="el-GR" sz="1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Αναπαράσταση των διαθέσιμων διαμερισμάτων (1/2)</a:t>
            </a:r>
          </a:p>
        </p:txBody>
      </p:sp>
      <p:sp>
        <p:nvSpPr>
          <p:cNvPr id="3" name="Content Placeholder 2"/>
          <p:cNvSpPr>
            <a:spLocks noGrp="1"/>
          </p:cNvSpPr>
          <p:nvPr>
            <p:ph idx="1"/>
          </p:nvPr>
        </p:nvSpPr>
        <p:spPr/>
        <p:txBody>
          <a:bodyPr>
            <a:normAutofit fontScale="55000" lnSpcReduction="20000"/>
          </a:bodyPr>
          <a:lstStyle/>
          <a:p>
            <a:pPr lvl="0"/>
            <a:r>
              <a:rPr lang="el-GR" dirty="0"/>
              <a:t>Δίνεται σε κάθε διαμέρισμα ένα μοναδικό όνομα, και οι ιδιότητες του αναπαριστούνται σαν δεδομένα </a:t>
            </a:r>
            <a:endParaRPr lang="el-GR" sz="1800" dirty="0"/>
          </a:p>
          <a:p>
            <a:pPr lvl="0"/>
            <a:r>
              <a:rPr lang="el-GR" dirty="0"/>
              <a:t>Για παράδειγμα το διαμέρισμα α1 μπορεί να περιγραφεί όπως παρακάτω :</a:t>
            </a:r>
            <a:endParaRPr lang="el-GR" sz="1800" dirty="0"/>
          </a:p>
          <a:p>
            <a:pPr lvl="1"/>
            <a:r>
              <a:rPr lang="en-US" i="1" dirty="0"/>
              <a:t>bedrooms(a1, 1)</a:t>
            </a:r>
            <a:endParaRPr lang="el-GR" sz="1600" dirty="0"/>
          </a:p>
          <a:p>
            <a:pPr lvl="1"/>
            <a:r>
              <a:rPr lang="en-US" i="1" dirty="0"/>
              <a:t>size(a1, 50)</a:t>
            </a:r>
            <a:endParaRPr lang="el-GR" sz="1600" dirty="0"/>
          </a:p>
          <a:p>
            <a:pPr lvl="1"/>
            <a:r>
              <a:rPr lang="en-US" i="1" dirty="0"/>
              <a:t>central(a1)</a:t>
            </a:r>
            <a:endParaRPr lang="el-GR" sz="1600" dirty="0"/>
          </a:p>
          <a:p>
            <a:pPr lvl="1"/>
            <a:r>
              <a:rPr lang="en-US" i="1" dirty="0"/>
              <a:t>floor(a1, 1)</a:t>
            </a:r>
            <a:endParaRPr lang="el-GR" sz="1600" dirty="0"/>
          </a:p>
          <a:p>
            <a:pPr lvl="1"/>
            <a:r>
              <a:rPr lang="en-US" i="1" dirty="0"/>
              <a:t>￢lift(a1)</a:t>
            </a:r>
            <a:endParaRPr lang="el-GR" sz="1600" dirty="0"/>
          </a:p>
          <a:p>
            <a:pPr lvl="1"/>
            <a:r>
              <a:rPr lang="en-US" i="1" dirty="0"/>
              <a:t>pets(a1)</a:t>
            </a:r>
            <a:endParaRPr lang="el-GR" sz="1600" dirty="0"/>
          </a:p>
          <a:p>
            <a:pPr lvl="1"/>
            <a:r>
              <a:rPr lang="en-US" i="1" dirty="0"/>
              <a:t>garden(a1, 0)</a:t>
            </a:r>
            <a:endParaRPr lang="el-GR" sz="1600" dirty="0"/>
          </a:p>
          <a:p>
            <a:pPr lvl="1"/>
            <a:r>
              <a:rPr lang="en-US" i="1" dirty="0"/>
              <a:t>price(a1, 300)</a:t>
            </a:r>
            <a:endParaRPr lang="el-GR" sz="1600" dirty="0"/>
          </a:p>
          <a:p>
            <a:pPr lvl="0"/>
            <a:r>
              <a:rPr lang="el-GR" dirty="0"/>
              <a:t>Οι περιγραφές των διαθέσιμων διαμερισμάτων συνοψίζονται στον παραπάνω πίνακα</a:t>
            </a:r>
            <a:endParaRPr lang="el-GR" sz="1800" dirty="0"/>
          </a:p>
          <a:p>
            <a:pPr lvl="0"/>
            <a:r>
              <a:rPr lang="el-GR" dirty="0"/>
              <a:t>Στην πράξη, τα διαμερίσματα που προσφέρονται θα μπορούσαν να αποθηκευτούν σε μια σχεσιακή βάση δεδομένων ή σε μια ρύθμιση </a:t>
            </a:r>
            <a:r>
              <a:rPr lang="en-US" dirty="0"/>
              <a:t>SW </a:t>
            </a:r>
            <a:r>
              <a:rPr lang="el-GR" dirty="0"/>
              <a:t> ή σε ένα σύστημα αποθήκευσης </a:t>
            </a:r>
            <a:r>
              <a:rPr lang="en-US" dirty="0"/>
              <a:t>RDF</a:t>
            </a:r>
            <a:endParaRPr lang="el-GR" sz="1800" dirty="0"/>
          </a:p>
        </p:txBody>
      </p:sp>
      <p:pic>
        <p:nvPicPr>
          <p:cNvPr id="4" name="Picture 2"/>
          <p:cNvPicPr>
            <a:picLocks noChangeAspect="1" noChangeArrowheads="1"/>
          </p:cNvPicPr>
          <p:nvPr/>
        </p:nvPicPr>
        <p:blipFill>
          <a:blip r:embed="rId2" cstate="print"/>
          <a:srcRect/>
          <a:stretch>
            <a:fillRect/>
          </a:stretch>
        </p:blipFill>
        <p:spPr bwMode="auto">
          <a:xfrm>
            <a:off x="3419872" y="2420888"/>
            <a:ext cx="5138455" cy="1759045"/>
          </a:xfrm>
          <a:prstGeom prst="rect">
            <a:avLst/>
          </a:prstGeom>
          <a:ln w="38100" cap="sq">
            <a:solidFill>
              <a:schemeClr val="accent2">
                <a:lumMod val="75000"/>
              </a:schemeClr>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Αναπαράσταση των διαθέσιμων διαμερισμάτων (2/2)</a:t>
            </a:r>
          </a:p>
        </p:txBody>
      </p:sp>
      <p:sp>
        <p:nvSpPr>
          <p:cNvPr id="3" name="Content Placeholder 2"/>
          <p:cNvSpPr>
            <a:spLocks noGrp="1"/>
          </p:cNvSpPr>
          <p:nvPr>
            <p:ph idx="1"/>
          </p:nvPr>
        </p:nvSpPr>
        <p:spPr/>
        <p:txBody>
          <a:bodyPr>
            <a:normAutofit fontScale="92500" lnSpcReduction="20000"/>
          </a:bodyPr>
          <a:lstStyle/>
          <a:p>
            <a:pPr lvl="0"/>
            <a:r>
              <a:rPr lang="el-GR" dirty="0"/>
              <a:t>Αν ταιριάξουμε  τις απαιτήσεις του Κάρλος με τα διαθέσιμα διαμερίσματα, μπορούμε να δούμε ότι:</a:t>
            </a:r>
            <a:endParaRPr lang="el-GR" sz="1800" dirty="0"/>
          </a:p>
          <a:p>
            <a:pPr lvl="1"/>
            <a:r>
              <a:rPr lang="el-GR" dirty="0"/>
              <a:t>Το διαμέρισμα </a:t>
            </a:r>
            <a:r>
              <a:rPr lang="en-US" dirty="0"/>
              <a:t>a</a:t>
            </a:r>
            <a:r>
              <a:rPr lang="el-GR" dirty="0"/>
              <a:t>1 δεν είναι δεκτό γιατί έχει μόνο ένα υπνοδωμάτιο (κανόνας </a:t>
            </a:r>
            <a:r>
              <a:rPr lang="en-US" dirty="0"/>
              <a:t>r</a:t>
            </a:r>
            <a:r>
              <a:rPr lang="el-GR" dirty="0"/>
              <a:t>2)</a:t>
            </a:r>
            <a:endParaRPr lang="el-GR" sz="1600" dirty="0"/>
          </a:p>
          <a:p>
            <a:pPr lvl="1"/>
            <a:r>
              <a:rPr lang="el-GR" dirty="0"/>
              <a:t>Τα διαμερίσματα </a:t>
            </a:r>
            <a:r>
              <a:rPr lang="en-US" dirty="0"/>
              <a:t>a</a:t>
            </a:r>
            <a:r>
              <a:rPr lang="el-GR" dirty="0"/>
              <a:t>4 και </a:t>
            </a:r>
            <a:r>
              <a:rPr lang="en-US" dirty="0"/>
              <a:t>a</a:t>
            </a:r>
            <a:r>
              <a:rPr lang="el-GR" dirty="0"/>
              <a:t>6 δεν είναι δεκτά γιατί δεν επιτρέπονται τα κατοικίδια (κανόνας </a:t>
            </a:r>
            <a:r>
              <a:rPr lang="en-US" dirty="0"/>
              <a:t>r</a:t>
            </a:r>
            <a:r>
              <a:rPr lang="el-GR" dirty="0"/>
              <a:t>4)</a:t>
            </a:r>
            <a:endParaRPr lang="el-GR" sz="1600" dirty="0"/>
          </a:p>
          <a:p>
            <a:pPr lvl="1"/>
            <a:r>
              <a:rPr lang="el-GR" dirty="0"/>
              <a:t>Για το </a:t>
            </a:r>
            <a:r>
              <a:rPr lang="en-US" dirty="0"/>
              <a:t>a</a:t>
            </a:r>
            <a:r>
              <a:rPr lang="el-GR" dirty="0"/>
              <a:t>2, ο Κάρλος είναι διατεθειμένος να πληρώσει $300, άλλα η τιμή είναι υψηλότερη (κανόνες </a:t>
            </a:r>
            <a:r>
              <a:rPr lang="en-US" dirty="0"/>
              <a:t>r</a:t>
            </a:r>
            <a:r>
              <a:rPr lang="el-GR" dirty="0"/>
              <a:t>7 και </a:t>
            </a:r>
            <a:r>
              <a:rPr lang="en-US" dirty="0"/>
              <a:t>r</a:t>
            </a:r>
            <a:r>
              <a:rPr lang="el-GR" dirty="0"/>
              <a:t>9)</a:t>
            </a:r>
            <a:endParaRPr lang="el-GR" sz="1600" dirty="0"/>
          </a:p>
          <a:p>
            <a:pPr lvl="1"/>
            <a:r>
              <a:rPr lang="el-GR" dirty="0"/>
              <a:t>Τα διαμερίσματα </a:t>
            </a:r>
            <a:r>
              <a:rPr lang="en-US" dirty="0"/>
              <a:t>a</a:t>
            </a:r>
            <a:r>
              <a:rPr lang="el-GR" dirty="0"/>
              <a:t>3 , </a:t>
            </a:r>
            <a:r>
              <a:rPr lang="en-US" dirty="0"/>
              <a:t>a</a:t>
            </a:r>
            <a:r>
              <a:rPr lang="el-GR" dirty="0"/>
              <a:t>5 και </a:t>
            </a:r>
            <a:r>
              <a:rPr lang="en-US" dirty="0"/>
              <a:t>a</a:t>
            </a:r>
            <a:r>
              <a:rPr lang="el-GR" dirty="0"/>
              <a:t>7 είναι δεκτά (κανόνας </a:t>
            </a:r>
            <a:r>
              <a:rPr lang="en-US" dirty="0"/>
              <a:t>r</a:t>
            </a:r>
            <a:r>
              <a:rPr lang="el-GR" dirty="0"/>
              <a:t>1)</a:t>
            </a:r>
            <a:endParaRPr lang="el-GR" sz="16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Διαλέγοντας ένα Διαμέρισμα (1/2)</a:t>
            </a:r>
          </a:p>
        </p:txBody>
      </p:sp>
      <p:sp>
        <p:nvSpPr>
          <p:cNvPr id="3" name="Content Placeholder 2"/>
          <p:cNvSpPr>
            <a:spLocks noGrp="1"/>
          </p:cNvSpPr>
          <p:nvPr>
            <p:ph idx="1"/>
          </p:nvPr>
        </p:nvSpPr>
        <p:spPr/>
        <p:txBody>
          <a:bodyPr>
            <a:normAutofit fontScale="55000" lnSpcReduction="20000"/>
          </a:bodyPr>
          <a:lstStyle/>
          <a:p>
            <a:pPr lvl="0"/>
            <a:r>
              <a:rPr lang="el-GR" dirty="0"/>
              <a:t>Μέχρι στιγμής, έχουμε αναγνωρίσει τα διαμερίσματα που γίνονται δεκτά από τον Κάρλος</a:t>
            </a:r>
            <a:endParaRPr lang="el-GR" sz="1800" dirty="0"/>
          </a:p>
          <a:p>
            <a:pPr lvl="0"/>
            <a:r>
              <a:rPr lang="el-GR" dirty="0"/>
              <a:t>Αυτή η επιλογή είναι πολύτιμη γιατί επικεντρωνόμαστε στα σχετικά διαμερίσματα</a:t>
            </a:r>
            <a:endParaRPr lang="el-GR" sz="1800" dirty="0"/>
          </a:p>
          <a:p>
            <a:pPr lvl="1"/>
            <a:r>
              <a:rPr lang="el-GR" dirty="0"/>
              <a:t>στα οποία μετά μπορεί να γίνει φυσικός έλεγχος</a:t>
            </a:r>
            <a:endParaRPr lang="el-GR" sz="1600" dirty="0"/>
          </a:p>
          <a:p>
            <a:pPr lvl="0"/>
            <a:r>
              <a:rPr lang="el-GR" dirty="0"/>
              <a:t>αλλά είναι δυνατό να μειώσουμε τον αριθμό , ακόμη και σε ένα διαμέρισμα, λαμβάνοντας υπόψη περαιτέρω προτιμήσεις</a:t>
            </a:r>
            <a:endParaRPr lang="el-GR" sz="1800" dirty="0"/>
          </a:p>
          <a:p>
            <a:pPr lvl="0"/>
            <a:r>
              <a:rPr lang="el-GR" dirty="0"/>
              <a:t>οι προτιμήσεις του Κάρλος βασίζονται στην τιμή, το μέγεθος του κήπου, και το μέγεθος, με ακριβώς αυτήν την σειρά</a:t>
            </a:r>
            <a:endParaRPr lang="el-GR" sz="1800" dirty="0"/>
          </a:p>
          <a:p>
            <a:pPr lvl="0"/>
            <a:r>
              <a:rPr lang="el-GR" dirty="0"/>
              <a:t>τα αναπαριστούμε παρακάτω </a:t>
            </a:r>
            <a:r>
              <a:rPr lang="en-US" dirty="0"/>
              <a:t>:</a:t>
            </a:r>
            <a:endParaRPr lang="el-GR" sz="1800" dirty="0"/>
          </a:p>
          <a:p>
            <a:pPr lvl="1"/>
            <a:r>
              <a:rPr lang="en-US" i="1" dirty="0"/>
              <a:t>r10 : acceptable(X) ⇒ cheapest(X)</a:t>
            </a:r>
            <a:endParaRPr lang="el-GR" sz="1600" dirty="0"/>
          </a:p>
          <a:p>
            <a:pPr lvl="1"/>
            <a:r>
              <a:rPr lang="en-US" i="1" dirty="0"/>
              <a:t>r11 : acceptable(X), price(X,Z), acceptable(Y ), price(Y,W), W &lt;Z ⇒ ￢cheapest(X)</a:t>
            </a:r>
            <a:endParaRPr lang="el-GR" sz="1600" dirty="0"/>
          </a:p>
          <a:p>
            <a:pPr lvl="1"/>
            <a:r>
              <a:rPr lang="en-US" i="1" dirty="0"/>
              <a:t>r12 : cheapest(X) ⇒ </a:t>
            </a:r>
            <a:r>
              <a:rPr lang="en-US" i="1" dirty="0" err="1"/>
              <a:t>largestGarden</a:t>
            </a:r>
            <a:r>
              <a:rPr lang="en-US" i="1" dirty="0"/>
              <a:t>(X)</a:t>
            </a:r>
            <a:endParaRPr lang="el-GR" sz="1600" dirty="0"/>
          </a:p>
          <a:p>
            <a:pPr lvl="1"/>
            <a:r>
              <a:rPr lang="en-US" i="1" dirty="0"/>
              <a:t>r13 : cheapest(X), </a:t>
            </a:r>
            <a:r>
              <a:rPr lang="en-US" i="1" dirty="0" err="1"/>
              <a:t>gardenSize</a:t>
            </a:r>
            <a:r>
              <a:rPr lang="en-US" i="1" dirty="0"/>
              <a:t>(X,Z), cheapest(Y ), </a:t>
            </a:r>
            <a:r>
              <a:rPr lang="en-US" i="1" dirty="0" err="1"/>
              <a:t>gardenSize</a:t>
            </a:r>
            <a:r>
              <a:rPr lang="en-US" i="1" dirty="0"/>
              <a:t>(Y,W),W &gt; Z ⇒ ￢</a:t>
            </a:r>
            <a:r>
              <a:rPr lang="en-US" i="1" dirty="0" err="1"/>
              <a:t>largestGarden</a:t>
            </a:r>
            <a:r>
              <a:rPr lang="en-US" i="1" dirty="0"/>
              <a:t>(X)</a:t>
            </a:r>
            <a:endParaRPr lang="el-GR" sz="1600" dirty="0"/>
          </a:p>
          <a:p>
            <a:pPr lvl="1"/>
            <a:r>
              <a:rPr lang="en-US" i="1" dirty="0"/>
              <a:t>r14 : </a:t>
            </a:r>
            <a:r>
              <a:rPr lang="en-US" i="1" dirty="0" err="1"/>
              <a:t>largestGarden</a:t>
            </a:r>
            <a:r>
              <a:rPr lang="en-US" i="1" dirty="0"/>
              <a:t>(X) ⇒ rent(X)</a:t>
            </a:r>
            <a:endParaRPr lang="el-GR" sz="1600" dirty="0"/>
          </a:p>
          <a:p>
            <a:pPr lvl="1"/>
            <a:r>
              <a:rPr lang="en-US" i="1" dirty="0"/>
              <a:t>r15 : </a:t>
            </a:r>
            <a:r>
              <a:rPr lang="en-US" i="1" dirty="0" err="1"/>
              <a:t>largestGarden</a:t>
            </a:r>
            <a:r>
              <a:rPr lang="en-US" i="1" dirty="0"/>
              <a:t>(X), size(X,Z), </a:t>
            </a:r>
            <a:r>
              <a:rPr lang="en-US" i="1" dirty="0" err="1"/>
              <a:t>largestGarden</a:t>
            </a:r>
            <a:r>
              <a:rPr lang="en-US" i="1" dirty="0"/>
              <a:t>(Y ), size(Y,W),W &gt; Z ⇒ ￢rent(X)</a:t>
            </a:r>
            <a:endParaRPr lang="el-GR" sz="1600" dirty="0"/>
          </a:p>
          <a:p>
            <a:pPr lvl="1"/>
            <a:r>
              <a:rPr lang="pt-BR" i="1" dirty="0"/>
              <a:t>r11 &gt; r10, r13 &gt; r12, r15 &gt; r14</a:t>
            </a:r>
            <a:r>
              <a:rPr lang="pt-BR" dirty="0"/>
              <a:t> </a:t>
            </a:r>
            <a:endParaRPr lang="el-GR" sz="1600" dirty="0"/>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Διαλέγοντας ένα Διαμέρισμα (2/2)</a:t>
            </a:r>
          </a:p>
        </p:txBody>
      </p:sp>
      <p:sp>
        <p:nvSpPr>
          <p:cNvPr id="3" name="Content Placeholder 2"/>
          <p:cNvSpPr>
            <a:spLocks noGrp="1"/>
          </p:cNvSpPr>
          <p:nvPr>
            <p:ph idx="1"/>
          </p:nvPr>
        </p:nvSpPr>
        <p:spPr/>
        <p:txBody>
          <a:bodyPr>
            <a:normAutofit fontScale="70000" lnSpcReduction="20000"/>
          </a:bodyPr>
          <a:lstStyle/>
          <a:p>
            <a:pPr lvl="0"/>
            <a:r>
              <a:rPr lang="el-GR" dirty="0"/>
              <a:t>Ο κανόνας </a:t>
            </a:r>
            <a:r>
              <a:rPr lang="en-US" dirty="0"/>
              <a:t>r</a:t>
            </a:r>
            <a:r>
              <a:rPr lang="el-GR" dirty="0"/>
              <a:t>10 λέει ότι κάθε δεκτό διαμέρισμα είναι εξ ορισμού και φθηνότερο</a:t>
            </a:r>
            <a:endParaRPr lang="el-GR" sz="1800" dirty="0"/>
          </a:p>
          <a:p>
            <a:pPr lvl="1"/>
            <a:r>
              <a:rPr lang="el-GR" dirty="0"/>
              <a:t>Ωστόσο, υπάρχει ένα δεκτό διαμέρισμα φθηνότερο από το Χ, αλλά ο κανόνας </a:t>
            </a:r>
            <a:r>
              <a:rPr lang="en-US" dirty="0"/>
              <a:t>r</a:t>
            </a:r>
            <a:r>
              <a:rPr lang="el-GR" dirty="0"/>
              <a:t>11( ο οποίος είναι πιο δυνατός από τον κανόνα </a:t>
            </a:r>
            <a:r>
              <a:rPr lang="en-US" dirty="0"/>
              <a:t>r</a:t>
            </a:r>
            <a:r>
              <a:rPr lang="el-GR" dirty="0"/>
              <a:t>10) αποκλείει και συμπεραίνει ότι το Χ δεν είναι το πιο φθηνό </a:t>
            </a:r>
            <a:endParaRPr lang="el-GR" sz="1600" dirty="0"/>
          </a:p>
          <a:p>
            <a:pPr lvl="0"/>
            <a:r>
              <a:rPr lang="el-GR" dirty="0"/>
              <a:t>Ομοίως, οι κανόνες </a:t>
            </a:r>
            <a:r>
              <a:rPr lang="en-US" dirty="0"/>
              <a:t>r</a:t>
            </a:r>
            <a:r>
              <a:rPr lang="el-GR" dirty="0"/>
              <a:t>12 και </a:t>
            </a:r>
            <a:r>
              <a:rPr lang="en-US" dirty="0"/>
              <a:t>r</a:t>
            </a:r>
            <a:r>
              <a:rPr lang="el-GR" dirty="0"/>
              <a:t>13 διαλέγουν τα διαμερίσματα με τον πιο μεγάλο κήπο ανάμεσα στα πιο φθηνά διαμερίσματα.</a:t>
            </a:r>
            <a:endParaRPr lang="el-GR" sz="1800" dirty="0"/>
          </a:p>
          <a:p>
            <a:pPr lvl="1"/>
            <a:r>
              <a:rPr lang="el-GR" dirty="0"/>
              <a:t>Και από αυτούς τους κανόνες  ο </a:t>
            </a:r>
            <a:r>
              <a:rPr lang="en-US" dirty="0"/>
              <a:t>r</a:t>
            </a:r>
            <a:r>
              <a:rPr lang="el-GR" dirty="0"/>
              <a:t>14 και ο </a:t>
            </a:r>
            <a:r>
              <a:rPr lang="en-US" dirty="0"/>
              <a:t>r</a:t>
            </a:r>
            <a:r>
              <a:rPr lang="el-GR" dirty="0"/>
              <a:t>15 επιλέγουν τα προτεινόμενα για ενοικίαση διαμερίσματα, βάση του μεγέθους τους</a:t>
            </a:r>
            <a:endParaRPr lang="el-GR" sz="1600" dirty="0"/>
          </a:p>
          <a:p>
            <a:pPr lvl="0"/>
            <a:r>
              <a:rPr lang="el-GR" dirty="0"/>
              <a:t>Στο παράδειγμα , τα διαμερίσματα  </a:t>
            </a:r>
            <a:r>
              <a:rPr lang="en-US" dirty="0"/>
              <a:t>a</a:t>
            </a:r>
            <a:r>
              <a:rPr lang="el-GR" dirty="0"/>
              <a:t>3 και </a:t>
            </a:r>
            <a:r>
              <a:rPr lang="en-US" dirty="0"/>
              <a:t>a</a:t>
            </a:r>
            <a:r>
              <a:rPr lang="el-GR" dirty="0"/>
              <a:t>5 είναι τα φθηνότερα</a:t>
            </a:r>
            <a:endParaRPr lang="el-GR" sz="1800" dirty="0"/>
          </a:p>
          <a:p>
            <a:pPr lvl="1"/>
            <a:r>
              <a:rPr lang="el-GR" dirty="0"/>
              <a:t>Από αυτά το </a:t>
            </a:r>
            <a:r>
              <a:rPr lang="en-US" dirty="0"/>
              <a:t>a</a:t>
            </a:r>
            <a:r>
              <a:rPr lang="el-GR" dirty="0"/>
              <a:t>5 έχει τον μεγαλύτερο κήπο</a:t>
            </a:r>
            <a:endParaRPr lang="el-GR" sz="1600" dirty="0"/>
          </a:p>
          <a:p>
            <a:pPr lvl="1"/>
            <a:r>
              <a:rPr lang="el-GR" dirty="0"/>
              <a:t>Σημειώνουμε πως σε αυτήν την περίπτωση, το κριτήριο του μεγέθους του διαμερίσματος δεν παίζει ρόλο</a:t>
            </a:r>
            <a:endParaRPr lang="el-GR" sz="1600" dirty="0"/>
          </a:p>
          <a:p>
            <a:pPr lvl="2"/>
            <a:r>
              <a:rPr lang="el-GR" dirty="0"/>
              <a:t>Ο </a:t>
            </a:r>
            <a:r>
              <a:rPr lang="en-US" dirty="0"/>
              <a:t>r</a:t>
            </a:r>
            <a:r>
              <a:rPr lang="el-GR" dirty="0"/>
              <a:t>14 αποκλείει το </a:t>
            </a:r>
            <a:r>
              <a:rPr lang="en-US" dirty="0"/>
              <a:t>a</a:t>
            </a:r>
            <a:r>
              <a:rPr lang="el-GR" dirty="0"/>
              <a:t>5, και ο κανόνας </a:t>
            </a:r>
            <a:r>
              <a:rPr lang="en-US" dirty="0"/>
              <a:t>r</a:t>
            </a:r>
            <a:r>
              <a:rPr lang="el-GR" dirty="0"/>
              <a:t>15 δεν μπορεί να εφαρμοστεί </a:t>
            </a:r>
            <a:endParaRPr lang="el-GR" sz="1400" dirty="0"/>
          </a:p>
          <a:p>
            <a:pPr lvl="1"/>
            <a:r>
              <a:rPr lang="el-GR" dirty="0"/>
              <a:t>Έτσι γίνεται η επιλογή , και σύντομα ο Κάρλος θα μετακομίσει</a:t>
            </a:r>
            <a:endParaRPr lang="el-GR" sz="1600"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(4/8)</a:t>
            </a:r>
            <a:br>
              <a:rPr lang="el-GR" dirty="0"/>
            </a:br>
            <a:endParaRPr lang="el-GR" dirty="0"/>
          </a:p>
        </p:txBody>
      </p:sp>
      <p:sp>
        <p:nvSpPr>
          <p:cNvPr id="3" name="Content Placeholder 2"/>
          <p:cNvSpPr>
            <a:spLocks noGrp="1"/>
          </p:cNvSpPr>
          <p:nvPr>
            <p:ph idx="1"/>
          </p:nvPr>
        </p:nvSpPr>
        <p:spPr/>
        <p:txBody>
          <a:bodyPr>
            <a:normAutofit fontScale="70000" lnSpcReduction="20000"/>
          </a:bodyPr>
          <a:lstStyle/>
          <a:p>
            <a:pPr lvl="0"/>
            <a:r>
              <a:rPr lang="el-GR" dirty="0"/>
              <a:t>Οι γλώσσες </a:t>
            </a:r>
            <a:r>
              <a:rPr lang="en-US" dirty="0"/>
              <a:t>RDF</a:t>
            </a:r>
            <a:r>
              <a:rPr lang="el-GR" dirty="0"/>
              <a:t> και </a:t>
            </a:r>
            <a:r>
              <a:rPr lang="en-US" dirty="0"/>
              <a:t>OWL</a:t>
            </a:r>
            <a:r>
              <a:rPr lang="el-GR" dirty="0"/>
              <a:t> (</a:t>
            </a:r>
            <a:r>
              <a:rPr lang="en-US" dirty="0"/>
              <a:t>LITE</a:t>
            </a:r>
            <a:r>
              <a:rPr lang="el-GR" dirty="0"/>
              <a:t> και </a:t>
            </a:r>
            <a:r>
              <a:rPr lang="en-US" dirty="0"/>
              <a:t>DL</a:t>
            </a:r>
            <a:r>
              <a:rPr lang="el-GR" dirty="0"/>
              <a:t>) μπορούν να θεωρηθούν ως εξειδικεύσεις της κατηγορηματικής λογικής.</a:t>
            </a:r>
            <a:endParaRPr lang="el-GR" sz="1800" dirty="0"/>
          </a:p>
          <a:p>
            <a:pPr lvl="0"/>
            <a:r>
              <a:rPr lang="el-GR" dirty="0"/>
              <a:t>Μια αιτιολόγηση της ύπαρξης τέτοιων εξειδικευμένων γλωσσών, είναι ότι παρέχει μια σύνταξη η οποία ταιριάζει με τον σκοπό για την οποία χρησιμοποιείται.</a:t>
            </a:r>
            <a:endParaRPr lang="el-GR" sz="1800" dirty="0"/>
          </a:p>
          <a:p>
            <a:pPr lvl="1"/>
            <a:r>
              <a:rPr lang="el-GR" dirty="0"/>
              <a:t>Στην περίπτωση μας, οι γλώσσες διαδικτύου βασίζονται σε ετικέτες.</a:t>
            </a:r>
            <a:endParaRPr lang="el-GR" sz="1600" dirty="0"/>
          </a:p>
          <a:p>
            <a:pPr lvl="0"/>
            <a:r>
              <a:rPr lang="el-GR" dirty="0"/>
              <a:t>Η άλλη σημαντική αιτιολόγηση, είναι ορίζουν λογικά υποσύνολα της λογικής.</a:t>
            </a:r>
            <a:endParaRPr lang="el-GR" sz="1800" dirty="0"/>
          </a:p>
          <a:p>
            <a:pPr lvl="1"/>
            <a:r>
              <a:rPr lang="el-GR" dirty="0"/>
              <a:t>Υπάρχει σχέση αντιστρόφως ανάλογη ανάμεσα στην εκφραστική δύναμη και στην υπολογιστική πολυπλοκότητα ορισμένων λογικών:</a:t>
            </a:r>
            <a:endParaRPr lang="el-GR" sz="1600" dirty="0"/>
          </a:p>
          <a:p>
            <a:pPr lvl="2"/>
            <a:r>
              <a:rPr lang="el-GR" dirty="0"/>
              <a:t>Όσο πιο εκφραστική είναι η γλώσσα , τόσο πιο αναποτελεσματικό ( στην χειρότερη περίπτωση) είναι το ανταποκρινόμενο σύστημα αποδείξεων.</a:t>
            </a:r>
            <a:endParaRPr lang="el-GR" sz="1400" dirty="0"/>
          </a:p>
          <a:p>
            <a:r>
              <a:rPr lang="en-US" dirty="0"/>
              <a:t>OWL </a:t>
            </a:r>
            <a:r>
              <a:rPr lang="en-US" dirty="0" err="1"/>
              <a:t>Lite</a:t>
            </a:r>
            <a:r>
              <a:rPr lang="el-GR" dirty="0"/>
              <a:t> και </a:t>
            </a:r>
            <a:r>
              <a:rPr lang="en-US" dirty="0"/>
              <a:t>OWL DL</a:t>
            </a:r>
            <a:r>
              <a:rPr lang="el-GR" dirty="0"/>
              <a:t> αντιστοιχούν κατά προσσέγιση σε μια περιγραφική λογική, ένα υποσύνολο της κατηγορηματικής λογικής για την οποία υπάρχουν επαρκείς συστήματα αποδείξεων</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r>
              <a:rPr lang="en-US" dirty="0"/>
              <a:t>Rule Markup Language (</a:t>
            </a:r>
            <a:r>
              <a:rPr lang="en-US" dirty="0" err="1"/>
              <a:t>RuleML</a:t>
            </a:r>
            <a:r>
              <a:rPr lang="en-US" dirty="0"/>
              <a:t>)</a:t>
            </a:r>
            <a:br>
              <a:rPr lang="el-GR" dirty="0"/>
            </a:b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 Markup Language (</a:t>
            </a:r>
            <a:r>
              <a:rPr lang="en-US" dirty="0" err="1"/>
              <a:t>RuleML</a:t>
            </a:r>
            <a:r>
              <a:rPr lang="en-US" dirty="0"/>
              <a:t>) (1/4)</a:t>
            </a:r>
            <a:br>
              <a:rPr lang="el-GR" dirty="0"/>
            </a:br>
            <a:endParaRPr lang="el-GR" dirty="0"/>
          </a:p>
        </p:txBody>
      </p:sp>
      <p:sp>
        <p:nvSpPr>
          <p:cNvPr id="3" name="Content Placeholder 2"/>
          <p:cNvSpPr>
            <a:spLocks noGrp="1"/>
          </p:cNvSpPr>
          <p:nvPr>
            <p:ph sz="half" idx="2"/>
          </p:nvPr>
        </p:nvSpPr>
        <p:spPr>
          <a:xfrm>
            <a:off x="457200" y="1124744"/>
            <a:ext cx="5266928" cy="5001419"/>
          </a:xfrm>
        </p:spPr>
        <p:txBody>
          <a:bodyPr>
            <a:normAutofit fontScale="70000" lnSpcReduction="20000"/>
          </a:bodyPr>
          <a:lstStyle/>
          <a:p>
            <a:pPr lvl="0"/>
            <a:r>
              <a:rPr lang="el-GR" dirty="0"/>
              <a:t>Σύμφωνα με την οπτική του </a:t>
            </a:r>
            <a:r>
              <a:rPr lang="en-US" dirty="0"/>
              <a:t>SW</a:t>
            </a:r>
            <a:r>
              <a:rPr lang="el-GR" dirty="0"/>
              <a:t>, είναι απαραίτητο να φτιάξουμε την γνώση στην μορφή κανόνων που να είναι </a:t>
            </a:r>
            <a:r>
              <a:rPr lang="el-GR" dirty="0" err="1"/>
              <a:t>προσβάσιμοι</a:t>
            </a:r>
            <a:r>
              <a:rPr lang="el-GR" dirty="0"/>
              <a:t> από τις μηχανές</a:t>
            </a:r>
            <a:endParaRPr lang="el-GR" sz="1800" dirty="0"/>
          </a:p>
          <a:p>
            <a:pPr lvl="1"/>
            <a:r>
              <a:rPr lang="el-GR" dirty="0"/>
              <a:t>Θα περιγράψουμε μια κωδικοποίηση των μονοτονικών κανόνων  στο </a:t>
            </a:r>
            <a:r>
              <a:rPr lang="en-US" dirty="0"/>
              <a:t>XML</a:t>
            </a:r>
            <a:endParaRPr lang="el-GR" sz="1600" dirty="0"/>
          </a:p>
          <a:p>
            <a:pPr lvl="0"/>
            <a:r>
              <a:rPr lang="en-US" dirty="0" err="1"/>
              <a:t>RuleML</a:t>
            </a:r>
            <a:r>
              <a:rPr lang="en-US" dirty="0"/>
              <a:t> </a:t>
            </a:r>
            <a:r>
              <a:rPr lang="el-GR" dirty="0"/>
              <a:t>είναι μια σημαντική προσπάθεια τυποποίησης για την σήμανση κανόνων στο Διαδίκτυο</a:t>
            </a:r>
            <a:endParaRPr lang="el-GR" sz="1800" dirty="0"/>
          </a:p>
          <a:p>
            <a:pPr lvl="0"/>
            <a:r>
              <a:rPr lang="el-GR" dirty="0"/>
              <a:t>Στην πραγματικότητα δεν είναι μια γλώσσα αλλά μια οικογένεια κανόνων γλωσσών σήμανσης, που ανταποκρίνονται σε διαφορετικές γλώσσες κανόνων:</a:t>
            </a:r>
            <a:endParaRPr lang="el-GR" sz="1800" dirty="0"/>
          </a:p>
          <a:p>
            <a:pPr lvl="1"/>
            <a:r>
              <a:rPr lang="el-GR" dirty="0"/>
              <a:t>κανόνες παραγωγής, περιορισμούς ακεραιότητας, κανόνες αντίδρασης κτλ.</a:t>
            </a:r>
            <a:endParaRPr lang="el-GR" sz="1600" dirty="0"/>
          </a:p>
          <a:p>
            <a:pPr lvl="0"/>
            <a:r>
              <a:rPr lang="el-GR" dirty="0"/>
              <a:t>Ο πυρήνας της οικογένειας </a:t>
            </a:r>
            <a:r>
              <a:rPr lang="en-US" dirty="0" err="1"/>
              <a:t>RuleML</a:t>
            </a:r>
            <a:r>
              <a:rPr lang="en-US" dirty="0"/>
              <a:t> </a:t>
            </a:r>
            <a:r>
              <a:rPr lang="el-GR" dirty="0"/>
              <a:t>είναι </a:t>
            </a:r>
            <a:r>
              <a:rPr lang="en-US" dirty="0" err="1"/>
              <a:t>Datalog</a:t>
            </a:r>
            <a:r>
              <a:rPr lang="el-GR" dirty="0"/>
              <a:t>, η οποία είναι λογικής </a:t>
            </a:r>
            <a:r>
              <a:rPr lang="en-US" dirty="0"/>
              <a:t>Horn</a:t>
            </a:r>
            <a:r>
              <a:rPr lang="el-GR" dirty="0"/>
              <a:t> χωρίς συναρτήσεις</a:t>
            </a:r>
            <a:endParaRPr lang="el-GR" sz="1800" dirty="0"/>
          </a:p>
          <a:p>
            <a:pPr lvl="0"/>
            <a:r>
              <a:rPr lang="el-GR" dirty="0"/>
              <a:t>Η οικογένεια </a:t>
            </a:r>
            <a:r>
              <a:rPr lang="en-US" dirty="0" err="1"/>
              <a:t>RuleML</a:t>
            </a:r>
            <a:r>
              <a:rPr lang="el-GR" dirty="0"/>
              <a:t> παρέχει περιγραφές κανόνων των γλωσσών σήμανσης σε </a:t>
            </a:r>
            <a:r>
              <a:rPr lang="en-US" dirty="0"/>
              <a:t>XML</a:t>
            </a:r>
            <a:r>
              <a:rPr lang="el-GR" dirty="0"/>
              <a:t> , με την μορφή σχημάτων </a:t>
            </a:r>
            <a:r>
              <a:rPr lang="en-US" dirty="0"/>
              <a:t>XML</a:t>
            </a:r>
            <a:endParaRPr lang="el-GR" sz="1800" dirty="0"/>
          </a:p>
          <a:p>
            <a:pPr lvl="0"/>
            <a:r>
              <a:rPr lang="el-GR" dirty="0"/>
              <a:t>Η αναπαράσταση των συστατικών των κανόνων είναι απλή</a:t>
            </a:r>
            <a:endParaRPr lang="el-GR" sz="1800" dirty="0"/>
          </a:p>
          <a:p>
            <a:r>
              <a:rPr lang="el-GR" dirty="0"/>
              <a:t>Το λεξιλόγιο – κλειδί του </a:t>
            </a:r>
            <a:r>
              <a:rPr lang="en-US" dirty="0" err="1"/>
              <a:t>Datalog</a:t>
            </a:r>
            <a:r>
              <a:rPr lang="en-US" dirty="0"/>
              <a:t> </a:t>
            </a:r>
            <a:r>
              <a:rPr lang="en-US" dirty="0" err="1"/>
              <a:t>RuleML</a:t>
            </a:r>
            <a:r>
              <a:rPr lang="el-GR" dirty="0"/>
              <a:t> περιγράφεται στο σχήμα</a:t>
            </a:r>
          </a:p>
        </p:txBody>
      </p:sp>
      <p:pic>
        <p:nvPicPr>
          <p:cNvPr id="7" name="Picture 2"/>
          <p:cNvPicPr>
            <a:picLocks noGrp="1" noChangeAspect="1" noChangeArrowheads="1"/>
          </p:cNvPicPr>
          <p:nvPr>
            <p:ph sz="quarter" idx="4"/>
          </p:nvPr>
        </p:nvPicPr>
        <p:blipFill>
          <a:blip r:embed="rId2" cstate="print"/>
          <a:srcRect/>
          <a:stretch>
            <a:fillRect/>
          </a:stretch>
        </p:blipFill>
        <p:spPr bwMode="auto">
          <a:xfrm>
            <a:off x="5868144" y="2616994"/>
            <a:ext cx="2678956" cy="306705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a:t>Rule</a:t>
            </a:r>
            <a:r>
              <a:rPr lang="el-GR" dirty="0"/>
              <a:t> </a:t>
            </a:r>
            <a:r>
              <a:rPr lang="el-GR" dirty="0" err="1"/>
              <a:t>Markup</a:t>
            </a:r>
            <a:r>
              <a:rPr lang="el-GR" dirty="0"/>
              <a:t> </a:t>
            </a:r>
            <a:r>
              <a:rPr lang="el-GR" dirty="0" err="1"/>
              <a:t>Language</a:t>
            </a:r>
            <a:r>
              <a:rPr lang="el-GR" dirty="0"/>
              <a:t> (</a:t>
            </a:r>
            <a:r>
              <a:rPr lang="el-GR" dirty="0" err="1"/>
              <a:t>RuleML</a:t>
            </a:r>
            <a:r>
              <a:rPr lang="el-GR" dirty="0"/>
              <a:t>) (2/4)</a:t>
            </a:r>
          </a:p>
        </p:txBody>
      </p:sp>
      <p:sp>
        <p:nvSpPr>
          <p:cNvPr id="3" name="Content Placeholder 2"/>
          <p:cNvSpPr>
            <a:spLocks noGrp="1"/>
          </p:cNvSpPr>
          <p:nvPr>
            <p:ph sz="half" idx="2"/>
          </p:nvPr>
        </p:nvSpPr>
        <p:spPr>
          <a:xfrm>
            <a:off x="457200" y="1340768"/>
            <a:ext cx="4546848" cy="4785395"/>
          </a:xfrm>
        </p:spPr>
        <p:txBody>
          <a:bodyPr>
            <a:normAutofit/>
          </a:bodyPr>
          <a:lstStyle/>
          <a:p>
            <a:pPr lvl="0"/>
            <a:r>
              <a:rPr lang="el-GR" dirty="0"/>
              <a:t>Η οικογένεια </a:t>
            </a:r>
            <a:r>
              <a:rPr lang="en-US" dirty="0" err="1"/>
              <a:t>RuleML</a:t>
            </a:r>
            <a:r>
              <a:rPr lang="el-GR" dirty="0"/>
              <a:t> παρέχει περιγραφές των κανόνων των γλωσσών σήμανσης σε </a:t>
            </a:r>
            <a:r>
              <a:rPr lang="en-US" dirty="0"/>
              <a:t>XML</a:t>
            </a:r>
            <a:r>
              <a:rPr lang="el-GR" dirty="0"/>
              <a:t>, σε μορφή </a:t>
            </a:r>
            <a:r>
              <a:rPr lang="en-US" dirty="0"/>
              <a:t>XML </a:t>
            </a:r>
            <a:r>
              <a:rPr lang="el-GR"/>
              <a:t>σχημάτος</a:t>
            </a:r>
            <a:endParaRPr lang="el-GR" dirty="0"/>
          </a:p>
          <a:p>
            <a:pPr lvl="0"/>
            <a:r>
              <a:rPr lang="el-GR" dirty="0"/>
              <a:t>Η αναπαράσταση των συστατικών των κανόνων είναι απλή</a:t>
            </a:r>
          </a:p>
          <a:p>
            <a:r>
              <a:rPr lang="el-GR" dirty="0"/>
              <a:t>Το λεξιλόγιο – κλειδί του </a:t>
            </a:r>
            <a:r>
              <a:rPr lang="en-US" dirty="0" err="1"/>
              <a:t>Datalog</a:t>
            </a:r>
            <a:r>
              <a:rPr lang="en-US" dirty="0"/>
              <a:t> </a:t>
            </a:r>
            <a:r>
              <a:rPr lang="en-US" dirty="0" err="1"/>
              <a:t>RuleML</a:t>
            </a:r>
            <a:r>
              <a:rPr lang="el-GR" dirty="0"/>
              <a:t> περιγράφεται στο σχήμα</a:t>
            </a:r>
          </a:p>
        </p:txBody>
      </p:sp>
      <p:pic>
        <p:nvPicPr>
          <p:cNvPr id="7" name="Picture 2"/>
          <p:cNvPicPr>
            <a:picLocks noGrp="1" noChangeAspect="1" noChangeArrowheads="1"/>
          </p:cNvPicPr>
          <p:nvPr>
            <p:ph sz="quarter" idx="4"/>
          </p:nvPr>
        </p:nvPicPr>
        <p:blipFill>
          <a:blip r:embed="rId2" cstate="print"/>
          <a:srcRect/>
          <a:stretch>
            <a:fillRect/>
          </a:stretch>
        </p:blipFill>
        <p:spPr bwMode="auto">
          <a:xfrm>
            <a:off x="5436096" y="2616994"/>
            <a:ext cx="3111004" cy="306705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a:t>Rule</a:t>
            </a:r>
            <a:r>
              <a:rPr lang="el-GR" dirty="0"/>
              <a:t> </a:t>
            </a:r>
            <a:r>
              <a:rPr lang="el-GR" dirty="0" err="1"/>
              <a:t>Markup</a:t>
            </a:r>
            <a:r>
              <a:rPr lang="el-GR" dirty="0"/>
              <a:t> </a:t>
            </a:r>
            <a:r>
              <a:rPr lang="el-GR" dirty="0" err="1"/>
              <a:t>Language</a:t>
            </a:r>
            <a:r>
              <a:rPr lang="el-GR" dirty="0"/>
              <a:t> (</a:t>
            </a:r>
            <a:r>
              <a:rPr lang="el-GR" dirty="0" err="1"/>
              <a:t>RuleML</a:t>
            </a:r>
            <a:r>
              <a:rPr lang="el-GR" dirty="0"/>
              <a:t>) (</a:t>
            </a:r>
            <a:r>
              <a:rPr lang="en-US" dirty="0"/>
              <a:t>3</a:t>
            </a:r>
            <a:r>
              <a:rPr lang="el-GR" dirty="0"/>
              <a:t>/4)</a:t>
            </a:r>
          </a:p>
        </p:txBody>
      </p:sp>
      <p:sp>
        <p:nvSpPr>
          <p:cNvPr id="3" name="Content Placeholder 2"/>
          <p:cNvSpPr>
            <a:spLocks noGrp="1"/>
          </p:cNvSpPr>
          <p:nvPr>
            <p:ph sz="half" idx="1"/>
          </p:nvPr>
        </p:nvSpPr>
        <p:spPr/>
        <p:txBody>
          <a:bodyPr>
            <a:normAutofit fontScale="92500" lnSpcReduction="20000"/>
          </a:bodyPr>
          <a:lstStyle/>
          <a:p>
            <a:pPr lvl="0"/>
            <a:r>
              <a:rPr lang="el-GR" dirty="0"/>
              <a:t>Η έκφραση των κανόνων με την χρήση του λεξιλογίου </a:t>
            </a:r>
            <a:r>
              <a:rPr lang="en-US" dirty="0" err="1"/>
              <a:t>RuleML</a:t>
            </a:r>
            <a:r>
              <a:rPr lang="el-GR" dirty="0"/>
              <a:t> είναι απλή</a:t>
            </a:r>
          </a:p>
          <a:p>
            <a:r>
              <a:rPr lang="el-GR" dirty="0"/>
              <a:t>Π.χ. ο κανόνας «η έκπτωση για έναν πελάτη που αγοράζει ένα προϊόν είναι 7.5%, αν ο πελάτης είναι «</a:t>
            </a:r>
            <a:r>
              <a:rPr lang="en-US" i="1" dirty="0"/>
              <a:t>premium</a:t>
            </a:r>
            <a:r>
              <a:rPr lang="el-GR" i="1" dirty="0"/>
              <a:t>»</a:t>
            </a:r>
            <a:r>
              <a:rPr lang="el-GR" dirty="0"/>
              <a:t> και το προϊόν είναι είδος πολυτελείας» αναπαριστάται παρακάτω:</a:t>
            </a:r>
          </a:p>
        </p:txBody>
      </p:sp>
      <p:sp>
        <p:nvSpPr>
          <p:cNvPr id="5" name="4 - Ορθογώνιο"/>
          <p:cNvSpPr>
            <a:spLocks noGrp="1"/>
          </p:cNvSpPr>
          <p:nvPr>
            <p:ph sz="half" idx="2"/>
          </p:nvPr>
        </p:nvSpPr>
        <p:spPr>
          <a:prstGeom prst="rect">
            <a:avLst/>
          </a:prstGeom>
        </p:spPr>
        <p:style>
          <a:lnRef idx="1">
            <a:schemeClr val="accent3"/>
          </a:lnRef>
          <a:fillRef idx="2">
            <a:schemeClr val="accent3"/>
          </a:fillRef>
          <a:effectRef idx="1">
            <a:schemeClr val="accent3"/>
          </a:effectRef>
          <a:fontRef idx="minor">
            <a:schemeClr val="dk1"/>
          </a:fontRef>
        </p:style>
        <p:txBody>
          <a:bodyPr rtlCol="0" anchor="ctr">
            <a:normAutofit fontScale="92500" lnSpcReduction="20000"/>
          </a:bodyPr>
          <a:lstStyle/>
          <a:p>
            <a:pPr>
              <a:buNone/>
            </a:pPr>
            <a:r>
              <a:rPr lang="en-US" sz="1600" i="1" dirty="0"/>
              <a:t>&lt;Implies&gt;</a:t>
            </a:r>
          </a:p>
          <a:p>
            <a:pPr>
              <a:buNone/>
            </a:pPr>
            <a:r>
              <a:rPr lang="en-US" sz="1600" i="1" dirty="0"/>
              <a:t>&lt;head&gt;</a:t>
            </a:r>
          </a:p>
          <a:p>
            <a:pPr>
              <a:buNone/>
            </a:pPr>
            <a:r>
              <a:rPr lang="en-US" sz="1600" i="1" dirty="0"/>
              <a:t>&lt;Atom&gt;</a:t>
            </a:r>
          </a:p>
          <a:p>
            <a:pPr>
              <a:buNone/>
            </a:pPr>
            <a:r>
              <a:rPr lang="en-US" sz="1600" i="1" dirty="0"/>
              <a:t>&lt;</a:t>
            </a:r>
            <a:r>
              <a:rPr lang="en-US" sz="1600" i="1" dirty="0" err="1"/>
              <a:t>Rel</a:t>
            </a:r>
            <a:r>
              <a:rPr lang="en-US" sz="1600" i="1" dirty="0"/>
              <a:t>&gt;discount&lt;/</a:t>
            </a:r>
            <a:r>
              <a:rPr lang="en-US" sz="1600" i="1" dirty="0" err="1"/>
              <a:t>Rel</a:t>
            </a:r>
            <a:r>
              <a:rPr lang="en-US" sz="1600" i="1" dirty="0"/>
              <a:t>&gt;</a:t>
            </a:r>
          </a:p>
          <a:p>
            <a:pPr>
              <a:buNone/>
            </a:pPr>
            <a:r>
              <a:rPr lang="en-US" sz="1600" i="1" dirty="0"/>
              <a:t>&lt;</a:t>
            </a:r>
            <a:r>
              <a:rPr lang="en-US" sz="1600" i="1" dirty="0" err="1"/>
              <a:t>Var</a:t>
            </a:r>
            <a:r>
              <a:rPr lang="en-US" sz="1600" i="1" dirty="0"/>
              <a:t>&gt;customer&lt;/</a:t>
            </a:r>
            <a:r>
              <a:rPr lang="en-US" sz="1600" i="1" dirty="0" err="1"/>
              <a:t>Var</a:t>
            </a:r>
            <a:r>
              <a:rPr lang="en-US" sz="1600" i="1" dirty="0"/>
              <a:t>&gt;</a:t>
            </a:r>
          </a:p>
          <a:p>
            <a:pPr>
              <a:buNone/>
            </a:pPr>
            <a:r>
              <a:rPr lang="en-US" sz="1600" i="1" dirty="0"/>
              <a:t>&lt;</a:t>
            </a:r>
            <a:r>
              <a:rPr lang="en-US" sz="1600" i="1" dirty="0" err="1"/>
              <a:t>Var</a:t>
            </a:r>
            <a:r>
              <a:rPr lang="en-US" sz="1600" i="1" dirty="0"/>
              <a:t>&gt;product&lt;/</a:t>
            </a:r>
            <a:r>
              <a:rPr lang="en-US" sz="1600" i="1" dirty="0" err="1"/>
              <a:t>Var</a:t>
            </a:r>
            <a:r>
              <a:rPr lang="en-US" sz="1600" i="1" dirty="0"/>
              <a:t>&gt;</a:t>
            </a:r>
          </a:p>
          <a:p>
            <a:pPr>
              <a:buNone/>
            </a:pPr>
            <a:r>
              <a:rPr lang="en-US" sz="1600" i="1" dirty="0"/>
              <a:t>&lt;</a:t>
            </a:r>
            <a:r>
              <a:rPr lang="en-US" sz="1600" i="1" dirty="0" err="1"/>
              <a:t>Ind</a:t>
            </a:r>
            <a:r>
              <a:rPr lang="en-US" sz="1600" i="1" dirty="0"/>
              <a:t>&gt;7.5 percent&lt;/</a:t>
            </a:r>
            <a:r>
              <a:rPr lang="en-US" sz="1600" i="1" dirty="0" err="1"/>
              <a:t>Ind</a:t>
            </a:r>
            <a:r>
              <a:rPr lang="en-US" sz="1600" i="1" dirty="0"/>
              <a:t>&gt;</a:t>
            </a:r>
          </a:p>
          <a:p>
            <a:pPr>
              <a:buNone/>
            </a:pPr>
            <a:r>
              <a:rPr lang="en-US" sz="1600" i="1" dirty="0"/>
              <a:t>&lt;/Atom&gt;</a:t>
            </a:r>
          </a:p>
          <a:p>
            <a:pPr>
              <a:buNone/>
            </a:pPr>
            <a:r>
              <a:rPr lang="en-US" sz="1600" i="1" dirty="0"/>
              <a:t>&lt;/head&gt;</a:t>
            </a:r>
          </a:p>
          <a:p>
            <a:pPr>
              <a:buNone/>
            </a:pPr>
            <a:r>
              <a:rPr lang="en-US" sz="1600" i="1" dirty="0"/>
              <a:t>&lt;body&gt;</a:t>
            </a:r>
          </a:p>
          <a:p>
            <a:pPr>
              <a:buNone/>
            </a:pPr>
            <a:r>
              <a:rPr lang="en-US" sz="1600" i="1" dirty="0"/>
              <a:t>&lt;And&gt;</a:t>
            </a:r>
          </a:p>
          <a:p>
            <a:pPr>
              <a:buNone/>
            </a:pPr>
            <a:r>
              <a:rPr lang="en-US" sz="1600" i="1" dirty="0"/>
              <a:t>&lt;Atom&gt;  &lt;</a:t>
            </a:r>
            <a:r>
              <a:rPr lang="en-US" sz="1600" i="1" dirty="0" err="1"/>
              <a:t>Rel</a:t>
            </a:r>
            <a:r>
              <a:rPr lang="en-US" sz="1600" i="1" dirty="0"/>
              <a:t>&gt;premium&lt;/</a:t>
            </a:r>
            <a:r>
              <a:rPr lang="en-US" sz="1600" i="1" dirty="0" err="1"/>
              <a:t>Rel</a:t>
            </a:r>
            <a:r>
              <a:rPr lang="en-US" sz="1600" i="1" dirty="0"/>
              <a:t>&gt;  &lt;</a:t>
            </a:r>
            <a:r>
              <a:rPr lang="en-US" sz="1600" i="1" dirty="0" err="1"/>
              <a:t>Var</a:t>
            </a:r>
            <a:r>
              <a:rPr lang="en-US" sz="1600" i="1" dirty="0"/>
              <a:t>&gt;customer&lt;/</a:t>
            </a:r>
            <a:r>
              <a:rPr lang="en-US" sz="1600" i="1" dirty="0" err="1"/>
              <a:t>Var</a:t>
            </a:r>
            <a:r>
              <a:rPr lang="en-US" sz="1600" i="1" dirty="0"/>
              <a:t>&gt;  &lt;/Atom&gt;</a:t>
            </a:r>
          </a:p>
          <a:p>
            <a:pPr>
              <a:buNone/>
            </a:pPr>
            <a:r>
              <a:rPr lang="en-US" sz="1600" i="1" dirty="0"/>
              <a:t>&lt;Atom&gt;  &lt;</a:t>
            </a:r>
            <a:r>
              <a:rPr lang="en-US" sz="1600" i="1" dirty="0" err="1"/>
              <a:t>Rel</a:t>
            </a:r>
            <a:r>
              <a:rPr lang="en-US" sz="1600" i="1" dirty="0"/>
              <a:t>&gt;luxury&lt;/</a:t>
            </a:r>
            <a:r>
              <a:rPr lang="en-US" sz="1600" i="1" dirty="0" err="1"/>
              <a:t>Rel</a:t>
            </a:r>
            <a:r>
              <a:rPr lang="en-US" sz="1600" i="1" dirty="0"/>
              <a:t>&gt;  &lt;</a:t>
            </a:r>
            <a:r>
              <a:rPr lang="en-US" sz="1600" i="1" dirty="0" err="1"/>
              <a:t>Var</a:t>
            </a:r>
            <a:r>
              <a:rPr lang="en-US" sz="1600" i="1" dirty="0"/>
              <a:t>&gt;product&lt;/</a:t>
            </a:r>
            <a:r>
              <a:rPr lang="en-US" sz="1600" i="1" dirty="0" err="1"/>
              <a:t>Var</a:t>
            </a:r>
            <a:r>
              <a:rPr lang="en-US" sz="1600" i="1" dirty="0"/>
              <a:t>&gt;  &lt;/Atom&gt;</a:t>
            </a:r>
          </a:p>
          <a:p>
            <a:pPr>
              <a:buNone/>
            </a:pPr>
            <a:r>
              <a:rPr lang="en-US" sz="1600" i="1" dirty="0"/>
              <a:t>&lt;/And&gt;</a:t>
            </a:r>
          </a:p>
          <a:p>
            <a:pPr>
              <a:buNone/>
            </a:pPr>
            <a:r>
              <a:rPr lang="en-US" sz="1600" i="1" dirty="0"/>
              <a:t>&lt;/body&gt;</a:t>
            </a:r>
          </a:p>
          <a:p>
            <a:pPr>
              <a:buNone/>
            </a:pPr>
            <a:r>
              <a:rPr lang="en-US" sz="1600" i="1" dirty="0"/>
              <a:t>&lt;/Implies&gt;</a:t>
            </a:r>
            <a:endParaRPr lang="el-GR" sz="1700" dirty="0">
              <a:solidFill>
                <a:schemeClr val="tx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 Markup Language (</a:t>
            </a:r>
            <a:r>
              <a:rPr lang="en-US" dirty="0" err="1"/>
              <a:t>RuleML</a:t>
            </a:r>
            <a:r>
              <a:rPr lang="en-US" dirty="0"/>
              <a:t>) (4/4)</a:t>
            </a:r>
            <a:endParaRPr lang="el-GR" dirty="0"/>
          </a:p>
        </p:txBody>
      </p:sp>
      <p:sp>
        <p:nvSpPr>
          <p:cNvPr id="3" name="Content Placeholder 2"/>
          <p:cNvSpPr>
            <a:spLocks noGrp="1"/>
          </p:cNvSpPr>
          <p:nvPr>
            <p:ph idx="1"/>
          </p:nvPr>
        </p:nvSpPr>
        <p:spPr>
          <a:xfrm>
            <a:off x="457200" y="1600200"/>
            <a:ext cx="3826768" cy="4525963"/>
          </a:xfrm>
        </p:spPr>
        <p:txBody>
          <a:bodyPr>
            <a:normAutofit fontScale="85000" lnSpcReduction="20000"/>
          </a:bodyPr>
          <a:lstStyle/>
          <a:p>
            <a:pPr lvl="0"/>
            <a:r>
              <a:rPr lang="el-GR" dirty="0"/>
              <a:t>Η γλώσσα </a:t>
            </a:r>
            <a:r>
              <a:rPr lang="en-US" dirty="0"/>
              <a:t>SWRL</a:t>
            </a:r>
            <a:r>
              <a:rPr lang="el-GR" dirty="0"/>
              <a:t> είναι μια επέκταση του </a:t>
            </a:r>
            <a:r>
              <a:rPr lang="en-US" dirty="0" err="1"/>
              <a:t>RuleML</a:t>
            </a:r>
            <a:r>
              <a:rPr lang="el-GR" dirty="0"/>
              <a:t> και η χρήση του είναι απλή</a:t>
            </a:r>
            <a:endParaRPr lang="el-GR" sz="1800" dirty="0"/>
          </a:p>
          <a:p>
            <a:pPr lvl="0"/>
            <a:r>
              <a:rPr lang="el-GR" dirty="0"/>
              <a:t>Σαν παράδειγμα, δείχνουμε την αναπαράσταση του κανόνα</a:t>
            </a:r>
            <a:endParaRPr lang="el-GR" sz="1800" dirty="0"/>
          </a:p>
          <a:p>
            <a:pPr lvl="1"/>
            <a:r>
              <a:rPr lang="en-US" i="1" dirty="0"/>
              <a:t>brother(X, Y ), </a:t>
            </a:r>
            <a:r>
              <a:rPr lang="en-US" i="1" dirty="0" err="1"/>
              <a:t>childOf</a:t>
            </a:r>
            <a:r>
              <a:rPr lang="en-US" i="1" dirty="0"/>
              <a:t>(Z, Y ) → uncle(X,Z)</a:t>
            </a:r>
            <a:endParaRPr lang="el-GR" sz="1600" dirty="0"/>
          </a:p>
          <a:p>
            <a:pPr lvl="1"/>
            <a:r>
              <a:rPr lang="el-GR" dirty="0"/>
              <a:t>σε </a:t>
            </a:r>
            <a:r>
              <a:rPr lang="en-US" dirty="0"/>
              <a:t>XML</a:t>
            </a:r>
            <a:r>
              <a:rPr lang="el-GR" dirty="0"/>
              <a:t> σύνταξη της </a:t>
            </a:r>
            <a:r>
              <a:rPr lang="en-US" dirty="0"/>
              <a:t>SWRL</a:t>
            </a:r>
            <a:endParaRPr lang="el-GR" sz="1600" dirty="0"/>
          </a:p>
        </p:txBody>
      </p:sp>
      <p:sp>
        <p:nvSpPr>
          <p:cNvPr id="4" name="4 - Ορθογώνιο"/>
          <p:cNvSpPr/>
          <p:nvPr/>
        </p:nvSpPr>
        <p:spPr>
          <a:xfrm>
            <a:off x="4355976" y="1556792"/>
            <a:ext cx="4608512" cy="48691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i="1" dirty="0"/>
              <a:t>&lt;</a:t>
            </a:r>
            <a:r>
              <a:rPr lang="en-US" sz="1600" i="1" dirty="0" err="1"/>
              <a:t>ruleml:Implies</a:t>
            </a:r>
            <a:r>
              <a:rPr lang="en-US" sz="1600" i="1" dirty="0"/>
              <a:t>&gt;</a:t>
            </a:r>
          </a:p>
          <a:p>
            <a:r>
              <a:rPr lang="en-US" sz="1600" i="1" dirty="0"/>
              <a:t>&lt;</a:t>
            </a:r>
            <a:r>
              <a:rPr lang="en-US" sz="1600" i="1" dirty="0" err="1"/>
              <a:t>ruleml:head</a:t>
            </a:r>
            <a:r>
              <a:rPr lang="en-US" sz="1600" i="1" dirty="0"/>
              <a:t>&gt;</a:t>
            </a:r>
          </a:p>
          <a:p>
            <a:r>
              <a:rPr lang="en-US" sz="1600" i="1" dirty="0"/>
              <a:t>&lt;</a:t>
            </a:r>
            <a:r>
              <a:rPr lang="en-US" sz="1600" i="1" dirty="0" err="1"/>
              <a:t>swrlx:individualPropertyAtom</a:t>
            </a:r>
            <a:r>
              <a:rPr lang="en-US" sz="1600" i="1" dirty="0"/>
              <a:t> </a:t>
            </a:r>
            <a:r>
              <a:rPr lang="en-US" sz="1600" i="1" dirty="0" err="1"/>
              <a:t>swrlx:property</a:t>
            </a:r>
            <a:r>
              <a:rPr lang="en-US" sz="1600" i="1" dirty="0"/>
              <a:t>="uncle"&gt;</a:t>
            </a:r>
          </a:p>
          <a:p>
            <a:r>
              <a:rPr lang="en-US" sz="1600" i="1" dirty="0"/>
              <a:t>&lt;</a:t>
            </a:r>
            <a:r>
              <a:rPr lang="en-US" sz="1600" i="1" dirty="0" err="1"/>
              <a:t>ruleml:Var</a:t>
            </a:r>
            <a:r>
              <a:rPr lang="en-US" sz="1600" i="1" dirty="0"/>
              <a:t>&gt;X&lt;/</a:t>
            </a:r>
            <a:r>
              <a:rPr lang="en-US" sz="1600" i="1" dirty="0" err="1"/>
              <a:t>ruleml:Var</a:t>
            </a:r>
            <a:r>
              <a:rPr lang="en-US" sz="1600" i="1" dirty="0"/>
              <a:t>&gt;</a:t>
            </a:r>
          </a:p>
          <a:p>
            <a:r>
              <a:rPr lang="en-US" sz="1600" i="1" dirty="0"/>
              <a:t>&lt;</a:t>
            </a:r>
            <a:r>
              <a:rPr lang="en-US" sz="1600" i="1" dirty="0" err="1"/>
              <a:t>ruleml:Var</a:t>
            </a:r>
            <a:r>
              <a:rPr lang="en-US" sz="1600" i="1" dirty="0"/>
              <a:t>&gt;Z&lt;/</a:t>
            </a:r>
            <a:r>
              <a:rPr lang="en-US" sz="1600" i="1" dirty="0" err="1"/>
              <a:t>ruleml:Var</a:t>
            </a:r>
            <a:r>
              <a:rPr lang="en-US" sz="1600" i="1" dirty="0"/>
              <a:t>&gt;</a:t>
            </a:r>
          </a:p>
          <a:p>
            <a:r>
              <a:rPr lang="en-US" sz="1600" i="1" dirty="0"/>
              <a:t>&lt;/</a:t>
            </a:r>
            <a:r>
              <a:rPr lang="en-US" sz="1600" i="1" dirty="0" err="1"/>
              <a:t>swrlx:individualPropertyAtom</a:t>
            </a:r>
            <a:r>
              <a:rPr lang="en-US" sz="1600" i="1" dirty="0"/>
              <a:t>&gt;</a:t>
            </a:r>
          </a:p>
          <a:p>
            <a:r>
              <a:rPr lang="en-US" sz="1600" i="1" dirty="0"/>
              <a:t>&lt;/</a:t>
            </a:r>
            <a:r>
              <a:rPr lang="en-US" sz="1600" i="1" dirty="0" err="1"/>
              <a:t>ruleml:head</a:t>
            </a:r>
            <a:r>
              <a:rPr lang="en-US" sz="1600" i="1" dirty="0"/>
              <a:t>&gt;</a:t>
            </a:r>
          </a:p>
          <a:p>
            <a:r>
              <a:rPr lang="en-US" sz="1600" i="1" dirty="0"/>
              <a:t>&lt;</a:t>
            </a:r>
            <a:r>
              <a:rPr lang="en-US" sz="1600" i="1" dirty="0" err="1"/>
              <a:t>ruleml:body</a:t>
            </a:r>
            <a:r>
              <a:rPr lang="en-US" sz="1600" i="1" dirty="0"/>
              <a:t>&gt;</a:t>
            </a:r>
          </a:p>
          <a:p>
            <a:r>
              <a:rPr lang="en-US" sz="1600" i="1" dirty="0"/>
              <a:t>&lt;</a:t>
            </a:r>
            <a:r>
              <a:rPr lang="en-US" sz="1600" i="1" dirty="0" err="1"/>
              <a:t>ruleml:And</a:t>
            </a:r>
            <a:r>
              <a:rPr lang="en-US" sz="1600" i="1" dirty="0"/>
              <a:t>&gt;</a:t>
            </a:r>
          </a:p>
          <a:p>
            <a:r>
              <a:rPr lang="en-US" sz="1600" i="1" dirty="0"/>
              <a:t>&lt;</a:t>
            </a:r>
            <a:r>
              <a:rPr lang="en-US" sz="1600" i="1" dirty="0" err="1"/>
              <a:t>swrlx:individualPropertyAtom</a:t>
            </a:r>
            <a:r>
              <a:rPr lang="en-US" sz="1600" i="1" dirty="0"/>
              <a:t> </a:t>
            </a:r>
            <a:r>
              <a:rPr lang="en-US" sz="1600" i="1" dirty="0" err="1"/>
              <a:t>swrlx:property</a:t>
            </a:r>
            <a:r>
              <a:rPr lang="en-US" sz="1600" i="1" dirty="0"/>
              <a:t>="brother"&gt;</a:t>
            </a:r>
          </a:p>
          <a:p>
            <a:r>
              <a:rPr lang="en-US" sz="1600" i="1" dirty="0"/>
              <a:t>&lt;</a:t>
            </a:r>
            <a:r>
              <a:rPr lang="en-US" sz="1600" i="1" dirty="0" err="1"/>
              <a:t>ruleml:Var</a:t>
            </a:r>
            <a:r>
              <a:rPr lang="en-US" sz="1600" i="1" dirty="0"/>
              <a:t>&gt;X&lt;/</a:t>
            </a:r>
            <a:r>
              <a:rPr lang="en-US" sz="1600" i="1" dirty="0" err="1"/>
              <a:t>ruleml:Var</a:t>
            </a:r>
            <a:r>
              <a:rPr lang="en-US" sz="1600" i="1" dirty="0"/>
              <a:t>&gt;</a:t>
            </a:r>
          </a:p>
          <a:p>
            <a:r>
              <a:rPr lang="en-US" sz="1600" i="1" dirty="0"/>
              <a:t>&lt;</a:t>
            </a:r>
            <a:r>
              <a:rPr lang="en-US" sz="1600" i="1" dirty="0" err="1"/>
              <a:t>ruleml:Var</a:t>
            </a:r>
            <a:r>
              <a:rPr lang="en-US" sz="1600" i="1" dirty="0"/>
              <a:t>&gt;Y&lt;/</a:t>
            </a:r>
            <a:r>
              <a:rPr lang="en-US" sz="1600" i="1" dirty="0" err="1"/>
              <a:t>ruleml:Var</a:t>
            </a:r>
            <a:r>
              <a:rPr lang="en-US" sz="1600" i="1" dirty="0"/>
              <a:t>&gt;</a:t>
            </a:r>
          </a:p>
          <a:p>
            <a:r>
              <a:rPr lang="en-US" sz="1600" i="1" dirty="0"/>
              <a:t>&lt;/</a:t>
            </a:r>
            <a:r>
              <a:rPr lang="en-US" sz="1600" i="1" dirty="0" err="1"/>
              <a:t>swrlx:individualPropertyAtom</a:t>
            </a:r>
            <a:r>
              <a:rPr lang="en-US" sz="1600" i="1" dirty="0"/>
              <a:t>&gt;</a:t>
            </a:r>
          </a:p>
          <a:p>
            <a:r>
              <a:rPr lang="en-US" sz="1600" i="1" dirty="0"/>
              <a:t>&lt;</a:t>
            </a:r>
            <a:r>
              <a:rPr lang="en-US" sz="1600" i="1" dirty="0" err="1"/>
              <a:t>swrlx:individualPropertyAtom</a:t>
            </a:r>
            <a:r>
              <a:rPr lang="en-US" sz="1600" i="1" dirty="0"/>
              <a:t> </a:t>
            </a:r>
            <a:r>
              <a:rPr lang="en-US" sz="1600" i="1" dirty="0" err="1"/>
              <a:t>swrlx:property</a:t>
            </a:r>
            <a:r>
              <a:rPr lang="en-US" sz="1600" i="1" dirty="0"/>
              <a:t>="</a:t>
            </a:r>
            <a:r>
              <a:rPr lang="en-US" sz="1600" i="1" dirty="0" err="1"/>
              <a:t>childOf</a:t>
            </a:r>
            <a:r>
              <a:rPr lang="en-US" sz="1600" i="1" dirty="0"/>
              <a:t>"&gt;</a:t>
            </a:r>
          </a:p>
          <a:p>
            <a:r>
              <a:rPr lang="en-US" sz="1600" i="1" dirty="0"/>
              <a:t>&lt;</a:t>
            </a:r>
            <a:r>
              <a:rPr lang="en-US" sz="1600" i="1" dirty="0" err="1"/>
              <a:t>ruleml:Var</a:t>
            </a:r>
            <a:r>
              <a:rPr lang="en-US" sz="1600" i="1" dirty="0"/>
              <a:t>&gt;Z&lt;/</a:t>
            </a:r>
            <a:r>
              <a:rPr lang="en-US" sz="1600" i="1" dirty="0" err="1"/>
              <a:t>ruleml:Var</a:t>
            </a:r>
            <a:r>
              <a:rPr lang="en-US" sz="1600" i="1" dirty="0"/>
              <a:t>&gt;</a:t>
            </a:r>
          </a:p>
          <a:p>
            <a:r>
              <a:rPr lang="en-US" sz="1600" i="1" dirty="0"/>
              <a:t>&lt;</a:t>
            </a:r>
            <a:r>
              <a:rPr lang="en-US" sz="1600" i="1" dirty="0" err="1"/>
              <a:t>ruleml:Var</a:t>
            </a:r>
            <a:r>
              <a:rPr lang="en-US" sz="1600" i="1" dirty="0"/>
              <a:t>&gt;Y&lt;/</a:t>
            </a:r>
            <a:r>
              <a:rPr lang="en-US" sz="1600" i="1" dirty="0" err="1"/>
              <a:t>ruleml:Var</a:t>
            </a:r>
            <a:r>
              <a:rPr lang="en-US" sz="1600" i="1" dirty="0"/>
              <a:t>&gt;</a:t>
            </a:r>
          </a:p>
          <a:p>
            <a:r>
              <a:rPr lang="en-US" sz="1600" i="1" dirty="0"/>
              <a:t>&lt;/</a:t>
            </a:r>
            <a:r>
              <a:rPr lang="en-US" sz="1600" i="1" dirty="0" err="1"/>
              <a:t>swrlx:individualPropertyAtom</a:t>
            </a:r>
            <a:r>
              <a:rPr lang="en-US" sz="1600" i="1" dirty="0"/>
              <a:t>&gt;</a:t>
            </a:r>
          </a:p>
          <a:p>
            <a:r>
              <a:rPr lang="en-US" sz="1600" i="1" dirty="0"/>
              <a:t>&lt;/</a:t>
            </a:r>
            <a:r>
              <a:rPr lang="en-US" sz="1600" i="1" dirty="0" err="1"/>
              <a:t>ruleml:And</a:t>
            </a:r>
            <a:r>
              <a:rPr lang="en-US" sz="1600" i="1" dirty="0"/>
              <a:t>&gt;</a:t>
            </a:r>
          </a:p>
          <a:p>
            <a:r>
              <a:rPr lang="en-US" sz="1600" i="1" dirty="0"/>
              <a:t>&lt;/</a:t>
            </a:r>
            <a:r>
              <a:rPr lang="en-US" sz="1600" i="1" dirty="0" err="1"/>
              <a:t>ruleml:body</a:t>
            </a:r>
            <a:r>
              <a:rPr lang="en-US" sz="1600" i="1" dirty="0"/>
              <a:t>&gt;</a:t>
            </a:r>
          </a:p>
          <a:p>
            <a:r>
              <a:rPr lang="en-US" sz="1600" i="1" dirty="0"/>
              <a:t>&lt;/</a:t>
            </a:r>
            <a:r>
              <a:rPr lang="en-US" sz="1600" i="1" dirty="0" err="1"/>
              <a:t>ruleml:Implies</a:t>
            </a:r>
            <a:r>
              <a:rPr lang="en-US" sz="1600" i="1" dirty="0"/>
              <a:t>&gt;</a:t>
            </a:r>
            <a:endParaRPr lang="el-GR" sz="17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Εισαγωγή  (5/8)</a:t>
            </a:r>
          </a:p>
        </p:txBody>
      </p:sp>
      <p:sp>
        <p:nvSpPr>
          <p:cNvPr id="3" name="Content Placeholder 2"/>
          <p:cNvSpPr>
            <a:spLocks noGrp="1"/>
          </p:cNvSpPr>
          <p:nvPr>
            <p:ph idx="1"/>
          </p:nvPr>
        </p:nvSpPr>
        <p:spPr/>
        <p:txBody>
          <a:bodyPr>
            <a:normAutofit fontScale="70000" lnSpcReduction="20000"/>
          </a:bodyPr>
          <a:lstStyle/>
          <a:p>
            <a:pPr lvl="0"/>
            <a:r>
              <a:rPr lang="el-GR" dirty="0"/>
              <a:t>Άλλο υποσύνολο της κατηγορηματικής λογικής με επαρκές σύστημα αποδείξεων περιλαμβάνει το επονομαζόμενο σύστημα κανόνων. </a:t>
            </a:r>
            <a:endParaRPr lang="el-GR" sz="1800" dirty="0"/>
          </a:p>
          <a:p>
            <a:pPr lvl="0"/>
            <a:r>
              <a:rPr lang="el-GR" dirty="0"/>
              <a:t>Ένας κανόνας έχει την μορφή</a:t>
            </a:r>
            <a:endParaRPr lang="el-GR" sz="1800" dirty="0"/>
          </a:p>
          <a:p>
            <a:pPr lvl="1"/>
            <a:r>
              <a:rPr lang="en-US" i="1" dirty="0"/>
              <a:t>A1, . . . An → B</a:t>
            </a:r>
            <a:endParaRPr lang="el-GR" sz="1600" dirty="0"/>
          </a:p>
          <a:p>
            <a:pPr lvl="1"/>
            <a:r>
              <a:rPr lang="el-GR" dirty="0"/>
              <a:t>Όπου </a:t>
            </a:r>
            <a:r>
              <a:rPr lang="en-US" i="1" dirty="0"/>
              <a:t>Ai </a:t>
            </a:r>
            <a:r>
              <a:rPr lang="el-GR" dirty="0"/>
              <a:t>και </a:t>
            </a:r>
            <a:r>
              <a:rPr lang="en-US" i="1" dirty="0"/>
              <a:t>B</a:t>
            </a:r>
            <a:r>
              <a:rPr lang="el-GR" dirty="0"/>
              <a:t> είναι ατομικές φόρμουλες.</a:t>
            </a:r>
            <a:endParaRPr lang="el-GR" sz="1600" dirty="0"/>
          </a:p>
          <a:p>
            <a:pPr lvl="0"/>
            <a:r>
              <a:rPr lang="el-GR" dirty="0"/>
              <a:t>Μάλιστα, υπάρχουν δύο διαισθητικοί τρόποι ερμηνείας τέτοιων εντολών :</a:t>
            </a:r>
            <a:endParaRPr lang="el-GR" sz="1800" dirty="0"/>
          </a:p>
          <a:p>
            <a:pPr lvl="1"/>
            <a:r>
              <a:rPr lang="el-GR" dirty="0"/>
              <a:t>Αν </a:t>
            </a:r>
            <a:r>
              <a:rPr lang="en-US" i="1" dirty="0"/>
              <a:t>A</a:t>
            </a:r>
            <a:r>
              <a:rPr lang="el-GR" i="1" dirty="0"/>
              <a:t>1, . . . , </a:t>
            </a:r>
            <a:r>
              <a:rPr lang="en-US" i="1" dirty="0"/>
              <a:t>An </a:t>
            </a:r>
            <a:r>
              <a:rPr lang="el-GR" dirty="0"/>
              <a:t>είναι γνωστά ως αληθές, τότε το </a:t>
            </a:r>
            <a:r>
              <a:rPr lang="en-US" i="1" dirty="0"/>
              <a:t>B </a:t>
            </a:r>
            <a:r>
              <a:rPr lang="el-GR" dirty="0"/>
              <a:t>είναι επίσης αληθές.</a:t>
            </a:r>
            <a:endParaRPr lang="el-GR" sz="1600" dirty="0"/>
          </a:p>
          <a:p>
            <a:pPr lvl="2"/>
            <a:r>
              <a:rPr lang="el-GR" dirty="0"/>
              <a:t>Κανόνες με τέτοια ερμηνεία αναφέρονται ως επαγωγικοί κανόνες</a:t>
            </a:r>
            <a:endParaRPr lang="el-GR" sz="1400" dirty="0"/>
          </a:p>
          <a:p>
            <a:pPr lvl="0"/>
            <a:r>
              <a:rPr lang="el-GR" dirty="0"/>
              <a:t>Αν οι συνθήκες </a:t>
            </a:r>
            <a:r>
              <a:rPr lang="en-US" i="1" dirty="0"/>
              <a:t>A</a:t>
            </a:r>
            <a:r>
              <a:rPr lang="el-GR" i="1" dirty="0"/>
              <a:t>1, . . . , </a:t>
            </a:r>
            <a:r>
              <a:rPr lang="en-US" i="1" dirty="0"/>
              <a:t>An </a:t>
            </a:r>
            <a:r>
              <a:rPr lang="el-GR" dirty="0"/>
              <a:t>είναι αληθής, τότε να εκτελείται η ενέργεια </a:t>
            </a:r>
            <a:r>
              <a:rPr lang="en-US" i="1" dirty="0"/>
              <a:t>B</a:t>
            </a:r>
            <a:r>
              <a:rPr lang="el-GR" i="1" dirty="0"/>
              <a:t> .</a:t>
            </a:r>
            <a:endParaRPr lang="el-GR" sz="1800" dirty="0"/>
          </a:p>
          <a:p>
            <a:pPr lvl="1"/>
            <a:r>
              <a:rPr lang="el-GR" dirty="0"/>
              <a:t>Κανόνες με τέτοια ερμηνεία αναφέρονται ως κανόνες ανάδρασης.</a:t>
            </a:r>
            <a:endParaRPr lang="el-GR" sz="1600" dirty="0"/>
          </a:p>
          <a:p>
            <a:pPr lvl="0"/>
            <a:r>
              <a:rPr lang="el-GR" dirty="0"/>
              <a:t>Και οι δύο έχουν σημαντικές εφαρμογές.</a:t>
            </a:r>
            <a:endParaRPr lang="el-GR" sz="1800"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(6/8)</a:t>
            </a:r>
            <a:br>
              <a:rPr lang="el-GR" dirty="0"/>
            </a:br>
            <a:endParaRPr lang="el-GR" dirty="0"/>
          </a:p>
        </p:txBody>
      </p:sp>
      <p:sp>
        <p:nvSpPr>
          <p:cNvPr id="3" name="Content Placeholder 2"/>
          <p:cNvSpPr>
            <a:spLocks noGrp="1"/>
          </p:cNvSpPr>
          <p:nvPr>
            <p:ph idx="1"/>
          </p:nvPr>
        </p:nvSpPr>
        <p:spPr>
          <a:xfrm>
            <a:off x="457200" y="1124744"/>
            <a:ext cx="8229600" cy="5001419"/>
          </a:xfrm>
        </p:spPr>
        <p:txBody>
          <a:bodyPr>
            <a:normAutofit fontScale="47500" lnSpcReduction="20000"/>
          </a:bodyPr>
          <a:lstStyle/>
          <a:p>
            <a:pPr lvl="0"/>
            <a:r>
              <a:rPr lang="el-GR" sz="4400" dirty="0"/>
              <a:t>Οι περιγραφικές λογικές και η </a:t>
            </a:r>
            <a:r>
              <a:rPr lang="en-US" sz="4400" dirty="0"/>
              <a:t>Horn</a:t>
            </a:r>
            <a:r>
              <a:rPr lang="el-GR" sz="4400" dirty="0"/>
              <a:t> λογική είναι ορθογώνιες.</a:t>
            </a:r>
          </a:p>
          <a:p>
            <a:pPr lvl="1"/>
            <a:r>
              <a:rPr lang="el-GR" sz="4400" dirty="0"/>
              <a:t>Καμία από αυτές δεν είναι υποσύνολο της άλλης</a:t>
            </a:r>
          </a:p>
          <a:p>
            <a:pPr lvl="2"/>
            <a:r>
              <a:rPr lang="el-GR" dirty="0"/>
              <a:t>Π.χ. είναι αδύνατον να εκφράσουμε την σχέση </a:t>
            </a:r>
            <a:r>
              <a:rPr lang="en-US" i="1" dirty="0" err="1"/>
              <a:t>uncleOf</a:t>
            </a:r>
            <a:r>
              <a:rPr lang="el-GR" i="1" dirty="0"/>
              <a:t>(</a:t>
            </a:r>
            <a:r>
              <a:rPr lang="en-US" i="1" dirty="0"/>
              <a:t>X</a:t>
            </a:r>
            <a:r>
              <a:rPr lang="el-GR" i="1" dirty="0"/>
              <a:t>, </a:t>
            </a:r>
            <a:r>
              <a:rPr lang="en-US" i="1" dirty="0"/>
              <a:t>Y</a:t>
            </a:r>
            <a:r>
              <a:rPr lang="el-GR" i="1" dirty="0"/>
              <a:t> )</a:t>
            </a:r>
            <a:r>
              <a:rPr lang="el-GR" dirty="0"/>
              <a:t> .</a:t>
            </a:r>
            <a:endParaRPr lang="el-GR" sz="1400" dirty="0"/>
          </a:p>
          <a:p>
            <a:pPr lvl="2"/>
            <a:r>
              <a:rPr lang="el-GR" dirty="0"/>
              <a:t>Αυτή η σχέση απαιτεί την ικανότητα περιορισμού της τιμής της ιδιότητα </a:t>
            </a:r>
            <a:r>
              <a:rPr lang="en-US" i="1" dirty="0" err="1"/>
              <a:t>brotherOf</a:t>
            </a:r>
            <a:r>
              <a:rPr lang="en-US" i="1" dirty="0"/>
              <a:t> </a:t>
            </a:r>
            <a:r>
              <a:rPr lang="el-GR" dirty="0"/>
              <a:t> μιας μεταβλητής (</a:t>
            </a:r>
            <a:r>
              <a:rPr lang="en-US" i="1" dirty="0"/>
              <a:t>X</a:t>
            </a:r>
            <a:r>
              <a:rPr lang="el-GR" dirty="0"/>
              <a:t>) να είναι η τιμή </a:t>
            </a:r>
            <a:r>
              <a:rPr lang="el-GR"/>
              <a:t>της ιδιότητας </a:t>
            </a:r>
            <a:r>
              <a:rPr lang="en-US" i="1" dirty="0" err="1"/>
              <a:t>childOf</a:t>
            </a:r>
            <a:r>
              <a:rPr lang="en-US" i="1" dirty="0"/>
              <a:t> </a:t>
            </a:r>
            <a:r>
              <a:rPr lang="el-GR" dirty="0"/>
              <a:t> μιας άλλης μεταβλητής (</a:t>
            </a:r>
            <a:r>
              <a:rPr lang="en-US" i="1" dirty="0"/>
              <a:t>Y</a:t>
            </a:r>
            <a:r>
              <a:rPr lang="el-GR" dirty="0"/>
              <a:t> ).</a:t>
            </a:r>
            <a:endParaRPr lang="el-GR" sz="1400" dirty="0"/>
          </a:p>
          <a:p>
            <a:pPr lvl="2"/>
            <a:r>
              <a:rPr lang="el-GR" dirty="0"/>
              <a:t>Διατυπωμένο με άλλο τρόπο , η ιδιότητα </a:t>
            </a:r>
            <a:r>
              <a:rPr lang="en-US" i="1" dirty="0" err="1"/>
              <a:t>brotherOf</a:t>
            </a:r>
            <a:r>
              <a:rPr lang="en-US" i="1" dirty="0"/>
              <a:t> </a:t>
            </a:r>
            <a:r>
              <a:rPr lang="el-GR" dirty="0"/>
              <a:t> που εφαρμόζεται στο </a:t>
            </a:r>
            <a:r>
              <a:rPr lang="en-US" i="1" dirty="0"/>
              <a:t>X </a:t>
            </a:r>
            <a:r>
              <a:rPr lang="el-GR" dirty="0"/>
              <a:t>πρέπει να παράγει ένα αποτέλεσμα το οποίο είναι και αυτό τιμή του </a:t>
            </a:r>
            <a:r>
              <a:rPr lang="en-US" i="1" dirty="0" err="1"/>
              <a:t>childOf</a:t>
            </a:r>
            <a:r>
              <a:rPr lang="en-US" i="1" dirty="0"/>
              <a:t> </a:t>
            </a:r>
            <a:r>
              <a:rPr lang="el-GR" dirty="0"/>
              <a:t> όταν εφαρμόζεται στο </a:t>
            </a:r>
            <a:r>
              <a:rPr lang="en-US" i="1" dirty="0"/>
              <a:t>Y</a:t>
            </a:r>
            <a:r>
              <a:rPr lang="el-GR" i="1" dirty="0"/>
              <a:t>.</a:t>
            </a:r>
            <a:endParaRPr lang="el-GR" sz="1400" dirty="0"/>
          </a:p>
          <a:p>
            <a:pPr lvl="2"/>
            <a:r>
              <a:rPr lang="el-GR" dirty="0"/>
              <a:t>Η ένωση κατηγορημάτων είναι πέρα από τις εκφραστικές ιδιότητες του </a:t>
            </a:r>
            <a:r>
              <a:rPr lang="en-US" dirty="0"/>
              <a:t>OWL</a:t>
            </a:r>
            <a:r>
              <a:rPr lang="el-GR" dirty="0"/>
              <a:t>.</a:t>
            </a:r>
            <a:endParaRPr lang="el-GR" sz="1400" dirty="0"/>
          </a:p>
          <a:p>
            <a:pPr lvl="2"/>
            <a:r>
              <a:rPr lang="el-GR" dirty="0"/>
              <a:t>Από την άλλη, αυτό το κομμάτι γνώσεις μπορεί εύκολα να αντιπροσωπευθεί χρησιμοποιώντας του κανόνες </a:t>
            </a:r>
            <a:r>
              <a:rPr lang="en-US" dirty="0"/>
              <a:t>br</a:t>
            </a:r>
            <a:r>
              <a:rPr lang="en-US" i="1" dirty="0"/>
              <a:t>other</a:t>
            </a:r>
            <a:r>
              <a:rPr lang="el-GR" i="1" dirty="0"/>
              <a:t>(</a:t>
            </a:r>
            <a:r>
              <a:rPr lang="en-US" i="1" dirty="0"/>
              <a:t>X</a:t>
            </a:r>
            <a:r>
              <a:rPr lang="el-GR" i="1" dirty="0"/>
              <a:t>, </a:t>
            </a:r>
            <a:r>
              <a:rPr lang="en-US" i="1" dirty="0"/>
              <a:t>Y</a:t>
            </a:r>
            <a:r>
              <a:rPr lang="el-GR" i="1" dirty="0"/>
              <a:t> ), </a:t>
            </a:r>
            <a:r>
              <a:rPr lang="en-US" i="1" dirty="0" err="1"/>
              <a:t>childOf</a:t>
            </a:r>
            <a:r>
              <a:rPr lang="el-GR" i="1" dirty="0"/>
              <a:t>(</a:t>
            </a:r>
            <a:r>
              <a:rPr lang="en-US" i="1" dirty="0"/>
              <a:t>Z</a:t>
            </a:r>
            <a:r>
              <a:rPr lang="el-GR" i="1" dirty="0"/>
              <a:t>, </a:t>
            </a:r>
            <a:r>
              <a:rPr lang="en-US" i="1" dirty="0"/>
              <a:t>Y</a:t>
            </a:r>
            <a:r>
              <a:rPr lang="el-GR" i="1" dirty="0"/>
              <a:t> ) → </a:t>
            </a:r>
            <a:r>
              <a:rPr lang="en-US" i="1" dirty="0"/>
              <a:t>uncle</a:t>
            </a:r>
            <a:r>
              <a:rPr lang="el-GR" i="1" dirty="0"/>
              <a:t>(</a:t>
            </a:r>
            <a:r>
              <a:rPr lang="en-US" i="1" dirty="0"/>
              <a:t>X</a:t>
            </a:r>
            <a:r>
              <a:rPr lang="el-GR" i="1" dirty="0"/>
              <a:t>,</a:t>
            </a:r>
            <a:r>
              <a:rPr lang="en-US" i="1" dirty="0"/>
              <a:t>Z</a:t>
            </a:r>
            <a:r>
              <a:rPr lang="el-GR" i="1" dirty="0"/>
              <a:t>)</a:t>
            </a:r>
            <a:endParaRPr lang="el-GR" sz="1400" dirty="0"/>
          </a:p>
          <a:p>
            <a:pPr lvl="0"/>
            <a:r>
              <a:rPr lang="el-GR" sz="4400" dirty="0"/>
              <a:t>Από την άλλη , οι κανόνες δεν μπορούν ( σε γενικές περιπτώσεις) να κατατάξουν</a:t>
            </a:r>
          </a:p>
          <a:p>
            <a:pPr lvl="1"/>
            <a:r>
              <a:rPr lang="el-GR" sz="4400" dirty="0"/>
              <a:t>άρνηση / συμπλήρωμα κλάσεων</a:t>
            </a:r>
          </a:p>
          <a:p>
            <a:pPr lvl="1"/>
            <a:r>
              <a:rPr lang="el-GR" sz="4400" dirty="0"/>
              <a:t>διαζευκτική πληροφορία, για παράδειγμα, ένας άνθρωπος είναι είτε γυναίκα είτε άντρας.</a:t>
            </a:r>
          </a:p>
          <a:p>
            <a:pPr lvl="1"/>
            <a:r>
              <a:rPr lang="el-GR" sz="4400" dirty="0"/>
              <a:t>Υπαρξιακή ποσοτικοποίηση, για παράδειγμα, όλοι οι άνθρωποι έχουν πατέρα.</a:t>
            </a:r>
          </a:p>
          <a:p>
            <a:pPr lvl="0"/>
            <a:r>
              <a:rPr lang="el-GR" sz="4400" dirty="0"/>
              <a:t>Σε αντίθεση, το </a:t>
            </a:r>
            <a:r>
              <a:rPr lang="en-US" sz="4400" dirty="0"/>
              <a:t>OWL</a:t>
            </a:r>
            <a:r>
              <a:rPr lang="el-GR" sz="4400" dirty="0"/>
              <a:t> είναι ικανό να εκφράσει συμπλήρωμα και ενότητα κλάσεων και συγκεκριμένες μορφές  υπαρξιακής ποσοτικοποίησης</a:t>
            </a:r>
            <a:r>
              <a:rPr lang="el-GR" sz="36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Εισαγωγή (7/8)</a:t>
            </a:r>
            <a:br>
              <a:rPr lang="el-GR" dirty="0"/>
            </a:br>
            <a:endParaRPr lang="el-GR" dirty="0"/>
          </a:p>
        </p:txBody>
      </p:sp>
      <p:sp>
        <p:nvSpPr>
          <p:cNvPr id="3" name="Content Placeholder 2"/>
          <p:cNvSpPr>
            <a:spLocks noGrp="1"/>
          </p:cNvSpPr>
          <p:nvPr>
            <p:ph idx="1"/>
          </p:nvPr>
        </p:nvSpPr>
        <p:spPr/>
        <p:txBody>
          <a:bodyPr>
            <a:normAutofit fontScale="47500" lnSpcReduction="20000"/>
          </a:bodyPr>
          <a:lstStyle/>
          <a:p>
            <a:pPr lvl="0"/>
            <a:r>
              <a:rPr lang="el-GR" dirty="0"/>
              <a:t>Ας υποθέσουμε ότι ένας </a:t>
            </a:r>
            <a:r>
              <a:rPr lang="en-US" dirty="0"/>
              <a:t>online</a:t>
            </a:r>
            <a:r>
              <a:rPr lang="el-GR" dirty="0"/>
              <a:t> πωλητής θέλει να δώσει μια ειδική έκπτωση αν είναι τα γενέθλια κάποιου πελάτη.</a:t>
            </a:r>
            <a:endParaRPr lang="el-GR" sz="1800" dirty="0"/>
          </a:p>
          <a:p>
            <a:pPr lvl="0"/>
            <a:r>
              <a:rPr lang="el-GR" dirty="0"/>
              <a:t>Ένας εύκολος τρόπος να αντιπροσωπεύσουμε αυτήν την εφαρμογή με κανόνες είναι ‘όπως παρατίθεται παρακάτω:</a:t>
            </a:r>
            <a:endParaRPr lang="el-GR" sz="1800" dirty="0"/>
          </a:p>
          <a:p>
            <a:pPr lvl="1"/>
            <a:r>
              <a:rPr lang="en-US" i="1" dirty="0"/>
              <a:t>R1 : If birthday, then special discount</a:t>
            </a:r>
            <a:endParaRPr lang="el-GR" sz="1600" dirty="0"/>
          </a:p>
          <a:p>
            <a:pPr lvl="1"/>
            <a:r>
              <a:rPr lang="en-US" i="1" dirty="0"/>
              <a:t>R2 : If not birthday, then not special discount</a:t>
            </a:r>
            <a:endParaRPr lang="el-GR" sz="1600" dirty="0"/>
          </a:p>
          <a:p>
            <a:pPr lvl="0"/>
            <a:r>
              <a:rPr lang="el-GR" dirty="0"/>
              <a:t>Αυτή η λύση λειτουργεί σωστά στην περίπτωση που τα γενέθλια είναι γνωστά.</a:t>
            </a:r>
            <a:endParaRPr lang="el-GR" sz="1800" dirty="0"/>
          </a:p>
          <a:p>
            <a:pPr lvl="0"/>
            <a:r>
              <a:rPr lang="el-GR" dirty="0"/>
              <a:t>Αλλά ας φανταστούμε έναν πελάτη ο οποίος αρνείται να δώσει τα γενέθλια του λόγω ιδιωτικής ζωής.</a:t>
            </a:r>
            <a:endParaRPr lang="el-GR" sz="1800" dirty="0"/>
          </a:p>
          <a:p>
            <a:pPr lvl="0"/>
            <a:r>
              <a:rPr lang="el-GR" dirty="0"/>
              <a:t>Οι προηγούμενοι κανόνες δεν μπορούν να εφαρμοστούν γιατί οι προυποθέσεις τους δεν είναι γνωστές.</a:t>
            </a:r>
            <a:endParaRPr lang="el-GR" sz="1800" dirty="0"/>
          </a:p>
          <a:p>
            <a:pPr lvl="0"/>
            <a:r>
              <a:rPr lang="el-GR" dirty="0"/>
              <a:t>Για να καταλείψουμε αυτήν την περίπτωση πρέπει να ξαναγράψουμε τους κανόνες</a:t>
            </a:r>
            <a:endParaRPr lang="el-GR" sz="1800" dirty="0"/>
          </a:p>
          <a:p>
            <a:pPr lvl="1"/>
            <a:r>
              <a:rPr lang="en-US" i="1" dirty="0"/>
              <a:t>R1 : If birthday, then special discount</a:t>
            </a:r>
            <a:endParaRPr lang="el-GR" sz="1600" dirty="0"/>
          </a:p>
          <a:p>
            <a:pPr lvl="1"/>
            <a:r>
              <a:rPr lang="en-US" i="1" dirty="0"/>
              <a:t>R2’ : If birthday is not known, then not special discount</a:t>
            </a:r>
            <a:endParaRPr lang="el-GR" sz="1600" dirty="0"/>
          </a:p>
          <a:p>
            <a:pPr lvl="0"/>
            <a:r>
              <a:rPr lang="el-GR" dirty="0"/>
              <a:t>Ωστόσο, η υπόθεση του κανόνα </a:t>
            </a:r>
            <a:r>
              <a:rPr lang="en-US" i="1" dirty="0"/>
              <a:t>R</a:t>
            </a:r>
            <a:r>
              <a:rPr lang="el-GR" i="1" dirty="0"/>
              <a:t>2 </a:t>
            </a:r>
            <a:r>
              <a:rPr lang="el-GR" dirty="0"/>
              <a:t>δεν είναι ανάμεσα στην εκφραστική  δύναμη της κατηγορηματικής λογικής</a:t>
            </a:r>
            <a:endParaRPr lang="el-GR" sz="1800" dirty="0"/>
          </a:p>
          <a:p>
            <a:pPr lvl="1"/>
            <a:r>
              <a:rPr lang="el-GR" dirty="0"/>
              <a:t>Για αυτόν τον λόγο χρειαζόμαστε καινούργιο σύστημα κανόνων.</a:t>
            </a:r>
            <a:endParaRPr lang="el-GR" sz="1600" dirty="0"/>
          </a:p>
          <a:p>
            <a:pPr lvl="0"/>
            <a:r>
              <a:rPr lang="el-GR" dirty="0"/>
              <a:t>Η λύση με τους κανόνες  </a:t>
            </a:r>
            <a:r>
              <a:rPr lang="en-US" i="1" dirty="0"/>
              <a:t>R</a:t>
            </a:r>
            <a:r>
              <a:rPr lang="el-GR" i="1" dirty="0"/>
              <a:t>1 </a:t>
            </a:r>
            <a:r>
              <a:rPr lang="el-GR" dirty="0"/>
              <a:t>και</a:t>
            </a:r>
            <a:r>
              <a:rPr lang="el-GR" i="1" dirty="0"/>
              <a:t> </a:t>
            </a:r>
            <a:r>
              <a:rPr lang="en-US" i="1" dirty="0"/>
              <a:t>R</a:t>
            </a:r>
            <a:r>
              <a:rPr lang="el-GR" i="1" dirty="0"/>
              <a:t>2</a:t>
            </a:r>
            <a:r>
              <a:rPr lang="el-GR" dirty="0"/>
              <a:t> δουλεύει στην περίπτωση που έχουμε πλήρης πληροφόρηση της κατάστασης.(π.χ. γενέθλια ή όχι )</a:t>
            </a:r>
            <a:endParaRPr lang="el-GR" sz="1800" dirty="0"/>
          </a:p>
          <a:p>
            <a:pPr lvl="1"/>
            <a:r>
              <a:rPr lang="el-GR" dirty="0"/>
              <a:t>Το καινούργιο σύστημα κανόνων θα βρει εφαρμογή στις περιπτώσεις όπου η παρεχόμενη πληροφορία είναι ατελές.</a:t>
            </a:r>
            <a:endParaRPr lang="el-G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Εισαγωγή  (8/8)</a:t>
            </a:r>
          </a:p>
        </p:txBody>
      </p:sp>
      <p:sp>
        <p:nvSpPr>
          <p:cNvPr id="3" name="Content Placeholder 2"/>
          <p:cNvSpPr>
            <a:spLocks noGrp="1"/>
          </p:cNvSpPr>
          <p:nvPr>
            <p:ph idx="1"/>
          </p:nvPr>
        </p:nvSpPr>
        <p:spPr/>
        <p:txBody>
          <a:bodyPr>
            <a:normAutofit fontScale="55000" lnSpcReduction="20000"/>
          </a:bodyPr>
          <a:lstStyle/>
          <a:p>
            <a:pPr lvl="0"/>
            <a:r>
              <a:rPr lang="el-GR" dirty="0"/>
              <a:t>Η κατηγορηματική λογική  και οι ειδικές του περιπτώσεις  είναι μονοτονικές με την εξής έννοια</a:t>
            </a:r>
            <a:endParaRPr lang="el-GR" sz="1800" dirty="0"/>
          </a:p>
          <a:p>
            <a:pPr lvl="1"/>
            <a:r>
              <a:rPr lang="el-GR" dirty="0"/>
              <a:t>Αν μπορεί να βγει συμπέρασμα, παραμένει έγκυρο ακόμα και αν αποκτηθεί καινούργια πληροφορία.</a:t>
            </a:r>
            <a:endParaRPr lang="el-GR" sz="1600" dirty="0"/>
          </a:p>
          <a:p>
            <a:pPr lvl="1"/>
            <a:r>
              <a:rPr lang="el-GR" dirty="0"/>
              <a:t>Αλλά αν ο κανόνας </a:t>
            </a:r>
            <a:r>
              <a:rPr lang="en-US" dirty="0"/>
              <a:t>R</a:t>
            </a:r>
            <a:r>
              <a:rPr lang="el-GR" dirty="0"/>
              <a:t>2 εφαρμοστεί να αντλεί «όχι ειδική έκπτωση», τότε αυτό το συμπέρασμα μπορεί να είναι άκυρο αν τα γενέθλια του πελάτη γίνουν γνωστά σε αργότερο στάδιο και τυχαίνει να συμπίπτει με την ημερομηνία αγοράς.</a:t>
            </a:r>
            <a:endParaRPr lang="el-GR" sz="1600" dirty="0"/>
          </a:p>
          <a:p>
            <a:pPr lvl="0"/>
            <a:r>
              <a:rPr lang="el-GR" dirty="0"/>
              <a:t>Για αυτόν τον λόγο μιλάμε για μη-μονοτονικούς κανόνες για να τα ξεχωρίσουμε από τους μονοτονικούς κανόνες.</a:t>
            </a:r>
            <a:endParaRPr lang="el-GR" sz="1800" dirty="0"/>
          </a:p>
          <a:p>
            <a:pPr lvl="1"/>
            <a:r>
              <a:rPr lang="el-GR" dirty="0"/>
              <a:t>Τα οποία είναι ειδική περίπτωση της κατηγορηματικής λογικής.</a:t>
            </a:r>
            <a:endParaRPr lang="el-GR" sz="1600" dirty="0"/>
          </a:p>
          <a:p>
            <a:pPr lvl="0"/>
            <a:r>
              <a:rPr lang="el-GR" dirty="0"/>
              <a:t>Άλλο θέμα είναι η ανταλλαγή κανόνων ανάμεσα σε διαφορετικές εφαρμογές</a:t>
            </a:r>
            <a:endParaRPr lang="el-GR" sz="1800" dirty="0"/>
          </a:p>
          <a:p>
            <a:pPr lvl="1"/>
            <a:r>
              <a:rPr lang="el-GR" dirty="0"/>
              <a:t>Π.χ. ένα </a:t>
            </a:r>
            <a:r>
              <a:rPr lang="en-US" dirty="0"/>
              <a:t>online </a:t>
            </a:r>
            <a:r>
              <a:rPr lang="el-GR" dirty="0"/>
              <a:t>κατάστημα μπορεί να θέλει να κάνει γνωστές τις τιμές, την επιστροφή χρημάτων, και πολιτική προστασίας προσωπικών δεδομένων, που εκφράζονται χρησιμοποιώντας κανόνες, σε ευφυείς πράκτορες.</a:t>
            </a:r>
            <a:endParaRPr lang="el-GR" sz="1600" dirty="0"/>
          </a:p>
          <a:p>
            <a:pPr lvl="1"/>
            <a:r>
              <a:rPr lang="el-GR" dirty="0"/>
              <a:t>Η προσέγγιση </a:t>
            </a:r>
            <a:r>
              <a:rPr lang="en-US" dirty="0"/>
              <a:t>SW</a:t>
            </a:r>
            <a:r>
              <a:rPr lang="el-GR" dirty="0"/>
              <a:t> είναι να εκφραστεί η γνώση σε τρόπο προσιτό στα μηχανήματα χρησιμοποιώντας μια από τις γλώσσες διαδικτύου που έχουμε προαναφέρει.</a:t>
            </a:r>
            <a:endParaRPr lang="el-GR" sz="16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TotalTime>
  <Words>7320</Words>
  <Application>Microsoft Office PowerPoint</Application>
  <PresentationFormat>Προβολή στην οθόνη (4:3)</PresentationFormat>
  <Paragraphs>534</Paragraphs>
  <Slides>54</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54</vt:i4>
      </vt:variant>
    </vt:vector>
  </HeadingPairs>
  <TitlesOfParts>
    <vt:vector size="57" baseType="lpstr">
      <vt:lpstr>Arial</vt:lpstr>
      <vt:lpstr>Calibri</vt:lpstr>
      <vt:lpstr>Θέμα του Office</vt:lpstr>
      <vt:lpstr>Λογική και Συλογιστική : Κανόνες Αρχή Σημασιολογικού Ιστού </vt:lpstr>
      <vt:lpstr>Εισαγωγή (1/8) </vt:lpstr>
      <vt:lpstr>Εισαγωγή (2/8) </vt:lpstr>
      <vt:lpstr>Εισαγωγή (3/8) </vt:lpstr>
      <vt:lpstr>Εισαγωγή (4/8) </vt:lpstr>
      <vt:lpstr>Εισαγωγή  (5/8)</vt:lpstr>
      <vt:lpstr>Εισαγωγή (6/8) </vt:lpstr>
      <vt:lpstr>Εισαγωγή (7/8) </vt:lpstr>
      <vt:lpstr>Εισαγωγή  (8/8)</vt:lpstr>
      <vt:lpstr>Παράδειγμα μονοτονικών κανόνων : οικογενειακές σχέσεις.</vt:lpstr>
      <vt:lpstr>Παράδειγμα μονοτονικών κανόνων : Οικογενειακές σχέσεις (1/2) </vt:lpstr>
      <vt:lpstr>Παράδειγμα μονοτονικών κανόνων : Οικογενειακές σχέσεις (2/2)</vt:lpstr>
      <vt:lpstr>Μονοτονικοί Κανόνες : Σύνταξη</vt:lpstr>
      <vt:lpstr>Μονοτονικοί Κανόνες : Σύνταξη </vt:lpstr>
      <vt:lpstr>Κανόνες (1/2)</vt:lpstr>
      <vt:lpstr>Κανόνες  (2/2)</vt:lpstr>
      <vt:lpstr>Γεγονότα και Λογικά προγράμματα</vt:lpstr>
      <vt:lpstr>Στόχοι (1/2)</vt:lpstr>
      <vt:lpstr>Στόχοι (2/2) </vt:lpstr>
      <vt:lpstr>Μονοτονικοί  Κανόνες :</vt:lpstr>
      <vt:lpstr>Σημασιολογία Κατηγορηματικής Λογικής (1/3)</vt:lpstr>
      <vt:lpstr>Σημασιολογία  Κατηγορηματικής Λογικής(2/3) </vt:lpstr>
      <vt:lpstr>Σημασιολογία Κατηγορηματικής Λογικής (3/3)</vt:lpstr>
      <vt:lpstr>Ground and Parameterized Witnesses(1/2)</vt:lpstr>
      <vt:lpstr>Ground and Parameterized Witnesses(2/2)</vt:lpstr>
      <vt:lpstr>Περιγραφικής Λογικής Προγράμματα(Description Logic Programs (DLP) )</vt:lpstr>
      <vt:lpstr>Λογικά Προγράμματα Περιγραφής (1/5)</vt:lpstr>
      <vt:lpstr>Λογικά Προγράμματα Περιγραφής (2/5) </vt:lpstr>
      <vt:lpstr>Λογικά Προγράμματα Περιγραφής (3/5)</vt:lpstr>
      <vt:lpstr>Λογικά Προγράμματα Περιγραφής (4/5) </vt:lpstr>
      <vt:lpstr>Λογικά Προγράμματα Περιγραφής (5/5) </vt:lpstr>
      <vt:lpstr>Γλώσσα Κανόνων Σημασιολογικού Ιστού (SWRL)</vt:lpstr>
      <vt:lpstr>Γλώσσα Κανόνων Σημασιολογικού Ιστού (SWRL) (1/2)</vt:lpstr>
      <vt:lpstr>Γλώσσα Κανόνων Σημασιολογικού Ιστού (SWRL) (2/2)</vt:lpstr>
      <vt:lpstr>Μη-μονοτονικοί Κανόνες : Κίνητρο και Σύνταξη </vt:lpstr>
      <vt:lpstr>Άτυπη Συζήτηση (1/4)</vt:lpstr>
      <vt:lpstr>Άτυπη Συζήτηση (2/4)</vt:lpstr>
      <vt:lpstr>Άτυπη Συζήτηση (3/4)</vt:lpstr>
      <vt:lpstr>Άτυπη Συζήτηση (4/4)</vt:lpstr>
      <vt:lpstr>Ορισμός της Σύνταξης</vt:lpstr>
      <vt:lpstr>Παράδειγμα Μη-Μονοτονικών Κανόνων :Με Την Μεσολάβηση Στο Εμπόριο </vt:lpstr>
      <vt:lpstr>Παράδειγμα:  Μεσολάβηση Στο Εμπόριο (1/2)</vt:lpstr>
      <vt:lpstr>Παράδειγμα:  Μεσολάβηση Στο Εμπόριο (2/2)</vt:lpstr>
      <vt:lpstr>Τυποποίηση Των Απαιτήσεων Του Κάρλος (1/2) </vt:lpstr>
      <vt:lpstr>Τυποποίηση Των Απαιτήσεων Του Κάρλος (2/2)</vt:lpstr>
      <vt:lpstr>Αναπαράσταση των διαθέσιμων διαμερισμάτων (1/2)</vt:lpstr>
      <vt:lpstr>Αναπαράσταση των διαθέσιμων διαμερισμάτων (2/2)</vt:lpstr>
      <vt:lpstr>Διαλέγοντας ένα Διαμέρισμα (1/2)</vt:lpstr>
      <vt:lpstr>Διαλέγοντας ένα Διαμέρισμα (2/2)</vt:lpstr>
      <vt:lpstr>Rule Markup Language (RuleML) </vt:lpstr>
      <vt:lpstr>Rule Markup Language (RuleML) (1/4) </vt:lpstr>
      <vt:lpstr>Rule Markup Language (RuleML) (2/4)</vt:lpstr>
      <vt:lpstr>Rule Markup Language (RuleML) (3/4)</vt:lpstr>
      <vt:lpstr>Rule Markup Language (RuleML)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Secretary</dc:creator>
  <cp:lastModifiedBy>Nikos</cp:lastModifiedBy>
  <cp:revision>91</cp:revision>
  <dcterms:created xsi:type="dcterms:W3CDTF">2014-11-07T08:23:09Z</dcterms:created>
  <dcterms:modified xsi:type="dcterms:W3CDTF">2020-11-11T10:12:39Z</dcterms:modified>
</cp:coreProperties>
</file>